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3" r:id="rId15"/>
    <p:sldId id="274" r:id="rId16"/>
    <p:sldId id="275" r:id="rId17"/>
    <p:sldId id="276" r:id="rId18"/>
    <p:sldId id="277" r:id="rId19"/>
    <p:sldId id="315" r:id="rId20"/>
    <p:sldId id="314"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71" r:id="rId35"/>
    <p:sldId id="272"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20DDB-11D4-4BBE-B0EF-FB3B08F81CEC}" type="datetimeFigureOut">
              <a:rPr lang="en-US" smtClean="0"/>
              <a:pPr/>
              <a:t>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7FA03E-B97B-4491-B631-2709924A7F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E429E2-8326-412B-AA3B-E42B12404665}" type="datetime1">
              <a:rPr lang="en-US" smtClean="0"/>
              <a:t>1/1/2025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B9882F-0818-4A99-862D-ED6A340301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C827B6-665D-4C59-BCA9-53B7889EA8D5}" type="datetime1">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33F7EA-549A-44A1-94FD-8A1B3B0B1210}" type="datetime1">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74F5D4-8A29-4E92-8217-912F03B4A763}" type="datetime1">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D1AED9-2848-407D-9E35-BC8A3991E4E7}" type="datetime1">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882F-0818-4A99-862D-ED6A340301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FB8D7F-A882-4D5A-8BB5-60F3940762E7}" type="datetime1">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DAD7B3-66C9-4561-A9E4-C3E0921E3B8A}" type="datetime1">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43277C-6DE6-4C36-B62D-DA78A598F55D}" type="datetime1">
              <a:rPr lang="en-US" smtClean="0"/>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082CD-E9A3-4603-AE2C-F86291E95DE0}" type="datetime1">
              <a:rPr lang="en-US" smtClean="0"/>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162269-23B9-4A24-B1B7-58DEA9FE2F7C}" type="datetime1">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9882F-0818-4A99-862D-ED6A340301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D82290-2A9B-413E-816D-5C88F25B0372}" type="datetime1">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B9882F-0818-4A99-862D-ED6A3403019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C0C212-153B-431C-9BB1-7F555D8F2779}" type="datetime1">
              <a:rPr lang="en-US" smtClean="0"/>
              <a:t>1/1/2025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B9882F-0818-4A99-862D-ED6A3403019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internet and Internet services</a:t>
            </a:r>
            <a:endParaRPr lang="en-US" dirty="0"/>
          </a:p>
        </p:txBody>
      </p:sp>
      <p:sp>
        <p:nvSpPr>
          <p:cNvPr id="3" name="Subtitle 2"/>
          <p:cNvSpPr>
            <a:spLocks noGrp="1"/>
          </p:cNvSpPr>
          <p:nvPr>
            <p:ph type="subTitle" idx="1"/>
          </p:nvPr>
        </p:nvSpPr>
        <p:spPr/>
        <p:txBody>
          <a:bodyPr/>
          <a:lstStyle/>
          <a:p>
            <a:r>
              <a:rPr lang="en-US" dirty="0" smtClean="0"/>
              <a:t>Unit 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pPr>
              <a:buNone/>
            </a:pPr>
            <a:r>
              <a:rPr lang="en-US" b="1" dirty="0" smtClean="0"/>
              <a:t>4) Wi-Fi:  </a:t>
            </a:r>
            <a:r>
              <a:rPr lang="en-US" dirty="0" smtClean="0"/>
              <a:t>As the name suggests, does not use telephone lines or cables to connect to the internet.   Instead, it uses radio frequency.  Wireless is also an always on connection. Speeds will vary, and the range is between 5 Mbps to 20 Mbps.</a:t>
            </a:r>
          </a:p>
          <a:p>
            <a:pPr>
              <a:buNone/>
            </a:pPr>
            <a:r>
              <a:rPr lang="en-US" dirty="0" smtClean="0"/>
              <a:t>5) </a:t>
            </a:r>
            <a:r>
              <a:rPr lang="en-US" b="1" dirty="0" smtClean="0"/>
              <a:t>Cellular : </a:t>
            </a:r>
            <a:r>
              <a:rPr lang="en-US" dirty="0" smtClean="0"/>
              <a:t>Cellular technology provides wireless Internet access through cell phones.  The speeds vary depending on the provider, but the most common are 3G and 4G speeds.  A 3G is a term that describes a 3</a:t>
            </a:r>
            <a:r>
              <a:rPr lang="en-US" baseline="30000" dirty="0" smtClean="0"/>
              <a:t>rd</a:t>
            </a:r>
            <a:r>
              <a:rPr lang="en-US" dirty="0" smtClean="0"/>
              <a:t> generation cellular network obtaining mobile speeds of around 2.0 Mbps.  4G is the fourth generation of cellular wireless standards. The goal of 4G is to achieve peak mobile speeds of 100 Mbps but the reality is about 21 Mbps currently.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smtClean="0"/>
              <a:t>Services of internet:</a:t>
            </a:r>
            <a:endParaRPr lang="en-US" sz="3600" dirty="0"/>
          </a:p>
        </p:txBody>
      </p:sp>
      <p:sp>
        <p:nvSpPr>
          <p:cNvPr id="6" name="Content Placeholder 5"/>
          <p:cNvSpPr>
            <a:spLocks noGrp="1"/>
          </p:cNvSpPr>
          <p:nvPr>
            <p:ph idx="1"/>
          </p:nvPr>
        </p:nvSpPr>
        <p:spPr>
          <a:xfrm>
            <a:off x="457200" y="1143000"/>
            <a:ext cx="8229600" cy="5257800"/>
          </a:xfrm>
        </p:spPr>
        <p:txBody>
          <a:bodyPr>
            <a:normAutofit fontScale="92500" lnSpcReduction="10000"/>
          </a:bodyPr>
          <a:lstStyle/>
          <a:p>
            <a:r>
              <a:rPr lang="en-US" dirty="0" smtClean="0"/>
              <a:t>The services of internet are given below</a:t>
            </a:r>
          </a:p>
          <a:p>
            <a:pPr marL="514350" indent="-514350">
              <a:buFont typeface="+mj-lt"/>
              <a:buAutoNum type="arabicPeriod"/>
            </a:pPr>
            <a:r>
              <a:rPr lang="en-US" dirty="0" smtClean="0"/>
              <a:t> </a:t>
            </a:r>
            <a:r>
              <a:rPr lang="en-US" b="1" dirty="0" smtClean="0"/>
              <a:t>WWW</a:t>
            </a:r>
            <a:r>
              <a:rPr lang="en-US" dirty="0" smtClean="0"/>
              <a:t>: </a:t>
            </a:r>
            <a:r>
              <a:rPr lang="en-US" b="1" dirty="0" smtClean="0"/>
              <a:t>World Wide Web (WWW)- </a:t>
            </a:r>
            <a:r>
              <a:rPr lang="en-US" dirty="0" smtClean="0"/>
              <a:t>WWW is also known as W3. It offers a way to access documents spread over the several servers over the internet. These documents may contain texts, graphics, audio, video, hyperlinks. The hyperlinks allow the users to navigate between the documents.</a:t>
            </a:r>
          </a:p>
          <a:p>
            <a:pPr marL="514350" indent="-514350">
              <a:buFont typeface="+mj-lt"/>
              <a:buAutoNum type="arabicPeriod"/>
            </a:pPr>
            <a:r>
              <a:rPr lang="en-US" b="1" dirty="0" smtClean="0"/>
              <a:t>Electronic Mail-</a:t>
            </a:r>
            <a:r>
              <a:rPr lang="en-US" dirty="0" smtClean="0"/>
              <a:t> It is used to send and receive electronic message over the internet.</a:t>
            </a:r>
          </a:p>
          <a:p>
            <a:pPr marL="514350" indent="-514350">
              <a:buFont typeface="+mj-lt"/>
              <a:buAutoNum type="arabicPeriod"/>
            </a:pPr>
            <a:r>
              <a:rPr lang="en-US" b="1" dirty="0" smtClean="0"/>
              <a:t>E-commerce-</a:t>
            </a:r>
            <a:r>
              <a:rPr lang="en-US" dirty="0" smtClean="0"/>
              <a:t> It is the process of buying and selling goods through internet.</a:t>
            </a:r>
          </a:p>
          <a:p>
            <a:pPr marL="514350" indent="-514350">
              <a:buFont typeface="+mj-lt"/>
              <a:buAutoNum type="arabicPeriod"/>
            </a:pPr>
            <a:r>
              <a:rPr lang="en-US" b="1" dirty="0" smtClean="0"/>
              <a:t>Video Conference- </a:t>
            </a:r>
            <a:r>
              <a:rPr lang="en-US" dirty="0" smtClean="0"/>
              <a:t>It is a live, visual connection between two or more people residing in separate locations for the purpose of communication.</a:t>
            </a:r>
          </a:p>
          <a:p>
            <a:pPr>
              <a:buNone/>
            </a:pPr>
            <a:endParaRPr lang="en-US" dirty="0" smtClean="0"/>
          </a:p>
          <a:p>
            <a:pPr>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10200"/>
          </a:xfrm>
        </p:spPr>
        <p:txBody>
          <a:bodyPr>
            <a:normAutofit fontScale="92500" lnSpcReduction="10000"/>
          </a:bodyPr>
          <a:lstStyle/>
          <a:p>
            <a:pPr marL="514350" indent="-514350">
              <a:buFont typeface="+mj-lt"/>
              <a:buAutoNum type="arabicPeriod" startAt="5"/>
            </a:pPr>
            <a:r>
              <a:rPr lang="en-US" b="1" dirty="0" smtClean="0"/>
              <a:t>Telnet(Telecommunication Network)</a:t>
            </a:r>
            <a:r>
              <a:rPr lang="en-US" dirty="0" smtClean="0"/>
              <a:t/>
            </a:r>
            <a:br>
              <a:rPr lang="en-US" dirty="0" smtClean="0"/>
            </a:br>
            <a:r>
              <a:rPr lang="en-US" dirty="0" smtClean="0"/>
              <a:t>Used to log on to a remote computer that is attached to internet.</a:t>
            </a:r>
          </a:p>
          <a:p>
            <a:pPr marL="514350" indent="-514350">
              <a:buFont typeface="+mj-lt"/>
              <a:buAutoNum type="arabicPeriod" startAt="5"/>
            </a:pPr>
            <a:r>
              <a:rPr lang="en-US" b="1" dirty="0" smtClean="0"/>
              <a:t>Newsgroup</a:t>
            </a:r>
            <a:r>
              <a:rPr lang="en-US" dirty="0" smtClean="0"/>
              <a:t/>
            </a:r>
            <a:br>
              <a:rPr lang="en-US" dirty="0" smtClean="0"/>
            </a:br>
            <a:r>
              <a:rPr lang="en-US" dirty="0" smtClean="0"/>
              <a:t>Offers a forum for people to discuss topics of common interests.</a:t>
            </a:r>
          </a:p>
          <a:p>
            <a:pPr marL="514350" indent="-514350">
              <a:buFont typeface="+mj-lt"/>
              <a:buAutoNum type="arabicPeriod" startAt="5"/>
            </a:pPr>
            <a:r>
              <a:rPr lang="en-US" b="1" dirty="0" smtClean="0"/>
              <a:t>Internet Relay Chat (IRC)</a:t>
            </a:r>
            <a:r>
              <a:rPr lang="en-US" dirty="0" smtClean="0"/>
              <a:t/>
            </a:r>
            <a:br>
              <a:rPr lang="en-US" dirty="0" smtClean="0"/>
            </a:br>
            <a:r>
              <a:rPr lang="en-US" dirty="0" smtClean="0"/>
              <a:t>Allows the people from all over the world to communicate in real time.</a:t>
            </a:r>
          </a:p>
          <a:p>
            <a:pPr marL="514350" indent="-514350">
              <a:buFont typeface="+mj-lt"/>
              <a:buAutoNum type="arabicPeriod" startAt="5"/>
            </a:pPr>
            <a:r>
              <a:rPr lang="en-US" b="1" dirty="0" smtClean="0"/>
              <a:t>Internet Telephony (VoIP)</a:t>
            </a:r>
            <a:r>
              <a:rPr lang="en-US" dirty="0" smtClean="0"/>
              <a:t/>
            </a:r>
            <a:br>
              <a:rPr lang="en-US" dirty="0" smtClean="0"/>
            </a:br>
            <a:r>
              <a:rPr lang="en-US" dirty="0" smtClean="0"/>
              <a:t>Allows the internet users to talk across internet to any PC equipped to receive the call.</a:t>
            </a:r>
          </a:p>
          <a:p>
            <a:pPr marL="514350" indent="-514350">
              <a:buFont typeface="+mj-lt"/>
              <a:buAutoNum type="arabicPeriod" startAt="5"/>
            </a:pPr>
            <a:r>
              <a:rPr lang="en-US" b="1" dirty="0" smtClean="0"/>
              <a:t>File Transfer Protocol (FTP)</a:t>
            </a:r>
            <a:r>
              <a:rPr lang="en-US" dirty="0" smtClean="0"/>
              <a:t/>
            </a:r>
            <a:br>
              <a:rPr lang="en-US" dirty="0" smtClean="0"/>
            </a:br>
            <a:r>
              <a:rPr lang="en-US" dirty="0" smtClean="0"/>
              <a:t>It Enable the users to transfer files. It helps user to upload and download the files.</a:t>
            </a:r>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4114800" cy="627888"/>
          </a:xfrm>
        </p:spPr>
        <p:txBody>
          <a:bodyPr>
            <a:normAutofit/>
          </a:bodyPr>
          <a:lstStyle/>
          <a:p>
            <a:r>
              <a:rPr lang="en-US" sz="3200" dirty="0" smtClean="0"/>
              <a:t>Uses of Internet:</a:t>
            </a:r>
            <a:endParaRPr lang="en-US" sz="3200" dirty="0"/>
          </a:p>
        </p:txBody>
      </p:sp>
      <p:sp>
        <p:nvSpPr>
          <p:cNvPr id="3" name="Content Placeholder 2"/>
          <p:cNvSpPr>
            <a:spLocks noGrp="1"/>
          </p:cNvSpPr>
          <p:nvPr>
            <p:ph idx="1"/>
          </p:nvPr>
        </p:nvSpPr>
        <p:spPr>
          <a:xfrm>
            <a:off x="457200" y="1097280"/>
            <a:ext cx="8229600" cy="5151120"/>
          </a:xfrm>
        </p:spPr>
        <p:txBody>
          <a:bodyPr>
            <a:normAutofit fontScale="92500" lnSpcReduction="20000"/>
          </a:bodyPr>
          <a:lstStyle/>
          <a:p>
            <a:r>
              <a:rPr lang="en-US" b="1" dirty="0" smtClean="0"/>
              <a:t> Uses of Internet in Students daily life</a:t>
            </a:r>
          </a:p>
          <a:p>
            <a:r>
              <a:rPr lang="en-US" b="1" dirty="0" smtClean="0"/>
              <a:t> Uses of Internet to increase the speed of daily tasks</a:t>
            </a:r>
          </a:p>
          <a:p>
            <a:r>
              <a:rPr lang="en-US" b="1" dirty="0" smtClean="0"/>
              <a:t> Uses of the Internet for business promotion and innovation</a:t>
            </a:r>
          </a:p>
          <a:p>
            <a:r>
              <a:rPr lang="en-US" b="1" dirty="0" smtClean="0"/>
              <a:t> Uses of Internet for shopping  in our daily life</a:t>
            </a:r>
          </a:p>
          <a:p>
            <a:r>
              <a:rPr lang="en-US" b="1" dirty="0" smtClean="0"/>
              <a:t> Use of Internet for research and development</a:t>
            </a:r>
          </a:p>
          <a:p>
            <a:r>
              <a:rPr lang="en-US" b="1" dirty="0" smtClean="0"/>
              <a:t> Use of Internet provide us quick and free communication</a:t>
            </a:r>
          </a:p>
          <a:p>
            <a:r>
              <a:rPr lang="en-US" b="1" dirty="0" smtClean="0"/>
              <a:t> International uses of Internet by working remotely and providing business services</a:t>
            </a:r>
          </a:p>
          <a:p>
            <a:r>
              <a:rPr lang="en-US" b="1" dirty="0" smtClean="0"/>
              <a:t> Uses of the Internet in Money Management</a:t>
            </a:r>
          </a:p>
          <a:p>
            <a:r>
              <a:rPr lang="en-US" b="1" dirty="0" smtClean="0"/>
              <a:t> Uses of the Internet in Everyday Politics</a:t>
            </a:r>
          </a:p>
          <a:p>
            <a:r>
              <a:rPr lang="en-US" b="1" dirty="0" smtClean="0"/>
              <a:t> Uses of Internet for Teaching and Sharing Knowledge with others</a:t>
            </a:r>
          </a:p>
          <a:p>
            <a:endParaRPr lang="en-US" b="1" dirty="0" smtClean="0"/>
          </a:p>
          <a:p>
            <a:endParaRPr lang="en-US" b="1" dirty="0" smtClean="0"/>
          </a:p>
          <a:p>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600" dirty="0" smtClean="0"/>
              <a:t>E-mail(Electronic-mail):</a:t>
            </a:r>
            <a:endParaRPr lang="en-US" sz="3600" dirty="0"/>
          </a:p>
        </p:txBody>
      </p:sp>
      <p:sp>
        <p:nvSpPr>
          <p:cNvPr id="3" name="Content Placeholder 2"/>
          <p:cNvSpPr>
            <a:spLocks noGrp="1"/>
          </p:cNvSpPr>
          <p:nvPr>
            <p:ph idx="1"/>
          </p:nvPr>
        </p:nvSpPr>
        <p:spPr>
          <a:xfrm>
            <a:off x="457200" y="838200"/>
            <a:ext cx="8229600" cy="5410200"/>
          </a:xfrm>
        </p:spPr>
        <p:txBody>
          <a:bodyPr>
            <a:normAutofit fontScale="85000" lnSpcReduction="20000"/>
          </a:bodyPr>
          <a:lstStyle/>
          <a:p>
            <a:r>
              <a:rPr lang="en-US" dirty="0" smtClean="0"/>
              <a:t>It is the process of sending and receiving message through internet. It is the important service of internet. The two protocol used in e-mail are SMTP, POP3.</a:t>
            </a:r>
          </a:p>
          <a:p>
            <a:pPr>
              <a:buNone/>
            </a:pPr>
            <a:r>
              <a:rPr lang="en-US" b="1" dirty="0" smtClean="0"/>
              <a:t>Advantages of Email:</a:t>
            </a:r>
            <a:endParaRPr lang="en-US" dirty="0" smtClean="0"/>
          </a:p>
          <a:p>
            <a:r>
              <a:rPr lang="en-US" dirty="0" smtClean="0"/>
              <a:t>Emails are delivered extremely fast when compared to traditional post </a:t>
            </a:r>
          </a:p>
          <a:p>
            <a:r>
              <a:rPr lang="en-US" dirty="0" smtClean="0"/>
              <a:t>Emails can be sent 24 hours a day, 365 days a year. </a:t>
            </a:r>
          </a:p>
          <a:p>
            <a:r>
              <a:rPr lang="en-US" dirty="0" smtClean="0"/>
              <a:t>Emails can be sent and received from any computer, anywhere in the world, that has an Internet connection. </a:t>
            </a:r>
          </a:p>
          <a:p>
            <a:r>
              <a:rPr lang="en-US" dirty="0" smtClean="0"/>
              <a:t>It is cheaper than traditional mail system. </a:t>
            </a:r>
          </a:p>
          <a:p>
            <a:r>
              <a:rPr lang="en-US" dirty="0" smtClean="0"/>
              <a:t>Emails can be sent to one person or several people at once. </a:t>
            </a:r>
          </a:p>
          <a:p>
            <a:r>
              <a:rPr lang="en-US" dirty="0" smtClean="0"/>
              <a:t>There is always a record of the exact conversation in an email until deleted.  </a:t>
            </a:r>
          </a:p>
          <a:p>
            <a:r>
              <a:rPr lang="en-US" dirty="0" smtClean="0"/>
              <a:t>People don't have to be present to receive the email. </a:t>
            </a:r>
          </a:p>
          <a:p>
            <a:r>
              <a:rPr lang="en-US" dirty="0" smtClean="0"/>
              <a:t>It is versatile. Messages, photos, audio, videos etc can be sent easily and not need to pay extra charge as in postal mail.</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Email:</a:t>
            </a:r>
            <a:r>
              <a:rPr lang="en-US" dirty="0" smtClean="0"/>
              <a:t> </a:t>
            </a:r>
            <a:br>
              <a:rPr lang="en-US" dirty="0" smtClean="0"/>
            </a:br>
            <a:endParaRPr lang="en-US" dirty="0"/>
          </a:p>
        </p:txBody>
      </p:sp>
      <p:sp>
        <p:nvSpPr>
          <p:cNvPr id="3" name="Content Placeholder 2"/>
          <p:cNvSpPr>
            <a:spLocks noGrp="1"/>
          </p:cNvSpPr>
          <p:nvPr>
            <p:ph idx="1"/>
          </p:nvPr>
        </p:nvSpPr>
        <p:spPr>
          <a:xfrm>
            <a:off x="457200" y="1219200"/>
            <a:ext cx="8229600" cy="4389120"/>
          </a:xfrm>
        </p:spPr>
        <p:txBody>
          <a:bodyPr>
            <a:normAutofit/>
          </a:bodyPr>
          <a:lstStyle/>
          <a:p>
            <a:r>
              <a:rPr lang="en-US" dirty="0" smtClean="0"/>
              <a:t>The recipient needs access to the Internet to receive email. </a:t>
            </a:r>
          </a:p>
          <a:p>
            <a:r>
              <a:rPr lang="en-US" dirty="0" smtClean="0"/>
              <a:t>Viruses are easily spread via email attachments. </a:t>
            </a:r>
          </a:p>
          <a:p>
            <a:r>
              <a:rPr lang="en-US" dirty="0" smtClean="0"/>
              <a:t>Email is used for phishing.</a:t>
            </a:r>
          </a:p>
          <a:p>
            <a:r>
              <a:rPr lang="en-US" dirty="0" smtClean="0"/>
              <a:t>Minor mistake can deliver the email to wrong address.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service provider:</a:t>
            </a:r>
            <a:endParaRPr lang="en-US" dirty="0"/>
          </a:p>
        </p:txBody>
      </p:sp>
      <p:sp>
        <p:nvSpPr>
          <p:cNvPr id="3" name="Content Placeholder 2"/>
          <p:cNvSpPr>
            <a:spLocks noGrp="1"/>
          </p:cNvSpPr>
          <p:nvPr>
            <p:ph sz="quarter" idx="1"/>
          </p:nvPr>
        </p:nvSpPr>
        <p:spPr/>
        <p:txBody>
          <a:bodyPr/>
          <a:lstStyle/>
          <a:p>
            <a:r>
              <a:rPr lang="en-US" dirty="0" smtClean="0"/>
              <a:t>An Internet service provider (ISP) is a company that provides customers with Internet access. Data may be transmitted using several technologies, including dial-up, DSL, cable modem, wireless or dedicated high-speed interconnects. </a:t>
            </a:r>
          </a:p>
          <a:p>
            <a:r>
              <a:rPr lang="en-US" dirty="0" smtClean="0"/>
              <a:t>ISP of Nepal are World Link, </a:t>
            </a:r>
            <a:r>
              <a:rPr lang="en-US" dirty="0" err="1" smtClean="0"/>
              <a:t>Ncell</a:t>
            </a:r>
            <a:r>
              <a:rPr lang="en-US" dirty="0" smtClean="0"/>
              <a:t>, NTC, mercantile, web surfer etc.</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a:t>
            </a:r>
            <a:endParaRPr lang="en-US" dirty="0"/>
          </a:p>
        </p:txBody>
      </p:sp>
      <p:sp>
        <p:nvSpPr>
          <p:cNvPr id="3" name="Content Placeholder 2"/>
          <p:cNvSpPr>
            <a:spLocks noGrp="1"/>
          </p:cNvSpPr>
          <p:nvPr>
            <p:ph idx="1"/>
          </p:nvPr>
        </p:nvSpPr>
        <p:spPr/>
        <p:txBody>
          <a:bodyPr/>
          <a:lstStyle/>
          <a:p>
            <a:r>
              <a:rPr lang="en-US" dirty="0"/>
              <a:t>A domain name is a human-readable address used to identify a website or resource on the internet. It simplifies access to web resources by replacing numerical IP addresses with easy-to-remember names</a:t>
            </a:r>
            <a:r>
              <a:rPr lang="en-US" dirty="0" smtClean="0"/>
              <a:t>.</a:t>
            </a:r>
          </a:p>
          <a:p>
            <a:r>
              <a:rPr lang="en-US" dirty="0" smtClean="0"/>
              <a:t>No </a:t>
            </a:r>
            <a:r>
              <a:rPr lang="en-US" dirty="0" smtClean="0"/>
              <a:t>two organizations have the same domain. A domain name usually has two parts separated by periods called dot. </a:t>
            </a:r>
            <a:r>
              <a:rPr lang="en-US" dirty="0" err="1" smtClean="0"/>
              <a:t>Eg</a:t>
            </a:r>
            <a:r>
              <a:rPr lang="en-US" dirty="0" smtClean="0"/>
              <a:t> facebook.com, youtube.com etc.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server:</a:t>
            </a:r>
            <a:endParaRPr lang="en-US" dirty="0"/>
          </a:p>
        </p:txBody>
      </p:sp>
      <p:sp>
        <p:nvSpPr>
          <p:cNvPr id="3" name="Content Placeholder 2"/>
          <p:cNvSpPr>
            <a:spLocks noGrp="1"/>
          </p:cNvSpPr>
          <p:nvPr>
            <p:ph sz="quarter" idx="1"/>
          </p:nvPr>
        </p:nvSpPr>
        <p:spPr/>
        <p:txBody>
          <a:bodyPr>
            <a:normAutofit fontScale="92500"/>
          </a:bodyPr>
          <a:lstStyle/>
          <a:p>
            <a:r>
              <a:rPr lang="en-US" dirty="0"/>
              <a:t>A Domain Name Server is a system or server that translates domain names into their corresponding IP addresses. This translation is necessary because computers access websites using IP addresses, not domain names</a:t>
            </a:r>
            <a:r>
              <a:rPr lang="en-US" dirty="0" smtClean="0"/>
              <a:t>.</a:t>
            </a:r>
          </a:p>
          <a:p>
            <a:r>
              <a:rPr lang="en-US" dirty="0" smtClean="0"/>
              <a:t>The </a:t>
            </a:r>
            <a:r>
              <a:rPr lang="en-US" dirty="0" smtClean="0"/>
              <a:t>numeric address, called the IP(Internet Protocol) address,  is actually the “real” URL. Since numeric strings are difficult for humans to use, alphanumeric addresses are employed by end users. Once the translation is made by the DNS, the browser can contact the Web server and ask for a specific file located on its sites.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idx="1"/>
          </p:nvPr>
        </p:nvSpPr>
        <p:spPr bwMode="auto">
          <a:xfrm>
            <a:off x="457200" y="3314432"/>
            <a:ext cx="849745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Example</a:t>
            </a:r>
            <a:endParaRPr kumimoji="0" lang="en-US" altLang="en-US" sz="2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 user types google.com into their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 DNS translates google.com to an IP address, such as 172.217.0.46,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allowing the browser to connect to the correct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881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Internet</a:t>
            </a:r>
            <a:r>
              <a:rPr lang="en-US" dirty="0" smtClean="0"/>
              <a:t>  is the global system of interconnected computer networks that use the Internet protocol suite (TCP/IP) to link devices worldwide. It is a </a:t>
            </a:r>
            <a:r>
              <a:rPr lang="en-US" i="1" dirty="0" smtClean="0"/>
              <a:t>network of networks</a:t>
            </a:r>
            <a:r>
              <a:rPr lang="en-US" dirty="0" smtClean="0"/>
              <a:t> that consists of private, public, academic, business, and government networks of local to global scope.</a:t>
            </a:r>
          </a:p>
          <a:p>
            <a:r>
              <a:rPr lang="en-US" dirty="0" smtClean="0"/>
              <a:t>The Internet carries a vast range of information resources and services, such as WWW, electronic mail, e-commerce, and file sharing etc.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685800"/>
            <a:ext cx="7772399" cy="5354110"/>
          </a:xfrm>
          <a:prstGeom prst="rect">
            <a:avLst/>
          </a:prstGeom>
        </p:spPr>
      </p:pic>
    </p:spTree>
    <p:extLst>
      <p:ext uri="{BB962C8B-B14F-4D97-AF65-F5344CB8AC3E}">
        <p14:creationId xmlns:p14="http://schemas.microsoft.com/office/powerpoint/2010/main" val="3756993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Internet address:</a:t>
            </a:r>
            <a:endParaRPr lang="en-US" dirty="0"/>
          </a:p>
        </p:txBody>
      </p:sp>
      <p:sp>
        <p:nvSpPr>
          <p:cNvPr id="3" name="Content Placeholder 2"/>
          <p:cNvSpPr>
            <a:spLocks noGrp="1"/>
          </p:cNvSpPr>
          <p:nvPr>
            <p:ph sz="quarter" idx="1"/>
          </p:nvPr>
        </p:nvSpPr>
        <p:spPr>
          <a:xfrm>
            <a:off x="457200" y="685800"/>
            <a:ext cx="8229600" cy="5105400"/>
          </a:xfrm>
        </p:spPr>
        <p:txBody>
          <a:bodyPr>
            <a:normAutofit lnSpcReduction="10000"/>
          </a:bodyPr>
          <a:lstStyle/>
          <a:p>
            <a:r>
              <a:rPr lang="en-US" dirty="0" smtClean="0"/>
              <a:t>An </a:t>
            </a:r>
            <a:r>
              <a:rPr lang="en-US" b="1" dirty="0" smtClean="0"/>
              <a:t>Internet Protocol address</a:t>
            </a:r>
            <a:r>
              <a:rPr lang="en-US" dirty="0" smtClean="0"/>
              <a:t> (</a:t>
            </a:r>
            <a:r>
              <a:rPr lang="en-US" b="1" dirty="0" smtClean="0"/>
              <a:t>IP address</a:t>
            </a:r>
            <a:r>
              <a:rPr lang="en-US" dirty="0" smtClean="0"/>
              <a:t>) is a numerical label assigned to each device connected to a computer network that uses the Internet Protocol for communication. It is also called logical address. IP addresses are unique. No two machines can have the same IP number.</a:t>
            </a:r>
          </a:p>
          <a:p>
            <a:r>
              <a:rPr lang="en-US" dirty="0" smtClean="0"/>
              <a:t>IPv4 uses 32-bit addresses, which limits the address space to 4,294967296 possible unique addresses . Each section contains a number ranging from 0 to 255.  </a:t>
            </a:r>
            <a:r>
              <a:rPr lang="en-US" dirty="0" err="1" smtClean="0"/>
              <a:t>Eg</a:t>
            </a:r>
            <a:r>
              <a:rPr lang="en-US" dirty="0" smtClean="0"/>
              <a:t> 192.168.3.50 </a:t>
            </a:r>
          </a:p>
          <a:p>
            <a:r>
              <a:rPr lang="en-US" dirty="0" smtClean="0"/>
              <a:t>IPv6 uses 28-bit addresses. It consists of eight groups of four hexadecimal digits separated by colons. E.g. 2001:0dc4:3465:bc32:4573:8ag2:954d:232c</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sp>
        <p:nvSpPr>
          <p:cNvPr id="3" name="Content Placeholder 2"/>
          <p:cNvSpPr>
            <a:spLocks noGrp="1"/>
          </p:cNvSpPr>
          <p:nvPr>
            <p:ph sz="quarter" idx="1"/>
          </p:nvPr>
        </p:nvSpPr>
        <p:spPr/>
        <p:txBody>
          <a:bodyPr/>
          <a:lstStyle/>
          <a:p>
            <a:r>
              <a:rPr lang="en-US" dirty="0" smtClean="0"/>
              <a:t>A protocol is a set of rules and guidelines for communicating data. Rules are defined for each step and process during communication between two or more computers. Networks have to follow these rules to successfully transmit data.</a:t>
            </a:r>
          </a:p>
          <a:p>
            <a:r>
              <a:rPr lang="en-US" dirty="0" smtClean="0"/>
              <a:t>Example: HTTP,HTTPS,FTP,SMTP,TCP,IP,UDP etc.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sz="quarter" idx="1"/>
          </p:nvPr>
        </p:nvSpPr>
        <p:spPr/>
        <p:txBody>
          <a:bodyPr>
            <a:normAutofit fontScale="92500"/>
          </a:bodyPr>
          <a:lstStyle/>
          <a:p>
            <a:r>
              <a:rPr lang="en-US" dirty="0" smtClean="0"/>
              <a:t>HTTP (Hypertext Transfer Protocol) is the set of rules for transferring files (text, graphic images, sound, video, and other multimedia files) on the World Wide Web. As soon as a Web user opens their Web browser, the user is indirectly making use of HTTP. HTTP is an application protocol that runs on top of the TCP/IP model.</a:t>
            </a:r>
          </a:p>
          <a:p>
            <a:r>
              <a:rPr lang="en-US" dirty="0" smtClean="0"/>
              <a:t>An HTTP session begins when a client’s browser requests a resource, such as a web page, from a remote Internet server. When the server responds by sending the page requested, the HTTP session for that object ends.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a:t>
            </a:r>
            <a:endParaRPr lang="en-US" dirty="0"/>
          </a:p>
        </p:txBody>
      </p:sp>
      <p:sp>
        <p:nvSpPr>
          <p:cNvPr id="3" name="Content Placeholder 2"/>
          <p:cNvSpPr>
            <a:spLocks noGrp="1"/>
          </p:cNvSpPr>
          <p:nvPr>
            <p:ph sz="quarter" idx="1"/>
          </p:nvPr>
        </p:nvSpPr>
        <p:spPr/>
        <p:txBody>
          <a:bodyPr/>
          <a:lstStyle/>
          <a:p>
            <a:r>
              <a:rPr lang="en-US" dirty="0" smtClean="0"/>
              <a:t>File Transfer Protocol(FTP) is one of the original Internet services. FTP runs in TCP/IP’s Application layer and permits users to transfer files from a server to their client computer, and vice versa. The files can be documents, programs, or large database files.</a:t>
            </a:r>
          </a:p>
          <a:p>
            <a:r>
              <a:rPr lang="en-US" dirty="0" smtClean="0"/>
              <a:t>Using FTP we can easily upload and download files and distribute files on the internet with each other.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a:t>
            </a:r>
            <a:endParaRPr lang="en-US" dirty="0"/>
          </a:p>
        </p:txBody>
      </p:sp>
      <p:sp>
        <p:nvSpPr>
          <p:cNvPr id="3" name="Content Placeholder 2"/>
          <p:cNvSpPr>
            <a:spLocks noGrp="1"/>
          </p:cNvSpPr>
          <p:nvPr>
            <p:ph sz="quarter" idx="1"/>
          </p:nvPr>
        </p:nvSpPr>
        <p:spPr/>
        <p:txBody>
          <a:bodyPr/>
          <a:lstStyle/>
          <a:p>
            <a:r>
              <a:rPr lang="en-US" dirty="0" smtClean="0"/>
              <a:t>Simple Mail Transfer Protocol(SMTP) is the Internet protocol used to send e-mail to a server. To retrieve e-mail from a server, the client computer uses Post Office Protocol version 3(POP3).</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endParaRPr lang="en-US" dirty="0"/>
          </a:p>
        </p:txBody>
      </p:sp>
      <p:sp>
        <p:nvSpPr>
          <p:cNvPr id="3" name="Content Placeholder 2"/>
          <p:cNvSpPr>
            <a:spLocks noGrp="1"/>
          </p:cNvSpPr>
          <p:nvPr>
            <p:ph sz="quarter" idx="1"/>
          </p:nvPr>
        </p:nvSpPr>
        <p:spPr/>
        <p:txBody>
          <a:bodyPr/>
          <a:lstStyle/>
          <a:p>
            <a:r>
              <a:rPr lang="en-US" dirty="0" smtClean="0"/>
              <a:t>Transmission Control Protocol(TCP/IP) which has become the core communications protocol for the Internet. </a:t>
            </a:r>
          </a:p>
          <a:p>
            <a:r>
              <a:rPr lang="en-US" dirty="0" smtClean="0"/>
              <a:t>TCP establishes the connections among sending and receiving Web computers, and makes sure that packets sent by one computer are received in the same sequence by the other, without any packets missing.</a:t>
            </a:r>
          </a:p>
          <a:p>
            <a:r>
              <a:rPr lang="en-US" dirty="0" smtClean="0"/>
              <a:t>IP provides the Internet’s addressing scheme and is responsible for the actual delivery 0f the packets.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UDP</a:t>
            </a:r>
            <a:endParaRPr lang="en-US" dirty="0"/>
          </a:p>
        </p:txBody>
      </p:sp>
      <p:sp>
        <p:nvSpPr>
          <p:cNvPr id="3" name="Content Placeholder 2"/>
          <p:cNvSpPr>
            <a:spLocks noGrp="1"/>
          </p:cNvSpPr>
          <p:nvPr>
            <p:ph sz="quarter" idx="1"/>
          </p:nvPr>
        </p:nvSpPr>
        <p:spPr>
          <a:xfrm>
            <a:off x="228600" y="1143000"/>
            <a:ext cx="8503920" cy="5257800"/>
          </a:xfrm>
        </p:spPr>
        <p:txBody>
          <a:bodyPr>
            <a:normAutofit fontScale="92500" lnSpcReduction="10000"/>
          </a:bodyPr>
          <a:lstStyle/>
          <a:p>
            <a:r>
              <a:rPr lang="en-US" dirty="0" smtClean="0"/>
              <a:t>UDP (User Datagram Protocol) is an alternative communications protocol to Transmission Control Protocol (TCP) . </a:t>
            </a:r>
          </a:p>
          <a:p>
            <a:pPr>
              <a:buNone/>
            </a:pPr>
            <a:r>
              <a:rPr lang="en-US" dirty="0" smtClean="0"/>
              <a:t>	</a:t>
            </a:r>
            <a:r>
              <a:rPr lang="en-US" b="1" dirty="0" smtClean="0"/>
              <a:t>There are important differences between the TCP and UDP protocol:</a:t>
            </a:r>
          </a:p>
          <a:p>
            <a:r>
              <a:rPr lang="en-US" dirty="0" smtClean="0"/>
              <a:t>Where UDP enables process-to-process communication, TCP supports host-to-host communication. TCP sends individual packets and is considered a reliable transport medium; UDP sends messages, called datagrams, and is considered a best-effort mode of communications.</a:t>
            </a:r>
          </a:p>
          <a:p>
            <a:r>
              <a:rPr lang="en-US" dirty="0" smtClean="0"/>
              <a:t>In addition, where TCP provides error and flow control, no such mechanisms are supported in UDP. TCP is considered as connection oriented protocol but UDP is considered a connectionless protocol because it doesn't require a virtual circuit to be established before any data transfer occurs.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Telnet(Telecommunication Network)</a:t>
            </a:r>
            <a:endParaRPr lang="en-US" sz="3600" dirty="0"/>
          </a:p>
        </p:txBody>
      </p:sp>
      <p:sp>
        <p:nvSpPr>
          <p:cNvPr id="3" name="Content Placeholder 2"/>
          <p:cNvSpPr>
            <a:spLocks noGrp="1"/>
          </p:cNvSpPr>
          <p:nvPr>
            <p:ph idx="1"/>
          </p:nvPr>
        </p:nvSpPr>
        <p:spPr/>
        <p:txBody>
          <a:bodyPr/>
          <a:lstStyle/>
          <a:p>
            <a:r>
              <a:rPr lang="en-US" dirty="0" smtClean="0"/>
              <a:t>Telnet  is a networking protocol  used to access remote computers  over the Internet or a TCP/IP computer network.</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Wide Web(WWW):</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 World Wide Web (WWW) is combination of all resources and users on the Internet that are using the Hypertext Transfer Protocol (HTTP).</a:t>
            </a:r>
          </a:p>
          <a:p>
            <a:r>
              <a:rPr lang="en-US" dirty="0" smtClean="0"/>
              <a:t>The Web is a communications model that, through HTTP, enables the exchange of information over the internet.</a:t>
            </a:r>
          </a:p>
          <a:p>
            <a:r>
              <a:rPr lang="en-US" dirty="0" smtClean="0"/>
              <a:t>Tim Berners-Lee is the inventor of the Web and the director of the W3C, the organization that oversees its development. Berners-Lee developed hypertext, that supports communications on the Web, making it easy to link content on one web page to content located elsewhere.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27888"/>
          </a:xfrm>
        </p:spPr>
        <p:txBody>
          <a:bodyPr>
            <a:normAutofit/>
          </a:bodyPr>
          <a:lstStyle/>
          <a:p>
            <a:r>
              <a:rPr lang="en-US" sz="3200" dirty="0" smtClean="0"/>
              <a:t>Internetworking protocol(TCP/IP)</a:t>
            </a:r>
            <a:endParaRPr lang="en-US" sz="3200" dirty="0"/>
          </a:p>
        </p:txBody>
      </p:sp>
      <p:sp>
        <p:nvSpPr>
          <p:cNvPr id="3" name="Content Placeholder 2"/>
          <p:cNvSpPr>
            <a:spLocks noGrp="1"/>
          </p:cNvSpPr>
          <p:nvPr>
            <p:ph idx="1"/>
          </p:nvPr>
        </p:nvSpPr>
        <p:spPr>
          <a:xfrm>
            <a:off x="457200" y="1066800"/>
            <a:ext cx="8229600" cy="5334000"/>
          </a:xfrm>
        </p:spPr>
        <p:txBody>
          <a:bodyPr>
            <a:normAutofit lnSpcReduction="10000"/>
          </a:bodyPr>
          <a:lstStyle/>
          <a:p>
            <a:r>
              <a:rPr lang="en-US" dirty="0" smtClean="0"/>
              <a:t>TCP/IP, or the Transmission Control Protocol/Internet Protocol, is a suite of communication protocols used to interconnect network devices on the internet.</a:t>
            </a:r>
          </a:p>
          <a:p>
            <a:r>
              <a:rPr lang="en-US" dirty="0" smtClean="0"/>
              <a:t>TCP defines how applications can create channels of communication across a network. It also manages how a message is assembled into smaller packets before they are  transmitted over the internet and reassembled in the right order at the destination address.</a:t>
            </a:r>
          </a:p>
          <a:p>
            <a:r>
              <a:rPr lang="en-US" dirty="0" smtClean="0"/>
              <a:t>IP defines how to address and route each packet to make sure it reaches the right destination. Each gateway computer on the network checks this IP address to determine where to forward the message.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sp>
        <p:nvSpPr>
          <p:cNvPr id="3" name="Content Placeholder 2"/>
          <p:cNvSpPr>
            <a:spLocks noGrp="1"/>
          </p:cNvSpPr>
          <p:nvPr>
            <p:ph sz="quarter" idx="1"/>
          </p:nvPr>
        </p:nvSpPr>
        <p:spPr/>
        <p:txBody>
          <a:bodyPr/>
          <a:lstStyle/>
          <a:p>
            <a:r>
              <a:rPr lang="en-US" dirty="0" smtClean="0"/>
              <a:t>A Uniform Resource Locator(URL), which is the address used by a web browser to identify the location of content on the web.</a:t>
            </a:r>
          </a:p>
          <a:p>
            <a:r>
              <a:rPr lang="en-US" dirty="0" smtClean="0"/>
              <a:t>Example: http://www.facebook.com/login.html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en-US" dirty="0"/>
          </a:p>
        </p:txBody>
      </p:sp>
      <p:sp>
        <p:nvSpPr>
          <p:cNvPr id="3" name="Content Placeholder 2"/>
          <p:cNvSpPr>
            <a:spLocks noGrp="1"/>
          </p:cNvSpPr>
          <p:nvPr>
            <p:ph sz="quarter" idx="1"/>
          </p:nvPr>
        </p:nvSpPr>
        <p:spPr/>
        <p:txBody>
          <a:bodyPr/>
          <a:lstStyle/>
          <a:p>
            <a:r>
              <a:rPr lang="en-US" dirty="0" smtClean="0"/>
              <a:t>A web server is a system that delivers content or services to end users over the internet. A web server consists of a physical server, server operating system (OS) and software used to facilitate HTTP communication.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US" dirty="0"/>
          </a:p>
        </p:txBody>
      </p:sp>
      <p:sp>
        <p:nvSpPr>
          <p:cNvPr id="3" name="Content Placeholder 2"/>
          <p:cNvSpPr>
            <a:spLocks noGrp="1"/>
          </p:cNvSpPr>
          <p:nvPr>
            <p:ph sz="quarter" idx="1"/>
          </p:nvPr>
        </p:nvSpPr>
        <p:spPr/>
        <p:txBody>
          <a:bodyPr/>
          <a:lstStyle/>
          <a:p>
            <a:r>
              <a:rPr lang="en-US" dirty="0" smtClean="0"/>
              <a:t>A browser is a software, which allows users to access and navigate the World Wide Web.</a:t>
            </a:r>
          </a:p>
          <a:p>
            <a:r>
              <a:rPr lang="en-US" dirty="0" smtClean="0"/>
              <a:t>Example: Mozilla </a:t>
            </a:r>
            <a:r>
              <a:rPr lang="en-US" dirty="0" err="1" smtClean="0"/>
              <a:t>firefox</a:t>
            </a:r>
            <a:r>
              <a:rPr lang="en-US" dirty="0" smtClean="0"/>
              <a:t>, Google chrome, Internet Explorer etc.</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a:t>
            </a:r>
            <a:endParaRPr lang="en-US" dirty="0"/>
          </a:p>
        </p:txBody>
      </p:sp>
      <p:sp>
        <p:nvSpPr>
          <p:cNvPr id="3" name="Content Placeholder 2"/>
          <p:cNvSpPr>
            <a:spLocks noGrp="1"/>
          </p:cNvSpPr>
          <p:nvPr>
            <p:ph sz="quarter" idx="1"/>
          </p:nvPr>
        </p:nvSpPr>
        <p:spPr/>
        <p:txBody>
          <a:bodyPr/>
          <a:lstStyle/>
          <a:p>
            <a:r>
              <a:rPr lang="en-US" dirty="0" smtClean="0"/>
              <a:t>Search engine is a service of internet that allows Internet users to search for content via the World Wide Web (WWW). A user enters keywords or key phrases into a search engine and receives a list of Web content results in the form of websites, images, videos or other online data. The list of content returned via a search engine to a user is known as a search engine results page (SERP). E.g. Google, yahoo, AltaVista etc.</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733800" cy="819912"/>
          </a:xfrm>
        </p:spPr>
        <p:txBody>
          <a:bodyPr>
            <a:noAutofit/>
          </a:bodyPr>
          <a:lstStyle/>
          <a:p>
            <a:r>
              <a:rPr lang="en-US" sz="2800" b="1" dirty="0" smtClean="0"/>
              <a:t>Internet of Things (</a:t>
            </a:r>
            <a:r>
              <a:rPr lang="en-US" sz="2800" b="1" dirty="0" err="1" smtClean="0"/>
              <a:t>IoT</a:t>
            </a:r>
            <a:r>
              <a:rPr lang="en-US" sz="2800" b="1" dirty="0" smtClean="0"/>
              <a:t>)</a:t>
            </a:r>
            <a:br>
              <a:rPr lang="en-US" sz="2800" b="1" dirty="0" smtClean="0"/>
            </a:br>
            <a:endParaRPr lang="en-US" sz="2800" dirty="0"/>
          </a:p>
        </p:txBody>
      </p:sp>
      <p:sp>
        <p:nvSpPr>
          <p:cNvPr id="3" name="Content Placeholder 2"/>
          <p:cNvSpPr>
            <a:spLocks noGrp="1"/>
          </p:cNvSpPr>
          <p:nvPr>
            <p:ph idx="1"/>
          </p:nvPr>
        </p:nvSpPr>
        <p:spPr>
          <a:xfrm>
            <a:off x="457200" y="609600"/>
            <a:ext cx="8229600" cy="5715000"/>
          </a:xfrm>
        </p:spPr>
        <p:txBody>
          <a:bodyPr>
            <a:normAutofit fontScale="85000" lnSpcReduction="20000"/>
          </a:bodyPr>
          <a:lstStyle/>
          <a:p>
            <a:r>
              <a:rPr lang="en-US" dirty="0" smtClean="0"/>
              <a:t>Internet of Things (</a:t>
            </a:r>
            <a:r>
              <a:rPr lang="en-US" dirty="0" err="1" smtClean="0"/>
              <a:t>IoT</a:t>
            </a:r>
            <a:r>
              <a:rPr lang="en-US" dirty="0" smtClean="0"/>
              <a:t>) is a system of interconnected objects, usually called smart devices, through the Internet. That is objects that have been assigned an IP address and have the capability to collect and transfer data over a network. The objects interact with the external environment with the help of embedded technology, which helps them in taking decisions. Example of </a:t>
            </a:r>
            <a:r>
              <a:rPr lang="en-US" dirty="0" err="1" smtClean="0"/>
              <a:t>IoT</a:t>
            </a:r>
            <a:r>
              <a:rPr lang="en-US" dirty="0" smtClean="0"/>
              <a:t> are connected security systems, thermostats, cars, electronic appliances, lights in household and commercial environments, speaker systems, vending machines(machine that accepts money)</a:t>
            </a:r>
          </a:p>
          <a:p>
            <a:pPr>
              <a:buNone/>
            </a:pPr>
            <a:r>
              <a:rPr lang="en-US" b="1" dirty="0" smtClean="0"/>
              <a:t>	Some communication devices in </a:t>
            </a:r>
            <a:r>
              <a:rPr lang="en-US" b="1" dirty="0" err="1" smtClean="0"/>
              <a:t>IoT</a:t>
            </a:r>
            <a:r>
              <a:rPr lang="en-US" dirty="0" smtClean="0"/>
              <a:t>:</a:t>
            </a:r>
          </a:p>
          <a:p>
            <a:r>
              <a:rPr lang="en-US" b="1" dirty="0" smtClean="0"/>
              <a:t>Sensors</a:t>
            </a:r>
            <a:r>
              <a:rPr lang="en-US" dirty="0" smtClean="0"/>
              <a:t>: Devices which converts physical parameters like temperature, motion etc… into the electrical signals .</a:t>
            </a:r>
          </a:p>
          <a:p>
            <a:r>
              <a:rPr lang="en-US" b="1" dirty="0" smtClean="0"/>
              <a:t>Actuators</a:t>
            </a:r>
            <a:r>
              <a:rPr lang="en-US" dirty="0" smtClean="0"/>
              <a:t>: Devices which is a contrast to sensors. It transforms electrical signals into physical movements.</a:t>
            </a:r>
          </a:p>
          <a:p>
            <a:r>
              <a:rPr lang="en-US" b="1" dirty="0" smtClean="0"/>
              <a:t>RFID Tags</a:t>
            </a:r>
            <a:r>
              <a:rPr lang="en-US" dirty="0" smtClean="0"/>
              <a:t> (Radio-frequency identification)</a:t>
            </a:r>
            <a:r>
              <a:rPr lang="en-US" b="1" dirty="0" smtClean="0"/>
              <a:t> </a:t>
            </a:r>
            <a:r>
              <a:rPr lang="en-US" dirty="0" smtClean="0"/>
              <a:t>: Wireless microchips used for automatic </a:t>
            </a:r>
            <a:r>
              <a:rPr lang="en-US" b="1" i="1" dirty="0" smtClean="0"/>
              <a:t>unique identification</a:t>
            </a:r>
            <a:r>
              <a:rPr lang="en-US" dirty="0" smtClean="0"/>
              <a:t> of anything by tagging it over them. You have been seen it in credit cards, automobile ignition keys and so 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dirty="0" smtClean="0"/>
              <a:t>Characteristics of </a:t>
            </a:r>
            <a:r>
              <a:rPr lang="en-US" sz="2800" b="1" dirty="0" err="1" smtClean="0"/>
              <a:t>IoT</a:t>
            </a:r>
            <a:r>
              <a:rPr lang="en-US" sz="2800" b="1" dirty="0" smtClean="0"/>
              <a:t>:</a:t>
            </a:r>
            <a:br>
              <a:rPr lang="en-US" sz="2800" b="1" dirty="0" smtClean="0"/>
            </a:br>
            <a:endParaRPr lang="en-US" sz="2800" dirty="0"/>
          </a:p>
        </p:txBody>
      </p:sp>
      <p:sp>
        <p:nvSpPr>
          <p:cNvPr id="3" name="Content Placeholder 2"/>
          <p:cNvSpPr>
            <a:spLocks noGrp="1"/>
          </p:cNvSpPr>
          <p:nvPr>
            <p:ph idx="1"/>
          </p:nvPr>
        </p:nvSpPr>
        <p:spPr>
          <a:xfrm>
            <a:off x="457200" y="762000"/>
            <a:ext cx="8229600" cy="5715000"/>
          </a:xfrm>
        </p:spPr>
        <p:txBody>
          <a:bodyPr>
            <a:normAutofit fontScale="92500" lnSpcReduction="20000"/>
          </a:bodyPr>
          <a:lstStyle/>
          <a:p>
            <a:r>
              <a:rPr lang="en-US" b="1" dirty="0" smtClean="0"/>
              <a:t>Connectivity.</a:t>
            </a:r>
            <a:r>
              <a:rPr lang="en-US" dirty="0" smtClean="0"/>
              <a:t>  Devices, sensors, they need to be connected to an item, to each other, actuators, a process and to ‘the Internet’ or another network.</a:t>
            </a:r>
          </a:p>
          <a:p>
            <a:r>
              <a:rPr lang="en-US" b="1" dirty="0" smtClean="0"/>
              <a:t>Things</a:t>
            </a:r>
            <a:r>
              <a:rPr lang="en-US" dirty="0" smtClean="0"/>
              <a:t>. Anything that can be tagged or connected as such as it’s designed to be connected. From sensors and household appliances to tagged livestock(domestic animals). Devices can contain sensors or sensing materials can be attached to devices and items.</a:t>
            </a:r>
          </a:p>
          <a:p>
            <a:r>
              <a:rPr lang="en-US" b="1" dirty="0" smtClean="0"/>
              <a:t>Data</a:t>
            </a:r>
            <a:r>
              <a:rPr lang="en-US" dirty="0" smtClean="0"/>
              <a:t>. Data is the glue of the Internet of Things, the first step towards action and intelligence.</a:t>
            </a:r>
          </a:p>
          <a:p>
            <a:r>
              <a:rPr lang="en-US" b="1" dirty="0" smtClean="0"/>
              <a:t>Communication</a:t>
            </a:r>
            <a:r>
              <a:rPr lang="en-US" dirty="0" smtClean="0"/>
              <a:t>. Devices get connected so they can communicate data and this data can be analyzed.</a:t>
            </a:r>
          </a:p>
          <a:p>
            <a:r>
              <a:rPr lang="en-US" b="1" dirty="0" smtClean="0"/>
              <a:t>Intelligence</a:t>
            </a:r>
            <a:r>
              <a:rPr lang="en-US" dirty="0" smtClean="0"/>
              <a:t>. The aspect of intelligence as in the sensing capabilities in </a:t>
            </a:r>
            <a:r>
              <a:rPr lang="en-US" dirty="0" err="1" smtClean="0"/>
              <a:t>IoT</a:t>
            </a:r>
            <a:r>
              <a:rPr lang="en-US" dirty="0" smtClean="0"/>
              <a:t> devices and the intelligence gathered from data analytics (also artificial intelligence).</a:t>
            </a:r>
          </a:p>
          <a:p>
            <a:r>
              <a:rPr lang="en-US" b="1" dirty="0" smtClean="0"/>
              <a:t>Action</a:t>
            </a:r>
            <a:r>
              <a:rPr lang="en-US" dirty="0" smtClean="0"/>
              <a:t>. The consequence of intelligence. This can be manual action, automation.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733800" cy="475488"/>
          </a:xfrm>
        </p:spPr>
        <p:txBody>
          <a:bodyPr>
            <a:normAutofit fontScale="90000"/>
          </a:bodyPr>
          <a:lstStyle/>
          <a:p>
            <a:r>
              <a:rPr lang="en-US" sz="3600" dirty="0" smtClean="0"/>
              <a:t>Wearable Computing:</a:t>
            </a:r>
            <a:endParaRPr lang="en-US" sz="3600" dirty="0"/>
          </a:p>
        </p:txBody>
      </p:sp>
      <p:sp>
        <p:nvSpPr>
          <p:cNvPr id="3" name="Content Placeholder 2"/>
          <p:cNvSpPr>
            <a:spLocks noGrp="1"/>
          </p:cNvSpPr>
          <p:nvPr>
            <p:ph idx="1"/>
          </p:nvPr>
        </p:nvSpPr>
        <p:spPr>
          <a:xfrm>
            <a:off x="457200" y="990600"/>
            <a:ext cx="8229600" cy="5486400"/>
          </a:xfrm>
        </p:spPr>
        <p:txBody>
          <a:bodyPr>
            <a:normAutofit fontScale="85000" lnSpcReduction="10000"/>
          </a:bodyPr>
          <a:lstStyle/>
          <a:p>
            <a:pPr>
              <a:buNone/>
            </a:pPr>
            <a:r>
              <a:rPr lang="en-US" dirty="0" smtClean="0"/>
              <a:t>The terms “wearable technology“, “wearable devices“, and </a:t>
            </a:r>
          </a:p>
          <a:p>
            <a:pPr>
              <a:buNone/>
            </a:pPr>
            <a:r>
              <a:rPr lang="en-US" dirty="0" smtClean="0"/>
              <a:t>“</a:t>
            </a:r>
            <a:r>
              <a:rPr lang="en-US" dirty="0" err="1" smtClean="0"/>
              <a:t>wearables</a:t>
            </a:r>
            <a:r>
              <a:rPr lang="en-US" dirty="0" smtClean="0"/>
              <a:t>” all refer to electronic technologies or computers that </a:t>
            </a:r>
          </a:p>
          <a:p>
            <a:pPr>
              <a:buNone/>
            </a:pPr>
            <a:r>
              <a:rPr lang="en-US" dirty="0" smtClean="0"/>
              <a:t>are incorporated into items of clothing and accessories which can </a:t>
            </a:r>
          </a:p>
          <a:p>
            <a:pPr>
              <a:buNone/>
            </a:pPr>
            <a:r>
              <a:rPr lang="en-US" dirty="0" smtClean="0"/>
              <a:t>comfortably be worn on the body. These wearable devices can </a:t>
            </a:r>
          </a:p>
          <a:p>
            <a:pPr>
              <a:buNone/>
            </a:pPr>
            <a:r>
              <a:rPr lang="en-US" dirty="0" smtClean="0"/>
              <a:t>perform many of the same computing tasks as mobile phones and </a:t>
            </a:r>
          </a:p>
          <a:p>
            <a:pPr>
              <a:buNone/>
            </a:pPr>
            <a:r>
              <a:rPr lang="en-US" dirty="0" smtClean="0"/>
              <a:t>laptop computers; however, in some cases, wearable technology </a:t>
            </a:r>
          </a:p>
          <a:p>
            <a:pPr>
              <a:buNone/>
            </a:pPr>
            <a:r>
              <a:rPr lang="en-US" dirty="0" smtClean="0"/>
              <a:t>can outperform these hand-held devices entirely. Wearable </a:t>
            </a:r>
          </a:p>
          <a:p>
            <a:pPr>
              <a:buNone/>
            </a:pPr>
            <a:r>
              <a:rPr lang="en-US" dirty="0" smtClean="0"/>
              <a:t>technology tends to be more sophisticated than hand-held </a:t>
            </a:r>
          </a:p>
          <a:p>
            <a:pPr>
              <a:buNone/>
            </a:pPr>
            <a:r>
              <a:rPr lang="en-US" dirty="0" smtClean="0"/>
              <a:t>technology on the market today because it can provide sensory </a:t>
            </a:r>
          </a:p>
          <a:p>
            <a:pPr>
              <a:buNone/>
            </a:pPr>
            <a:r>
              <a:rPr lang="en-US" dirty="0" smtClean="0"/>
              <a:t>and scanning features not typically seen in mobile and laptop </a:t>
            </a:r>
          </a:p>
          <a:p>
            <a:pPr>
              <a:buNone/>
            </a:pPr>
            <a:r>
              <a:rPr lang="en-US" dirty="0" smtClean="0"/>
              <a:t>devices, such as biofeedback and tracking of physiological </a:t>
            </a:r>
          </a:p>
          <a:p>
            <a:pPr>
              <a:buNone/>
            </a:pPr>
            <a:r>
              <a:rPr lang="en-US" dirty="0" smtClean="0"/>
              <a:t>Function. Example are  Smart watches, Google glass etc.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Wearable Computer: </a:t>
            </a:r>
            <a:br>
              <a:rPr lang="en-US" dirty="0" smtClean="0"/>
            </a:br>
            <a:endParaRPr lang="en-US"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a:buFont typeface="Arial" pitchFamily="34" charset="0"/>
              <a:buChar char="•"/>
            </a:pPr>
            <a:r>
              <a:rPr lang="en-US" dirty="0" smtClean="0"/>
              <a:t>Consistency: The computer runs continuously and is user friendly. Unlike, a hand held devise like tablets or laptops, it does not need to be opened up and turned on prior to its use. </a:t>
            </a:r>
          </a:p>
          <a:p>
            <a:r>
              <a:rPr lang="en-US" dirty="0" smtClean="0"/>
              <a:t>Enhancement: The assumption of the wearable computing is that the user will be doing something else along with computing. </a:t>
            </a:r>
          </a:p>
          <a:p>
            <a:r>
              <a:rPr lang="en-US" dirty="0" smtClean="0"/>
              <a:t>Mediation: Wearable computing acts as a mediator as it aids its users by providing its umpteen(large) applications in medical care, domestic use, corporate world, military etc. </a:t>
            </a:r>
          </a:p>
          <a:p>
            <a:r>
              <a:rPr lang="en-US" dirty="0" smtClean="0"/>
              <a:t>Privacy: Wearable computing can be used to create a new level of privacy because it is much more personal as it is worn</a:t>
            </a:r>
          </a:p>
          <a:p>
            <a:r>
              <a:rPr lang="en-US" dirty="0" smtClean="0"/>
              <a:t>Convenient: Wearable technology is of utmost convenience to the user as the right person can use it at the right time and at the right place which offers a great comfort zone and helps to increase its overall utility. </a:t>
            </a:r>
          </a:p>
          <a:p>
            <a:r>
              <a:rPr lang="en-US" dirty="0" smtClean="0"/>
              <a:t>Unrestrictive: Wearable devices enable a person to do multi tasking and do not restrict the focus of a person to one particular thing. </a:t>
            </a:r>
          </a:p>
          <a:p>
            <a:endParaRPr lang="en-US" dirty="0" smtClean="0"/>
          </a:p>
          <a:p>
            <a:pPr>
              <a:buNone/>
            </a:pPr>
            <a:endParaRPr lang="en-US"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lstStyle/>
          <a:p>
            <a:r>
              <a:rPr lang="en-US" dirty="0" smtClean="0"/>
              <a:t>Cloud computing is the on-demand delivery of compute power, database storage, applications, and other IT resources through a cloud services platform via the internet with pay-as-you-go pricing.</a:t>
            </a:r>
          </a:p>
          <a:p>
            <a:r>
              <a:rPr lang="en-US" dirty="0" smtClean="0"/>
              <a:t>Example </a:t>
            </a:r>
            <a:r>
              <a:rPr lang="en-US" dirty="0" err="1" smtClean="0"/>
              <a:t>google</a:t>
            </a:r>
            <a:r>
              <a:rPr lang="en-US" dirty="0" smtClean="0"/>
              <a:t> drive, drop box etc.</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6477000" cy="762000"/>
          </a:xfrm>
        </p:spPr>
        <p:txBody>
          <a:bodyPr>
            <a:noAutofit/>
          </a:bodyPr>
          <a:lstStyle/>
          <a:p>
            <a:r>
              <a:rPr lang="en-US" sz="3200" b="1" dirty="0" smtClean="0"/>
              <a:t>Advantages of Cloud Computing</a:t>
            </a:r>
            <a:br>
              <a:rPr lang="en-US" sz="3200" b="1" dirty="0" smtClean="0"/>
            </a:br>
            <a:endParaRPr lang="en-US" sz="3200" dirty="0"/>
          </a:p>
        </p:txBody>
      </p:sp>
      <p:sp>
        <p:nvSpPr>
          <p:cNvPr id="3" name="Content Placeholder 2"/>
          <p:cNvSpPr>
            <a:spLocks noGrp="1"/>
          </p:cNvSpPr>
          <p:nvPr>
            <p:ph idx="1"/>
          </p:nvPr>
        </p:nvSpPr>
        <p:spPr>
          <a:xfrm>
            <a:off x="457200" y="990600"/>
            <a:ext cx="8229600" cy="5486400"/>
          </a:xfrm>
        </p:spPr>
        <p:txBody>
          <a:bodyPr>
            <a:noAutofit/>
          </a:bodyPr>
          <a:lstStyle/>
          <a:p>
            <a:r>
              <a:rPr lang="en-US" sz="1700" b="1" dirty="0" smtClean="0"/>
              <a:t>Pay when you consume computing resources -</a:t>
            </a:r>
            <a:r>
              <a:rPr lang="en-US" sz="1700" dirty="0" smtClean="0"/>
              <a:t>Instead of having to invest heavily in data centers and servers before you know how you’re going to use them, you can only pay when you consume computing resources, and only pay for how much you consume.</a:t>
            </a:r>
          </a:p>
          <a:p>
            <a:r>
              <a:rPr lang="en-US" sz="1700" b="1" dirty="0" smtClean="0"/>
              <a:t>Benefit from massive economies of scale -</a:t>
            </a:r>
            <a:r>
              <a:rPr lang="en-US" sz="1700" dirty="0" smtClean="0"/>
              <a:t>By using cloud computing, you can achieve a lower variable cost than you can get on your own. </a:t>
            </a:r>
          </a:p>
          <a:p>
            <a:r>
              <a:rPr lang="en-US" sz="1700" b="1" dirty="0" smtClean="0"/>
              <a:t>Stop guessing capacity -</a:t>
            </a:r>
            <a:r>
              <a:rPr lang="en-US" sz="1700" dirty="0" smtClean="0"/>
              <a:t>Eliminate guessing on your infrastructure capacity needs. You can access as much or as little as you need, and scale up and down as required with only a few minutes notice.</a:t>
            </a:r>
          </a:p>
          <a:p>
            <a:r>
              <a:rPr lang="en-US" sz="1700" b="1" dirty="0" smtClean="0"/>
              <a:t>Increase speed and agility - </a:t>
            </a:r>
            <a:r>
              <a:rPr lang="en-US" sz="1700" dirty="0" smtClean="0"/>
              <a:t>In a cloud computing environment, new IT resources are only ever a click away. This results in a dramatic increase in agility(quickness) for the organization, since the cost and time it takes to experiment and develop is significantly lower.</a:t>
            </a:r>
          </a:p>
          <a:p>
            <a:r>
              <a:rPr lang="en-US" sz="1700" b="1" dirty="0" smtClean="0"/>
              <a:t>Stop spending money on running and maintaining data centers -</a:t>
            </a:r>
            <a:r>
              <a:rPr lang="en-US" sz="1700" dirty="0" smtClean="0"/>
              <a:t>Focus on projects that differentiate your business, not the infrastructure. Cloud computing lets you focus on your own customers, rather than on the heavy lifting of racking, stacking and powering servers.</a:t>
            </a:r>
          </a:p>
          <a:p>
            <a:r>
              <a:rPr lang="en-US" sz="1700" b="1" dirty="0" smtClean="0"/>
              <a:t>Go global in minutes -</a:t>
            </a:r>
            <a:r>
              <a:rPr lang="en-US" sz="1700" dirty="0" smtClean="0"/>
              <a:t>Easily deploy your application in multiple regions around the world with just a few clicks. This means you can provide a lower latency(delay) and better experience for your customers simply and at minimal cost.</a:t>
            </a:r>
          </a:p>
          <a:p>
            <a:endParaRPr lang="en-US" sz="1700" dirty="0" smtClean="0"/>
          </a:p>
          <a:p>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5791200" cy="704088"/>
          </a:xfrm>
        </p:spPr>
        <p:txBody>
          <a:bodyPr>
            <a:normAutofit/>
          </a:bodyPr>
          <a:lstStyle/>
          <a:p>
            <a:r>
              <a:rPr lang="en-US" sz="3200" dirty="0" smtClean="0"/>
              <a:t>The internet Architecture:</a:t>
            </a:r>
            <a:endParaRPr lang="en-US" sz="3200" dirty="0"/>
          </a:p>
        </p:txBody>
      </p:sp>
      <p:sp>
        <p:nvSpPr>
          <p:cNvPr id="3" name="Content Placeholder 2"/>
          <p:cNvSpPr>
            <a:spLocks noGrp="1"/>
          </p:cNvSpPr>
          <p:nvPr>
            <p:ph idx="1"/>
          </p:nvPr>
        </p:nvSpPr>
        <p:spPr>
          <a:xfrm>
            <a:off x="457200" y="1219200"/>
            <a:ext cx="8229600" cy="4389120"/>
          </a:xfrm>
        </p:spPr>
        <p:txBody>
          <a:bodyPr/>
          <a:lstStyle/>
          <a:p>
            <a:pPr>
              <a:buNone/>
            </a:pPr>
            <a:r>
              <a:rPr lang="en-US" dirty="0" smtClean="0"/>
              <a:t>A brief description of the architecture of Internet is as follows:</a:t>
            </a:r>
          </a:p>
          <a:p>
            <a:pPr>
              <a:buFont typeface="Arial" pitchFamily="34" charset="0"/>
              <a:buChar char="•"/>
            </a:pPr>
            <a:r>
              <a:rPr lang="en-US" dirty="0" smtClean="0"/>
              <a:t>Client at home or in a LAN network is at the lowest level in hierarchy.</a:t>
            </a:r>
          </a:p>
          <a:p>
            <a:pPr>
              <a:buFont typeface="Arial" pitchFamily="34" charset="0"/>
              <a:buChar char="•"/>
            </a:pPr>
            <a:r>
              <a:rPr lang="en-US" dirty="0" smtClean="0"/>
              <a:t>Local ISP is at the next higher level</a:t>
            </a:r>
          </a:p>
          <a:p>
            <a:pPr>
              <a:buFont typeface="Arial" pitchFamily="34" charset="0"/>
              <a:buChar char="•"/>
            </a:pPr>
            <a:r>
              <a:rPr lang="en-US" dirty="0" smtClean="0"/>
              <a:t>Regional ISP is next in the hierarchy. The local ISP is connected to regional ISP.</a:t>
            </a:r>
          </a:p>
          <a:p>
            <a:pPr>
              <a:buFont typeface="Arial" pitchFamily="34" charset="0"/>
              <a:buChar char="•"/>
            </a:pPr>
            <a:r>
              <a:rPr lang="en-US" dirty="0" smtClean="0"/>
              <a:t>Backbone is at top of the hierarchy.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Cloud Computing Models</a:t>
            </a:r>
            <a:br>
              <a:rPr lang="en-US" b="1" dirty="0" smtClean="0"/>
            </a:br>
            <a:endParaRPr lang="en-US"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marL="514350" indent="-514350">
              <a:buFont typeface="+mj-lt"/>
              <a:buAutoNum type="arabicPeriod"/>
            </a:pPr>
            <a:r>
              <a:rPr lang="en-US" b="1" dirty="0" smtClean="0"/>
              <a:t>Infrastructure as a Service (</a:t>
            </a:r>
            <a:r>
              <a:rPr lang="en-US" b="1" dirty="0" err="1" smtClean="0"/>
              <a:t>IaaS</a:t>
            </a:r>
            <a:r>
              <a:rPr lang="en-US" b="1" dirty="0" smtClean="0"/>
              <a:t>): </a:t>
            </a:r>
            <a:r>
              <a:rPr lang="en-US" dirty="0" smtClean="0"/>
              <a:t>It contains the basic building blocks for cloud IT and typically provide access to networking features, computers , and data storage space. Infrastructure as a Service provides you with the highest level of flexibility and management control over your IT resources and is most similar to existing IT resources that many IT departments and developers are familiar with today.</a:t>
            </a:r>
          </a:p>
          <a:p>
            <a:pPr marL="514350" indent="-514350">
              <a:buFont typeface="+mj-lt"/>
              <a:buAutoNum type="arabicPeriod"/>
            </a:pPr>
            <a:r>
              <a:rPr lang="en-US" b="1" dirty="0" smtClean="0"/>
              <a:t>Platform as a Service (</a:t>
            </a:r>
            <a:r>
              <a:rPr lang="en-US" b="1" dirty="0" err="1" smtClean="0"/>
              <a:t>PaaS</a:t>
            </a:r>
            <a:r>
              <a:rPr lang="en-US" b="1" dirty="0" smtClean="0"/>
              <a:t>): </a:t>
            </a:r>
            <a:r>
              <a:rPr lang="en-US" dirty="0" smtClean="0"/>
              <a:t>Platforms as a service remove the need for organizations to manage the underlying infrastructure (usually hardware and operating systems) and allow you to focus on the deployment and management of your applications. </a:t>
            </a:r>
          </a:p>
          <a:p>
            <a:pPr marL="514350" indent="-514350">
              <a:buFont typeface="+mj-lt"/>
              <a:buAutoNum type="arabicPeriod"/>
            </a:pPr>
            <a:r>
              <a:rPr lang="en-US" b="1" dirty="0" smtClean="0"/>
              <a:t>Software as a Service (</a:t>
            </a:r>
            <a:r>
              <a:rPr lang="en-US" b="1" dirty="0" err="1" smtClean="0"/>
              <a:t>SaaS</a:t>
            </a:r>
            <a:r>
              <a:rPr lang="en-US" b="1" dirty="0" smtClean="0"/>
              <a:t>): </a:t>
            </a:r>
            <a:r>
              <a:rPr lang="en-US" dirty="0" smtClean="0"/>
              <a:t>Software as a Service provides you with a completed product that is run and managed by the service provider. In most cases, people referring to Software as a Service are referring to end-user applications. With a </a:t>
            </a:r>
            <a:r>
              <a:rPr lang="en-US" dirty="0" err="1" smtClean="0"/>
              <a:t>SaaS</a:t>
            </a:r>
            <a:r>
              <a:rPr lang="en-US" dirty="0" smtClean="0"/>
              <a:t> offering you do not have to think about how the service is maintained or how the underlying infrastructure is managed.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a:buNone/>
            </a:pPr>
            <a:endParaRPr lang="en-US" dirty="0" smtClean="0"/>
          </a:p>
          <a:p>
            <a:pPr marL="514350" indent="-514350">
              <a:buFont typeface="+mj-lt"/>
              <a:buAutoNum type="arabicPeriod"/>
            </a:pPr>
            <a:endParaRPr lang="en-US" dirty="0" smtClean="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sp>
        <p:nvSpPr>
          <p:cNvPr id="3" name="Content Placeholder 2"/>
          <p:cNvSpPr>
            <a:spLocks noGrp="1"/>
          </p:cNvSpPr>
          <p:nvPr>
            <p:ph idx="1"/>
          </p:nvPr>
        </p:nvSpPr>
        <p:spPr/>
        <p:txBody>
          <a:bodyPr/>
          <a:lstStyle/>
          <a:p>
            <a:r>
              <a:rPr lang="en-US" dirty="0" smtClean="0"/>
              <a:t>It is the process of buying and selling products or services through the internet is called e-commerce.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7500" lnSpcReduction="20000"/>
          </a:bodyPr>
          <a:lstStyle/>
          <a:p>
            <a:pPr>
              <a:buNone/>
            </a:pPr>
            <a:r>
              <a:rPr lang="en-US" b="1" dirty="0" smtClean="0"/>
              <a:t>	Advantages of Ecommerce</a:t>
            </a:r>
          </a:p>
          <a:p>
            <a:r>
              <a:rPr lang="en-US" dirty="0" smtClean="0"/>
              <a:t>Faster buying/selling procedure, as well as easy to find products.</a:t>
            </a:r>
          </a:p>
          <a:p>
            <a:r>
              <a:rPr lang="en-US" dirty="0" smtClean="0"/>
              <a:t>Buying/selling 24/7.</a:t>
            </a:r>
          </a:p>
          <a:p>
            <a:r>
              <a:rPr lang="en-US" dirty="0" smtClean="0"/>
              <a:t>More reach to customers, there is no theoretical geographic limitations.</a:t>
            </a:r>
          </a:p>
          <a:p>
            <a:r>
              <a:rPr lang="en-US" dirty="0" smtClean="0"/>
              <a:t>Low operational costs and better quality of services.</a:t>
            </a:r>
          </a:p>
          <a:p>
            <a:r>
              <a:rPr lang="en-US" dirty="0" smtClean="0"/>
              <a:t>No need of physical company set-ups. </a:t>
            </a:r>
          </a:p>
          <a:p>
            <a:r>
              <a:rPr lang="en-US" dirty="0" smtClean="0"/>
              <a:t>Easy to start and manage a business.</a:t>
            </a:r>
          </a:p>
          <a:p>
            <a:r>
              <a:rPr lang="en-US" dirty="0" smtClean="0"/>
              <a:t>Customers can easily select products from different providers without moving around physically.</a:t>
            </a:r>
          </a:p>
          <a:p>
            <a:pPr>
              <a:buNone/>
            </a:pPr>
            <a:r>
              <a:rPr lang="en-US" b="1" dirty="0" smtClean="0"/>
              <a:t>	Disadvantages of Ecommerce</a:t>
            </a:r>
          </a:p>
          <a:p>
            <a:r>
              <a:rPr lang="en-US" dirty="0" smtClean="0"/>
              <a:t>Any one, good or bad, can easily start a business. And there are many bad sites which eat up customers’ money. </a:t>
            </a:r>
          </a:p>
          <a:p>
            <a:r>
              <a:rPr lang="en-US" dirty="0" smtClean="0"/>
              <a:t>There is no guarantee of product quality.</a:t>
            </a:r>
          </a:p>
          <a:p>
            <a:r>
              <a:rPr lang="en-US" dirty="0" smtClean="0"/>
              <a:t>Mechanical failures can cause unpredictable effects on the total processes.</a:t>
            </a:r>
          </a:p>
          <a:p>
            <a:r>
              <a:rPr lang="en-US" dirty="0" smtClean="0"/>
              <a:t>As there is minimum chance of direct customer to company interactions, customer loyalty is always on a check.</a:t>
            </a:r>
          </a:p>
          <a:p>
            <a:r>
              <a:rPr lang="en-US" dirty="0" smtClean="0"/>
              <a:t>There are many hackers who look for opportunities, and thus an ecommerce site, service, payment gateways, all are always prone to attack.</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Autofit/>
          </a:bodyPr>
          <a:lstStyle/>
          <a:p>
            <a:pPr>
              <a:buNone/>
            </a:pPr>
            <a:r>
              <a:rPr lang="en-US" sz="2000" b="1" dirty="0" smtClean="0"/>
              <a:t>	Types of e-commerce:</a:t>
            </a:r>
          </a:p>
          <a:p>
            <a:r>
              <a:rPr lang="en-US" sz="2000" b="1" dirty="0" smtClean="0"/>
              <a:t>Business-to-Consumer (B2C):</a:t>
            </a:r>
            <a:r>
              <a:rPr lang="en-US" sz="2000" dirty="0" smtClean="0"/>
              <a:t> The Business-to-Consumer e-Commerce is related to the transactions and relationship between businesses and the end customers. This is mainly to do with the retail e-Commerce trade that takes place online. With the inception of the internet, B2C e-Commerce has evolved to a great extent. Today, we find scores of electronic shopping sites and virtual stores on the web, that sell myriad(many) products, ranging from computers, fashion items to even necessities. E.g. amazon.com</a:t>
            </a:r>
          </a:p>
          <a:p>
            <a:r>
              <a:rPr lang="en-US" sz="2000" dirty="0" smtClean="0"/>
              <a:t>In this case, the customer has more info about the products in the form of informative content and there is also a chance to buy products at cheaper rates. Most times, quick delivery of the order is also maintained.</a:t>
            </a:r>
            <a:endParaRPr lang="en-US" sz="2000" b="1" dirty="0" smtClean="0"/>
          </a:p>
          <a:p>
            <a:r>
              <a:rPr lang="en-US" sz="2000" b="1" dirty="0" smtClean="0"/>
              <a:t>Business-to-Business (B2B):</a:t>
            </a:r>
            <a:r>
              <a:rPr lang="en-US" sz="2000" dirty="0" smtClean="0"/>
              <a:t> Business-to-Business (B2B) e-commerce encompasses all electronic transactions of goods or services conducted ​​between companies. Producers and traditional commerce wholesalers typically operate with this type of e-commerce. E.g. microsoft.com, buyerzone.com etc.</a:t>
            </a:r>
          </a:p>
          <a:p>
            <a:endParaRPr 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rmAutofit/>
          </a:bodyPr>
          <a:lstStyle/>
          <a:p>
            <a:r>
              <a:rPr lang="en-US" sz="2800" b="1" dirty="0" smtClean="0"/>
              <a:t> Consumer-to-Consumer (C2C)</a:t>
            </a:r>
            <a:r>
              <a:rPr lang="en-US" sz="2800" dirty="0" smtClean="0"/>
              <a:t>: Consumer-to-Consumer (C2C) type e-Commerce encompasses all electronic transactions of goods or services conducted ​​between consumers. Generally, these transactions are conducted through a third party, which provides the online platform where the transactions are actually carried out. E.g. eBay.com</a:t>
            </a:r>
          </a:p>
          <a:p>
            <a:r>
              <a:rPr lang="en-US" sz="2800" b="1" dirty="0" smtClean="0"/>
              <a:t> Consumer-to-Business (C2B)</a:t>
            </a:r>
            <a:r>
              <a:rPr lang="en-US" sz="2800" dirty="0" smtClean="0"/>
              <a:t>: </a:t>
            </a:r>
            <a:r>
              <a:rPr lang="en-US" sz="2400" dirty="0" smtClean="0"/>
              <a:t>In this, a complete reversal of the selling and buying process takes place. This is very relevant for crowd sourcing projects. In this case, individuals make their items or services and sell them to companies. Some examples are proposals for company site or logo, royalty free photographs, design elements and so on. E.g. priceline.com</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2286000" cy="475488"/>
          </a:xfrm>
        </p:spPr>
        <p:txBody>
          <a:bodyPr>
            <a:normAutofit/>
          </a:bodyPr>
          <a:lstStyle/>
          <a:p>
            <a:r>
              <a:rPr lang="en-US" sz="2800" b="1" i="1" dirty="0" smtClean="0"/>
              <a:t>e-Governance</a:t>
            </a:r>
            <a:endParaRPr lang="en-US" sz="2800" dirty="0"/>
          </a:p>
        </p:txBody>
      </p:sp>
      <p:sp>
        <p:nvSpPr>
          <p:cNvPr id="3" name="Content Placeholder 2"/>
          <p:cNvSpPr>
            <a:spLocks noGrp="1"/>
          </p:cNvSpPr>
          <p:nvPr>
            <p:ph idx="1"/>
          </p:nvPr>
        </p:nvSpPr>
        <p:spPr>
          <a:xfrm>
            <a:off x="457200" y="914400"/>
            <a:ext cx="8229600" cy="4389120"/>
          </a:xfrm>
        </p:spPr>
        <p:txBody>
          <a:bodyPr>
            <a:normAutofit fontScale="92500" lnSpcReduction="20000"/>
          </a:bodyPr>
          <a:lstStyle/>
          <a:p>
            <a:r>
              <a:rPr lang="en-US" b="1" i="1" dirty="0" smtClean="0"/>
              <a:t>e-Governance is basically associated with carrying out the functions and achieving the results of governance through the utilization of ICT (Information and Communications Technology)</a:t>
            </a:r>
            <a:r>
              <a:rPr lang="en-US" dirty="0" smtClean="0"/>
              <a:t>. </a:t>
            </a:r>
          </a:p>
          <a:p>
            <a:pPr>
              <a:buNone/>
            </a:pPr>
            <a:r>
              <a:rPr lang="en-US" b="1" dirty="0" smtClean="0"/>
              <a:t>	Goals of e-Governance:</a:t>
            </a:r>
          </a:p>
          <a:p>
            <a:r>
              <a:rPr lang="en-US" dirty="0" smtClean="0"/>
              <a:t> </a:t>
            </a:r>
            <a:r>
              <a:rPr lang="en-US" i="1" dirty="0" smtClean="0"/>
              <a:t>Better service delivery to citizens</a:t>
            </a:r>
            <a:endParaRPr lang="en-US" dirty="0" smtClean="0"/>
          </a:p>
          <a:p>
            <a:r>
              <a:rPr lang="en-US" i="1" dirty="0" smtClean="0"/>
              <a:t> Ushering(escort) in transparency and accountability</a:t>
            </a:r>
            <a:endParaRPr lang="en-US" dirty="0" smtClean="0"/>
          </a:p>
          <a:p>
            <a:r>
              <a:rPr lang="en-US" i="1" dirty="0" smtClean="0"/>
              <a:t> Empowering people through information</a:t>
            </a:r>
            <a:endParaRPr lang="en-US" dirty="0" smtClean="0"/>
          </a:p>
          <a:p>
            <a:r>
              <a:rPr lang="en-US" i="1" dirty="0" smtClean="0"/>
              <a:t> Improved efficiency within Governments</a:t>
            </a:r>
            <a:endParaRPr lang="en-US" dirty="0" smtClean="0"/>
          </a:p>
          <a:p>
            <a:r>
              <a:rPr lang="en-US" i="1" dirty="0" smtClean="0"/>
              <a:t> Improve interface with business and industry.</a:t>
            </a:r>
          </a:p>
          <a:p>
            <a:r>
              <a:rPr lang="en-US" i="1" dirty="0" smtClean="0"/>
              <a:t>Reduced corruption.</a:t>
            </a:r>
          </a:p>
          <a:p>
            <a:r>
              <a:rPr lang="en-US" i="1" dirty="0" smtClean="0"/>
              <a:t>Growth in GDP(</a:t>
            </a:r>
            <a:r>
              <a:rPr lang="en-US" b="1" dirty="0" smtClean="0"/>
              <a:t>Gross domestic product)</a:t>
            </a:r>
            <a:endParaRPr lang="en-US" i="1" dirty="0" smtClean="0"/>
          </a:p>
          <a:p>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62600"/>
          </a:xfrm>
        </p:spPr>
        <p:txBody>
          <a:bodyPr>
            <a:normAutofit fontScale="92500" lnSpcReduction="10000"/>
          </a:bodyPr>
          <a:lstStyle/>
          <a:p>
            <a:pPr>
              <a:buNone/>
            </a:pPr>
            <a:r>
              <a:rPr lang="en-US" b="1" dirty="0" smtClean="0"/>
              <a:t>Types of e-government:</a:t>
            </a:r>
          </a:p>
          <a:p>
            <a:pPr>
              <a:buNone/>
            </a:pPr>
            <a:r>
              <a:rPr lang="en-US" b="1" dirty="0" smtClean="0"/>
              <a:t>	1. Government-to-Citizen(G2C)</a:t>
            </a:r>
          </a:p>
          <a:p>
            <a:r>
              <a:rPr lang="en-US" dirty="0" smtClean="0"/>
              <a:t>The Government-to-citizen refers to the government services that are accessed by the familiar people. And Most of the government services fall under G2C. Likewise, the primary goal of Government-to-citizen is to provide facilities to the citizen. It helps the ordinary people to reduce the time and cost to conduct a transaction. A citizen can have access to the services anytime from anywhere.</a:t>
            </a:r>
          </a:p>
          <a:p>
            <a:r>
              <a:rPr lang="en-US" dirty="0" smtClean="0"/>
              <a:t>Furthermore, Many services like license renewals, and paying tax are essential in G2C. Likewise, spending the administrative fee online is also possible due to G2C. The facility of Government-to-Citizen enables the ordinary citizen to overcome time limitation. It also focuses on geographic land barriers.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800"/>
          </a:xfrm>
        </p:spPr>
        <p:txBody>
          <a:bodyPr>
            <a:normAutofit lnSpcReduction="10000"/>
          </a:bodyPr>
          <a:lstStyle/>
          <a:p>
            <a:pPr>
              <a:buNone/>
            </a:pPr>
            <a:r>
              <a:rPr lang="en-US" b="1" dirty="0" smtClean="0"/>
              <a:t>	2. Government-to-business (G2B)</a:t>
            </a:r>
          </a:p>
          <a:p>
            <a:r>
              <a:rPr lang="en-US" dirty="0" smtClean="0"/>
              <a:t>The Government to business is the exchange of services between Government and Business organizations. It is efficient for both government and business organizations. G2B provides access to relevant forms needed to comply. The G2B also consists of many services exchanged between business sectors and government.</a:t>
            </a:r>
          </a:p>
          <a:p>
            <a:r>
              <a:rPr lang="en-US" dirty="0" smtClean="0"/>
              <a:t>Similarly, the Government to business provides Timely business information. And a business organization can have easy and convenient online access to government agencies. G2B plays a crucial role in business development. It enhances the efficiency and quality of communication and transparency of government projects.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10000"/>
          </a:bodyPr>
          <a:lstStyle/>
          <a:p>
            <a:pPr>
              <a:buNone/>
            </a:pPr>
            <a:r>
              <a:rPr lang="en-US" b="1" dirty="0" smtClean="0"/>
              <a:t>	3. Government-to-Government (G2G)</a:t>
            </a:r>
          </a:p>
          <a:p>
            <a:r>
              <a:rPr lang="en-US" dirty="0" smtClean="0"/>
              <a:t>The Government-to-Government refers to the interaction between different government department, organizations, and agencies. This increases the efficiency of government processes. In G2G, government agencies can share the same database using online communication. The government departments can work together. This service can increase international diplomacy and relations.</a:t>
            </a:r>
          </a:p>
          <a:p>
            <a:r>
              <a:rPr lang="en-US" dirty="0" smtClean="0"/>
              <a:t>In conclusion, G2G services can be at the local level or the international level. It can communicate with global government and local government as well. Likewise, it provides safe and secure inter-relationship between domestic or foreign government. G2G constructs a universal database for all member states to enhance service.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a:bodyPr>
          <a:lstStyle/>
          <a:p>
            <a:pPr>
              <a:buNone/>
            </a:pPr>
            <a:r>
              <a:rPr lang="en-US" b="1" dirty="0" smtClean="0"/>
              <a:t>	4. Government-to-Employee (G2E)</a:t>
            </a:r>
          </a:p>
          <a:p>
            <a:r>
              <a:rPr lang="en-US" dirty="0" smtClean="0"/>
              <a:t>The Government-to-Employee is the internal part of G2G sector. Furthermore, G2E aims to bring employees together and improvise knowledge sharing.</a:t>
            </a:r>
          </a:p>
          <a:p>
            <a:r>
              <a:rPr lang="en-US" dirty="0" smtClean="0"/>
              <a:t>Similarly, G2E provides online facilities to the employees. Likewise, applying for leave, reviewing salary payment record. And checking the balance of holiday. The G2E sector provides human resource training and development. So, G2E is also the relationship between employees, government institutions, and their management.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248400" cy="780288"/>
          </a:xfrm>
        </p:spPr>
        <p:txBody>
          <a:bodyPr>
            <a:normAutofit/>
          </a:bodyPr>
          <a:lstStyle/>
          <a:p>
            <a:r>
              <a:rPr lang="en-US" sz="3200" dirty="0" smtClean="0"/>
              <a:t>Fig of internet architecture</a:t>
            </a:r>
            <a:endParaRPr lang="en-US" sz="3200" dirty="0"/>
          </a:p>
        </p:txBody>
      </p:sp>
      <p:pic>
        <p:nvPicPr>
          <p:cNvPr id="1026" name="Picture 2" descr="C:\Users\Nabraj\Desktop\net archit.jpg"/>
          <p:cNvPicPr>
            <a:picLocks noGrp="1" noChangeAspect="1" noChangeArrowheads="1"/>
          </p:cNvPicPr>
          <p:nvPr>
            <p:ph idx="1"/>
          </p:nvPr>
        </p:nvPicPr>
        <p:blipFill>
          <a:blip r:embed="rId2" cstate="print"/>
          <a:srcRect/>
          <a:stretch>
            <a:fillRect/>
          </a:stretch>
        </p:blipFill>
        <p:spPr bwMode="auto">
          <a:xfrm>
            <a:off x="1371600" y="1274495"/>
            <a:ext cx="6324599" cy="5050105"/>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75488"/>
          </a:xfrm>
        </p:spPr>
        <p:txBody>
          <a:bodyPr>
            <a:normAutofit fontScale="90000"/>
          </a:bodyPr>
          <a:lstStyle/>
          <a:p>
            <a:r>
              <a:rPr lang="en-US" sz="3200" b="1" dirty="0" smtClean="0"/>
              <a:t>smart city</a:t>
            </a:r>
            <a:endParaRPr lang="en-US" sz="3200" dirty="0"/>
          </a:p>
        </p:txBody>
      </p:sp>
      <p:sp>
        <p:nvSpPr>
          <p:cNvPr id="3" name="Content Placeholder 2"/>
          <p:cNvSpPr>
            <a:spLocks noGrp="1"/>
          </p:cNvSpPr>
          <p:nvPr>
            <p:ph idx="1"/>
          </p:nvPr>
        </p:nvSpPr>
        <p:spPr>
          <a:xfrm>
            <a:off x="457200" y="914400"/>
            <a:ext cx="8229600" cy="5562600"/>
          </a:xfrm>
        </p:spPr>
        <p:txBody>
          <a:bodyPr>
            <a:noAutofit/>
          </a:bodyPr>
          <a:lstStyle/>
          <a:p>
            <a:r>
              <a:rPr lang="en-US" sz="2000" dirty="0" smtClean="0"/>
              <a:t>A </a:t>
            </a:r>
            <a:r>
              <a:rPr lang="en-US" sz="2000" b="1" dirty="0" smtClean="0"/>
              <a:t>smart city</a:t>
            </a:r>
            <a:r>
              <a:rPr lang="en-US" sz="2000" dirty="0" smtClean="0"/>
              <a:t> is an urban area that uses different types of electronic data collection sensors to supply information which is used to manage assets and resources efficiently. This includes data collected from citizens, devices, and assets that is processed and analyzed to monitor and manage traffic and transportation systems, power plants(electric power station), water supply networks, waste management, law enforcement, information systems, schools, libraries, hospitals, and other community services. </a:t>
            </a:r>
          </a:p>
          <a:p>
            <a:r>
              <a:rPr lang="en-US" sz="2000" dirty="0" smtClean="0"/>
              <a:t>The smart city concept integrates information and communication technology (ICT), and various physical devices connected to the network (the Internet of things or </a:t>
            </a:r>
            <a:r>
              <a:rPr lang="en-US" sz="2000" dirty="0" err="1" smtClean="0"/>
              <a:t>IoT</a:t>
            </a:r>
            <a:r>
              <a:rPr lang="en-US" sz="2000" dirty="0" smtClean="0"/>
              <a:t>) to optimize the efficiency of city operations and services and connect to citizens.</a:t>
            </a:r>
            <a:r>
              <a:rPr lang="en-US" sz="2000" baseline="30000" dirty="0" smtClean="0"/>
              <a:t> </a:t>
            </a:r>
            <a:r>
              <a:rPr lang="en-US" sz="2000" dirty="0" smtClean="0"/>
              <a:t>Smart city technology allows city officials to interact directly with both community and city infrastructure and to monitor what is happening in the city and how the city is evolving. </a:t>
            </a:r>
          </a:p>
          <a:p>
            <a:r>
              <a:rPr lang="en-US" sz="2000" dirty="0" smtClean="0"/>
              <a:t>ICT is used to enhance quality, performance and interactivity of urban services, to reduce costs and resource consumption and to increase contact between citizens and government</a:t>
            </a: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a:buNone/>
            </a:pPr>
            <a:r>
              <a:rPr lang="en-US" b="1" dirty="0" smtClean="0"/>
              <a:t>Features of Smart City:</a:t>
            </a:r>
          </a:p>
          <a:p>
            <a:r>
              <a:rPr lang="en-US" b="1" dirty="0" smtClean="0"/>
              <a:t>Inclusive, technology-driven development- </a:t>
            </a:r>
            <a:r>
              <a:rPr lang="en-US" dirty="0" smtClean="0"/>
              <a:t>Smart Cities will Endeavour to "use technology, information and data to improve infrastructure and services." </a:t>
            </a:r>
            <a:br>
              <a:rPr lang="en-US" dirty="0" smtClean="0"/>
            </a:br>
            <a:r>
              <a:rPr lang="en-US" dirty="0" smtClean="0"/>
              <a:t>This includes access to water, electricity, affordable homes, education and health services, and IT connectivity.</a:t>
            </a:r>
          </a:p>
          <a:p>
            <a:r>
              <a:rPr lang="en-US" b="1" dirty="0" smtClean="0"/>
              <a:t>E-governance and public participation in </a:t>
            </a:r>
            <a:r>
              <a:rPr lang="en-US" b="1" dirty="0" err="1" smtClean="0"/>
              <a:t>govt</a:t>
            </a:r>
            <a:r>
              <a:rPr lang="en-US" b="1" dirty="0" smtClean="0"/>
              <a:t>- </a:t>
            </a:r>
            <a:r>
              <a:rPr lang="en-US" dirty="0" smtClean="0"/>
              <a:t>A greater number of government services will be offered online (e-governance, especially on mobile phones), making public services more affordable, and enhancing accountability and transparency. Citizens will be active participants in government, and would be able to provide feedback on e-groups.</a:t>
            </a:r>
          </a:p>
          <a:p>
            <a:r>
              <a:rPr lang="en-US" b="1" dirty="0" smtClean="0"/>
              <a:t>Increased Mobility- </a:t>
            </a:r>
            <a:r>
              <a:rPr lang="en-US" dirty="0" smtClean="0"/>
              <a:t>Urban mobility will be enhanced by increased access to public transport , innovative solutions such as Smart Parking, Intelligent Traffic Management. Citizens will be able to walk or cycle to places where key administrative services are provided.</a:t>
            </a:r>
          </a:p>
          <a:p>
            <a:endParaRPr lang="en-US" dirty="0" smtClean="0"/>
          </a:p>
          <a:p>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r>
              <a:rPr lang="en-US" b="1" dirty="0" smtClean="0"/>
              <a:t>Safer, more </a:t>
            </a:r>
            <a:r>
              <a:rPr lang="en-US" b="1" dirty="0" err="1" smtClean="0"/>
              <a:t>liveable</a:t>
            </a:r>
            <a:r>
              <a:rPr lang="en-US" b="1" dirty="0" smtClean="0"/>
              <a:t> </a:t>
            </a:r>
            <a:r>
              <a:rPr lang="en-US" b="1" dirty="0" err="1" smtClean="0"/>
              <a:t>neighbourhoods</a:t>
            </a:r>
            <a:r>
              <a:rPr lang="en-US" b="1" dirty="0" smtClean="0"/>
              <a:t>- </a:t>
            </a:r>
            <a:r>
              <a:rPr lang="en-US" dirty="0" smtClean="0"/>
              <a:t>Smart City governments will redevelop poorly-planned areas , </a:t>
            </a:r>
            <a:r>
              <a:rPr lang="en-US" dirty="0" err="1" smtClean="0"/>
              <a:t>endeavour</a:t>
            </a:r>
            <a:r>
              <a:rPr lang="en-US" dirty="0" smtClean="0"/>
              <a:t> to make </a:t>
            </a:r>
            <a:r>
              <a:rPr lang="en-US" dirty="0" err="1" smtClean="0"/>
              <a:t>neighbourhoods</a:t>
            </a:r>
            <a:r>
              <a:rPr lang="en-US" dirty="0" smtClean="0"/>
              <a:t> less disaster-prone, create new living spaces to accommodate a growing populace, and create  open spaces such as parks, playgrounds and recreational spaces to alleviate urban heat effects, and enhance the standard of living. </a:t>
            </a:r>
            <a:br>
              <a:rPr lang="en-US" dirty="0" smtClean="0"/>
            </a:br>
            <a:r>
              <a:rPr lang="en-US" dirty="0" smtClean="0"/>
              <a:t>Video surveillance will be used to track criminal activity, and security measures are taken to protect senior citizens, women and children.</a:t>
            </a:r>
          </a:p>
          <a:p>
            <a:r>
              <a:rPr lang="en-US" b="1" dirty="0" smtClean="0"/>
              <a:t>Sustainability- </a:t>
            </a:r>
            <a:r>
              <a:rPr lang="en-US" dirty="0" smtClean="0"/>
              <a:t>Efforts will also be made to generate energy and create compost from waste, reduce the amount of waste generated by the construction, restoration and destruction of buildings, and manage water resources more effectively. </a:t>
            </a:r>
          </a:p>
          <a:p>
            <a:endParaRPr lang="en-US"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876800" cy="475488"/>
          </a:xfrm>
        </p:spPr>
        <p:txBody>
          <a:bodyPr>
            <a:noAutofit/>
          </a:bodyPr>
          <a:lstStyle/>
          <a:p>
            <a:r>
              <a:rPr lang="en-US" sz="2400" b="1" dirty="0" smtClean="0"/>
              <a:t>Geographic information system (GIS)</a:t>
            </a:r>
            <a:endParaRPr lang="en-US" sz="2400" b="1" dirty="0"/>
          </a:p>
        </p:txBody>
      </p:sp>
      <p:sp>
        <p:nvSpPr>
          <p:cNvPr id="3" name="Content Placeholder 2"/>
          <p:cNvSpPr>
            <a:spLocks noGrp="1"/>
          </p:cNvSpPr>
          <p:nvPr>
            <p:ph idx="1"/>
          </p:nvPr>
        </p:nvSpPr>
        <p:spPr>
          <a:xfrm>
            <a:off x="457200" y="1143000"/>
            <a:ext cx="8229600" cy="4389120"/>
          </a:xfrm>
        </p:spPr>
        <p:txBody>
          <a:bodyPr/>
          <a:lstStyle/>
          <a:p>
            <a:r>
              <a:rPr lang="en-US" dirty="0" smtClean="0"/>
              <a:t>A geographic information system (GIS) is a framework for gathering, managing, and analyzing data. GIS integrates many types of data. It analyzes spatial location and organizes layers of information into visualizations using maps and 3D scenes. ​With this unique capability, GIS reveals deeper insights into data, such as patterns, relationships, and situations—helping users make smarter decisions. </a:t>
            </a:r>
          </a:p>
          <a:p>
            <a:r>
              <a:rPr lang="en-US" dirty="0" smtClean="0"/>
              <a:t>Example </a:t>
            </a:r>
            <a:r>
              <a:rPr lang="en-US" dirty="0" err="1" smtClean="0"/>
              <a:t>google</a:t>
            </a:r>
            <a:r>
              <a:rPr lang="en-US" dirty="0" smtClean="0"/>
              <a:t> earth, </a:t>
            </a:r>
            <a:r>
              <a:rPr lang="en-US" dirty="0" err="1" smtClean="0"/>
              <a:t>google</a:t>
            </a:r>
            <a:r>
              <a:rPr lang="en-US" dirty="0" smtClean="0"/>
              <a:t> maps etc.</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buNone/>
            </a:pPr>
            <a:r>
              <a:rPr lang="en-US" b="1" dirty="0" smtClean="0"/>
              <a:t>	Application of GIS</a:t>
            </a:r>
          </a:p>
          <a:p>
            <a:r>
              <a:rPr lang="en-US" b="1" dirty="0" smtClean="0"/>
              <a:t>Mapping: </a:t>
            </a:r>
            <a:r>
              <a:rPr lang="en-US" dirty="0" smtClean="0"/>
              <a:t>Geographical Information Systems store data in databases and then represent it visually in a mapped format. People from different professions use maps to communicate. e.g. earth map, </a:t>
            </a:r>
            <a:r>
              <a:rPr lang="en-US" dirty="0" err="1" smtClean="0"/>
              <a:t>google</a:t>
            </a:r>
            <a:r>
              <a:rPr lang="en-US" dirty="0" smtClean="0"/>
              <a:t> map Here all utilize maps for common use.</a:t>
            </a:r>
          </a:p>
          <a:p>
            <a:r>
              <a:rPr lang="en-US" b="1" dirty="0" smtClean="0"/>
              <a:t>Road Safety Analysis: </a:t>
            </a:r>
            <a:r>
              <a:rPr lang="en-US" dirty="0" smtClean="0"/>
              <a:t>GIS can be used as a key tool to minimize accident hazard on roads, by identifying the accident locations and providing remedial measures.</a:t>
            </a:r>
          </a:p>
          <a:p>
            <a:r>
              <a:rPr lang="en-US" b="1" dirty="0" smtClean="0"/>
              <a:t>Transport: </a:t>
            </a:r>
            <a:r>
              <a:rPr lang="en-US" dirty="0" smtClean="0"/>
              <a:t>Manage and monitor roads, railway, waterways and logistics by using environmental and topographical(graphical) data in the GIS platform.</a:t>
            </a:r>
          </a:p>
          <a:p>
            <a:r>
              <a:rPr lang="en-US" b="1" dirty="0" smtClean="0"/>
              <a:t>Agriculture: </a:t>
            </a:r>
            <a:r>
              <a:rPr lang="en-US" dirty="0" smtClean="0"/>
              <a:t>GIS can be used to create more effective and efficient farming techniques, by analyzing soil data and determining the best crop to plant.</a:t>
            </a:r>
          </a:p>
          <a:p>
            <a:r>
              <a:rPr lang="en-US" dirty="0" smtClean="0"/>
              <a:t> </a:t>
            </a:r>
            <a:r>
              <a:rPr lang="en-US" b="1" dirty="0" smtClean="0"/>
              <a:t>Managing Disasters: </a:t>
            </a:r>
            <a:r>
              <a:rPr lang="en-US" dirty="0" smtClean="0"/>
              <a:t>GIS systems can manage the risk of a disaster by monitoring areas prone to natural or man-made disasters.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77500" lnSpcReduction="20000"/>
          </a:bodyPr>
          <a:lstStyle/>
          <a:p>
            <a:r>
              <a:rPr lang="en-US" b="1" dirty="0" smtClean="0"/>
              <a:t>Planning and Community Development: </a:t>
            </a:r>
            <a:r>
              <a:rPr lang="en-US" dirty="0" smtClean="0"/>
              <a:t>GIS help us to better understand our world so we can meet global challenges. Today GIS technology is advancing rapidly, providing many new capabilities and innovations in planning.</a:t>
            </a:r>
          </a:p>
          <a:p>
            <a:r>
              <a:rPr lang="en-US" b="1" dirty="0" smtClean="0"/>
              <a:t>Tourism: </a:t>
            </a:r>
            <a:r>
              <a:rPr lang="en-US" dirty="0" smtClean="0"/>
              <a:t>Tourists can get all the information they need on a click, measuring distance, finding hotels, restaurants and even navigate to their respective links. This Information plays a vital role to tourists in planning their travel from one place to another.</a:t>
            </a:r>
          </a:p>
          <a:p>
            <a:r>
              <a:rPr lang="en-US" b="1" dirty="0" smtClean="0"/>
              <a:t>Forest Fires: </a:t>
            </a:r>
            <a:r>
              <a:rPr lang="en-US" dirty="0" smtClean="0"/>
              <a:t>Forest fires caused extensive damage to our communities and environmental resource base. GIS can effectively help to capture real time monitoring of fire prone areas.</a:t>
            </a:r>
          </a:p>
          <a:p>
            <a:r>
              <a:rPr lang="en-US" b="1" dirty="0" smtClean="0"/>
              <a:t>Crime: </a:t>
            </a:r>
            <a:r>
              <a:rPr lang="en-US" dirty="0" smtClean="0"/>
              <a:t>Crime mapping is a key component of crime analysis. Satellite images can display important information about criminal activities. The efficiency and the speed of the GIS analysis will increase the capabilities of crime fighting.</a:t>
            </a:r>
          </a:p>
          <a:p>
            <a:r>
              <a:rPr lang="en-US" b="1" dirty="0" smtClean="0"/>
              <a:t>Wildlife Management: </a:t>
            </a:r>
            <a:r>
              <a:rPr lang="en-US" dirty="0" smtClean="0"/>
              <a:t>Man made destruction such as habitat loss, pollution, and climate change, are all threats to wildlife health and biodiversity. GIS technology is an effective tool for managing, analyzing, and visualizing wildlife data to target areas where international management practices are needed and to monitor their effectiveness.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75488"/>
          </a:xfrm>
        </p:spPr>
        <p:txBody>
          <a:bodyPr>
            <a:noAutofit/>
          </a:bodyPr>
          <a:lstStyle/>
          <a:p>
            <a:r>
              <a:rPr lang="en-US" sz="2400" b="1" dirty="0" smtClean="0"/>
              <a:t>Advantages of GIS (Geographical Information System)</a:t>
            </a:r>
            <a:r>
              <a:rPr lang="en-US" sz="2400" dirty="0" smtClean="0"/>
              <a:t>:</a:t>
            </a:r>
            <a:endParaRPr lang="en-US" sz="2400" dirty="0"/>
          </a:p>
        </p:txBody>
      </p:sp>
      <p:sp>
        <p:nvSpPr>
          <p:cNvPr id="3" name="Content Placeholder 2"/>
          <p:cNvSpPr>
            <a:spLocks noGrp="1"/>
          </p:cNvSpPr>
          <p:nvPr>
            <p:ph idx="1"/>
          </p:nvPr>
        </p:nvSpPr>
        <p:spPr>
          <a:xfrm>
            <a:off x="457200" y="838200"/>
            <a:ext cx="8229600" cy="5410200"/>
          </a:xfrm>
        </p:spPr>
        <p:txBody>
          <a:bodyPr>
            <a:normAutofit/>
          </a:bodyPr>
          <a:lstStyle/>
          <a:p>
            <a:pPr>
              <a:buFont typeface="Arial" pitchFamily="34" charset="0"/>
              <a:buChar char="•"/>
            </a:pPr>
            <a:r>
              <a:rPr lang="en-US" dirty="0" smtClean="0"/>
              <a:t>GIS explores both geographical and thematic (theme)components of data in a holistic way. </a:t>
            </a:r>
          </a:p>
          <a:p>
            <a:pPr>
              <a:buFont typeface="Arial" pitchFamily="34" charset="0"/>
              <a:buChar char="•"/>
            </a:pPr>
            <a:r>
              <a:rPr lang="en-US" dirty="0" smtClean="0"/>
              <a:t>It allows handling and exploration of large volumes of data.</a:t>
            </a:r>
          </a:p>
          <a:p>
            <a:pPr>
              <a:buFont typeface="Arial" pitchFamily="34" charset="0"/>
              <a:buChar char="•"/>
            </a:pPr>
            <a:r>
              <a:rPr lang="en-US" dirty="0" smtClean="0"/>
              <a:t> It allows integration of data from widely disparate sources. </a:t>
            </a:r>
          </a:p>
          <a:p>
            <a:pPr>
              <a:buFont typeface="Arial" pitchFamily="34" charset="0"/>
              <a:buChar char="•"/>
            </a:pPr>
            <a:r>
              <a:rPr lang="en-US" dirty="0" smtClean="0"/>
              <a:t>It allows analysis of data to explicitly incorporate location.</a:t>
            </a:r>
          </a:p>
          <a:p>
            <a:pPr>
              <a:buFont typeface="Arial" pitchFamily="34" charset="0"/>
              <a:buChar char="•"/>
            </a:pPr>
            <a:r>
              <a:rPr lang="en-US" dirty="0" smtClean="0"/>
              <a:t> It allows wide variety of forms of visualization such as maps, globes, reports, charts etc. </a:t>
            </a:r>
          </a:p>
          <a:p>
            <a:pPr>
              <a:buFont typeface="Arial" pitchFamily="34" charset="0"/>
              <a:buChar char="•"/>
            </a:pPr>
            <a:r>
              <a:rPr lang="en-US" dirty="0" smtClean="0"/>
              <a:t>GIS provides very accurate data. </a:t>
            </a:r>
          </a:p>
          <a:p>
            <a:pPr>
              <a:buFont typeface="Arial" pitchFamily="34" charset="0"/>
              <a:buChar char="•"/>
            </a:pPr>
            <a:r>
              <a:rPr lang="en-US" dirty="0" smtClean="0"/>
              <a:t>It provides better predictions and analysis.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30680"/>
            <a:ext cx="8229600" cy="4389120"/>
          </a:xfrm>
        </p:spPr>
        <p:txBody>
          <a:bodyPr/>
          <a:lstStyle/>
          <a:p>
            <a:pPr algn="ctr">
              <a:buNone/>
            </a:pPr>
            <a:r>
              <a:rPr lang="en-US" dirty="0" smtClean="0"/>
              <a:t>*****THE END******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smtClean="0"/>
              <a:t>Managing the internet:</a:t>
            </a:r>
            <a:endParaRPr lang="en-US" sz="4000" dirty="0"/>
          </a:p>
        </p:txBody>
      </p:sp>
      <p:sp>
        <p:nvSpPr>
          <p:cNvPr id="3" name="Content Placeholder 2"/>
          <p:cNvSpPr>
            <a:spLocks noGrp="1"/>
          </p:cNvSpPr>
          <p:nvPr>
            <p:ph idx="1"/>
          </p:nvPr>
        </p:nvSpPr>
        <p:spPr>
          <a:xfrm>
            <a:off x="457200" y="762000"/>
            <a:ext cx="8229600" cy="5715000"/>
          </a:xfrm>
        </p:spPr>
        <p:txBody>
          <a:bodyPr>
            <a:normAutofit fontScale="85000" lnSpcReduction="20000"/>
          </a:bodyPr>
          <a:lstStyle/>
          <a:p>
            <a:r>
              <a:rPr lang="en-US" dirty="0" smtClean="0"/>
              <a:t>Internet is not controlled by any one person or an organization. A number of organizations manage the internet, which are given below.</a:t>
            </a:r>
          </a:p>
          <a:p>
            <a:pPr marL="514350" indent="-514350">
              <a:buAutoNum type="arabicParenR"/>
            </a:pPr>
            <a:r>
              <a:rPr lang="en-US" b="1" dirty="0" smtClean="0"/>
              <a:t>ICANN(Internet Corporation for Assigned Names and Numbers)</a:t>
            </a:r>
            <a:r>
              <a:rPr lang="en-US" dirty="0" smtClean="0"/>
              <a:t> it oversees the assignment of globally unique identifiers on the Internet, including domain names, Internet protocol addresses.</a:t>
            </a:r>
          </a:p>
          <a:p>
            <a:pPr marL="514350" indent="-514350">
              <a:buAutoNum type="arabicParenR"/>
            </a:pPr>
            <a:r>
              <a:rPr lang="en-US" b="1" i="1" dirty="0" smtClean="0"/>
              <a:t>Internet Activities Board (IAB) - </a:t>
            </a:r>
            <a:r>
              <a:rPr lang="en-US" dirty="0" smtClean="0"/>
              <a:t>The technical body that oversees the development of the Internet suite of protocols.</a:t>
            </a:r>
          </a:p>
          <a:p>
            <a:pPr marL="514350" indent="-514350">
              <a:buAutoNum type="arabicParenR"/>
            </a:pPr>
            <a:r>
              <a:rPr lang="en-US" b="1" i="1" dirty="0" smtClean="0"/>
              <a:t>Internet Engineering Task Force (IETF) </a:t>
            </a:r>
            <a:r>
              <a:rPr lang="en-US" dirty="0" smtClean="0"/>
              <a:t>- Develops and maintains the Internet’s communication protocols.</a:t>
            </a:r>
          </a:p>
          <a:p>
            <a:pPr marL="514350" indent="-514350">
              <a:buAutoNum type="arabicParenR"/>
            </a:pPr>
            <a:r>
              <a:rPr lang="en-US" b="1" i="1" dirty="0" smtClean="0"/>
              <a:t>Internet Research Task Force (IRTF)</a:t>
            </a:r>
            <a:r>
              <a:rPr lang="en-US" dirty="0" smtClean="0"/>
              <a:t> - Look into long-term research problems that could be critical in five or ten years.</a:t>
            </a:r>
          </a:p>
          <a:p>
            <a:pPr marL="514350" indent="-514350">
              <a:buAutoNum type="arabicParenR"/>
            </a:pPr>
            <a:r>
              <a:rPr lang="en-US" b="1" i="1" dirty="0" smtClean="0"/>
              <a:t>Internet Network Information Center (</a:t>
            </a:r>
            <a:r>
              <a:rPr lang="en-US" b="1" i="1" dirty="0" err="1" smtClean="0"/>
              <a:t>InterNic</a:t>
            </a:r>
            <a:r>
              <a:rPr lang="en-US" b="1" i="1" dirty="0" smtClean="0"/>
              <a:t>) </a:t>
            </a:r>
            <a:r>
              <a:rPr lang="en-US" dirty="0" smtClean="0"/>
              <a:t>- The purpose is to provide the various registry services needed for the Internet to operate effectively.</a:t>
            </a:r>
          </a:p>
          <a:p>
            <a:pPr marL="514350" indent="-514350">
              <a:buAutoNum type="arabicParenR"/>
            </a:pPr>
            <a:r>
              <a:rPr lang="en-US" b="1" i="1" dirty="0" smtClean="0"/>
              <a:t>World Wide Web Consortium (W3C)</a:t>
            </a:r>
            <a:r>
              <a:rPr lang="en-US" dirty="0" smtClean="0"/>
              <a:t> -  develop standards for the evolution of the Web.</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780288"/>
          </a:xfrm>
        </p:spPr>
        <p:txBody>
          <a:bodyPr>
            <a:normAutofit/>
          </a:bodyPr>
          <a:lstStyle/>
          <a:p>
            <a:r>
              <a:rPr lang="en-US" sz="3600" dirty="0" smtClean="0"/>
              <a:t>Connecting to the internet:</a:t>
            </a:r>
            <a:endParaRPr lang="en-US" sz="3600" dirty="0"/>
          </a:p>
        </p:txBody>
      </p:sp>
      <p:sp>
        <p:nvSpPr>
          <p:cNvPr id="3" name="Content Placeholder 2"/>
          <p:cNvSpPr>
            <a:spLocks noGrp="1"/>
          </p:cNvSpPr>
          <p:nvPr>
            <p:ph idx="1"/>
          </p:nvPr>
        </p:nvSpPr>
        <p:spPr>
          <a:xfrm>
            <a:off x="457200" y="1219200"/>
            <a:ext cx="8229600" cy="4389120"/>
          </a:xfrm>
        </p:spPr>
        <p:txBody>
          <a:bodyPr/>
          <a:lstStyle/>
          <a:p>
            <a:pPr>
              <a:buNone/>
            </a:pPr>
            <a:r>
              <a:rPr lang="en-US" dirty="0" smtClean="0"/>
              <a:t>To connect your computer to the Internet, you require-</a:t>
            </a:r>
          </a:p>
          <a:p>
            <a:r>
              <a:rPr lang="en-US" dirty="0" smtClean="0"/>
              <a:t>A computer</a:t>
            </a:r>
          </a:p>
          <a:p>
            <a:r>
              <a:rPr lang="en-US" dirty="0" smtClean="0"/>
              <a:t>A modem and telephone line </a:t>
            </a:r>
          </a:p>
          <a:p>
            <a:r>
              <a:rPr lang="en-US" dirty="0" smtClean="0"/>
              <a:t>An Internet browser software</a:t>
            </a:r>
          </a:p>
          <a:p>
            <a:r>
              <a:rPr lang="en-US" dirty="0" smtClean="0"/>
              <a:t>An account with an Internet Service Provider (ISP)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b="1" dirty="0" smtClean="0"/>
              <a:t>Different Types of Internet Connections</a:t>
            </a:r>
            <a:br>
              <a:rPr lang="en-US" sz="3200" b="1" dirty="0" smtClean="0"/>
            </a:br>
            <a:endParaRPr lang="en-US" sz="3200" dirty="0"/>
          </a:p>
        </p:txBody>
      </p:sp>
      <p:sp>
        <p:nvSpPr>
          <p:cNvPr id="3" name="Content Placeholder 2"/>
          <p:cNvSpPr>
            <a:spLocks noGrp="1"/>
          </p:cNvSpPr>
          <p:nvPr>
            <p:ph idx="1"/>
          </p:nvPr>
        </p:nvSpPr>
        <p:spPr>
          <a:xfrm>
            <a:off x="457200" y="914400"/>
            <a:ext cx="8229600" cy="5334000"/>
          </a:xfrm>
        </p:spPr>
        <p:txBody>
          <a:bodyPr>
            <a:normAutofit fontScale="92500" lnSpcReduction="10000"/>
          </a:bodyPr>
          <a:lstStyle/>
          <a:p>
            <a:r>
              <a:rPr lang="en-US" dirty="0" smtClean="0"/>
              <a:t>There are many ways a personal electronic device can connect to the internet.  They all use different hardware and each has a range of connection speeds. </a:t>
            </a:r>
            <a:r>
              <a:rPr lang="en-US" sz="2800" dirty="0" smtClean="0"/>
              <a:t>Different Types of Internet Connections are given below:</a:t>
            </a:r>
            <a:r>
              <a:rPr lang="en-US" dirty="0" smtClean="0"/>
              <a:t> </a:t>
            </a:r>
          </a:p>
          <a:p>
            <a:pPr>
              <a:buNone/>
            </a:pPr>
            <a:r>
              <a:rPr lang="en-US" dirty="0" smtClean="0"/>
              <a:t>	</a:t>
            </a:r>
          </a:p>
          <a:p>
            <a:pPr>
              <a:buNone/>
            </a:pPr>
            <a:r>
              <a:rPr lang="en-US" dirty="0" smtClean="0"/>
              <a:t>1) </a:t>
            </a:r>
            <a:r>
              <a:rPr lang="en-US" b="1" dirty="0" smtClean="0"/>
              <a:t>Dial-Up :</a:t>
            </a:r>
            <a:endParaRPr lang="en-US" dirty="0" smtClean="0"/>
          </a:p>
          <a:p>
            <a:r>
              <a:rPr lang="en-US" dirty="0" smtClean="0"/>
              <a:t>Dial-up access is cheap but slow. A modem (internal or external) connects to the Internet after the computer dials a phone number.  This analog signal is converted to digital via the modem and sent over a land-line serviced by a public telephone network. The lines regularly experience interference and this affects the speed, anywhere from 28K to 56K.  Since a computer or other device shares the same line as the telephone, they can’t be active at the same time.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None/>
            </a:pPr>
            <a:r>
              <a:rPr lang="en-US" dirty="0" smtClean="0"/>
              <a:t>2) </a:t>
            </a:r>
            <a:r>
              <a:rPr lang="en-US" b="1" dirty="0" smtClean="0"/>
              <a:t>DSL:  </a:t>
            </a:r>
            <a:r>
              <a:rPr lang="en-US" dirty="0" smtClean="0"/>
              <a:t>DSL stands for Digital Subscriber Line.  It is an internet connection that is always “on”.  This uses 2 lines so your phone is not tied up when your computer is connected.  There is also no need to dial a phone number to connect.  DSL uses a router to transport data and the range of connection speed, depending on the service offered, is between 128K to 8 Mbps.</a:t>
            </a:r>
          </a:p>
          <a:p>
            <a:pPr>
              <a:buNone/>
            </a:pPr>
            <a:r>
              <a:rPr lang="en-US" dirty="0" smtClean="0"/>
              <a:t>3) </a:t>
            </a:r>
            <a:r>
              <a:rPr lang="en-US" b="1" dirty="0" smtClean="0"/>
              <a:t>Cable:  </a:t>
            </a:r>
            <a:r>
              <a:rPr lang="en-US" dirty="0" smtClean="0"/>
              <a:t>Cable provides an internet connection through a cable modem and operates over cable TV lines.  Since the coax cable provides a much greater bandwidth over dial-up or DSL telephone lines, you can get faster access.  Cable speeds range from 512K to 20 Mbps.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1426</TotalTime>
  <Words>3347</Words>
  <Application>Microsoft Office PowerPoint</Application>
  <PresentationFormat>On-screen Show (4:3)</PresentationFormat>
  <Paragraphs>265</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Constantia</vt:lpstr>
      <vt:lpstr>Tahoma</vt:lpstr>
      <vt:lpstr>Wingdings 2</vt:lpstr>
      <vt:lpstr>Flow</vt:lpstr>
      <vt:lpstr>The internet and Internet services</vt:lpstr>
      <vt:lpstr>Internet:</vt:lpstr>
      <vt:lpstr>Internetworking protocol(TCP/IP)</vt:lpstr>
      <vt:lpstr>The internet Architecture:</vt:lpstr>
      <vt:lpstr>Fig of internet architecture</vt:lpstr>
      <vt:lpstr>Managing the internet:</vt:lpstr>
      <vt:lpstr>Connecting to the internet:</vt:lpstr>
      <vt:lpstr>Different Types of Internet Connections </vt:lpstr>
      <vt:lpstr>PowerPoint Presentation</vt:lpstr>
      <vt:lpstr>PowerPoint Presentation</vt:lpstr>
      <vt:lpstr>Services of internet:</vt:lpstr>
      <vt:lpstr>PowerPoint Presentation</vt:lpstr>
      <vt:lpstr>Uses of Internet:</vt:lpstr>
      <vt:lpstr>E-mail(Electronic-mail):</vt:lpstr>
      <vt:lpstr>Disadvantages of Email:  </vt:lpstr>
      <vt:lpstr>Internet service provider:</vt:lpstr>
      <vt:lpstr>Domain Name</vt:lpstr>
      <vt:lpstr>Domain name server:</vt:lpstr>
      <vt:lpstr>PowerPoint Presentation</vt:lpstr>
      <vt:lpstr>PowerPoint Presentation</vt:lpstr>
      <vt:lpstr>Internet address:</vt:lpstr>
      <vt:lpstr>Protocol:</vt:lpstr>
      <vt:lpstr>HTTP</vt:lpstr>
      <vt:lpstr>FTP</vt:lpstr>
      <vt:lpstr>SMTP</vt:lpstr>
      <vt:lpstr>TCP/IP</vt:lpstr>
      <vt:lpstr>UDP</vt:lpstr>
      <vt:lpstr>Telnet(Telecommunication Network)</vt:lpstr>
      <vt:lpstr>World Wide Web(WWW):</vt:lpstr>
      <vt:lpstr>URL</vt:lpstr>
      <vt:lpstr>Web server:</vt:lpstr>
      <vt:lpstr>Web browser:</vt:lpstr>
      <vt:lpstr>Search engine:</vt:lpstr>
      <vt:lpstr>Internet of Things (IoT) </vt:lpstr>
      <vt:lpstr>Characteristics of IoT: </vt:lpstr>
      <vt:lpstr>Wearable Computing:</vt:lpstr>
      <vt:lpstr>Features of Wearable Computer:  </vt:lpstr>
      <vt:lpstr>Cloud computing</vt:lpstr>
      <vt:lpstr>Advantages of Cloud Computing </vt:lpstr>
      <vt:lpstr>Cloud Computing Models </vt:lpstr>
      <vt:lpstr>E-commerce:</vt:lpstr>
      <vt:lpstr>PowerPoint Presentation</vt:lpstr>
      <vt:lpstr>PowerPoint Presentation</vt:lpstr>
      <vt:lpstr>PowerPoint Presentation</vt:lpstr>
      <vt:lpstr>e-Governance</vt:lpstr>
      <vt:lpstr>PowerPoint Presentation</vt:lpstr>
      <vt:lpstr>PowerPoint Presentation</vt:lpstr>
      <vt:lpstr>PowerPoint Presentation</vt:lpstr>
      <vt:lpstr>PowerPoint Presentation</vt:lpstr>
      <vt:lpstr>smart city</vt:lpstr>
      <vt:lpstr>PowerPoint Presentation</vt:lpstr>
      <vt:lpstr>PowerPoint Presentation</vt:lpstr>
      <vt:lpstr>Geographic information system (GIS)</vt:lpstr>
      <vt:lpstr>PowerPoint Presentation</vt:lpstr>
      <vt:lpstr>PowerPoint Presentation</vt:lpstr>
      <vt:lpstr>Advantages of GIS (Geographical Information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and Internet services</dc:title>
  <dc:creator>Nabraj</dc:creator>
  <cp:lastModifiedBy>abdul</cp:lastModifiedBy>
  <cp:revision>48</cp:revision>
  <dcterms:created xsi:type="dcterms:W3CDTF">2019-02-28T09:29:00Z</dcterms:created>
  <dcterms:modified xsi:type="dcterms:W3CDTF">2025-01-01T04:29:54Z</dcterms:modified>
</cp:coreProperties>
</file>