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73" r:id="rId3"/>
    <p:sldId id="274" r:id="rId4"/>
    <p:sldId id="276" r:id="rId5"/>
    <p:sldId id="277" r:id="rId6"/>
    <p:sldId id="288" r:id="rId7"/>
    <p:sldId id="278" r:id="rId8"/>
    <p:sldId id="279" r:id="rId9"/>
    <p:sldId id="280" r:id="rId10"/>
    <p:sldId id="281" r:id="rId11"/>
    <p:sldId id="282" r:id="rId12"/>
    <p:sldId id="283" r:id="rId13"/>
    <p:sldId id="284" r:id="rId14"/>
    <p:sldId id="285" r:id="rId15"/>
    <p:sldId id="286" r:id="rId16"/>
    <p:sldId id="287" r:id="rId17"/>
    <p:sldId id="289" r:id="rId18"/>
    <p:sldId id="290" r:id="rId19"/>
    <p:sldId id="292" r:id="rId20"/>
    <p:sldId id="293" r:id="rId21"/>
    <p:sldId id="257" r:id="rId22"/>
    <p:sldId id="258" r:id="rId23"/>
    <p:sldId id="291" r:id="rId24"/>
    <p:sldId id="261" r:id="rId25"/>
    <p:sldId id="294" r:id="rId26"/>
    <p:sldId id="295" r:id="rId27"/>
    <p:sldId id="296" r:id="rId28"/>
    <p:sldId id="297" r:id="rId29"/>
    <p:sldId id="298" r:id="rId30"/>
    <p:sldId id="305" r:id="rId31"/>
    <p:sldId id="300" r:id="rId32"/>
    <p:sldId id="301" r:id="rId33"/>
    <p:sldId id="306" r:id="rId34"/>
    <p:sldId id="302" r:id="rId35"/>
    <p:sldId id="303" r:id="rId36"/>
    <p:sldId id="304" r:id="rId37"/>
    <p:sldId id="307" r:id="rId38"/>
    <p:sldId id="308" r:id="rId39"/>
    <p:sldId id="309" r:id="rId40"/>
    <p:sldId id="310" r:id="rId41"/>
    <p:sldId id="311" r:id="rId42"/>
    <p:sldId id="312" r:id="rId43"/>
    <p:sldId id="313" r:id="rId44"/>
    <p:sldId id="314" r:id="rId45"/>
    <p:sldId id="315" r:id="rId46"/>
    <p:sldId id="316"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FBBC0A-6DA7-4035-8305-A4A619880CBF}" type="datetimeFigureOut">
              <a:rPr lang="en-US" smtClean="0"/>
              <a:pPr/>
              <a:t>5/5/2022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77F090-3424-42A0-949F-C2BE8EA6774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3DF30EA8-B508-4A25-8BA2-6ECD55439A7E}" type="slidenum">
              <a:rPr lang="en-US"/>
              <a:pPr/>
              <a:t>30</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69A44EC-2A42-4F68-8756-C20DFB412C8E}" type="datetime1">
              <a:rPr lang="en-US" smtClean="0"/>
              <a:t>5/5/2022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8F98149-263E-4840-B6C2-889C274F3C3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093934-9E32-4CBD-858D-EBC16DB02FC7}" type="datetime1">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98149-263E-4840-B6C2-889C274F3C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E46F71-B7AC-40D3-8487-689437558807}" type="datetime1">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98149-263E-4840-B6C2-889C274F3C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B450CF-1844-4F04-96D9-EA12783DAB22}" type="datetime1">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98149-263E-4840-B6C2-889C274F3C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40E5C77-9DE0-4DD6-A385-03F4409D2C65}" type="datetime1">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98149-263E-4840-B6C2-889C274F3C3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0298E95-C008-4DC5-B045-8B8C76523011}" type="datetime1">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98149-263E-4840-B6C2-889C274F3C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9829001-94B6-4345-8DF4-95DE04D77DF3}" type="datetime1">
              <a:rPr lang="en-US" smtClean="0"/>
              <a:t>5/5/2022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F98149-263E-4840-B6C2-889C274F3C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845A814-F236-4305-84CF-D9AD1292AF7A}" type="datetime1">
              <a:rPr lang="en-US" smtClean="0"/>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F98149-263E-4840-B6C2-889C274F3C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31E1C-484E-41BA-A5CE-DE1C0C5A6BEB}" type="datetime1">
              <a:rPr lang="en-US" smtClean="0"/>
              <a:t>5/5/2022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F98149-263E-4840-B6C2-889C274F3C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9378B47-6270-46BD-9F5E-962ECF4FEFFD}" type="datetime1">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98149-263E-4840-B6C2-889C274F3C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BDAF88F-958C-409E-9702-B6438B693D10}" type="datetime1">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8F98149-263E-4840-B6C2-889C274F3C3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23FD450-40C6-40A8-86CC-055B987292F9}" type="datetime1">
              <a:rPr lang="en-US" smtClean="0"/>
              <a:t>5/5/2022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8F98149-263E-4840-B6C2-889C274F3C3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Fundamentals of Database</a:t>
            </a:r>
            <a:endParaRPr lang="en-US" dirty="0"/>
          </a:p>
        </p:txBody>
      </p:sp>
      <p:sp>
        <p:nvSpPr>
          <p:cNvPr id="3" name="Subtitle 2"/>
          <p:cNvSpPr>
            <a:spLocks noGrp="1"/>
          </p:cNvSpPr>
          <p:nvPr>
            <p:ph type="subTitle" idx="1"/>
          </p:nvPr>
        </p:nvSpPr>
        <p:spPr/>
        <p:txBody>
          <a:bodyPr/>
          <a:lstStyle/>
          <a:p>
            <a:r>
              <a:rPr lang="en-US" dirty="0" smtClean="0"/>
              <a:t>Unit 9</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990600" y="762000"/>
            <a:ext cx="7086600" cy="514429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Autofit/>
          </a:bodyPr>
          <a:lstStyle/>
          <a:p>
            <a:r>
              <a:rPr lang="en-US" sz="2400" b="1" dirty="0" smtClean="0"/>
              <a:t>Entity-Relationship (E-R) Model</a:t>
            </a:r>
            <a:br>
              <a:rPr lang="en-US" sz="2400" b="1" dirty="0" smtClean="0"/>
            </a:br>
            <a:endParaRPr lang="en-US" sz="2400" b="1" dirty="0"/>
          </a:p>
        </p:txBody>
      </p:sp>
      <p:sp>
        <p:nvSpPr>
          <p:cNvPr id="3" name="Content Placeholder 2"/>
          <p:cNvSpPr>
            <a:spLocks noGrp="1"/>
          </p:cNvSpPr>
          <p:nvPr>
            <p:ph idx="1"/>
          </p:nvPr>
        </p:nvSpPr>
        <p:spPr>
          <a:xfrm>
            <a:off x="457200" y="914400"/>
            <a:ext cx="8229600" cy="5257800"/>
          </a:xfrm>
        </p:spPr>
        <p:txBody>
          <a:bodyPr>
            <a:normAutofit fontScale="92500"/>
          </a:bodyPr>
          <a:lstStyle/>
          <a:p>
            <a:r>
              <a:rPr lang="en-US" dirty="0" smtClean="0"/>
              <a:t>E-R model is a model of the real world. E-R model represents the entities contained in the database. The entities are further described in the database using attributes. The relation between the entities is shown using the relationships. The E-R model is represented diagrammatically using an E-R diagram. Figure below shows a simple E-R diagram. The diagram shows two entities—Student and Course. The Stud_Name and Stud_RollNo are the attributes of the entity Student. The Course_Id and Course_Name are the attributes of the entity Course. The Admission relationship associates the student with the course. Database design in E-R model is converted to design in the Representation Model which is used for storage and processing.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51688"/>
          </a:xfrm>
        </p:spPr>
        <p:txBody>
          <a:bodyPr>
            <a:normAutofit/>
          </a:bodyPr>
          <a:lstStyle/>
          <a:p>
            <a:r>
              <a:rPr lang="en-US" sz="3200" b="1" dirty="0" smtClean="0"/>
              <a:t>Fig E-R diagram</a:t>
            </a:r>
            <a:endParaRPr lang="en-US" sz="3200" b="1"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371600" y="1295400"/>
            <a:ext cx="6934200" cy="3733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09600"/>
          </a:xfrm>
        </p:spPr>
        <p:txBody>
          <a:bodyPr>
            <a:noAutofit/>
          </a:bodyPr>
          <a:lstStyle/>
          <a:p>
            <a:r>
              <a:rPr lang="en-US" sz="2800" b="1" dirty="0" smtClean="0"/>
              <a:t> Representation or Implementation Data Model</a:t>
            </a:r>
            <a:br>
              <a:rPr lang="en-US" sz="2800" b="1" dirty="0" smtClean="0"/>
            </a:br>
            <a:endParaRPr lang="en-US" sz="2800" b="1" dirty="0"/>
          </a:p>
        </p:txBody>
      </p:sp>
      <p:sp>
        <p:nvSpPr>
          <p:cNvPr id="3" name="Content Placeholder 2"/>
          <p:cNvSpPr>
            <a:spLocks noGrp="1"/>
          </p:cNvSpPr>
          <p:nvPr>
            <p:ph idx="1"/>
          </p:nvPr>
        </p:nvSpPr>
        <p:spPr>
          <a:xfrm>
            <a:off x="457200" y="838200"/>
            <a:ext cx="8229600" cy="4389120"/>
          </a:xfrm>
        </p:spPr>
        <p:txBody>
          <a:bodyPr/>
          <a:lstStyle/>
          <a:p>
            <a:r>
              <a:rPr lang="en-US" dirty="0" smtClean="0"/>
              <a:t>The Conceptual Data Model is transformed into the Representation Data Model. Representation data model uses concepts that are understood by the end-user and are also close to the way the data is organized in the computer. These models hide the details of data storage. The data models are broadly classified as —</a:t>
            </a:r>
          </a:p>
          <a:p>
            <a:pPr>
              <a:buNone/>
            </a:pPr>
            <a:r>
              <a:rPr lang="en-US" dirty="0" smtClean="0"/>
              <a:t>(1) Relational data models</a:t>
            </a:r>
          </a:p>
          <a:p>
            <a:pPr>
              <a:buNone/>
            </a:pPr>
            <a:r>
              <a:rPr lang="en-US" dirty="0" smtClean="0"/>
              <a:t>(2)Hierarchical data models</a:t>
            </a:r>
          </a:p>
          <a:p>
            <a:pPr>
              <a:buNone/>
            </a:pPr>
            <a:r>
              <a:rPr lang="en-US" dirty="0" smtClean="0"/>
              <a:t> (3) Network data models.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Relational Database Model</a:t>
            </a:r>
            <a:br>
              <a:rPr lang="en-US" dirty="0" smtClean="0"/>
            </a:br>
            <a:endParaRPr lang="en-US" dirty="0"/>
          </a:p>
        </p:txBody>
      </p:sp>
      <p:sp>
        <p:nvSpPr>
          <p:cNvPr id="3" name="Content Placeholder 2"/>
          <p:cNvSpPr>
            <a:spLocks noGrp="1"/>
          </p:cNvSpPr>
          <p:nvPr>
            <p:ph idx="1"/>
          </p:nvPr>
        </p:nvSpPr>
        <p:spPr>
          <a:xfrm>
            <a:off x="457200" y="1295400"/>
            <a:ext cx="8229600" cy="4389120"/>
          </a:xfrm>
        </p:spPr>
        <p:txBody>
          <a:bodyPr>
            <a:normAutofit fontScale="92500" lnSpcReduction="10000"/>
          </a:bodyPr>
          <a:lstStyle/>
          <a:p>
            <a:r>
              <a:rPr lang="en-US" dirty="0" smtClean="0"/>
              <a:t>The Relational Database Model was proposed in 1970 by E. F. </a:t>
            </a:r>
            <a:r>
              <a:rPr lang="en-US" dirty="0" err="1" smtClean="0"/>
              <a:t>Codd</a:t>
            </a:r>
            <a:r>
              <a:rPr lang="en-US" dirty="0" smtClean="0"/>
              <a:t>. Relational database model is the most common type of database model in which data are arranged in two dimensional tables which are made of columns and rows. Table, record, field, key, and data values are the terms associated with a relational model. In this model each column represent a field ,also called attribute and each row represent a record, called tuple. The relationship between the two tables is implemented through a common attribute in the table not by physical links. Relational models are popular way of organizing data for business needs because of their flexibility. Several commercial products like DB2, ORACLE, SQL SERVER etc are relational database.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475488"/>
          </a:xfrm>
        </p:spPr>
        <p:txBody>
          <a:bodyPr>
            <a:noAutofit/>
          </a:bodyPr>
          <a:lstStyle/>
          <a:p>
            <a:r>
              <a:rPr lang="en-US" sz="2400" b="1" dirty="0" smtClean="0"/>
              <a:t>Advantages of Relational Database model:</a:t>
            </a:r>
            <a:endParaRPr lang="en-US" sz="2400" dirty="0"/>
          </a:p>
        </p:txBody>
      </p:sp>
      <p:sp>
        <p:nvSpPr>
          <p:cNvPr id="3" name="Content Placeholder 2"/>
          <p:cNvSpPr>
            <a:spLocks noGrp="1"/>
          </p:cNvSpPr>
          <p:nvPr>
            <p:ph idx="1"/>
          </p:nvPr>
        </p:nvSpPr>
        <p:spPr>
          <a:xfrm>
            <a:off x="457200" y="1143000"/>
            <a:ext cx="8229600" cy="5105400"/>
          </a:xfrm>
        </p:spPr>
        <p:txBody>
          <a:bodyPr>
            <a:normAutofit fontScale="85000" lnSpcReduction="20000"/>
          </a:bodyPr>
          <a:lstStyle/>
          <a:p>
            <a:r>
              <a:rPr lang="en-US" b="1" dirty="0" smtClean="0"/>
              <a:t>Support to Operations Based on Set Theory-</a:t>
            </a:r>
            <a:r>
              <a:rPr lang="en-US" dirty="0" smtClean="0"/>
              <a:t> Basically, relational databases are based on relational set theory. Normalization is a vital component of the relational model of databases. </a:t>
            </a:r>
            <a:endParaRPr lang="en-US" b="1" dirty="0" smtClean="0"/>
          </a:p>
          <a:p>
            <a:r>
              <a:rPr lang="en-US" b="1" dirty="0" smtClean="0"/>
              <a:t>Dynamic Views</a:t>
            </a:r>
            <a:r>
              <a:rPr lang="en-US" dirty="0" smtClean="0"/>
              <a:t>- Changing the data in a table alters the data depicted by the view. </a:t>
            </a:r>
          </a:p>
          <a:p>
            <a:r>
              <a:rPr lang="en-US" b="1" dirty="0" smtClean="0"/>
              <a:t>Simple Operations and Defined Relationships</a:t>
            </a:r>
            <a:r>
              <a:rPr lang="en-US" dirty="0" smtClean="0"/>
              <a:t>-Relational databases use SQL, which is an easy and human-readable language.</a:t>
            </a:r>
          </a:p>
          <a:p>
            <a:r>
              <a:rPr lang="en-US" b="1" dirty="0" smtClean="0"/>
              <a:t>Security</a:t>
            </a:r>
            <a:r>
              <a:rPr lang="en-US" dirty="0" smtClean="0"/>
              <a:t>:-Relational databases provide excellent security. They support access permissions which allow the database administrator to implement need-based permissions to the access of data in database tables.</a:t>
            </a:r>
          </a:p>
          <a:p>
            <a:r>
              <a:rPr lang="en-US" dirty="0" smtClean="0"/>
              <a:t>The other important advantages of relational databases include their performance, power, and support to new hardware technologies, as also flexibility and a capacity to meet all types of data needs.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76200"/>
            <a:ext cx="8229600" cy="1143000"/>
          </a:xfrm>
        </p:spPr>
        <p:txBody>
          <a:bodyPr/>
          <a:lstStyle/>
          <a:p>
            <a:pPr eaLnBrk="1" hangingPunct="1"/>
            <a:r>
              <a:rPr lang="en-US" smtClean="0"/>
              <a:t>Fig Relational model</a:t>
            </a:r>
          </a:p>
        </p:txBody>
      </p:sp>
      <p:pic>
        <p:nvPicPr>
          <p:cNvPr id="13317" name="Picture 2" descr="C:\Users\Nabraj\Desktop\relational_model_table.png"/>
          <p:cNvPicPr>
            <a:picLocks noGrp="1" noChangeAspect="1" noChangeArrowheads="1"/>
          </p:cNvPicPr>
          <p:nvPr>
            <p:ph idx="1"/>
          </p:nvPr>
        </p:nvPicPr>
        <p:blipFill>
          <a:blip r:embed="rId2" cstate="print"/>
          <a:srcRect/>
          <a:stretch>
            <a:fillRect/>
          </a:stretch>
        </p:blipFill>
        <p:spPr>
          <a:xfrm>
            <a:off x="838200" y="1066800"/>
            <a:ext cx="7315200" cy="4724400"/>
          </a:xfr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09600"/>
          </a:xfrm>
        </p:spPr>
        <p:txBody>
          <a:bodyPr>
            <a:noAutofit/>
          </a:bodyPr>
          <a:lstStyle/>
          <a:p>
            <a:pPr eaLnBrk="1" fontAlgn="auto" hangingPunct="1">
              <a:spcAft>
                <a:spcPts val="0"/>
              </a:spcAft>
              <a:defRPr/>
            </a:pPr>
            <a:r>
              <a:rPr lang="en-US" sz="2800" dirty="0" smtClean="0"/>
              <a:t>2) </a:t>
            </a:r>
            <a:r>
              <a:rPr lang="en-US" sz="2800" b="1" dirty="0" smtClean="0"/>
              <a:t>Hierarchical model</a:t>
            </a:r>
            <a:br>
              <a:rPr lang="en-US" sz="2800" b="1" dirty="0" smtClean="0"/>
            </a:br>
            <a:endParaRPr lang="en-US" sz="2800" dirty="0"/>
          </a:p>
        </p:txBody>
      </p:sp>
      <p:sp>
        <p:nvSpPr>
          <p:cNvPr id="15363" name="Content Placeholder 2"/>
          <p:cNvSpPr>
            <a:spLocks noGrp="1"/>
          </p:cNvSpPr>
          <p:nvPr>
            <p:ph idx="1"/>
          </p:nvPr>
        </p:nvSpPr>
        <p:spPr>
          <a:xfrm>
            <a:off x="457200" y="1295400"/>
            <a:ext cx="8229600" cy="4389438"/>
          </a:xfrm>
        </p:spPr>
        <p:txBody>
          <a:bodyPr>
            <a:normAutofit fontScale="92500" lnSpcReduction="20000"/>
          </a:bodyPr>
          <a:lstStyle/>
          <a:p>
            <a:pPr eaLnBrk="1" hangingPunct="1"/>
            <a:r>
              <a:rPr lang="en-US" dirty="0" smtClean="0"/>
              <a:t>This database model organizes data into a tree-like-structure, with a single root, to which all the other data is linked. The hierarchy starts from the </a:t>
            </a:r>
            <a:r>
              <a:rPr lang="en-US" b="1" dirty="0" smtClean="0"/>
              <a:t>Root</a:t>
            </a:r>
            <a:r>
              <a:rPr lang="en-US" dirty="0" smtClean="0"/>
              <a:t> data, and expands like a tree, adding child nodes to the parent nodes. </a:t>
            </a:r>
          </a:p>
          <a:p>
            <a:pPr eaLnBrk="1" hangingPunct="1"/>
            <a:r>
              <a:rPr lang="en-US" dirty="0" smtClean="0"/>
              <a:t>In this model, a child node will only have a single parent node.</a:t>
            </a:r>
          </a:p>
          <a:p>
            <a:pPr eaLnBrk="1" hangingPunct="1"/>
            <a:r>
              <a:rPr lang="en-US" dirty="0" smtClean="0"/>
              <a:t>This model efficiently describes many real-world relationships like index of a book, recipes etc.</a:t>
            </a:r>
          </a:p>
          <a:p>
            <a:pPr eaLnBrk="1" hangingPunct="1"/>
            <a:r>
              <a:rPr lang="en-US" dirty="0" smtClean="0"/>
              <a:t>In hierarchical model, data is organized into tree-like structure with  one-to-many relationship between two different types of data, for example, one department can have many courses, many professors and of-course many students.</a:t>
            </a:r>
          </a:p>
          <a:p>
            <a:pPr eaLnBrk="1" hangingPunct="1"/>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838200" y="685800"/>
            <a:ext cx="7391400" cy="5053806"/>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704088"/>
            <a:ext cx="8229600" cy="743712"/>
          </a:xfrm>
        </p:spPr>
        <p:txBody>
          <a:bodyPr>
            <a:noAutofit/>
          </a:bodyPr>
          <a:lstStyle/>
          <a:p>
            <a:pPr eaLnBrk="1" hangingPunct="1"/>
            <a:r>
              <a:rPr lang="en-US" sz="3600" b="1" dirty="0" smtClean="0"/>
              <a:t>3) Network Model</a:t>
            </a:r>
            <a:br>
              <a:rPr lang="en-US" sz="3600" b="1" dirty="0" smtClean="0"/>
            </a:br>
            <a:endParaRPr lang="en-US" sz="3600" dirty="0" smtClean="0"/>
          </a:p>
        </p:txBody>
      </p:sp>
      <p:sp>
        <p:nvSpPr>
          <p:cNvPr id="17411" name="Content Placeholder 2"/>
          <p:cNvSpPr>
            <a:spLocks noGrp="1"/>
          </p:cNvSpPr>
          <p:nvPr>
            <p:ph idx="1"/>
          </p:nvPr>
        </p:nvSpPr>
        <p:spPr>
          <a:xfrm>
            <a:off x="457200" y="990600"/>
            <a:ext cx="8229600" cy="5334000"/>
          </a:xfrm>
        </p:spPr>
        <p:txBody>
          <a:bodyPr>
            <a:normAutofit fontScale="92500" lnSpcReduction="10000"/>
          </a:bodyPr>
          <a:lstStyle/>
          <a:p>
            <a:pPr eaLnBrk="1" hangingPunct="1"/>
            <a:r>
              <a:rPr lang="en-US" sz="2800" dirty="0" smtClean="0"/>
              <a:t>This is an extension of the Hierarchical model. This model allowed to have more than one parent node.</a:t>
            </a:r>
          </a:p>
          <a:p>
            <a:pPr eaLnBrk="1" hangingPunct="1"/>
            <a:r>
              <a:rPr lang="en-US" sz="2800" dirty="0" smtClean="0"/>
              <a:t>In this database model data is more related as more relationships are established in this database model. Also, as the data is more related, hence accessing the data is also easier and fast. This database model was used to map many-to-many data relationships.</a:t>
            </a:r>
          </a:p>
          <a:p>
            <a:pPr eaLnBrk="1" hangingPunct="1"/>
            <a:r>
              <a:rPr lang="en-US" sz="2800" dirty="0" smtClean="0"/>
              <a:t>This was the most widely used database model, before Relational Model was introduced.</a:t>
            </a:r>
          </a:p>
          <a:p>
            <a:r>
              <a:rPr lang="en-US" sz="2800" dirty="0" smtClean="0"/>
              <a:t>The hierarchical model is simple to construct. However, the network model is able to handle complex relationships easily. Both hierarchical and network models are also called outdated models as most current systems support the Relational Model. </a:t>
            </a:r>
          </a:p>
          <a:p>
            <a:pPr eaLnBrk="1" hangingPunct="1"/>
            <a:endParaRPr lang="en-US" sz="2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p:txBody>
          <a:bodyPr/>
          <a:lstStyle/>
          <a:p>
            <a:r>
              <a:rPr lang="en-US" dirty="0" smtClean="0"/>
              <a:t>Data are the raw facts about person, place, thing. Data is meaningless, but when we process data it will give meaning. Data is not arranged.</a:t>
            </a:r>
          </a:p>
          <a:p>
            <a:r>
              <a:rPr lang="en-US" dirty="0" err="1" smtClean="0"/>
              <a:t>Eg</a:t>
            </a:r>
            <a:r>
              <a:rPr lang="en-US" dirty="0" smtClean="0"/>
              <a:t> eats ram apple everyday.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609600" y="914400"/>
            <a:ext cx="7543799" cy="5333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DBMS</a:t>
            </a:r>
          </a:p>
        </p:txBody>
      </p:sp>
      <p:sp>
        <p:nvSpPr>
          <p:cNvPr id="6147" name="Content Placeholder 2"/>
          <p:cNvSpPr>
            <a:spLocks noGrp="1"/>
          </p:cNvSpPr>
          <p:nvPr>
            <p:ph idx="1"/>
          </p:nvPr>
        </p:nvSpPr>
        <p:spPr/>
        <p:txBody>
          <a:bodyPr/>
          <a:lstStyle/>
          <a:p>
            <a:pPr eaLnBrk="1" hangingPunct="1"/>
            <a:r>
              <a:rPr lang="en-US" smtClean="0"/>
              <a:t>A database management system (DBMS) is a software for creating and managing databases. </a:t>
            </a:r>
            <a:r>
              <a:rPr lang="en-US" dirty="0" smtClean="0"/>
              <a:t>The DBMS provides users with a systematic way to create, retrieve, update and manage data.</a:t>
            </a:r>
          </a:p>
          <a:p>
            <a:pPr eaLnBrk="1" hangingPunct="1"/>
            <a:r>
              <a:rPr lang="en-US" dirty="0" smtClean="0"/>
              <a:t>The DBMS essentially serves as an interface between the database and end users , ensuring that data is consistently organized and remains easily accessible.</a:t>
            </a:r>
          </a:p>
          <a:p>
            <a:pPr eaLnBrk="1" hangingPunct="1"/>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381000"/>
            <a:ext cx="8229600" cy="1143000"/>
          </a:xfrm>
        </p:spPr>
        <p:txBody>
          <a:bodyPr/>
          <a:lstStyle/>
          <a:p>
            <a:r>
              <a:rPr lang="en-US" sz="3200" b="1" smtClean="0"/>
              <a:t>objectives of DBMS  </a:t>
            </a:r>
            <a:r>
              <a:rPr lang="en-US" sz="3200" smtClean="0"/>
              <a:t/>
            </a:r>
            <a:br>
              <a:rPr lang="en-US" sz="3200" smtClean="0"/>
            </a:br>
            <a:endParaRPr lang="en-US" sz="3200" smtClean="0"/>
          </a:p>
        </p:txBody>
      </p:sp>
      <p:sp>
        <p:nvSpPr>
          <p:cNvPr id="7171" name="Content Placeholder 2"/>
          <p:cNvSpPr>
            <a:spLocks noGrp="1"/>
          </p:cNvSpPr>
          <p:nvPr>
            <p:ph idx="1"/>
          </p:nvPr>
        </p:nvSpPr>
        <p:spPr>
          <a:xfrm>
            <a:off x="457200" y="1143000"/>
            <a:ext cx="8229600" cy="5029200"/>
          </a:xfrm>
        </p:spPr>
        <p:txBody>
          <a:bodyPr/>
          <a:lstStyle/>
          <a:p>
            <a:pPr>
              <a:buFont typeface="Wingdings 2" pitchFamily="18" charset="2"/>
              <a:buNone/>
            </a:pPr>
            <a:r>
              <a:rPr lang="en-US" smtClean="0"/>
              <a:t>1. Eliminate redundant data. </a:t>
            </a:r>
          </a:p>
          <a:p>
            <a:pPr>
              <a:buFont typeface="Wingdings 2" pitchFamily="18" charset="2"/>
              <a:buNone/>
            </a:pPr>
            <a:r>
              <a:rPr lang="en-US" smtClean="0"/>
              <a:t>2. Make access to the data easy for the user. </a:t>
            </a:r>
          </a:p>
          <a:p>
            <a:pPr>
              <a:buFont typeface="Wingdings 2" pitchFamily="18" charset="2"/>
              <a:buNone/>
            </a:pPr>
            <a:r>
              <a:rPr lang="en-US" smtClean="0"/>
              <a:t>3. Provide for mass storage of relevant data. </a:t>
            </a:r>
          </a:p>
          <a:p>
            <a:pPr>
              <a:buFont typeface="Wingdings 2" pitchFamily="18" charset="2"/>
              <a:buNone/>
            </a:pPr>
            <a:r>
              <a:rPr lang="en-US" smtClean="0"/>
              <a:t>4. Protect the data from physical harm and un-authorised systems. </a:t>
            </a:r>
          </a:p>
          <a:p>
            <a:pPr>
              <a:buFont typeface="Wingdings 2" pitchFamily="18" charset="2"/>
              <a:buNone/>
            </a:pPr>
            <a:r>
              <a:rPr lang="en-US" smtClean="0"/>
              <a:t>5. Allow for growth in the data base system. </a:t>
            </a:r>
          </a:p>
          <a:p>
            <a:pPr>
              <a:buFont typeface="Wingdings 2" pitchFamily="18" charset="2"/>
              <a:buNone/>
            </a:pPr>
            <a:r>
              <a:rPr lang="en-US" smtClean="0"/>
              <a:t>6. Make the latest modifications to the data base available immediately. </a:t>
            </a:r>
          </a:p>
          <a:p>
            <a:pPr>
              <a:buFont typeface="Wingdings 2" pitchFamily="18" charset="2"/>
              <a:buNone/>
            </a:pPr>
            <a:r>
              <a:rPr lang="en-US" smtClean="0"/>
              <a:t>7. Allow for multiple users to be active at one time. </a:t>
            </a:r>
          </a:p>
          <a:p>
            <a:pPr>
              <a:buFont typeface="Wingdings 2" pitchFamily="18" charset="2"/>
              <a:buNone/>
            </a:pPr>
            <a:r>
              <a:rPr lang="en-US" smtClean="0"/>
              <a:t>8. Provide prompt response to user requests for data. </a:t>
            </a:r>
          </a:p>
          <a:p>
            <a:pPr>
              <a:buFont typeface="Wingdings 2" pitchFamily="18" charset="2"/>
              <a:buNone/>
            </a:pPr>
            <a:endParaRPr lang="en-US"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791200"/>
          </a:xfrm>
        </p:spPr>
        <p:txBody>
          <a:bodyPr>
            <a:normAutofit/>
          </a:bodyPr>
          <a:lstStyle/>
          <a:p>
            <a:pPr>
              <a:buNone/>
            </a:pPr>
            <a:r>
              <a:rPr lang="en-US" sz="1800" b="1" dirty="0" smtClean="0"/>
              <a:t>	</a:t>
            </a:r>
            <a:r>
              <a:rPr lang="en-US" sz="2400" b="1" dirty="0" smtClean="0"/>
              <a:t>Function of DBMS:</a:t>
            </a:r>
          </a:p>
          <a:p>
            <a:r>
              <a:rPr lang="en-US" sz="1800" dirty="0" smtClean="0"/>
              <a:t>Data Redundancy is Minimized- Database system keeps data at one place in the database.</a:t>
            </a:r>
          </a:p>
          <a:p>
            <a:r>
              <a:rPr lang="en-US" sz="1800" dirty="0" smtClean="0"/>
              <a:t>Data Inconsistency is Reduced- Minimizing data redundancy using database system reduces data inconsistency too.</a:t>
            </a:r>
          </a:p>
          <a:p>
            <a:r>
              <a:rPr lang="en-US" sz="1800" dirty="0" smtClean="0"/>
              <a:t>Data is Shared- Data sharing means sharing the same data among more than one user.</a:t>
            </a:r>
          </a:p>
          <a:p>
            <a:r>
              <a:rPr lang="en-US" sz="1800" dirty="0" smtClean="0"/>
              <a:t>Data Independence-It is the separation of data description (metadata) from the application programs that use the data.</a:t>
            </a:r>
          </a:p>
          <a:p>
            <a:r>
              <a:rPr lang="en-US" sz="1800" dirty="0" smtClean="0"/>
              <a:t>Data Integrity is Maintained-Stored data is changed frequently for variety of reasons such as adding new data item types, and changing the data formats.</a:t>
            </a:r>
          </a:p>
          <a:p>
            <a:r>
              <a:rPr lang="en-US" sz="1800" dirty="0" smtClean="0"/>
              <a:t>Data Security is Improved.</a:t>
            </a:r>
          </a:p>
          <a:p>
            <a:r>
              <a:rPr lang="en-US" sz="1800" dirty="0" smtClean="0"/>
              <a:t>Backup and Recovery Support.</a:t>
            </a:r>
          </a:p>
          <a:p>
            <a:r>
              <a:rPr lang="en-US" sz="1800" dirty="0" smtClean="0"/>
              <a:t>Standards are Enforced-Since the data is stored centrally, it is easy to enforce standards on the database.</a:t>
            </a:r>
          </a:p>
          <a:p>
            <a:r>
              <a:rPr lang="en-US" sz="1800" dirty="0" smtClean="0"/>
              <a:t>Application Development Time is Reduced-The database approach greatly reduces the cost and time for developing new business applications.</a:t>
            </a:r>
            <a:endParaRPr lang="en-US"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US" b="1" smtClean="0"/>
              <a:t>Disadvantages of DBMS: </a:t>
            </a:r>
            <a:br>
              <a:rPr lang="en-US" b="1" smtClean="0"/>
            </a:br>
            <a:endParaRPr lang="en-US" smtClean="0"/>
          </a:p>
        </p:txBody>
      </p:sp>
      <p:sp>
        <p:nvSpPr>
          <p:cNvPr id="10243" name="Content Placeholder 2"/>
          <p:cNvSpPr>
            <a:spLocks noGrp="1"/>
          </p:cNvSpPr>
          <p:nvPr>
            <p:ph idx="1"/>
          </p:nvPr>
        </p:nvSpPr>
        <p:spPr/>
        <p:txBody>
          <a:bodyPr/>
          <a:lstStyle/>
          <a:p>
            <a:pPr>
              <a:buFont typeface="Wingdings 2" pitchFamily="18" charset="2"/>
              <a:buNone/>
            </a:pPr>
            <a:r>
              <a:rPr lang="en-US" smtClean="0"/>
              <a:t>1. Complexity of backup and recovery </a:t>
            </a:r>
          </a:p>
          <a:p>
            <a:pPr>
              <a:buFont typeface="Wingdings 2" pitchFamily="18" charset="2"/>
              <a:buNone/>
            </a:pPr>
            <a:r>
              <a:rPr lang="en-US" smtClean="0"/>
              <a:t>2. Difficult to get skilled Manpower of DBMS.</a:t>
            </a:r>
          </a:p>
          <a:p>
            <a:pPr>
              <a:buFont typeface="Wingdings 2" pitchFamily="18" charset="2"/>
              <a:buNone/>
            </a:pPr>
            <a:r>
              <a:rPr lang="en-US" smtClean="0"/>
              <a:t>3. Cost of software, hardware . </a:t>
            </a:r>
          </a:p>
          <a:p>
            <a:pPr>
              <a:buFont typeface="Wingdings 2" pitchFamily="18" charset="2"/>
              <a:buNone/>
            </a:pPr>
            <a:endParaRPr 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Data Dictionary</a:t>
            </a:r>
            <a:br>
              <a:rPr lang="en-US" dirty="0" smtClean="0"/>
            </a:br>
            <a:endParaRPr lang="en-US" dirty="0"/>
          </a:p>
        </p:txBody>
      </p:sp>
      <p:sp>
        <p:nvSpPr>
          <p:cNvPr id="3" name="Content Placeholder 2"/>
          <p:cNvSpPr>
            <a:spLocks noGrp="1"/>
          </p:cNvSpPr>
          <p:nvPr>
            <p:ph idx="1"/>
          </p:nvPr>
        </p:nvSpPr>
        <p:spPr/>
        <p:txBody>
          <a:bodyPr/>
          <a:lstStyle/>
          <a:p>
            <a:r>
              <a:rPr lang="en-US" dirty="0" smtClean="0"/>
              <a:t>Data dictionary contains metadata, i.e. data about the data. Metadata is the data that describe the properties or characteristics of other data. </a:t>
            </a:r>
            <a:r>
              <a:rPr lang="en-US" dirty="0" err="1" smtClean="0"/>
              <a:t>Eg</a:t>
            </a:r>
            <a:r>
              <a:rPr lang="en-US" dirty="0" smtClean="0"/>
              <a:t> index of book.</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Database Administrator</a:t>
            </a:r>
          </a:p>
        </p:txBody>
      </p:sp>
      <p:sp>
        <p:nvSpPr>
          <p:cNvPr id="50179" name="Content Placeholder 2"/>
          <p:cNvSpPr>
            <a:spLocks noGrp="1"/>
          </p:cNvSpPr>
          <p:nvPr>
            <p:ph idx="1"/>
          </p:nvPr>
        </p:nvSpPr>
        <p:spPr/>
        <p:txBody>
          <a:bodyPr/>
          <a:lstStyle/>
          <a:p>
            <a:r>
              <a:rPr lang="en-US" smtClean="0"/>
              <a:t>DBA is a person or a group of persons who manages the data, determine the content, internal structure of Database and access strategy for a database.</a:t>
            </a:r>
          </a:p>
          <a:p>
            <a:r>
              <a:rPr lang="en-US" smtClean="0"/>
              <a:t>DBA is responsible for creating, modifying and maintaining the DBMS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57200" y="-76200"/>
            <a:ext cx="8229600" cy="1143000"/>
          </a:xfrm>
        </p:spPr>
        <p:txBody>
          <a:bodyPr/>
          <a:lstStyle/>
          <a:p>
            <a:r>
              <a:rPr lang="en-US" smtClean="0"/>
              <a:t>Function of DBA:</a:t>
            </a:r>
          </a:p>
        </p:txBody>
      </p:sp>
      <p:sp>
        <p:nvSpPr>
          <p:cNvPr id="51203" name="Content Placeholder 2"/>
          <p:cNvSpPr>
            <a:spLocks noGrp="1"/>
          </p:cNvSpPr>
          <p:nvPr>
            <p:ph idx="1"/>
          </p:nvPr>
        </p:nvSpPr>
        <p:spPr>
          <a:xfrm>
            <a:off x="457200" y="1066800"/>
            <a:ext cx="8229600" cy="5029200"/>
          </a:xfrm>
        </p:spPr>
        <p:txBody>
          <a:bodyPr/>
          <a:lstStyle/>
          <a:p>
            <a:pPr>
              <a:buFont typeface="Wingdings 2" pitchFamily="18" charset="2"/>
              <a:buNone/>
            </a:pPr>
            <a:r>
              <a:rPr lang="en-US" dirty="0" smtClean="0"/>
              <a:t>1. Data policies, procedures, standards</a:t>
            </a:r>
          </a:p>
          <a:p>
            <a:pPr>
              <a:buFont typeface="Wingdings 2" pitchFamily="18" charset="2"/>
              <a:buNone/>
            </a:pPr>
            <a:r>
              <a:rPr lang="en-US" dirty="0" smtClean="0"/>
              <a:t>2. Planning- development of organization's IT strategy, enterprise model, cost/benefit model, design of database environment, and administration plan.</a:t>
            </a:r>
          </a:p>
          <a:p>
            <a:pPr>
              <a:buFont typeface="Wingdings 2" pitchFamily="18" charset="2"/>
              <a:buNone/>
            </a:pPr>
            <a:r>
              <a:rPr lang="en-US" dirty="0" smtClean="0"/>
              <a:t>3. Data conflict  resolution</a:t>
            </a:r>
          </a:p>
          <a:p>
            <a:pPr>
              <a:buFont typeface="Wingdings 2" pitchFamily="18" charset="2"/>
              <a:buNone/>
            </a:pPr>
            <a:r>
              <a:rPr lang="en-US" dirty="0" smtClean="0"/>
              <a:t>4. Data analysis- Define and model data requirements, business rules, operational requirements, and maintain corporate data dictionary</a:t>
            </a:r>
          </a:p>
          <a:p>
            <a:pPr>
              <a:buFont typeface="Wingdings 2" pitchFamily="18" charset="2"/>
              <a:buNone/>
            </a:pPr>
            <a:r>
              <a:rPr lang="en-US" dirty="0" smtClean="0"/>
              <a:t>5. Managing the data repository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DDL and DML</a:t>
            </a:r>
            <a:endParaRPr lang="en-US" dirty="0"/>
          </a:p>
        </p:txBody>
      </p:sp>
      <p:sp>
        <p:nvSpPr>
          <p:cNvPr id="3" name="Content Placeholder 2"/>
          <p:cNvSpPr>
            <a:spLocks noGrp="1"/>
          </p:cNvSpPr>
          <p:nvPr>
            <p:ph idx="1"/>
          </p:nvPr>
        </p:nvSpPr>
        <p:spPr/>
        <p:txBody>
          <a:bodyPr/>
          <a:lstStyle/>
          <a:p>
            <a:r>
              <a:rPr lang="en-US" dirty="0" smtClean="0"/>
              <a:t> DDL(Data Definition Language) is used by database designers for defining the database schema. DML(Data Manipulation Language ) is used for the manipulation of data. </a:t>
            </a:r>
          </a:p>
          <a:p>
            <a:r>
              <a:rPr lang="en-US" dirty="0" smtClean="0"/>
              <a:t>Structured Query Language (SQL) is a relational database language that represents a combination of both DDL and DML.</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smtClean="0"/>
              <a:t>Database  Architectures:</a:t>
            </a:r>
          </a:p>
        </p:txBody>
      </p:sp>
      <p:sp>
        <p:nvSpPr>
          <p:cNvPr id="3" name="Content Placeholder 2"/>
          <p:cNvSpPr>
            <a:spLocks noGrp="1"/>
          </p:cNvSpPr>
          <p:nvPr>
            <p:ph idx="1"/>
          </p:nvPr>
        </p:nvSpPr>
        <p:spPr/>
        <p:txBody>
          <a:bodyPr/>
          <a:lstStyle/>
          <a:p>
            <a:pPr>
              <a:defRPr/>
            </a:pPr>
            <a:r>
              <a:rPr lang="en-US" dirty="0" smtClean="0"/>
              <a:t>There are 3 types of database architectures </a:t>
            </a:r>
          </a:p>
          <a:p>
            <a:pPr marL="514350" indent="-514350">
              <a:buFont typeface="Wingdings 2" pitchFamily="18" charset="2"/>
              <a:buAutoNum type="arabicParenR"/>
              <a:defRPr/>
            </a:pPr>
            <a:r>
              <a:rPr lang="en-US" dirty="0" smtClean="0"/>
              <a:t>Centralized Database Architecture</a:t>
            </a:r>
          </a:p>
          <a:p>
            <a:pPr marL="514350" indent="-514350">
              <a:buFont typeface="Wingdings 2" pitchFamily="18" charset="2"/>
              <a:buAutoNum type="arabicParenR"/>
              <a:defRPr/>
            </a:pPr>
            <a:r>
              <a:rPr lang="en-US" dirty="0" smtClean="0"/>
              <a:t>Client-Server Database Architecture</a:t>
            </a:r>
          </a:p>
          <a:p>
            <a:pPr marL="514350" indent="-514350">
              <a:buFont typeface="Wingdings 2" pitchFamily="18" charset="2"/>
              <a:buAutoNum type="arabicParenR"/>
              <a:defRPr/>
            </a:pPr>
            <a:r>
              <a:rPr lang="en-US" dirty="0" smtClean="0"/>
              <a:t>Distributed Database Architecture</a:t>
            </a:r>
          </a:p>
          <a:p>
            <a:pPr marL="514350" indent="-514350">
              <a:buFont typeface="Wingdings 2" pitchFamily="18" charset="2"/>
              <a:buAutoNum type="arabicParenR"/>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a:t>
            </a:r>
            <a:endParaRPr lang="en-US" dirty="0"/>
          </a:p>
        </p:txBody>
      </p:sp>
      <p:sp>
        <p:nvSpPr>
          <p:cNvPr id="3" name="Content Placeholder 2"/>
          <p:cNvSpPr>
            <a:spLocks noGrp="1"/>
          </p:cNvSpPr>
          <p:nvPr>
            <p:ph idx="1"/>
          </p:nvPr>
        </p:nvSpPr>
        <p:spPr/>
        <p:txBody>
          <a:bodyPr/>
          <a:lstStyle/>
          <a:p>
            <a:r>
              <a:rPr lang="en-US" dirty="0" smtClean="0"/>
              <a:t>The processed data is called information. It is meaningful and arranged.</a:t>
            </a:r>
          </a:p>
          <a:p>
            <a:r>
              <a:rPr lang="en-US" dirty="0" err="1" smtClean="0"/>
              <a:t>Eg</a:t>
            </a:r>
            <a:r>
              <a:rPr lang="en-US" dirty="0" smtClean="0"/>
              <a:t> ram eats apple everyday.</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533400"/>
            <a:ext cx="8305800" cy="475488"/>
          </a:xfrm>
        </p:spPr>
        <p:txBody>
          <a:bodyPr>
            <a:normAutofit/>
          </a:bodyPr>
          <a:lstStyle/>
          <a:p>
            <a:pPr>
              <a:defRPr/>
            </a:pPr>
            <a:r>
              <a:rPr lang="en-US" sz="2800" dirty="0" smtClean="0">
                <a:ea typeface="+mj-ea"/>
              </a:rPr>
              <a:t>Centralized </a:t>
            </a:r>
            <a:r>
              <a:rPr lang="en-US" sz="2800" dirty="0" smtClean="0"/>
              <a:t>database</a:t>
            </a:r>
            <a:r>
              <a:rPr lang="en-US" sz="2800" dirty="0" smtClean="0">
                <a:ea typeface="+mj-ea"/>
              </a:rPr>
              <a:t> </a:t>
            </a:r>
            <a:r>
              <a:rPr lang="en-US" sz="2800" dirty="0">
                <a:ea typeface="+mj-ea"/>
              </a:rPr>
              <a:t>Systems</a:t>
            </a:r>
          </a:p>
        </p:txBody>
      </p:sp>
      <p:sp>
        <p:nvSpPr>
          <p:cNvPr id="19459" name="Rectangle 3"/>
          <p:cNvSpPr>
            <a:spLocks noGrp="1" noChangeArrowheads="1"/>
          </p:cNvSpPr>
          <p:nvPr>
            <p:ph type="body" idx="4294967295"/>
          </p:nvPr>
        </p:nvSpPr>
        <p:spPr>
          <a:xfrm>
            <a:off x="457200" y="1143000"/>
            <a:ext cx="8229600" cy="5257800"/>
          </a:xfrm>
        </p:spPr>
        <p:txBody>
          <a:bodyPr>
            <a:normAutofit fontScale="92500" lnSpcReduction="20000"/>
          </a:bodyPr>
          <a:lstStyle/>
          <a:p>
            <a:pPr marL="344488" indent="-344488"/>
            <a:r>
              <a:rPr lang="en-US" dirty="0" smtClean="0"/>
              <a:t>Centralized databases are the traditional database systems where all database functionality, data, application program and user interface processing are located on one machine. Access to the database from remote locations is via the communication links.</a:t>
            </a:r>
          </a:p>
          <a:p>
            <a:pPr marL="344488" indent="-344488"/>
            <a:r>
              <a:rPr lang="en-US" dirty="0" smtClean="0"/>
              <a:t> In the early systems, the mainframe computers provided all the functionality required by the users of computer. The users interacted with the mainframe computers via dumb terminals. All processing was performed on the mainframe computer. The DBMS was centralized, and stored on the mainframes. The dumb terminals had only the display facility.</a:t>
            </a:r>
          </a:p>
          <a:p>
            <a:pPr marL="344488" indent="-344488"/>
            <a:r>
              <a:rPr lang="en-US" dirty="0" smtClean="0"/>
              <a:t> The centralized database is easy to manage and administer. </a:t>
            </a:r>
          </a:p>
          <a:p>
            <a:pPr marL="344488" indent="-344488"/>
            <a:r>
              <a:rPr lang="en-US" dirty="0" smtClean="0"/>
              <a:t> Common examples of centralized databases are personal database, and central computer database.</a:t>
            </a:r>
          </a:p>
          <a:p>
            <a:pPr marL="854075" indent="-854075"/>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381000"/>
            <a:ext cx="8229600" cy="1143000"/>
          </a:xfrm>
        </p:spPr>
        <p:txBody>
          <a:bodyPr/>
          <a:lstStyle/>
          <a:p>
            <a:r>
              <a:rPr lang="en-US" sz="4000" smtClean="0"/>
              <a:t>Fig. centralized database architecture</a:t>
            </a:r>
          </a:p>
        </p:txBody>
      </p:sp>
      <p:pic>
        <p:nvPicPr>
          <p:cNvPr id="54277" name="Picture 2" descr="C:\Users\Nabraj\Desktop\Centralized Database.jpg"/>
          <p:cNvPicPr>
            <a:picLocks noGrp="1" noChangeAspect="1" noChangeArrowheads="1"/>
          </p:cNvPicPr>
          <p:nvPr>
            <p:ph idx="1"/>
          </p:nvPr>
        </p:nvPicPr>
        <p:blipFill>
          <a:blip r:embed="rId2" cstate="print"/>
          <a:srcRect/>
          <a:stretch>
            <a:fillRect/>
          </a:stretch>
        </p:blipFill>
        <p:spPr>
          <a:xfrm>
            <a:off x="1295400" y="1066800"/>
            <a:ext cx="6781800" cy="5029200"/>
          </a:xfr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381000" y="381000"/>
            <a:ext cx="8229600" cy="1143000"/>
          </a:xfrm>
        </p:spPr>
        <p:txBody>
          <a:bodyPr>
            <a:normAutofit fontScale="90000"/>
          </a:bodyPr>
          <a:lstStyle/>
          <a:p>
            <a:r>
              <a:rPr lang="en-US" sz="4000" dirty="0" smtClean="0"/>
              <a:t>Client-Server Database Architecture</a:t>
            </a:r>
            <a:br>
              <a:rPr lang="en-US" sz="4000" dirty="0" smtClean="0"/>
            </a:br>
            <a:endParaRPr lang="en-US" sz="4000" dirty="0" smtClean="0"/>
          </a:p>
        </p:txBody>
      </p:sp>
      <p:sp>
        <p:nvSpPr>
          <p:cNvPr id="3" name="Content Placeholder 2"/>
          <p:cNvSpPr>
            <a:spLocks noGrp="1"/>
          </p:cNvSpPr>
          <p:nvPr>
            <p:ph idx="1"/>
          </p:nvPr>
        </p:nvSpPr>
        <p:spPr>
          <a:xfrm>
            <a:off x="457200" y="1143000"/>
            <a:ext cx="8229600" cy="5638800"/>
          </a:xfrm>
        </p:spPr>
        <p:txBody>
          <a:bodyPr>
            <a:normAutofit fontScale="92500"/>
          </a:bodyPr>
          <a:lstStyle/>
          <a:p>
            <a:pPr>
              <a:defRPr/>
            </a:pPr>
            <a:r>
              <a:rPr lang="en-US" sz="2050" dirty="0" smtClean="0"/>
              <a:t>The client-server architecture has three components- the user interface programs, the application programs that contain the application logic and the DBMS that stores the data. The request made by the user interface program is processed using the application logic which then accesses the database to retrieve the data.</a:t>
            </a:r>
          </a:p>
          <a:p>
            <a:pPr>
              <a:defRPr/>
            </a:pPr>
            <a:r>
              <a:rPr lang="en-US" sz="2050" dirty="0" smtClean="0"/>
              <a:t>There are two kinds of Client-Server Database Architecture:</a:t>
            </a:r>
          </a:p>
          <a:p>
            <a:pPr>
              <a:buFont typeface="Wingdings 2" pitchFamily="18" charset="2"/>
              <a:buNone/>
              <a:defRPr/>
            </a:pPr>
            <a:r>
              <a:rPr lang="en-US" sz="2050" dirty="0" smtClean="0"/>
              <a:t>1) Two-tier Client-Server Architecture: In this architecture the user interface programs and the application programs run on the client side. An application program Interface(API) allows client side programs, to call the DBMS which is at the server side.</a:t>
            </a:r>
          </a:p>
          <a:p>
            <a:pPr>
              <a:buFont typeface="Wingdings 2" pitchFamily="18" charset="2"/>
              <a:buNone/>
              <a:defRPr/>
            </a:pPr>
            <a:r>
              <a:rPr lang="en-US" sz="2050" dirty="0" smtClean="0"/>
              <a:t>2) Three-tier Client-Server Architecture: In this architecture, in addition to the client and the database servers, it has an intermediate layer called Application Server or Web Server. The web server stores the application logic or business logic of the application. The client stores the user interface. The DBMS is stored at the server side. The web server interacts with client at one end, and with the server for the DBMS at the other end.</a:t>
            </a:r>
          </a:p>
          <a:p>
            <a:pPr>
              <a:buFont typeface="Wingdings 2" pitchFamily="18" charset="2"/>
              <a:buNone/>
              <a:defRPr/>
            </a:pPr>
            <a:r>
              <a:rPr lang="en-US" sz="2050" dirty="0" smtClean="0"/>
              <a:t/>
            </a:r>
            <a:br>
              <a:rPr lang="en-US" sz="2050" dirty="0" smtClean="0"/>
            </a:br>
            <a:endParaRPr lang="en-US" sz="2050" dirty="0" smtClean="0"/>
          </a:p>
          <a:p>
            <a:pPr>
              <a:defRPr/>
            </a:pPr>
            <a:endParaRPr lang="en-US" sz="205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389120"/>
          </a:xfrm>
        </p:spPr>
        <p:txBody>
          <a:bodyPr/>
          <a:lstStyle/>
          <a:p>
            <a:r>
              <a:rPr lang="en-US" dirty="0" smtClean="0"/>
              <a:t>Advantages  of client server database</a:t>
            </a:r>
          </a:p>
          <a:p>
            <a:pPr marL="793750" indent="-400050">
              <a:buFont typeface="Arial" pitchFamily="34" charset="0"/>
              <a:buChar char="•"/>
            </a:pPr>
            <a:r>
              <a:rPr lang="en-US" dirty="0" smtClean="0"/>
              <a:t>better functionality for the cost</a:t>
            </a:r>
          </a:p>
          <a:p>
            <a:pPr marL="793750" lvl="1" indent="-400050">
              <a:buFont typeface="Arial" pitchFamily="34" charset="0"/>
              <a:buChar char="•"/>
            </a:pPr>
            <a:r>
              <a:rPr lang="en-US" dirty="0" smtClean="0"/>
              <a:t>flexibility in locating resources and expanding facilities</a:t>
            </a:r>
          </a:p>
          <a:p>
            <a:pPr marL="793750" lvl="1" indent="-400050">
              <a:buFont typeface="Arial" pitchFamily="34" charset="0"/>
              <a:buChar char="•"/>
            </a:pPr>
            <a:r>
              <a:rPr lang="en-US" dirty="0" smtClean="0"/>
              <a:t>better user interfaces</a:t>
            </a:r>
          </a:p>
          <a:p>
            <a:pPr marL="793750" lvl="1" indent="-400050">
              <a:buFont typeface="Arial" pitchFamily="34" charset="0"/>
              <a:buChar char="•"/>
            </a:pPr>
            <a:r>
              <a:rPr lang="en-US" dirty="0" smtClean="0"/>
              <a:t>easier maintenance</a:t>
            </a:r>
          </a:p>
          <a:p>
            <a:endParaRPr lang="en-US" dirty="0" smtClean="0"/>
          </a:p>
          <a:p>
            <a:endParaRPr lang="en-US" dirty="0" smtClean="0"/>
          </a:p>
          <a:p>
            <a:endParaRPr lang="en-US" dirty="0" smtClean="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normAutofit fontScale="90000"/>
          </a:bodyPr>
          <a:lstStyle/>
          <a:p>
            <a:r>
              <a:rPr lang="en-US" sz="4000" smtClean="0"/>
              <a:t>Fig Client-Server Database Architecture</a:t>
            </a:r>
            <a:br>
              <a:rPr lang="en-US" sz="4000" smtClean="0"/>
            </a:br>
            <a:endParaRPr lang="en-US" sz="4000" smtClean="0"/>
          </a:p>
        </p:txBody>
      </p:sp>
      <p:pic>
        <p:nvPicPr>
          <p:cNvPr id="56325" name="Picture 2" descr="C:\Users\Nabraj\Desktop\3 tier.jpg"/>
          <p:cNvPicPr>
            <a:picLocks noGrp="1" noChangeAspect="1" noChangeArrowheads="1"/>
          </p:cNvPicPr>
          <p:nvPr>
            <p:ph idx="1"/>
          </p:nvPr>
        </p:nvPicPr>
        <p:blipFill>
          <a:blip r:embed="rId2" cstate="print"/>
          <a:srcRect/>
          <a:stretch>
            <a:fillRect/>
          </a:stretch>
        </p:blipFill>
        <p:spPr>
          <a:xfrm>
            <a:off x="1447800" y="1676400"/>
            <a:ext cx="5943600" cy="3201988"/>
          </a:xfr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normAutofit fontScale="90000"/>
          </a:bodyPr>
          <a:lstStyle/>
          <a:p>
            <a:r>
              <a:rPr lang="en-US" sz="4000" smtClean="0"/>
              <a:t>Distributed Database Architecture</a:t>
            </a:r>
            <a:br>
              <a:rPr lang="en-US" sz="4000" smtClean="0"/>
            </a:br>
            <a:endParaRPr lang="en-US" sz="4000" smtClean="0"/>
          </a:p>
        </p:txBody>
      </p:sp>
      <p:sp>
        <p:nvSpPr>
          <p:cNvPr id="57347" name="Content Placeholder 2"/>
          <p:cNvSpPr>
            <a:spLocks noGrp="1"/>
          </p:cNvSpPr>
          <p:nvPr>
            <p:ph idx="1"/>
          </p:nvPr>
        </p:nvSpPr>
        <p:spPr>
          <a:xfrm>
            <a:off x="457200" y="1295400"/>
            <a:ext cx="8229600" cy="4876800"/>
          </a:xfrm>
        </p:spPr>
        <p:txBody>
          <a:bodyPr/>
          <a:lstStyle/>
          <a:p>
            <a:r>
              <a:rPr lang="en-US" smtClean="0"/>
              <a:t>A distributed database is one with decentralized functionality of the DBMS. It is distributed among a number of computers. The computers that store the components of database are physically placed at different geographical locations. </a:t>
            </a:r>
          </a:p>
          <a:p>
            <a:r>
              <a:rPr lang="en-US" smtClean="0"/>
              <a:t>Access to the distributed database is from remote locations via the communication links.</a:t>
            </a:r>
          </a:p>
          <a:p>
            <a:pPr>
              <a:buFont typeface="Wingdings 2" pitchFamily="18" charset="2"/>
              <a:buNone/>
            </a:pPr>
            <a:r>
              <a:rPr lang="en-US" b="1" smtClean="0"/>
              <a:t>	Features are:</a:t>
            </a:r>
          </a:p>
          <a:p>
            <a:r>
              <a:rPr lang="en-US" smtClean="0"/>
              <a:t>Increased reliability and availability</a:t>
            </a:r>
          </a:p>
          <a:p>
            <a:r>
              <a:rPr lang="en-US" smtClean="0"/>
              <a:t>Faster response for queries.</a:t>
            </a:r>
          </a:p>
          <a:p>
            <a:r>
              <a:rPr lang="en-US" smtClean="0"/>
              <a:t>Better data and failure recovery.</a:t>
            </a:r>
          </a:p>
          <a:p>
            <a:pPr>
              <a:buFont typeface="Wingdings 2" pitchFamily="18" charset="2"/>
              <a:buNone/>
            </a:pPr>
            <a:endParaRPr lang="en-US" smtClean="0"/>
          </a:p>
          <a:p>
            <a:endParaRPr lang="en-US"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normAutofit fontScale="90000"/>
          </a:bodyPr>
          <a:lstStyle/>
          <a:p>
            <a:r>
              <a:rPr lang="en-US" sz="4000" smtClean="0"/>
              <a:t>Fig Distributed Database Architecture</a:t>
            </a:r>
            <a:br>
              <a:rPr lang="en-US" sz="4000" smtClean="0"/>
            </a:br>
            <a:endParaRPr lang="en-US" sz="4000" smtClean="0"/>
          </a:p>
        </p:txBody>
      </p:sp>
      <p:pic>
        <p:nvPicPr>
          <p:cNvPr id="58373" name="Picture 2" descr="C:\Users\Nabraj\Desktop\index.jpg"/>
          <p:cNvPicPr>
            <a:picLocks noGrp="1" noChangeAspect="1" noChangeArrowheads="1"/>
          </p:cNvPicPr>
          <p:nvPr>
            <p:ph idx="1"/>
          </p:nvPr>
        </p:nvPicPr>
        <p:blipFill>
          <a:blip r:embed="rId2" cstate="print"/>
          <a:srcRect/>
          <a:stretch>
            <a:fillRect/>
          </a:stretch>
        </p:blipFill>
        <p:spPr>
          <a:xfrm>
            <a:off x="1371600" y="1600200"/>
            <a:ext cx="5943600" cy="4191000"/>
          </a:xfr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51688"/>
          </a:xfrm>
        </p:spPr>
        <p:txBody>
          <a:bodyPr>
            <a:normAutofit/>
          </a:bodyPr>
          <a:lstStyle/>
          <a:p>
            <a:r>
              <a:rPr lang="en-US" sz="2800" dirty="0" smtClean="0"/>
              <a:t>Database application</a:t>
            </a:r>
            <a:endParaRPr lang="en-US" sz="2800" dirty="0"/>
          </a:p>
        </p:txBody>
      </p:sp>
      <p:sp>
        <p:nvSpPr>
          <p:cNvPr id="3" name="Content Placeholder 2"/>
          <p:cNvSpPr>
            <a:spLocks noGrp="1"/>
          </p:cNvSpPr>
          <p:nvPr>
            <p:ph idx="1"/>
          </p:nvPr>
        </p:nvSpPr>
        <p:spPr>
          <a:xfrm>
            <a:off x="457200" y="1295400"/>
            <a:ext cx="8229600" cy="4389120"/>
          </a:xfrm>
        </p:spPr>
        <p:txBody>
          <a:bodyPr>
            <a:normAutofit fontScale="85000" lnSpcReduction="10000"/>
          </a:bodyPr>
          <a:lstStyle/>
          <a:p>
            <a:r>
              <a:rPr lang="en-US" dirty="0" smtClean="0"/>
              <a:t>Databases range from those designed for a single user with a desktop computer to those on mainframe computers with thousands of users. </a:t>
            </a:r>
          </a:p>
          <a:p>
            <a:r>
              <a:rPr lang="en-US" dirty="0" smtClean="0"/>
              <a:t>The database applications can be for different purposes like—</a:t>
            </a:r>
          </a:p>
          <a:p>
            <a:pPr>
              <a:buNone/>
            </a:pPr>
            <a:r>
              <a:rPr lang="en-US" dirty="0" smtClean="0"/>
              <a:t>	(1) personal databases that support one user with a stand-alone personal computer,</a:t>
            </a:r>
          </a:p>
          <a:p>
            <a:pPr>
              <a:buNone/>
            </a:pPr>
            <a:r>
              <a:rPr lang="en-US" dirty="0" smtClean="0"/>
              <a:t>	 (2) workgroup databases for a small team of people (less than 25) who work in collaboration on a project, </a:t>
            </a:r>
          </a:p>
          <a:p>
            <a:pPr>
              <a:buNone/>
            </a:pPr>
            <a:r>
              <a:rPr lang="en-US" dirty="0" smtClean="0"/>
              <a:t>	(3) departmental databases designed to support the various functions and activities of a department (a functional unit of an organization), and </a:t>
            </a:r>
          </a:p>
          <a:p>
            <a:pPr>
              <a:buNone/>
            </a:pPr>
            <a:r>
              <a:rPr lang="en-US" dirty="0" smtClean="0"/>
              <a:t>(4) enterprise databases to support organization-wide operations and decision making.</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76200"/>
            <a:ext cx="8229600" cy="1143000"/>
          </a:xfrm>
        </p:spPr>
        <p:txBody>
          <a:bodyPr/>
          <a:lstStyle/>
          <a:p>
            <a:r>
              <a:rPr lang="en-US" smtClean="0"/>
              <a:t>Data warehouse:</a:t>
            </a:r>
          </a:p>
        </p:txBody>
      </p:sp>
      <p:sp>
        <p:nvSpPr>
          <p:cNvPr id="30723" name="Content Placeholder 2"/>
          <p:cNvSpPr>
            <a:spLocks noGrp="1"/>
          </p:cNvSpPr>
          <p:nvPr>
            <p:ph idx="1"/>
          </p:nvPr>
        </p:nvSpPr>
        <p:spPr>
          <a:xfrm>
            <a:off x="457200" y="990600"/>
            <a:ext cx="8229600" cy="5257800"/>
          </a:xfrm>
        </p:spPr>
        <p:txBody>
          <a:bodyPr/>
          <a:lstStyle/>
          <a:p>
            <a:r>
              <a:rPr lang="en-US" sz="2400" smtClean="0"/>
              <a:t>Data warehouse is an information system that contains historical and commutative data from single or multiple sources. It simplifies reporting and analysis process of the organization. </a:t>
            </a:r>
          </a:p>
          <a:p>
            <a:r>
              <a:rPr lang="en-US" sz="2400" smtClean="0"/>
              <a:t>It is also a single version of truth for any company for decision making and forecasting. </a:t>
            </a:r>
          </a:p>
          <a:p>
            <a:r>
              <a:rPr lang="en-US" sz="2400" smtClean="0"/>
              <a:t>Activities like delete, update, and insert which are performed in an operational application environment are omitted in Data warehouse environment. Only two types of data operations performed in the Data Warehousing are </a:t>
            </a:r>
          </a:p>
          <a:p>
            <a:r>
              <a:rPr lang="en-US" sz="2400" b="1" smtClean="0"/>
              <a:t>Data loading </a:t>
            </a:r>
          </a:p>
          <a:p>
            <a:r>
              <a:rPr lang="en-US" sz="2400" b="1" smtClean="0"/>
              <a:t>Data access</a:t>
            </a:r>
          </a:p>
          <a:p>
            <a:endParaRPr lang="en-US" sz="2400" smtClean="0"/>
          </a:p>
          <a:p>
            <a:endParaRPr lang="en-US" sz="240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ormAutofit fontScale="90000"/>
          </a:bodyPr>
          <a:lstStyle/>
          <a:p>
            <a:r>
              <a:rPr lang="en-US" sz="4000" b="1" smtClean="0"/>
              <a:t>Characteristics of Data warehouse</a:t>
            </a:r>
            <a:br>
              <a:rPr lang="en-US" sz="4000" b="1" smtClean="0"/>
            </a:br>
            <a:endParaRPr lang="en-US" sz="4000" smtClean="0"/>
          </a:p>
        </p:txBody>
      </p:sp>
      <p:sp>
        <p:nvSpPr>
          <p:cNvPr id="31747" name="Content Placeholder 2"/>
          <p:cNvSpPr>
            <a:spLocks noGrp="1"/>
          </p:cNvSpPr>
          <p:nvPr>
            <p:ph idx="1"/>
          </p:nvPr>
        </p:nvSpPr>
        <p:spPr/>
        <p:txBody>
          <a:bodyPr/>
          <a:lstStyle/>
          <a:p>
            <a:pPr>
              <a:buFont typeface="Wingdings 2" pitchFamily="18" charset="2"/>
              <a:buNone/>
            </a:pPr>
            <a:r>
              <a:rPr lang="en-US" b="1" smtClean="0"/>
              <a:t>	A data warehouse has following characteristics: </a:t>
            </a:r>
          </a:p>
          <a:p>
            <a:r>
              <a:rPr lang="en-US" smtClean="0"/>
              <a:t>Subject-Oriented</a:t>
            </a:r>
          </a:p>
          <a:p>
            <a:r>
              <a:rPr lang="en-US" smtClean="0"/>
              <a:t>Integrated</a:t>
            </a:r>
          </a:p>
          <a:p>
            <a:r>
              <a:rPr lang="en-US" smtClean="0"/>
              <a:t>Time-variant</a:t>
            </a:r>
          </a:p>
          <a:p>
            <a:r>
              <a:rPr lang="en-US" smtClean="0"/>
              <a:t>Non-volatile</a:t>
            </a:r>
          </a:p>
          <a:p>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51688"/>
          </a:xfrm>
        </p:spPr>
        <p:txBody>
          <a:bodyPr>
            <a:noAutofit/>
          </a:bodyPr>
          <a:lstStyle/>
          <a:p>
            <a:r>
              <a:rPr lang="en-US" sz="2400" b="1" dirty="0" smtClean="0"/>
              <a:t>File-Oriented Approach and Database Approach</a:t>
            </a:r>
            <a:endParaRPr lang="en-US" sz="2400" b="1" dirty="0"/>
          </a:p>
        </p:txBody>
      </p:sp>
      <p:sp>
        <p:nvSpPr>
          <p:cNvPr id="3" name="Content Placeholder 2"/>
          <p:cNvSpPr>
            <a:spLocks noGrp="1"/>
          </p:cNvSpPr>
          <p:nvPr>
            <p:ph idx="1"/>
          </p:nvPr>
        </p:nvSpPr>
        <p:spPr>
          <a:xfrm>
            <a:off x="457200" y="990600"/>
            <a:ext cx="8229600" cy="5334000"/>
          </a:xfrm>
        </p:spPr>
        <p:txBody>
          <a:bodyPr>
            <a:noAutofit/>
          </a:bodyPr>
          <a:lstStyle/>
          <a:p>
            <a:r>
              <a:rPr lang="en-US" sz="2000" dirty="0" smtClean="0"/>
              <a:t>In the early days, data was stored in files. For an application, multiple files are required to be created. Each file stores and maintains its own related data. For example, a student information system would include files like student profile, student course, student result, student fees etc. However, there are many drawbacks of using the file system, as discussed below—</a:t>
            </a:r>
          </a:p>
          <a:p>
            <a:r>
              <a:rPr lang="en-US" sz="2000" dirty="0" smtClean="0"/>
              <a:t> Data redundancy – It means storing the same data at multiple locations. </a:t>
            </a:r>
          </a:p>
          <a:p>
            <a:r>
              <a:rPr lang="en-US" sz="2000" dirty="0" smtClean="0"/>
              <a:t>Data inconsistency- It means having different data values for the common fields in different files. </a:t>
            </a:r>
          </a:p>
          <a:p>
            <a:r>
              <a:rPr lang="en-US" sz="2000" dirty="0" smtClean="0"/>
              <a:t>The files in which the data is stored can have different file formats. </a:t>
            </a:r>
          </a:p>
          <a:p>
            <a:r>
              <a:rPr lang="en-US" sz="2000" dirty="0" smtClean="0"/>
              <a:t> Adding new constraints or changing an existing one becomes difficult. </a:t>
            </a:r>
          </a:p>
          <a:p>
            <a:r>
              <a:rPr lang="en-US" sz="2000" dirty="0" smtClean="0"/>
              <a:t>The files can be accessed concurrently by multiple users. For example, two users may try to update the data in a file at the same time. </a:t>
            </a:r>
            <a:br>
              <a:rPr lang="en-US" sz="2000" dirty="0" smtClean="0"/>
            </a:br>
            <a:endParaRPr lang="en-US" sz="1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152400"/>
            <a:ext cx="8229600" cy="1143000"/>
          </a:xfrm>
        </p:spPr>
        <p:txBody>
          <a:bodyPr/>
          <a:lstStyle/>
          <a:p>
            <a:r>
              <a:rPr lang="en-US" sz="3600" smtClean="0"/>
              <a:t>Advantages of Data warehouse:</a:t>
            </a:r>
          </a:p>
        </p:txBody>
      </p:sp>
      <p:sp>
        <p:nvSpPr>
          <p:cNvPr id="3" name="Content Placeholder 2"/>
          <p:cNvSpPr>
            <a:spLocks noGrp="1"/>
          </p:cNvSpPr>
          <p:nvPr>
            <p:ph idx="1"/>
          </p:nvPr>
        </p:nvSpPr>
        <p:spPr>
          <a:xfrm>
            <a:off x="457200" y="1066800"/>
            <a:ext cx="8229600" cy="5181600"/>
          </a:xfrm>
        </p:spPr>
        <p:txBody>
          <a:bodyPr/>
          <a:lstStyle/>
          <a:p>
            <a:pPr marL="514350" indent="-514350">
              <a:buFont typeface="Wingdings 2" pitchFamily="18" charset="2"/>
              <a:buAutoNum type="arabicParenR"/>
              <a:defRPr/>
            </a:pPr>
            <a:r>
              <a:rPr lang="en-US" sz="2050" b="1" dirty="0" smtClean="0"/>
              <a:t>More cost-effective decision-making: </a:t>
            </a:r>
            <a:r>
              <a:rPr lang="en-US" sz="2050" dirty="0" smtClean="0"/>
              <a:t>A data warehouse allows reduction of staff and computer resources required to support queries and reports against operational and production databases.</a:t>
            </a:r>
          </a:p>
          <a:p>
            <a:pPr marL="514350" indent="-514350">
              <a:buFont typeface="Wingdings 2" pitchFamily="18" charset="2"/>
              <a:buAutoNum type="arabicParenR"/>
              <a:defRPr/>
            </a:pPr>
            <a:r>
              <a:rPr lang="en-US" sz="2050" b="1" dirty="0" smtClean="0"/>
              <a:t>Better enterprise intelligence: </a:t>
            </a:r>
            <a:r>
              <a:rPr lang="en-US" sz="2050" dirty="0" smtClean="0"/>
              <a:t>Guaranteed data accuracy and reliability result from ensuring that a Data warehouse contains only “trusted data”.</a:t>
            </a:r>
          </a:p>
          <a:p>
            <a:pPr marL="514350" indent="-514350">
              <a:buFont typeface="Wingdings 2" pitchFamily="18" charset="2"/>
              <a:buAutoNum type="arabicParenR"/>
              <a:defRPr/>
            </a:pPr>
            <a:r>
              <a:rPr lang="en-US" sz="2050" b="1" dirty="0" smtClean="0"/>
              <a:t>Enhanced customer service: </a:t>
            </a:r>
            <a:r>
              <a:rPr lang="en-US" sz="2050" dirty="0" smtClean="0"/>
              <a:t>An enterprise can maintain better customer relationships by correlating all customer data through a single Data warehouse architecture.</a:t>
            </a:r>
          </a:p>
          <a:p>
            <a:pPr marL="514350" indent="-514350">
              <a:buFont typeface="Wingdings 2" pitchFamily="18" charset="2"/>
              <a:buAutoNum type="arabicParenR"/>
              <a:defRPr/>
            </a:pPr>
            <a:r>
              <a:rPr lang="en-US" sz="2050" b="1" dirty="0" smtClean="0"/>
              <a:t>Business reengineering: </a:t>
            </a:r>
            <a:r>
              <a:rPr lang="en-US" sz="2050" dirty="0" smtClean="0"/>
              <a:t>Knowing what information is important to an enterprise will provide direction and priority for reengineering efforts.</a:t>
            </a:r>
          </a:p>
          <a:p>
            <a:pPr marL="514350" indent="-514350">
              <a:buFont typeface="Wingdings 2" pitchFamily="18" charset="2"/>
              <a:buAutoNum type="arabicParenR"/>
              <a:defRPr/>
            </a:pPr>
            <a:r>
              <a:rPr lang="en-US" sz="2050" b="1" dirty="0" smtClean="0"/>
              <a:t>Information system reengineering: </a:t>
            </a:r>
            <a:r>
              <a:rPr lang="en-US" sz="2050" dirty="0" smtClean="0"/>
              <a:t>Data warehouse development can be an effective step in reengineering the enterprise’s legacy systems.</a:t>
            </a:r>
            <a:endParaRPr lang="en-US" sz="205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normAutofit fontScale="90000"/>
          </a:bodyPr>
          <a:lstStyle/>
          <a:p>
            <a:r>
              <a:rPr lang="en-US" smtClean="0"/>
              <a:t>Disadvantages of Data warehouse:</a:t>
            </a:r>
          </a:p>
        </p:txBody>
      </p:sp>
      <p:sp>
        <p:nvSpPr>
          <p:cNvPr id="37891" name="Content Placeholder 2"/>
          <p:cNvSpPr>
            <a:spLocks noGrp="1"/>
          </p:cNvSpPr>
          <p:nvPr>
            <p:ph idx="1"/>
          </p:nvPr>
        </p:nvSpPr>
        <p:spPr/>
        <p:txBody>
          <a:bodyPr/>
          <a:lstStyle/>
          <a:p>
            <a:r>
              <a:rPr lang="en-US" b="1" smtClean="0"/>
              <a:t>Time Consuming Preparation</a:t>
            </a:r>
            <a:endParaRPr lang="en-US" smtClean="0"/>
          </a:p>
          <a:p>
            <a:r>
              <a:rPr lang="en-US" b="1" smtClean="0"/>
              <a:t>Data warehouse can be costly to maintain</a:t>
            </a:r>
          </a:p>
          <a:p>
            <a:r>
              <a:rPr lang="en-US" b="1" smtClean="0"/>
              <a:t>Difficulty in Compatibility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Data Mining:</a:t>
            </a:r>
          </a:p>
        </p:txBody>
      </p:sp>
      <p:sp>
        <p:nvSpPr>
          <p:cNvPr id="46083" name="Content Placeholder 2"/>
          <p:cNvSpPr>
            <a:spLocks noGrp="1"/>
          </p:cNvSpPr>
          <p:nvPr>
            <p:ph idx="1"/>
          </p:nvPr>
        </p:nvSpPr>
        <p:spPr/>
        <p:txBody>
          <a:bodyPr/>
          <a:lstStyle/>
          <a:p>
            <a:r>
              <a:rPr lang="en-US" smtClean="0"/>
              <a:t>Data mining refers to extracting knowledge from large amount of data. </a:t>
            </a:r>
          </a:p>
          <a:p>
            <a:r>
              <a:rPr lang="en-US" smtClean="0"/>
              <a:t>Data mining tools can answer business questions that traditionally were time consuming to resolve.</a:t>
            </a:r>
          </a:p>
          <a:p>
            <a:r>
              <a:rPr lang="en-US" smtClean="0"/>
              <a:t>Data mining tools predict future trends and behaviors, allowing businesses to make proactive(practical), knowledge-driven decisions.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z="4000" smtClean="0"/>
              <a:t>Why companies use data mining?</a:t>
            </a:r>
          </a:p>
        </p:txBody>
      </p:sp>
      <p:sp>
        <p:nvSpPr>
          <p:cNvPr id="47107" name="Content Placeholder 2"/>
          <p:cNvSpPr>
            <a:spLocks noGrp="1"/>
          </p:cNvSpPr>
          <p:nvPr>
            <p:ph idx="1"/>
          </p:nvPr>
        </p:nvSpPr>
        <p:spPr/>
        <p:txBody>
          <a:bodyPr/>
          <a:lstStyle/>
          <a:p>
            <a:r>
              <a:rPr lang="en-US" smtClean="0"/>
              <a:t>To perform market-basket analysis to identify new product bundles.</a:t>
            </a:r>
          </a:p>
          <a:p>
            <a:r>
              <a:rPr lang="en-US" smtClean="0"/>
              <a:t>Find root causes of quality or manufacturing problems.</a:t>
            </a:r>
          </a:p>
          <a:p>
            <a:r>
              <a:rPr lang="en-US" smtClean="0"/>
              <a:t>Prevent customer attrition and acquire new customers.</a:t>
            </a:r>
          </a:p>
          <a:p>
            <a:r>
              <a:rPr lang="en-US" smtClean="0"/>
              <a:t>Cross-sell to existing customers.</a:t>
            </a:r>
          </a:p>
          <a:p>
            <a:r>
              <a:rPr lang="en-US" smtClean="0"/>
              <a:t>Profile customers with more accuracy.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04088"/>
          </a:xfrm>
        </p:spPr>
        <p:txBody>
          <a:bodyPr>
            <a:normAutofit fontScale="90000"/>
          </a:bodyPr>
          <a:lstStyle/>
          <a:p>
            <a:r>
              <a:rPr lang="en-US" dirty="0" smtClean="0"/>
              <a:t>Big data</a:t>
            </a:r>
            <a:endParaRPr lang="en-US" dirty="0"/>
          </a:p>
        </p:txBody>
      </p:sp>
      <p:sp>
        <p:nvSpPr>
          <p:cNvPr id="3" name="Content Placeholder 2"/>
          <p:cNvSpPr>
            <a:spLocks noGrp="1"/>
          </p:cNvSpPr>
          <p:nvPr>
            <p:ph idx="1"/>
          </p:nvPr>
        </p:nvSpPr>
        <p:spPr>
          <a:xfrm>
            <a:off x="457200" y="1219200"/>
            <a:ext cx="8229600" cy="4953000"/>
          </a:xfrm>
        </p:spPr>
        <p:txBody>
          <a:bodyPr>
            <a:normAutofit lnSpcReduction="10000"/>
          </a:bodyPr>
          <a:lstStyle/>
          <a:p>
            <a:r>
              <a:rPr lang="en-US" dirty="0" smtClean="0"/>
              <a:t>Big data is a term that describes the large volume of data – both structured and unstructured – that inundates (large) a business on a day-to-day basis. But it’s not the amount of data that’s important. It’s what organizations do with the data that matters. Big data can be analyzed for insights that lead to better decisions and strategic business moves. </a:t>
            </a:r>
          </a:p>
          <a:p>
            <a:r>
              <a:rPr lang="en-US" dirty="0" smtClean="0"/>
              <a:t>An example of big data might be petabytes (1,024 terabytes) or exabytes (1,024 petabytes) of data consisting of billions to trillions of records of millions of people—all from different sources (e.g. Web, sales, customer contact center, social media, mobile data and so on).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Definition of big data as the three Vs:</a:t>
            </a:r>
            <a:br>
              <a:rPr lang="en-US" sz="3200" dirty="0" smtClean="0"/>
            </a:br>
            <a:endParaRPr lang="en-US" sz="3200" dirty="0"/>
          </a:p>
        </p:txBody>
      </p:sp>
      <p:sp>
        <p:nvSpPr>
          <p:cNvPr id="3" name="Content Placeholder 2"/>
          <p:cNvSpPr>
            <a:spLocks noGrp="1"/>
          </p:cNvSpPr>
          <p:nvPr>
            <p:ph idx="1"/>
          </p:nvPr>
        </p:nvSpPr>
        <p:spPr>
          <a:xfrm>
            <a:off x="457200" y="1600200"/>
            <a:ext cx="8229600" cy="4389120"/>
          </a:xfrm>
        </p:spPr>
        <p:txBody>
          <a:bodyPr>
            <a:normAutofit fontScale="92500" lnSpcReduction="20000"/>
          </a:bodyPr>
          <a:lstStyle/>
          <a:p>
            <a:r>
              <a:rPr lang="en-US" b="1" dirty="0" smtClean="0"/>
              <a:t>Volume.</a:t>
            </a:r>
            <a:r>
              <a:rPr lang="en-US" dirty="0" smtClean="0"/>
              <a:t> Organizations collect data from a variety of sources, including business transactions, social media and information from sensor or machine-to-machine data. In the past, storing it would’ve been a problem – but new technologies have eased the burden.</a:t>
            </a:r>
          </a:p>
          <a:p>
            <a:r>
              <a:rPr lang="en-US" b="1" dirty="0" smtClean="0"/>
              <a:t>Velocity.</a:t>
            </a:r>
            <a:r>
              <a:rPr lang="en-US" dirty="0" smtClean="0"/>
              <a:t> Data streams in at an unprecedented(extraordinary) speed and must be dealt with in a timely manner. RFID (Radio frequency identification) tags, sensors and smart metering are driving the need to deal with torrents of data in near-real time.</a:t>
            </a:r>
          </a:p>
          <a:p>
            <a:r>
              <a:rPr lang="en-US" b="1" dirty="0" smtClean="0"/>
              <a:t>Variety.</a:t>
            </a:r>
            <a:r>
              <a:rPr lang="en-US" dirty="0" smtClean="0"/>
              <a:t> Data comes in all types of formats – from structured, numeric data in traditional databases to unstructured text documents, email, video, audio, stock ticker data and financial transactions.</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dirty="0" smtClean="0"/>
              <a:t>*******The End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791200"/>
          </a:xfrm>
        </p:spPr>
        <p:txBody>
          <a:bodyPr>
            <a:normAutofit/>
          </a:bodyPr>
          <a:lstStyle/>
          <a:p>
            <a:pPr>
              <a:buNone/>
            </a:pPr>
            <a:r>
              <a:rPr lang="en-US" sz="1800" b="1" dirty="0" smtClean="0"/>
              <a:t>	</a:t>
            </a:r>
            <a:r>
              <a:rPr lang="en-US" sz="2400" b="1" dirty="0" smtClean="0"/>
              <a:t>Database approach provides solutions for handling the problems of the file system approach:</a:t>
            </a:r>
          </a:p>
          <a:p>
            <a:r>
              <a:rPr lang="en-US" sz="1800" dirty="0" smtClean="0"/>
              <a:t>Data Redundancy is Minimized- Database system keeps data at one place in the database.</a:t>
            </a:r>
          </a:p>
          <a:p>
            <a:r>
              <a:rPr lang="en-US" sz="1800" dirty="0" smtClean="0"/>
              <a:t>Data Inconsistency is Reduced- Minimizing data redundancy using database system reduces data inconsistency too.</a:t>
            </a:r>
          </a:p>
          <a:p>
            <a:r>
              <a:rPr lang="en-US" sz="1800" dirty="0" smtClean="0"/>
              <a:t>Data is Shared- Data sharing means sharing the same data among more than one user.</a:t>
            </a:r>
          </a:p>
          <a:p>
            <a:r>
              <a:rPr lang="en-US" sz="1800" dirty="0" smtClean="0"/>
              <a:t>Data Independence-It is the separation of data description (metadata) from the application programs that use the data.</a:t>
            </a:r>
          </a:p>
          <a:p>
            <a:r>
              <a:rPr lang="en-US" sz="1800" dirty="0" smtClean="0"/>
              <a:t>Data Integrity is Maintained-Stored data is changed frequently for variety of reasons such as adding new data item types, and changing the data formats.</a:t>
            </a:r>
          </a:p>
          <a:p>
            <a:r>
              <a:rPr lang="en-US" sz="1800" dirty="0" smtClean="0"/>
              <a:t>Data Security is Improved.</a:t>
            </a:r>
          </a:p>
          <a:p>
            <a:r>
              <a:rPr lang="en-US" sz="1800" dirty="0" smtClean="0"/>
              <a:t>Backup and Recovery Support.</a:t>
            </a:r>
          </a:p>
          <a:p>
            <a:r>
              <a:rPr lang="en-US" sz="1800" dirty="0" smtClean="0"/>
              <a:t>Standards are Enforced-Since the data is stored centrally, it is easy to enforce standards on the database.</a:t>
            </a:r>
          </a:p>
          <a:p>
            <a:r>
              <a:rPr lang="en-US" sz="1800" dirty="0" smtClean="0"/>
              <a:t>Application Development Time is Reduced-The database approach greatly reduces the cost and time for developing new business applications.</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US" dirty="0"/>
          </a:p>
        </p:txBody>
      </p:sp>
      <p:sp>
        <p:nvSpPr>
          <p:cNvPr id="3" name="Content Placeholder 2"/>
          <p:cNvSpPr>
            <a:spLocks noGrp="1"/>
          </p:cNvSpPr>
          <p:nvPr>
            <p:ph idx="1"/>
          </p:nvPr>
        </p:nvSpPr>
        <p:spPr/>
        <p:txBody>
          <a:bodyPr/>
          <a:lstStyle/>
          <a:p>
            <a:r>
              <a:rPr lang="en-US" dirty="0" smtClean="0"/>
              <a:t>The organized collection of related data which is used for various purpose is called database.</a:t>
            </a:r>
          </a:p>
          <a:p>
            <a:r>
              <a:rPr lang="en-US" dirty="0" err="1" smtClean="0"/>
              <a:t>Eg</a:t>
            </a:r>
            <a:r>
              <a:rPr lang="en-US" dirty="0" smtClean="0"/>
              <a:t> Telephone directory, dictionary, mark ledger etc.</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85800"/>
          </a:xfrm>
        </p:spPr>
        <p:txBody>
          <a:bodyPr>
            <a:noAutofit/>
          </a:bodyPr>
          <a:lstStyle/>
          <a:p>
            <a:r>
              <a:rPr lang="en-US" sz="3200" b="1" dirty="0" smtClean="0"/>
              <a:t> Data Models, Schema and Instances</a:t>
            </a:r>
            <a:br>
              <a:rPr lang="en-US" sz="3200" b="1" dirty="0" smtClean="0"/>
            </a:br>
            <a:endParaRPr lang="en-US" sz="3200" b="1" dirty="0"/>
          </a:p>
        </p:txBody>
      </p:sp>
      <p:sp>
        <p:nvSpPr>
          <p:cNvPr id="3" name="Content Placeholder 2"/>
          <p:cNvSpPr>
            <a:spLocks noGrp="1"/>
          </p:cNvSpPr>
          <p:nvPr>
            <p:ph idx="1"/>
          </p:nvPr>
        </p:nvSpPr>
        <p:spPr>
          <a:xfrm>
            <a:off x="457200" y="762000"/>
            <a:ext cx="8229600" cy="5562600"/>
          </a:xfrm>
        </p:spPr>
        <p:txBody>
          <a:bodyPr>
            <a:noAutofit/>
          </a:bodyPr>
          <a:lstStyle/>
          <a:p>
            <a:pPr marL="514350" indent="-514350">
              <a:buNone/>
            </a:pPr>
            <a:r>
              <a:rPr lang="en-US" sz="1900" dirty="0" smtClean="0"/>
              <a:t>	The data model describes the structure of the database. A data model consists of components for describing the data, the relationships among them, and the semantics of data and the constraints (condition) that hold data. The data models are generally divided into three categories as follows:</a:t>
            </a:r>
          </a:p>
          <a:p>
            <a:pPr marL="514350" indent="-514350">
              <a:buNone/>
            </a:pPr>
            <a:endParaRPr lang="en-US" sz="1900" dirty="0" smtClean="0"/>
          </a:p>
          <a:p>
            <a:pPr marL="514350" indent="-514350">
              <a:buFont typeface="+mj-lt"/>
              <a:buAutoNum type="arabicPeriod"/>
            </a:pPr>
            <a:r>
              <a:rPr lang="en-US" sz="1900" dirty="0" smtClean="0"/>
              <a:t>High level or conceptual Data Model</a:t>
            </a:r>
          </a:p>
          <a:p>
            <a:pPr marL="514350" indent="-514350">
              <a:buFont typeface="+mj-lt"/>
              <a:buAutoNum type="arabicPeriod"/>
            </a:pPr>
            <a:r>
              <a:rPr lang="en-US" sz="1900" dirty="0" smtClean="0"/>
              <a:t> Representation or implementation Data Model</a:t>
            </a:r>
          </a:p>
          <a:p>
            <a:pPr marL="514350" indent="-514350">
              <a:buFont typeface="+mj-lt"/>
              <a:buAutoNum type="arabicPeriod"/>
            </a:pPr>
            <a:r>
              <a:rPr lang="en-US" sz="1900" dirty="0" smtClean="0"/>
              <a:t>  Low level or physical Data Model</a:t>
            </a:r>
            <a:br>
              <a:rPr lang="en-US" sz="1900" dirty="0" smtClean="0"/>
            </a:br>
            <a:endParaRPr lang="en-US" sz="1900" dirty="0" smtClean="0"/>
          </a:p>
          <a:p>
            <a:pPr marL="514350" indent="-514350">
              <a:buNone/>
            </a:pPr>
            <a:r>
              <a:rPr lang="en-US" sz="1900" dirty="0" smtClean="0"/>
              <a:t>	</a:t>
            </a:r>
            <a:r>
              <a:rPr lang="en-US" sz="1900" b="1" dirty="0" smtClean="0"/>
              <a:t>Schema</a:t>
            </a:r>
            <a:r>
              <a:rPr lang="en-US" sz="1900" dirty="0" smtClean="0"/>
              <a:t> is the logical structure of the database. A schema contains information about the descriptions of the database like the names of the record type, the data items within a record type, and constraints. A schema does not show the data in the database. The database schema does not change frequently.</a:t>
            </a:r>
            <a:br>
              <a:rPr lang="en-US" sz="1900" dirty="0" smtClean="0"/>
            </a:br>
            <a:r>
              <a:rPr lang="en-US" sz="1900" b="1" dirty="0" smtClean="0"/>
              <a:t>Instances</a:t>
            </a:r>
            <a:r>
              <a:rPr lang="en-US" sz="1900" dirty="0" smtClean="0"/>
              <a:t> are the actual data contained in the database at a particular point of time. The content of the database may change from time to time.</a:t>
            </a:r>
            <a:br>
              <a:rPr lang="en-US" sz="1900" dirty="0" smtClean="0"/>
            </a:b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533400"/>
          </a:xfrm>
        </p:spPr>
        <p:txBody>
          <a:bodyPr>
            <a:noAutofit/>
          </a:bodyPr>
          <a:lstStyle/>
          <a:p>
            <a:r>
              <a:rPr lang="en-US" sz="2400" b="1" dirty="0" smtClean="0"/>
              <a:t> High-Level or Conceptual Data Model</a:t>
            </a:r>
            <a:br>
              <a:rPr lang="en-US" sz="2400" b="1" dirty="0" smtClean="0"/>
            </a:br>
            <a:endParaRPr lang="en-US" sz="2400" b="1" dirty="0"/>
          </a:p>
        </p:txBody>
      </p:sp>
      <p:sp>
        <p:nvSpPr>
          <p:cNvPr id="3" name="Content Placeholder 2"/>
          <p:cNvSpPr>
            <a:spLocks noGrp="1"/>
          </p:cNvSpPr>
          <p:nvPr>
            <p:ph idx="1"/>
          </p:nvPr>
        </p:nvSpPr>
        <p:spPr>
          <a:xfrm>
            <a:off x="457200" y="914400"/>
            <a:ext cx="8229600" cy="5334000"/>
          </a:xfrm>
        </p:spPr>
        <p:txBody>
          <a:bodyPr>
            <a:normAutofit fontScale="92500" lnSpcReduction="10000"/>
          </a:bodyPr>
          <a:lstStyle/>
          <a:p>
            <a:r>
              <a:rPr lang="en-US" dirty="0" smtClean="0"/>
              <a:t>The conceptual data model is a description of the data requirements of the user. This model is not concerned with the implementation details. It ensures that all the functional and data requirements of the users are specified, conceptually. The conceptual model is defined using terms like (1) Entity, (2) Attribute, and (3) Relationship. The Entity-Relationship model (E-R model) is an example of conceptual data model. </a:t>
            </a:r>
          </a:p>
          <a:p>
            <a:r>
              <a:rPr lang="en-US" b="1" dirty="0" smtClean="0"/>
              <a:t>Entity-</a:t>
            </a:r>
            <a:r>
              <a:rPr lang="en-US" dirty="0" smtClean="0"/>
              <a:t>An entity is the basic unit for modeling. It is a real-world object that exists physically or conceptually. An entity that exists physically is a tangible object like student, employee, room, machine, part or supplier. An object that exists conceptually is a non-tangible object like an event or job title. For e.g. student information system may consist of entities like student _profile, marks and course.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389120"/>
          </a:xfrm>
        </p:spPr>
        <p:txBody>
          <a:bodyPr>
            <a:normAutofit lnSpcReduction="10000"/>
          </a:bodyPr>
          <a:lstStyle/>
          <a:p>
            <a:r>
              <a:rPr lang="en-US" dirty="0" smtClean="0"/>
              <a:t> Attribute- An attribute describes some property or characteristics of the entity. For e.g. student name, student address, and student age are attributes of the entity student_profile. Diagrammatically, an attribute is represented as an ellipse connected to the entity with a line. </a:t>
            </a:r>
          </a:p>
          <a:p>
            <a:r>
              <a:rPr lang="en-US" dirty="0" smtClean="0"/>
              <a:t> Relationship- An association or link between two entities is represented using a relationship. The different relationship are of  four kinds—(1) One-to-One, (2) One-to-Many, (3) Many-to One, and (4) Many-to-Many.</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470</TotalTime>
  <Words>2667</Words>
  <Application>Microsoft Office PowerPoint</Application>
  <PresentationFormat>On-screen Show (4:3)</PresentationFormat>
  <Paragraphs>188</Paragraphs>
  <Slides>46</Slides>
  <Notes>1</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Flow</vt:lpstr>
      <vt:lpstr>Fundamentals of Database</vt:lpstr>
      <vt:lpstr>Data:</vt:lpstr>
      <vt:lpstr>Information:</vt:lpstr>
      <vt:lpstr>File-Oriented Approach and Database Approach</vt:lpstr>
      <vt:lpstr>Slide 5</vt:lpstr>
      <vt:lpstr>Database:</vt:lpstr>
      <vt:lpstr> Data Models, Schema and Instances </vt:lpstr>
      <vt:lpstr> High-Level or Conceptual Data Model </vt:lpstr>
      <vt:lpstr>Slide 9</vt:lpstr>
      <vt:lpstr>Slide 10</vt:lpstr>
      <vt:lpstr>Entity-Relationship (E-R) Model </vt:lpstr>
      <vt:lpstr>Fig E-R diagram</vt:lpstr>
      <vt:lpstr> Representation or Implementation Data Model </vt:lpstr>
      <vt:lpstr>Relational Database Model </vt:lpstr>
      <vt:lpstr>Advantages of Relational Database model:</vt:lpstr>
      <vt:lpstr>Fig Relational model</vt:lpstr>
      <vt:lpstr>2) Hierarchical model </vt:lpstr>
      <vt:lpstr>Slide 18</vt:lpstr>
      <vt:lpstr>3) Network Model </vt:lpstr>
      <vt:lpstr>Slide 20</vt:lpstr>
      <vt:lpstr>DBMS</vt:lpstr>
      <vt:lpstr>objectives of DBMS   </vt:lpstr>
      <vt:lpstr>Slide 23</vt:lpstr>
      <vt:lpstr>Disadvantages of DBMS:  </vt:lpstr>
      <vt:lpstr> Data Dictionary </vt:lpstr>
      <vt:lpstr>Database Administrator</vt:lpstr>
      <vt:lpstr>Function of DBA:</vt:lpstr>
      <vt:lpstr>DDL and DML</vt:lpstr>
      <vt:lpstr>Database  Architectures:</vt:lpstr>
      <vt:lpstr>Centralized database Systems</vt:lpstr>
      <vt:lpstr>Fig. centralized database architecture</vt:lpstr>
      <vt:lpstr>Client-Server Database Architecture </vt:lpstr>
      <vt:lpstr>Slide 33</vt:lpstr>
      <vt:lpstr>Fig Client-Server Database Architecture </vt:lpstr>
      <vt:lpstr>Distributed Database Architecture </vt:lpstr>
      <vt:lpstr>Fig Distributed Database Architecture </vt:lpstr>
      <vt:lpstr>Database application</vt:lpstr>
      <vt:lpstr>Data warehouse:</vt:lpstr>
      <vt:lpstr>Characteristics of Data warehouse </vt:lpstr>
      <vt:lpstr>Advantages of Data warehouse:</vt:lpstr>
      <vt:lpstr>Disadvantages of Data warehouse:</vt:lpstr>
      <vt:lpstr>Data Mining:</vt:lpstr>
      <vt:lpstr>Why companies use data mining?</vt:lpstr>
      <vt:lpstr>Big data</vt:lpstr>
      <vt:lpstr>Definition of big data as the three Vs: </vt:lpstr>
      <vt:lpstr>Slide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dc:title>
  <dc:creator>Nabraj</dc:creator>
  <cp:lastModifiedBy>DELL</cp:lastModifiedBy>
  <cp:revision>20</cp:revision>
  <dcterms:created xsi:type="dcterms:W3CDTF">2019-03-13T00:24:25Z</dcterms:created>
  <dcterms:modified xsi:type="dcterms:W3CDTF">2022-05-05T06:45:41Z</dcterms:modified>
</cp:coreProperties>
</file>