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86" r:id="rId33"/>
    <p:sldId id="288" r:id="rId34"/>
    <p:sldId id="289" r:id="rId35"/>
    <p:sldId id="290" r:id="rId36"/>
    <p:sldId id="292" r:id="rId37"/>
    <p:sldId id="293" r:id="rId38"/>
    <p:sldId id="291"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960337-3214-459C-8EAC-C2ED5F03A0EF}" type="datetimeFigureOut">
              <a:rPr lang="en-US" smtClean="0"/>
              <a:pPr/>
              <a:t>11/13/2024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9B9A23-A0E3-44ED-A4BC-A61B2DC0FAA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FFD1F66-C963-4249-99BE-72AF31745FCC}" type="datetime1">
              <a:rPr lang="en-US" smtClean="0"/>
              <a:pPr/>
              <a:t>11/13/2024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6367614-A99C-4B44-976A-2C057F7886A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C45BCA-7882-4052-8AC9-27CD69277B54}" type="datetime1">
              <a:rPr lang="en-US" smtClean="0"/>
              <a:pPr/>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67614-A99C-4B44-976A-2C057F7886A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FA85A5-9298-486C-BD33-6981BCE8923B}" type="datetime1">
              <a:rPr lang="en-US" smtClean="0"/>
              <a:pPr/>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67614-A99C-4B44-976A-2C057F7886A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C4A3D0-2AC4-4853-B03E-16CBB2329F8F}" type="datetime1">
              <a:rPr lang="en-US" smtClean="0"/>
              <a:pPr/>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67614-A99C-4B44-976A-2C057F7886A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0D8AA70-E2EB-42CB-AC1B-584A1E1FDE90}" type="datetime1">
              <a:rPr lang="en-US" smtClean="0"/>
              <a:pPr/>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67614-A99C-4B44-976A-2C057F7886A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3EE7232-3EF8-466B-902E-3552311CE33E}" type="datetime1">
              <a:rPr lang="en-US" smtClean="0"/>
              <a:pPr/>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367614-A99C-4B44-976A-2C057F7886A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DD97BFB-66D2-4868-A105-A4DA2DD9525C}" type="datetime1">
              <a:rPr lang="en-US" smtClean="0"/>
              <a:pPr/>
              <a:t>11/13/2024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367614-A99C-4B44-976A-2C057F7886A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C38C7F0-D82D-4264-B00E-3D564DC9DE05}" type="datetime1">
              <a:rPr lang="en-US" smtClean="0"/>
              <a:pPr/>
              <a:t>11/13/2024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367614-A99C-4B44-976A-2C057F7886A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96741-74D5-4CA2-9A98-5DF87B8F2E2C}" type="datetime1">
              <a:rPr lang="en-US" smtClean="0"/>
              <a:pPr/>
              <a:t>11/13/2024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367614-A99C-4B44-976A-2C057F7886A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A711818-B598-4D10-A7B8-F3BC878B1490}" type="datetime1">
              <a:rPr lang="en-US" smtClean="0"/>
              <a:pPr/>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367614-A99C-4B44-976A-2C057F7886A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72BB79C-050A-42AC-ABB8-4BE45960B764}" type="datetime1">
              <a:rPr lang="en-US" smtClean="0"/>
              <a:pPr/>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6367614-A99C-4B44-976A-2C057F7886A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729906D-C980-4B5B-ABBB-7EE71EED257E}" type="datetime1">
              <a:rPr lang="en-US" smtClean="0"/>
              <a:pPr/>
              <a:t>11/13/2024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6367614-A99C-4B44-976A-2C057F7886A7}"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computer</a:t>
            </a:r>
            <a:endParaRPr lang="en-US" dirty="0"/>
          </a:p>
        </p:txBody>
      </p:sp>
      <p:sp>
        <p:nvSpPr>
          <p:cNvPr id="3" name="Subtitle 2"/>
          <p:cNvSpPr>
            <a:spLocks noGrp="1"/>
          </p:cNvSpPr>
          <p:nvPr>
            <p:ph type="subTitle" idx="1"/>
          </p:nvPr>
        </p:nvSpPr>
        <p:spPr/>
        <p:txBody>
          <a:bodyPr/>
          <a:lstStyle/>
          <a:p>
            <a:r>
              <a:rPr lang="en-US" dirty="0" smtClean="0"/>
              <a:t>Unit 1</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Hybrid computers:</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A hybrid computer is a combination of both analog and digital computers. </a:t>
            </a:r>
            <a:r>
              <a:rPr lang="en-US" dirty="0" err="1" smtClean="0"/>
              <a:t>i</a:t>
            </a:r>
            <a:r>
              <a:rPr lang="en-US" dirty="0" smtClean="0"/>
              <a:t>. e  it can perform the functions of both a digital and analog computer. Example in an intensive care unit of hospital, analog devices measure the patients heart function, temperature, or other vital signs. These measures are then converted into numbers or digits and supplied to a digital component that monitors the patients vital signs. Hybrid computers are used in weather forecasting. </a:t>
            </a:r>
            <a:r>
              <a:rPr lang="en-US" dirty="0" err="1" smtClean="0"/>
              <a:t>E.g</a:t>
            </a:r>
            <a:r>
              <a:rPr lang="en-US" dirty="0" smtClean="0"/>
              <a:t>- Electrocardiogram or ECG machine,</a:t>
            </a:r>
            <a:r>
              <a:rPr lang="en-US" b="1" dirty="0" smtClean="0"/>
              <a:t> </a:t>
            </a:r>
            <a:r>
              <a:rPr lang="en-US" dirty="0" smtClean="0"/>
              <a:t>Ultrasound Machine etc.</a:t>
            </a:r>
          </a:p>
          <a:p>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Autofit/>
          </a:bodyPr>
          <a:lstStyle/>
          <a:p>
            <a:r>
              <a:rPr lang="en-US" sz="3200" dirty="0" smtClean="0"/>
              <a:t>Difference Between Analog and Digital Computer</a:t>
            </a:r>
            <a:br>
              <a:rPr lang="en-US" sz="3200" dirty="0" smtClean="0"/>
            </a:br>
            <a:endParaRPr lang="en-US" sz="3200" dirty="0"/>
          </a:p>
        </p:txBody>
      </p:sp>
      <p:graphicFrame>
        <p:nvGraphicFramePr>
          <p:cNvPr id="5" name="Content Placeholder 4"/>
          <p:cNvGraphicFramePr>
            <a:graphicFrameLocks noGrp="1"/>
          </p:cNvGraphicFramePr>
          <p:nvPr>
            <p:ph idx="1"/>
          </p:nvPr>
        </p:nvGraphicFramePr>
        <p:xfrm>
          <a:off x="533400" y="970280"/>
          <a:ext cx="8153400" cy="5577840"/>
        </p:xfrm>
        <a:graphic>
          <a:graphicData uri="http://schemas.openxmlformats.org/drawingml/2006/table">
            <a:tbl>
              <a:tblPr firstRow="1" bandRow="1">
                <a:tableStyleId>{5C22544A-7EE6-4342-B048-85BDC9FD1C3A}</a:tableStyleId>
              </a:tblPr>
              <a:tblGrid>
                <a:gridCol w="4076700">
                  <a:extLst>
                    <a:ext uri="{9D8B030D-6E8A-4147-A177-3AD203B41FA5}">
                      <a16:colId xmlns:a16="http://schemas.microsoft.com/office/drawing/2014/main" val="20000"/>
                    </a:ext>
                  </a:extLst>
                </a:gridCol>
                <a:gridCol w="4076700">
                  <a:extLst>
                    <a:ext uri="{9D8B030D-6E8A-4147-A177-3AD203B41FA5}">
                      <a16:colId xmlns:a16="http://schemas.microsoft.com/office/drawing/2014/main" val="20001"/>
                    </a:ext>
                  </a:extLst>
                </a:gridCol>
              </a:tblGrid>
              <a:tr h="356100">
                <a:tc>
                  <a:txBody>
                    <a:bodyPr/>
                    <a:lstStyle/>
                    <a:p>
                      <a:r>
                        <a:rPr kumimoji="0" lang="en-US" sz="1800" kern="1200" dirty="0" smtClean="0">
                          <a:solidFill>
                            <a:schemeClr val="dk1"/>
                          </a:solidFill>
                          <a:latin typeface="+mn-lt"/>
                          <a:ea typeface="+mn-ea"/>
                          <a:cs typeface="+mn-cs"/>
                        </a:rPr>
                        <a:t>Analog computers</a:t>
                      </a:r>
                      <a:endParaRPr lang="en-US" dirty="0"/>
                    </a:p>
                  </a:txBody>
                  <a:tcPr/>
                </a:tc>
                <a:tc>
                  <a:txBody>
                    <a:bodyPr/>
                    <a:lstStyle/>
                    <a:p>
                      <a:r>
                        <a:rPr kumimoji="0" lang="en-US" sz="1800" kern="1200" dirty="0" smtClean="0">
                          <a:solidFill>
                            <a:schemeClr val="dk1"/>
                          </a:solidFill>
                          <a:latin typeface="+mn-lt"/>
                          <a:ea typeface="+mn-ea"/>
                          <a:cs typeface="+mn-cs"/>
                        </a:rPr>
                        <a:t>Digital computer</a:t>
                      </a:r>
                      <a:endParaRPr lang="en-US" dirty="0"/>
                    </a:p>
                  </a:txBody>
                  <a:tcPr/>
                </a:tc>
                <a:extLst>
                  <a:ext uri="{0D108BD9-81ED-4DB2-BD59-A6C34878D82A}">
                    <a16:rowId xmlns:a16="http://schemas.microsoft.com/office/drawing/2014/main" val="10000"/>
                  </a:ext>
                </a:extLst>
              </a:tr>
              <a:tr h="8902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Analog computers works with the natural or physical values.</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Digital computer works with binary digits (0s and 1s).</a:t>
                      </a:r>
                    </a:p>
                    <a:p>
                      <a:endParaRPr lang="en-US" dirty="0"/>
                    </a:p>
                  </a:txBody>
                  <a:tcPr/>
                </a:tc>
                <a:extLst>
                  <a:ext uri="{0D108BD9-81ED-4DB2-BD59-A6C34878D82A}">
                    <a16:rowId xmlns:a16="http://schemas.microsoft.com/office/drawing/2014/main" val="10001"/>
                  </a:ext>
                </a:extLst>
              </a:tr>
              <a:tr h="6231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Accuracy of analog computer is low.</a:t>
                      </a:r>
                    </a:p>
                    <a:p>
                      <a:endParaRPr lang="en-US" dirty="0"/>
                    </a:p>
                  </a:txBody>
                  <a:tcPr/>
                </a:tc>
                <a:tc>
                  <a:txBody>
                    <a:bodyPr/>
                    <a:lstStyle/>
                    <a:p>
                      <a:r>
                        <a:rPr kumimoji="0" lang="en-US" sz="1800" kern="1200" dirty="0" smtClean="0">
                          <a:solidFill>
                            <a:schemeClr val="dk1"/>
                          </a:solidFill>
                          <a:latin typeface="+mn-lt"/>
                          <a:ea typeface="+mn-ea"/>
                          <a:cs typeface="+mn-cs"/>
                        </a:rPr>
                        <a:t>Accuracy of digital computer is high.</a:t>
                      </a:r>
                      <a:endParaRPr lang="en-US" dirty="0"/>
                    </a:p>
                  </a:txBody>
                  <a:tcPr/>
                </a:tc>
                <a:extLst>
                  <a:ext uri="{0D108BD9-81ED-4DB2-BD59-A6C34878D82A}">
                    <a16:rowId xmlns:a16="http://schemas.microsoft.com/office/drawing/2014/main" val="10002"/>
                  </a:ext>
                </a:extLst>
              </a:tr>
              <a:tr h="8902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There is very low or do not have storage or memory in analog computer.</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Digital computers have high storage or memory.</a:t>
                      </a:r>
                    </a:p>
                    <a:p>
                      <a:endParaRPr lang="en-US" dirty="0"/>
                    </a:p>
                  </a:txBody>
                  <a:tcPr/>
                </a:tc>
                <a:extLst>
                  <a:ext uri="{0D108BD9-81ED-4DB2-BD59-A6C34878D82A}">
                    <a16:rowId xmlns:a16="http://schemas.microsoft.com/office/drawing/2014/main" val="10003"/>
                  </a:ext>
                </a:extLst>
              </a:tr>
              <a:tr h="8902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Analog computers are used for special purpose only.</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Digital computer are used for general purpose.</a:t>
                      </a:r>
                    </a:p>
                    <a:p>
                      <a:endParaRPr lang="en-US" dirty="0"/>
                    </a:p>
                  </a:txBody>
                  <a:tcPr/>
                </a:tc>
                <a:extLst>
                  <a:ext uri="{0D108BD9-81ED-4DB2-BD59-A6C34878D82A}">
                    <a16:rowId xmlns:a16="http://schemas.microsoft.com/office/drawing/2014/main" val="10004"/>
                  </a:ext>
                </a:extLst>
              </a:tr>
              <a:tr h="890249">
                <a:tc>
                  <a:txBody>
                    <a:bodyPr/>
                    <a:lstStyle/>
                    <a:p>
                      <a:r>
                        <a:rPr kumimoji="0" lang="en-US" sz="1800" kern="1200" dirty="0" smtClean="0">
                          <a:solidFill>
                            <a:schemeClr val="dk1"/>
                          </a:solidFill>
                          <a:latin typeface="+mn-lt"/>
                          <a:ea typeface="+mn-ea"/>
                          <a:cs typeface="+mn-cs"/>
                        </a:rPr>
                        <a:t>Analog computers can’t be re-programmed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Digital</a:t>
                      </a:r>
                      <a:r>
                        <a:rPr kumimoji="0" lang="en-US" sz="1800" kern="1200" baseline="0" dirty="0" smtClean="0">
                          <a:solidFill>
                            <a:schemeClr val="dk1"/>
                          </a:solidFill>
                          <a:latin typeface="+mn-lt"/>
                          <a:ea typeface="+mn-ea"/>
                          <a:cs typeface="+mn-cs"/>
                        </a:rPr>
                        <a:t> computer</a:t>
                      </a:r>
                      <a:r>
                        <a:rPr kumimoji="0" lang="en-US" sz="1800" kern="1200" dirty="0" smtClean="0">
                          <a:solidFill>
                            <a:schemeClr val="dk1"/>
                          </a:solidFill>
                          <a:latin typeface="+mn-lt"/>
                          <a:ea typeface="+mn-ea"/>
                          <a:cs typeface="+mn-cs"/>
                        </a:rPr>
                        <a:t> can be re-programmed.  </a:t>
                      </a:r>
                    </a:p>
                    <a:p>
                      <a:endParaRPr lang="en-US" dirty="0"/>
                    </a:p>
                  </a:txBody>
                  <a:tcPr/>
                </a:tc>
                <a:extLst>
                  <a:ext uri="{0D108BD9-81ED-4DB2-BD59-A6C34878D82A}">
                    <a16:rowId xmlns:a16="http://schemas.microsoft.com/office/drawing/2014/main" val="10005"/>
                  </a:ext>
                </a:extLst>
              </a:tr>
              <a:tr h="8902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Example: Thermometer, Barometer etc</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Example: PC, Digital camera, digital clock etc.</a:t>
                      </a:r>
                    </a:p>
                    <a:p>
                      <a:endParaRPr lang="en-US" dirty="0"/>
                    </a:p>
                  </a:txBody>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On the basis of size:</a:t>
            </a:r>
            <a:endParaRPr lang="en-US" dirty="0"/>
          </a:p>
        </p:txBody>
      </p:sp>
      <p:sp>
        <p:nvSpPr>
          <p:cNvPr id="3" name="Content Placeholder 2"/>
          <p:cNvSpPr>
            <a:spLocks noGrp="1"/>
          </p:cNvSpPr>
          <p:nvPr>
            <p:ph idx="1"/>
          </p:nvPr>
        </p:nvSpPr>
        <p:spPr/>
        <p:txBody>
          <a:bodyPr/>
          <a:lstStyle/>
          <a:p>
            <a:r>
              <a:rPr lang="en-US" dirty="0" smtClean="0"/>
              <a:t>Micro computers</a:t>
            </a:r>
          </a:p>
          <a:p>
            <a:r>
              <a:rPr lang="en-US" dirty="0" smtClean="0"/>
              <a:t>Minicomputer</a:t>
            </a:r>
          </a:p>
          <a:p>
            <a:r>
              <a:rPr lang="en-US" dirty="0" smtClean="0"/>
              <a:t>Mainframe Computers</a:t>
            </a:r>
          </a:p>
          <a:p>
            <a:r>
              <a:rPr lang="en-US" dirty="0" smtClean="0"/>
              <a:t>super computers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 computer</a:t>
            </a:r>
            <a:endParaRPr lang="en-US" dirty="0"/>
          </a:p>
        </p:txBody>
      </p:sp>
      <p:sp>
        <p:nvSpPr>
          <p:cNvPr id="3" name="Content Placeholder 2"/>
          <p:cNvSpPr>
            <a:spLocks noGrp="1"/>
          </p:cNvSpPr>
          <p:nvPr>
            <p:ph idx="1"/>
          </p:nvPr>
        </p:nvSpPr>
        <p:spPr/>
        <p:txBody>
          <a:bodyPr>
            <a:normAutofit/>
          </a:bodyPr>
          <a:lstStyle/>
          <a:p>
            <a:r>
              <a:rPr lang="en-US" dirty="0" smtClean="0"/>
              <a:t>The smallest general-purpose computers are called micro computer, which consists of a small CPU(central processing units),normally called a microprocessor. Now a days microcomputers are being smaller and smaller but more powerful. Micro computers are known as PC(personal computer) or home computers. These computers are used in Business, engineering, schools, Bank, Entertainment  etc. for example: IBM PC(International Business machine), laptop, </a:t>
            </a:r>
            <a:r>
              <a:rPr lang="en-US" dirty="0" err="1" smtClean="0"/>
              <a:t>notebooks,PDA</a:t>
            </a:r>
            <a:r>
              <a:rPr lang="en-US" dirty="0" smtClean="0"/>
              <a:t>(personal digital assistant) etc</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Minicomputer</a:t>
            </a:r>
            <a:br>
              <a:rPr lang="en-US" dirty="0" smtClean="0"/>
            </a:br>
            <a:endParaRPr lang="en-US" dirty="0"/>
          </a:p>
        </p:txBody>
      </p:sp>
      <p:sp>
        <p:nvSpPr>
          <p:cNvPr id="3" name="Content Placeholder 2"/>
          <p:cNvSpPr>
            <a:spLocks noGrp="1"/>
          </p:cNvSpPr>
          <p:nvPr>
            <p:ph idx="1"/>
          </p:nvPr>
        </p:nvSpPr>
        <p:spPr>
          <a:xfrm>
            <a:off x="457200" y="1524000"/>
            <a:ext cx="8229600" cy="4389120"/>
          </a:xfrm>
        </p:spPr>
        <p:txBody>
          <a:bodyPr/>
          <a:lstStyle/>
          <a:p>
            <a:r>
              <a:rPr lang="en-US" dirty="0" smtClean="0"/>
              <a:t>Minicomputers are more powerful, high processing speed and having more storage capacity than micro computer. The cost of minicomputer is high than micro computer. These are multi-user( means more than one user can use the computer ) and multiprocessor( Having more than one processor in a single system). They have high processing’s speed</a:t>
            </a:r>
            <a:r>
              <a:rPr lang="en-US" smtClean="0"/>
              <a:t>,  </a:t>
            </a:r>
            <a:r>
              <a:rPr lang="en-US" dirty="0" smtClean="0"/>
              <a:t>large storage space than micro computers. </a:t>
            </a:r>
            <a:r>
              <a:rPr lang="en-US" dirty="0" err="1" smtClean="0"/>
              <a:t>E.g</a:t>
            </a:r>
            <a:r>
              <a:rPr lang="en-US" dirty="0" smtClean="0"/>
              <a:t>: VAX 50,IBM360.</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Mainframe Computer:</a:t>
            </a:r>
            <a:br>
              <a:rPr lang="en-US" dirty="0" smtClean="0"/>
            </a:br>
            <a:endParaRPr lang="en-US" dirty="0"/>
          </a:p>
        </p:txBody>
      </p:sp>
      <p:sp>
        <p:nvSpPr>
          <p:cNvPr id="3" name="Content Placeholder 2"/>
          <p:cNvSpPr>
            <a:spLocks noGrp="1"/>
          </p:cNvSpPr>
          <p:nvPr>
            <p:ph idx="1"/>
          </p:nvPr>
        </p:nvSpPr>
        <p:spPr/>
        <p:txBody>
          <a:bodyPr/>
          <a:lstStyle/>
          <a:p>
            <a:r>
              <a:rPr lang="en-US" dirty="0" smtClean="0"/>
              <a:t>Main frame computer are large machines ,made of several units connected together. Mainframe computers are more powerful, high processing speed and having more storage capacity than minicomputer. Mainframe computers are generally used in big organizations and government departments for large-scale data processing. For example: IBM 3090.</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super computers</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The largest computer in the world is called super computer which is more powerful ,  more expensive computers and they have extremely large storage capacities and processing speed is at least 10 times faster than other computers. Inside super computers, there are several smaller computers ,each of which can work on different parts of a work simultaneously. They can be handled and maintained by computer engineers only. super computers are used in weather forecasting, medicine and for creating computer graphics. Some of the super computers are CRAY,CYBER 205.</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On the basis of brand:</a:t>
            </a:r>
            <a:endParaRPr lang="en-US" dirty="0"/>
          </a:p>
        </p:txBody>
      </p:sp>
      <p:sp>
        <p:nvSpPr>
          <p:cNvPr id="3" name="Content Placeholder 2"/>
          <p:cNvSpPr>
            <a:spLocks noGrp="1"/>
          </p:cNvSpPr>
          <p:nvPr>
            <p:ph idx="1"/>
          </p:nvPr>
        </p:nvSpPr>
        <p:spPr/>
        <p:txBody>
          <a:bodyPr/>
          <a:lstStyle/>
          <a:p>
            <a:pPr lvl="0"/>
            <a:r>
              <a:rPr lang="en-US" dirty="0" smtClean="0"/>
              <a:t>IBM PC</a:t>
            </a:r>
          </a:p>
          <a:p>
            <a:pPr lvl="0"/>
            <a:r>
              <a:rPr lang="en-US" dirty="0" smtClean="0"/>
              <a:t>IBM compatible</a:t>
            </a:r>
          </a:p>
          <a:p>
            <a:pPr lvl="0"/>
            <a:r>
              <a:rPr lang="en-US" dirty="0" smtClean="0"/>
              <a:t>APPLE/Macintosh</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2400" dirty="0" smtClean="0"/>
              <a:t>IBM PC(International Business Machine personal computer)</a:t>
            </a:r>
            <a:br>
              <a:rPr lang="en-US" sz="2400" dirty="0" smtClean="0"/>
            </a:br>
            <a:endParaRPr lang="en-US" sz="2400" dirty="0"/>
          </a:p>
        </p:txBody>
      </p:sp>
      <p:sp>
        <p:nvSpPr>
          <p:cNvPr id="3" name="Content Placeholder 2"/>
          <p:cNvSpPr>
            <a:spLocks noGrp="1"/>
          </p:cNvSpPr>
          <p:nvPr>
            <p:ph idx="1"/>
          </p:nvPr>
        </p:nvSpPr>
        <p:spPr>
          <a:xfrm>
            <a:off x="457200" y="1524000"/>
            <a:ext cx="8229600" cy="4389120"/>
          </a:xfrm>
        </p:spPr>
        <p:txBody>
          <a:bodyPr>
            <a:normAutofit/>
          </a:bodyPr>
          <a:lstStyle/>
          <a:p>
            <a:r>
              <a:rPr lang="en-US" dirty="0" smtClean="0"/>
              <a:t> IBM is one the leading companies of the world in manufacturing computers, which established in 1924 in USA. The computers manufactured by IBM are called as IBM computers or IBM brand computers. The microcomputers manufactured by IBM company are called as IBM PC. These computers are more reliable, durable and have better quality and the cost originally was very high but now a days the cost has gone down.</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IBM Compatible</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A computer that has the same functional characteristic and the principles of IBM computers are called as IBM compatibles. The basic architecture is similar to IBM PC excepting few technologies. All the software and programs, which run in IBM computers can equally run in IBM compatibles. IBM compatible computers are cheaper and their parts are easily available in the market. Therefore they are popular in the world. Most of the microcomputers used in Nepal are IBM compatibles.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t>Definition of computer</a:t>
            </a:r>
          </a:p>
        </p:txBody>
      </p:sp>
      <p:sp>
        <p:nvSpPr>
          <p:cNvPr id="7171" name="Content Placeholder 2"/>
          <p:cNvSpPr>
            <a:spLocks noGrp="1"/>
          </p:cNvSpPr>
          <p:nvPr>
            <p:ph idx="1"/>
          </p:nvPr>
        </p:nvSpPr>
        <p:spPr/>
        <p:txBody>
          <a:bodyPr/>
          <a:lstStyle/>
          <a:p>
            <a:pPr eaLnBrk="1" hangingPunct="1"/>
            <a:r>
              <a:rPr lang="en-US" smtClean="0"/>
              <a:t>The term computer is derived from the word compute. The word compute means to calculate. A </a:t>
            </a:r>
            <a:r>
              <a:rPr lang="en-US" i="1" smtClean="0"/>
              <a:t>computer</a:t>
            </a:r>
            <a:r>
              <a:rPr lang="en-US" smtClean="0"/>
              <a:t> is an electronic machine that accepts data from the user, processes the data by performing calculations and operations on it, and generates the desired output results. Computer performs both simple and complex operations, with speed and accuracy.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Apple/Macintosh</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The computer manufactured by Apple company with different architecture is called as Apple or Macintosh computer. This company was established in USA in 1970s.The Apple computers have their own software and hardware. Apple company manufactured new brand of computer popularly known as Macintosh. The graphic print of Apple computer is of better quality.  </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On the basis of model:</a:t>
            </a:r>
            <a:endParaRPr lang="en-US" dirty="0"/>
          </a:p>
        </p:txBody>
      </p:sp>
      <p:sp>
        <p:nvSpPr>
          <p:cNvPr id="3" name="Content Placeholder 2"/>
          <p:cNvSpPr>
            <a:spLocks noGrp="1"/>
          </p:cNvSpPr>
          <p:nvPr>
            <p:ph idx="1"/>
          </p:nvPr>
        </p:nvSpPr>
        <p:spPr/>
        <p:txBody>
          <a:bodyPr/>
          <a:lstStyle/>
          <a:p>
            <a:pPr lvl="0"/>
            <a:r>
              <a:rPr lang="en-US" dirty="0" smtClean="0"/>
              <a:t>XT (Extended  Technology)</a:t>
            </a:r>
          </a:p>
          <a:p>
            <a:r>
              <a:rPr lang="en-US" dirty="0" smtClean="0"/>
              <a:t>AT(Advanced Technology ) Computer</a:t>
            </a:r>
          </a:p>
          <a:p>
            <a:r>
              <a:rPr lang="en-US" dirty="0" smtClean="0"/>
              <a:t>PS/2 Computer</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3600" dirty="0" smtClean="0"/>
              <a:t>XT (Extended  Technology)</a:t>
            </a:r>
            <a:br>
              <a:rPr lang="en-US" sz="3600" dirty="0" smtClean="0"/>
            </a:br>
            <a:endParaRPr lang="en-US" sz="3600" dirty="0"/>
          </a:p>
        </p:txBody>
      </p:sp>
      <p:sp>
        <p:nvSpPr>
          <p:cNvPr id="3" name="Content Placeholder 2"/>
          <p:cNvSpPr>
            <a:spLocks noGrp="1"/>
          </p:cNvSpPr>
          <p:nvPr>
            <p:ph idx="1"/>
          </p:nvPr>
        </p:nvSpPr>
        <p:spPr/>
        <p:txBody>
          <a:bodyPr/>
          <a:lstStyle/>
          <a:p>
            <a:r>
              <a:rPr lang="en-US" dirty="0" smtClean="0"/>
              <a:t>The computer which uses 8086 or 8088 microprocessor types are called XT computers. These types of computer have processing speed 4.77 MHz and they are comparatively slower in speed. They can not run advanced form of software programs.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AT(Advanced Technology ) Computer:</a:t>
            </a:r>
            <a:br>
              <a:rPr lang="en-US" sz="3600" dirty="0" smtClean="0"/>
            </a:br>
            <a:endParaRPr lang="en-US" sz="3600" dirty="0"/>
          </a:p>
        </p:txBody>
      </p:sp>
      <p:sp>
        <p:nvSpPr>
          <p:cNvPr id="3" name="Content Placeholder 2"/>
          <p:cNvSpPr>
            <a:spLocks noGrp="1"/>
          </p:cNvSpPr>
          <p:nvPr>
            <p:ph idx="1"/>
          </p:nvPr>
        </p:nvSpPr>
        <p:spPr/>
        <p:txBody>
          <a:bodyPr/>
          <a:lstStyle/>
          <a:p>
            <a:r>
              <a:rPr lang="en-US" dirty="0" smtClean="0"/>
              <a:t>The computer which uses 80286  microprocessor is called AT computers. These computers are faster than XT computers. The memory capacity is also higher than XT computers and can run advanced form of software programs. For example desktop pc, home pc etc</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PS/2 Computer</a:t>
            </a:r>
            <a:br>
              <a:rPr lang="en-US" sz="3200" dirty="0" smtClean="0"/>
            </a:br>
            <a:endParaRPr lang="en-US" sz="3200" dirty="0"/>
          </a:p>
        </p:txBody>
      </p:sp>
      <p:sp>
        <p:nvSpPr>
          <p:cNvPr id="3" name="Content Placeholder 2"/>
          <p:cNvSpPr>
            <a:spLocks noGrp="1"/>
          </p:cNvSpPr>
          <p:nvPr>
            <p:ph idx="1"/>
          </p:nvPr>
        </p:nvSpPr>
        <p:spPr/>
        <p:txBody>
          <a:bodyPr/>
          <a:lstStyle/>
          <a:p>
            <a:r>
              <a:rPr lang="en-US" dirty="0" smtClean="0"/>
              <a:t>The PS/2 computers are called personal system computers, which are smaller than AT computer and having more storage capacity than XT computers.  These types of computer are known as portable computers so that they can easily carry from one place to another place. For example, laptop, notebook, mobile pc etc.</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Generations of computers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First Generation computer(1945-55)</a:t>
            </a:r>
            <a:r>
              <a:rPr lang="en-US" sz="2800" dirty="0" smtClean="0"/>
              <a:t/>
            </a:r>
            <a:br>
              <a:rPr lang="en-US" sz="2800" dirty="0" smtClean="0"/>
            </a:br>
            <a:endParaRPr lang="en-US" sz="2800" dirty="0"/>
          </a:p>
        </p:txBody>
      </p:sp>
      <p:sp>
        <p:nvSpPr>
          <p:cNvPr id="3" name="Content Placeholder 2"/>
          <p:cNvSpPr>
            <a:spLocks noGrp="1"/>
          </p:cNvSpPr>
          <p:nvPr>
            <p:ph idx="1"/>
          </p:nvPr>
        </p:nvSpPr>
        <p:spPr>
          <a:xfrm>
            <a:off x="457200" y="1524000"/>
            <a:ext cx="8229600" cy="4876800"/>
          </a:xfrm>
        </p:spPr>
        <p:txBody>
          <a:bodyPr>
            <a:normAutofit fontScale="92500" lnSpcReduction="10000"/>
          </a:bodyPr>
          <a:lstStyle/>
          <a:p>
            <a:r>
              <a:rPr lang="en-US" dirty="0" smtClean="0"/>
              <a:t>The first generation computers were very slow ,very large size and consumed a lot of power and produced large amount of heat. All these computer uses vacuum tube circuitry and programming was a difficult task</a:t>
            </a:r>
          </a:p>
          <a:p>
            <a:r>
              <a:rPr lang="en-US" dirty="0" smtClean="0"/>
              <a:t>Storage devices: magnetic drum(2kb memory)</a:t>
            </a:r>
          </a:p>
          <a:p>
            <a:r>
              <a:rPr lang="en-US" dirty="0" smtClean="0"/>
              <a:t>Input Methods: punched cards, output devices: punched cards, printed reports</a:t>
            </a:r>
          </a:p>
          <a:p>
            <a:r>
              <a:rPr lang="en-US" dirty="0" smtClean="0"/>
              <a:t>Application: scientific purposes.</a:t>
            </a:r>
          </a:p>
          <a:p>
            <a:r>
              <a:rPr lang="en-US" dirty="0" smtClean="0"/>
              <a:t>The first generations computers are as follows.</a:t>
            </a:r>
          </a:p>
          <a:p>
            <a:r>
              <a:rPr lang="en-US" dirty="0" smtClean="0"/>
              <a:t>ENIAC(Electronic Numerical Integrator And Calculator),UNIVAC(Universal Automatic computer),EDVAC(Electronic Discrete variable Automatic Computer) etc.</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Autofit/>
          </a:bodyPr>
          <a:lstStyle/>
          <a:p>
            <a:r>
              <a:rPr lang="en-US" sz="2800" b="1" dirty="0" smtClean="0"/>
              <a:t>Second Generation computer(1956-65)</a:t>
            </a:r>
            <a:r>
              <a:rPr lang="en-US" sz="2800" dirty="0" smtClean="0"/>
              <a:t/>
            </a:r>
            <a:br>
              <a:rPr lang="en-US" sz="2800" dirty="0" smtClean="0"/>
            </a:br>
            <a:endParaRPr lang="en-US" sz="2800" dirty="0"/>
          </a:p>
        </p:txBody>
      </p:sp>
      <p:sp>
        <p:nvSpPr>
          <p:cNvPr id="3" name="Content Placeholder 2"/>
          <p:cNvSpPr>
            <a:spLocks noGrp="1"/>
          </p:cNvSpPr>
          <p:nvPr>
            <p:ph idx="1"/>
          </p:nvPr>
        </p:nvSpPr>
        <p:spPr>
          <a:xfrm>
            <a:off x="457200" y="1143000"/>
            <a:ext cx="8229600" cy="5257800"/>
          </a:xfrm>
        </p:spPr>
        <p:txBody>
          <a:bodyPr>
            <a:normAutofit lnSpcReduction="10000"/>
          </a:bodyPr>
          <a:lstStyle/>
          <a:p>
            <a:r>
              <a:rPr lang="en-US" dirty="0" smtClean="0"/>
              <a:t>The second generation computer began with the advent of semiconductor transistor .Transistor were highly reliable compared to tubes. They occupied less space and required only 1/10 of the power required by tubes and were ten times cheaper than using tubes. These computers used transistor, were faster, more reliable, relatively smaller, consumed less power. </a:t>
            </a:r>
          </a:p>
          <a:p>
            <a:r>
              <a:rPr lang="en-US" dirty="0" smtClean="0"/>
              <a:t>These computer uses magnetic disk as storage devices. These computer uses high level programming languages etc. For example: IBM 700,1401,ATLAS etc are examples of second generations computers. These computers are used for Business and engineering purposes.</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Third generations computers(1966-75)</a:t>
            </a:r>
            <a:r>
              <a:rPr lang="en-US" sz="2800" dirty="0" smtClean="0"/>
              <a:t/>
            </a:r>
            <a:br>
              <a:rPr lang="en-US" sz="2800" dirty="0" smtClean="0"/>
            </a:br>
            <a:endParaRPr lang="en-US" sz="2800" dirty="0"/>
          </a:p>
        </p:txBody>
      </p:sp>
      <p:sp>
        <p:nvSpPr>
          <p:cNvPr id="3" name="Content Placeholder 2"/>
          <p:cNvSpPr>
            <a:spLocks noGrp="1"/>
          </p:cNvSpPr>
          <p:nvPr>
            <p:ph idx="1"/>
          </p:nvPr>
        </p:nvSpPr>
        <p:spPr/>
        <p:txBody>
          <a:bodyPr>
            <a:normAutofit/>
          </a:bodyPr>
          <a:lstStyle/>
          <a:p>
            <a:r>
              <a:rPr lang="en-US" dirty="0" smtClean="0"/>
              <a:t>	The third generation computers replaced transistor with “Integrated Circuits” known popularly as chips. These computers using integrated circuits proved to be highly reliable, relatively inexpensive and faster. These computers have CPU, large storage space. These computer uses high level programming languages . The third generations computers are NCR 395,CRAY-1 etc. These computers were used in educations, Research, small businesses as well as scientific and engineering purposes.</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Fourth Generations Computers(1976-present)</a:t>
            </a:r>
            <a:r>
              <a:rPr lang="en-US" sz="2800" dirty="0" smtClean="0"/>
              <a:t/>
            </a:r>
            <a:br>
              <a:rPr lang="en-US" sz="2800" dirty="0" smtClean="0"/>
            </a:br>
            <a:endParaRPr lang="en-US" sz="2800" dirty="0"/>
          </a:p>
        </p:txBody>
      </p:sp>
      <p:sp>
        <p:nvSpPr>
          <p:cNvPr id="3" name="Content Placeholder 2"/>
          <p:cNvSpPr>
            <a:spLocks noGrp="1"/>
          </p:cNvSpPr>
          <p:nvPr>
            <p:ph idx="1"/>
          </p:nvPr>
        </p:nvSpPr>
        <p:spPr/>
        <p:txBody>
          <a:bodyPr>
            <a:normAutofit/>
          </a:bodyPr>
          <a:lstStyle/>
          <a:p>
            <a:r>
              <a:rPr lang="en-US" dirty="0" smtClean="0"/>
              <a:t>These computers uses the concept of very large scale Integrated(VLSI) circuits. At that time the advent of microprocessor was introduced which is a single small CPU  attached inside computer system. Data are entered through keyboard, and displayed using monitor. These computer uses high level programming languages .</a:t>
            </a:r>
          </a:p>
          <a:p>
            <a:r>
              <a:rPr lang="en-US" dirty="0" smtClean="0"/>
              <a:t>This generation computer has high processing speed, large storage capacity and much more powerful operating system. </a:t>
            </a:r>
            <a:r>
              <a:rPr lang="en-US" dirty="0" err="1" smtClean="0"/>
              <a:t>E.g</a:t>
            </a:r>
            <a:r>
              <a:rPr lang="en-US" dirty="0" smtClean="0"/>
              <a:t>: IBM PC, Apple etc.</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b="1" dirty="0" smtClean="0"/>
              <a:t>Characteristics of Computer</a:t>
            </a:r>
            <a:br>
              <a:rPr lang="en-US" b="1" dirty="0" smtClean="0"/>
            </a:br>
            <a:endParaRPr lang="en-US" dirty="0" smtClean="0"/>
          </a:p>
        </p:txBody>
      </p:sp>
      <p:sp>
        <p:nvSpPr>
          <p:cNvPr id="3" name="Content Placeholder 2"/>
          <p:cNvSpPr>
            <a:spLocks noGrp="1"/>
          </p:cNvSpPr>
          <p:nvPr>
            <p:ph idx="1"/>
          </p:nvPr>
        </p:nvSpPr>
        <p:spPr/>
        <p:txBody>
          <a:bodyPr rtlCol="0">
            <a:normAutofit fontScale="85000" lnSpcReduction="20000"/>
          </a:bodyPr>
          <a:lstStyle/>
          <a:p>
            <a:pPr marL="274320" indent="-274320" eaLnBrk="1" fontAlgn="auto" hangingPunct="1">
              <a:spcBef>
                <a:spcPts val="580"/>
              </a:spcBef>
              <a:spcAft>
                <a:spcPts val="0"/>
              </a:spcAft>
              <a:buFont typeface="Arial" pitchFamily="34" charset="0"/>
              <a:buNone/>
              <a:defRPr/>
            </a:pPr>
            <a:r>
              <a:rPr lang="en-US" dirty="0" smtClean="0"/>
              <a:t>	Speed, accuracy, diligence, storage capability and versatility are some of the key characteristics of a computer. A brief overview of these characteristics are—</a:t>
            </a:r>
          </a:p>
          <a:p>
            <a:pPr marL="274320" indent="-274320" eaLnBrk="1" fontAlgn="auto" hangingPunct="1">
              <a:spcBef>
                <a:spcPts val="580"/>
              </a:spcBef>
              <a:spcAft>
                <a:spcPts val="0"/>
              </a:spcAft>
              <a:buFont typeface="Arial" pitchFamily="34" charset="0"/>
              <a:buChar char="•"/>
              <a:defRPr/>
            </a:pPr>
            <a:r>
              <a:rPr lang="en-US" u="sng" dirty="0" smtClean="0"/>
              <a:t>Speed</a:t>
            </a:r>
            <a:r>
              <a:rPr lang="en-US" dirty="0" smtClean="0"/>
              <a:t> The computer can process data very fast, at the rate of millions of instructions per second. Some calculations that would have taken hours and days to complete otherwise, can be completed in a few seconds using the computer. For example, calculation and generation of salary slips of thousands of employees of an organization, weather forecasting that requires analysis of a large amount of data related to temperature, pressure and humidity of various places, etc.</a:t>
            </a:r>
          </a:p>
          <a:p>
            <a:pPr marL="274320" indent="-274320" eaLnBrk="1" fontAlgn="auto" hangingPunct="1">
              <a:spcBef>
                <a:spcPts val="580"/>
              </a:spcBef>
              <a:spcAft>
                <a:spcPts val="0"/>
              </a:spcAft>
              <a:buFont typeface="Arial" pitchFamily="34" charset="0"/>
              <a:buChar char="•"/>
              <a:defRPr/>
            </a:pPr>
            <a:r>
              <a:rPr lang="en-US" u="sng" dirty="0" smtClean="0"/>
              <a:t>Accuracy</a:t>
            </a:r>
            <a:r>
              <a:rPr lang="en-US" dirty="0" smtClean="0"/>
              <a:t> Computer provides a high degree of accuracy. For example, the computer can accurately give the result of division of any two numbers up to 10 decimal places.</a:t>
            </a:r>
          </a:p>
          <a:p>
            <a:pPr marL="274320" indent="-274320" eaLnBrk="1" fontAlgn="auto" hangingPunct="1">
              <a:spcBef>
                <a:spcPts val="580"/>
              </a:spcBef>
              <a:spcAft>
                <a:spcPts val="0"/>
              </a:spcAft>
              <a:buFont typeface="Arial" pitchFamily="34" charset="0"/>
              <a:buChar char="•"/>
              <a:defRPr/>
            </a:pPr>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62000"/>
          </a:xfrm>
        </p:spPr>
        <p:txBody>
          <a:bodyPr>
            <a:noAutofit/>
          </a:bodyPr>
          <a:lstStyle/>
          <a:p>
            <a:r>
              <a:rPr lang="en-US" sz="3600" b="1" dirty="0" smtClean="0"/>
              <a:t>Fifth Generation (Present and Beyond) </a:t>
            </a:r>
            <a:r>
              <a:rPr lang="en-US" sz="3600" dirty="0" smtClean="0"/>
              <a:t/>
            </a:r>
            <a:br>
              <a:rPr lang="en-US" sz="3600" dirty="0" smtClean="0"/>
            </a:br>
            <a:endParaRPr lang="en-US" sz="3600" dirty="0"/>
          </a:p>
        </p:txBody>
      </p:sp>
      <p:sp>
        <p:nvSpPr>
          <p:cNvPr id="3" name="Content Placeholder 2"/>
          <p:cNvSpPr>
            <a:spLocks noGrp="1"/>
          </p:cNvSpPr>
          <p:nvPr>
            <p:ph idx="1"/>
          </p:nvPr>
        </p:nvSpPr>
        <p:spPr>
          <a:xfrm>
            <a:off x="457200" y="1219200"/>
            <a:ext cx="8229600" cy="5181600"/>
          </a:xfrm>
        </p:spPr>
        <p:txBody>
          <a:bodyPr>
            <a:normAutofit fontScale="92500" lnSpcReduction="10000"/>
          </a:bodyPr>
          <a:lstStyle/>
          <a:p>
            <a:r>
              <a:rPr lang="en-US" dirty="0" smtClean="0"/>
              <a:t>Fifth generations computers are only in the minds of advance research scientists and being tested out in the laboratories. These computers will be under Artificial Intelligence (AI), They will be able to take commands in a audio visual way and carry out instructions. Many of the operations which requires low human intelligence will be performed by these computers. </a:t>
            </a:r>
          </a:p>
          <a:p>
            <a:r>
              <a:rPr lang="en-US" dirty="0" smtClean="0"/>
              <a:t>Fifth generation computing devices, based on artificial intelligence, are still in development, though there are some applications, such as voice recognition, that are being used today. The use of parallel processing and superconductors is helping to make artificial intelligence a reality. The goal of fifth-generation computing is to develop devices that respond to natural language input and are capable of learning and self-organization.</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Computer System</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The system which is a combination of hardware and software is called computer system. Computer system consists of input devices, processing devices, storage devices and output devices. Thus computer system is a collection of different components which are combined each other to get certain objective. </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Nabraj\Desktop\basic-computer-organisation-3-638.jpg"/>
          <p:cNvPicPr>
            <a:picLocks noGrp="1" noChangeAspect="1" noChangeArrowheads="1"/>
          </p:cNvPicPr>
          <p:nvPr>
            <p:ph idx="1"/>
          </p:nvPr>
        </p:nvPicPr>
        <p:blipFill>
          <a:blip r:embed="rId2" cstate="print"/>
          <a:srcRect/>
          <a:stretch>
            <a:fillRect/>
          </a:stretch>
        </p:blipFill>
        <p:spPr bwMode="auto">
          <a:xfrm>
            <a:off x="609600" y="685800"/>
            <a:ext cx="8077199" cy="571500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0080"/>
            <a:ext cx="8229600" cy="5684520"/>
          </a:xfrm>
        </p:spPr>
        <p:txBody>
          <a:bodyPr>
            <a:normAutofit fontScale="77500" lnSpcReduction="20000"/>
          </a:bodyPr>
          <a:lstStyle/>
          <a:p>
            <a:r>
              <a:rPr lang="en-US" dirty="0" smtClean="0"/>
              <a:t>Hardware: </a:t>
            </a:r>
          </a:p>
          <a:p>
            <a:r>
              <a:rPr lang="en-US" dirty="0" smtClean="0"/>
              <a:t>The physical components which can be seen, touched, feel are called hardware which are resources of a computer .The hardware consist of following components.</a:t>
            </a:r>
          </a:p>
          <a:p>
            <a:pPr>
              <a:buNone/>
            </a:pPr>
            <a:endParaRPr lang="en-US" dirty="0" smtClean="0"/>
          </a:p>
          <a:p>
            <a:r>
              <a:rPr lang="en-US" dirty="0" smtClean="0"/>
              <a:t>Input Device:</a:t>
            </a:r>
          </a:p>
          <a:p>
            <a:r>
              <a:rPr lang="en-US" dirty="0" smtClean="0"/>
              <a:t>These devices are used to input data and instruction into computer .</a:t>
            </a:r>
            <a:r>
              <a:rPr lang="en-US" dirty="0" err="1" smtClean="0"/>
              <a:t>eg</a:t>
            </a:r>
            <a:r>
              <a:rPr lang="en-US" dirty="0" smtClean="0"/>
              <a:t>:  keyboard, mouse etc.</a:t>
            </a:r>
          </a:p>
          <a:p>
            <a:pPr>
              <a:buNone/>
            </a:pPr>
            <a:endParaRPr lang="en-US" dirty="0" smtClean="0"/>
          </a:p>
          <a:p>
            <a:r>
              <a:rPr lang="en-US" dirty="0" smtClean="0"/>
              <a:t>Memories: </a:t>
            </a:r>
          </a:p>
          <a:p>
            <a:r>
              <a:rPr lang="en-US" dirty="0" smtClean="0"/>
              <a:t>These devices are used to store the data and instructions temporarily or permanently.</a:t>
            </a:r>
          </a:p>
          <a:p>
            <a:pPr>
              <a:buNone/>
            </a:pPr>
            <a:endParaRPr lang="en-US" dirty="0" smtClean="0"/>
          </a:p>
          <a:p>
            <a:r>
              <a:rPr lang="en-US" dirty="0" smtClean="0"/>
              <a:t>CPU(central processing unit):   It is a processing device ,which is used to perform different mathematical operations and execute instruction.</a:t>
            </a:r>
          </a:p>
          <a:p>
            <a:endParaRPr lang="en-US" dirty="0" smtClean="0"/>
          </a:p>
          <a:p>
            <a:r>
              <a:rPr lang="en-US" dirty="0" smtClean="0"/>
              <a:t>Output Devices: </a:t>
            </a:r>
          </a:p>
          <a:p>
            <a:r>
              <a:rPr lang="en-US" dirty="0" smtClean="0"/>
              <a:t>Those devices are used to display result to the user. Monitor, printer etc.</a:t>
            </a:r>
          </a:p>
          <a:p>
            <a:pPr>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334000"/>
          </a:xfrm>
        </p:spPr>
        <p:txBody>
          <a:bodyPr/>
          <a:lstStyle/>
          <a:p>
            <a:r>
              <a:rPr lang="en-US" dirty="0" smtClean="0"/>
              <a:t>Software: Computer software is a collection of computer programs that perform some tasks on a computer system. The term includes application software such as word processors which perform productive tasks for users, system software such as operating systems, which interface with hardware to provide the necessary services for application software.</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of computer</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t>Business </a:t>
            </a:r>
          </a:p>
          <a:p>
            <a:pPr>
              <a:buFont typeface="Wingdings" pitchFamily="2" charset="2"/>
              <a:buChar char="v"/>
            </a:pPr>
            <a:r>
              <a:rPr lang="en-US" dirty="0" smtClean="0"/>
              <a:t> Education </a:t>
            </a:r>
          </a:p>
          <a:p>
            <a:pPr>
              <a:buFont typeface="Wingdings" pitchFamily="2" charset="2"/>
              <a:buChar char="v"/>
            </a:pPr>
            <a:r>
              <a:rPr lang="en-US" dirty="0" smtClean="0"/>
              <a:t> Marketing </a:t>
            </a:r>
          </a:p>
          <a:p>
            <a:pPr>
              <a:buFont typeface="Wingdings" pitchFamily="2" charset="2"/>
              <a:buChar char="v"/>
            </a:pPr>
            <a:r>
              <a:rPr lang="en-US" dirty="0" smtClean="0"/>
              <a:t> Banking </a:t>
            </a:r>
          </a:p>
          <a:p>
            <a:pPr>
              <a:buFont typeface="Wingdings" pitchFamily="2" charset="2"/>
              <a:buChar char="v"/>
            </a:pPr>
            <a:r>
              <a:rPr lang="en-US" dirty="0" smtClean="0"/>
              <a:t> Insurance </a:t>
            </a:r>
          </a:p>
          <a:p>
            <a:pPr>
              <a:buFont typeface="Wingdings" pitchFamily="2" charset="2"/>
              <a:buChar char="v"/>
            </a:pPr>
            <a:r>
              <a:rPr lang="en-US" dirty="0" smtClean="0"/>
              <a:t> Communication </a:t>
            </a:r>
          </a:p>
          <a:p>
            <a:pPr>
              <a:buFont typeface="Wingdings" pitchFamily="2" charset="2"/>
              <a:buChar char="v"/>
            </a:pPr>
            <a:r>
              <a:rPr lang="en-US" dirty="0" smtClean="0"/>
              <a:t> Health Care </a:t>
            </a:r>
          </a:p>
          <a:p>
            <a:pPr>
              <a:buFont typeface="Wingdings" pitchFamily="2" charset="2"/>
              <a:buChar char="v"/>
            </a:pPr>
            <a:r>
              <a:rPr lang="en-US" dirty="0" smtClean="0"/>
              <a:t> Military </a:t>
            </a:r>
          </a:p>
          <a:p>
            <a:pPr>
              <a:buFont typeface="Wingdings" pitchFamily="2" charset="2"/>
              <a:buChar char="v"/>
            </a:pPr>
            <a:r>
              <a:rPr lang="en-US" dirty="0" smtClean="0"/>
              <a:t> Engineering Design </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computer:</a:t>
            </a:r>
            <a:endParaRPr lang="en-US" dirty="0"/>
          </a:p>
        </p:txBody>
      </p:sp>
      <p:sp>
        <p:nvSpPr>
          <p:cNvPr id="3" name="Content Placeholder 2"/>
          <p:cNvSpPr>
            <a:spLocks noGrp="1"/>
          </p:cNvSpPr>
          <p:nvPr>
            <p:ph idx="1"/>
          </p:nvPr>
        </p:nvSpPr>
        <p:spPr>
          <a:xfrm>
            <a:off x="457200" y="1935480"/>
            <a:ext cx="8458200" cy="4389120"/>
          </a:xfrm>
        </p:spPr>
        <p:txBody>
          <a:bodyPr>
            <a:normAutofit lnSpcReduction="10000"/>
          </a:bodyPr>
          <a:lstStyle/>
          <a:p>
            <a:r>
              <a:rPr lang="en-US" sz="2800" b="1" dirty="0" smtClean="0"/>
              <a:t>Mechanical devices</a:t>
            </a:r>
          </a:p>
          <a:p>
            <a:pPr>
              <a:buFont typeface="Wingdings" pitchFamily="2" charset="2"/>
              <a:buChar char="Ø"/>
            </a:pPr>
            <a:r>
              <a:rPr lang="en-US" dirty="0" smtClean="0"/>
              <a:t>	Abacus- Chinese people developed.</a:t>
            </a:r>
          </a:p>
          <a:p>
            <a:pPr>
              <a:buFont typeface="Wingdings" pitchFamily="2" charset="2"/>
              <a:buChar char="Ø"/>
            </a:pPr>
            <a:r>
              <a:rPr lang="en-US" dirty="0" smtClean="0"/>
              <a:t>	Napier’s Bone – John Napier</a:t>
            </a:r>
          </a:p>
          <a:p>
            <a:pPr>
              <a:buFont typeface="Wingdings" pitchFamily="2" charset="2"/>
              <a:buChar char="Ø"/>
            </a:pPr>
            <a:r>
              <a:rPr lang="en-US" dirty="0" smtClean="0"/>
              <a:t>	Slide Rule- William </a:t>
            </a:r>
            <a:r>
              <a:rPr lang="en-US" dirty="0" err="1" smtClean="0"/>
              <a:t>Oughtred</a:t>
            </a:r>
            <a:endParaRPr lang="en-US" dirty="0" smtClean="0"/>
          </a:p>
          <a:p>
            <a:pPr>
              <a:buFont typeface="Wingdings" pitchFamily="2" charset="2"/>
              <a:buChar char="Ø"/>
            </a:pPr>
            <a:r>
              <a:rPr lang="en-US" dirty="0" smtClean="0"/>
              <a:t>	</a:t>
            </a:r>
            <a:r>
              <a:rPr lang="en-US" dirty="0" err="1" smtClean="0"/>
              <a:t>Pascaline</a:t>
            </a:r>
            <a:r>
              <a:rPr lang="en-US" dirty="0" smtClean="0"/>
              <a:t>- </a:t>
            </a:r>
            <a:r>
              <a:rPr lang="en-US" dirty="0" err="1" smtClean="0"/>
              <a:t>Blaise</a:t>
            </a:r>
            <a:r>
              <a:rPr lang="en-US" dirty="0" smtClean="0"/>
              <a:t> Pascal</a:t>
            </a:r>
          </a:p>
          <a:p>
            <a:pPr>
              <a:buFont typeface="Wingdings" pitchFamily="2" charset="2"/>
              <a:buChar char="Ø"/>
            </a:pPr>
            <a:r>
              <a:rPr lang="en-US" dirty="0" smtClean="0"/>
              <a:t>	Stepped </a:t>
            </a:r>
            <a:r>
              <a:rPr lang="en-US" dirty="0" err="1" smtClean="0"/>
              <a:t>Reckoner</a:t>
            </a:r>
            <a:r>
              <a:rPr lang="en-US" dirty="0" smtClean="0"/>
              <a:t> – Gottfried Wilhelm Von Leibniz</a:t>
            </a:r>
          </a:p>
          <a:p>
            <a:pPr>
              <a:buFont typeface="Wingdings" pitchFamily="2" charset="2"/>
              <a:buChar char="Ø"/>
            </a:pPr>
            <a:r>
              <a:rPr lang="en-US" dirty="0" smtClean="0"/>
              <a:t>	Jacquard’s Loom- Joseph Marie Jacquard</a:t>
            </a:r>
          </a:p>
          <a:p>
            <a:pPr>
              <a:buFont typeface="Wingdings" pitchFamily="2" charset="2"/>
              <a:buChar char="Ø"/>
            </a:pPr>
            <a:r>
              <a:rPr lang="en-US" dirty="0" smtClean="0"/>
              <a:t>	</a:t>
            </a:r>
            <a:r>
              <a:rPr lang="en-US" sz="2400" dirty="0" smtClean="0"/>
              <a:t>Difference engine and Analytical engine – Charles 	Babbage</a:t>
            </a:r>
          </a:p>
          <a:p>
            <a:pPr>
              <a:buFont typeface="Wingdings" pitchFamily="2" charset="2"/>
              <a:buChar char="Ø"/>
            </a:pPr>
            <a:r>
              <a:rPr lang="en-US" sz="2400" dirty="0" smtClean="0"/>
              <a:t>	Lady Augusta </a:t>
            </a:r>
            <a:r>
              <a:rPr lang="en-US" sz="2400" dirty="0" err="1" smtClean="0"/>
              <a:t>Ada</a:t>
            </a:r>
            <a:r>
              <a:rPr lang="en-US" sz="2400" dirty="0" smtClean="0"/>
              <a:t> Lovelace- First programmer</a:t>
            </a:r>
            <a:endParaRPr 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334000"/>
          </a:xfrm>
        </p:spPr>
        <p:txBody>
          <a:bodyPr>
            <a:normAutofit fontScale="92500" lnSpcReduction="10000"/>
          </a:bodyPr>
          <a:lstStyle/>
          <a:p>
            <a:r>
              <a:rPr lang="en-US" sz="3000" b="1" dirty="0" smtClean="0"/>
              <a:t>Electromechanical Computer:</a:t>
            </a:r>
          </a:p>
          <a:p>
            <a:pPr>
              <a:buFont typeface="Wingdings" pitchFamily="2" charset="2"/>
              <a:buChar char="Ø"/>
            </a:pPr>
            <a:r>
              <a:rPr lang="en-US" dirty="0" smtClean="0"/>
              <a:t>	Mark-I : Howard Aiken</a:t>
            </a:r>
          </a:p>
          <a:p>
            <a:pPr>
              <a:buFont typeface="Wingdings" pitchFamily="2" charset="2"/>
              <a:buChar char="Ø"/>
            </a:pPr>
            <a:r>
              <a:rPr lang="en-US" dirty="0" smtClean="0"/>
              <a:t>	</a:t>
            </a:r>
            <a:r>
              <a:rPr lang="en-US" dirty="0" err="1" smtClean="0"/>
              <a:t>Atanasoff</a:t>
            </a:r>
            <a:r>
              <a:rPr lang="en-US" dirty="0" smtClean="0"/>
              <a:t> Berry Computer- Dr. John Vincent 	</a:t>
            </a:r>
            <a:r>
              <a:rPr lang="en-US" dirty="0" err="1" smtClean="0"/>
              <a:t>Atanasoff</a:t>
            </a:r>
            <a:r>
              <a:rPr lang="en-US" dirty="0" smtClean="0"/>
              <a:t> and Clifford Berry .</a:t>
            </a:r>
          </a:p>
          <a:p>
            <a:pPr>
              <a:buFont typeface="Arial" pitchFamily="34" charset="0"/>
              <a:buChar char="•"/>
            </a:pPr>
            <a:r>
              <a:rPr lang="en-US" sz="3500" b="1" dirty="0" smtClean="0"/>
              <a:t>Electronic Computer:</a:t>
            </a:r>
          </a:p>
          <a:p>
            <a:pPr>
              <a:buFont typeface="Wingdings" pitchFamily="2" charset="2"/>
              <a:buChar char="Ø"/>
            </a:pPr>
            <a:r>
              <a:rPr lang="en-US" dirty="0" smtClean="0"/>
              <a:t>ENIAC(Electronic Numerical Integrator and Calculator)- John </a:t>
            </a:r>
            <a:r>
              <a:rPr lang="en-US" dirty="0" err="1" smtClean="0"/>
              <a:t>william</a:t>
            </a:r>
            <a:r>
              <a:rPr lang="en-US" dirty="0" smtClean="0"/>
              <a:t> </a:t>
            </a:r>
            <a:r>
              <a:rPr lang="en-US" dirty="0" err="1" smtClean="0"/>
              <a:t>Mauchly</a:t>
            </a:r>
            <a:r>
              <a:rPr lang="en-US" dirty="0" smtClean="0"/>
              <a:t> and J. </a:t>
            </a:r>
            <a:r>
              <a:rPr lang="en-US" dirty="0" err="1" smtClean="0"/>
              <a:t>Presper</a:t>
            </a:r>
            <a:r>
              <a:rPr lang="en-US" dirty="0" smtClean="0"/>
              <a:t> Eckert.</a:t>
            </a:r>
          </a:p>
          <a:p>
            <a:pPr>
              <a:buFont typeface="Wingdings" pitchFamily="2" charset="2"/>
              <a:buChar char="Ø"/>
            </a:pPr>
            <a:r>
              <a:rPr lang="en-US" dirty="0" smtClean="0"/>
              <a:t>EDCAS(Electronic Delay Storage Automatic Computer)- Maurice V. Wilkes</a:t>
            </a:r>
          </a:p>
          <a:p>
            <a:pPr>
              <a:buFont typeface="Wingdings" pitchFamily="2" charset="2"/>
              <a:buChar char="Ø"/>
            </a:pPr>
            <a:r>
              <a:rPr lang="en-US" dirty="0" smtClean="0"/>
              <a:t>UNIVAC(Universal Automatic Computer): John </a:t>
            </a:r>
            <a:r>
              <a:rPr lang="en-US" dirty="0" err="1" smtClean="0"/>
              <a:t>william</a:t>
            </a:r>
            <a:r>
              <a:rPr lang="en-US" dirty="0" smtClean="0"/>
              <a:t> </a:t>
            </a:r>
            <a:r>
              <a:rPr lang="en-US" dirty="0" err="1" smtClean="0"/>
              <a:t>Mauchly</a:t>
            </a:r>
            <a:r>
              <a:rPr lang="en-US" dirty="0" smtClean="0"/>
              <a:t> and J. </a:t>
            </a:r>
            <a:r>
              <a:rPr lang="en-US" dirty="0" err="1" smtClean="0"/>
              <a:t>Presper</a:t>
            </a:r>
            <a:r>
              <a:rPr lang="en-US" dirty="0" smtClean="0"/>
              <a:t> Eckert</a:t>
            </a:r>
          </a:p>
          <a:p>
            <a:pPr>
              <a:buFont typeface="Wingdings" pitchFamily="2" charset="2"/>
              <a:buChar char="Ø"/>
            </a:pPr>
            <a:r>
              <a:rPr lang="en-US" dirty="0" smtClean="0"/>
              <a:t>EDVAC(</a:t>
            </a:r>
            <a:r>
              <a:rPr lang="en-US" dirty="0" err="1" smtClean="0"/>
              <a:t>Electonice</a:t>
            </a:r>
            <a:r>
              <a:rPr lang="en-US" dirty="0" smtClean="0"/>
              <a:t> Discrete Variable Automatic Computer)- John </a:t>
            </a:r>
            <a:r>
              <a:rPr lang="en-US" dirty="0" err="1" smtClean="0"/>
              <a:t>william</a:t>
            </a:r>
            <a:r>
              <a:rPr lang="en-US" dirty="0" smtClean="0"/>
              <a:t> </a:t>
            </a:r>
            <a:r>
              <a:rPr lang="en-US" dirty="0" err="1" smtClean="0"/>
              <a:t>Mauchly</a:t>
            </a:r>
            <a:r>
              <a:rPr lang="en-US" dirty="0" smtClean="0"/>
              <a:t> and J. </a:t>
            </a:r>
            <a:r>
              <a:rPr lang="en-US" dirty="0" err="1" smtClean="0"/>
              <a:t>Presper</a:t>
            </a:r>
            <a:r>
              <a:rPr lang="en-US" dirty="0" smtClean="0"/>
              <a:t> Eckert</a:t>
            </a:r>
          </a:p>
          <a:p>
            <a:pP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US" dirty="0" smtClean="0"/>
              <a:t>********THE END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rtlCol="0">
            <a:normAutofit fontScale="85000" lnSpcReduction="10000"/>
          </a:bodyPr>
          <a:lstStyle/>
          <a:p>
            <a:pPr marL="274320" indent="-274320" eaLnBrk="1" fontAlgn="auto" hangingPunct="1">
              <a:spcBef>
                <a:spcPts val="580"/>
              </a:spcBef>
              <a:spcAft>
                <a:spcPts val="0"/>
              </a:spcAft>
              <a:buFont typeface="Arial" pitchFamily="34" charset="0"/>
              <a:buChar char="•"/>
              <a:defRPr/>
            </a:pPr>
            <a:r>
              <a:rPr lang="en-US" u="sng" dirty="0" smtClean="0"/>
              <a:t>Diligence</a:t>
            </a:r>
            <a:r>
              <a:rPr lang="en-US" dirty="0" smtClean="0"/>
              <a:t> When used for a longer period of time, the computer does not get tired or fatigued. It can perform long and complex calculations with the same speed and accuracy from the start till the end.</a:t>
            </a:r>
          </a:p>
          <a:p>
            <a:pPr marL="274320" indent="-274320" eaLnBrk="1" fontAlgn="auto" hangingPunct="1">
              <a:spcBef>
                <a:spcPts val="580"/>
              </a:spcBef>
              <a:spcAft>
                <a:spcPts val="0"/>
              </a:spcAft>
              <a:buFont typeface="Arial" pitchFamily="34" charset="0"/>
              <a:buChar char="•"/>
              <a:defRPr/>
            </a:pPr>
            <a:r>
              <a:rPr lang="en-US" u="sng" dirty="0" smtClean="0"/>
              <a:t>Storage Capability</a:t>
            </a:r>
            <a:r>
              <a:rPr lang="en-US" dirty="0" smtClean="0"/>
              <a:t> Large volumes of data and information can be stored in the computer and also retrieved whenever required. A limited amount of data can be stored, temporarily, in the primary memory. Secondary storage devices </a:t>
            </a:r>
            <a:r>
              <a:rPr lang="en-US" smtClean="0"/>
              <a:t>like </a:t>
            </a:r>
            <a:r>
              <a:rPr lang="en-US" smtClean="0"/>
              <a:t>hard disk</a:t>
            </a:r>
            <a:r>
              <a:rPr lang="en-US" smtClean="0"/>
              <a:t> </a:t>
            </a:r>
            <a:r>
              <a:rPr lang="en-US" dirty="0" smtClean="0"/>
              <a:t>and compact disk can store a large amount of data permanently.</a:t>
            </a:r>
          </a:p>
          <a:p>
            <a:pPr marL="274320" indent="-274320" eaLnBrk="1" fontAlgn="auto" hangingPunct="1">
              <a:spcBef>
                <a:spcPts val="580"/>
              </a:spcBef>
              <a:spcAft>
                <a:spcPts val="0"/>
              </a:spcAft>
              <a:buFont typeface="Arial" pitchFamily="34" charset="0"/>
              <a:buChar char="•"/>
              <a:defRPr/>
            </a:pPr>
            <a:r>
              <a:rPr lang="en-US" u="sng" dirty="0" smtClean="0"/>
              <a:t>Versatility</a:t>
            </a:r>
            <a:r>
              <a:rPr lang="en-US" dirty="0" smtClean="0"/>
              <a:t> Computer is versatile in nature. It can perform different types of tasks with the same ease. At one moment you can use the computer to prepare a letter document and in the next moment you may play music or print a document.</a:t>
            </a:r>
          </a:p>
          <a:p>
            <a:pPr marL="274320" indent="-274320" eaLnBrk="1" fontAlgn="auto" hangingPunct="1">
              <a:spcBef>
                <a:spcPts val="580"/>
              </a:spcBef>
              <a:spcAft>
                <a:spcPts val="0"/>
              </a:spcAft>
              <a:buFont typeface="Arial" pitchFamily="34" charset="0"/>
              <a:buChar char="•"/>
              <a:defRPr/>
            </a:pP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p:txBody>
          <a:bodyPr/>
          <a:lstStyle/>
          <a:p>
            <a:pPr eaLnBrk="1" hangingPunct="1"/>
            <a:r>
              <a:rPr lang="en-US" dirty="0" smtClean="0"/>
              <a:t>Computers have several limitations too. Computer can only perform tasks that it has been programmed to do. Computer cannot do any work without instructions from the user. It executes instructions as specified by the user and does not take its own decisions.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Classification of computer :</a:t>
            </a:r>
            <a:br>
              <a:rPr lang="en-US" sz="2800" dirty="0" smtClean="0"/>
            </a:br>
            <a:endParaRPr lang="en-US" sz="2800" dirty="0"/>
          </a:p>
        </p:txBody>
      </p:sp>
      <p:sp>
        <p:nvSpPr>
          <p:cNvPr id="3" name="Content Placeholder 2"/>
          <p:cNvSpPr>
            <a:spLocks noGrp="1"/>
          </p:cNvSpPr>
          <p:nvPr>
            <p:ph idx="1"/>
          </p:nvPr>
        </p:nvSpPr>
        <p:spPr/>
        <p:txBody>
          <a:bodyPr/>
          <a:lstStyle/>
          <a:p>
            <a:pPr>
              <a:buNone/>
            </a:pPr>
            <a:r>
              <a:rPr lang="en-US" dirty="0" smtClean="0"/>
              <a:t>Computer are classified into different categories, which are given below:</a:t>
            </a:r>
          </a:p>
          <a:p>
            <a:pPr marL="514350" indent="-514350">
              <a:buAutoNum type="arabicParenR"/>
            </a:pPr>
            <a:r>
              <a:rPr lang="en-US" dirty="0" smtClean="0"/>
              <a:t>On the basis of work</a:t>
            </a:r>
          </a:p>
          <a:p>
            <a:pPr marL="514350" indent="-514350">
              <a:buAutoNum type="arabicParenR"/>
            </a:pPr>
            <a:r>
              <a:rPr lang="en-US" dirty="0" smtClean="0"/>
              <a:t>On the basis of size</a:t>
            </a:r>
          </a:p>
          <a:p>
            <a:pPr marL="514350" indent="-514350">
              <a:buAutoNum type="arabicParenR"/>
            </a:pPr>
            <a:r>
              <a:rPr lang="en-US" dirty="0" smtClean="0"/>
              <a:t>On the basis of brand</a:t>
            </a:r>
          </a:p>
          <a:p>
            <a:pPr marL="514350" indent="-514350">
              <a:buAutoNum type="arabicParenR"/>
            </a:pPr>
            <a:r>
              <a:rPr lang="en-US" dirty="0" smtClean="0"/>
              <a:t>On the basis of model</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2800" dirty="0" smtClean="0"/>
              <a:t> 1) On the basis of  work:</a:t>
            </a:r>
            <a:r>
              <a:rPr lang="en-US" sz="3200" dirty="0" smtClean="0"/>
              <a:t/>
            </a:r>
            <a:br>
              <a:rPr lang="en-US" sz="3200" dirty="0" smtClean="0"/>
            </a:br>
            <a:endParaRPr lang="en-US" sz="2800" dirty="0"/>
          </a:p>
        </p:txBody>
      </p:sp>
      <p:sp>
        <p:nvSpPr>
          <p:cNvPr id="3" name="Content Placeholder 2"/>
          <p:cNvSpPr>
            <a:spLocks noGrp="1"/>
          </p:cNvSpPr>
          <p:nvPr>
            <p:ph idx="1"/>
          </p:nvPr>
        </p:nvSpPr>
        <p:spPr/>
        <p:txBody>
          <a:bodyPr/>
          <a:lstStyle/>
          <a:p>
            <a:r>
              <a:rPr lang="en-US" sz="2800" dirty="0" smtClean="0"/>
              <a:t> Digital computer</a:t>
            </a:r>
            <a:endParaRPr lang="en-US" sz="2400" dirty="0" smtClean="0"/>
          </a:p>
          <a:p>
            <a:r>
              <a:rPr lang="en-US" sz="2800" dirty="0" smtClean="0"/>
              <a:t> Analog Computer</a:t>
            </a:r>
            <a:endParaRPr lang="en-US" sz="2400" dirty="0" smtClean="0"/>
          </a:p>
          <a:p>
            <a:r>
              <a:rPr lang="en-US" sz="2800" dirty="0" smtClean="0"/>
              <a:t>  Hybrid Computer</a:t>
            </a:r>
            <a:endParaRPr lang="en-US" sz="2400" dirty="0" smtClean="0"/>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Digital Computer</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computer which uses binary digits 0s and 1s are called digital computer. They convert the data into binary digits (0s and 1s) and all operations are carried out on these digits at extremely fast rate. A digital computer basically knows how to count the digit and add the digits. Digital computers are much faster than analog computers and far more accurate. Digital computers have high storage or memory. They works upon discontinuous data. Digital computers are multipurpose and programmable and hence used for general purpose( can be used in many different application). Example: Digital Clock, personal computer (PC) etc.</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Analog Computer</a:t>
            </a:r>
            <a:br>
              <a:rPr lang="en-US" dirty="0" smtClean="0"/>
            </a:b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dirty="0" smtClean="0"/>
              <a:t>The computer which is  used  to measure physical magnitudes(such as-voltage , temperature, current and pressure) is called analog computer. Analog computers works with the natural or physical values. </a:t>
            </a:r>
            <a:r>
              <a:rPr lang="en-US" dirty="0" err="1" smtClean="0"/>
              <a:t>i.e</a:t>
            </a:r>
            <a:r>
              <a:rPr lang="en-US" dirty="0" smtClean="0"/>
              <a:t> these computers works with continuous data. The accuracy of analog computer is low and there is very low or do not have storage or memory. Analog computer operates by measuring rather than counting. Analog computers are mostly used in scientific and engineering applications .</a:t>
            </a:r>
            <a:r>
              <a:rPr lang="en-US" dirty="0" err="1" smtClean="0"/>
              <a:t>E.g</a:t>
            </a:r>
            <a:r>
              <a:rPr lang="en-US" dirty="0" smtClean="0"/>
              <a:t>:- speedometer, voltmeter etc.</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230</TotalTime>
  <Words>2069</Words>
  <Application>Microsoft Office PowerPoint</Application>
  <PresentationFormat>On-screen Show (4:3)</PresentationFormat>
  <Paragraphs>140</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Constantia</vt:lpstr>
      <vt:lpstr>Wingdings</vt:lpstr>
      <vt:lpstr>Wingdings 2</vt:lpstr>
      <vt:lpstr>Flow</vt:lpstr>
      <vt:lpstr>Introduction to computer</vt:lpstr>
      <vt:lpstr>Definition of computer</vt:lpstr>
      <vt:lpstr>Characteristics of Computer </vt:lpstr>
      <vt:lpstr>PowerPoint Presentation</vt:lpstr>
      <vt:lpstr>PowerPoint Presentation</vt:lpstr>
      <vt:lpstr>Classification of computer : </vt:lpstr>
      <vt:lpstr> 1) On the basis of  work: </vt:lpstr>
      <vt:lpstr>Digital Computer </vt:lpstr>
      <vt:lpstr> Analog Computer </vt:lpstr>
      <vt:lpstr> Hybrid computers: </vt:lpstr>
      <vt:lpstr>Difference Between Analog and Digital Computer </vt:lpstr>
      <vt:lpstr>2) On the basis of size:</vt:lpstr>
      <vt:lpstr>Micro computer</vt:lpstr>
      <vt:lpstr>Minicomputer </vt:lpstr>
      <vt:lpstr>Mainframe Computer: </vt:lpstr>
      <vt:lpstr>super computers </vt:lpstr>
      <vt:lpstr>3) On the basis of brand:</vt:lpstr>
      <vt:lpstr>IBM PC(International Business Machine personal computer) </vt:lpstr>
      <vt:lpstr>IBM Compatible </vt:lpstr>
      <vt:lpstr>Apple/Macintosh </vt:lpstr>
      <vt:lpstr>4) On the basis of model:</vt:lpstr>
      <vt:lpstr>XT (Extended  Technology) </vt:lpstr>
      <vt:lpstr>AT(Advanced Technology ) Computer: </vt:lpstr>
      <vt:lpstr>PS/2 Computer </vt:lpstr>
      <vt:lpstr>Generations of computers</vt:lpstr>
      <vt:lpstr>First Generation computer(1945-55) </vt:lpstr>
      <vt:lpstr>Second Generation computer(1956-65) </vt:lpstr>
      <vt:lpstr>Third generations computers(1966-75) </vt:lpstr>
      <vt:lpstr>Fourth Generations Computers(1976-present) </vt:lpstr>
      <vt:lpstr>Fifth Generation (Present and Beyond)  </vt:lpstr>
      <vt:lpstr>Computer System </vt:lpstr>
      <vt:lpstr>PowerPoint Presentation</vt:lpstr>
      <vt:lpstr>PowerPoint Presentation</vt:lpstr>
      <vt:lpstr>PowerPoint Presentation</vt:lpstr>
      <vt:lpstr>Application of computer</vt:lpstr>
      <vt:lpstr>History of computer: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dc:title>
  <dc:creator>Nabraj</dc:creator>
  <cp:lastModifiedBy>abdul</cp:lastModifiedBy>
  <cp:revision>39</cp:revision>
  <dcterms:created xsi:type="dcterms:W3CDTF">2019-11-12T02:30:24Z</dcterms:created>
  <dcterms:modified xsi:type="dcterms:W3CDTF">2024-11-13T06:25:04Z</dcterms:modified>
</cp:coreProperties>
</file>