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57" r:id="rId3"/>
    <p:sldId id="259" r:id="rId4"/>
    <p:sldId id="260" r:id="rId5"/>
    <p:sldId id="261" r:id="rId6"/>
    <p:sldId id="262" r:id="rId7"/>
    <p:sldId id="263" r:id="rId8"/>
    <p:sldId id="264" r:id="rId9"/>
    <p:sldId id="324" r:id="rId10"/>
    <p:sldId id="372" r:id="rId11"/>
    <p:sldId id="373" r:id="rId12"/>
    <p:sldId id="268" r:id="rId13"/>
    <p:sldId id="270" r:id="rId14"/>
    <p:sldId id="376" r:id="rId15"/>
    <p:sldId id="37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78" r:id="rId29"/>
    <p:sldId id="374" r:id="rId30"/>
    <p:sldId id="375" r:id="rId31"/>
    <p:sldId id="350" r:id="rId32"/>
    <p:sldId id="351" r:id="rId33"/>
    <p:sldId id="352" r:id="rId34"/>
    <p:sldId id="353" r:id="rId35"/>
    <p:sldId id="354" r:id="rId36"/>
    <p:sldId id="355" r:id="rId37"/>
    <p:sldId id="356" r:id="rId38"/>
    <p:sldId id="379" r:id="rId39"/>
    <p:sldId id="357" r:id="rId40"/>
    <p:sldId id="358" r:id="rId41"/>
    <p:sldId id="359" r:id="rId42"/>
    <p:sldId id="360" r:id="rId43"/>
    <p:sldId id="361" r:id="rId44"/>
    <p:sldId id="362" r:id="rId45"/>
    <p:sldId id="363" r:id="rId46"/>
    <p:sldId id="364" r:id="rId47"/>
    <p:sldId id="365" r:id="rId48"/>
    <p:sldId id="369" r:id="rId49"/>
    <p:sldId id="366" r:id="rId50"/>
    <p:sldId id="367" r:id="rId51"/>
    <p:sldId id="368" r:id="rId52"/>
    <p:sldId id="370" r:id="rId53"/>
    <p:sldId id="371" r:id="rId54"/>
    <p:sldId id="345" r:id="rId55"/>
    <p:sldId id="346" r:id="rId56"/>
    <p:sldId id="347" r:id="rId57"/>
    <p:sldId id="348" r:id="rId58"/>
    <p:sldId id="349" r:id="rId59"/>
    <p:sldId id="380"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B872B5-B0C3-4D02-AB49-AA4CE62E32EB}" type="datetimeFigureOut">
              <a:rPr lang="en-US" smtClean="0"/>
              <a:pPr/>
              <a:t>12/17/2024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F48EE0-A7F8-4A3B-9F0D-C2EC5351DE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61B20D0-0E91-460C-A3AC-494AD598C11B}" type="datetime1">
              <a:rPr lang="en-US" smtClean="0"/>
              <a:pPr/>
              <a:t>12/17/2024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09B90C7-2E29-4CF1-9FA2-87D13EF63EE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4B2A80-0D30-4CA3-B069-0258483AE6AF}" type="datetime1">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B90C7-2E29-4CF1-9FA2-87D13EF63E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FEF939-2159-44FE-A55E-734CAC2B279C}" type="datetime1">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B90C7-2E29-4CF1-9FA2-87D13EF63E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87C0E7-E0EE-4E4A-8902-8425F216D5B1}" type="datetime1">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B90C7-2E29-4CF1-9FA2-87D13EF63E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5F73FF0-7003-474D-A258-FF8298EF7ED9}" type="datetime1">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B90C7-2E29-4CF1-9FA2-87D13EF63EE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C793380-B542-44EC-96C3-6CE03375C0D3}" type="datetime1">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B90C7-2E29-4CF1-9FA2-87D13EF63E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53F8F6C-4574-4896-9A59-7971E9D06544}" type="datetime1">
              <a:rPr lang="en-US" smtClean="0"/>
              <a:pPr/>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9B90C7-2E29-4CF1-9FA2-87D13EF63E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B4DBCC-01F8-4351-9935-1DB6F382C32C}" type="datetime1">
              <a:rPr lang="en-US" smtClean="0"/>
              <a:pPr/>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9B90C7-2E29-4CF1-9FA2-87D13EF63E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1F959-513B-4542-860D-3DEDE75C0121}" type="datetime1">
              <a:rPr lang="en-US" smtClean="0"/>
              <a:pPr/>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9B90C7-2E29-4CF1-9FA2-87D13EF63E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9EE67E-B52D-444D-933A-E9894DA67B67}" type="datetime1">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B90C7-2E29-4CF1-9FA2-87D13EF63E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F0C8146-44B1-4742-BCF1-C16D49D5F9B1}" type="datetime1">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09B90C7-2E29-4CF1-9FA2-87D13EF63EE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F5C2C25-694F-48D3-A0FD-123CAE43C79B}" type="datetime1">
              <a:rPr lang="en-US" smtClean="0"/>
              <a:pPr/>
              <a:t>12/17/2024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09B90C7-2E29-4CF1-9FA2-87D13EF63EE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software</a:t>
            </a:r>
            <a:endParaRPr lang="en-US" dirty="0"/>
          </a:p>
        </p:txBody>
      </p:sp>
      <p:sp>
        <p:nvSpPr>
          <p:cNvPr id="3" name="Subtitle 2"/>
          <p:cNvSpPr>
            <a:spLocks noGrp="1"/>
          </p:cNvSpPr>
          <p:nvPr>
            <p:ph type="subTitle" idx="1"/>
          </p:nvPr>
        </p:nvSpPr>
        <p:spPr/>
        <p:txBody>
          <a:bodyPr/>
          <a:lstStyle/>
          <a:p>
            <a:r>
              <a:rPr lang="en-US" dirty="0" smtClean="0"/>
              <a:t>Unit 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Content Placeholder 2"/>
          <p:cNvSpPr>
            <a:spLocks noGrp="1"/>
          </p:cNvSpPr>
          <p:nvPr>
            <p:ph idx="1"/>
          </p:nvPr>
        </p:nvSpPr>
        <p:spPr/>
        <p:txBody>
          <a:bodyPr/>
          <a:lstStyle/>
          <a:p>
            <a:r>
              <a:rPr lang="en-US" dirty="0" smtClean="0"/>
              <a:t>User interface helps to communicate between the user and the computer.</a:t>
            </a:r>
          </a:p>
          <a:p>
            <a:r>
              <a:rPr lang="en-US" dirty="0" smtClean="0"/>
              <a:t>Its types are:</a:t>
            </a:r>
          </a:p>
          <a:p>
            <a:pPr marL="514350" indent="-514350">
              <a:buAutoNum type="arabicParenR"/>
            </a:pPr>
            <a:r>
              <a:rPr lang="en-US" dirty="0" smtClean="0"/>
              <a:t>Command line Interface(CLI)</a:t>
            </a:r>
          </a:p>
          <a:p>
            <a:pPr marL="514350" indent="-514350">
              <a:buAutoNum type="arabicParenR"/>
            </a:pPr>
            <a:r>
              <a:rPr lang="en-US" dirty="0" smtClean="0"/>
              <a:t>Graphical User Interface(GUI)</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389120"/>
          </a:xfrm>
        </p:spPr>
        <p:txBody>
          <a:bodyPr>
            <a:normAutofit fontScale="92500"/>
          </a:bodyPr>
          <a:lstStyle/>
          <a:p>
            <a:r>
              <a:rPr lang="en-US" b="1" dirty="0" smtClean="0"/>
              <a:t>Control over system performance</a:t>
            </a:r>
            <a:r>
              <a:rPr lang="en-US" dirty="0" smtClean="0"/>
              <a:t> − Recording delays between request for a service and response from the system.</a:t>
            </a:r>
          </a:p>
          <a:p>
            <a:r>
              <a:rPr lang="en-US" b="1" dirty="0" smtClean="0"/>
              <a:t>Job accounting</a:t>
            </a:r>
            <a:r>
              <a:rPr lang="en-US" dirty="0" smtClean="0"/>
              <a:t> − Keeping track of time and resources used by various jobs and users.</a:t>
            </a:r>
          </a:p>
          <a:p>
            <a:r>
              <a:rPr lang="en-US" b="1" dirty="0" smtClean="0"/>
              <a:t>Error detecting aids</a:t>
            </a:r>
            <a:r>
              <a:rPr lang="en-US" dirty="0" smtClean="0"/>
              <a:t> − Production of dumps, traces, error messages, and other debugging and error detecting aids.</a:t>
            </a:r>
          </a:p>
          <a:p>
            <a:r>
              <a:rPr lang="en-US" b="1" dirty="0" smtClean="0"/>
              <a:t>Coordination between other </a:t>
            </a:r>
            <a:r>
              <a:rPr lang="en-US" b="1" dirty="0" err="1" smtClean="0"/>
              <a:t>softwares</a:t>
            </a:r>
            <a:r>
              <a:rPr lang="en-US" b="1" dirty="0" smtClean="0"/>
              <a:t> and users</a:t>
            </a:r>
            <a:r>
              <a:rPr lang="en-US" dirty="0" smtClean="0"/>
              <a:t> − Coordination and assignment of compilers, interpreters, assemblers and other software to the various users of the computer systems.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Operating System</a:t>
            </a:r>
            <a:br>
              <a:rPr lang="en-US" b="1" dirty="0" smtClean="0"/>
            </a:br>
            <a:endParaRPr lang="en-US" dirty="0"/>
          </a:p>
        </p:txBody>
      </p:sp>
      <p:sp>
        <p:nvSpPr>
          <p:cNvPr id="3" name="Content Placeholder 2"/>
          <p:cNvSpPr>
            <a:spLocks noGrp="1"/>
          </p:cNvSpPr>
          <p:nvPr>
            <p:ph idx="1"/>
          </p:nvPr>
        </p:nvSpPr>
        <p:spPr>
          <a:xfrm>
            <a:off x="457200" y="1295400"/>
            <a:ext cx="8229600" cy="4876800"/>
          </a:xfrm>
        </p:spPr>
        <p:txBody>
          <a:bodyPr/>
          <a:lstStyle/>
          <a:p>
            <a:pPr marL="514350" indent="-514350">
              <a:buFont typeface="+mj-lt"/>
              <a:buAutoNum type="arabicPeriod"/>
            </a:pPr>
            <a:r>
              <a:rPr lang="en-US" b="1" dirty="0" smtClean="0"/>
              <a:t>Batch operating system</a:t>
            </a:r>
          </a:p>
          <a:p>
            <a:pPr marL="514350" indent="-514350">
              <a:buFont typeface="+mj-lt"/>
              <a:buAutoNum type="arabicPeriod"/>
            </a:pPr>
            <a:r>
              <a:rPr lang="en-US" b="1" dirty="0" smtClean="0"/>
              <a:t>Time-sharing operating systems</a:t>
            </a:r>
          </a:p>
          <a:p>
            <a:pPr marL="514350" indent="-514350">
              <a:buFont typeface="+mj-lt"/>
              <a:buAutoNum type="arabicPeriod"/>
            </a:pPr>
            <a:r>
              <a:rPr lang="en-US" b="1" dirty="0" smtClean="0"/>
              <a:t>Distributed operating System</a:t>
            </a:r>
          </a:p>
          <a:p>
            <a:pPr marL="514350" indent="-514350">
              <a:buFont typeface="+mj-lt"/>
              <a:buAutoNum type="arabicPeriod"/>
            </a:pPr>
            <a:r>
              <a:rPr lang="en-US" b="1" dirty="0" smtClean="0"/>
              <a:t>Network operating System</a:t>
            </a:r>
          </a:p>
          <a:p>
            <a:pPr marL="514350" indent="-514350">
              <a:buFont typeface="+mj-lt"/>
              <a:buAutoNum type="arabicPeriod"/>
            </a:pPr>
            <a:r>
              <a:rPr lang="en-US" b="1" dirty="0" smtClean="0"/>
              <a:t>Real Time operating System</a:t>
            </a:r>
          </a:p>
          <a:p>
            <a:pPr lvl="1"/>
            <a:r>
              <a:rPr lang="en-US" dirty="0" smtClean="0"/>
              <a:t>	</a:t>
            </a:r>
            <a:r>
              <a:rPr lang="en-US" b="1" dirty="0" smtClean="0"/>
              <a:t>Hard real-time systems</a:t>
            </a:r>
          </a:p>
          <a:p>
            <a:pPr lvl="1"/>
            <a:r>
              <a:rPr lang="en-US" dirty="0" smtClean="0"/>
              <a:t>	</a:t>
            </a:r>
            <a:r>
              <a:rPr lang="en-US" b="1" dirty="0" smtClean="0"/>
              <a:t>Soft real-time systems</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Batch operating system</a:t>
            </a:r>
            <a:br>
              <a:rPr lang="en-US" b="1" dirty="0" smtClean="0"/>
            </a:br>
            <a:endParaRPr lang="en-US" dirty="0"/>
          </a:p>
        </p:txBody>
      </p:sp>
      <p:sp>
        <p:nvSpPr>
          <p:cNvPr id="3" name="Content Placeholder 2"/>
          <p:cNvSpPr>
            <a:spLocks noGrp="1"/>
          </p:cNvSpPr>
          <p:nvPr>
            <p:ph idx="1"/>
          </p:nvPr>
        </p:nvSpPr>
        <p:spPr>
          <a:xfrm>
            <a:off x="457200" y="1143000"/>
            <a:ext cx="8229600" cy="5105400"/>
          </a:xfrm>
        </p:spPr>
        <p:txBody>
          <a:bodyPr>
            <a:normAutofit/>
          </a:bodyPr>
          <a:lstStyle/>
          <a:p>
            <a:r>
              <a:rPr lang="en-US" dirty="0"/>
              <a:t>A </a:t>
            </a:r>
            <a:r>
              <a:rPr lang="en-US" b="1" dirty="0"/>
              <a:t>Batch Operating System</a:t>
            </a:r>
            <a:r>
              <a:rPr lang="en-US" dirty="0"/>
              <a:t> is one of the earliest types of operating systems designed for mainframe computers. In this system, jobs or tasks are grouped together into "batches" and executed sequentially without direct user interaction during execution. This system was widely used in the 1950s and 1960s. </a:t>
            </a:r>
            <a:endParaRPr lang="en-US" dirty="0" smtClean="0"/>
          </a:p>
          <a:p>
            <a:r>
              <a:rPr lang="en-US" b="1" dirty="0"/>
              <a:t>Examples of Batch Operating Systems:</a:t>
            </a:r>
          </a:p>
          <a:p>
            <a:r>
              <a:rPr lang="en-US" dirty="0"/>
              <a:t>Early IBM operating systems like </a:t>
            </a:r>
            <a:r>
              <a:rPr lang="en-US" b="1" dirty="0"/>
              <a:t>IBM OS/360</a:t>
            </a:r>
            <a:r>
              <a:rPr lang="en-US" dirty="0"/>
              <a:t>.</a:t>
            </a:r>
          </a:p>
          <a:p>
            <a:pPr>
              <a:buNone/>
            </a:pPr>
            <a:r>
              <a:rPr lang="en-US" b="1"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Advantages:</a:t>
            </a:r>
          </a:p>
          <a:p>
            <a:r>
              <a:rPr lang="en-US" b="1" dirty="0"/>
              <a:t>Efficient Resource Utilization</a:t>
            </a:r>
            <a:r>
              <a:rPr lang="en-US" dirty="0"/>
              <a:t>: CPU and I/O devices are kept busy, reducing idle time.</a:t>
            </a:r>
          </a:p>
          <a:p>
            <a:r>
              <a:rPr lang="en-US" b="1" dirty="0"/>
              <a:t>Automation</a:t>
            </a:r>
            <a:r>
              <a:rPr lang="en-US" dirty="0"/>
              <a:t>: Once the batch is submitted, no manual intervention is required.</a:t>
            </a:r>
          </a:p>
          <a:p>
            <a:r>
              <a:rPr lang="en-US" b="1" dirty="0"/>
              <a:t>Reduced Setup Time</a:t>
            </a:r>
            <a:r>
              <a:rPr lang="en-US" dirty="0"/>
              <a:t>: Jobs with similar requirements can be grouped together to reduce setup time.</a:t>
            </a:r>
          </a:p>
          <a:p>
            <a:pPr marL="0" indent="0">
              <a:buNone/>
            </a:pPr>
            <a:endParaRPr lang="en-US" dirty="0"/>
          </a:p>
        </p:txBody>
      </p:sp>
    </p:spTree>
    <p:extLst>
      <p:ext uri="{BB962C8B-B14F-4D97-AF65-F5344CB8AC3E}">
        <p14:creationId xmlns:p14="http://schemas.microsoft.com/office/powerpoint/2010/main" val="4051141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Disadvantages:</a:t>
            </a:r>
          </a:p>
          <a:p>
            <a:r>
              <a:rPr lang="en-US" b="1" dirty="0"/>
              <a:t>No Interaction During Execution</a:t>
            </a:r>
            <a:r>
              <a:rPr lang="en-US" dirty="0"/>
              <a:t>: Users cannot interact with their programs during execution.</a:t>
            </a:r>
          </a:p>
          <a:p>
            <a:r>
              <a:rPr lang="en-US" b="1" dirty="0"/>
              <a:t>Debugging Difficulty</a:t>
            </a:r>
            <a:r>
              <a:rPr lang="en-US" dirty="0"/>
              <a:t>: Errors are identified only after the entire batch is processed, making debugging time-consuming.</a:t>
            </a:r>
          </a:p>
          <a:p>
            <a:r>
              <a:rPr lang="en-US" b="1" dirty="0"/>
              <a:t>Latency</a:t>
            </a:r>
            <a:r>
              <a:rPr lang="en-US" dirty="0"/>
              <a:t>: Users must wait until their batch is processed to see results.</a:t>
            </a:r>
          </a:p>
          <a:p>
            <a:pPr marL="0" indent="0">
              <a:buNone/>
            </a:pPr>
            <a:endParaRPr lang="en-US" dirty="0"/>
          </a:p>
        </p:txBody>
      </p:sp>
    </p:spTree>
    <p:extLst>
      <p:ext uri="{BB962C8B-B14F-4D97-AF65-F5344CB8AC3E}">
        <p14:creationId xmlns:p14="http://schemas.microsoft.com/office/powerpoint/2010/main" val="1487263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Fig. Batch operating system</a:t>
            </a:r>
            <a:br>
              <a:rPr lang="en-US" b="1" dirty="0" smtClean="0"/>
            </a:br>
            <a:endParaRPr lang="en-US" dirty="0"/>
          </a:p>
        </p:txBody>
      </p:sp>
      <p:pic>
        <p:nvPicPr>
          <p:cNvPr id="1026" name="Picture 2" descr="C:\Users\Nabraj\Desktop\BatchOS.jpeg"/>
          <p:cNvPicPr>
            <a:picLocks noGrp="1" noChangeAspect="1" noChangeArrowheads="1"/>
          </p:cNvPicPr>
          <p:nvPr>
            <p:ph idx="1"/>
          </p:nvPr>
        </p:nvPicPr>
        <p:blipFill>
          <a:blip r:embed="rId2" cstate="print"/>
          <a:srcRect/>
          <a:stretch>
            <a:fillRect/>
          </a:stretch>
        </p:blipFill>
        <p:spPr bwMode="auto">
          <a:xfrm>
            <a:off x="533400" y="1447800"/>
            <a:ext cx="7596187" cy="44958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4000" b="1" dirty="0" smtClean="0"/>
              <a:t>2) Time-Sharing Operating Systems </a:t>
            </a:r>
            <a:endParaRPr lang="en-US" sz="4000" dirty="0"/>
          </a:p>
        </p:txBody>
      </p:sp>
      <p:sp>
        <p:nvSpPr>
          <p:cNvPr id="3" name="Content Placeholder 2"/>
          <p:cNvSpPr>
            <a:spLocks noGrp="1"/>
          </p:cNvSpPr>
          <p:nvPr>
            <p:ph idx="1"/>
          </p:nvPr>
        </p:nvSpPr>
        <p:spPr>
          <a:xfrm>
            <a:off x="457200" y="1143000"/>
            <a:ext cx="8229600" cy="4389120"/>
          </a:xfrm>
        </p:spPr>
        <p:txBody>
          <a:bodyPr/>
          <a:lstStyle/>
          <a:p>
            <a:pPr>
              <a:buNone/>
            </a:pPr>
            <a:r>
              <a:rPr lang="en-US" dirty="0" smtClean="0"/>
              <a:t/>
            </a:r>
            <a:br>
              <a:rPr lang="en-US" dirty="0" smtClean="0"/>
            </a:br>
            <a:r>
              <a:rPr lang="en-US" dirty="0" smtClean="0"/>
              <a:t>Each task has given some time to execute, so that all the tasks work smoothly. Each user gets time of CPU as they use single system. These systems are also known as Multitasking Systems. The task can be from single user or from different users also. The time that each task gets to execute is called quantum. After this time interval is over OS switches over to next task.</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Cont.</a:t>
            </a:r>
            <a:endParaRPr lang="en-US" dirty="0"/>
          </a:p>
        </p:txBody>
      </p:sp>
      <p:sp>
        <p:nvSpPr>
          <p:cNvPr id="3" name="Content Placeholder 2"/>
          <p:cNvSpPr>
            <a:spLocks noGrp="1"/>
          </p:cNvSpPr>
          <p:nvPr>
            <p:ph idx="1"/>
          </p:nvPr>
        </p:nvSpPr>
        <p:spPr>
          <a:xfrm>
            <a:off x="457200" y="1066800"/>
            <a:ext cx="8229600" cy="4389120"/>
          </a:xfrm>
        </p:spPr>
        <p:txBody>
          <a:bodyPr>
            <a:normAutofit lnSpcReduction="10000"/>
          </a:bodyPr>
          <a:lstStyle/>
          <a:p>
            <a:pPr>
              <a:buNone/>
            </a:pPr>
            <a:r>
              <a:rPr lang="en-US" b="1" dirty="0" smtClean="0"/>
              <a:t>	Advantages of Time-Sharing OS: </a:t>
            </a:r>
            <a:endParaRPr lang="en-US" dirty="0" smtClean="0"/>
          </a:p>
          <a:p>
            <a:pPr lvl="1"/>
            <a:r>
              <a:rPr lang="en-US" dirty="0" smtClean="0"/>
              <a:t>Each task gets an equal opportunity</a:t>
            </a:r>
          </a:p>
          <a:p>
            <a:pPr lvl="1"/>
            <a:r>
              <a:rPr lang="en-US" dirty="0" smtClean="0"/>
              <a:t>Less chances of duplication of software</a:t>
            </a:r>
          </a:p>
          <a:p>
            <a:pPr lvl="1"/>
            <a:r>
              <a:rPr lang="en-US" dirty="0" smtClean="0"/>
              <a:t>CPU idle time can be reduced</a:t>
            </a:r>
          </a:p>
          <a:p>
            <a:pPr>
              <a:buNone/>
            </a:pPr>
            <a:r>
              <a:rPr lang="en-US" b="1" dirty="0" smtClean="0"/>
              <a:t>	Disadvantages of Time-Sharing OS:</a:t>
            </a:r>
            <a:endParaRPr lang="en-US" dirty="0" smtClean="0"/>
          </a:p>
          <a:p>
            <a:pPr lvl="1"/>
            <a:r>
              <a:rPr lang="en-US" dirty="0" smtClean="0"/>
              <a:t>Reliability problem</a:t>
            </a:r>
          </a:p>
          <a:p>
            <a:pPr lvl="1"/>
            <a:r>
              <a:rPr lang="en-US" dirty="0" smtClean="0"/>
              <a:t>One must have to take care of security and integrity of user programs and data</a:t>
            </a:r>
          </a:p>
          <a:p>
            <a:pPr lvl="1"/>
            <a:r>
              <a:rPr lang="en-US" dirty="0" smtClean="0"/>
              <a:t>Data communication problem</a:t>
            </a:r>
          </a:p>
          <a:p>
            <a:pPr lvl="1"/>
            <a:r>
              <a:rPr lang="en-US" b="1" dirty="0" smtClean="0"/>
              <a:t>Examples of Time-Sharing OSs are:</a:t>
            </a:r>
            <a:r>
              <a:rPr lang="en-US" dirty="0" smtClean="0"/>
              <a:t> </a:t>
            </a:r>
            <a:r>
              <a:rPr lang="en-US" dirty="0" err="1" smtClean="0"/>
              <a:t>Multics</a:t>
            </a:r>
            <a:r>
              <a:rPr lang="en-US" dirty="0" smtClean="0"/>
              <a:t>, Unix etc.</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Cont.</a:t>
            </a:r>
            <a:endParaRPr lang="en-US" dirty="0"/>
          </a:p>
        </p:txBody>
      </p:sp>
      <p:pic>
        <p:nvPicPr>
          <p:cNvPr id="3074" name="Picture 2" descr="C:\Users\Nabraj\Desktop\Time-Share.jpeg"/>
          <p:cNvPicPr>
            <a:picLocks noGrp="1" noChangeAspect="1" noChangeArrowheads="1"/>
          </p:cNvPicPr>
          <p:nvPr>
            <p:ph idx="1"/>
          </p:nvPr>
        </p:nvPicPr>
        <p:blipFill>
          <a:blip r:embed="rId2" cstate="print"/>
          <a:srcRect/>
          <a:stretch>
            <a:fillRect/>
          </a:stretch>
        </p:blipFill>
        <p:spPr bwMode="auto">
          <a:xfrm>
            <a:off x="533400" y="1219200"/>
            <a:ext cx="7372350" cy="48768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Operating system</a:t>
            </a:r>
            <a:endParaRPr lang="en-US" dirty="0"/>
          </a:p>
        </p:txBody>
      </p:sp>
      <p:sp>
        <p:nvSpPr>
          <p:cNvPr id="3" name="Content Placeholder 2"/>
          <p:cNvSpPr>
            <a:spLocks noGrp="1"/>
          </p:cNvSpPr>
          <p:nvPr>
            <p:ph idx="1"/>
          </p:nvPr>
        </p:nvSpPr>
        <p:spPr>
          <a:xfrm>
            <a:off x="457200" y="1143000"/>
            <a:ext cx="8229600" cy="5029200"/>
          </a:xfrm>
        </p:spPr>
        <p:txBody>
          <a:bodyPr>
            <a:normAutofit/>
          </a:bodyPr>
          <a:lstStyle/>
          <a:p>
            <a:r>
              <a:rPr lang="en-US" dirty="0" smtClean="0"/>
              <a:t>An Operating System (OS) is an interface between a computer user and computer hardware. An operating system is a software which performs all the basic tasks like file management, memory management, process management, handling input and output, and controlling peripheral devices such as disk drives and printers.</a:t>
            </a:r>
          </a:p>
          <a:p>
            <a:r>
              <a:rPr lang="en-US" dirty="0" smtClean="0"/>
              <a:t>Some popular Operating Systems include Linux, Windows, OS X, VMS, OS/400, AIX, z/OS, etc.</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pPr>
              <a:tabLst>
                <a:tab pos="1889125" algn="l"/>
              </a:tabLst>
            </a:pPr>
            <a:r>
              <a:rPr lang="en-US" b="1" dirty="0" smtClean="0"/>
              <a:t>3) Distributed Operating System </a:t>
            </a:r>
            <a:endParaRPr lang="en-US" dirty="0"/>
          </a:p>
        </p:txBody>
      </p:sp>
      <p:sp>
        <p:nvSpPr>
          <p:cNvPr id="3" name="Content Placeholder 2"/>
          <p:cNvSpPr>
            <a:spLocks noGrp="1"/>
          </p:cNvSpPr>
          <p:nvPr>
            <p:ph idx="1"/>
          </p:nvPr>
        </p:nvSpPr>
        <p:spPr>
          <a:xfrm>
            <a:off x="457200" y="1600200"/>
            <a:ext cx="8229600" cy="4572000"/>
          </a:xfrm>
        </p:spPr>
        <p:txBody>
          <a:bodyPr>
            <a:normAutofit fontScale="92500"/>
          </a:bodyPr>
          <a:lstStyle/>
          <a:p>
            <a:pPr algn="just">
              <a:buFont typeface="Arial" pitchFamily="34" charset="0"/>
              <a:buChar char="•"/>
            </a:pPr>
            <a:r>
              <a:rPr lang="en-US" dirty="0"/>
              <a:t>A </a:t>
            </a:r>
            <a:r>
              <a:rPr lang="en-US" b="1" dirty="0"/>
              <a:t>distributed operating system</a:t>
            </a:r>
            <a:r>
              <a:rPr lang="en-US" dirty="0"/>
              <a:t> manages a collection of independent computers and presents them as a single system to users. These systems enable seamless communication, resource sharing, and task execution across multiple machines in a </a:t>
            </a:r>
            <a:r>
              <a:rPr lang="en-US" dirty="0" smtClean="0"/>
              <a:t>network.</a:t>
            </a:r>
          </a:p>
          <a:p>
            <a:pPr algn="just">
              <a:buFont typeface="Arial" pitchFamily="34" charset="0"/>
              <a:buChar char="•"/>
            </a:pPr>
            <a:r>
              <a:rPr lang="en-US" dirty="0" smtClean="0"/>
              <a:t>The major benefit of working with these types of operating </a:t>
            </a:r>
            <a:r>
              <a:rPr lang="en-US" dirty="0" err="1" smtClean="0"/>
              <a:t>s,ystem</a:t>
            </a:r>
            <a:r>
              <a:rPr lang="en-US" dirty="0" smtClean="0"/>
              <a:t> is that it is always possible that one user can access the files or software which are not actually present on his system but on some other system connected within this network i.e., remote access is enabled within the devices connected in that network. Examples: </a:t>
            </a:r>
            <a:r>
              <a:rPr lang="en-US" dirty="0"/>
              <a:t>Apache Hadoop, Amoeba, Microsoft Azure, Solaris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Cont.</a:t>
            </a:r>
            <a:endParaRPr lang="en-US" dirty="0"/>
          </a:p>
        </p:txBody>
      </p:sp>
      <p:sp>
        <p:nvSpPr>
          <p:cNvPr id="3" name="Content Placeholder 2"/>
          <p:cNvSpPr>
            <a:spLocks noGrp="1"/>
          </p:cNvSpPr>
          <p:nvPr>
            <p:ph idx="1"/>
          </p:nvPr>
        </p:nvSpPr>
        <p:spPr>
          <a:xfrm>
            <a:off x="457200" y="838200"/>
            <a:ext cx="8229600" cy="5410200"/>
          </a:xfrm>
        </p:spPr>
        <p:txBody>
          <a:bodyPr>
            <a:normAutofit fontScale="92500" lnSpcReduction="20000"/>
          </a:bodyPr>
          <a:lstStyle/>
          <a:p>
            <a:pPr>
              <a:buNone/>
            </a:pPr>
            <a:r>
              <a:rPr lang="en-US" b="1" dirty="0" smtClean="0"/>
              <a:t>Advantages of Distributed Operating System:</a:t>
            </a:r>
          </a:p>
          <a:p>
            <a:pPr>
              <a:buFont typeface="Wingdings" pitchFamily="2" charset="2"/>
              <a:buChar char="§"/>
            </a:pPr>
            <a:r>
              <a:rPr lang="en-US" dirty="0" smtClean="0"/>
              <a:t>Failure of one will not affect the other network communication, as all systems are independent from each other</a:t>
            </a:r>
          </a:p>
          <a:p>
            <a:r>
              <a:rPr lang="en-US" dirty="0" smtClean="0"/>
              <a:t>Since resources are being shared, computation is highly fast and durable</a:t>
            </a:r>
          </a:p>
          <a:p>
            <a:r>
              <a:rPr lang="en-US" dirty="0" smtClean="0"/>
              <a:t>Load on host computer reduces</a:t>
            </a:r>
          </a:p>
          <a:p>
            <a:r>
              <a:rPr lang="en-US" dirty="0" smtClean="0"/>
              <a:t>These systems are easily scalable as many systems can be easily added to the network</a:t>
            </a:r>
          </a:p>
          <a:p>
            <a:r>
              <a:rPr lang="en-US" dirty="0" smtClean="0"/>
              <a:t>Delay in data processing reduces</a:t>
            </a:r>
          </a:p>
          <a:p>
            <a:pPr>
              <a:buNone/>
            </a:pPr>
            <a:r>
              <a:rPr lang="en-US" b="1" dirty="0" smtClean="0"/>
              <a:t>Disadvantages of Distributed Operating System:</a:t>
            </a:r>
            <a:endParaRPr lang="en-US" dirty="0" smtClean="0"/>
          </a:p>
          <a:p>
            <a:r>
              <a:rPr lang="en-US" dirty="0" smtClean="0"/>
              <a:t>Failure of the main network will stop the entire communication</a:t>
            </a:r>
          </a:p>
          <a:p>
            <a:r>
              <a:rPr lang="en-US" dirty="0" smtClean="0"/>
              <a:t>To establish distributed systems the language which are used are not well defined yet.</a:t>
            </a:r>
          </a:p>
          <a:p>
            <a:pPr marL="0" indent="0">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b="1" dirty="0" smtClean="0"/>
              <a:t>Fig. Distributed Operating System </a:t>
            </a:r>
            <a:endParaRPr lang="en-US" dirty="0"/>
          </a:p>
        </p:txBody>
      </p:sp>
      <p:pic>
        <p:nvPicPr>
          <p:cNvPr id="4098" name="Picture 2" descr="C:\Users\Nabraj\Desktop\Distributed.jpeg"/>
          <p:cNvPicPr>
            <a:picLocks noGrp="1" noChangeAspect="1" noChangeArrowheads="1"/>
          </p:cNvPicPr>
          <p:nvPr>
            <p:ph idx="1"/>
          </p:nvPr>
        </p:nvPicPr>
        <p:blipFill>
          <a:blip r:embed="rId2" cstate="print"/>
          <a:srcRect/>
          <a:stretch>
            <a:fillRect/>
          </a:stretch>
        </p:blipFill>
        <p:spPr bwMode="auto">
          <a:xfrm>
            <a:off x="609600" y="1173163"/>
            <a:ext cx="8153400" cy="5227637"/>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smtClean="0"/>
              <a:t>4) Network Operating System </a:t>
            </a:r>
            <a:endParaRPr lang="en-US" dirty="0"/>
          </a:p>
        </p:txBody>
      </p:sp>
      <p:sp>
        <p:nvSpPr>
          <p:cNvPr id="3" name="Content Placeholder 2"/>
          <p:cNvSpPr>
            <a:spLocks noGrp="1"/>
          </p:cNvSpPr>
          <p:nvPr>
            <p:ph idx="1"/>
          </p:nvPr>
        </p:nvSpPr>
        <p:spPr>
          <a:xfrm>
            <a:off x="457200" y="1676400"/>
            <a:ext cx="8229600" cy="4648200"/>
          </a:xfrm>
        </p:spPr>
        <p:txBody>
          <a:bodyPr>
            <a:normAutofit/>
          </a:bodyPr>
          <a:lstStyle/>
          <a:p>
            <a:pPr algn="just"/>
            <a:r>
              <a:rPr lang="en-US" dirty="0" smtClean="0"/>
              <a:t>These systems runs on a server and provides the capability to manage data, users, groups, security, applications, and other networking functions. These type of operating systems allows shared access of files, printers, security, applications, and other networking functions over a small private network.</a:t>
            </a:r>
          </a:p>
          <a:p>
            <a:r>
              <a:rPr lang="en-US" b="1" dirty="0"/>
              <a:t>Examples of Network Operating System are:</a:t>
            </a:r>
            <a:r>
              <a:rPr lang="en-US" dirty="0"/>
              <a:t> Microsoft Windows Server 2003, Microsoft Windows Server 2008, UNIX, Linux, Mac OS X, Novell NetWare, and BSD etc.</a:t>
            </a:r>
          </a:p>
          <a:p>
            <a:endParaRPr lang="en-US" dirty="0"/>
          </a:p>
          <a:p>
            <a:pPr marL="0" indent="0" algn="just">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Cont.</a:t>
            </a:r>
            <a:endParaRPr lang="en-US" dirty="0"/>
          </a:p>
        </p:txBody>
      </p:sp>
      <p:sp>
        <p:nvSpPr>
          <p:cNvPr id="3" name="Content Placeholder 2"/>
          <p:cNvSpPr>
            <a:spLocks noGrp="1"/>
          </p:cNvSpPr>
          <p:nvPr>
            <p:ph idx="1"/>
          </p:nvPr>
        </p:nvSpPr>
        <p:spPr>
          <a:xfrm>
            <a:off x="457200" y="762000"/>
            <a:ext cx="8229600" cy="5562600"/>
          </a:xfrm>
        </p:spPr>
        <p:txBody>
          <a:bodyPr>
            <a:normAutofit/>
          </a:bodyPr>
          <a:lstStyle/>
          <a:p>
            <a:pPr>
              <a:buNone/>
            </a:pPr>
            <a:r>
              <a:rPr lang="en-US" b="1" dirty="0" smtClean="0"/>
              <a:t>Advantages of Network Operating System:</a:t>
            </a:r>
            <a:endParaRPr lang="en-US" dirty="0" smtClean="0"/>
          </a:p>
          <a:p>
            <a:r>
              <a:rPr lang="en-US" dirty="0" smtClean="0"/>
              <a:t>Highly stable centralized servers</a:t>
            </a:r>
          </a:p>
          <a:p>
            <a:r>
              <a:rPr lang="en-US" dirty="0" smtClean="0"/>
              <a:t>Security concerns are handled through servers</a:t>
            </a:r>
          </a:p>
          <a:p>
            <a:r>
              <a:rPr lang="en-US" dirty="0" smtClean="0"/>
              <a:t>Server access are possible remotely from different locations and types of systems</a:t>
            </a:r>
          </a:p>
          <a:p>
            <a:pPr>
              <a:buNone/>
            </a:pPr>
            <a:r>
              <a:rPr lang="en-US" b="1" dirty="0" smtClean="0"/>
              <a:t>Disadvantages of Network Operating System:</a:t>
            </a:r>
            <a:endParaRPr lang="en-US" dirty="0" smtClean="0"/>
          </a:p>
          <a:p>
            <a:r>
              <a:rPr lang="en-US" dirty="0" smtClean="0"/>
              <a:t>Servers are costly</a:t>
            </a:r>
          </a:p>
          <a:p>
            <a:r>
              <a:rPr lang="en-US" dirty="0" smtClean="0"/>
              <a:t>User has to depend on central location for most operations</a:t>
            </a:r>
          </a:p>
          <a:p>
            <a:r>
              <a:rPr lang="en-US" dirty="0" smtClean="0"/>
              <a:t>Maintenance and updates are required regularly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smtClean="0"/>
              <a:t>Fig. Network Operating System –</a:t>
            </a:r>
            <a:endParaRPr lang="en-US" dirty="0"/>
          </a:p>
        </p:txBody>
      </p:sp>
      <p:pic>
        <p:nvPicPr>
          <p:cNvPr id="5122" name="Picture 2" descr="C:\Users\Nabraj\Desktop\Network-OS.jpeg"/>
          <p:cNvPicPr>
            <a:picLocks noGrp="1" noChangeAspect="1" noChangeArrowheads="1"/>
          </p:cNvPicPr>
          <p:nvPr>
            <p:ph idx="1"/>
          </p:nvPr>
        </p:nvPicPr>
        <p:blipFill>
          <a:blip r:embed="rId2" cstate="print"/>
          <a:srcRect/>
          <a:stretch>
            <a:fillRect/>
          </a:stretch>
        </p:blipFill>
        <p:spPr bwMode="auto">
          <a:xfrm>
            <a:off x="1295400" y="1447800"/>
            <a:ext cx="5749648" cy="4389437"/>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38200"/>
          </a:xfrm>
        </p:spPr>
        <p:txBody>
          <a:bodyPr>
            <a:normAutofit fontScale="90000"/>
          </a:bodyPr>
          <a:lstStyle/>
          <a:p>
            <a:r>
              <a:rPr lang="en-US" sz="3000" b="1" dirty="0" smtClean="0"/>
              <a:t>5. Real-Time Operating System –</a:t>
            </a:r>
            <a:r>
              <a:rPr lang="en-US" sz="3000" dirty="0" smtClean="0"/>
              <a:t/>
            </a:r>
            <a:br>
              <a:rPr lang="en-US" sz="3000" dirty="0" smtClean="0"/>
            </a:br>
            <a:endParaRPr lang="en-US" sz="3000" dirty="0"/>
          </a:p>
        </p:txBody>
      </p:sp>
      <p:sp>
        <p:nvSpPr>
          <p:cNvPr id="3" name="Content Placeholder 2"/>
          <p:cNvSpPr>
            <a:spLocks noGrp="1"/>
          </p:cNvSpPr>
          <p:nvPr>
            <p:ph idx="1"/>
          </p:nvPr>
        </p:nvSpPr>
        <p:spPr>
          <a:xfrm>
            <a:off x="457200" y="1143000"/>
            <a:ext cx="8229600" cy="5410200"/>
          </a:xfrm>
        </p:spPr>
        <p:txBody>
          <a:bodyPr>
            <a:normAutofit fontScale="77500" lnSpcReduction="20000"/>
          </a:bodyPr>
          <a:lstStyle/>
          <a:p>
            <a:pPr algn="just"/>
            <a:r>
              <a:rPr lang="en-US" dirty="0" smtClean="0"/>
              <a:t>These types of OSs serves the real-time systems. The time interval required to process and respond to inputs is very small. This time interval is called </a:t>
            </a:r>
            <a:r>
              <a:rPr lang="en-US" b="1" dirty="0" smtClean="0"/>
              <a:t>response time</a:t>
            </a:r>
            <a:r>
              <a:rPr lang="en-US" dirty="0" smtClean="0"/>
              <a:t>.</a:t>
            </a:r>
          </a:p>
          <a:p>
            <a:pPr algn="just"/>
            <a:r>
              <a:rPr lang="en-US" b="1" dirty="0" smtClean="0"/>
              <a:t>Real-time systems</a:t>
            </a:r>
            <a:r>
              <a:rPr lang="en-US" dirty="0" smtClean="0"/>
              <a:t> are used when there are time requirements are very strict like missile systems, air traffic control systems, robots etc.</a:t>
            </a:r>
          </a:p>
          <a:p>
            <a:r>
              <a:rPr lang="en-US" b="1" dirty="0" smtClean="0"/>
              <a:t>Two types of Real-Time Operating System which are as follows:</a:t>
            </a:r>
            <a:endParaRPr lang="en-US" dirty="0" smtClean="0"/>
          </a:p>
          <a:p>
            <a:pPr lvl="1"/>
            <a:r>
              <a:rPr lang="en-US" b="1" dirty="0" smtClean="0"/>
              <a:t>Hard Real-Time Systems:</a:t>
            </a:r>
            <a:r>
              <a:rPr lang="en-US" dirty="0" smtClean="0"/>
              <a:t/>
            </a:r>
            <a:br>
              <a:rPr lang="en-US" dirty="0" smtClean="0"/>
            </a:br>
            <a:r>
              <a:rPr lang="en-US" dirty="0" smtClean="0"/>
              <a:t>These OSs are meant for the applications where time constraints are very strict and even the shortest possible delay is not acceptable. These systems are built for saving life like automatic parachutes or air bags which are required to be readily available in case of any accident.</a:t>
            </a:r>
          </a:p>
          <a:p>
            <a:pPr lvl="1"/>
            <a:r>
              <a:rPr lang="en-US" b="1" dirty="0" smtClean="0"/>
              <a:t>Soft Real-Time Systems:</a:t>
            </a:r>
            <a:r>
              <a:rPr lang="en-US" dirty="0" smtClean="0"/>
              <a:t/>
            </a:r>
            <a:br>
              <a:rPr lang="en-US" dirty="0" smtClean="0"/>
            </a:br>
            <a:r>
              <a:rPr lang="en-US" dirty="0" smtClean="0"/>
              <a:t>These OSs are for applications where for time-constraint is less strict. </a:t>
            </a:r>
            <a:r>
              <a:rPr lang="en-US" dirty="0" err="1" smtClean="0"/>
              <a:t>Eg</a:t>
            </a:r>
            <a:r>
              <a:rPr lang="en-US" dirty="0" smtClean="0"/>
              <a:t>: web.</a:t>
            </a:r>
          </a:p>
          <a:p>
            <a:r>
              <a:rPr lang="en-US" b="1" dirty="0"/>
              <a:t>Examples of Real-Time Operating Systems are:</a:t>
            </a:r>
            <a:r>
              <a:rPr lang="en-US" dirty="0"/>
              <a:t> Scientific experiments, medical imaging systems, industrial control systems, weapon systems, robots, air traffic control systems, etc.</a:t>
            </a:r>
          </a:p>
          <a:p>
            <a:pPr marL="0" indent="0">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10200"/>
          </a:xfrm>
        </p:spPr>
        <p:txBody>
          <a:bodyPr>
            <a:normAutofit fontScale="92500" lnSpcReduction="10000"/>
          </a:bodyPr>
          <a:lstStyle/>
          <a:p>
            <a:pPr>
              <a:buNone/>
            </a:pPr>
            <a:r>
              <a:rPr lang="en-US" b="1" dirty="0" smtClean="0"/>
              <a:t>Advantages of RTOS:</a:t>
            </a:r>
            <a:endParaRPr lang="en-US" dirty="0" smtClean="0"/>
          </a:p>
          <a:p>
            <a:r>
              <a:rPr lang="en-US" b="1" dirty="0" smtClean="0"/>
              <a:t>Maximum Consumption:</a:t>
            </a:r>
            <a:r>
              <a:rPr lang="en-US" dirty="0" smtClean="0"/>
              <a:t> Maximum utilization of devices and system, thus more output from all the resources </a:t>
            </a:r>
          </a:p>
          <a:p>
            <a:r>
              <a:rPr lang="en-US" b="1" dirty="0" smtClean="0"/>
              <a:t>Task Shifting:</a:t>
            </a:r>
            <a:r>
              <a:rPr lang="en-US" dirty="0" smtClean="0"/>
              <a:t> Time assigned for shifting tasks in these systems are very less. For example in older systems it takes about 10 micro seconds in shifting one task to another and in latest systems it takes 3 micro seconds.</a:t>
            </a:r>
          </a:p>
          <a:p>
            <a:r>
              <a:rPr lang="en-US" b="1" dirty="0" smtClean="0"/>
              <a:t>Focus on Application:</a:t>
            </a:r>
            <a:r>
              <a:rPr lang="en-US" dirty="0" smtClean="0"/>
              <a:t> Focus on running applications and less importance to applications which are in queue.</a:t>
            </a:r>
          </a:p>
          <a:p>
            <a:r>
              <a:rPr lang="en-US" b="1" dirty="0" smtClean="0"/>
              <a:t>Real time operating system in embedded system:</a:t>
            </a:r>
            <a:r>
              <a:rPr lang="en-US" dirty="0" smtClean="0"/>
              <a:t> Since size of programs are small, RTOS can also be used in embedded systems like in transport and others.</a:t>
            </a:r>
          </a:p>
          <a:p>
            <a:r>
              <a:rPr lang="en-US" b="1" dirty="0" smtClean="0"/>
              <a:t>Error Free:</a:t>
            </a:r>
            <a:r>
              <a:rPr lang="en-US" dirty="0" smtClean="0"/>
              <a:t> These types of systems are error free.</a:t>
            </a:r>
          </a:p>
          <a:p>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a:t>Disadvantages of RTOS:</a:t>
            </a:r>
            <a:endParaRPr lang="en-US" dirty="0"/>
          </a:p>
          <a:p>
            <a:r>
              <a:rPr lang="en-US" b="1" dirty="0"/>
              <a:t>Complex Algorithms:</a:t>
            </a:r>
            <a:r>
              <a:rPr lang="en-US" dirty="0"/>
              <a:t> The algorithms are very complex and difficult for the designer to write on.</a:t>
            </a:r>
          </a:p>
          <a:p>
            <a:r>
              <a:rPr lang="en-US" b="1"/>
              <a:t>Device driver and interrupt signals:</a:t>
            </a:r>
            <a:r>
              <a:rPr lang="en-US"/>
              <a:t> It needs specific device drivers and interrupt signals to response earliest to interrupts.</a:t>
            </a:r>
            <a:endParaRPr lang="en-US" dirty="0"/>
          </a:p>
        </p:txBody>
      </p:sp>
    </p:spTree>
    <p:extLst>
      <p:ext uri="{BB962C8B-B14F-4D97-AF65-F5344CB8AC3E}">
        <p14:creationId xmlns:p14="http://schemas.microsoft.com/office/powerpoint/2010/main" val="3782010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399288"/>
          </a:xfrm>
        </p:spPr>
        <p:txBody>
          <a:bodyPr>
            <a:normAutofit fontScale="90000"/>
          </a:bodyPr>
          <a:lstStyle/>
          <a:p>
            <a:r>
              <a:rPr lang="en-US" sz="2400" b="1" dirty="0" smtClean="0"/>
              <a:t>6) Multiprogramming OS</a:t>
            </a:r>
            <a:endParaRPr lang="en-US" sz="2400" dirty="0"/>
          </a:p>
        </p:txBody>
      </p:sp>
      <p:sp>
        <p:nvSpPr>
          <p:cNvPr id="3" name="Content Placeholder 2"/>
          <p:cNvSpPr>
            <a:spLocks noGrp="1"/>
          </p:cNvSpPr>
          <p:nvPr>
            <p:ph idx="1"/>
          </p:nvPr>
        </p:nvSpPr>
        <p:spPr>
          <a:xfrm>
            <a:off x="457200" y="1066800"/>
            <a:ext cx="8229600" cy="5334000"/>
          </a:xfrm>
        </p:spPr>
        <p:txBody>
          <a:bodyPr>
            <a:normAutofit fontScale="92500" lnSpcReduction="20000"/>
          </a:bodyPr>
          <a:lstStyle/>
          <a:p>
            <a:pPr algn="just"/>
            <a:r>
              <a:rPr lang="en-US" dirty="0" smtClean="0"/>
              <a:t>In a multiprogramming system there are one or more programs loaded in main memory which are ready to execute. Only one program at a time is able to get the CPU for executing its instructions  while all the others are waiting their turn.</a:t>
            </a:r>
            <a:br>
              <a:rPr lang="en-US" dirty="0" smtClean="0"/>
            </a:br>
            <a:r>
              <a:rPr lang="en-US" dirty="0" smtClean="0"/>
              <a:t>The main idea of multiprogramming is to maximize the use of CPU time. Indeed, suppose the currently running process is performing an I/O task . Then, the OS may interrupt that process and give the control to one of the other in-main-memory programs that are ready to execute (i.e. </a:t>
            </a:r>
            <a:r>
              <a:rPr lang="en-US" i="1" dirty="0" smtClean="0"/>
              <a:t>process context switching</a:t>
            </a:r>
            <a:r>
              <a:rPr lang="en-US" dirty="0" smtClean="0"/>
              <a:t>). In this way, no CPU time is wasted by the system waiting for the I/O task to be completed, and a running process keeps executing until either it voluntarily releases the CPU or when it blocks for an I/O operation. Therefore, the ultimate goal of multiprogramming is to keep the CPU busy as long as there are processes ready to execute.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onceptual_view.jpg"/>
          <p:cNvPicPr>
            <a:picLocks noGrp="1" noChangeAspect="1"/>
          </p:cNvPicPr>
          <p:nvPr>
            <p:ph idx="1"/>
          </p:nvPr>
        </p:nvPicPr>
        <p:blipFill>
          <a:blip r:embed="rId2" cstate="print"/>
          <a:stretch>
            <a:fillRect/>
          </a:stretch>
        </p:blipFill>
        <p:spPr>
          <a:xfrm>
            <a:off x="1524000" y="2057400"/>
            <a:ext cx="5715000" cy="3763169"/>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323088"/>
          </a:xfrm>
        </p:spPr>
        <p:txBody>
          <a:bodyPr>
            <a:normAutofit fontScale="90000"/>
          </a:bodyPr>
          <a:lstStyle/>
          <a:p>
            <a:r>
              <a:rPr lang="en-US" sz="2400" b="1" dirty="0" smtClean="0"/>
              <a:t>7) Multiprocessing/Parallel Processing OS</a:t>
            </a:r>
            <a:endParaRPr lang="en-US" sz="2400" dirty="0"/>
          </a:p>
        </p:txBody>
      </p:sp>
      <p:sp>
        <p:nvSpPr>
          <p:cNvPr id="3" name="Content Placeholder 2"/>
          <p:cNvSpPr>
            <a:spLocks noGrp="1"/>
          </p:cNvSpPr>
          <p:nvPr>
            <p:ph idx="1"/>
          </p:nvPr>
        </p:nvSpPr>
        <p:spPr>
          <a:xfrm>
            <a:off x="457200" y="1295400"/>
            <a:ext cx="8229600" cy="4389120"/>
          </a:xfrm>
        </p:spPr>
        <p:txBody>
          <a:bodyPr/>
          <a:lstStyle/>
          <a:p>
            <a:r>
              <a:rPr lang="en-US" dirty="0" smtClean="0"/>
              <a:t>Multiprocessing sometimes refers to executing multiple processes (programs) at the same time. Multiprocessing refers to the </a:t>
            </a:r>
            <a:r>
              <a:rPr lang="en-US" i="1" dirty="0" smtClean="0"/>
              <a:t>hardware</a:t>
            </a:r>
            <a:r>
              <a:rPr lang="en-US" dirty="0" smtClean="0"/>
              <a:t> (i.e., the CPU units) rather than the </a:t>
            </a:r>
            <a:r>
              <a:rPr lang="en-US" i="1" dirty="0" smtClean="0"/>
              <a:t>software</a:t>
            </a:r>
            <a:r>
              <a:rPr lang="en-US" dirty="0" smtClean="0"/>
              <a:t> (i.e., running processes). If the underlying hardware provides more than one processor then that is multiprocessing.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lstStyle/>
          <a:p>
            <a:r>
              <a:rPr lang="en-US" dirty="0" smtClean="0"/>
              <a:t>A process is a program in execution. The execution of a process must progress in a sequential fashion. Definition of process is following.</a:t>
            </a:r>
          </a:p>
          <a:p>
            <a:r>
              <a:rPr lang="en-US" dirty="0" smtClean="0"/>
              <a:t>A process is defined as an entity which represents the basic unit of work to be implemented in the system.</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4000" dirty="0" smtClean="0"/>
              <a:t>Components of process are following.</a:t>
            </a:r>
            <a:br>
              <a:rPr lang="en-US" sz="4000" dirty="0" smtClean="0"/>
            </a:br>
            <a:endParaRPr lang="en-US" sz="4000" dirty="0"/>
          </a:p>
        </p:txBody>
      </p:sp>
      <p:graphicFrame>
        <p:nvGraphicFramePr>
          <p:cNvPr id="6" name="Content Placeholder 5"/>
          <p:cNvGraphicFramePr>
            <a:graphicFrameLocks noGrp="1"/>
          </p:cNvGraphicFramePr>
          <p:nvPr>
            <p:ph idx="1"/>
          </p:nvPr>
        </p:nvGraphicFramePr>
        <p:xfrm>
          <a:off x="457200" y="594360"/>
          <a:ext cx="8229600" cy="64922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25887">
                <a:tc>
                  <a:txBody>
                    <a:bodyPr/>
                    <a:lstStyle/>
                    <a:p>
                      <a:r>
                        <a:rPr lang="en-US" dirty="0" smtClean="0"/>
                        <a:t>S.N. </a:t>
                      </a:r>
                      <a:endParaRPr lang="en-US" dirty="0"/>
                    </a:p>
                  </a:txBody>
                  <a:tcPr/>
                </a:tc>
                <a:tc>
                  <a:txBody>
                    <a:bodyPr/>
                    <a:lstStyle/>
                    <a:p>
                      <a:r>
                        <a:rPr lang="en-US" dirty="0" smtClean="0"/>
                        <a:t> Component &amp; Description</a:t>
                      </a:r>
                    </a:p>
                    <a:p>
                      <a:endParaRPr lang="en-US" dirty="0"/>
                    </a:p>
                  </a:txBody>
                  <a:tcPr/>
                </a:tc>
                <a:extLst>
                  <a:ext uri="{0D108BD9-81ED-4DB2-BD59-A6C34878D82A}">
                    <a16:rowId xmlns:a16="http://schemas.microsoft.com/office/drawing/2014/main" val="10000"/>
                  </a:ext>
                </a:extLst>
              </a:tr>
              <a:tr h="751268">
                <a:tc>
                  <a:txBody>
                    <a:bodyPr/>
                    <a:lstStyle/>
                    <a:p>
                      <a:r>
                        <a:rPr lang="en-US" dirty="0" smtClean="0"/>
                        <a:t>1</a:t>
                      </a:r>
                      <a:endParaRPr lang="en-US" dirty="0"/>
                    </a:p>
                  </a:txBody>
                  <a:tcPr/>
                </a:tc>
                <a:tc>
                  <a:txBody>
                    <a:bodyPr/>
                    <a:lstStyle/>
                    <a:p>
                      <a:r>
                        <a:rPr lang="en-US" b="1" dirty="0" smtClean="0"/>
                        <a:t> Object Program </a:t>
                      </a:r>
                    </a:p>
                    <a:p>
                      <a:r>
                        <a:rPr lang="en-US" dirty="0" smtClean="0"/>
                        <a:t>Code to be executed.</a:t>
                      </a:r>
                    </a:p>
                    <a:p>
                      <a:endParaRPr lang="en-US" dirty="0"/>
                    </a:p>
                  </a:txBody>
                  <a:tcPr/>
                </a:tc>
                <a:extLst>
                  <a:ext uri="{0D108BD9-81ED-4DB2-BD59-A6C34878D82A}">
                    <a16:rowId xmlns:a16="http://schemas.microsoft.com/office/drawing/2014/main" val="10001"/>
                  </a:ext>
                </a:extLst>
              </a:tr>
              <a:tr h="976648">
                <a:tc>
                  <a:txBody>
                    <a:bodyPr/>
                    <a:lstStyle/>
                    <a:p>
                      <a:r>
                        <a:rPr lang="en-US" dirty="0" smtClean="0"/>
                        <a:t>2</a:t>
                      </a:r>
                      <a:endParaRPr lang="en-US" dirty="0"/>
                    </a:p>
                  </a:txBody>
                  <a:tcPr/>
                </a:tc>
                <a:tc>
                  <a:txBody>
                    <a:bodyPr/>
                    <a:lstStyle/>
                    <a:p>
                      <a:r>
                        <a:rPr lang="en-US" b="1" dirty="0" smtClean="0"/>
                        <a:t>Data </a:t>
                      </a:r>
                    </a:p>
                    <a:p>
                      <a:r>
                        <a:rPr lang="en-US" dirty="0" smtClean="0"/>
                        <a:t>Data to be used for executing the program.</a:t>
                      </a:r>
                    </a:p>
                    <a:p>
                      <a:endParaRPr lang="en-US" dirty="0"/>
                    </a:p>
                  </a:txBody>
                  <a:tcPr/>
                </a:tc>
                <a:extLst>
                  <a:ext uri="{0D108BD9-81ED-4DB2-BD59-A6C34878D82A}">
                    <a16:rowId xmlns:a16="http://schemas.microsoft.com/office/drawing/2014/main" val="10002"/>
                  </a:ext>
                </a:extLst>
              </a:tr>
              <a:tr h="976648">
                <a:tc>
                  <a:txBody>
                    <a:bodyPr/>
                    <a:lstStyle/>
                    <a:p>
                      <a:r>
                        <a:rPr lang="en-US" dirty="0" smtClean="0"/>
                        <a:t>3</a:t>
                      </a:r>
                      <a:endParaRPr lang="en-US" dirty="0"/>
                    </a:p>
                  </a:txBody>
                  <a:tcPr/>
                </a:tc>
                <a:tc>
                  <a:txBody>
                    <a:bodyPr/>
                    <a:lstStyle/>
                    <a:p>
                      <a:r>
                        <a:rPr lang="en-US" b="1" dirty="0" smtClean="0"/>
                        <a:t> Resources </a:t>
                      </a:r>
                    </a:p>
                    <a:p>
                      <a:r>
                        <a:rPr lang="en-US" dirty="0" smtClean="0"/>
                        <a:t>While executing the program, it may require some resources.</a:t>
                      </a:r>
                    </a:p>
                    <a:p>
                      <a:endParaRPr lang="en-US" dirty="0"/>
                    </a:p>
                  </a:txBody>
                  <a:tcPr/>
                </a:tc>
                <a:extLst>
                  <a:ext uri="{0D108BD9-81ED-4DB2-BD59-A6C34878D82A}">
                    <a16:rowId xmlns:a16="http://schemas.microsoft.com/office/drawing/2014/main" val="10003"/>
                  </a:ext>
                </a:extLst>
              </a:tr>
              <a:tr h="2103549">
                <a:tc>
                  <a:txBody>
                    <a:bodyPr/>
                    <a:lstStyle/>
                    <a:p>
                      <a:r>
                        <a:rPr lang="en-US" dirty="0" smtClean="0"/>
                        <a:t>4</a:t>
                      </a:r>
                      <a:endParaRPr lang="en-US" dirty="0"/>
                    </a:p>
                  </a:txBody>
                  <a:tcPr/>
                </a:tc>
                <a:tc>
                  <a:txBody>
                    <a:bodyPr/>
                    <a:lstStyle/>
                    <a:p>
                      <a:r>
                        <a:rPr lang="en-US" b="1" dirty="0" smtClean="0"/>
                        <a:t> Status</a:t>
                      </a:r>
                    </a:p>
                    <a:p>
                      <a:r>
                        <a:rPr lang="en-US" dirty="0" smtClean="0"/>
                        <a:t> Verifies the status of the process </a:t>
                      </a:r>
                      <a:r>
                        <a:rPr lang="en-US" dirty="0" err="1" smtClean="0"/>
                        <a:t>execution.A</a:t>
                      </a:r>
                      <a:r>
                        <a:rPr lang="en-US" dirty="0" smtClean="0"/>
                        <a:t> process can run to completion only when all requested resources have been allocated to the process. Two or more processes could be executing the same program, each using their own data and resources.</a:t>
                      </a:r>
                    </a:p>
                    <a:p>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a:t>
            </a:r>
            <a:br>
              <a:rPr lang="en-US" dirty="0" smtClean="0"/>
            </a:br>
            <a:endParaRPr lang="en-US" dirty="0"/>
          </a:p>
        </p:txBody>
      </p:sp>
      <p:sp>
        <p:nvSpPr>
          <p:cNvPr id="3" name="Content Placeholder 2"/>
          <p:cNvSpPr>
            <a:spLocks noGrp="1"/>
          </p:cNvSpPr>
          <p:nvPr>
            <p:ph idx="1"/>
          </p:nvPr>
        </p:nvSpPr>
        <p:spPr/>
        <p:txBody>
          <a:bodyPr/>
          <a:lstStyle/>
          <a:p>
            <a:r>
              <a:rPr lang="en-US" dirty="0" smtClean="0"/>
              <a:t>A program by itself is not a process. It is a static entity made up of program statement while process is a dynamic entity. Program contains the instructions to be executed by processor.</a:t>
            </a:r>
          </a:p>
          <a:p>
            <a:r>
              <a:rPr lang="en-US" dirty="0" smtClean="0"/>
              <a:t>A program takes a space at single place in main memory and continues to stay there. A program does not perform any action by itself.</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States</a:t>
            </a:r>
            <a:endParaRPr lang="en-US" dirty="0"/>
          </a:p>
        </p:txBody>
      </p:sp>
      <p:sp>
        <p:nvSpPr>
          <p:cNvPr id="3" name="Content Placeholder 2"/>
          <p:cNvSpPr>
            <a:spLocks noGrp="1"/>
          </p:cNvSpPr>
          <p:nvPr>
            <p:ph idx="1"/>
          </p:nvPr>
        </p:nvSpPr>
        <p:spPr/>
        <p:txBody>
          <a:bodyPr/>
          <a:lstStyle/>
          <a:p>
            <a:r>
              <a:rPr lang="en-US" dirty="0" smtClean="0"/>
              <a:t>As a process executes, it changes state. The state of a process is defined as the current activity of the process.</a:t>
            </a:r>
          </a:p>
          <a:p>
            <a:r>
              <a:rPr lang="en-US" dirty="0" smtClean="0"/>
              <a:t>Process can have one of the following five states at a time which are given below:</a:t>
            </a:r>
          </a:p>
          <a:p>
            <a:pPr marL="514350" indent="-514350">
              <a:buFont typeface="+mj-lt"/>
              <a:buAutoNum type="arabicPeriod"/>
            </a:pPr>
            <a:r>
              <a:rPr lang="en-US" smtClean="0"/>
              <a:t> </a:t>
            </a:r>
            <a:r>
              <a:rPr lang="en-US" b="1" dirty="0" smtClean="0"/>
              <a:t>New</a:t>
            </a:r>
          </a:p>
          <a:p>
            <a:pPr marL="514350" indent="-514350">
              <a:buFont typeface="+mj-lt"/>
              <a:buAutoNum type="arabicPeriod"/>
            </a:pPr>
            <a:r>
              <a:rPr lang="en-US" b="1" dirty="0" smtClean="0"/>
              <a:t>Ready </a:t>
            </a:r>
          </a:p>
          <a:p>
            <a:pPr marL="514350" indent="-514350">
              <a:buFont typeface="+mj-lt"/>
              <a:buAutoNum type="arabicPeriod"/>
            </a:pPr>
            <a:r>
              <a:rPr lang="en-US" b="1" dirty="0" smtClean="0"/>
              <a:t>Running</a:t>
            </a:r>
          </a:p>
          <a:p>
            <a:pPr marL="514350" indent="-514350">
              <a:buFont typeface="+mj-lt"/>
              <a:buAutoNum type="arabicPeriod"/>
            </a:pPr>
            <a:r>
              <a:rPr lang="en-US" b="1" dirty="0" smtClean="0"/>
              <a:t>Waiting </a:t>
            </a:r>
          </a:p>
          <a:p>
            <a:pPr marL="514350" indent="-514350">
              <a:buFont typeface="+mj-lt"/>
              <a:buAutoNum type="arabicPeriod"/>
            </a:pPr>
            <a:r>
              <a:rPr lang="en-US" b="1" dirty="0" smtClean="0"/>
              <a:t>Terminated</a:t>
            </a:r>
            <a:endParaRPr lang="en-US"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Cont.</a:t>
            </a:r>
            <a:endParaRPr lang="en-US" dirty="0"/>
          </a:p>
        </p:txBody>
      </p:sp>
      <p:graphicFrame>
        <p:nvGraphicFramePr>
          <p:cNvPr id="5" name="Content Placeholder 4"/>
          <p:cNvGraphicFramePr>
            <a:graphicFrameLocks noGrp="1"/>
          </p:cNvGraphicFramePr>
          <p:nvPr>
            <p:ph idx="1"/>
          </p:nvPr>
        </p:nvGraphicFramePr>
        <p:xfrm>
          <a:off x="152400" y="-5080"/>
          <a:ext cx="8229600" cy="68630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smtClean="0"/>
                        <a:t>S.N. </a:t>
                      </a:r>
                      <a:endParaRPr lang="en-US" dirty="0"/>
                    </a:p>
                  </a:txBody>
                  <a:tcPr/>
                </a:tc>
                <a:tc>
                  <a:txBody>
                    <a:bodyPr/>
                    <a:lstStyle/>
                    <a:p>
                      <a:r>
                        <a:rPr lang="en-US" dirty="0" smtClean="0"/>
                        <a:t> State &amp; Description</a:t>
                      </a:r>
                    </a:p>
                    <a:p>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dirty="0" smtClean="0"/>
                        <a:t> </a:t>
                      </a:r>
                      <a:r>
                        <a:rPr lang="en-US" b="1" dirty="0" smtClean="0"/>
                        <a:t>New </a:t>
                      </a:r>
                    </a:p>
                    <a:p>
                      <a:r>
                        <a:rPr lang="en-US" dirty="0" smtClean="0"/>
                        <a:t>The process is being created.</a:t>
                      </a:r>
                    </a:p>
                    <a:p>
                      <a:endParaRPr lang="en-US" dirty="0"/>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dirty="0" smtClean="0"/>
                        <a:t> </a:t>
                      </a:r>
                      <a:r>
                        <a:rPr lang="en-US" b="1" dirty="0" smtClean="0"/>
                        <a:t>Ready </a:t>
                      </a:r>
                    </a:p>
                    <a:p>
                      <a:r>
                        <a:rPr lang="en-US" dirty="0" smtClean="0"/>
                        <a:t>The process is waiting to be assigned to a processor. Ready processes are waiting to have the processor allocated to them by the operating system so that they can run.</a:t>
                      </a:r>
                    </a:p>
                    <a:p>
                      <a:endParaRPr lang="en-US" dirty="0"/>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tc>
                  <a:txBody>
                    <a:bodyPr/>
                    <a:lstStyle/>
                    <a:p>
                      <a:r>
                        <a:rPr lang="en-US" b="1" dirty="0" smtClean="0"/>
                        <a:t>Running</a:t>
                      </a:r>
                      <a:r>
                        <a:rPr lang="en-US" dirty="0" smtClean="0"/>
                        <a:t> </a:t>
                      </a:r>
                    </a:p>
                    <a:p>
                      <a:r>
                        <a:rPr lang="en-US" dirty="0" smtClean="0"/>
                        <a:t>Process instructions are being executed (i.e. The process that is currently being executed).</a:t>
                      </a:r>
                    </a:p>
                    <a:p>
                      <a:endParaRPr lang="en-US" dirty="0"/>
                    </a:p>
                  </a:txBody>
                  <a:tcPr/>
                </a:tc>
                <a:extLst>
                  <a:ext uri="{0D108BD9-81ED-4DB2-BD59-A6C34878D82A}">
                    <a16:rowId xmlns:a16="http://schemas.microsoft.com/office/drawing/2014/main" val="10003"/>
                  </a:ext>
                </a:extLst>
              </a:tr>
              <a:tr h="370840">
                <a:tc>
                  <a:txBody>
                    <a:bodyPr/>
                    <a:lstStyle/>
                    <a:p>
                      <a:r>
                        <a:rPr lang="en-US" dirty="0" smtClean="0"/>
                        <a:t>4</a:t>
                      </a:r>
                      <a:endParaRPr lang="en-US" dirty="0"/>
                    </a:p>
                  </a:txBody>
                  <a:tcPr/>
                </a:tc>
                <a:tc>
                  <a:txBody>
                    <a:bodyPr/>
                    <a:lstStyle/>
                    <a:p>
                      <a:r>
                        <a:rPr lang="en-US" b="1" dirty="0" smtClean="0"/>
                        <a:t>Waiting</a:t>
                      </a:r>
                      <a:r>
                        <a:rPr lang="en-US" dirty="0" smtClean="0"/>
                        <a:t> </a:t>
                      </a:r>
                    </a:p>
                    <a:p>
                      <a:r>
                        <a:rPr lang="en-US" dirty="0" smtClean="0"/>
                        <a:t>The process is waiting for some event to occur (such as the completion of an I/O operation).</a:t>
                      </a:r>
                    </a:p>
                    <a:p>
                      <a:endParaRPr lang="en-US" dirty="0"/>
                    </a:p>
                  </a:txBody>
                  <a:tcPr/>
                </a:tc>
                <a:extLst>
                  <a:ext uri="{0D108BD9-81ED-4DB2-BD59-A6C34878D82A}">
                    <a16:rowId xmlns:a16="http://schemas.microsoft.com/office/drawing/2014/main" val="10004"/>
                  </a:ext>
                </a:extLst>
              </a:tr>
              <a:tr h="370840">
                <a:tc>
                  <a:txBody>
                    <a:bodyPr/>
                    <a:lstStyle/>
                    <a:p>
                      <a:r>
                        <a:rPr lang="en-US" dirty="0" smtClean="0"/>
                        <a:t>5</a:t>
                      </a:r>
                      <a:endParaRPr lang="en-US" dirty="0"/>
                    </a:p>
                  </a:txBody>
                  <a:tcPr/>
                </a:tc>
                <a:tc>
                  <a:txBody>
                    <a:bodyPr/>
                    <a:lstStyle/>
                    <a:p>
                      <a:r>
                        <a:rPr lang="en-US" b="1" dirty="0" smtClean="0"/>
                        <a:t>Terminated</a:t>
                      </a:r>
                      <a:endParaRPr lang="en-US" b="1"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normAutofit/>
          </a:bodyPr>
          <a:lstStyle/>
          <a:p>
            <a:r>
              <a:rPr lang="en-US" sz="3000" dirty="0" smtClean="0"/>
              <a:t>Fig: Process State diagram</a:t>
            </a:r>
            <a:endParaRPr lang="en-US" sz="3000" dirty="0"/>
          </a:p>
        </p:txBody>
      </p:sp>
      <p:pic>
        <p:nvPicPr>
          <p:cNvPr id="3" name="Content Placeholder 2" descr="C:\Users\Nabraj\Desktop\pro.jpg"/>
          <p:cNvPicPr>
            <a:picLocks noGrp="1" noChangeAspect="1" noChangeArrowheads="1"/>
          </p:cNvPicPr>
          <p:nvPr>
            <p:ph idx="1"/>
          </p:nvPr>
        </p:nvPicPr>
        <p:blipFill>
          <a:blip r:embed="rId2" cstate="print"/>
          <a:srcRect/>
          <a:stretch>
            <a:fillRect/>
          </a:stretch>
        </p:blipFill>
        <p:spPr bwMode="auto">
          <a:xfrm>
            <a:off x="1066800" y="1752600"/>
            <a:ext cx="6705600" cy="41148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b="1" dirty="0" smtClean="0"/>
              <a:t>CPU Scheduling</a:t>
            </a:r>
            <a:br>
              <a:rPr lang="en-US" b="1" dirty="0" smtClean="0"/>
            </a:br>
            <a:endParaRPr lang="en-US" dirty="0"/>
          </a:p>
        </p:txBody>
      </p:sp>
      <p:sp>
        <p:nvSpPr>
          <p:cNvPr id="3" name="Content Placeholder 2"/>
          <p:cNvSpPr>
            <a:spLocks noGrp="1"/>
          </p:cNvSpPr>
          <p:nvPr>
            <p:ph idx="1"/>
          </p:nvPr>
        </p:nvSpPr>
        <p:spPr>
          <a:xfrm>
            <a:off x="457200" y="1295400"/>
            <a:ext cx="8229600" cy="4876800"/>
          </a:xfrm>
        </p:spPr>
        <p:txBody>
          <a:bodyPr>
            <a:normAutofit fontScale="85000" lnSpcReduction="20000"/>
          </a:bodyPr>
          <a:lstStyle/>
          <a:p>
            <a:pPr marL="0" indent="0">
              <a:buNone/>
            </a:pPr>
            <a:r>
              <a:rPr lang="en-US" b="1" dirty="0" smtClean="0"/>
              <a:t>In Multiprogramming systems</a:t>
            </a:r>
            <a:r>
              <a:rPr lang="en-US" dirty="0" smtClean="0"/>
              <a:t>, the Operating system schedules the processes on the CPU to have the maximum utilization of it and this procedure is called </a:t>
            </a:r>
            <a:r>
              <a:rPr lang="en-US" b="1" dirty="0" smtClean="0"/>
              <a:t>CPU scheduling</a:t>
            </a:r>
            <a:r>
              <a:rPr lang="en-US" dirty="0" smtClean="0"/>
              <a:t>. </a:t>
            </a:r>
            <a:endParaRPr lang="en-US" dirty="0"/>
          </a:p>
          <a:p>
            <a:pPr marL="0" indent="0">
              <a:buNone/>
            </a:pPr>
            <a:r>
              <a:rPr lang="en-US" dirty="0"/>
              <a:t>CPU scheduling can be categorized into two main types:</a:t>
            </a:r>
          </a:p>
          <a:p>
            <a:pPr marL="0" indent="0">
              <a:buNone/>
            </a:pPr>
            <a:r>
              <a:rPr lang="en-US" b="1" dirty="0"/>
              <a:t>1. Preemptive Scheduling</a:t>
            </a:r>
          </a:p>
          <a:p>
            <a:r>
              <a:rPr lang="en-US" dirty="0"/>
              <a:t>In preemptive scheduling, a running process can be interrupted and moved back to the ready queue to allow another process to run.</a:t>
            </a:r>
          </a:p>
          <a:p>
            <a:r>
              <a:rPr lang="en-US" dirty="0"/>
              <a:t>It is suitable for real-time and multitasking systems where higher-priority tasks must interrupt lower-priority ones</a:t>
            </a:r>
            <a:r>
              <a:rPr lang="en-US" dirty="0" smtClean="0"/>
              <a:t>.</a:t>
            </a:r>
          </a:p>
          <a:p>
            <a:pPr marL="0" indent="0">
              <a:buNone/>
            </a:pPr>
            <a:r>
              <a:rPr lang="en-US" b="1" dirty="0"/>
              <a:t>2. Non-Preemptive Scheduling</a:t>
            </a:r>
          </a:p>
          <a:p>
            <a:r>
              <a:rPr lang="en-US" dirty="0"/>
              <a:t>In non-preemptive scheduling, a running process cannot be interrupted until it finishes or voluntarily releases the CPU (e.g., by waiting for I/O).</a:t>
            </a:r>
          </a:p>
          <a:p>
            <a:r>
              <a:rPr lang="en-US" dirty="0"/>
              <a:t>It is simpler to implement but can lead to poor CPU utilization or starvation in some scenarios.</a:t>
            </a:r>
          </a:p>
          <a:p>
            <a:endParaRPr lang="en-US" dirty="0"/>
          </a:p>
          <a:p>
            <a:endParaRPr lang="en-US" dirty="0" smtClean="0"/>
          </a:p>
          <a:p>
            <a:pPr marL="514350" indent="-514350">
              <a:buFont typeface="Wingdings 2"/>
              <a:buAutoNum type="arabicParenR"/>
            </a:pPr>
            <a:endParaRPr lang="en-US" b="1" dirty="0" smtClean="0"/>
          </a:p>
          <a:p>
            <a:pPr marL="514350" indent="-514350">
              <a:buAutoNum type="arabicParenR"/>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Operating System uses various scheduling algorithm to schedule the processes. The different CPU scheduling algorithm are given below:</a:t>
            </a:r>
          </a:p>
          <a:p>
            <a:pPr marL="514350" indent="-514350">
              <a:buAutoNum type="arabicParenR"/>
            </a:pPr>
            <a:r>
              <a:rPr lang="en-US" dirty="0"/>
              <a:t>First come First served(FCFS) Scheduling</a:t>
            </a:r>
          </a:p>
          <a:p>
            <a:pPr marL="514350" indent="-514350">
              <a:buAutoNum type="arabicParenR"/>
            </a:pPr>
            <a:r>
              <a:rPr lang="en-US" dirty="0"/>
              <a:t>Shortest Job First(SJF) Scheduling</a:t>
            </a:r>
          </a:p>
          <a:p>
            <a:pPr marL="514350" indent="-514350">
              <a:buAutoNum type="arabicParenR"/>
            </a:pPr>
            <a:r>
              <a:rPr lang="en-US" dirty="0"/>
              <a:t>Round Robin(RR) Scheduling.</a:t>
            </a:r>
          </a:p>
          <a:p>
            <a:pPr marL="514350" indent="-514350">
              <a:buFont typeface="Wingdings 2"/>
              <a:buAutoNum type="arabicParenR"/>
            </a:pPr>
            <a:r>
              <a:rPr lang="en-US" dirty="0"/>
              <a:t>Shortest remaining time first Scheduling</a:t>
            </a:r>
          </a:p>
          <a:p>
            <a:pPr marL="514350" indent="-514350">
              <a:buFont typeface="Wingdings 2"/>
              <a:buAutoNum type="arabicParenR"/>
            </a:pPr>
            <a:r>
              <a:rPr lang="en-US" dirty="0"/>
              <a:t>Priority based Scheduling</a:t>
            </a:r>
          </a:p>
          <a:p>
            <a:pPr marL="0" indent="0">
              <a:buNone/>
            </a:pPr>
            <a:endParaRPr lang="en-US" dirty="0"/>
          </a:p>
        </p:txBody>
      </p:sp>
    </p:spTree>
    <p:extLst>
      <p:ext uri="{BB962C8B-B14F-4D97-AF65-F5344CB8AC3E}">
        <p14:creationId xmlns:p14="http://schemas.microsoft.com/office/powerpoint/2010/main" val="496938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3200" dirty="0" smtClean="0"/>
              <a:t>1) First come First served(FCFS) Scheduling</a:t>
            </a:r>
            <a:br>
              <a:rPr lang="en-US" sz="3200" dirty="0" smtClean="0"/>
            </a:br>
            <a:endParaRPr lang="en-US" sz="3200" dirty="0"/>
          </a:p>
        </p:txBody>
      </p:sp>
      <p:sp>
        <p:nvSpPr>
          <p:cNvPr id="3" name="Content Placeholder 2"/>
          <p:cNvSpPr>
            <a:spLocks noGrp="1"/>
          </p:cNvSpPr>
          <p:nvPr>
            <p:ph idx="1"/>
          </p:nvPr>
        </p:nvSpPr>
        <p:spPr/>
        <p:txBody>
          <a:bodyPr/>
          <a:lstStyle/>
          <a:p>
            <a:r>
              <a:rPr lang="en-US" dirty="0" smtClean="0"/>
              <a:t>It is the simplest algorithm to implement. The process with the minimal arrival time will get the CPU first. The lesser the arrival time, the sooner will the process gets the CPU. It is the non-preemptive type of scheduling.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Following are some of important functions of an operating System.</a:t>
            </a:r>
            <a:endParaRPr lang="en-US" dirty="0"/>
          </a:p>
        </p:txBody>
      </p:sp>
      <p:sp>
        <p:nvSpPr>
          <p:cNvPr id="3" name="Content Placeholder 2"/>
          <p:cNvSpPr>
            <a:spLocks noGrp="1"/>
          </p:cNvSpPr>
          <p:nvPr>
            <p:ph idx="1"/>
          </p:nvPr>
        </p:nvSpPr>
        <p:spPr/>
        <p:txBody>
          <a:bodyPr>
            <a:normAutofit lnSpcReduction="10000"/>
          </a:bodyPr>
          <a:lstStyle/>
          <a:p>
            <a:r>
              <a:rPr lang="en-US" dirty="0" smtClean="0"/>
              <a:t>Memory Management</a:t>
            </a:r>
          </a:p>
          <a:p>
            <a:r>
              <a:rPr lang="en-US" dirty="0" smtClean="0"/>
              <a:t>Process Management</a:t>
            </a:r>
          </a:p>
          <a:p>
            <a:r>
              <a:rPr lang="en-US" dirty="0" smtClean="0"/>
              <a:t>Device Management</a:t>
            </a:r>
          </a:p>
          <a:p>
            <a:r>
              <a:rPr lang="en-US" dirty="0" smtClean="0"/>
              <a:t>File Management</a:t>
            </a:r>
          </a:p>
          <a:p>
            <a:r>
              <a:rPr lang="en-US" dirty="0" smtClean="0"/>
              <a:t>Security</a:t>
            </a:r>
          </a:p>
          <a:p>
            <a:r>
              <a:rPr lang="en-US" dirty="0" smtClean="0"/>
              <a:t>User Interface</a:t>
            </a:r>
          </a:p>
          <a:p>
            <a:r>
              <a:rPr lang="en-US" dirty="0" smtClean="0"/>
              <a:t>Control over system performance</a:t>
            </a:r>
          </a:p>
          <a:p>
            <a:r>
              <a:rPr lang="en-US" dirty="0" smtClean="0"/>
              <a:t>Job accounting</a:t>
            </a:r>
          </a:p>
          <a:p>
            <a:r>
              <a:rPr lang="en-US" dirty="0" smtClean="0"/>
              <a:t>Error detecting aids</a:t>
            </a:r>
          </a:p>
          <a:p>
            <a:r>
              <a:rPr lang="en-US" dirty="0" smtClean="0"/>
              <a:t>Coordination between other software and users</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r>
              <a:rPr lang="en-US" sz="3200" b="1" dirty="0" smtClean="0"/>
              <a:t>2) Shortest Job First</a:t>
            </a:r>
            <a:br>
              <a:rPr lang="en-US" sz="3200" b="1" dirty="0" smtClean="0"/>
            </a:br>
            <a:endParaRPr lang="en-US" sz="3200" dirty="0"/>
          </a:p>
        </p:txBody>
      </p:sp>
      <p:sp>
        <p:nvSpPr>
          <p:cNvPr id="3" name="Content Placeholder 2"/>
          <p:cNvSpPr>
            <a:spLocks noGrp="1"/>
          </p:cNvSpPr>
          <p:nvPr>
            <p:ph idx="1"/>
          </p:nvPr>
        </p:nvSpPr>
        <p:spPr/>
        <p:txBody>
          <a:bodyPr/>
          <a:lstStyle/>
          <a:p>
            <a:r>
              <a:rPr lang="en-US" dirty="0" smtClean="0"/>
              <a:t>The job with the shortest burst time will get the CPU first. The lesser the burst time, the sooner will the process get the CPU. It is the non-preemptive type of scheduling.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3) </a:t>
            </a:r>
            <a:r>
              <a:rPr lang="en-US" sz="3600" b="1" dirty="0" smtClean="0"/>
              <a:t>Round Robin</a:t>
            </a:r>
            <a:br>
              <a:rPr lang="en-US" sz="3600" b="1" dirty="0" smtClean="0"/>
            </a:br>
            <a:endParaRPr lang="en-US" sz="3600" dirty="0"/>
          </a:p>
        </p:txBody>
      </p:sp>
      <p:sp>
        <p:nvSpPr>
          <p:cNvPr id="3" name="Content Placeholder 2"/>
          <p:cNvSpPr>
            <a:spLocks noGrp="1"/>
          </p:cNvSpPr>
          <p:nvPr>
            <p:ph idx="1"/>
          </p:nvPr>
        </p:nvSpPr>
        <p:spPr>
          <a:xfrm>
            <a:off x="457200" y="1447800"/>
            <a:ext cx="8229600" cy="4389120"/>
          </a:xfrm>
        </p:spPr>
        <p:txBody>
          <a:bodyPr/>
          <a:lstStyle/>
          <a:p>
            <a:r>
              <a:rPr lang="en-US" dirty="0" smtClean="0"/>
              <a:t>In the Round Robin scheduling algorithm, the OS defines a time quantum (slice). All the processes will get executed in the cyclic way. Each of the process will get the CPU for a small amount of time (called time quantum) and then get back to the ready queue to wait for its next turn. It is a preemptive type of scheduling.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 Shortest remaining time first</a:t>
            </a:r>
            <a:br>
              <a:rPr lang="en-US" b="1" dirty="0" smtClean="0"/>
            </a:br>
            <a:endParaRPr lang="en-US" dirty="0"/>
          </a:p>
        </p:txBody>
      </p:sp>
      <p:sp>
        <p:nvSpPr>
          <p:cNvPr id="3" name="Content Placeholder 2"/>
          <p:cNvSpPr>
            <a:spLocks noGrp="1"/>
          </p:cNvSpPr>
          <p:nvPr>
            <p:ph idx="1"/>
          </p:nvPr>
        </p:nvSpPr>
        <p:spPr>
          <a:xfrm>
            <a:off x="457200" y="1371600"/>
            <a:ext cx="8229600" cy="4389120"/>
          </a:xfrm>
        </p:spPr>
        <p:txBody>
          <a:bodyPr/>
          <a:lstStyle/>
          <a:p>
            <a:r>
              <a:rPr lang="en-US" dirty="0" smtClean="0"/>
              <a:t>It is the preemptive form of SJF. In this algorithm, the OS schedules the Job according to the remaining time of the execution.</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 Priority based scheduling</a:t>
            </a:r>
            <a:br>
              <a:rPr lang="en-US" b="1" dirty="0" smtClean="0"/>
            </a:br>
            <a:endParaRPr lang="en-US" dirty="0"/>
          </a:p>
        </p:txBody>
      </p:sp>
      <p:sp>
        <p:nvSpPr>
          <p:cNvPr id="3" name="Content Placeholder 2"/>
          <p:cNvSpPr>
            <a:spLocks noGrp="1"/>
          </p:cNvSpPr>
          <p:nvPr>
            <p:ph idx="1"/>
          </p:nvPr>
        </p:nvSpPr>
        <p:spPr/>
        <p:txBody>
          <a:bodyPr/>
          <a:lstStyle/>
          <a:p>
            <a:r>
              <a:rPr lang="en-US" dirty="0" smtClean="0"/>
              <a:t>In this algorithm, the priority will be assigned to each of the processes. The higher the priority, the sooner will the process get the CPU. If the priority of the two processes is same then they will be scheduled according to their arrival time.</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Deadlock:</a:t>
            </a:r>
            <a:endParaRPr lang="en-US" dirty="0"/>
          </a:p>
        </p:txBody>
      </p:sp>
      <p:sp>
        <p:nvSpPr>
          <p:cNvPr id="3" name="Content Placeholder 2"/>
          <p:cNvSpPr>
            <a:spLocks noGrp="1"/>
          </p:cNvSpPr>
          <p:nvPr>
            <p:ph idx="1"/>
          </p:nvPr>
        </p:nvSpPr>
        <p:spPr>
          <a:xfrm>
            <a:off x="457200" y="914400"/>
            <a:ext cx="8229600" cy="5410200"/>
          </a:xfrm>
        </p:spPr>
        <p:txBody>
          <a:bodyPr>
            <a:normAutofit fontScale="85000" lnSpcReduction="20000"/>
          </a:bodyPr>
          <a:lstStyle/>
          <a:p>
            <a:r>
              <a:rPr lang="en-US" dirty="0" smtClean="0"/>
              <a:t>A Deadlock is a situation where each of the computer process waits for a resource which is being assigned to some another process. In this situation, none of the process gets executed since the resource it needs, is held by some other process which is also waiting for some other resource to be released.</a:t>
            </a:r>
          </a:p>
          <a:p>
            <a:r>
              <a:rPr lang="en-US" dirty="0" smtClean="0"/>
              <a:t>Let us assume that there are three processes P1, P2 and P3. There are three different resources R1, R2 and R3. R1 is assigned to P1, R2 is assigned to P2 and R3 is assigned to P3. </a:t>
            </a:r>
          </a:p>
          <a:p>
            <a:r>
              <a:rPr lang="en-US" dirty="0" smtClean="0"/>
              <a:t>After some time, P1 demands for R2 which is being used by P2. P1 halts its execution since it can't complete without R2. P2 also demands for R3 which is being used by P3. P2 also stops its execution because it can't continue without R3. P3 also demands for R1 which is being used by P1 therefore P3 also stops its execution. </a:t>
            </a:r>
          </a:p>
          <a:p>
            <a:r>
              <a:rPr lang="en-US" dirty="0" smtClean="0"/>
              <a:t>In this scenario, a cycle is being formed among the three processes. None of the process is progressing and they are all waiting. The computer becomes unresponsive since all the processes got blocked.</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 Deadlock</a:t>
            </a:r>
            <a:endParaRPr lang="en-US" dirty="0"/>
          </a:p>
        </p:txBody>
      </p:sp>
      <p:pic>
        <p:nvPicPr>
          <p:cNvPr id="2050" name="Picture 2" descr="C:\Users\Nabraj\Desktop\os-deadlock.png"/>
          <p:cNvPicPr>
            <a:picLocks noGrp="1" noChangeAspect="1" noChangeArrowheads="1"/>
          </p:cNvPicPr>
          <p:nvPr>
            <p:ph idx="1"/>
          </p:nvPr>
        </p:nvPicPr>
        <p:blipFill>
          <a:blip r:embed="rId2" cstate="print"/>
          <a:srcRect/>
          <a:stretch>
            <a:fillRect/>
          </a:stretch>
        </p:blipFill>
        <p:spPr bwMode="auto">
          <a:xfrm>
            <a:off x="2719387" y="2057401"/>
            <a:ext cx="4824413" cy="3029744"/>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4000" b="1" dirty="0" smtClean="0"/>
              <a:t>Necessary conditions for Deadlocks</a:t>
            </a:r>
            <a:br>
              <a:rPr lang="en-US" sz="4000" b="1" dirty="0" smtClean="0"/>
            </a:br>
            <a:endParaRPr lang="en-US" sz="4000" dirty="0"/>
          </a:p>
        </p:txBody>
      </p:sp>
      <p:sp>
        <p:nvSpPr>
          <p:cNvPr id="3" name="Content Placeholder 2"/>
          <p:cNvSpPr>
            <a:spLocks noGrp="1"/>
          </p:cNvSpPr>
          <p:nvPr>
            <p:ph idx="1"/>
          </p:nvPr>
        </p:nvSpPr>
        <p:spPr>
          <a:xfrm>
            <a:off x="457200" y="838200"/>
            <a:ext cx="8534400" cy="5562600"/>
          </a:xfrm>
        </p:spPr>
        <p:txBody>
          <a:bodyPr>
            <a:normAutofit fontScale="92500" lnSpcReduction="10000"/>
          </a:bodyPr>
          <a:lstStyle/>
          <a:p>
            <a:pPr marL="0" indent="0">
              <a:buNone/>
            </a:pPr>
            <a:r>
              <a:rPr lang="en-US" dirty="0"/>
              <a:t>Deadlocks occur when all the following four conditions are met simultaneously (Coffman conditions):</a:t>
            </a:r>
          </a:p>
          <a:p>
            <a:r>
              <a:rPr lang="en-US" b="1" dirty="0"/>
              <a:t>Mutual Exclusion</a:t>
            </a:r>
            <a:endParaRPr lang="en-US" dirty="0"/>
          </a:p>
          <a:p>
            <a:pPr lvl="1"/>
            <a:r>
              <a:rPr lang="en-US" dirty="0"/>
              <a:t>At least one resource must be held in a non-shareable mode, meaning only one process can use the resource at a time.</a:t>
            </a:r>
          </a:p>
          <a:p>
            <a:r>
              <a:rPr lang="en-US" b="1" dirty="0"/>
              <a:t>Hold and Wait</a:t>
            </a:r>
            <a:endParaRPr lang="en-US" dirty="0"/>
          </a:p>
          <a:p>
            <a:pPr lvl="1"/>
            <a:r>
              <a:rPr lang="en-US" dirty="0"/>
              <a:t>A process holding at least one resource is waiting to acquire additional resources currently held by other processes.</a:t>
            </a:r>
          </a:p>
          <a:p>
            <a:r>
              <a:rPr lang="en-US" b="1" dirty="0"/>
              <a:t>No Preemption</a:t>
            </a:r>
            <a:endParaRPr lang="en-US" dirty="0"/>
          </a:p>
          <a:p>
            <a:pPr lvl="1"/>
            <a:r>
              <a:rPr lang="en-US" dirty="0"/>
              <a:t>Resources cannot be forcibly removed from a process holding them; they can only be released voluntarily by the process.</a:t>
            </a:r>
          </a:p>
          <a:p>
            <a:r>
              <a:rPr lang="en-US" b="1" dirty="0"/>
              <a:t>Circular Wait</a:t>
            </a:r>
            <a:endParaRPr lang="en-US" dirty="0"/>
          </a:p>
          <a:p>
            <a:pPr lvl="1"/>
            <a:r>
              <a:rPr lang="en-US" dirty="0"/>
              <a:t>A set of processes {P1, P2, ..., </a:t>
            </a:r>
            <a:r>
              <a:rPr lang="en-US" dirty="0" err="1"/>
              <a:t>Pn</a:t>
            </a:r>
            <a:r>
              <a:rPr lang="en-US" dirty="0"/>
              <a:t>} exists such that P1 is waiting for a resource held by P2, P2 is waiting for a resource held by P3, and so on, with </a:t>
            </a:r>
            <a:r>
              <a:rPr lang="en-US" dirty="0" err="1"/>
              <a:t>Pn</a:t>
            </a:r>
            <a:r>
              <a:rPr lang="en-US" dirty="0"/>
              <a:t> waiting for a resource held by P1.</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b="1" dirty="0" smtClean="0"/>
              <a:t>Strategies for handling Deadlock :</a:t>
            </a:r>
            <a:endParaRPr lang="en-US" sz="3200" b="1" dirty="0"/>
          </a:p>
        </p:txBody>
      </p:sp>
      <p:sp>
        <p:nvSpPr>
          <p:cNvPr id="3" name="Content Placeholder 2"/>
          <p:cNvSpPr>
            <a:spLocks noGrp="1"/>
          </p:cNvSpPr>
          <p:nvPr>
            <p:ph idx="1"/>
          </p:nvPr>
        </p:nvSpPr>
        <p:spPr>
          <a:xfrm>
            <a:off x="457200" y="1371600"/>
            <a:ext cx="8229600" cy="4114800"/>
          </a:xfrm>
        </p:spPr>
        <p:txBody>
          <a:bodyPr>
            <a:normAutofit/>
          </a:bodyPr>
          <a:lstStyle/>
          <a:p>
            <a:pPr marL="514350" indent="-514350">
              <a:buNone/>
            </a:pPr>
            <a:r>
              <a:rPr lang="en-US" sz="2800" b="1" dirty="0" smtClean="0"/>
              <a:t>1</a:t>
            </a:r>
            <a:r>
              <a:rPr lang="en-US" sz="2800" b="1" dirty="0"/>
              <a:t>. Deadlock prevention </a:t>
            </a:r>
          </a:p>
          <a:p>
            <a:pPr marL="514350" indent="-514350">
              <a:buNone/>
            </a:pPr>
            <a:r>
              <a:rPr lang="en-US" sz="2800" b="1" dirty="0" smtClean="0"/>
              <a:t>2. </a:t>
            </a:r>
            <a:r>
              <a:rPr lang="en-US" sz="2800" b="1" dirty="0"/>
              <a:t>Deadlock </a:t>
            </a:r>
            <a:r>
              <a:rPr lang="en-US" sz="2800" b="1" dirty="0" smtClean="0"/>
              <a:t>avoidance</a:t>
            </a:r>
          </a:p>
          <a:p>
            <a:pPr marL="514350" indent="-514350">
              <a:buNone/>
            </a:pPr>
            <a:r>
              <a:rPr lang="en-US" sz="2800" b="1" dirty="0" smtClean="0"/>
              <a:t>3. Deadlock </a:t>
            </a:r>
            <a:r>
              <a:rPr lang="en-US" sz="2800" b="1" dirty="0"/>
              <a:t>detection and </a:t>
            </a:r>
            <a:r>
              <a:rPr lang="en-US" sz="2800" b="1" dirty="0" smtClean="0"/>
              <a:t>recovery</a:t>
            </a:r>
          </a:p>
          <a:p>
            <a:pPr marL="514350" indent="-514350">
              <a:buNone/>
            </a:pPr>
            <a:r>
              <a:rPr lang="en-US" sz="2800" b="1" dirty="0" smtClean="0"/>
              <a:t>4. </a:t>
            </a:r>
            <a:r>
              <a:rPr lang="en-US" sz="2800" b="1" dirty="0"/>
              <a:t>Deadlock Ignorance</a:t>
            </a:r>
          </a:p>
          <a:p>
            <a:pPr marL="514350" indent="-514350">
              <a:buNone/>
            </a:pPr>
            <a:endParaRPr lang="en-US"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81912"/>
          </a:xfrm>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1</a:t>
            </a:r>
            <a:r>
              <a:rPr lang="en-US" b="1" dirty="0"/>
              <a:t>) Deadlock Prevention</a:t>
            </a:r>
            <a:r>
              <a:rPr lang="en-US" dirty="0"/>
              <a:t/>
            </a:r>
            <a:br>
              <a:rPr lang="en-US" dirty="0"/>
            </a:br>
            <a:r>
              <a:rPr lang="en-US" b="1" dirty="0" smtClean="0"/>
              <a:t> </a:t>
            </a:r>
            <a:br>
              <a:rPr lang="en-US" b="1" dirty="0" smtClean="0"/>
            </a:br>
            <a:endParaRPr lang="en-US" dirty="0"/>
          </a:p>
        </p:txBody>
      </p:sp>
      <p:sp>
        <p:nvSpPr>
          <p:cNvPr id="3" name="Content Placeholder 2"/>
          <p:cNvSpPr>
            <a:spLocks noGrp="1"/>
          </p:cNvSpPr>
          <p:nvPr>
            <p:ph idx="1"/>
          </p:nvPr>
        </p:nvSpPr>
        <p:spPr>
          <a:xfrm>
            <a:off x="457200" y="1219200"/>
            <a:ext cx="8229600" cy="5029200"/>
          </a:xfrm>
        </p:spPr>
        <p:txBody>
          <a:bodyPr>
            <a:normAutofit/>
          </a:bodyPr>
          <a:lstStyle/>
          <a:p>
            <a:pPr marL="0" indent="0">
              <a:buNone/>
            </a:pPr>
            <a:endParaRPr lang="en-US" dirty="0"/>
          </a:p>
          <a:p>
            <a:pPr marL="0" indent="0">
              <a:buNone/>
            </a:pPr>
            <a:r>
              <a:rPr lang="en-US" dirty="0"/>
              <a:t>Modify the system to ensure at least one of the four conditions for deadlock cannot hold. For example:</a:t>
            </a:r>
          </a:p>
          <a:p>
            <a:pPr lvl="1"/>
            <a:r>
              <a:rPr lang="en-US" b="1" dirty="0"/>
              <a:t>Mutual Exclusion:</a:t>
            </a:r>
            <a:r>
              <a:rPr lang="en-US" dirty="0"/>
              <a:t> Make resources shareable where possible.</a:t>
            </a:r>
          </a:p>
          <a:p>
            <a:pPr lvl="1"/>
            <a:r>
              <a:rPr lang="en-US" b="1" dirty="0"/>
              <a:t>Hold and Wait:</a:t>
            </a:r>
            <a:r>
              <a:rPr lang="en-US" dirty="0"/>
              <a:t> Require processes to request all resources at once.</a:t>
            </a:r>
          </a:p>
          <a:p>
            <a:pPr lvl="1"/>
            <a:r>
              <a:rPr lang="en-US" b="1" dirty="0"/>
              <a:t>No Preemption:</a:t>
            </a:r>
            <a:r>
              <a:rPr lang="en-US" dirty="0"/>
              <a:t> Allow preemption of resources under specific conditions.</a:t>
            </a:r>
          </a:p>
          <a:p>
            <a:pPr lvl="1"/>
            <a:r>
              <a:rPr lang="en-US" b="1" dirty="0"/>
              <a:t>Circular Wait:</a:t>
            </a:r>
            <a:r>
              <a:rPr lang="en-US" dirty="0"/>
              <a:t> Impose a strict order in which resources must be requested.</a:t>
            </a:r>
          </a:p>
          <a:p>
            <a:pPr marL="514350" indent="-514350">
              <a:buAutoNum type="arabicParenR"/>
            </a:pPr>
            <a:endParaRPr lang="en-US" dirty="0" smtClean="0"/>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a:t>
            </a:r>
            <a:r>
              <a:rPr lang="en-US" b="1" dirty="0"/>
              <a:t>Deadlock Avoidance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Dynamically </a:t>
            </a:r>
            <a:r>
              <a:rPr lang="en-US" dirty="0"/>
              <a:t>analyze resource allocation requests and decide whether granting a request could lead to a deadlock.</a:t>
            </a:r>
          </a:p>
          <a:p>
            <a:r>
              <a:rPr lang="en-US" dirty="0"/>
              <a:t>Example: </a:t>
            </a:r>
            <a:r>
              <a:rPr lang="en-US" b="1" dirty="0"/>
              <a:t>Banker's Algorithm</a:t>
            </a:r>
            <a:r>
              <a:rPr lang="en-US" dirty="0"/>
              <a:t>, which ensures that a safe state is maintained.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dirty="0" smtClean="0"/>
              <a:t>Memory Management</a:t>
            </a:r>
            <a:br>
              <a:rPr lang="en-US" b="1" dirty="0" smtClean="0"/>
            </a:br>
            <a:endParaRPr lang="en-US" dirty="0"/>
          </a:p>
        </p:txBody>
      </p:sp>
      <p:sp>
        <p:nvSpPr>
          <p:cNvPr id="3" name="Content Placeholder 2"/>
          <p:cNvSpPr>
            <a:spLocks noGrp="1"/>
          </p:cNvSpPr>
          <p:nvPr>
            <p:ph idx="1"/>
          </p:nvPr>
        </p:nvSpPr>
        <p:spPr>
          <a:xfrm>
            <a:off x="457200" y="838200"/>
            <a:ext cx="8229600" cy="5410200"/>
          </a:xfrm>
        </p:spPr>
        <p:txBody>
          <a:bodyPr>
            <a:normAutofit fontScale="92500" lnSpcReduction="10000"/>
          </a:bodyPr>
          <a:lstStyle/>
          <a:p>
            <a:r>
              <a:rPr lang="en-US" dirty="0" smtClean="0"/>
              <a:t>Memory management refers to management of Primary Memory or Main Memory. Main memory is a large array of words or bytes where each word or byte has its own address.</a:t>
            </a:r>
          </a:p>
          <a:p>
            <a:r>
              <a:rPr lang="en-US" dirty="0" smtClean="0"/>
              <a:t>Main memory provides a fast storage that can be accessed directly by the CPU. For a program to be executed, it must in the main memory. An Operating System does the following activities for memory management −</a:t>
            </a:r>
          </a:p>
          <a:p>
            <a:r>
              <a:rPr lang="en-US" dirty="0" smtClean="0"/>
              <a:t>Keeps tracks of primary memory, i.e., what part of it are in use by whom, what part are not in use.</a:t>
            </a:r>
          </a:p>
          <a:p>
            <a:r>
              <a:rPr lang="en-US" dirty="0" smtClean="0"/>
              <a:t>In multiprogramming, the OS decides which process will get memory when and how much.</a:t>
            </a:r>
          </a:p>
          <a:p>
            <a:r>
              <a:rPr lang="en-US" dirty="0" smtClean="0"/>
              <a:t>Allocates the memory when a process requests it to do so.</a:t>
            </a:r>
          </a:p>
          <a:p>
            <a:r>
              <a:rPr lang="en-US" dirty="0" smtClean="0"/>
              <a:t>De-allocates the memory when a process no longer needs it or has been terminated.</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810512"/>
          </a:xfrm>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smtClean="0"/>
              <a:t>3) </a:t>
            </a:r>
            <a:r>
              <a:rPr lang="en-US" b="1" dirty="0"/>
              <a:t>Deadlock Detection and Recovery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Allow </a:t>
            </a:r>
            <a:r>
              <a:rPr lang="en-US" dirty="0"/>
              <a:t>deadlocks to occur but detect them and take corrective action, such as:</a:t>
            </a:r>
          </a:p>
          <a:p>
            <a:pPr lvl="1"/>
            <a:r>
              <a:rPr lang="en-US" dirty="0"/>
              <a:t>Terminating processes involved in the deadlock.</a:t>
            </a:r>
          </a:p>
          <a:p>
            <a:pPr lvl="1"/>
            <a:r>
              <a:rPr lang="en-US" dirty="0"/>
              <a:t>Preempting resources from some processes.</a:t>
            </a:r>
          </a:p>
          <a:p>
            <a:pPr lvl="1"/>
            <a:r>
              <a:rPr lang="en-US" dirty="0"/>
              <a:t>Using a </a:t>
            </a:r>
            <a:r>
              <a:rPr lang="en-US" b="1" dirty="0"/>
              <a:t>Resource Allocation Graph (RAG)</a:t>
            </a:r>
            <a:r>
              <a:rPr lang="en-US" dirty="0"/>
              <a:t> for detection.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4) </a:t>
            </a:r>
            <a:r>
              <a:rPr lang="en-US" sz="3600" b="1" dirty="0"/>
              <a:t>Ignore the Problem</a:t>
            </a:r>
            <a:r>
              <a:rPr lang="en-US" sz="3600" dirty="0"/>
              <a:t/>
            </a:r>
            <a:br>
              <a:rPr lang="en-US" sz="3600" dirty="0"/>
            </a:br>
            <a:endParaRPr lang="en-US" sz="3600" dirty="0"/>
          </a:p>
        </p:txBody>
      </p:sp>
      <p:sp>
        <p:nvSpPr>
          <p:cNvPr id="3" name="Content Placeholder 2"/>
          <p:cNvSpPr>
            <a:spLocks noGrp="1"/>
          </p:cNvSpPr>
          <p:nvPr>
            <p:ph idx="1"/>
          </p:nvPr>
        </p:nvSpPr>
        <p:spPr/>
        <p:txBody>
          <a:bodyPr/>
          <a:lstStyle/>
          <a:p>
            <a:r>
              <a:rPr lang="en-US" dirty="0" smtClean="0"/>
              <a:t>In </a:t>
            </a:r>
            <a:r>
              <a:rPr lang="en-US" dirty="0"/>
              <a:t>some systems (e.g., most desktop operating systems), deadlocks are rare and are simply ignored. This is known as the </a:t>
            </a:r>
            <a:r>
              <a:rPr lang="en-US" b="1" dirty="0"/>
              <a:t>ostrich algorithm</a:t>
            </a:r>
            <a:r>
              <a:rPr lang="en-US" dirty="0"/>
              <a:t>.</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Paging:</a:t>
            </a:r>
            <a:endParaRPr lang="en-US" dirty="0"/>
          </a:p>
        </p:txBody>
      </p:sp>
      <p:sp>
        <p:nvSpPr>
          <p:cNvPr id="3" name="Content Placeholder 2"/>
          <p:cNvSpPr>
            <a:spLocks noGrp="1"/>
          </p:cNvSpPr>
          <p:nvPr>
            <p:ph idx="1"/>
          </p:nvPr>
        </p:nvSpPr>
        <p:spPr>
          <a:xfrm>
            <a:off x="457200" y="1219200"/>
            <a:ext cx="8229600" cy="4389120"/>
          </a:xfrm>
        </p:spPr>
        <p:txBody>
          <a:bodyPr>
            <a:normAutofit fontScale="92500" lnSpcReduction="20000"/>
          </a:bodyPr>
          <a:lstStyle/>
          <a:p>
            <a:r>
              <a:rPr lang="en-US" dirty="0" smtClean="0"/>
              <a:t>In Operating Systems, Paging is a storage mechanism used to retrieve processes from the secondary storage into the main memory in the form of pages. </a:t>
            </a:r>
          </a:p>
          <a:p>
            <a:r>
              <a:rPr lang="en-US" dirty="0" smtClean="0"/>
              <a:t>The main idea behind the paging is to divide each process in the form of pages. The main memory will also be divided in the form of frames.</a:t>
            </a:r>
          </a:p>
          <a:p>
            <a:r>
              <a:rPr lang="en-US" dirty="0" smtClean="0"/>
              <a:t>One page of the process is to be stored in one of the frames of the memory. The pages can be stored at the different locations of the memory but the priority is always to find the contiguous frames or holes.</a:t>
            </a:r>
          </a:p>
          <a:p>
            <a:r>
              <a:rPr lang="en-US" dirty="0" smtClean="0"/>
              <a:t>Pages of the process are brought into the main memory only when they are required otherwise they reside in the secondary storage.</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Virtual Memory</a:t>
            </a:r>
            <a:br>
              <a:rPr lang="en-US" b="1" dirty="0" smtClean="0"/>
            </a:br>
            <a:endParaRPr lang="en-US" dirty="0"/>
          </a:p>
        </p:txBody>
      </p:sp>
      <p:sp>
        <p:nvSpPr>
          <p:cNvPr id="3" name="Content Placeholder 2"/>
          <p:cNvSpPr>
            <a:spLocks noGrp="1"/>
          </p:cNvSpPr>
          <p:nvPr>
            <p:ph idx="1"/>
          </p:nvPr>
        </p:nvSpPr>
        <p:spPr>
          <a:xfrm>
            <a:off x="457200" y="1371600"/>
            <a:ext cx="8229600" cy="4876800"/>
          </a:xfrm>
        </p:spPr>
        <p:txBody>
          <a:bodyPr>
            <a:normAutofit fontScale="92500"/>
          </a:bodyPr>
          <a:lstStyle/>
          <a:p>
            <a:r>
              <a:rPr lang="en-US" dirty="0" smtClean="0"/>
              <a:t>Virtual Memory is a storage scheme that provides user an illusion of having a very big main memory. This is done by treating a part of secondary memory as the main memory.</a:t>
            </a:r>
          </a:p>
          <a:p>
            <a:r>
              <a:rPr lang="en-US" dirty="0" smtClean="0"/>
              <a:t>In this scheme, User can load the bigger size processes than the available main memory by having the illusion that the memory is available to load the process.</a:t>
            </a:r>
          </a:p>
          <a:p>
            <a:r>
              <a:rPr lang="en-US" dirty="0" smtClean="0"/>
              <a:t>Instead of loading one big process in the main memory, the Operating System loads the different parts of more than one process in the main memory.</a:t>
            </a:r>
          </a:p>
          <a:p>
            <a:r>
              <a:rPr lang="en-US" dirty="0" smtClean="0"/>
              <a:t>By doing this, the degree of multiprogramming will be increased and therefore, the CPU utilization will also be increased.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Content Placeholder 2"/>
          <p:cNvSpPr>
            <a:spLocks noGrp="1"/>
          </p:cNvSpPr>
          <p:nvPr>
            <p:ph idx="1"/>
          </p:nvPr>
        </p:nvSpPr>
        <p:spPr/>
        <p:txBody>
          <a:bodyPr/>
          <a:lstStyle/>
          <a:p>
            <a:r>
              <a:rPr lang="en-US" dirty="0" smtClean="0"/>
              <a:t>User interface helps to communicate between the user and the computer.</a:t>
            </a:r>
          </a:p>
          <a:p>
            <a:r>
              <a:rPr lang="en-US" dirty="0" smtClean="0"/>
              <a:t>Its types are:</a:t>
            </a:r>
          </a:p>
          <a:p>
            <a:pPr marL="514350" indent="-514350">
              <a:buAutoNum type="arabicParenR"/>
            </a:pPr>
            <a:r>
              <a:rPr lang="en-US" dirty="0" smtClean="0"/>
              <a:t>Command line Interface(CLI)</a:t>
            </a:r>
          </a:p>
          <a:p>
            <a:pPr marL="514350" indent="-514350">
              <a:buAutoNum type="arabicParenR"/>
            </a:pPr>
            <a:r>
              <a:rPr lang="en-US" dirty="0" smtClean="0"/>
              <a:t>Graphical User Interface(GUI)</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Command line Interface(CLI)</a:t>
            </a:r>
            <a:br>
              <a:rPr lang="en-US" dirty="0" smtClean="0"/>
            </a:br>
            <a:endParaRPr lang="en-US" dirty="0"/>
          </a:p>
        </p:txBody>
      </p:sp>
      <p:sp>
        <p:nvSpPr>
          <p:cNvPr id="3" name="Content Placeholder 2"/>
          <p:cNvSpPr>
            <a:spLocks noGrp="1"/>
          </p:cNvSpPr>
          <p:nvPr>
            <p:ph idx="1"/>
          </p:nvPr>
        </p:nvSpPr>
        <p:spPr/>
        <p:txBody>
          <a:bodyPr/>
          <a:lstStyle/>
          <a:p>
            <a:r>
              <a:rPr lang="en-US" dirty="0" smtClean="0"/>
              <a:t>CLI requires the user to interact with OS in the form of text keyed in from the keyboard.</a:t>
            </a:r>
          </a:p>
          <a:p>
            <a:r>
              <a:rPr lang="en-US" dirty="0" smtClean="0"/>
              <a:t>User has to remember all the commands to perform the task.</a:t>
            </a:r>
          </a:p>
          <a:p>
            <a:r>
              <a:rPr lang="en-US" dirty="0" err="1" smtClean="0"/>
              <a:t>Eg</a:t>
            </a:r>
            <a:r>
              <a:rPr lang="en-US" dirty="0" smtClean="0"/>
              <a:t> are MS-DOS and Linux shell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smtClean="0"/>
              <a:t>Graphical User Interface(GUI)</a:t>
            </a:r>
            <a:endParaRPr lang="en-US" dirty="0"/>
          </a:p>
        </p:txBody>
      </p:sp>
      <p:sp>
        <p:nvSpPr>
          <p:cNvPr id="3" name="Content Placeholder 2"/>
          <p:cNvSpPr>
            <a:spLocks noGrp="1"/>
          </p:cNvSpPr>
          <p:nvPr>
            <p:ph idx="1"/>
          </p:nvPr>
        </p:nvSpPr>
        <p:spPr/>
        <p:txBody>
          <a:bodyPr/>
          <a:lstStyle/>
          <a:p>
            <a:r>
              <a:rPr lang="en-US" dirty="0" smtClean="0"/>
              <a:t>It uses graphics to give the commands.</a:t>
            </a:r>
          </a:p>
          <a:p>
            <a:r>
              <a:rPr lang="en-US" dirty="0" smtClean="0"/>
              <a:t>The interface consists of icons, menus, windows and pointers.</a:t>
            </a:r>
          </a:p>
          <a:p>
            <a:r>
              <a:rPr lang="en-US" dirty="0" smtClean="0"/>
              <a:t>The user do not need to remember the commands.</a:t>
            </a:r>
          </a:p>
          <a:p>
            <a:r>
              <a:rPr lang="en-US" dirty="0" err="1" smtClean="0"/>
              <a:t>Eg</a:t>
            </a:r>
            <a:r>
              <a:rPr lang="en-US" dirty="0" smtClean="0"/>
              <a:t> windows 7, windows 10</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err="1" smtClean="0"/>
              <a:t>os</a:t>
            </a:r>
            <a:r>
              <a:rPr lang="en-US" dirty="0" smtClean="0"/>
              <a:t>:</a:t>
            </a:r>
            <a:endParaRPr lang="en-US" dirty="0"/>
          </a:p>
        </p:txBody>
      </p:sp>
      <p:sp>
        <p:nvSpPr>
          <p:cNvPr id="3" name="Content Placeholder 2"/>
          <p:cNvSpPr>
            <a:spLocks noGrp="1"/>
          </p:cNvSpPr>
          <p:nvPr>
            <p:ph idx="1"/>
          </p:nvPr>
        </p:nvSpPr>
        <p:spPr/>
        <p:txBody>
          <a:bodyPr/>
          <a:lstStyle/>
          <a:p>
            <a:r>
              <a:rPr lang="en-US" dirty="0" smtClean="0"/>
              <a:t>MS-DOS</a:t>
            </a:r>
          </a:p>
          <a:p>
            <a:r>
              <a:rPr lang="en-US" dirty="0" smtClean="0"/>
              <a:t>Windows Family OS.</a:t>
            </a:r>
          </a:p>
          <a:p>
            <a:r>
              <a:rPr lang="en-US" dirty="0" smtClean="0"/>
              <a:t>Linux OS.</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Linux OS</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was developed by </a:t>
            </a:r>
            <a:r>
              <a:rPr lang="en-US" dirty="0" err="1" smtClean="0"/>
              <a:t>Linus</a:t>
            </a:r>
            <a:r>
              <a:rPr lang="en-US" dirty="0" smtClean="0"/>
              <a:t> </a:t>
            </a:r>
            <a:r>
              <a:rPr lang="en-US" dirty="0" err="1" smtClean="0"/>
              <a:t>Torvalds</a:t>
            </a:r>
            <a:r>
              <a:rPr lang="en-US" dirty="0" smtClean="0"/>
              <a:t> in 1992. Linux is copyright under the GNU("</a:t>
            </a:r>
            <a:r>
              <a:rPr lang="en-US" b="1" dirty="0" smtClean="0"/>
              <a:t>GNU's Not Unix</a:t>
            </a:r>
            <a:r>
              <a:rPr lang="en-US" dirty="0" smtClean="0"/>
              <a:t>!") public License.</a:t>
            </a:r>
          </a:p>
          <a:p>
            <a:r>
              <a:rPr lang="en-US" dirty="0" smtClean="0"/>
              <a:t>Linux is free operating system that is easily available.</a:t>
            </a:r>
          </a:p>
          <a:p>
            <a:r>
              <a:rPr lang="en-US" dirty="0" smtClean="0"/>
              <a:t>Linux is command line user interface OS, Linux has GUI </a:t>
            </a:r>
            <a:r>
              <a:rPr lang="en-US" dirty="0" err="1" smtClean="0"/>
              <a:t>interaces</a:t>
            </a:r>
            <a:r>
              <a:rPr lang="en-US" dirty="0" smtClean="0"/>
              <a:t> called desktop environments like GNOME(GNU Object Model Environment).</a:t>
            </a:r>
          </a:p>
          <a:p>
            <a:r>
              <a:rPr lang="en-US" dirty="0" smtClean="0"/>
              <a:t>Its vendor are Red Hat, Mandrake etc</a:t>
            </a:r>
          </a:p>
          <a:p>
            <a:r>
              <a:rPr lang="en-US" dirty="0" smtClean="0"/>
              <a:t>It is reliable and secure OS.</a:t>
            </a:r>
          </a:p>
          <a:p>
            <a:r>
              <a:rPr lang="en-US" dirty="0" smtClean="0"/>
              <a:t>It supports multi-tasking, multi processing.</a:t>
            </a:r>
          </a:p>
          <a:p>
            <a:r>
              <a:rPr lang="en-US" dirty="0" err="1" smtClean="0"/>
              <a:t>Eg</a:t>
            </a:r>
            <a:r>
              <a:rPr lang="en-US" dirty="0" smtClean="0"/>
              <a:t> </a:t>
            </a:r>
            <a:r>
              <a:rPr lang="en-US" dirty="0" err="1" smtClean="0"/>
              <a:t>Ubuntu</a:t>
            </a:r>
            <a:r>
              <a:rPr lang="en-US" dirty="0" smtClean="0"/>
              <a:t>, </a:t>
            </a:r>
            <a:r>
              <a:rPr lang="en-US" dirty="0" err="1" smtClean="0"/>
              <a:t>Redhat</a:t>
            </a:r>
            <a:r>
              <a:rPr lang="en-US" dirty="0" smtClean="0"/>
              <a:t> </a:t>
            </a:r>
            <a:r>
              <a:rPr lang="en-US" dirty="0" err="1" smtClean="0"/>
              <a:t>linux</a:t>
            </a:r>
            <a:r>
              <a:rPr lang="en-US" dirty="0" smtClean="0"/>
              <a:t>, kali </a:t>
            </a:r>
            <a:r>
              <a:rPr lang="en-US" dirty="0" err="1" smtClean="0"/>
              <a:t>linux</a:t>
            </a:r>
            <a:r>
              <a:rPr lang="en-US" dirty="0" smtClean="0"/>
              <a:t> etc.</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r>
              <a:rPr lang="en-US" sz="3500" dirty="0" smtClean="0"/>
              <a:t>			Thank You</a:t>
            </a:r>
            <a:endParaRPr lang="en-US" sz="3500" dirty="0"/>
          </a:p>
        </p:txBody>
      </p:sp>
    </p:spTree>
    <p:extLst>
      <p:ext uri="{BB962C8B-B14F-4D97-AF65-F5344CB8AC3E}">
        <p14:creationId xmlns:p14="http://schemas.microsoft.com/office/powerpoint/2010/main" val="166063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dirty="0" smtClean="0"/>
              <a:t>Process Management</a:t>
            </a:r>
            <a:br>
              <a:rPr lang="en-US" b="1" dirty="0" smtClean="0"/>
            </a:br>
            <a:endParaRPr lang="en-US" dirty="0"/>
          </a:p>
        </p:txBody>
      </p:sp>
      <p:sp>
        <p:nvSpPr>
          <p:cNvPr id="3" name="Content Placeholder 2"/>
          <p:cNvSpPr>
            <a:spLocks noGrp="1"/>
          </p:cNvSpPr>
          <p:nvPr>
            <p:ph idx="1"/>
          </p:nvPr>
        </p:nvSpPr>
        <p:spPr>
          <a:xfrm>
            <a:off x="457200" y="685800"/>
            <a:ext cx="8229600" cy="5562600"/>
          </a:xfrm>
        </p:spPr>
        <p:txBody>
          <a:bodyPr>
            <a:normAutofit fontScale="92500" lnSpcReduction="20000"/>
          </a:bodyPr>
          <a:lstStyle/>
          <a:p>
            <a:r>
              <a:rPr lang="en-US" dirty="0" smtClean="0"/>
              <a:t>A program in execution is called a process. In order to accomplish its task, process needs the computer resources.</a:t>
            </a:r>
          </a:p>
          <a:p>
            <a:r>
              <a:rPr lang="en-US" dirty="0" smtClean="0"/>
              <a:t>There may exist more than one process in the system which may require the same resource at the same time. Therefore, the operating system has to manage all the processes and the resources in a convenient and efficient way. </a:t>
            </a:r>
          </a:p>
          <a:p>
            <a:r>
              <a:rPr lang="en-US" dirty="0" smtClean="0"/>
              <a:t>Some resources may need to be executed by one process at one time to maintain the consistency otherwise the system can become inconsistent and deadlock may occur. </a:t>
            </a:r>
          </a:p>
          <a:p>
            <a:pPr>
              <a:buNone/>
            </a:pPr>
            <a:r>
              <a:rPr lang="en-US" b="1" dirty="0" smtClean="0"/>
              <a:t>	The operating system is responsible for the following activities in connection with Process Management</a:t>
            </a:r>
          </a:p>
          <a:p>
            <a:r>
              <a:rPr lang="en-US" dirty="0" smtClean="0"/>
              <a:t>Scheduling processes and threads on the CPUs.</a:t>
            </a:r>
          </a:p>
          <a:p>
            <a:r>
              <a:rPr lang="en-US" dirty="0" smtClean="0"/>
              <a:t>Creating and deleting both user and system processes.</a:t>
            </a:r>
          </a:p>
          <a:p>
            <a:r>
              <a:rPr lang="en-US" dirty="0" smtClean="0"/>
              <a:t>Suspending and resuming processes.</a:t>
            </a:r>
          </a:p>
          <a:p>
            <a:r>
              <a:rPr lang="en-US" dirty="0" smtClean="0"/>
              <a:t>Providing mechanisms for process synchronization.</a:t>
            </a:r>
          </a:p>
          <a:p>
            <a:r>
              <a:rPr lang="en-US" dirty="0" smtClean="0"/>
              <a:t>Providing mechanisms for process communication.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Device Management</a:t>
            </a:r>
            <a:br>
              <a:rPr lang="en-US" b="1" dirty="0" smtClean="0"/>
            </a:br>
            <a:endParaRPr lang="en-US" dirty="0"/>
          </a:p>
        </p:txBody>
      </p:sp>
      <p:sp>
        <p:nvSpPr>
          <p:cNvPr id="3" name="Content Placeholder 2"/>
          <p:cNvSpPr>
            <a:spLocks noGrp="1"/>
          </p:cNvSpPr>
          <p:nvPr>
            <p:ph idx="1"/>
          </p:nvPr>
        </p:nvSpPr>
        <p:spPr>
          <a:xfrm>
            <a:off x="457200" y="1219200"/>
            <a:ext cx="8229600" cy="4953000"/>
          </a:xfrm>
        </p:spPr>
        <p:txBody>
          <a:bodyPr>
            <a:normAutofit/>
          </a:bodyPr>
          <a:lstStyle/>
          <a:p>
            <a:r>
              <a:rPr lang="en-US" dirty="0" smtClean="0"/>
              <a:t>An Operating System manages device communication via their respective drivers. It does the following activities for device management −</a:t>
            </a:r>
          </a:p>
          <a:p>
            <a:r>
              <a:rPr lang="en-US" dirty="0" smtClean="0"/>
              <a:t>Keeps tracks of all devices. Program responsible for this task is known as the </a:t>
            </a:r>
            <a:r>
              <a:rPr lang="en-US" b="1" dirty="0" smtClean="0"/>
              <a:t>I/O controller</a:t>
            </a:r>
            <a:r>
              <a:rPr lang="en-US" dirty="0" smtClean="0"/>
              <a:t>.</a:t>
            </a:r>
          </a:p>
          <a:p>
            <a:r>
              <a:rPr lang="en-US" dirty="0" smtClean="0"/>
              <a:t>Decides which process gets the device when and for how much time.</a:t>
            </a:r>
          </a:p>
          <a:p>
            <a:r>
              <a:rPr lang="en-US" dirty="0" smtClean="0"/>
              <a:t>Allocates the device in the efficient way.</a:t>
            </a:r>
          </a:p>
          <a:p>
            <a:r>
              <a:rPr lang="en-US" dirty="0" smtClean="0"/>
              <a:t>De-allocates devices.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Management</a:t>
            </a:r>
            <a:br>
              <a:rPr lang="en-US" b="1" dirty="0" smtClean="0"/>
            </a:br>
            <a:endParaRPr lang="en-US" dirty="0"/>
          </a:p>
        </p:txBody>
      </p:sp>
      <p:sp>
        <p:nvSpPr>
          <p:cNvPr id="3" name="Content Placeholder 2"/>
          <p:cNvSpPr>
            <a:spLocks noGrp="1"/>
          </p:cNvSpPr>
          <p:nvPr>
            <p:ph idx="1"/>
          </p:nvPr>
        </p:nvSpPr>
        <p:spPr>
          <a:xfrm>
            <a:off x="457200" y="1219200"/>
            <a:ext cx="8229600" cy="5029200"/>
          </a:xfrm>
        </p:spPr>
        <p:txBody>
          <a:bodyPr>
            <a:normAutofit/>
          </a:bodyPr>
          <a:lstStyle/>
          <a:p>
            <a:r>
              <a:rPr lang="en-US" dirty="0" smtClean="0"/>
              <a:t>A file system is normally organized into directories for easy navigation and usage. These directories may contain files and other directories.</a:t>
            </a:r>
          </a:p>
          <a:p>
            <a:r>
              <a:rPr lang="en-US" dirty="0" smtClean="0"/>
              <a:t>An Operating System does the following activities for file management −</a:t>
            </a:r>
          </a:p>
          <a:p>
            <a:r>
              <a:rPr lang="en-US" dirty="0" smtClean="0"/>
              <a:t>Keeps track of information, location, uses, status etc. The collective facilities are often known as </a:t>
            </a:r>
            <a:r>
              <a:rPr lang="en-US" b="1" dirty="0" smtClean="0"/>
              <a:t>file system</a:t>
            </a:r>
            <a:r>
              <a:rPr lang="en-US" dirty="0" smtClean="0"/>
              <a:t>.</a:t>
            </a:r>
          </a:p>
          <a:p>
            <a:r>
              <a:rPr lang="en-US" dirty="0" smtClean="0"/>
              <a:t>Decides who gets the resources.</a:t>
            </a:r>
          </a:p>
          <a:p>
            <a:r>
              <a:rPr lang="en-US" dirty="0" smtClean="0"/>
              <a:t>Allocates the resources.</a:t>
            </a:r>
          </a:p>
          <a:p>
            <a:r>
              <a:rPr lang="en-US" dirty="0" smtClean="0"/>
              <a:t>De-allocates the resources.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Protection and security:</a:t>
            </a:r>
            <a:br>
              <a:rPr lang="en-US" b="1" dirty="0" smtClean="0"/>
            </a:br>
            <a:endParaRPr lang="en-US" dirty="0"/>
          </a:p>
        </p:txBody>
      </p:sp>
      <p:sp>
        <p:nvSpPr>
          <p:cNvPr id="3" name="Content Placeholder 2"/>
          <p:cNvSpPr>
            <a:spLocks noGrp="1"/>
          </p:cNvSpPr>
          <p:nvPr>
            <p:ph idx="1"/>
          </p:nvPr>
        </p:nvSpPr>
        <p:spPr>
          <a:xfrm>
            <a:off x="457200" y="1219200"/>
            <a:ext cx="8229600" cy="4953000"/>
          </a:xfrm>
        </p:spPr>
        <p:txBody>
          <a:bodyPr>
            <a:normAutofit/>
          </a:bodyPr>
          <a:lstStyle/>
          <a:p>
            <a:r>
              <a:rPr lang="en-US" dirty="0" smtClean="0"/>
              <a:t>Protection refers to a mechanism or a way to control the access of programs, processes, or users to the resources defined by a computer system. Following are the major activities of an operating system with respect to protection </a:t>
            </a:r>
          </a:p>
          <a:p>
            <a:r>
              <a:rPr lang="en-US" dirty="0" smtClean="0"/>
              <a:t>The OS ensures that all access to system resources is controlled.</a:t>
            </a:r>
          </a:p>
          <a:p>
            <a:r>
              <a:rPr lang="en-US" dirty="0" smtClean="0"/>
              <a:t>The OS ensures that external I/O devices are protected from invalid access attempts.</a:t>
            </a:r>
          </a:p>
          <a:p>
            <a:r>
              <a:rPr lang="en-US" dirty="0" smtClean="0"/>
              <a:t>The OS provides authentication features for each user by means of passwords.</a:t>
            </a: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466</TotalTime>
  <Words>3339</Words>
  <Application>Microsoft Office PowerPoint</Application>
  <PresentationFormat>On-screen Show (4:3)</PresentationFormat>
  <Paragraphs>294</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Constantia</vt:lpstr>
      <vt:lpstr>Wingdings</vt:lpstr>
      <vt:lpstr>Wingdings 2</vt:lpstr>
      <vt:lpstr>Flow</vt:lpstr>
      <vt:lpstr>Computer software</vt:lpstr>
      <vt:lpstr>Operating system</vt:lpstr>
      <vt:lpstr>PowerPoint Presentation</vt:lpstr>
      <vt:lpstr>Following are some of important functions of an operating System.</vt:lpstr>
      <vt:lpstr>Memory Management </vt:lpstr>
      <vt:lpstr>Process Management </vt:lpstr>
      <vt:lpstr>Device Management </vt:lpstr>
      <vt:lpstr>File Management </vt:lpstr>
      <vt:lpstr>Protection and security: </vt:lpstr>
      <vt:lpstr>User Interface:</vt:lpstr>
      <vt:lpstr>PowerPoint Presentation</vt:lpstr>
      <vt:lpstr>Types of Operating System </vt:lpstr>
      <vt:lpstr>1) Batch operating system </vt:lpstr>
      <vt:lpstr>PowerPoint Presentation</vt:lpstr>
      <vt:lpstr>PowerPoint Presentation</vt:lpstr>
      <vt:lpstr>Fig. Batch operating system </vt:lpstr>
      <vt:lpstr>2) Time-Sharing Operating Systems </vt:lpstr>
      <vt:lpstr>Cont.</vt:lpstr>
      <vt:lpstr>Cont.</vt:lpstr>
      <vt:lpstr>3) Distributed Operating System </vt:lpstr>
      <vt:lpstr>Cont.</vt:lpstr>
      <vt:lpstr>Fig. Distributed Operating System </vt:lpstr>
      <vt:lpstr>4) Network Operating System </vt:lpstr>
      <vt:lpstr>Cont.</vt:lpstr>
      <vt:lpstr>Fig. Network Operating System –</vt:lpstr>
      <vt:lpstr>5. Real-Time Operating System – </vt:lpstr>
      <vt:lpstr>PowerPoint Presentation</vt:lpstr>
      <vt:lpstr>PowerPoint Presentation</vt:lpstr>
      <vt:lpstr>6) Multiprogramming OS</vt:lpstr>
      <vt:lpstr>7) Multiprocessing/Parallel Processing OS</vt:lpstr>
      <vt:lpstr>Process</vt:lpstr>
      <vt:lpstr>Components of process are following. </vt:lpstr>
      <vt:lpstr>Program </vt:lpstr>
      <vt:lpstr>Process States</vt:lpstr>
      <vt:lpstr>Cont.</vt:lpstr>
      <vt:lpstr>Fig: Process State diagram</vt:lpstr>
      <vt:lpstr>CPU Scheduling </vt:lpstr>
      <vt:lpstr>PowerPoint Presentation</vt:lpstr>
      <vt:lpstr>1) First come First served(FCFS) Scheduling </vt:lpstr>
      <vt:lpstr>2) Shortest Job First </vt:lpstr>
      <vt:lpstr>3) Round Robin </vt:lpstr>
      <vt:lpstr>4) Shortest remaining time first </vt:lpstr>
      <vt:lpstr>5) Priority based scheduling </vt:lpstr>
      <vt:lpstr>Deadlock:</vt:lpstr>
      <vt:lpstr>Fig. Deadlock</vt:lpstr>
      <vt:lpstr>Necessary conditions for Deadlocks </vt:lpstr>
      <vt:lpstr>Strategies for handling Deadlock :</vt:lpstr>
      <vt:lpstr>    1) Deadlock Prevention   </vt:lpstr>
      <vt:lpstr>2) Deadlock Avoidance </vt:lpstr>
      <vt:lpstr>     3) Deadlock Detection and Recovery </vt:lpstr>
      <vt:lpstr>4) Ignore the Problem </vt:lpstr>
      <vt:lpstr>Paging:</vt:lpstr>
      <vt:lpstr>Virtual Memory </vt:lpstr>
      <vt:lpstr>User Interface:</vt:lpstr>
      <vt:lpstr>Command line Interface(CLI) </vt:lpstr>
      <vt:lpstr>Graphical User Interface(GUI)</vt:lpstr>
      <vt:lpstr>Example of os:</vt:lpstr>
      <vt:lpstr>Linux OS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software</dc:title>
  <dc:creator>Nabraj</dc:creator>
  <cp:lastModifiedBy>abdul</cp:lastModifiedBy>
  <cp:revision>84</cp:revision>
  <dcterms:created xsi:type="dcterms:W3CDTF">2019-02-16T18:46:29Z</dcterms:created>
  <dcterms:modified xsi:type="dcterms:W3CDTF">2024-12-17T07:37:40Z</dcterms:modified>
</cp:coreProperties>
</file>