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72" r:id="rId16"/>
    <p:sldId id="270" r:id="rId17"/>
    <p:sldId id="271"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D1787D-3AB4-430D-AFA9-874EF484B800}" type="datetimeFigureOut">
              <a:rPr lang="en-US" smtClean="0"/>
              <a:pPr/>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ED9FE3-48CD-4476-A832-86E76893DD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3AE207E-369D-46CD-8BF3-5E81EDCBD1D9}" type="datetime1">
              <a:rPr lang="en-US" smtClean="0"/>
              <a:t>5/5/2022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D24023-197E-4AD8-B70D-236C4FA8AD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C6BD58-C831-4647-96DC-41012C61A618}"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530A53-B0E2-4DAC-B63C-873CEE987461}"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636555-4271-4C3B-AC00-3C94D29C65E2}"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D61FAE-7612-45DE-BA47-F1A395133C6B}"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4023-197E-4AD8-B70D-236C4FA8AD8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CAC434-8753-46FE-9E03-EA4CEA810E83}"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2D1F8C-1058-45E7-BBB0-A8EAE3828D19}" type="datetime1">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F0FD70-B550-4A0F-8032-897742162122}"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10F458-25B7-4E39-9C51-177CC5E5DA33}" type="datetime1">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3135EB-F131-4C7D-B2B5-B519B6495E95}"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4023-197E-4AD8-B70D-236C4FA8AD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DE343C-F020-4D5F-9A19-6FEAC0F38BB6}"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8D24023-197E-4AD8-B70D-236C4FA8AD8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9D353F-100A-46CD-B1C7-C6C3F23B0C65}" type="datetime1">
              <a:rPr lang="en-US" smtClean="0"/>
              <a:t>5/5/2022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D24023-197E-4AD8-B70D-236C4FA8AD8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Security</a:t>
            </a:r>
            <a:endParaRPr lang="en-US" dirty="0"/>
          </a:p>
        </p:txBody>
      </p:sp>
      <p:sp>
        <p:nvSpPr>
          <p:cNvPr id="3" name="Subtitle 2"/>
          <p:cNvSpPr>
            <a:spLocks noGrp="1"/>
          </p:cNvSpPr>
          <p:nvPr>
            <p:ph type="subTitle" idx="1"/>
          </p:nvPr>
        </p:nvSpPr>
        <p:spPr/>
        <p:txBody>
          <a:bodyPr/>
          <a:lstStyle/>
          <a:p>
            <a:r>
              <a:rPr lang="en-US" dirty="0" smtClean="0"/>
              <a:t>Unit - 11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dirty="0" smtClean="0"/>
              <a:t>SECURITY MECHANISMS</a:t>
            </a:r>
            <a:br>
              <a:rPr lang="en-US" sz="3200" dirty="0" smtClean="0"/>
            </a:br>
            <a:endParaRPr lang="en-US" sz="3200" dirty="0"/>
          </a:p>
        </p:txBody>
      </p:sp>
      <p:sp>
        <p:nvSpPr>
          <p:cNvPr id="3" name="Content Placeholder 2"/>
          <p:cNvSpPr>
            <a:spLocks noGrp="1"/>
          </p:cNvSpPr>
          <p:nvPr>
            <p:ph idx="1"/>
          </p:nvPr>
        </p:nvSpPr>
        <p:spPr>
          <a:xfrm>
            <a:off x="457200" y="1143000"/>
            <a:ext cx="8229600" cy="4389120"/>
          </a:xfrm>
        </p:spPr>
        <p:txBody>
          <a:bodyPr>
            <a:normAutofit fontScale="92500"/>
          </a:bodyPr>
          <a:lstStyle/>
          <a:p>
            <a:r>
              <a:rPr lang="en-US" dirty="0" smtClean="0"/>
              <a:t>Security mechanisms deal with prevention, detection, and recovery from a security attack. </a:t>
            </a:r>
          </a:p>
          <a:p>
            <a:pPr>
              <a:buNone/>
            </a:pPr>
            <a:r>
              <a:rPr lang="en-US" dirty="0" smtClean="0"/>
              <a:t>	</a:t>
            </a:r>
            <a:r>
              <a:rPr lang="en-US" b="1" dirty="0" smtClean="0"/>
              <a:t>Security mechanisms are built using personnel and technology.</a:t>
            </a:r>
          </a:p>
          <a:p>
            <a:r>
              <a:rPr lang="en-US" dirty="0" smtClean="0"/>
              <a:t>Personnel are used to frame security policy and procedures, and for training and awareness. </a:t>
            </a:r>
          </a:p>
          <a:p>
            <a:r>
              <a:rPr lang="en-US" dirty="0" smtClean="0"/>
              <a:t> Security mechanisms use technologies like cryptography, digital signature, firewall, user identification and authentication, and other measures like intrusion detection, virus protection, and, data and information backup, as countermeasures for security attack.</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2400" b="1" dirty="0" smtClean="0"/>
              <a:t> CRYPTOGRAPHY</a:t>
            </a:r>
            <a:br>
              <a:rPr lang="en-US" sz="2400" b="1" dirty="0" smtClean="0"/>
            </a:br>
            <a:endParaRPr lang="en-US" sz="2400" b="1" dirty="0"/>
          </a:p>
        </p:txBody>
      </p:sp>
      <p:sp>
        <p:nvSpPr>
          <p:cNvPr id="3" name="Content Placeholder 2"/>
          <p:cNvSpPr>
            <a:spLocks noGrp="1"/>
          </p:cNvSpPr>
          <p:nvPr>
            <p:ph idx="1"/>
          </p:nvPr>
        </p:nvSpPr>
        <p:spPr>
          <a:xfrm>
            <a:off x="457200" y="1066800"/>
            <a:ext cx="8229600" cy="4876800"/>
          </a:xfrm>
        </p:spPr>
        <p:txBody>
          <a:bodyPr>
            <a:normAutofit fontScale="92500" lnSpcReduction="10000"/>
          </a:bodyPr>
          <a:lstStyle/>
          <a:p>
            <a:r>
              <a:rPr lang="en-US" dirty="0" smtClean="0"/>
              <a:t>Cryptography is the science of writing information in a “hidden” or “secret” form and is an ancient art. Cryptography is necessary when communicating data over any network, particularly the Internet. It protects the data in transit and also the data stored on the disk. </a:t>
            </a:r>
          </a:p>
          <a:p>
            <a:pPr>
              <a:buNone/>
            </a:pPr>
            <a:r>
              <a:rPr lang="en-US" b="1" dirty="0" smtClean="0"/>
              <a:t>	Some terms commonly used in cryptography are:</a:t>
            </a:r>
          </a:p>
          <a:p>
            <a:r>
              <a:rPr lang="en-US" dirty="0" smtClean="0"/>
              <a:t> Plaintext is the original message that is an input, i.e. unencrypted data. </a:t>
            </a:r>
          </a:p>
          <a:p>
            <a:r>
              <a:rPr lang="en-US" dirty="0" smtClean="0"/>
              <a:t>Cipher text—It is the coded message or the encrypted data.</a:t>
            </a:r>
          </a:p>
          <a:p>
            <a:r>
              <a:rPr lang="en-US" dirty="0" smtClean="0"/>
              <a:t>  Encryption—It is the process of converting plaintext to cipher text, using an encryption algorithm. </a:t>
            </a:r>
          </a:p>
          <a:p>
            <a:r>
              <a:rPr lang="en-US" dirty="0" smtClean="0"/>
              <a:t>Decryption—It is the reverse of encryption, i.e. converting cipher text to plaintext, using a decryption algorithm.</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389120"/>
          </a:xfrm>
        </p:spPr>
        <p:txBody>
          <a:bodyPr>
            <a:normAutofit fontScale="92500" lnSpcReduction="10000"/>
          </a:bodyPr>
          <a:lstStyle/>
          <a:p>
            <a:r>
              <a:rPr lang="en-US" dirty="0" smtClean="0"/>
              <a:t>Cryptography uses different schemes for the encryption of data which are given below-</a:t>
            </a:r>
          </a:p>
          <a:p>
            <a:r>
              <a:rPr lang="en-US" b="1" dirty="0" smtClean="0"/>
              <a:t>Secret Key Cryptography (SKC): </a:t>
            </a:r>
            <a:r>
              <a:rPr lang="en-US" dirty="0" smtClean="0"/>
              <a:t>Uses a single key for both encryption and decryption, </a:t>
            </a:r>
          </a:p>
          <a:p>
            <a:r>
              <a:rPr lang="en-US" b="1" dirty="0" smtClean="0"/>
              <a:t>Public Key Cryptography (PKC): </a:t>
            </a:r>
            <a:r>
              <a:rPr lang="en-US" dirty="0" smtClean="0"/>
              <a:t>Uses one key for encryption and another for decryption, </a:t>
            </a:r>
          </a:p>
          <a:p>
            <a:r>
              <a:rPr lang="en-US" b="1" dirty="0" smtClean="0"/>
              <a:t>Hash Functions: </a:t>
            </a:r>
            <a:r>
              <a:rPr lang="en-US" dirty="0" smtClean="0"/>
              <a:t>Uses a mathematical transformation to irreversibly(permanently) encrypt information.</a:t>
            </a:r>
          </a:p>
          <a:p>
            <a:pPr>
              <a:buNone/>
            </a:pPr>
            <a:endParaRPr lang="en-US" dirty="0" smtClean="0"/>
          </a:p>
          <a:p>
            <a:r>
              <a:rPr lang="en-US" dirty="0" smtClean="0"/>
              <a:t>In all these schemes, algorithms encrypt the plaintext into cipher text, which in turn is decrypted into plaintext.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57800"/>
          </a:xfrm>
        </p:spPr>
        <p:txBody>
          <a:bodyPr>
            <a:normAutofit lnSpcReduction="10000"/>
          </a:bodyPr>
          <a:lstStyle/>
          <a:p>
            <a:r>
              <a:rPr lang="en-US" dirty="0" smtClean="0"/>
              <a:t>Cryptography is used in applications like, security of ATM cards, computer passwords, and electronic commerce. Cryptography is used to protect data from theft or alteration, and also for user authentication.</a:t>
            </a:r>
          </a:p>
          <a:p>
            <a:r>
              <a:rPr lang="en-US" dirty="0" smtClean="0"/>
              <a:t>Certification Authorities (CA) are necessary for widespread use of cryptography for e-commerce applications. CAs are trusted third parties that issue digital certificates for use by other parties. A CA issues digital certificates which contains a public key, a name, an expiration date, the name of authority that issued the certificate, a serial number, any policies describing how the certificate was issued, how the certificate may be used, the digital signature of the certificate issuer, and any other information.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Secret Key Cryptography</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10000"/>
          </a:bodyPr>
          <a:lstStyle/>
          <a:p>
            <a:r>
              <a:rPr lang="en-US" dirty="0" smtClean="0"/>
              <a:t>Secret key cryptography uses a single key for both encryption and decryption. The sender uses the key to encrypt the plaintext and sends the cipher text to the receiver. The receiver applies the same key to decrypt the message and recover the plaintext . Since a single key is used for encryption and decryption, secret key cryptography is also called </a:t>
            </a:r>
            <a:r>
              <a:rPr lang="en-US" b="1" dirty="0" smtClean="0"/>
              <a:t>symmetric encryption</a:t>
            </a:r>
            <a:r>
              <a:rPr lang="en-US" dirty="0" smtClean="0"/>
              <a:t>.</a:t>
            </a:r>
          </a:p>
          <a:p>
            <a:r>
              <a:rPr lang="en-US" dirty="0" smtClean="0"/>
              <a:t> Secret key cryptography requires that the key must be known to both the sender and the receiver. The drawback of using this approach is the distribution of the key. Any person who has the key can use it to decrypt a message. So, the key must be sent securely to the receiver, which is a problem if the receiver and the sender are at different physical locations. </a:t>
            </a:r>
          </a:p>
          <a:p>
            <a:r>
              <a:rPr lang="en-US" dirty="0" smtClean="0"/>
              <a:t> Data Encryption Standard (DES) and Advanced Encryption Standard (AES) are some of the secret key cryptography algorithms that are in use nowadays.</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Secret key cryptography</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838200" y="2286000"/>
            <a:ext cx="7620000" cy="28194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43712"/>
          </a:xfrm>
        </p:spPr>
        <p:txBody>
          <a:bodyPr>
            <a:noAutofit/>
          </a:bodyPr>
          <a:lstStyle/>
          <a:p>
            <a:r>
              <a:rPr lang="en-US" sz="2800" b="1" dirty="0" smtClean="0"/>
              <a:t> Public-Key Cryptography</a:t>
            </a:r>
            <a:br>
              <a:rPr lang="en-US" sz="2800" b="1" dirty="0" smtClean="0"/>
            </a:br>
            <a:endParaRPr lang="en-US" sz="2800" b="1" dirty="0"/>
          </a:p>
        </p:txBody>
      </p:sp>
      <p:sp>
        <p:nvSpPr>
          <p:cNvPr id="3" name="Content Placeholder 2"/>
          <p:cNvSpPr>
            <a:spLocks noGrp="1"/>
          </p:cNvSpPr>
          <p:nvPr>
            <p:ph idx="1"/>
          </p:nvPr>
        </p:nvSpPr>
        <p:spPr>
          <a:xfrm>
            <a:off x="457200" y="990600"/>
            <a:ext cx="8229600" cy="5334000"/>
          </a:xfrm>
        </p:spPr>
        <p:txBody>
          <a:bodyPr>
            <a:normAutofit fontScale="85000" lnSpcReduction="20000"/>
          </a:bodyPr>
          <a:lstStyle/>
          <a:p>
            <a:r>
              <a:rPr lang="en-US" dirty="0" smtClean="0"/>
              <a:t> Public-key cryptography facilitates secure communication over a non-secure communication channel without having to share a secret key. Public-key cryptography uses two keys—one public key and one private key.  The public key can be shared freely and may be known publicly. The private key is never revealed to anyone and is kept secret. </a:t>
            </a:r>
          </a:p>
          <a:p>
            <a:r>
              <a:rPr lang="en-US" dirty="0" smtClean="0"/>
              <a:t>The two keys are mathematically related although knowledge of one key does not allow someone to easily determine the other key.</a:t>
            </a:r>
          </a:p>
          <a:p>
            <a:r>
              <a:rPr lang="en-US" dirty="0" smtClean="0"/>
              <a:t>The plaintext can be encrypted using the public key and decrypted with the private key and conversely(equally) the plaintext can be encrypted with the private key and decrypted with the public key. Both keys are required for the process to work. Because a pair of keys is required for encryption and decryption; public-key cryptography is also called </a:t>
            </a:r>
            <a:r>
              <a:rPr lang="en-US" b="1" dirty="0" smtClean="0"/>
              <a:t>asymmetric encryption</a:t>
            </a:r>
            <a:r>
              <a:rPr lang="en-US" dirty="0" smtClean="0"/>
              <a:t>. </a:t>
            </a:r>
          </a:p>
          <a:p>
            <a:r>
              <a:rPr lang="en-US" dirty="0" err="1" smtClean="0"/>
              <a:t>Rivest</a:t>
            </a:r>
            <a:r>
              <a:rPr lang="en-US" dirty="0" smtClean="0"/>
              <a:t>, Shamir, </a:t>
            </a:r>
            <a:r>
              <a:rPr lang="en-US" dirty="0" err="1" smtClean="0"/>
              <a:t>Adleman</a:t>
            </a:r>
            <a:r>
              <a:rPr lang="en-US" dirty="0" smtClean="0"/>
              <a:t> (RSA) is the first and the most common public-key cryptography algorithm in use today.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09600" y="2514600"/>
            <a:ext cx="8077200" cy="25907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1688"/>
          </a:xfrm>
        </p:spPr>
        <p:txBody>
          <a:bodyPr>
            <a:normAutofit/>
          </a:bodyPr>
          <a:lstStyle/>
          <a:p>
            <a:r>
              <a:rPr lang="en-US" sz="3200" b="1" dirty="0" smtClean="0"/>
              <a:t>Hash functions</a:t>
            </a:r>
            <a:endParaRPr lang="en-US" sz="3200" b="1" dirty="0"/>
          </a:p>
        </p:txBody>
      </p:sp>
      <p:sp>
        <p:nvSpPr>
          <p:cNvPr id="3" name="Content Placeholder 2"/>
          <p:cNvSpPr>
            <a:spLocks noGrp="1"/>
          </p:cNvSpPr>
          <p:nvPr>
            <p:ph idx="1"/>
          </p:nvPr>
        </p:nvSpPr>
        <p:spPr>
          <a:xfrm>
            <a:off x="457200" y="990600"/>
            <a:ext cx="8229600" cy="4389120"/>
          </a:xfrm>
        </p:spPr>
        <p:txBody>
          <a:bodyPr>
            <a:normAutofit fontScale="92500" lnSpcReduction="20000"/>
          </a:bodyPr>
          <a:lstStyle/>
          <a:p>
            <a:r>
              <a:rPr lang="en-US" dirty="0" smtClean="0"/>
              <a:t>Hash functions are one-way encryption algorithms that, in some sense, use no key. This scheme computes a fixed-length hash value based upon the plaintext. Once a hash function is used, it is difficult to recover the contents or length of the plaintext.</a:t>
            </a:r>
          </a:p>
          <a:p>
            <a:r>
              <a:rPr lang="en-US" dirty="0" smtClean="0"/>
              <a:t>Hash functions are generally used to ensure that the file has not been altered by an intruder or virus. Any change made to the contents of a message will result in the receiver calculating a different hash value than the one placed in the transmission by the sender. </a:t>
            </a:r>
          </a:p>
          <a:p>
            <a:r>
              <a:rPr lang="en-US" dirty="0" smtClean="0"/>
              <a:t> Hash functions are commonly employed by many operating systems to encrypt passwords. Message Digest (MD) algorithm and Secure Hash Algorithm (SHA) are some of the common used hash algorithms.</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 Hash function</a:t>
            </a: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09600" y="2971800"/>
            <a:ext cx="8153400" cy="2362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99288"/>
          </a:xfrm>
        </p:spPr>
        <p:txBody>
          <a:bodyPr>
            <a:normAutofit fontScale="90000"/>
          </a:bodyPr>
          <a:lstStyle/>
          <a:p>
            <a:r>
              <a:rPr lang="en-US" sz="2800" b="1" dirty="0" smtClean="0"/>
              <a:t>Computer security:</a:t>
            </a:r>
            <a:endParaRPr lang="en-US" sz="2800" b="1" dirty="0"/>
          </a:p>
        </p:txBody>
      </p:sp>
      <p:sp>
        <p:nvSpPr>
          <p:cNvPr id="3" name="Content Placeholder 2"/>
          <p:cNvSpPr>
            <a:spLocks noGrp="1"/>
          </p:cNvSpPr>
          <p:nvPr>
            <p:ph idx="1"/>
          </p:nvPr>
        </p:nvSpPr>
        <p:spPr/>
        <p:txBody>
          <a:bodyPr/>
          <a:lstStyle/>
          <a:p>
            <a:r>
              <a:rPr lang="en-US" sz="2400" dirty="0" smtClean="0"/>
              <a:t>Computer security is the protection afforded to an information system in order to attain the applicable objectives of preserving the integrity, availability and confidentiality of information system resources(like hardware, software, firmware, information/data, and telecommunication).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r>
              <a:rPr lang="en-US" sz="2800" b="1" dirty="0" smtClean="0"/>
              <a:t>DIGITAL SIGNATURE</a:t>
            </a:r>
            <a:br>
              <a:rPr lang="en-US" sz="2800" b="1" dirty="0" smtClean="0"/>
            </a:br>
            <a:endParaRPr lang="en-US" sz="2800" b="1" dirty="0"/>
          </a:p>
        </p:txBody>
      </p:sp>
      <p:sp>
        <p:nvSpPr>
          <p:cNvPr id="3" name="Content Placeholder 2"/>
          <p:cNvSpPr>
            <a:spLocks noGrp="1"/>
          </p:cNvSpPr>
          <p:nvPr>
            <p:ph idx="1"/>
          </p:nvPr>
        </p:nvSpPr>
        <p:spPr>
          <a:xfrm>
            <a:off x="457200" y="838200"/>
            <a:ext cx="8229600" cy="5181600"/>
          </a:xfrm>
        </p:spPr>
        <p:txBody>
          <a:bodyPr>
            <a:normAutofit fontScale="92500" lnSpcReduction="20000"/>
          </a:bodyPr>
          <a:lstStyle/>
          <a:p>
            <a:r>
              <a:rPr lang="en-US" dirty="0" smtClean="0"/>
              <a:t>A signature on a legal, financial or any other document authenticates the document. A photocopy of that document does not count. For computerized documents, the conditions that a signed document must hold are—(1) The receiver is able to verify the sender (as claimed), (2) The sender cannot later repudiate(disclaim) the contents of the message, (3) The receiver cannot concoct(make up) the message himself. A digital signature is used to sign a computerized document. The properties of a digital signature are same as that of ordinary signature on a paper. Digital signatures are easy for a user to produce, but difficult for anyone else to forge.</a:t>
            </a:r>
          </a:p>
          <a:p>
            <a:r>
              <a:rPr lang="en-US" dirty="0" smtClean="0"/>
              <a:t>Digital signature scheme is a type of asymmetric cryptography. Digital signatures use the public key cryptography, which employs two keys—private key and public key.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389120"/>
          </a:xfrm>
        </p:spPr>
        <p:txBody>
          <a:bodyPr>
            <a:normAutofit lnSpcReduction="10000"/>
          </a:bodyPr>
          <a:lstStyle/>
          <a:p>
            <a:r>
              <a:rPr lang="en-US" dirty="0" smtClean="0"/>
              <a:t> In digital signature method, the signer has a private key and a public key. For a message to be sent, the signer generates the digital signature by using the private key to encrypt the message. The digital signature along with the message is sent to the receiver. The receiver uses the public key (known to the receiver) to verify the digital signature. This method is used to verify the digital signature. Even if many people may know the public key of a given signer and use it to verify that signer’s signature, they cannot generate the signer’s private key and use it to forge digital signatures.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75488"/>
          </a:xfrm>
        </p:spPr>
        <p:txBody>
          <a:bodyPr>
            <a:normAutofit/>
          </a:bodyPr>
          <a:lstStyle/>
          <a:p>
            <a:r>
              <a:rPr lang="en-US" sz="2800" b="1" dirty="0" smtClean="0"/>
              <a:t>Fig digital signature</a:t>
            </a:r>
            <a:endParaRPr lang="en-US" sz="2800" b="1"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838200" y="1143000"/>
            <a:ext cx="7543800" cy="495299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609600"/>
          </a:xfrm>
        </p:spPr>
        <p:txBody>
          <a:bodyPr>
            <a:noAutofit/>
          </a:bodyPr>
          <a:lstStyle/>
          <a:p>
            <a:r>
              <a:rPr lang="en-US" sz="2800" b="1" dirty="0" smtClean="0"/>
              <a:t> FIREWALL</a:t>
            </a:r>
            <a:br>
              <a:rPr lang="en-US" sz="2800" b="1" dirty="0" smtClean="0"/>
            </a:br>
            <a:endParaRPr lang="en-US" sz="2800" b="1" dirty="0"/>
          </a:p>
        </p:txBody>
      </p:sp>
      <p:sp>
        <p:nvSpPr>
          <p:cNvPr id="3" name="Content Placeholder 2"/>
          <p:cNvSpPr>
            <a:spLocks noGrp="1"/>
          </p:cNvSpPr>
          <p:nvPr>
            <p:ph idx="1"/>
          </p:nvPr>
        </p:nvSpPr>
        <p:spPr>
          <a:xfrm>
            <a:off x="457200" y="838200"/>
            <a:ext cx="8229600" cy="5486400"/>
          </a:xfrm>
        </p:spPr>
        <p:txBody>
          <a:bodyPr>
            <a:noAutofit/>
          </a:bodyPr>
          <a:lstStyle/>
          <a:p>
            <a:r>
              <a:rPr lang="en-US" sz="2000" dirty="0" smtClean="0"/>
              <a:t>A firewall is a security mechanism to protect a local network from the threats it may face while interacting with other networks (Internet). A firewall can be a hardware component, a software component, or a combination of both. All communication takes place through the firewall, which examines all incoming data before allowing it to enter the local network.</a:t>
            </a:r>
          </a:p>
          <a:p>
            <a:r>
              <a:rPr lang="en-US" sz="2000" dirty="0" smtClean="0"/>
              <a:t>Functions of Firewall—The main purpose of firewall is to protect computers of an organization (local network) from unauthorized access. </a:t>
            </a:r>
          </a:p>
          <a:p>
            <a:pPr>
              <a:buNone/>
            </a:pPr>
            <a:r>
              <a:rPr lang="en-US" sz="2000" b="1" dirty="0" smtClean="0"/>
              <a:t>	Some of the basic functions of firewall are:</a:t>
            </a:r>
          </a:p>
          <a:p>
            <a:r>
              <a:rPr lang="en-US" sz="2000" dirty="0" smtClean="0"/>
              <a:t>Firewalls provide security by examining the incoming data packets and allowing them to enter the local network only if the conditions are met. </a:t>
            </a:r>
          </a:p>
          <a:p>
            <a:r>
              <a:rPr lang="en-US" sz="2000" dirty="0" smtClean="0"/>
              <a:t>Firewalls provide user authentication by verifying the username and password. This ensures that only authorized users have access to the local network. </a:t>
            </a:r>
          </a:p>
          <a:p>
            <a:r>
              <a:rPr lang="en-US" sz="2000" dirty="0" smtClean="0"/>
              <a:t> Firewalls can be used for hiding the structure and contents of a local network from external users. </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Autofit/>
          </a:bodyPr>
          <a:lstStyle/>
          <a:p>
            <a:r>
              <a:rPr lang="en-US" sz="2000" b="1" dirty="0" smtClean="0"/>
              <a:t>Working of Firewall</a:t>
            </a:r>
            <a:r>
              <a:rPr lang="en-US" sz="2000" dirty="0" smtClean="0"/>
              <a:t>—The working of firewall is based on a filtering mechanism. The filtering mechanism keeps track of source address of data, destination address of data and contents of data. It makes sure that the downloading of information from the Internet to a local network happens only on a request by an authorized user.</a:t>
            </a:r>
          </a:p>
          <a:p>
            <a:pPr>
              <a:buNone/>
            </a:pPr>
            <a:r>
              <a:rPr lang="en-US" sz="2000" b="1" dirty="0" smtClean="0"/>
              <a:t>	Firewall Related Terminology:</a:t>
            </a:r>
          </a:p>
          <a:p>
            <a:r>
              <a:rPr lang="en-US" sz="2000" dirty="0" smtClean="0"/>
              <a:t>Gateway—The computer that helps to establish a connection between two networks is called gateway. A firewall gateway is used for exchanging information between a local network and the Internet. Proxy Server—A proxy server masks the local network’s IP address with the proxy server IP address, thus concealing the identity of local network from the external network. Web proxy and application-level gateway are some examples of proxy servers. A firewall can be deployed with the proxy for protecting the local network from external network.</a:t>
            </a:r>
          </a:p>
          <a:p>
            <a:r>
              <a:rPr lang="en-US" sz="2000" dirty="0" smtClean="0"/>
              <a:t> Screening Routers—They are special types of router with filters, which are used along with the various firewalls. Screening routers check the incoming and outgoing traffic based on the IP address, and ports.</a:t>
            </a:r>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75488"/>
          </a:xfrm>
        </p:spPr>
        <p:txBody>
          <a:bodyPr>
            <a:normAutofit fontScale="90000"/>
          </a:bodyPr>
          <a:lstStyle/>
          <a:p>
            <a:r>
              <a:rPr lang="en-US" sz="3200" b="1" dirty="0" smtClean="0"/>
              <a:t>Types of firewall:</a:t>
            </a:r>
            <a:endParaRPr lang="en-US" sz="3200" b="1" dirty="0"/>
          </a:p>
        </p:txBody>
      </p:sp>
      <p:sp>
        <p:nvSpPr>
          <p:cNvPr id="3" name="Content Placeholder 2"/>
          <p:cNvSpPr>
            <a:spLocks noGrp="1"/>
          </p:cNvSpPr>
          <p:nvPr>
            <p:ph idx="1"/>
          </p:nvPr>
        </p:nvSpPr>
        <p:spPr>
          <a:xfrm>
            <a:off x="457200" y="990600"/>
            <a:ext cx="8229600" cy="5257800"/>
          </a:xfrm>
        </p:spPr>
        <p:txBody>
          <a:bodyPr>
            <a:normAutofit fontScale="85000" lnSpcReduction="20000"/>
          </a:bodyPr>
          <a:lstStyle/>
          <a:p>
            <a:pPr>
              <a:buNone/>
            </a:pPr>
            <a:r>
              <a:rPr lang="en-US" b="1" dirty="0" smtClean="0"/>
              <a:t>1) Packet Filter Firewall</a:t>
            </a:r>
          </a:p>
          <a:p>
            <a:r>
              <a:rPr lang="en-US" dirty="0" smtClean="0"/>
              <a:t>Packet Filter Firewall is usually deployed on the routers . It is the simplest kind of mechanism used in firewall protection.</a:t>
            </a:r>
          </a:p>
          <a:p>
            <a:r>
              <a:rPr lang="en-US" dirty="0" smtClean="0"/>
              <a:t> It is implemented at the network level to check incoming and outgoing packets. </a:t>
            </a:r>
          </a:p>
          <a:p>
            <a:r>
              <a:rPr lang="en-US" dirty="0" smtClean="0"/>
              <a:t>The IP packet header is checked for the source and the destination IP addresses and the port combinations.</a:t>
            </a:r>
          </a:p>
          <a:p>
            <a:r>
              <a:rPr lang="en-US" dirty="0" smtClean="0"/>
              <a:t> After checking, the filtering rules are applied to the data packets for filtering. The filtering rules are set by an organization based on its security policies. </a:t>
            </a:r>
          </a:p>
          <a:p>
            <a:r>
              <a:rPr lang="en-US" dirty="0" smtClean="0"/>
              <a:t>If the packet is found valid, then it is allowed to enter or exit the local network. </a:t>
            </a:r>
          </a:p>
          <a:p>
            <a:r>
              <a:rPr lang="en-US" dirty="0" smtClean="0"/>
              <a:t>Packet filtering is fast, easy to use, simple and cost effective. </a:t>
            </a:r>
          </a:p>
          <a:p>
            <a:r>
              <a:rPr lang="en-US" dirty="0" smtClean="0"/>
              <a:t> A majority of routers in the market provide packet filtering capability. It is used in small and medium businesses. </a:t>
            </a:r>
          </a:p>
          <a:p>
            <a:r>
              <a:rPr lang="en-US" dirty="0" smtClean="0"/>
              <a:t>Packet filter firewall does not provide a complete solution.</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75488"/>
          </a:xfrm>
        </p:spPr>
        <p:txBody>
          <a:bodyPr>
            <a:normAutofit/>
          </a:bodyPr>
          <a:lstStyle/>
          <a:p>
            <a:r>
              <a:rPr lang="en-US" sz="2400" b="1" dirty="0" smtClean="0"/>
              <a:t>Fig packet filter firewall</a:t>
            </a:r>
            <a:endParaRPr lang="en-US" sz="2400" b="1"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838200" y="2362200"/>
            <a:ext cx="7162800" cy="3048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389120"/>
          </a:xfrm>
        </p:spPr>
        <p:txBody>
          <a:bodyPr>
            <a:normAutofit fontScale="92500" lnSpcReduction="10000"/>
          </a:bodyPr>
          <a:lstStyle/>
          <a:p>
            <a:pPr>
              <a:buNone/>
            </a:pPr>
            <a:r>
              <a:rPr lang="en-US" b="1" dirty="0" smtClean="0"/>
              <a:t>2)  Circuit Filter Firewall</a:t>
            </a:r>
          </a:p>
          <a:p>
            <a:r>
              <a:rPr lang="en-US" dirty="0" smtClean="0"/>
              <a:t>Circuit filter firewalls provide more protection than packet filter firewalls. It prevents transfer of suspected packets by checking them at the network layer.</a:t>
            </a:r>
          </a:p>
          <a:p>
            <a:r>
              <a:rPr lang="en-US" dirty="0" smtClean="0"/>
              <a:t>It checks for all the connections made to the local network, in contrast, to the packet filter firewall which makes a filtering decision based on individual packets.</a:t>
            </a:r>
          </a:p>
          <a:p>
            <a:r>
              <a:rPr lang="en-US" dirty="0" smtClean="0"/>
              <a:t> It takes its decision by checking all the packets that are passed through the network layer and using this information to generate a decision table. The circuit level filter uses these decisions tables to keep track of the connections that go through the firewall.</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85000" lnSpcReduction="20000"/>
          </a:bodyPr>
          <a:lstStyle/>
          <a:p>
            <a:pPr>
              <a:buNone/>
            </a:pPr>
            <a:r>
              <a:rPr lang="en-US" dirty="0" smtClean="0"/>
              <a:t>3) </a:t>
            </a:r>
            <a:r>
              <a:rPr lang="en-US" b="1" dirty="0" smtClean="0"/>
              <a:t>Application-Level Gateway</a:t>
            </a:r>
            <a:r>
              <a:rPr lang="en-US" sz="2800" b="1" dirty="0" smtClean="0"/>
              <a:t>(proxy server)</a:t>
            </a:r>
            <a:endParaRPr lang="en-US" b="1" dirty="0" smtClean="0"/>
          </a:p>
          <a:p>
            <a:r>
              <a:rPr lang="en-US" dirty="0" smtClean="0"/>
              <a:t>An application-level gateway or a proxy server protects all the client applications running on a local network from the Internet by using the firewall itself as the gateway.</a:t>
            </a:r>
          </a:p>
          <a:p>
            <a:r>
              <a:rPr lang="en-US" dirty="0" smtClean="0"/>
              <a:t>A proxy server creates a virtual connection between the source and the destination hosts. </a:t>
            </a:r>
          </a:p>
          <a:p>
            <a:r>
              <a:rPr lang="en-US" dirty="0" smtClean="0"/>
              <a:t> A proxy firewall operates on the application layer. The proxy ensures that a direct connection from an external computer to local network never takes place. </a:t>
            </a:r>
          </a:p>
          <a:p>
            <a:r>
              <a:rPr lang="en-US" dirty="0" smtClean="0"/>
              <a:t> The proxy automatically segregates (separates) all the packets depending upon the protocols used for them. A proxy server must support various protocols. It checks each application or service, like Telnet or e-mail, when they are passed through it. </a:t>
            </a:r>
          </a:p>
          <a:p>
            <a:r>
              <a:rPr lang="en-US" dirty="0" smtClean="0"/>
              <a:t>A proxy server is easy to implement on a local network. </a:t>
            </a:r>
          </a:p>
          <a:p>
            <a:r>
              <a:rPr lang="en-US" dirty="0" smtClean="0"/>
              <a:t> Application level gateways or proxy server tend to be more secure than packet filters. Instead of checking the TCP and IP combinations that are to be allowed, it checks the allowable applications.</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99288"/>
          </a:xfrm>
        </p:spPr>
        <p:txBody>
          <a:bodyPr>
            <a:normAutofit/>
          </a:bodyPr>
          <a:lstStyle/>
          <a:p>
            <a:r>
              <a:rPr lang="en-US" sz="2000" b="1" dirty="0" smtClean="0"/>
              <a:t>Fig Application-Level Gateway </a:t>
            </a:r>
            <a:endParaRPr lang="en-US" sz="2000" b="1"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304800" y="1371600"/>
            <a:ext cx="8153400" cy="4648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04088"/>
          </a:xfrm>
        </p:spPr>
        <p:txBody>
          <a:bodyPr>
            <a:noAutofit/>
          </a:bodyPr>
          <a:lstStyle/>
          <a:p>
            <a:r>
              <a:rPr lang="en-US" sz="2000" b="1" dirty="0" smtClean="0"/>
              <a:t> SECURITY THREAT AND SECURITY ATTACK</a:t>
            </a:r>
            <a:br>
              <a:rPr lang="en-US" sz="2000" b="1" dirty="0" smtClean="0"/>
            </a:br>
            <a:endParaRPr lang="en-US" sz="2000" b="1" dirty="0"/>
          </a:p>
        </p:txBody>
      </p:sp>
      <p:sp>
        <p:nvSpPr>
          <p:cNvPr id="3" name="Content Placeholder 2"/>
          <p:cNvSpPr>
            <a:spLocks noGrp="1"/>
          </p:cNvSpPr>
          <p:nvPr>
            <p:ph idx="1"/>
          </p:nvPr>
        </p:nvSpPr>
        <p:spPr>
          <a:xfrm>
            <a:off x="457200" y="838200"/>
            <a:ext cx="8229600" cy="5334000"/>
          </a:xfrm>
        </p:spPr>
        <p:txBody>
          <a:bodyPr>
            <a:normAutofit fontScale="92500" lnSpcReduction="20000"/>
          </a:bodyPr>
          <a:lstStyle/>
          <a:p>
            <a:r>
              <a:rPr lang="en-US" dirty="0" smtClean="0"/>
              <a:t>A threat is a potential violation of security and causes harm. A threat can be a malicious program, a natural disaster or a thief. Vulnerability is a weakness of system that is left unprotected. Systems that are vulnerable are exposed to threats. Threat is a possible danger that might exploit vulnerability; the actions that cause it to occur are the security attacks. </a:t>
            </a:r>
          </a:p>
          <a:p>
            <a:r>
              <a:rPr lang="en-US" dirty="0" smtClean="0"/>
              <a:t>A security attack may be a passive attack or an active attack.</a:t>
            </a:r>
          </a:p>
          <a:p>
            <a:r>
              <a:rPr lang="en-US" dirty="0" smtClean="0"/>
              <a:t>The aim of a passive attack is to get information from the system but it does not affect the system resources. Passive attack do not involve any alteration of the data. Thus, the emphasis in dealing with passive attacks is on prevention rather than detection.</a:t>
            </a:r>
          </a:p>
          <a:p>
            <a:r>
              <a:rPr lang="en-US" dirty="0" smtClean="0"/>
              <a:t> An active attack tries to alter the system resources or affect its operations. Active attack may modify the data or create a false data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81000"/>
          </a:xfrm>
        </p:spPr>
        <p:txBody>
          <a:bodyPr>
            <a:noAutofit/>
          </a:bodyPr>
          <a:lstStyle/>
          <a:p>
            <a:r>
              <a:rPr lang="en-US" sz="2400" b="1" dirty="0" smtClean="0"/>
              <a:t>USERS IDENTIFICATION AND AUTHENTICATION</a:t>
            </a:r>
            <a:br>
              <a:rPr lang="en-US" sz="2400" b="1" dirty="0" smtClean="0"/>
            </a:br>
            <a:endParaRPr lang="en-US" sz="2400" b="1" dirty="0"/>
          </a:p>
        </p:txBody>
      </p:sp>
      <p:sp>
        <p:nvSpPr>
          <p:cNvPr id="3" name="Content Placeholder 2"/>
          <p:cNvSpPr>
            <a:spLocks noGrp="1"/>
          </p:cNvSpPr>
          <p:nvPr>
            <p:ph idx="1"/>
          </p:nvPr>
        </p:nvSpPr>
        <p:spPr>
          <a:xfrm>
            <a:off x="457200" y="914400"/>
            <a:ext cx="8229600" cy="4389120"/>
          </a:xfrm>
        </p:spPr>
        <p:txBody>
          <a:bodyPr>
            <a:normAutofit fontScale="92500" lnSpcReduction="20000"/>
          </a:bodyPr>
          <a:lstStyle/>
          <a:p>
            <a:r>
              <a:rPr lang="en-US" dirty="0" smtClean="0"/>
              <a:t>Identification is the process whereby a system recognizes a valid user’s identity. </a:t>
            </a:r>
          </a:p>
          <a:p>
            <a:r>
              <a:rPr lang="en-US" dirty="0" smtClean="0"/>
              <a:t>Authentication is the process of verifying the claimed identity of a user. </a:t>
            </a:r>
          </a:p>
          <a:p>
            <a:r>
              <a:rPr lang="en-US" dirty="0" smtClean="0"/>
              <a:t>For example, a system uses user password for identification. The user enters his password for identification. Authentication is the system which verifies that the password is correct, and thus the user is a valid user.</a:t>
            </a:r>
          </a:p>
          <a:p>
            <a:r>
              <a:rPr lang="en-US" dirty="0" smtClean="0"/>
              <a:t> Authentication is done using one or more combinations of—what you have (like smartcards), what you know (Password), and what you are (Biometrics like Fingerprints, retina scans).</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2400" b="1" dirty="0" smtClean="0"/>
              <a:t> User Name and Password</a:t>
            </a:r>
            <a:br>
              <a:rPr lang="en-US" sz="2400" b="1" dirty="0" smtClean="0"/>
            </a:br>
            <a:endParaRPr lang="en-US" sz="2400" b="1" dirty="0"/>
          </a:p>
        </p:txBody>
      </p:sp>
      <p:sp>
        <p:nvSpPr>
          <p:cNvPr id="3" name="Content Placeholder 2"/>
          <p:cNvSpPr>
            <a:spLocks noGrp="1"/>
          </p:cNvSpPr>
          <p:nvPr>
            <p:ph idx="1"/>
          </p:nvPr>
        </p:nvSpPr>
        <p:spPr>
          <a:xfrm>
            <a:off x="457200" y="914400"/>
            <a:ext cx="8229600" cy="5334000"/>
          </a:xfrm>
        </p:spPr>
        <p:txBody>
          <a:bodyPr>
            <a:normAutofit fontScale="92500"/>
          </a:bodyPr>
          <a:lstStyle/>
          <a:p>
            <a:r>
              <a:rPr lang="en-US" dirty="0" smtClean="0"/>
              <a:t>The combination of username and password is the most common method of user identification and authentication.</a:t>
            </a:r>
          </a:p>
          <a:p>
            <a:pPr>
              <a:buNone/>
            </a:pPr>
            <a:r>
              <a:rPr lang="en-US" dirty="0" smtClean="0"/>
              <a:t>	</a:t>
            </a:r>
            <a:r>
              <a:rPr lang="en-US" b="1" dirty="0" smtClean="0"/>
              <a:t> Some actions that can be taken to make the passwords safer are as follows:</a:t>
            </a:r>
          </a:p>
          <a:p>
            <a:r>
              <a:rPr lang="en-US" dirty="0" smtClean="0"/>
              <a:t> It is good to change passwords periodically. This decreases chances of cracking passwords. </a:t>
            </a:r>
          </a:p>
          <a:p>
            <a:r>
              <a:rPr lang="en-US" dirty="0" smtClean="0"/>
              <a:t> Make a password complex, like mix case, use numbers and special characters. </a:t>
            </a:r>
          </a:p>
          <a:p>
            <a:r>
              <a:rPr lang="en-US" dirty="0" smtClean="0"/>
              <a:t>Use longer passwords </a:t>
            </a:r>
          </a:p>
          <a:p>
            <a:r>
              <a:rPr lang="en-US" dirty="0" smtClean="0"/>
              <a:t> Be cautious not to leave passwords lying around and don’t share them with friends. </a:t>
            </a:r>
          </a:p>
          <a:p>
            <a:r>
              <a:rPr lang="en-US" dirty="0" smtClean="0"/>
              <a:t> Do not use your or your families’ name, age, address, city etc., as part of the passwords.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Autofit/>
          </a:bodyPr>
          <a:lstStyle/>
          <a:p>
            <a:r>
              <a:rPr lang="en-US" sz="2800" b="1" dirty="0" smtClean="0"/>
              <a:t>Smart Card</a:t>
            </a:r>
            <a:br>
              <a:rPr lang="en-US" sz="2800" b="1" dirty="0" smtClean="0"/>
            </a:br>
            <a:endParaRPr lang="en-US" sz="2800" b="1" dirty="0"/>
          </a:p>
        </p:txBody>
      </p:sp>
      <p:sp>
        <p:nvSpPr>
          <p:cNvPr id="3" name="Content Placeholder 2"/>
          <p:cNvSpPr>
            <a:spLocks noGrp="1"/>
          </p:cNvSpPr>
          <p:nvPr>
            <p:ph idx="1"/>
          </p:nvPr>
        </p:nvSpPr>
        <p:spPr/>
        <p:txBody>
          <a:bodyPr/>
          <a:lstStyle/>
          <a:p>
            <a:r>
              <a:rPr lang="en-US" dirty="0" smtClean="0"/>
              <a:t>A smart card is in a pocket-sized card with embedded integrated circuits which can process data. </a:t>
            </a:r>
          </a:p>
          <a:p>
            <a:r>
              <a:rPr lang="en-US" dirty="0" smtClean="0"/>
              <a:t>Smart cards are used in secure identity applications like employee-ID badges, citizen-ID documents, electronic passports, driver license and online authentication devices.</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Biometric Techniques</a:t>
            </a:r>
            <a:br>
              <a:rPr lang="en-US" dirty="0" smtClean="0"/>
            </a:br>
            <a:endParaRPr lang="en-US" dirty="0"/>
          </a:p>
        </p:txBody>
      </p:sp>
      <p:sp>
        <p:nvSpPr>
          <p:cNvPr id="3" name="Content Placeholder 2"/>
          <p:cNvSpPr>
            <a:spLocks noGrp="1"/>
          </p:cNvSpPr>
          <p:nvPr>
            <p:ph idx="1"/>
          </p:nvPr>
        </p:nvSpPr>
        <p:spPr/>
        <p:txBody>
          <a:bodyPr/>
          <a:lstStyle/>
          <a:p>
            <a:r>
              <a:rPr lang="en-US" dirty="0" smtClean="0"/>
              <a:t>Biometrics is the science and technology of measuring and statistically analyzing biological data. In information technology, biometrics refers to technologies that measures and analyzes human traits for authentication. This can include fingerprints, eye retinas and irises, voice patterns, facial patterns and hand measurements, for authentication purposes.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181600"/>
          </a:xfrm>
        </p:spPr>
        <p:txBody>
          <a:bodyPr>
            <a:normAutofit fontScale="92500" lnSpcReduction="20000"/>
          </a:bodyPr>
          <a:lstStyle/>
          <a:p>
            <a:pPr>
              <a:buNone/>
            </a:pPr>
            <a:r>
              <a:rPr lang="en-US" b="1" dirty="0" smtClean="0"/>
              <a:t>	In addition to the above discussed security techniques, several other security techniques are used for security purposes. Some of these are listed below:</a:t>
            </a:r>
          </a:p>
          <a:p>
            <a:r>
              <a:rPr lang="en-US" dirty="0" smtClean="0"/>
              <a:t>Intrusion Detection Systems—They complement firewalls to detect if internal assets are being hacked or exploited. A Network-based Intrusion Detection monitors real-time network traffic for malicious activity and sends alarms for network traffic that meets certain attack patterns or signatures. A Host-based Intrusion Detection monitors computer or server files for anomalies and sends alarms for network traffic that meets a predetermined attack signature.</a:t>
            </a:r>
          </a:p>
          <a:p>
            <a:r>
              <a:rPr lang="en-US" dirty="0" smtClean="0"/>
              <a:t>Virus Protection Software</a:t>
            </a:r>
          </a:p>
          <a:p>
            <a:r>
              <a:rPr lang="en-US" dirty="0" smtClean="0"/>
              <a:t>Data and Information Backups</a:t>
            </a:r>
          </a:p>
          <a:p>
            <a:r>
              <a:rPr lang="en-US" dirty="0" smtClean="0"/>
              <a:t>Secure Socket Layer (SSL)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 SECURITY AWARENESS</a:t>
            </a:r>
            <a:br>
              <a:rPr lang="en-US" sz="2800" b="1" dirty="0" smtClean="0"/>
            </a:br>
            <a:endParaRPr lang="en-US" sz="2800" b="1" dirty="0"/>
          </a:p>
        </p:txBody>
      </p:sp>
      <p:sp>
        <p:nvSpPr>
          <p:cNvPr id="3" name="Content Placeholder 2"/>
          <p:cNvSpPr>
            <a:spLocks noGrp="1"/>
          </p:cNvSpPr>
          <p:nvPr>
            <p:ph idx="1"/>
          </p:nvPr>
        </p:nvSpPr>
        <p:spPr/>
        <p:txBody>
          <a:bodyPr>
            <a:normAutofit/>
          </a:bodyPr>
          <a:lstStyle/>
          <a:p>
            <a:r>
              <a:rPr lang="en-US" dirty="0" smtClean="0"/>
              <a:t>The aim of the security awareness is to enhance the security of the organization’s resources by improving the awareness of the need to secure the system resources. Staff members play a critical role in protecting the integrity, confidentiality, and availability of IT systems and networks. It is necessary for an organization to train their staff for security awareness and accepted computer practices. Security of resources can be ensured when the people using it are aware of the need to secure their resources.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200" b="1" dirty="0" smtClean="0"/>
              <a:t>SECURITY POLICY</a:t>
            </a:r>
            <a:br>
              <a:rPr lang="en-US" sz="3200" b="1" dirty="0" smtClean="0"/>
            </a:br>
            <a:endParaRPr lang="en-US" sz="3200" b="1" dirty="0"/>
          </a:p>
        </p:txBody>
      </p:sp>
      <p:sp>
        <p:nvSpPr>
          <p:cNvPr id="3" name="Content Placeholder 2"/>
          <p:cNvSpPr>
            <a:spLocks noGrp="1"/>
          </p:cNvSpPr>
          <p:nvPr>
            <p:ph idx="1"/>
          </p:nvPr>
        </p:nvSpPr>
        <p:spPr>
          <a:xfrm>
            <a:off x="457200" y="838200"/>
            <a:ext cx="8229600" cy="5486400"/>
          </a:xfrm>
        </p:spPr>
        <p:txBody>
          <a:bodyPr>
            <a:normAutofit fontScale="85000" lnSpcReduction="20000"/>
          </a:bodyPr>
          <a:lstStyle/>
          <a:p>
            <a:r>
              <a:rPr lang="en-US" dirty="0" smtClean="0"/>
              <a:t>A security policy is a formal statement that embodies the organization’s overall security expectations, goals, and objectives with regard to the organization’s technology, system and information. </a:t>
            </a:r>
          </a:p>
          <a:p>
            <a:r>
              <a:rPr lang="en-US" dirty="0" smtClean="0"/>
              <a:t> To be practical and implementable, policies must be defined by standards, guidelines, and procedures. Standards, guidelines, and procedures provide specific interpretation of policies and instruct users, customers, technicians, management, and others on how to implement the policies. </a:t>
            </a:r>
          </a:p>
          <a:p>
            <a:r>
              <a:rPr lang="en-US" dirty="0" smtClean="0"/>
              <a:t>The security policy states what is, and what is not allowed. A security policy must be comprehensive, up-to-date, complete, delivered effectively, and available to all staff. A security policy must also be enforceable. To accomplish this, the security policy can mention that strict action will be taken against employees who violate it, like disclosing a password. </a:t>
            </a:r>
          </a:p>
          <a:p>
            <a:r>
              <a:rPr lang="en-US" dirty="0" smtClean="0"/>
              <a:t>Generally, security policies are included within a security plan. A security plan details how the rules put forward by the security policy will be implemented.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*******THE END*******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Autofit/>
          </a:bodyPr>
          <a:lstStyle/>
          <a:p>
            <a:r>
              <a:rPr lang="en-US" sz="2000" b="1" dirty="0" smtClean="0"/>
              <a:t> MALICIOUS SOFTWARE</a:t>
            </a:r>
            <a:br>
              <a:rPr lang="en-US" sz="2000" b="1" dirty="0" smtClean="0"/>
            </a:br>
            <a:endParaRPr lang="en-US" sz="2000" b="1" dirty="0"/>
          </a:p>
        </p:txBody>
      </p:sp>
      <p:sp>
        <p:nvSpPr>
          <p:cNvPr id="3" name="Content Placeholder 2"/>
          <p:cNvSpPr>
            <a:spLocks noGrp="1"/>
          </p:cNvSpPr>
          <p:nvPr>
            <p:ph idx="1"/>
          </p:nvPr>
        </p:nvSpPr>
        <p:spPr>
          <a:xfrm>
            <a:off x="457200" y="1097280"/>
            <a:ext cx="8229600" cy="4389120"/>
          </a:xfrm>
        </p:spPr>
        <p:txBody>
          <a:bodyPr/>
          <a:lstStyle/>
          <a:p>
            <a:r>
              <a:rPr lang="en-US" dirty="0" smtClean="0"/>
              <a:t>Malicious users use different methods to break into the systems. The software that is intentionally included into a system with the intention to harm the system is called malicious software. Viruses, Trojan horse, and Worms are examples of malicious programs.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Virus</a:t>
            </a:r>
            <a:br>
              <a:rPr lang="en-US" dirty="0" smtClean="0"/>
            </a:br>
            <a:endParaRPr lang="en-US" dirty="0"/>
          </a:p>
        </p:txBody>
      </p:sp>
      <p:sp>
        <p:nvSpPr>
          <p:cNvPr id="3" name="Content Placeholder 2"/>
          <p:cNvSpPr>
            <a:spLocks noGrp="1"/>
          </p:cNvSpPr>
          <p:nvPr>
            <p:ph idx="1"/>
          </p:nvPr>
        </p:nvSpPr>
        <p:spPr>
          <a:xfrm>
            <a:off x="457200" y="1219200"/>
            <a:ext cx="8229600" cy="5029200"/>
          </a:xfrm>
        </p:spPr>
        <p:txBody>
          <a:bodyPr>
            <a:normAutofit fontScale="92500" lnSpcReduction="20000"/>
          </a:bodyPr>
          <a:lstStyle/>
          <a:p>
            <a:r>
              <a:rPr lang="en-US" dirty="0" smtClean="0"/>
              <a:t>Virus is a software program that is destructive in nature. Virus programs have the following properties:</a:t>
            </a:r>
          </a:p>
          <a:p>
            <a:r>
              <a:rPr lang="en-US" dirty="0" smtClean="0"/>
              <a:t>It can attach itself to other healthy programs. </a:t>
            </a:r>
          </a:p>
          <a:p>
            <a:r>
              <a:rPr lang="en-US" dirty="0" smtClean="0"/>
              <a:t>It can replicate itself and thus can spread across a network.</a:t>
            </a:r>
          </a:p>
          <a:p>
            <a:r>
              <a:rPr lang="en-US" dirty="0" smtClean="0"/>
              <a:t>It is difficult to trace a virus after it has spread across a network. </a:t>
            </a:r>
          </a:p>
          <a:p>
            <a:pPr>
              <a:buNone/>
            </a:pPr>
            <a:r>
              <a:rPr lang="en-US" b="1" dirty="0" smtClean="0"/>
              <a:t>	Viruses harm the computer in many ways— </a:t>
            </a:r>
          </a:p>
          <a:p>
            <a:r>
              <a:rPr lang="en-US" dirty="0" smtClean="0"/>
              <a:t>corrupt or delete data or files on the computer, </a:t>
            </a:r>
          </a:p>
          <a:p>
            <a:r>
              <a:rPr lang="en-US" dirty="0" smtClean="0"/>
              <a:t> change the functionality of software applications, </a:t>
            </a:r>
          </a:p>
          <a:p>
            <a:r>
              <a:rPr lang="en-US" dirty="0" smtClean="0"/>
              <a:t>use e-mail program to spread itself to other computers, </a:t>
            </a:r>
          </a:p>
          <a:p>
            <a:r>
              <a:rPr lang="en-US" dirty="0" smtClean="0"/>
              <a:t> erase everything on the hard disk, or,</a:t>
            </a:r>
          </a:p>
          <a:p>
            <a:r>
              <a:rPr lang="en-US" dirty="0" smtClean="0"/>
              <a:t> degrade performance of the system by utilizing resources such as memory or disk space. </a:t>
            </a:r>
          </a:p>
          <a:p>
            <a:r>
              <a:rPr lang="en-US" dirty="0" smtClean="0"/>
              <a:t>Some examples of viruses are—“Melissa” and “I Love You”.</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Autofit/>
          </a:bodyPr>
          <a:lstStyle/>
          <a:p>
            <a:r>
              <a:rPr lang="en-US" sz="2400" b="1" dirty="0" smtClean="0"/>
              <a:t> Worms</a:t>
            </a:r>
            <a:br>
              <a:rPr lang="en-US" sz="2400" b="1" dirty="0" smtClean="0"/>
            </a:br>
            <a:endParaRPr lang="en-US" sz="2400" b="1" dirty="0"/>
          </a:p>
        </p:txBody>
      </p:sp>
      <p:sp>
        <p:nvSpPr>
          <p:cNvPr id="3" name="Content Placeholder 2"/>
          <p:cNvSpPr>
            <a:spLocks noGrp="1"/>
          </p:cNvSpPr>
          <p:nvPr>
            <p:ph idx="1"/>
          </p:nvPr>
        </p:nvSpPr>
        <p:spPr>
          <a:xfrm>
            <a:off x="457200" y="1143000"/>
            <a:ext cx="8229600" cy="4389120"/>
          </a:xfrm>
        </p:spPr>
        <p:txBody>
          <a:bodyPr/>
          <a:lstStyle/>
          <a:p>
            <a:r>
              <a:rPr lang="en-US" dirty="0" smtClean="0"/>
              <a:t>Worm is self-replicating software that uses network and security holes to replicate itself. </a:t>
            </a:r>
          </a:p>
          <a:p>
            <a:r>
              <a:rPr lang="en-US" dirty="0" smtClean="0"/>
              <a:t>A worm does not modify a program like a virus, however, it replicates so much that it consumes the resources of the computer and makes it slow. Some examples of worms are—“Code Red” and “</a:t>
            </a:r>
            <a:r>
              <a:rPr lang="en-US" dirty="0" err="1" smtClean="0"/>
              <a:t>Nimda</a:t>
            </a:r>
            <a:r>
              <a:rPr lang="en-US" dirty="0" smtClean="0"/>
              <a: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19912"/>
          </a:xfrm>
        </p:spPr>
        <p:txBody>
          <a:bodyPr>
            <a:noAutofit/>
          </a:bodyPr>
          <a:lstStyle/>
          <a:p>
            <a:r>
              <a:rPr lang="en-US" sz="2800" b="1" dirty="0" smtClean="0"/>
              <a:t>Trojan Horse</a:t>
            </a:r>
            <a:br>
              <a:rPr lang="en-US" sz="2800" b="1" dirty="0" smtClean="0"/>
            </a:br>
            <a:endParaRPr lang="en-US" sz="2800" b="1" dirty="0"/>
          </a:p>
        </p:txBody>
      </p:sp>
      <p:sp>
        <p:nvSpPr>
          <p:cNvPr id="3" name="Content Placeholder 2"/>
          <p:cNvSpPr>
            <a:spLocks noGrp="1"/>
          </p:cNvSpPr>
          <p:nvPr>
            <p:ph idx="1"/>
          </p:nvPr>
        </p:nvSpPr>
        <p:spPr>
          <a:xfrm>
            <a:off x="457200" y="914400"/>
            <a:ext cx="8229600" cy="4389120"/>
          </a:xfrm>
        </p:spPr>
        <p:txBody>
          <a:bodyPr>
            <a:noAutofit/>
          </a:bodyPr>
          <a:lstStyle/>
          <a:p>
            <a:r>
              <a:rPr lang="en-US" sz="2000" dirty="0" smtClean="0"/>
              <a:t>Trojan horse is destructive programs that masquerade as useful programs. The name “Trojan horse” is given because of the Greek soldiers who reached the city of Troy by hiding themselves inside a large wooden horse. Similarly, users install Trojan horses thinking that it will serve a useful purpose such as a game or provide entertainment. However, Trojan horses contain programs that corrupt the data or damage the files. Trojan horses can corrupt software applications. They can also damage files and can contain viruses that destroy and corrupt data and programs. Trojan horse does not replicate themselves like viruses.</a:t>
            </a:r>
          </a:p>
          <a:p>
            <a:endParaRPr lang="en-US" sz="2000" dirty="0"/>
          </a:p>
        </p:txBody>
      </p:sp>
      <p:pic>
        <p:nvPicPr>
          <p:cNvPr id="1028" name="Picture 4"/>
          <p:cNvPicPr>
            <a:picLocks noChangeAspect="1" noChangeArrowheads="1"/>
          </p:cNvPicPr>
          <p:nvPr/>
        </p:nvPicPr>
        <p:blipFill>
          <a:blip r:embed="rId2" cstate="print"/>
          <a:srcRect/>
          <a:stretch>
            <a:fillRect/>
          </a:stretch>
        </p:blipFill>
        <p:spPr bwMode="auto">
          <a:xfrm>
            <a:off x="3309938" y="3895725"/>
            <a:ext cx="3243262" cy="22764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75488"/>
          </a:xfrm>
        </p:spPr>
        <p:txBody>
          <a:bodyPr>
            <a:normAutofit/>
          </a:bodyPr>
          <a:lstStyle/>
          <a:p>
            <a:r>
              <a:rPr lang="en-US" sz="2400" b="1" dirty="0" smtClean="0"/>
              <a:t>HACKING</a:t>
            </a:r>
            <a:endParaRPr lang="en-US" sz="2400" b="1" dirty="0"/>
          </a:p>
        </p:txBody>
      </p:sp>
      <p:sp>
        <p:nvSpPr>
          <p:cNvPr id="3" name="Content Placeholder 2"/>
          <p:cNvSpPr>
            <a:spLocks noGrp="1"/>
          </p:cNvSpPr>
          <p:nvPr>
            <p:ph idx="1"/>
          </p:nvPr>
        </p:nvSpPr>
        <p:spPr>
          <a:xfrm>
            <a:off x="457200" y="1219200"/>
            <a:ext cx="8229600" cy="4876800"/>
          </a:xfrm>
        </p:spPr>
        <p:txBody>
          <a:bodyPr>
            <a:normAutofit fontScale="92500" lnSpcReduction="10000"/>
          </a:bodyPr>
          <a:lstStyle/>
          <a:p>
            <a:r>
              <a:rPr lang="en-US" dirty="0" smtClean="0"/>
              <a:t>Hacking is the act of intruding into someone else’s computer or network. A hacker is someone who does hacking. Hacking may result in a Denial of Service (</a:t>
            </a:r>
            <a:r>
              <a:rPr lang="en-US" dirty="0" err="1" smtClean="0"/>
              <a:t>DoS</a:t>
            </a:r>
            <a:r>
              <a:rPr lang="en-US" dirty="0" smtClean="0"/>
              <a:t>) attack. The </a:t>
            </a:r>
            <a:r>
              <a:rPr lang="en-US" dirty="0" err="1" smtClean="0"/>
              <a:t>DoS</a:t>
            </a:r>
            <a:r>
              <a:rPr lang="en-US" dirty="0" smtClean="0"/>
              <a:t> attack prevents authorized users from accessing the resources of the computer. </a:t>
            </a:r>
          </a:p>
          <a:p>
            <a:r>
              <a:rPr lang="en-US" dirty="0" smtClean="0"/>
              <a:t>In a </a:t>
            </a:r>
            <a:r>
              <a:rPr lang="en-US" dirty="0" err="1" smtClean="0"/>
              <a:t>DoS</a:t>
            </a:r>
            <a:r>
              <a:rPr lang="en-US" dirty="0" smtClean="0"/>
              <a:t> attack, the services of the entire network, an Internet site or service, may be suppressed or disabled. The affected machine is flooded with spurious requests and messages so as to overload the network. As a result, the affected machine cannot process the valid requests. This is a denial of service to the valid users. Generally, the targets of such attacks are the sites hosted on high-profile web servers such as banks and credit card payment gateways.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6112"/>
          </a:xfrm>
        </p:spPr>
        <p:txBody>
          <a:bodyPr>
            <a:noAutofit/>
          </a:bodyPr>
          <a:lstStyle/>
          <a:p>
            <a:r>
              <a:rPr lang="en-US" sz="2800" b="1" dirty="0" smtClean="0"/>
              <a:t>SECURITY SERVICES</a:t>
            </a:r>
            <a:br>
              <a:rPr lang="en-US" sz="2800" b="1" dirty="0" smtClean="0"/>
            </a:br>
            <a:endParaRPr lang="en-US" sz="2800" b="1" dirty="0"/>
          </a:p>
        </p:txBody>
      </p:sp>
      <p:sp>
        <p:nvSpPr>
          <p:cNvPr id="3" name="Content Placeholder 2"/>
          <p:cNvSpPr>
            <a:spLocks noGrp="1"/>
          </p:cNvSpPr>
          <p:nvPr>
            <p:ph idx="1"/>
          </p:nvPr>
        </p:nvSpPr>
        <p:spPr>
          <a:xfrm>
            <a:off x="457200" y="762000"/>
            <a:ext cx="8229600" cy="5562600"/>
          </a:xfrm>
        </p:spPr>
        <p:txBody>
          <a:bodyPr>
            <a:noAutofit/>
          </a:bodyPr>
          <a:lstStyle/>
          <a:p>
            <a:r>
              <a:rPr lang="en-US" sz="1800" dirty="0" smtClean="0"/>
              <a:t>The security services provide specific kind of protection to system resources. Security services ensure Confidentiality, Integrity, Authentication, and Non-Repudiation of data or message stored on the computer, or when transmitted over the network. Additionally, it provides assurance for access control and availability of resources to its authorized users.</a:t>
            </a:r>
          </a:p>
          <a:p>
            <a:r>
              <a:rPr lang="en-US" sz="1800" dirty="0" smtClean="0"/>
              <a:t> Confidentiality—The confidentiality aspect specifies availability of information to only authorized users.</a:t>
            </a:r>
          </a:p>
          <a:p>
            <a:r>
              <a:rPr lang="en-US" sz="1800" dirty="0" smtClean="0"/>
              <a:t> Integrity—It assures that the received data is exactly as sent by the sender, i.e. the data has not been modified, duplicated, reordered, inserted or deleted before reaching the intended recipient.</a:t>
            </a:r>
          </a:p>
          <a:p>
            <a:r>
              <a:rPr lang="en-US" sz="1800" dirty="0" smtClean="0"/>
              <a:t>Authentication—Authentication is the process of ensuring and confirming the identity of the user before revealing any information to the user.</a:t>
            </a:r>
          </a:p>
          <a:p>
            <a:r>
              <a:rPr lang="en-US" sz="1800" dirty="0" smtClean="0"/>
              <a:t>Non-Repudiation- Prevents either sender or receiver from denying a transmitted message. For example, if a sender places an order for a certain product to be purchased in a particular quantity, the receiver knows that it came from a specified sender.</a:t>
            </a:r>
          </a:p>
          <a:p>
            <a:r>
              <a:rPr lang="en-US" sz="1800" dirty="0" smtClean="0"/>
              <a:t>Availability—It assures that the data and resources requested by authorized users are available to them when requested.</a:t>
            </a:r>
          </a:p>
          <a:p>
            <a:endParaRPr lang="en-US" sz="1800" dirty="0" smtClean="0"/>
          </a:p>
          <a:p>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367</TotalTime>
  <Words>2941</Words>
  <Application>Microsoft Office PowerPoint</Application>
  <PresentationFormat>On-screen Show (4:3)</PresentationFormat>
  <Paragraphs>143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Computer Security</vt:lpstr>
      <vt:lpstr>Computer security:</vt:lpstr>
      <vt:lpstr> SECURITY THREAT AND SECURITY ATTACK </vt:lpstr>
      <vt:lpstr> MALICIOUS SOFTWARE </vt:lpstr>
      <vt:lpstr> Virus </vt:lpstr>
      <vt:lpstr> Worms </vt:lpstr>
      <vt:lpstr>Trojan Horse </vt:lpstr>
      <vt:lpstr>HACKING</vt:lpstr>
      <vt:lpstr>SECURITY SERVICES </vt:lpstr>
      <vt:lpstr>SECURITY MECHANISMS </vt:lpstr>
      <vt:lpstr> CRYPTOGRAPHY </vt:lpstr>
      <vt:lpstr>Slide 12</vt:lpstr>
      <vt:lpstr>Slide 13</vt:lpstr>
      <vt:lpstr> Secret Key Cryptography </vt:lpstr>
      <vt:lpstr>Fig Secret key cryptography</vt:lpstr>
      <vt:lpstr> Public-Key Cryptography </vt:lpstr>
      <vt:lpstr>Slide 17</vt:lpstr>
      <vt:lpstr>Hash functions</vt:lpstr>
      <vt:lpstr>Fig Hash function</vt:lpstr>
      <vt:lpstr>DIGITAL SIGNATURE </vt:lpstr>
      <vt:lpstr>Slide 21</vt:lpstr>
      <vt:lpstr>Fig digital signature</vt:lpstr>
      <vt:lpstr> FIREWALL </vt:lpstr>
      <vt:lpstr>Slide 24</vt:lpstr>
      <vt:lpstr>Types of firewall:</vt:lpstr>
      <vt:lpstr>Fig packet filter firewall</vt:lpstr>
      <vt:lpstr>Slide 27</vt:lpstr>
      <vt:lpstr>Slide 28</vt:lpstr>
      <vt:lpstr>Fig Application-Level Gateway </vt:lpstr>
      <vt:lpstr>USERS IDENTIFICATION AND AUTHENTICATION </vt:lpstr>
      <vt:lpstr> User Name and Password </vt:lpstr>
      <vt:lpstr>Smart Card </vt:lpstr>
      <vt:lpstr> Biometric Techniques </vt:lpstr>
      <vt:lpstr>Slide 34</vt:lpstr>
      <vt:lpstr> SECURITY AWARENESS </vt:lpstr>
      <vt:lpstr>SECURITY POLICY </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dc:title>
  <dc:creator>Nabraj</dc:creator>
  <cp:lastModifiedBy>DELL</cp:lastModifiedBy>
  <cp:revision>21</cp:revision>
  <dcterms:created xsi:type="dcterms:W3CDTF">2019-03-14T06:08:08Z</dcterms:created>
  <dcterms:modified xsi:type="dcterms:W3CDTF">2022-05-05T06:47:09Z</dcterms:modified>
</cp:coreProperties>
</file>