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62" r:id="rId4"/>
    <p:sldId id="263" r:id="rId5"/>
    <p:sldId id="264" r:id="rId6"/>
    <p:sldId id="265" r:id="rId7"/>
    <p:sldId id="268" r:id="rId8"/>
    <p:sldId id="269" r:id="rId9"/>
    <p:sldId id="270"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9" r:id="rId27"/>
    <p:sldId id="288" r:id="rId28"/>
    <p:sldId id="290" r:id="rId29"/>
    <p:sldId id="29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BEB6E9-A741-4D10-8AFA-1B32E30160DA}" type="datetimeFigureOut">
              <a:rPr lang="en-US" smtClean="0"/>
              <a:pPr/>
              <a:t>5/5/2022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FF1A32-9775-4852-9715-BFA52D22F1A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1B68200-37A0-41B2-B14C-84BEFFFC4DA0}" type="datetime1">
              <a:rPr lang="en-US" smtClean="0"/>
              <a:t>5/5/2022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8D0796D-2E85-41B7-BD2B-13474F5FA55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236954-EAB4-4240-A695-05FE5D69C676}" type="datetime1">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0796D-2E85-41B7-BD2B-13474F5FA55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BC4AF2-D10B-4A9E-BA71-78A79DD674F5}" type="datetime1">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0796D-2E85-41B7-BD2B-13474F5FA55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0E725FC-5914-47C7-AE83-B4BE68F5BB98}" type="datetime1">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0796D-2E85-41B7-BD2B-13474F5FA55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7C4A1E2-FB1E-4700-814A-043A0D633AE9}" type="datetime1">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0796D-2E85-41B7-BD2B-13474F5FA55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A205F5D-EBE6-4C45-A3FC-808DC5ADD606}" type="datetime1">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0796D-2E85-41B7-BD2B-13474F5FA55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2549C88-C2BA-4962-83AD-C3EBFEE9C8E3}" type="datetime1">
              <a:rPr lang="en-US" smtClean="0"/>
              <a:t>5/5/2022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D0796D-2E85-41B7-BD2B-13474F5FA55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8ACEA77-3606-4251-B01D-2D409C3628DE}" type="datetime1">
              <a:rPr lang="en-US" smtClean="0"/>
              <a:t>5/5/2022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D0796D-2E85-41B7-BD2B-13474F5FA55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D34EA-D330-4DBA-9888-3B956AC7C79B}" type="datetime1">
              <a:rPr lang="en-US" smtClean="0"/>
              <a:t>5/5/2022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D0796D-2E85-41B7-BD2B-13474F5FA55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6FD2713-E01E-4FEC-8836-633EBA6F238F}" type="datetime1">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0796D-2E85-41B7-BD2B-13474F5FA55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54F2DD5-95C3-4956-881B-36A8289C2186}" type="datetime1">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8D0796D-2E85-41B7-BD2B-13474F5FA55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4311259-3911-4BB5-AD5F-36C0E92D4057}" type="datetime1">
              <a:rPr lang="en-US" smtClean="0"/>
              <a:t>5/5/2022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8D0796D-2E85-41B7-BD2B-13474F5FA55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computer system hardware</a:t>
            </a:r>
            <a:endParaRPr lang="en-US" dirty="0"/>
          </a:p>
        </p:txBody>
      </p:sp>
      <p:sp>
        <p:nvSpPr>
          <p:cNvPr id="3" name="Subtitle 2"/>
          <p:cNvSpPr>
            <a:spLocks noGrp="1"/>
          </p:cNvSpPr>
          <p:nvPr>
            <p:ph type="subTitle" idx="1"/>
          </p:nvPr>
        </p:nvSpPr>
        <p:spPr/>
        <p:txBody>
          <a:bodyPr/>
          <a:lstStyle/>
          <a:p>
            <a:r>
              <a:rPr lang="en-US" dirty="0" smtClean="0"/>
              <a:t>Unit 2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685800"/>
          </a:xfrm>
        </p:spPr>
        <p:txBody>
          <a:bodyPr>
            <a:noAutofit/>
          </a:bodyPr>
          <a:lstStyle/>
          <a:p>
            <a:r>
              <a:rPr lang="en-US" sz="2400" b="1" dirty="0" smtClean="0"/>
              <a:t>Primary Memory</a:t>
            </a:r>
            <a:br>
              <a:rPr lang="en-US" sz="2400" b="1" dirty="0" smtClean="0"/>
            </a:br>
            <a:endParaRPr lang="en-US" sz="2400" dirty="0"/>
          </a:p>
        </p:txBody>
      </p:sp>
      <p:sp>
        <p:nvSpPr>
          <p:cNvPr id="3" name="Content Placeholder 2"/>
          <p:cNvSpPr>
            <a:spLocks noGrp="1"/>
          </p:cNvSpPr>
          <p:nvPr>
            <p:ph idx="1"/>
          </p:nvPr>
        </p:nvSpPr>
        <p:spPr>
          <a:xfrm>
            <a:off x="457200" y="1143000"/>
            <a:ext cx="8229600" cy="5181600"/>
          </a:xfrm>
        </p:spPr>
        <p:txBody>
          <a:bodyPr>
            <a:normAutofit fontScale="85000" lnSpcReduction="20000"/>
          </a:bodyPr>
          <a:lstStyle/>
          <a:p>
            <a:r>
              <a:rPr lang="en-US" dirty="0" smtClean="0"/>
              <a:t>Primary memory is the main memory of computer. It is used to store data and instructions during the processing of data. Primary memory is semiconductor memory.</a:t>
            </a:r>
          </a:p>
          <a:p>
            <a:r>
              <a:rPr lang="en-US" dirty="0" smtClean="0"/>
              <a:t>Primary memory is of two kinds—Random Access Memory (RAM) and Read Only Memory (ROM).</a:t>
            </a:r>
          </a:p>
          <a:p>
            <a:r>
              <a:rPr lang="en-US" dirty="0" smtClean="0"/>
              <a:t>RAM is volatile. It stores data when the computer is on. The information stored in RAM gets erased when the computer is turned off. RAM provides </a:t>
            </a:r>
            <a:r>
              <a:rPr lang="en-US" i="1" dirty="0" smtClean="0"/>
              <a:t>temporary storage for data </a:t>
            </a:r>
            <a:r>
              <a:rPr lang="en-US" dirty="0" smtClean="0"/>
              <a:t>and instructions.</a:t>
            </a:r>
          </a:p>
          <a:p>
            <a:r>
              <a:rPr lang="en-US" dirty="0" smtClean="0"/>
              <a:t>ROM is non-volatile memory, but is a read only memory. The storage in ROM is permanent in nature, and is used for storing standard processing programs that permanently reside in the computer. ROM comes programmed by the manufacturer.</a:t>
            </a:r>
          </a:p>
          <a:p>
            <a:r>
              <a:rPr lang="en-US" dirty="0" smtClean="0"/>
              <a:t> RAM </a:t>
            </a:r>
            <a:r>
              <a:rPr lang="en-US" i="1" dirty="0" smtClean="0"/>
              <a:t>stores data and instructions during the execution of instructions. The data and </a:t>
            </a:r>
            <a:r>
              <a:rPr lang="en-US" dirty="0" smtClean="0"/>
              <a:t>instructions that require processing are brought into the RAM from the storage devices like hard disk.</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Figure : Interaction of CPU with memory</a:t>
            </a:r>
            <a:endParaRPr lang="en-US" sz="2800"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838200" y="2438400"/>
            <a:ext cx="7543800"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80288"/>
          </a:xfrm>
        </p:spPr>
        <p:txBody>
          <a:bodyPr>
            <a:noAutofit/>
          </a:bodyPr>
          <a:lstStyle/>
          <a:p>
            <a:r>
              <a:rPr lang="en-US" sz="2800" b="1" dirty="0" smtClean="0"/>
              <a:t>Secondary Memory</a:t>
            </a:r>
            <a:br>
              <a:rPr lang="en-US" sz="2800" b="1" dirty="0" smtClean="0"/>
            </a:br>
            <a:endParaRPr lang="en-US" sz="2800" dirty="0"/>
          </a:p>
        </p:txBody>
      </p:sp>
      <p:sp>
        <p:nvSpPr>
          <p:cNvPr id="3" name="Content Placeholder 2"/>
          <p:cNvSpPr>
            <a:spLocks noGrp="1"/>
          </p:cNvSpPr>
          <p:nvPr>
            <p:ph idx="1"/>
          </p:nvPr>
        </p:nvSpPr>
        <p:spPr>
          <a:xfrm>
            <a:off x="457200" y="1066800"/>
            <a:ext cx="8229600" cy="5105400"/>
          </a:xfrm>
        </p:spPr>
        <p:txBody>
          <a:bodyPr>
            <a:normAutofit fontScale="85000" lnSpcReduction="10000"/>
          </a:bodyPr>
          <a:lstStyle/>
          <a:p>
            <a:r>
              <a:rPr lang="en-US" dirty="0" smtClean="0"/>
              <a:t>The secondary memory stores data and instructions </a:t>
            </a:r>
            <a:r>
              <a:rPr lang="en-US" i="1" dirty="0" smtClean="0"/>
              <a:t>permanently. The information can be </a:t>
            </a:r>
            <a:r>
              <a:rPr lang="en-US" dirty="0" smtClean="0"/>
              <a:t>stored in secondary memory for a long time (years), and is generally permanent in nature unless erased by the user. It is a non-volatile memory.</a:t>
            </a:r>
          </a:p>
          <a:p>
            <a:r>
              <a:rPr lang="en-US" dirty="0" smtClean="0"/>
              <a:t>It provides </a:t>
            </a:r>
            <a:r>
              <a:rPr lang="en-US" i="1" dirty="0" smtClean="0"/>
              <a:t>back-up storage for data and instructions. Hard disk drive, floppy drive and </a:t>
            </a:r>
            <a:r>
              <a:rPr lang="en-US" dirty="0" smtClean="0"/>
              <a:t>optical disk drives are some examples of storage devices.</a:t>
            </a:r>
          </a:p>
          <a:p>
            <a:r>
              <a:rPr lang="en-US" dirty="0" smtClean="0"/>
              <a:t>The data and instructions that are currently not being used by CPU, but may be required later for processing, are stored in secondary memory.</a:t>
            </a:r>
          </a:p>
          <a:p>
            <a:r>
              <a:rPr lang="en-US" dirty="0" smtClean="0"/>
              <a:t> Secondary memory has a </a:t>
            </a:r>
            <a:r>
              <a:rPr lang="en-US" i="1" dirty="0" smtClean="0"/>
              <a:t>high storage capacity than the primary memory.</a:t>
            </a:r>
          </a:p>
          <a:p>
            <a:r>
              <a:rPr lang="en-US" dirty="0" smtClean="0"/>
              <a:t> Secondary memory is also </a:t>
            </a:r>
            <a:r>
              <a:rPr lang="en-US" i="1" dirty="0" smtClean="0"/>
              <a:t>cheaper than the primary memory.</a:t>
            </a:r>
          </a:p>
          <a:p>
            <a:r>
              <a:rPr lang="en-US" dirty="0" smtClean="0"/>
              <a:t>It takes </a:t>
            </a:r>
            <a:r>
              <a:rPr lang="en-US" i="1" dirty="0" smtClean="0"/>
              <a:t>longer time to access the data and instructions stored in secondary memory than </a:t>
            </a:r>
            <a:r>
              <a:rPr lang="en-US" dirty="0" smtClean="0"/>
              <a:t>in primary memory.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399288"/>
          </a:xfrm>
        </p:spPr>
        <p:txBody>
          <a:bodyPr>
            <a:normAutofit fontScale="90000"/>
          </a:bodyPr>
          <a:lstStyle/>
          <a:p>
            <a:r>
              <a:rPr lang="en-US" sz="2400" b="1" dirty="0" smtClean="0"/>
              <a:t>INSTRUCTION FORMAT</a:t>
            </a:r>
            <a:endParaRPr lang="en-US" sz="2400" dirty="0"/>
          </a:p>
        </p:txBody>
      </p:sp>
      <p:sp>
        <p:nvSpPr>
          <p:cNvPr id="3" name="Content Placeholder 2"/>
          <p:cNvSpPr>
            <a:spLocks noGrp="1"/>
          </p:cNvSpPr>
          <p:nvPr>
            <p:ph idx="1"/>
          </p:nvPr>
        </p:nvSpPr>
        <p:spPr>
          <a:xfrm>
            <a:off x="457200" y="990600"/>
            <a:ext cx="8229600" cy="5257800"/>
          </a:xfrm>
        </p:spPr>
        <p:txBody>
          <a:bodyPr>
            <a:normAutofit/>
          </a:bodyPr>
          <a:lstStyle/>
          <a:p>
            <a:r>
              <a:rPr lang="en-US" dirty="0" smtClean="0"/>
              <a:t>An instruction is designed to perform a task. An instruction is divided into groups called fields. The common fields of an instruction are— Operation (op) code and Operand code.</a:t>
            </a:r>
          </a:p>
          <a:p>
            <a:r>
              <a:rPr lang="en-US" dirty="0" smtClean="0"/>
              <a:t>The </a:t>
            </a:r>
            <a:r>
              <a:rPr lang="en-US" i="1" dirty="0" smtClean="0"/>
              <a:t>operation code represents action </a:t>
            </a:r>
            <a:r>
              <a:rPr lang="en-US" dirty="0" smtClean="0"/>
              <a:t>that the processor must execute. The </a:t>
            </a:r>
            <a:r>
              <a:rPr lang="en-US" i="1" dirty="0" smtClean="0"/>
              <a:t>operand code defines the parameters of the action</a:t>
            </a:r>
            <a:r>
              <a:rPr lang="en-US" dirty="0" smtClean="0"/>
              <a:t>.</a:t>
            </a:r>
          </a:p>
          <a:p>
            <a:endParaRPr lang="en-US" dirty="0" smtClean="0"/>
          </a:p>
          <a:p>
            <a:endParaRPr lang="en-US" b="1" dirty="0" smtClean="0"/>
          </a:p>
          <a:p>
            <a:endParaRPr lang="en-US" b="1" dirty="0" smtClean="0"/>
          </a:p>
          <a:p>
            <a:pPr>
              <a:buNone/>
            </a:pPr>
            <a:r>
              <a:rPr lang="en-US" b="1" dirty="0" smtClean="0"/>
              <a:t>		Figure:  Instruction format</a:t>
            </a:r>
          </a:p>
        </p:txBody>
      </p:sp>
      <p:pic>
        <p:nvPicPr>
          <p:cNvPr id="1028" name="Picture 4"/>
          <p:cNvPicPr>
            <a:picLocks noChangeAspect="1" noChangeArrowheads="1"/>
          </p:cNvPicPr>
          <p:nvPr/>
        </p:nvPicPr>
        <p:blipFill>
          <a:blip r:embed="rId2" cstate="print"/>
          <a:srcRect/>
          <a:stretch>
            <a:fillRect/>
          </a:stretch>
        </p:blipFill>
        <p:spPr bwMode="auto">
          <a:xfrm>
            <a:off x="1295400" y="4267200"/>
            <a:ext cx="5562600" cy="10668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80288"/>
          </a:xfrm>
        </p:spPr>
        <p:txBody>
          <a:bodyPr>
            <a:noAutofit/>
          </a:bodyPr>
          <a:lstStyle/>
          <a:p>
            <a:r>
              <a:rPr lang="en-US" sz="2400" b="1" dirty="0" smtClean="0"/>
              <a:t>INSTRUCTION SET</a:t>
            </a:r>
            <a:br>
              <a:rPr lang="en-US" sz="2400" b="1" dirty="0" smtClean="0"/>
            </a:br>
            <a:endParaRPr lang="en-US" sz="2400" dirty="0"/>
          </a:p>
        </p:txBody>
      </p:sp>
      <p:sp>
        <p:nvSpPr>
          <p:cNvPr id="3" name="Content Placeholder 2"/>
          <p:cNvSpPr>
            <a:spLocks noGrp="1"/>
          </p:cNvSpPr>
          <p:nvPr>
            <p:ph idx="1"/>
          </p:nvPr>
        </p:nvSpPr>
        <p:spPr>
          <a:xfrm>
            <a:off x="457200" y="1295400"/>
            <a:ext cx="8229600" cy="4389120"/>
          </a:xfrm>
        </p:spPr>
        <p:txBody>
          <a:bodyPr>
            <a:normAutofit fontScale="85000" lnSpcReduction="20000"/>
          </a:bodyPr>
          <a:lstStyle/>
          <a:p>
            <a:r>
              <a:rPr lang="en-US" dirty="0" smtClean="0"/>
              <a:t>A processor has a set of instructions that it understands, called as instruction set. The instruction set is embedded in the processor , which determines the machine language for the processor.</a:t>
            </a:r>
          </a:p>
          <a:p>
            <a:endParaRPr lang="en-US" dirty="0" smtClean="0"/>
          </a:p>
          <a:p>
            <a:endParaRPr lang="en-US" dirty="0" smtClean="0"/>
          </a:p>
          <a:p>
            <a:endParaRPr lang="en-US" dirty="0" smtClean="0"/>
          </a:p>
          <a:p>
            <a:endParaRPr lang="en-US" dirty="0" smtClean="0"/>
          </a:p>
          <a:p>
            <a:endParaRPr lang="en-US" dirty="0" smtClean="0"/>
          </a:p>
          <a:p>
            <a:pPr>
              <a:buNone/>
            </a:pPr>
            <a:r>
              <a:rPr lang="en-US" dirty="0" smtClean="0"/>
              <a:t>		</a:t>
            </a:r>
          </a:p>
          <a:p>
            <a:pPr>
              <a:buNone/>
            </a:pPr>
            <a:r>
              <a:rPr lang="en-US" dirty="0" smtClean="0"/>
              <a:t>			</a:t>
            </a:r>
          </a:p>
          <a:p>
            <a:pPr>
              <a:buNone/>
            </a:pPr>
            <a:endParaRPr lang="en-US" dirty="0" smtClean="0"/>
          </a:p>
          <a:p>
            <a:pPr>
              <a:buNone/>
            </a:pPr>
            <a:r>
              <a:rPr lang="en-US" b="1" dirty="0" smtClean="0"/>
              <a:t>	Fig: Instruction set</a:t>
            </a:r>
            <a:endParaRPr lang="en-US" b="1" dirty="0"/>
          </a:p>
        </p:txBody>
      </p:sp>
      <p:pic>
        <p:nvPicPr>
          <p:cNvPr id="2050" name="Picture 2"/>
          <p:cNvPicPr>
            <a:picLocks noChangeAspect="1" noChangeArrowheads="1"/>
          </p:cNvPicPr>
          <p:nvPr/>
        </p:nvPicPr>
        <p:blipFill>
          <a:blip r:embed="rId2" cstate="print"/>
          <a:srcRect/>
          <a:stretch>
            <a:fillRect/>
          </a:stretch>
        </p:blipFill>
        <p:spPr bwMode="auto">
          <a:xfrm>
            <a:off x="685800" y="3352800"/>
            <a:ext cx="3810000" cy="13716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475488"/>
          </a:xfrm>
        </p:spPr>
        <p:txBody>
          <a:bodyPr>
            <a:normAutofit/>
          </a:bodyPr>
          <a:lstStyle/>
          <a:p>
            <a:r>
              <a:rPr lang="en-US" sz="2400" b="1" dirty="0" smtClean="0"/>
              <a:t>INSTRUCTION CYCLE</a:t>
            </a:r>
            <a:endParaRPr lang="en-US" sz="2400" dirty="0"/>
          </a:p>
        </p:txBody>
      </p:sp>
      <p:sp>
        <p:nvSpPr>
          <p:cNvPr id="3" name="Content Placeholder 2"/>
          <p:cNvSpPr>
            <a:spLocks noGrp="1"/>
          </p:cNvSpPr>
          <p:nvPr>
            <p:ph idx="1"/>
          </p:nvPr>
        </p:nvSpPr>
        <p:spPr>
          <a:xfrm>
            <a:off x="457200" y="1066800"/>
            <a:ext cx="8229600" cy="5257800"/>
          </a:xfrm>
        </p:spPr>
        <p:txBody>
          <a:bodyPr>
            <a:normAutofit fontScale="92500" lnSpcReduction="20000"/>
          </a:bodyPr>
          <a:lstStyle/>
          <a:p>
            <a:r>
              <a:rPr lang="en-US" dirty="0" smtClean="0"/>
              <a:t>CPU executes each instruction in a series of steps, called </a:t>
            </a:r>
            <a:r>
              <a:rPr lang="en-US" i="1" dirty="0" smtClean="0"/>
              <a:t>instruction cycle.</a:t>
            </a:r>
          </a:p>
          <a:p>
            <a:r>
              <a:rPr lang="en-US" dirty="0" smtClean="0"/>
              <a:t>A instruction cycle involves four steps —</a:t>
            </a:r>
          </a:p>
          <a:p>
            <a:r>
              <a:rPr lang="en-US" b="1" i="1" dirty="0" smtClean="0"/>
              <a:t>Fetching</a:t>
            </a:r>
            <a:r>
              <a:rPr lang="en-US" i="1" dirty="0" smtClean="0"/>
              <a:t> : The processor fetches the instruction from the memory. The fetched </a:t>
            </a:r>
            <a:r>
              <a:rPr lang="en-US" dirty="0" smtClean="0"/>
              <a:t>instruction is placed in the </a:t>
            </a:r>
            <a:r>
              <a:rPr lang="en-US" i="1" dirty="0" smtClean="0"/>
              <a:t>Instruction Register. Program Counter Register holds the </a:t>
            </a:r>
            <a:r>
              <a:rPr lang="en-US" dirty="0" smtClean="0"/>
              <a:t>address of next instruction to be fetched and is incremented after each fetch.</a:t>
            </a:r>
          </a:p>
          <a:p>
            <a:r>
              <a:rPr lang="en-US" b="1" i="1" dirty="0" smtClean="0"/>
              <a:t>Decoding</a:t>
            </a:r>
            <a:r>
              <a:rPr lang="en-US" i="1" dirty="0" smtClean="0"/>
              <a:t> :The instruction that is fetched is broken down into parts or decoded. </a:t>
            </a:r>
            <a:r>
              <a:rPr lang="en-US" dirty="0" smtClean="0"/>
              <a:t>The instruction is translated into commands so that they correspond to those in the CPU’s instruction set.</a:t>
            </a:r>
          </a:p>
          <a:p>
            <a:r>
              <a:rPr lang="en-US" b="1" i="1" dirty="0" smtClean="0"/>
              <a:t>Executing</a:t>
            </a:r>
            <a:r>
              <a:rPr lang="en-US" i="1" dirty="0" smtClean="0"/>
              <a:t>: The decoded instruction or the command is executed.</a:t>
            </a:r>
            <a:endParaRPr lang="en-US" dirty="0" smtClean="0"/>
          </a:p>
          <a:p>
            <a:r>
              <a:rPr lang="en-US" b="1" i="1" dirty="0" smtClean="0"/>
              <a:t>Storing</a:t>
            </a:r>
            <a:r>
              <a:rPr lang="en-US" i="1" dirty="0" smtClean="0"/>
              <a:t>: CPU writes back the results of execution, to the computer’s memory.</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399288"/>
          </a:xfrm>
        </p:spPr>
        <p:txBody>
          <a:bodyPr>
            <a:normAutofit fontScale="90000"/>
          </a:bodyPr>
          <a:lstStyle/>
          <a:p>
            <a:r>
              <a:rPr lang="en-US" sz="3600" b="1" dirty="0" smtClean="0"/>
              <a:t>Figure: Instruction cycle</a:t>
            </a:r>
            <a:endParaRPr lang="en-US" sz="3600"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752600" y="1295400"/>
            <a:ext cx="5486400" cy="47244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3712"/>
            <a:ext cx="8229600" cy="627888"/>
          </a:xfrm>
        </p:spPr>
        <p:txBody>
          <a:bodyPr>
            <a:noAutofit/>
          </a:bodyPr>
          <a:lstStyle/>
          <a:p>
            <a:r>
              <a:rPr lang="en-US" sz="2000" b="1" dirty="0" smtClean="0"/>
              <a:t>MICROPROCESSOR</a:t>
            </a:r>
            <a:br>
              <a:rPr lang="en-US" sz="2000" b="1" dirty="0" smtClean="0"/>
            </a:br>
            <a:endParaRPr lang="en-US" sz="2000" dirty="0"/>
          </a:p>
        </p:txBody>
      </p:sp>
      <p:sp>
        <p:nvSpPr>
          <p:cNvPr id="3" name="Content Placeholder 2"/>
          <p:cNvSpPr>
            <a:spLocks noGrp="1"/>
          </p:cNvSpPr>
          <p:nvPr>
            <p:ph idx="1"/>
          </p:nvPr>
        </p:nvSpPr>
        <p:spPr>
          <a:xfrm>
            <a:off x="457200" y="1219200"/>
            <a:ext cx="8229600" cy="4389120"/>
          </a:xfrm>
        </p:spPr>
        <p:txBody>
          <a:bodyPr/>
          <a:lstStyle/>
          <a:p>
            <a:r>
              <a:rPr lang="en-US" dirty="0" smtClean="0"/>
              <a:t>On the basis of the instruction set, microprocessors are classified as—</a:t>
            </a:r>
          </a:p>
          <a:p>
            <a:pPr marL="514350" indent="-514350">
              <a:buFont typeface="+mj-lt"/>
              <a:buAutoNum type="arabicPeriod"/>
            </a:pPr>
            <a:r>
              <a:rPr lang="en-US" dirty="0" smtClean="0"/>
              <a:t>Complex Instruction Set Computer (CISC) </a:t>
            </a:r>
          </a:p>
          <a:p>
            <a:pPr marL="514350" indent="-514350">
              <a:buFont typeface="+mj-lt"/>
              <a:buAutoNum type="arabicPeriod"/>
            </a:pPr>
            <a:r>
              <a:rPr lang="en-US" dirty="0" smtClean="0"/>
              <a:t> Reduced Instruction Set Computer (RISC).</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475488"/>
          </a:xfrm>
        </p:spPr>
        <p:txBody>
          <a:bodyPr>
            <a:normAutofit/>
          </a:bodyPr>
          <a:lstStyle/>
          <a:p>
            <a:r>
              <a:rPr lang="en-US" sz="2800" dirty="0" smtClean="0"/>
              <a:t>Complex Instruction Set Computer (</a:t>
            </a:r>
            <a:r>
              <a:rPr lang="en-US" sz="2800" b="1" i="1" dirty="0" smtClean="0"/>
              <a:t>CISC):</a:t>
            </a:r>
            <a:endParaRPr lang="en-US" sz="2800" dirty="0"/>
          </a:p>
        </p:txBody>
      </p:sp>
      <p:sp>
        <p:nvSpPr>
          <p:cNvPr id="3" name="Content Placeholder 2"/>
          <p:cNvSpPr>
            <a:spLocks noGrp="1"/>
          </p:cNvSpPr>
          <p:nvPr>
            <p:ph idx="1"/>
          </p:nvPr>
        </p:nvSpPr>
        <p:spPr>
          <a:xfrm>
            <a:off x="457200" y="1219200"/>
            <a:ext cx="8229600" cy="4389120"/>
          </a:xfrm>
        </p:spPr>
        <p:txBody>
          <a:bodyPr>
            <a:normAutofit fontScale="92500" lnSpcReduction="10000"/>
          </a:bodyPr>
          <a:lstStyle/>
          <a:p>
            <a:r>
              <a:rPr lang="en-US" i="1" dirty="0" smtClean="0"/>
              <a:t>CISC architecture hardwires the processor with complex instructions</a:t>
            </a:r>
            <a:r>
              <a:rPr lang="en-US" dirty="0" smtClean="0"/>
              <a:t>.</a:t>
            </a:r>
          </a:p>
          <a:p>
            <a:r>
              <a:rPr lang="en-US" dirty="0" smtClean="0"/>
              <a:t>CISC has a large instruction set that includes simple and fast instructions for performing basic tasks, as well as complex instructions that correspond to statements in the high level language.</a:t>
            </a:r>
          </a:p>
          <a:p>
            <a:r>
              <a:rPr lang="en-US" dirty="0" smtClean="0"/>
              <a:t>An increased number of instructions results in a much more complex processor, requiring millions of transistors.</a:t>
            </a:r>
          </a:p>
          <a:p>
            <a:r>
              <a:rPr lang="en-US" dirty="0" smtClean="0"/>
              <a:t>Instructions are of variable lengths, using 8, 16 or 32 bits for storage.</a:t>
            </a:r>
          </a:p>
          <a:p>
            <a:r>
              <a:rPr lang="en-US" dirty="0" smtClean="0"/>
              <a:t>AMD(Advanced Micro Devices) and Cyrix are based on CISC</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475488"/>
          </a:xfrm>
        </p:spPr>
        <p:txBody>
          <a:bodyPr>
            <a:noAutofit/>
          </a:bodyPr>
          <a:lstStyle/>
          <a:p>
            <a:r>
              <a:rPr lang="en-US" sz="2400" b="1" dirty="0" smtClean="0"/>
              <a:t>Reduced Instruction Set Computer (RISC)</a:t>
            </a:r>
            <a:endParaRPr lang="en-US" sz="2400" b="1" dirty="0"/>
          </a:p>
        </p:txBody>
      </p:sp>
      <p:sp>
        <p:nvSpPr>
          <p:cNvPr id="3" name="Content Placeholder 2"/>
          <p:cNvSpPr>
            <a:spLocks noGrp="1"/>
          </p:cNvSpPr>
          <p:nvPr>
            <p:ph idx="1"/>
          </p:nvPr>
        </p:nvSpPr>
        <p:spPr>
          <a:xfrm>
            <a:off x="457200" y="1295400"/>
            <a:ext cx="8229600" cy="4876800"/>
          </a:xfrm>
        </p:spPr>
        <p:txBody>
          <a:bodyPr>
            <a:normAutofit/>
          </a:bodyPr>
          <a:lstStyle/>
          <a:p>
            <a:r>
              <a:rPr lang="en-US" i="1" dirty="0" smtClean="0"/>
              <a:t>RISC has simple, single-cycle instructions, which performs only basic instructions. RISC </a:t>
            </a:r>
            <a:r>
              <a:rPr lang="en-US" dirty="0" smtClean="0"/>
              <a:t>architecture does not have hardwired advanced functions.</a:t>
            </a:r>
          </a:p>
          <a:p>
            <a:r>
              <a:rPr lang="en-US" dirty="0" smtClean="0"/>
              <a:t>RISC has fewer instructions and requires fewer transistors, which results in the reduced manufacturing cost of processor.</a:t>
            </a:r>
          </a:p>
          <a:p>
            <a:r>
              <a:rPr lang="en-US" dirty="0" smtClean="0"/>
              <a:t>The instruction size is fixed (32 bits).</a:t>
            </a:r>
          </a:p>
          <a:p>
            <a:r>
              <a:rPr lang="en-US" dirty="0" smtClean="0"/>
              <a:t>The instructions, simple in nature, are executed in just one clock cycle, which speeds up the program execution when compared to CISC processors.</a:t>
            </a:r>
          </a:p>
          <a:p>
            <a:r>
              <a:rPr lang="en-US" dirty="0" smtClean="0"/>
              <a:t>Apple Mac G3 and PowerPC are based on RISC</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72312"/>
          </a:xfrm>
        </p:spPr>
        <p:txBody>
          <a:bodyPr>
            <a:noAutofit/>
          </a:bodyPr>
          <a:lstStyle/>
          <a:p>
            <a:r>
              <a:rPr lang="en-US" sz="2400" b="1" dirty="0" smtClean="0"/>
              <a:t>CPU (central processing unit) or processor or Microprocessor</a:t>
            </a:r>
            <a:br>
              <a:rPr lang="en-US" sz="2400" b="1" dirty="0" smtClean="0"/>
            </a:br>
            <a:endParaRPr lang="en-US" sz="2400" b="1" dirty="0"/>
          </a:p>
        </p:txBody>
      </p:sp>
      <p:sp>
        <p:nvSpPr>
          <p:cNvPr id="3" name="Content Placeholder 2"/>
          <p:cNvSpPr>
            <a:spLocks noGrp="1"/>
          </p:cNvSpPr>
          <p:nvPr>
            <p:ph idx="1"/>
          </p:nvPr>
        </p:nvSpPr>
        <p:spPr>
          <a:xfrm>
            <a:off x="457200" y="1066800"/>
            <a:ext cx="8229600" cy="5410200"/>
          </a:xfrm>
        </p:spPr>
        <p:txBody>
          <a:bodyPr>
            <a:normAutofit/>
          </a:bodyPr>
          <a:lstStyle/>
          <a:p>
            <a:r>
              <a:rPr lang="en-US" dirty="0" smtClean="0"/>
              <a:t>Central Processing Unit (CPU) or the processor is also often called the </a:t>
            </a:r>
            <a:r>
              <a:rPr lang="en-US" i="1" dirty="0" smtClean="0"/>
              <a:t>brain of computer. CPU </a:t>
            </a:r>
            <a:r>
              <a:rPr lang="en-US" dirty="0" smtClean="0"/>
              <a:t>consists of Arithmetic Logic Unit (ALU) and Control Unit (CU). In addition, CPU also has a set of registers which are temporary storage areas for holding data, and instructions.</a:t>
            </a:r>
          </a:p>
          <a:p>
            <a:r>
              <a:rPr lang="en-US" i="1" dirty="0" smtClean="0"/>
              <a:t>ALU performs the arithmetic and logic operations on the data that is made available to it. CU is </a:t>
            </a:r>
            <a:r>
              <a:rPr lang="en-US" dirty="0" smtClean="0"/>
              <a:t>responsible for organizing the processing of data and instructions. </a:t>
            </a:r>
            <a:r>
              <a:rPr lang="en-US" i="1" dirty="0" smtClean="0"/>
              <a:t>CU controls and coordinates </a:t>
            </a:r>
            <a:r>
              <a:rPr lang="en-US" dirty="0" smtClean="0"/>
              <a:t>the activity of the other units of computer. CPU uses the registers to store the data, instructions during processing.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609600"/>
          </a:xfrm>
        </p:spPr>
        <p:txBody>
          <a:bodyPr>
            <a:noAutofit/>
          </a:bodyPr>
          <a:lstStyle/>
          <a:p>
            <a:r>
              <a:rPr lang="en-US" sz="2000" b="1" dirty="0" smtClean="0"/>
              <a:t>INTERCONNECTING THE UNITS OF A COMPUTER</a:t>
            </a:r>
            <a:r>
              <a:rPr lang="en-US" sz="2000" dirty="0" smtClean="0"/>
              <a:t/>
            </a:r>
            <a:br>
              <a:rPr lang="en-US" sz="2000" dirty="0" smtClean="0"/>
            </a:br>
            <a:endParaRPr lang="en-US" sz="2000" dirty="0"/>
          </a:p>
        </p:txBody>
      </p:sp>
      <p:sp>
        <p:nvSpPr>
          <p:cNvPr id="3" name="Content Placeholder 2"/>
          <p:cNvSpPr>
            <a:spLocks noGrp="1"/>
          </p:cNvSpPr>
          <p:nvPr>
            <p:ph idx="1"/>
          </p:nvPr>
        </p:nvSpPr>
        <p:spPr>
          <a:xfrm>
            <a:off x="457200" y="1143000"/>
            <a:ext cx="8229600" cy="4389120"/>
          </a:xfrm>
        </p:spPr>
        <p:txBody>
          <a:bodyPr>
            <a:normAutofit fontScale="92500" lnSpcReduction="10000"/>
          </a:bodyPr>
          <a:lstStyle/>
          <a:p>
            <a:r>
              <a:rPr lang="en-US" b="1" i="1" dirty="0" smtClean="0"/>
              <a:t>Bus: </a:t>
            </a:r>
            <a:r>
              <a:rPr lang="en-US" i="1" dirty="0" smtClean="0"/>
              <a:t>Bus is a set of electronic signal pathways that allows </a:t>
            </a:r>
            <a:r>
              <a:rPr lang="en-US" dirty="0" smtClean="0"/>
              <a:t>information and signals to travel between components inside or outside of a computer. The different components of computer, i.e., CPU, I/O unit, and memory unit are connected with each other by a bus. The data, instructions and the signals are carried between the different components via a bus. </a:t>
            </a:r>
          </a:p>
          <a:p>
            <a:r>
              <a:rPr lang="en-US" dirty="0" smtClean="0"/>
              <a:t>A computer bus can be divided into two types—Internal Bus and External Bus. </a:t>
            </a:r>
          </a:p>
          <a:p>
            <a:r>
              <a:rPr lang="en-US" dirty="0" smtClean="0"/>
              <a:t>The Internal Bus connects components inside the motherboard like, CPU and system memory. It is also called the </a:t>
            </a:r>
            <a:r>
              <a:rPr lang="en-US" i="1" dirty="0" smtClean="0"/>
              <a:t>System Bus</a:t>
            </a:r>
            <a:r>
              <a:rPr lang="en-US" dirty="0" smtClean="0"/>
              <a: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 internal bus</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914400" y="2438400"/>
            <a:ext cx="6705600" cy="35052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lnSpcReduction="10000"/>
          </a:bodyPr>
          <a:lstStyle/>
          <a:p>
            <a:r>
              <a:rPr lang="en-US" dirty="0" smtClean="0"/>
              <a:t>The </a:t>
            </a:r>
            <a:r>
              <a:rPr lang="en-US" b="1" dirty="0" smtClean="0"/>
              <a:t>External Bus</a:t>
            </a:r>
            <a:r>
              <a:rPr lang="en-US" dirty="0" smtClean="0"/>
              <a:t> connects the different external devices, peripherals, expansion slots, I/O ports and drive connections to the rest of computer. The external bus allows various devices to be attached to the computer. It allows for the expansion of computer’s capabilities. It is generally slower than the system bus. It is also referred to as the </a:t>
            </a:r>
            <a:r>
              <a:rPr lang="en-US" i="1" dirty="0" smtClean="0"/>
              <a:t>Expansion Bus.</a:t>
            </a:r>
          </a:p>
          <a:p>
            <a:endParaRPr lang="en-US" i="1" dirty="0" smtClean="0"/>
          </a:p>
          <a:p>
            <a:endParaRPr lang="en-US" i="1" dirty="0" smtClean="0"/>
          </a:p>
          <a:p>
            <a:endParaRPr lang="en-US" i="1" dirty="0" smtClean="0"/>
          </a:p>
          <a:p>
            <a:endParaRPr lang="en-US" i="1" dirty="0" smtClean="0"/>
          </a:p>
          <a:p>
            <a:endParaRPr lang="en-US" i="1" dirty="0" smtClean="0"/>
          </a:p>
          <a:p>
            <a:endParaRPr lang="en-US" i="1" dirty="0" smtClean="0"/>
          </a:p>
          <a:p>
            <a:pPr>
              <a:buNone/>
            </a:pPr>
            <a:r>
              <a:rPr lang="en-US" b="1" i="1" dirty="0" smtClean="0"/>
              <a:t>			Figure: External bus</a:t>
            </a:r>
            <a:endParaRPr lang="en-US" b="1" dirty="0"/>
          </a:p>
        </p:txBody>
      </p:sp>
      <p:pic>
        <p:nvPicPr>
          <p:cNvPr id="2050" name="Picture 2"/>
          <p:cNvPicPr>
            <a:picLocks noChangeAspect="1" noChangeArrowheads="1"/>
          </p:cNvPicPr>
          <p:nvPr/>
        </p:nvPicPr>
        <p:blipFill>
          <a:blip r:embed="rId2" cstate="print"/>
          <a:srcRect/>
          <a:stretch>
            <a:fillRect/>
          </a:stretch>
        </p:blipFill>
        <p:spPr bwMode="auto">
          <a:xfrm>
            <a:off x="914400" y="3581400"/>
            <a:ext cx="6629400" cy="21336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04088"/>
          </a:xfrm>
        </p:spPr>
        <p:txBody>
          <a:bodyPr>
            <a:noAutofit/>
          </a:bodyPr>
          <a:lstStyle/>
          <a:p>
            <a:r>
              <a:rPr lang="en-US" sz="3200" b="1" dirty="0" smtClean="0"/>
              <a:t>Types of system bus</a:t>
            </a:r>
            <a:endParaRPr lang="en-US" sz="3200" b="1" dirty="0"/>
          </a:p>
        </p:txBody>
      </p:sp>
      <p:sp>
        <p:nvSpPr>
          <p:cNvPr id="3" name="Content Placeholder 2"/>
          <p:cNvSpPr>
            <a:spLocks noGrp="1"/>
          </p:cNvSpPr>
          <p:nvPr>
            <p:ph idx="1"/>
          </p:nvPr>
        </p:nvSpPr>
        <p:spPr/>
        <p:txBody>
          <a:bodyPr/>
          <a:lstStyle/>
          <a:p>
            <a:pPr>
              <a:buFont typeface="Arial" pitchFamily="34" charset="0"/>
              <a:buChar char="•"/>
            </a:pPr>
            <a:r>
              <a:rPr lang="en-US" dirty="0" smtClean="0"/>
              <a:t>Data bus</a:t>
            </a:r>
          </a:p>
          <a:p>
            <a:pPr>
              <a:buFont typeface="Arial" pitchFamily="34" charset="0"/>
              <a:buChar char="•"/>
            </a:pPr>
            <a:r>
              <a:rPr lang="en-US" dirty="0" smtClean="0"/>
              <a:t> Address bus</a:t>
            </a:r>
          </a:p>
          <a:p>
            <a:pPr>
              <a:buFont typeface="Arial" pitchFamily="34" charset="0"/>
              <a:buChar char="•"/>
            </a:pPr>
            <a:r>
              <a:rPr lang="en-US" dirty="0" smtClean="0"/>
              <a:t>Control bus.</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627888"/>
          </a:xfrm>
        </p:spPr>
        <p:txBody>
          <a:bodyPr>
            <a:normAutofit/>
          </a:bodyPr>
          <a:lstStyle/>
          <a:p>
            <a:r>
              <a:rPr lang="en-US" sz="2800" b="1" i="1" dirty="0" smtClean="0"/>
              <a:t>Data Bus</a:t>
            </a:r>
            <a:endParaRPr lang="en-US" sz="2800" dirty="0"/>
          </a:p>
        </p:txBody>
      </p:sp>
      <p:sp>
        <p:nvSpPr>
          <p:cNvPr id="3" name="Content Placeholder 2"/>
          <p:cNvSpPr>
            <a:spLocks noGrp="1"/>
          </p:cNvSpPr>
          <p:nvPr>
            <p:ph idx="1"/>
          </p:nvPr>
        </p:nvSpPr>
        <p:spPr>
          <a:xfrm>
            <a:off x="457200" y="1371600"/>
            <a:ext cx="8229600" cy="4389120"/>
          </a:xfrm>
        </p:spPr>
        <p:txBody>
          <a:bodyPr/>
          <a:lstStyle/>
          <a:p>
            <a:r>
              <a:rPr lang="en-US" i="1" dirty="0" smtClean="0"/>
              <a:t>Data Bus transfers data between the CPU and memory. The bus width of a data bus </a:t>
            </a:r>
            <a:r>
              <a:rPr lang="en-US" dirty="0" smtClean="0"/>
              <a:t>affects the </a:t>
            </a:r>
            <a:r>
              <a:rPr lang="en-US" i="1" dirty="0" smtClean="0"/>
              <a:t>speed of computer. The size of data bus defines the size of the processor. A </a:t>
            </a:r>
            <a:r>
              <a:rPr lang="en-US" dirty="0" smtClean="0"/>
              <a:t>processor can be 8, 16, 32 or 64-bit processor. An 8–bit processor has 8 wire data bus to carry 1 byte of data. In a 16–bit processor, 16–wire bus can carry 16 bits of data, i.e., transfer 2 bytes, etc.</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389120"/>
          </a:xfrm>
        </p:spPr>
        <p:txBody>
          <a:bodyPr>
            <a:normAutofit/>
          </a:bodyPr>
          <a:lstStyle/>
          <a:p>
            <a:pPr>
              <a:buNone/>
            </a:pPr>
            <a:r>
              <a:rPr lang="en-US" b="1" i="1" dirty="0" smtClean="0"/>
              <a:t>	Address Bus:- </a:t>
            </a:r>
          </a:p>
          <a:p>
            <a:r>
              <a:rPr lang="en-US" i="1" dirty="0" smtClean="0"/>
              <a:t>Address Bus connects CPU and RAM with set of wires similar to data bus. </a:t>
            </a:r>
            <a:endParaRPr lang="en-US" dirty="0" smtClean="0"/>
          </a:p>
          <a:p>
            <a:pPr>
              <a:buNone/>
            </a:pPr>
            <a:r>
              <a:rPr lang="en-US" dirty="0" smtClean="0"/>
              <a:t>	</a:t>
            </a:r>
            <a:r>
              <a:rPr lang="en-US" b="1" i="1" dirty="0" smtClean="0"/>
              <a:t>Control Bus:-</a:t>
            </a:r>
          </a:p>
          <a:p>
            <a:r>
              <a:rPr lang="en-US" i="1" dirty="0" smtClean="0"/>
              <a:t>Control Bus specifies whether data is to be read or written to the memory, etc.</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04088"/>
          </a:xfrm>
        </p:spPr>
        <p:txBody>
          <a:bodyPr>
            <a:noAutofit/>
          </a:bodyPr>
          <a:lstStyle/>
          <a:p>
            <a:r>
              <a:rPr lang="en-US" sz="3200" b="1" dirty="0" smtClean="0"/>
              <a:t>Types of expansion bus</a:t>
            </a:r>
            <a:endParaRPr lang="en-US" sz="3200" b="1" dirty="0"/>
          </a:p>
        </p:txBody>
      </p:sp>
      <p:sp>
        <p:nvSpPr>
          <p:cNvPr id="3" name="Content Placeholder 2"/>
          <p:cNvSpPr>
            <a:spLocks noGrp="1"/>
          </p:cNvSpPr>
          <p:nvPr>
            <p:ph idx="1"/>
          </p:nvPr>
        </p:nvSpPr>
        <p:spPr/>
        <p:txBody>
          <a:bodyPr/>
          <a:lstStyle/>
          <a:p>
            <a:pPr>
              <a:buFont typeface="Arial" pitchFamily="34" charset="0"/>
              <a:buChar char="•"/>
            </a:pPr>
            <a:r>
              <a:rPr lang="en-US" dirty="0" smtClean="0"/>
              <a:t>Data bus</a:t>
            </a:r>
          </a:p>
          <a:p>
            <a:pPr>
              <a:buFont typeface="Arial" pitchFamily="34" charset="0"/>
              <a:buChar char="•"/>
            </a:pPr>
            <a:r>
              <a:rPr lang="en-US" dirty="0" smtClean="0"/>
              <a:t> Address bus</a:t>
            </a:r>
          </a:p>
          <a:p>
            <a:pPr>
              <a:buFont typeface="Arial" pitchFamily="34" charset="0"/>
              <a:buChar char="•"/>
            </a:pPr>
            <a:r>
              <a:rPr lang="en-US" dirty="0" smtClean="0"/>
              <a:t>Control bus.</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389120"/>
          </a:xfrm>
        </p:spPr>
        <p:txBody>
          <a:bodyPr/>
          <a:lstStyle/>
          <a:p>
            <a:pPr>
              <a:buNone/>
            </a:pPr>
            <a:r>
              <a:rPr lang="en-US" b="1" i="1" dirty="0" smtClean="0"/>
              <a:t>	Data Bus :</a:t>
            </a:r>
          </a:p>
          <a:p>
            <a:r>
              <a:rPr lang="en-US" i="1" dirty="0" smtClean="0"/>
              <a:t>Data Bus is used to transfer data between I/O devices and CPU.</a:t>
            </a:r>
          </a:p>
          <a:p>
            <a:pPr>
              <a:buNone/>
            </a:pPr>
            <a:r>
              <a:rPr lang="en-US" b="1" i="1" dirty="0" smtClean="0"/>
              <a:t>	Address Bus :</a:t>
            </a:r>
          </a:p>
          <a:p>
            <a:r>
              <a:rPr lang="en-US" i="1" dirty="0" smtClean="0"/>
              <a:t>Address Bus carries the addresses of different I/O devices to be accessed like the hard </a:t>
            </a:r>
            <a:r>
              <a:rPr lang="en-US" dirty="0" smtClean="0"/>
              <a:t>disk, CD ROM, etc.</a:t>
            </a:r>
          </a:p>
          <a:p>
            <a:pPr>
              <a:buNone/>
            </a:pPr>
            <a:r>
              <a:rPr lang="en-US" b="1" i="1" dirty="0" smtClean="0"/>
              <a:t>	Control Bus :</a:t>
            </a:r>
          </a:p>
          <a:p>
            <a:r>
              <a:rPr lang="en-US" i="1" dirty="0" smtClean="0"/>
              <a:t>Control Bus is used to carry read/write commands, status of I/O devices, etc.</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51688"/>
          </a:xfrm>
        </p:spPr>
        <p:txBody>
          <a:bodyPr>
            <a:normAutofit/>
          </a:bodyPr>
          <a:lstStyle/>
          <a:p>
            <a:r>
              <a:rPr lang="en-US" sz="2400" b="1" dirty="0" smtClean="0"/>
              <a:t>INSIDE A COMPUTER CABINET</a:t>
            </a:r>
            <a:endParaRPr lang="en-US" sz="2400" dirty="0"/>
          </a:p>
        </p:txBody>
      </p:sp>
      <p:sp>
        <p:nvSpPr>
          <p:cNvPr id="3" name="Content Placeholder 2"/>
          <p:cNvSpPr>
            <a:spLocks noGrp="1"/>
          </p:cNvSpPr>
          <p:nvPr>
            <p:ph idx="1"/>
          </p:nvPr>
        </p:nvSpPr>
        <p:spPr>
          <a:xfrm>
            <a:off x="457200" y="1143000"/>
            <a:ext cx="8229600" cy="4389120"/>
          </a:xfrm>
        </p:spPr>
        <p:txBody>
          <a:bodyPr/>
          <a:lstStyle/>
          <a:p>
            <a:r>
              <a:rPr lang="en-US" dirty="0" smtClean="0"/>
              <a:t>Motherboard</a:t>
            </a:r>
          </a:p>
          <a:p>
            <a:r>
              <a:rPr lang="en-US" dirty="0" smtClean="0"/>
              <a:t>USB Ports</a:t>
            </a:r>
          </a:p>
          <a:p>
            <a:r>
              <a:rPr lang="en-US" dirty="0" smtClean="0"/>
              <a:t>Expansion Slots</a:t>
            </a:r>
          </a:p>
          <a:p>
            <a:r>
              <a:rPr lang="en-US" dirty="0" smtClean="0"/>
              <a:t>Memory Chips</a:t>
            </a:r>
          </a:p>
          <a:p>
            <a:r>
              <a:rPr lang="en-US" dirty="0" smtClean="0"/>
              <a:t>Storage Devices</a:t>
            </a:r>
          </a:p>
          <a:p>
            <a:r>
              <a:rPr lang="en-US" dirty="0" smtClean="0"/>
              <a:t>Processor</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US" dirty="0" smtClean="0"/>
              <a:t>******THE END******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a:bodyPr>
          <a:lstStyle/>
          <a:p>
            <a:r>
              <a:rPr lang="en-US" dirty="0" smtClean="0"/>
              <a:t>For processing, CPU gets data and instructions from the memory. It interprets the program instructions and performs the arithmetic and logic operations required for the processing of data. Then, it sends the processed data or result to the memory. </a:t>
            </a:r>
          </a:p>
          <a:p>
            <a:r>
              <a:rPr lang="en-US" dirty="0" smtClean="0"/>
              <a:t>CPU also acts as an administrator and is responsible for supervising operations of other parts of the computer.</a:t>
            </a:r>
          </a:p>
          <a:p>
            <a:r>
              <a:rPr lang="en-US" dirty="0" smtClean="0"/>
              <a:t>The CPU is fabricated as a single Integrated Circuit (IC) chip, and is also known as the </a:t>
            </a:r>
            <a:r>
              <a:rPr lang="en-US" i="1" dirty="0" smtClean="0"/>
              <a:t>microprocessor. The microprocessor is plugged into the motherboard of the computer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 CPU</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914400" y="1828800"/>
            <a:ext cx="7391400"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Autofit/>
          </a:bodyPr>
          <a:lstStyle/>
          <a:p>
            <a:r>
              <a:rPr lang="en-US" sz="2800" b="1" dirty="0" smtClean="0"/>
              <a:t>Arithmetic Logic Unit</a:t>
            </a:r>
            <a:br>
              <a:rPr lang="en-US" sz="2800" b="1" dirty="0" smtClean="0"/>
            </a:br>
            <a:endParaRPr lang="en-US" sz="2800" dirty="0"/>
          </a:p>
        </p:txBody>
      </p:sp>
      <p:sp>
        <p:nvSpPr>
          <p:cNvPr id="3" name="Content Placeholder 2"/>
          <p:cNvSpPr>
            <a:spLocks noGrp="1"/>
          </p:cNvSpPr>
          <p:nvPr>
            <p:ph idx="1"/>
          </p:nvPr>
        </p:nvSpPr>
        <p:spPr>
          <a:xfrm>
            <a:off x="457200" y="1295400"/>
            <a:ext cx="8229600" cy="5029200"/>
          </a:xfrm>
        </p:spPr>
        <p:txBody>
          <a:bodyPr>
            <a:normAutofit fontScale="92500"/>
          </a:bodyPr>
          <a:lstStyle/>
          <a:p>
            <a:r>
              <a:rPr lang="en-US" dirty="0" smtClean="0"/>
              <a:t> ALU consists of two units—arithmetic unit and logic unit.</a:t>
            </a:r>
          </a:p>
          <a:p>
            <a:r>
              <a:rPr lang="en-US" dirty="0" smtClean="0"/>
              <a:t>The arithmetic unit performs arithmetic operations on the data that is made available to it.</a:t>
            </a:r>
          </a:p>
          <a:p>
            <a:r>
              <a:rPr lang="en-US" dirty="0" smtClean="0"/>
              <a:t>Some of the arithmetic operations supported by the arithmetic unit are—addition, subtraction, multiplication and division.</a:t>
            </a:r>
          </a:p>
          <a:p>
            <a:r>
              <a:rPr lang="en-US" dirty="0" smtClean="0"/>
              <a:t>The logic unit of ALU is responsible for performing logic operations. Logic unit performs comparisons of numbers, letters and special characters. Logic operations include testing for greater than, less than or equal to condition.</a:t>
            </a:r>
          </a:p>
          <a:p>
            <a:r>
              <a:rPr lang="en-US" dirty="0" smtClean="0"/>
              <a:t>ALU performs arithmetic and logic operations, and uses </a:t>
            </a:r>
            <a:r>
              <a:rPr lang="en-US" i="1" dirty="0" smtClean="0"/>
              <a:t>registers to hold the data that is </a:t>
            </a:r>
            <a:r>
              <a:rPr lang="en-US" dirty="0" smtClean="0"/>
              <a:t>being processed.</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80288"/>
          </a:xfrm>
        </p:spPr>
        <p:txBody>
          <a:bodyPr>
            <a:normAutofit fontScale="90000"/>
          </a:bodyPr>
          <a:lstStyle/>
          <a:p>
            <a:r>
              <a:rPr lang="en-US" dirty="0" smtClean="0"/>
              <a:t>Registers</a:t>
            </a:r>
            <a:endParaRPr lang="en-US" dirty="0"/>
          </a:p>
        </p:txBody>
      </p:sp>
      <p:sp>
        <p:nvSpPr>
          <p:cNvPr id="3" name="Content Placeholder 2"/>
          <p:cNvSpPr>
            <a:spLocks noGrp="1"/>
          </p:cNvSpPr>
          <p:nvPr>
            <p:ph idx="1"/>
          </p:nvPr>
        </p:nvSpPr>
        <p:spPr>
          <a:xfrm>
            <a:off x="457200" y="1295400"/>
            <a:ext cx="8229600" cy="4389120"/>
          </a:xfrm>
        </p:spPr>
        <p:txBody>
          <a:bodyPr>
            <a:normAutofit/>
          </a:bodyPr>
          <a:lstStyle/>
          <a:p>
            <a:r>
              <a:rPr lang="en-US" dirty="0" smtClean="0"/>
              <a:t>Registers are high-speed storage areas within the CPU, but have the least storage capacity.</a:t>
            </a:r>
          </a:p>
          <a:p>
            <a:r>
              <a:rPr lang="en-US" dirty="0" smtClean="0"/>
              <a:t>Registers store data, instructions, addresses and intermediate results of processing. Registers are often referred to as the CPU’s </a:t>
            </a:r>
            <a:r>
              <a:rPr lang="en-US" i="1" dirty="0" smtClean="0"/>
              <a:t>working memory.</a:t>
            </a:r>
          </a:p>
          <a:p>
            <a:r>
              <a:rPr lang="en-US" dirty="0" smtClean="0"/>
              <a:t>The data and instructions that require processing must be brought in the registers of CPU before they can be processed. For example, if two numbers are to be added, both numbers are brought in the registers, added and the result is also placed in a register.</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Autofit/>
          </a:bodyPr>
          <a:lstStyle/>
          <a:p>
            <a:r>
              <a:rPr lang="en-US" sz="2800" b="1" dirty="0" smtClean="0"/>
              <a:t>Control Unit</a:t>
            </a:r>
            <a:br>
              <a:rPr lang="en-US" sz="2800" b="1" dirty="0" smtClean="0"/>
            </a:br>
            <a:endParaRPr lang="en-US" sz="2800" dirty="0"/>
          </a:p>
        </p:txBody>
      </p:sp>
      <p:sp>
        <p:nvSpPr>
          <p:cNvPr id="3" name="Content Placeholder 2"/>
          <p:cNvSpPr>
            <a:spLocks noGrp="1"/>
          </p:cNvSpPr>
          <p:nvPr>
            <p:ph idx="1"/>
          </p:nvPr>
        </p:nvSpPr>
        <p:spPr>
          <a:xfrm>
            <a:off x="457200" y="1143000"/>
            <a:ext cx="8229600" cy="5257800"/>
          </a:xfrm>
        </p:spPr>
        <p:txBody>
          <a:bodyPr>
            <a:normAutofit fontScale="92500" lnSpcReduction="20000"/>
          </a:bodyPr>
          <a:lstStyle/>
          <a:p>
            <a:r>
              <a:rPr lang="en-US" dirty="0" smtClean="0"/>
              <a:t>The control unit of a computer does not do any actual processing of data. It organizes the processing of data and instructions. It acts as a supervisor and, controls and coordinates the activity of the other units of computer.</a:t>
            </a:r>
          </a:p>
          <a:p>
            <a:r>
              <a:rPr lang="en-US" dirty="0" smtClean="0"/>
              <a:t> CU coordinates the input and output devices of a computer. It directs the computer to carry out stored program instructions by communicating with the ALU and the registers.</a:t>
            </a:r>
          </a:p>
          <a:p>
            <a:r>
              <a:rPr lang="en-US" dirty="0" smtClean="0"/>
              <a:t> It also instructs the ALU to perform the arithmetic or logic operations.</a:t>
            </a:r>
          </a:p>
          <a:p>
            <a:r>
              <a:rPr lang="en-US" dirty="0" smtClean="0"/>
              <a:t> CU tells when to fetch the data and instructions, what to do, where to store the results, the sequencing of events during processing etc.</a:t>
            </a:r>
          </a:p>
          <a:p>
            <a:r>
              <a:rPr lang="en-US" dirty="0" smtClean="0"/>
              <a:t>CU also holds the CPU’s Instruction Set, which is a list of all operations that the CPU can perform.</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MEMORY UNIT</a:t>
            </a:r>
            <a:br>
              <a:rPr lang="en-US" b="1" dirty="0" smtClean="0"/>
            </a:br>
            <a:endParaRPr lang="en-US" dirty="0"/>
          </a:p>
        </p:txBody>
      </p:sp>
      <p:sp>
        <p:nvSpPr>
          <p:cNvPr id="3" name="Content Placeholder 2"/>
          <p:cNvSpPr>
            <a:spLocks noGrp="1"/>
          </p:cNvSpPr>
          <p:nvPr>
            <p:ph idx="1"/>
          </p:nvPr>
        </p:nvSpPr>
        <p:spPr>
          <a:xfrm>
            <a:off x="457200" y="1295400"/>
            <a:ext cx="8229600" cy="5029200"/>
          </a:xfrm>
        </p:spPr>
        <p:txBody>
          <a:bodyPr>
            <a:normAutofit/>
          </a:bodyPr>
          <a:lstStyle/>
          <a:p>
            <a:r>
              <a:rPr lang="en-US" dirty="0" smtClean="0"/>
              <a:t>The memory unit consists of cache memory and primary memory. </a:t>
            </a:r>
            <a:r>
              <a:rPr lang="en-US" i="1" dirty="0" smtClean="0"/>
              <a:t>Primary memory or main memory of the computer is used to store the data and instructions during execution of the </a:t>
            </a:r>
            <a:r>
              <a:rPr lang="en-US" dirty="0" smtClean="0"/>
              <a:t>instructions. Random Access Memory (RAM) and Read Only Memory (ROM) are the primary memory.</a:t>
            </a:r>
          </a:p>
          <a:p>
            <a:r>
              <a:rPr lang="en-US" dirty="0" smtClean="0"/>
              <a:t> In addition to the main memory, there is another kind of storage device known as the secondary memory. Secondary memory is non-volatile and is used for permanent storage of data and programs. A program or data that has to be executed is brought into the RAM from the secondary memory.</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noAutofit/>
          </a:bodyPr>
          <a:lstStyle/>
          <a:p>
            <a:r>
              <a:rPr lang="en-US" sz="2400" b="1" dirty="0" smtClean="0"/>
              <a:t>Cache Memory</a:t>
            </a:r>
            <a:br>
              <a:rPr lang="en-US" sz="2400" b="1" dirty="0" smtClean="0"/>
            </a:br>
            <a:endParaRPr lang="en-US" sz="2400" dirty="0"/>
          </a:p>
        </p:txBody>
      </p:sp>
      <p:sp>
        <p:nvSpPr>
          <p:cNvPr id="3" name="Content Placeholder 2"/>
          <p:cNvSpPr>
            <a:spLocks noGrp="1"/>
          </p:cNvSpPr>
          <p:nvPr>
            <p:ph idx="1"/>
          </p:nvPr>
        </p:nvSpPr>
        <p:spPr>
          <a:xfrm>
            <a:off x="457200" y="1219200"/>
            <a:ext cx="8229600" cy="5257800"/>
          </a:xfrm>
        </p:spPr>
        <p:txBody>
          <a:bodyPr>
            <a:normAutofit fontScale="92500" lnSpcReduction="10000"/>
          </a:bodyPr>
          <a:lstStyle/>
          <a:p>
            <a:r>
              <a:rPr lang="en-US" dirty="0" smtClean="0"/>
              <a:t>The time taken to move the data between RAM and CPU registers is large. This affects the speed of processing of computer, and results in decreasing the performance of CPU.</a:t>
            </a:r>
          </a:p>
          <a:p>
            <a:r>
              <a:rPr lang="en-US" dirty="0" smtClean="0"/>
              <a:t>Cache memory is a very high speed memory placed in between RAM and CPU. Cache memory increases the speed of processing.</a:t>
            </a:r>
          </a:p>
          <a:p>
            <a:r>
              <a:rPr lang="en-US" dirty="0" smtClean="0"/>
              <a:t>Cache memory stores the data that is used more often, temporarily, and makes them available to CPU at a fast rate. During processing, CPU first checks cache for the required data. If data is not found in cache, then it looks in the RAM for data.</a:t>
            </a:r>
          </a:p>
          <a:p>
            <a:r>
              <a:rPr lang="en-US" dirty="0" smtClean="0"/>
              <a:t>Cache memory is very expensive, so it is smaller in size. Generally, computers have cache memory of sizes 256 KB to 2 MB.</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477</TotalTime>
  <Words>1859</Words>
  <Application>Microsoft Office PowerPoint</Application>
  <PresentationFormat>On-screen Show (4:3)</PresentationFormat>
  <Paragraphs>130</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Flow</vt:lpstr>
      <vt:lpstr>The computer system hardware</vt:lpstr>
      <vt:lpstr>CPU (central processing unit) or processor or Microprocessor </vt:lpstr>
      <vt:lpstr>Slide 3</vt:lpstr>
      <vt:lpstr>Fig. CPU</vt:lpstr>
      <vt:lpstr>Arithmetic Logic Unit </vt:lpstr>
      <vt:lpstr>Registers</vt:lpstr>
      <vt:lpstr>Control Unit </vt:lpstr>
      <vt:lpstr>MEMORY UNIT </vt:lpstr>
      <vt:lpstr>Cache Memory </vt:lpstr>
      <vt:lpstr>Primary Memory </vt:lpstr>
      <vt:lpstr>Figure : Interaction of CPU with memory</vt:lpstr>
      <vt:lpstr>Secondary Memory </vt:lpstr>
      <vt:lpstr>INSTRUCTION FORMAT</vt:lpstr>
      <vt:lpstr>INSTRUCTION SET </vt:lpstr>
      <vt:lpstr>INSTRUCTION CYCLE</vt:lpstr>
      <vt:lpstr>Figure: Instruction cycle</vt:lpstr>
      <vt:lpstr>MICROPROCESSOR </vt:lpstr>
      <vt:lpstr>Complex Instruction Set Computer (CISC):</vt:lpstr>
      <vt:lpstr>Reduced Instruction Set Computer (RISC)</vt:lpstr>
      <vt:lpstr>INTERCONNECTING THE UNITS OF A COMPUTER </vt:lpstr>
      <vt:lpstr>Fig: internal bus</vt:lpstr>
      <vt:lpstr>Slide 22</vt:lpstr>
      <vt:lpstr>Types of system bus</vt:lpstr>
      <vt:lpstr>Data Bus</vt:lpstr>
      <vt:lpstr>Slide 25</vt:lpstr>
      <vt:lpstr>Types of expansion bus</vt:lpstr>
      <vt:lpstr>Slide 27</vt:lpstr>
      <vt:lpstr>INSIDE A COMPUTER CABINET</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computer system hardware</dc:title>
  <dc:creator>Nabraj</dc:creator>
  <cp:lastModifiedBy>DELL</cp:lastModifiedBy>
  <cp:revision>40</cp:revision>
  <dcterms:created xsi:type="dcterms:W3CDTF">2019-11-16T14:15:13Z</dcterms:created>
  <dcterms:modified xsi:type="dcterms:W3CDTF">2022-05-05T06:40:50Z</dcterms:modified>
</cp:coreProperties>
</file>