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6" r:id="rId2"/>
    <p:sldId id="257" r:id="rId3"/>
    <p:sldId id="258"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357" r:id="rId20"/>
    <p:sldId id="282" r:id="rId21"/>
    <p:sldId id="283" r:id="rId22"/>
    <p:sldId id="284" r:id="rId23"/>
    <p:sldId id="349" r:id="rId24"/>
    <p:sldId id="350" r:id="rId25"/>
    <p:sldId id="351" r:id="rId26"/>
    <p:sldId id="352" r:id="rId27"/>
    <p:sldId id="353" r:id="rId28"/>
    <p:sldId id="354" r:id="rId29"/>
    <p:sldId id="355" r:id="rId30"/>
    <p:sldId id="356" r:id="rId31"/>
    <p:sldId id="260" r:id="rId32"/>
    <p:sldId id="261" r:id="rId33"/>
    <p:sldId id="262" r:id="rId34"/>
    <p:sldId id="263" r:id="rId35"/>
    <p:sldId id="264" r:id="rId36"/>
    <p:sldId id="265" r:id="rId37"/>
    <p:sldId id="266"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46" r:id="rId75"/>
    <p:sldId id="347" r:id="rId76"/>
    <p:sldId id="338" r:id="rId77"/>
    <p:sldId id="339" r:id="rId78"/>
    <p:sldId id="340" r:id="rId79"/>
    <p:sldId id="341" r:id="rId80"/>
    <p:sldId id="342" r:id="rId81"/>
    <p:sldId id="343" r:id="rId82"/>
    <p:sldId id="344" r:id="rId83"/>
    <p:sldId id="345" r:id="rId84"/>
    <p:sldId id="348"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62D66-AEA0-49BA-99F2-9D0D80A0D181}" type="datetimeFigureOut">
              <a:rPr lang="en-US" smtClean="0"/>
              <a:pPr/>
              <a:t>12/27/2024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8A47A0-8A89-40F5-B4E5-D1A9B997DDF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8B07872-0996-4A20-ABBC-FAC061E8152E}" type="datetime1">
              <a:rPr lang="en-US" smtClean="0"/>
              <a:pPr/>
              <a:t>12/27/2024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950E4A3-1574-410C-9A46-3F089F5637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B18B91-4EB7-4A5A-8924-F7C26BC48057}" type="datetime1">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46505E-C283-48BD-88AF-EA716527CC92}" type="datetime1">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A21671-AB04-40E3-8B8E-9B7F846249AF}" type="datetime1">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8486EB5-94C1-4525-98C6-36A1564451B9}" type="datetime1">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0E4A3-1574-410C-9A46-3F089F56379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AC6852-56FE-41B4-8956-87F1F8D974E0}" type="datetime1">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3664C9-7A6E-450E-8708-B2E4A66AE2F3}" type="datetime1">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A191E7-222F-4DD5-88FA-FD96B50B7EC2}" type="datetime1">
              <a:rPr lang="en-US" smtClean="0"/>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72252-B2D9-4C29-8B7D-4EB7418CEFFD}" type="datetime1">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5F35A4-7AF2-462D-9363-FE39249785CE}" type="datetime1">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0E4A3-1574-410C-9A46-3F089F5637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EC974-7206-413D-AA1F-0955C8ACC739}" type="datetime1">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950E4A3-1574-410C-9A46-3F089F56379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D22FCD-3819-4906-8F68-EE3CE2B60515}" type="datetime1">
              <a:rPr lang="en-US" smtClean="0"/>
              <a:pPr/>
              <a:t>12/27/2024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50E4A3-1574-410C-9A46-3F089F56379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Communication and Computer Network</a:t>
            </a:r>
            <a:endParaRPr lang="en-US" dirty="0"/>
          </a:p>
        </p:txBody>
      </p:sp>
      <p:sp>
        <p:nvSpPr>
          <p:cNvPr id="3" name="Subtitle 2"/>
          <p:cNvSpPr>
            <a:spLocks noGrp="1"/>
          </p:cNvSpPr>
          <p:nvPr>
            <p:ph type="subTitle" idx="1"/>
          </p:nvPr>
        </p:nvSpPr>
        <p:spPr/>
        <p:txBody>
          <a:bodyPr/>
          <a:lstStyle/>
          <a:p>
            <a:r>
              <a:rPr lang="en-US" smtClean="0"/>
              <a:t>Unit 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800" b="1" dirty="0" smtClean="0"/>
              <a:t>WAN(Wide Area Network)</a:t>
            </a:r>
            <a:br>
              <a:rPr lang="en-US" sz="2800" b="1" dirty="0" smtClean="0"/>
            </a:br>
            <a:endParaRPr lang="en-US" sz="2800" dirty="0"/>
          </a:p>
        </p:txBody>
      </p:sp>
      <p:sp>
        <p:nvSpPr>
          <p:cNvPr id="3" name="Content Placeholder 2"/>
          <p:cNvSpPr>
            <a:spLocks noGrp="1"/>
          </p:cNvSpPr>
          <p:nvPr>
            <p:ph idx="1"/>
          </p:nvPr>
        </p:nvSpPr>
        <p:spPr/>
        <p:txBody>
          <a:bodyPr/>
          <a:lstStyle/>
          <a:p>
            <a:r>
              <a:rPr lang="en-US" b="1" dirty="0" smtClean="0"/>
              <a:t>WAN</a:t>
            </a:r>
            <a:r>
              <a:rPr lang="en-US" dirty="0" smtClean="0"/>
              <a:t>, occupies a very large area, such as an entire country or the entire world. A WAN can contain multiple smaller networks, such as LANs or MANs. The Internet is the best-known example of a public WAN.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2800" dirty="0" smtClean="0"/>
              <a:t>Difference between LAN,MAN and WAN</a:t>
            </a:r>
            <a:endParaRPr lang="en-US" sz="2800" dirty="0"/>
          </a:p>
        </p:txBody>
      </p:sp>
      <p:graphicFrame>
        <p:nvGraphicFramePr>
          <p:cNvPr id="5" name="Content Placeholder 4"/>
          <p:cNvGraphicFramePr>
            <a:graphicFrameLocks noGrp="1"/>
          </p:cNvGraphicFramePr>
          <p:nvPr>
            <p:ph idx="1"/>
          </p:nvPr>
        </p:nvGraphicFramePr>
        <p:xfrm>
          <a:off x="457200" y="1153160"/>
          <a:ext cx="8229600" cy="48666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dirty="0"/>
                        <a:t>BASIS OF COMPARISON</a:t>
                      </a:r>
                    </a:p>
                  </a:txBody>
                  <a:tcPr anchor="ctr"/>
                </a:tc>
                <a:tc>
                  <a:txBody>
                    <a:bodyPr/>
                    <a:lstStyle/>
                    <a:p>
                      <a:r>
                        <a:rPr lang="en-US" dirty="0" smtClean="0"/>
                        <a:t>LAN</a:t>
                      </a:r>
                      <a:endParaRPr lang="en-US" dirty="0"/>
                    </a:p>
                  </a:txBody>
                  <a:tcPr anchor="ctr"/>
                </a:tc>
                <a:tc>
                  <a:txBody>
                    <a:bodyPr/>
                    <a:lstStyle/>
                    <a:p>
                      <a:r>
                        <a:rPr lang="en-US" dirty="0" smtClean="0"/>
                        <a:t>MAN</a:t>
                      </a:r>
                      <a:endParaRPr lang="en-US" dirty="0"/>
                    </a:p>
                  </a:txBody>
                  <a:tcPr/>
                </a:tc>
                <a:tc>
                  <a:txBody>
                    <a:bodyPr/>
                    <a:lstStyle/>
                    <a:p>
                      <a:r>
                        <a:rPr lang="en-US" dirty="0" smtClean="0"/>
                        <a:t>WAN</a:t>
                      </a:r>
                      <a:endParaRPr lang="en-US" dirty="0"/>
                    </a:p>
                  </a:txBody>
                  <a:tcPr/>
                </a:tc>
                <a:extLst>
                  <a:ext uri="{0D108BD9-81ED-4DB2-BD59-A6C34878D82A}">
                    <a16:rowId xmlns:a16="http://schemas.microsoft.com/office/drawing/2014/main" val="10000"/>
                  </a:ext>
                </a:extLst>
              </a:tr>
              <a:tr h="370840">
                <a:tc>
                  <a:txBody>
                    <a:bodyPr/>
                    <a:lstStyle/>
                    <a:p>
                      <a:r>
                        <a:rPr lang="en-US" dirty="0" smtClean="0"/>
                        <a:t>Meaning</a:t>
                      </a:r>
                      <a:endParaRPr lang="en-US" dirty="0"/>
                    </a:p>
                  </a:txBody>
                  <a:tcPr/>
                </a:tc>
                <a:tc>
                  <a:txBody>
                    <a:bodyPr/>
                    <a:lstStyle/>
                    <a:p>
                      <a:r>
                        <a:rPr lang="en-US" dirty="0" smtClean="0"/>
                        <a:t>A network that connects a group of computers in a small geographical area.</a:t>
                      </a:r>
                      <a:endParaRPr lang="en-US" dirty="0"/>
                    </a:p>
                  </a:txBody>
                  <a:tcPr/>
                </a:tc>
                <a:tc>
                  <a:txBody>
                    <a:bodyPr/>
                    <a:lstStyle/>
                    <a:p>
                      <a:r>
                        <a:rPr lang="en-US" b="1" dirty="0" smtClean="0"/>
                        <a:t>MAN</a:t>
                      </a:r>
                      <a:r>
                        <a:rPr lang="en-US" dirty="0" smtClean="0"/>
                        <a:t>, consists of a computer network across an entire city, campus. </a:t>
                      </a:r>
                      <a:endParaRPr lang="en-US" dirty="0"/>
                    </a:p>
                  </a:txBody>
                  <a:tcPr/>
                </a:tc>
                <a:tc>
                  <a:txBody>
                    <a:bodyPr/>
                    <a:lstStyle/>
                    <a:p>
                      <a:r>
                        <a:rPr lang="en-US" b="1" dirty="0" smtClean="0"/>
                        <a:t>WAN</a:t>
                      </a:r>
                      <a:r>
                        <a:rPr lang="en-US" dirty="0" smtClean="0"/>
                        <a:t>, occupies a very large area, such as an entire country or the entire world. </a:t>
                      </a:r>
                      <a:endParaRPr lang="en-US" dirty="0"/>
                    </a:p>
                  </a:txBody>
                  <a:tcPr/>
                </a:tc>
                <a:extLst>
                  <a:ext uri="{0D108BD9-81ED-4DB2-BD59-A6C34878D82A}">
                    <a16:rowId xmlns:a16="http://schemas.microsoft.com/office/drawing/2014/main" val="10001"/>
                  </a:ext>
                </a:extLst>
              </a:tr>
              <a:tr h="370840">
                <a:tc>
                  <a:txBody>
                    <a:bodyPr/>
                    <a:lstStyle/>
                    <a:p>
                      <a:r>
                        <a:rPr lang="en-US" dirty="0" smtClean="0"/>
                        <a:t>Ownership of Network</a:t>
                      </a:r>
                      <a:endParaRPr lang="en-US" dirty="0"/>
                    </a:p>
                  </a:txBody>
                  <a:tcPr/>
                </a:tc>
                <a:tc>
                  <a:txBody>
                    <a:bodyPr/>
                    <a:lstStyle/>
                    <a:p>
                      <a:r>
                        <a:rPr lang="en-US" dirty="0" smtClean="0"/>
                        <a:t>Private</a:t>
                      </a:r>
                      <a:endParaRPr lang="en-US" dirty="0"/>
                    </a:p>
                  </a:txBody>
                  <a:tcPr/>
                </a:tc>
                <a:tc>
                  <a:txBody>
                    <a:bodyPr/>
                    <a:lstStyle/>
                    <a:p>
                      <a:r>
                        <a:rPr lang="en-US" dirty="0" smtClean="0"/>
                        <a:t>Private or Public</a:t>
                      </a:r>
                      <a:endParaRPr lang="en-US" dirty="0"/>
                    </a:p>
                  </a:txBody>
                  <a:tcPr/>
                </a:tc>
                <a:tc>
                  <a:txBody>
                    <a:bodyPr/>
                    <a:lstStyle/>
                    <a:p>
                      <a:r>
                        <a:rPr lang="en-US" dirty="0" smtClean="0"/>
                        <a:t>Private or Public</a:t>
                      </a:r>
                      <a:endParaRPr lang="en-US" dirty="0"/>
                    </a:p>
                  </a:txBody>
                  <a:tcPr/>
                </a:tc>
                <a:extLst>
                  <a:ext uri="{0D108BD9-81ED-4DB2-BD59-A6C34878D82A}">
                    <a16:rowId xmlns:a16="http://schemas.microsoft.com/office/drawing/2014/main" val="10002"/>
                  </a:ext>
                </a:extLst>
              </a:tr>
              <a:tr h="370840">
                <a:tc>
                  <a:txBody>
                    <a:bodyPr/>
                    <a:lstStyle/>
                    <a:p>
                      <a:r>
                        <a:rPr lang="en-US" dirty="0" smtClean="0"/>
                        <a:t>Design and maintenance</a:t>
                      </a:r>
                      <a:endParaRPr lang="en-US" dirty="0"/>
                    </a:p>
                  </a:txBody>
                  <a:tcPr/>
                </a:tc>
                <a:tc>
                  <a:txBody>
                    <a:bodyPr/>
                    <a:lstStyle/>
                    <a:p>
                      <a:r>
                        <a:rPr lang="en-US" dirty="0" smtClean="0"/>
                        <a:t>Easy</a:t>
                      </a:r>
                      <a:endParaRPr lang="en-US" dirty="0"/>
                    </a:p>
                  </a:txBody>
                  <a:tcPr/>
                </a:tc>
                <a:tc>
                  <a:txBody>
                    <a:bodyPr/>
                    <a:lstStyle/>
                    <a:p>
                      <a:r>
                        <a:rPr lang="en-US" dirty="0" smtClean="0"/>
                        <a:t>Difficult</a:t>
                      </a:r>
                      <a:endParaRPr lang="en-US" dirty="0"/>
                    </a:p>
                  </a:txBody>
                  <a:tcPr/>
                </a:tc>
                <a:tc>
                  <a:txBody>
                    <a:bodyPr/>
                    <a:lstStyle/>
                    <a:p>
                      <a:r>
                        <a:rPr lang="en-US" dirty="0" smtClean="0"/>
                        <a:t>Difficult</a:t>
                      </a:r>
                      <a:endParaRPr lang="en-US" dirty="0"/>
                    </a:p>
                  </a:txBody>
                  <a:tcPr/>
                </a:tc>
                <a:extLst>
                  <a:ext uri="{0D108BD9-81ED-4DB2-BD59-A6C34878D82A}">
                    <a16:rowId xmlns:a16="http://schemas.microsoft.com/office/drawing/2014/main" val="10003"/>
                  </a:ext>
                </a:extLst>
              </a:tr>
              <a:tr h="370840">
                <a:tc>
                  <a:txBody>
                    <a:bodyPr/>
                    <a:lstStyle/>
                    <a:p>
                      <a:r>
                        <a:rPr lang="en-US" dirty="0" smtClean="0"/>
                        <a:t>Propagation Delay</a:t>
                      </a:r>
                      <a:endParaRPr lang="en-US" dirty="0"/>
                    </a:p>
                  </a:txBody>
                  <a:tcPr/>
                </a:tc>
                <a:tc>
                  <a:txBody>
                    <a:bodyPr/>
                    <a:lstStyle/>
                    <a:p>
                      <a:r>
                        <a:rPr lang="en-US" dirty="0"/>
                        <a:t>Short</a:t>
                      </a:r>
                    </a:p>
                  </a:txBody>
                  <a:tcPr anchor="ctr"/>
                </a:tc>
                <a:tc>
                  <a:txBody>
                    <a:bodyPr/>
                    <a:lstStyle/>
                    <a:p>
                      <a:r>
                        <a:rPr lang="en-US"/>
                        <a:t>Moderate</a:t>
                      </a:r>
                    </a:p>
                  </a:txBody>
                  <a:tcPr anchor="ctr"/>
                </a:tc>
                <a:tc>
                  <a:txBody>
                    <a:bodyPr/>
                    <a:lstStyle/>
                    <a:p>
                      <a:r>
                        <a:rPr lang="en-US" dirty="0"/>
                        <a:t>Long</a:t>
                      </a:r>
                    </a:p>
                  </a:txBody>
                  <a:tcPr anchor="ctr"/>
                </a:tc>
                <a:extLst>
                  <a:ext uri="{0D108BD9-81ED-4DB2-BD59-A6C34878D82A}">
                    <a16:rowId xmlns:a16="http://schemas.microsoft.com/office/drawing/2014/main" val="10004"/>
                  </a:ext>
                </a:extLst>
              </a:tr>
              <a:tr h="370840">
                <a:tc>
                  <a:txBody>
                    <a:bodyPr/>
                    <a:lstStyle/>
                    <a:p>
                      <a:r>
                        <a:rPr lang="en-US" dirty="0"/>
                        <a:t>Speed</a:t>
                      </a:r>
                    </a:p>
                  </a:txBody>
                  <a:tcPr anchor="ctr"/>
                </a:tc>
                <a:tc>
                  <a:txBody>
                    <a:bodyPr/>
                    <a:lstStyle/>
                    <a:p>
                      <a:r>
                        <a:rPr lang="en-US"/>
                        <a:t>High </a:t>
                      </a:r>
                    </a:p>
                  </a:txBody>
                  <a:tcPr anchor="ctr"/>
                </a:tc>
                <a:tc>
                  <a:txBody>
                    <a:bodyPr/>
                    <a:lstStyle/>
                    <a:p>
                      <a:r>
                        <a:rPr lang="en-US"/>
                        <a:t>Moderate</a:t>
                      </a:r>
                    </a:p>
                  </a:txBody>
                  <a:tcPr anchor="ctr"/>
                </a:tc>
                <a:tc>
                  <a:txBody>
                    <a:bodyPr/>
                    <a:lstStyle/>
                    <a:p>
                      <a:r>
                        <a:rPr lang="en-US" dirty="0"/>
                        <a:t>Low</a:t>
                      </a:r>
                    </a:p>
                  </a:txBody>
                  <a:tcPr anchor="ctr"/>
                </a:tc>
                <a:extLst>
                  <a:ext uri="{0D108BD9-81ED-4DB2-BD59-A6C34878D82A}">
                    <a16:rowId xmlns:a16="http://schemas.microsoft.com/office/drawing/2014/main" val="10005"/>
                  </a:ext>
                </a:extLst>
              </a:tr>
              <a:tr h="370840">
                <a:tc>
                  <a:txBody>
                    <a:bodyPr/>
                    <a:lstStyle/>
                    <a:p>
                      <a:r>
                        <a:rPr lang="en-US" dirty="0"/>
                        <a:t>Fault Tolerance</a:t>
                      </a:r>
                    </a:p>
                  </a:txBody>
                  <a:tcPr anchor="ctr"/>
                </a:tc>
                <a:tc>
                  <a:txBody>
                    <a:bodyPr/>
                    <a:lstStyle/>
                    <a:p>
                      <a:r>
                        <a:rPr lang="en-US"/>
                        <a:t>More Tolerant</a:t>
                      </a:r>
                    </a:p>
                  </a:txBody>
                  <a:tcPr anchor="ctr"/>
                </a:tc>
                <a:tc>
                  <a:txBody>
                    <a:bodyPr/>
                    <a:lstStyle/>
                    <a:p>
                      <a:r>
                        <a:rPr lang="en-US"/>
                        <a:t>Less Tolerant</a:t>
                      </a:r>
                    </a:p>
                  </a:txBody>
                  <a:tcPr anchor="ctr"/>
                </a:tc>
                <a:tc>
                  <a:txBody>
                    <a:bodyPr/>
                    <a:lstStyle/>
                    <a:p>
                      <a:r>
                        <a:rPr lang="en-US" dirty="0"/>
                        <a:t>Less Tolerant</a:t>
                      </a:r>
                    </a:p>
                  </a:txBody>
                  <a:tcPr anchor="ctr"/>
                </a:tc>
                <a:extLst>
                  <a:ext uri="{0D108BD9-81ED-4DB2-BD59-A6C34878D82A}">
                    <a16:rowId xmlns:a16="http://schemas.microsoft.com/office/drawing/2014/main" val="10006"/>
                  </a:ext>
                </a:extLst>
              </a:tr>
              <a:tr h="370840">
                <a:tc>
                  <a:txBody>
                    <a:bodyPr/>
                    <a:lstStyle/>
                    <a:p>
                      <a:r>
                        <a:rPr lang="en-US" dirty="0"/>
                        <a:t>Congestion</a:t>
                      </a:r>
                    </a:p>
                  </a:txBody>
                  <a:tcPr anchor="ctr"/>
                </a:tc>
                <a:tc>
                  <a:txBody>
                    <a:bodyPr/>
                    <a:lstStyle/>
                    <a:p>
                      <a:r>
                        <a:rPr lang="en-US"/>
                        <a:t>Less </a:t>
                      </a:r>
                    </a:p>
                  </a:txBody>
                  <a:tcPr anchor="ctr"/>
                </a:tc>
                <a:tc>
                  <a:txBody>
                    <a:bodyPr/>
                    <a:lstStyle/>
                    <a:p>
                      <a:r>
                        <a:rPr lang="en-US"/>
                        <a:t>More</a:t>
                      </a:r>
                    </a:p>
                  </a:txBody>
                  <a:tcPr anchor="ctr"/>
                </a:tc>
                <a:tc>
                  <a:txBody>
                    <a:bodyPr/>
                    <a:lstStyle/>
                    <a:p>
                      <a:r>
                        <a:rPr lang="en-US" dirty="0"/>
                        <a:t>More</a:t>
                      </a:r>
                    </a:p>
                  </a:txBody>
                  <a:tcPr anchor="ct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smtClean="0"/>
              <a:t>Network Architecture:</a:t>
            </a:r>
            <a:endParaRPr lang="en-US" sz="3600" dirty="0"/>
          </a:p>
        </p:txBody>
      </p:sp>
      <p:sp>
        <p:nvSpPr>
          <p:cNvPr id="3" name="Content Placeholder 2"/>
          <p:cNvSpPr>
            <a:spLocks noGrp="1"/>
          </p:cNvSpPr>
          <p:nvPr>
            <p:ph idx="1"/>
          </p:nvPr>
        </p:nvSpPr>
        <p:spPr>
          <a:xfrm>
            <a:off x="457200" y="1143000"/>
            <a:ext cx="8229600" cy="5029200"/>
          </a:xfrm>
        </p:spPr>
        <p:txBody>
          <a:bodyPr/>
          <a:lstStyle/>
          <a:p>
            <a:r>
              <a:rPr lang="en-US" dirty="0" smtClean="0"/>
              <a:t>Network architecture refers to how computers are organized in a system and how tasks are allocated between these computers.</a:t>
            </a:r>
          </a:p>
          <a:p>
            <a:r>
              <a:rPr lang="en-US" dirty="0" smtClean="0"/>
              <a:t>Two of the most widely used types of network architecture are </a:t>
            </a:r>
          </a:p>
          <a:p>
            <a:pPr marL="514350" indent="-514350">
              <a:buAutoNum type="arabicParenR"/>
            </a:pPr>
            <a:r>
              <a:rPr lang="en-US" b="1" dirty="0" smtClean="0"/>
              <a:t>peer-to-peer</a:t>
            </a:r>
            <a:r>
              <a:rPr lang="en-US" dirty="0" smtClean="0"/>
              <a:t> </a:t>
            </a:r>
            <a:r>
              <a:rPr lang="en-US" sz="2800" dirty="0" smtClean="0"/>
              <a:t>Architecture</a:t>
            </a:r>
            <a:endParaRPr lang="en-US" dirty="0" smtClean="0"/>
          </a:p>
          <a:p>
            <a:pPr marL="514350" indent="-514350">
              <a:buAutoNum type="arabicParenR"/>
            </a:pPr>
            <a:r>
              <a:rPr lang="en-US" dirty="0" smtClean="0"/>
              <a:t> </a:t>
            </a:r>
            <a:r>
              <a:rPr lang="en-US" b="1" dirty="0" smtClean="0"/>
              <a:t>client/server</a:t>
            </a:r>
            <a:r>
              <a:rPr lang="en-US" dirty="0" smtClean="0"/>
              <a:t> </a:t>
            </a:r>
            <a:r>
              <a:rPr lang="en-US" sz="2800" dirty="0" smtClean="0"/>
              <a:t>Architecture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800" b="1" dirty="0" smtClean="0"/>
              <a:t>Peer-to-Peer</a:t>
            </a:r>
            <a:r>
              <a:rPr lang="en-US" sz="2800" dirty="0" smtClean="0"/>
              <a:t> </a:t>
            </a:r>
            <a:r>
              <a:rPr lang="en-US" sz="3200" dirty="0" smtClean="0"/>
              <a:t>Architecture</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lstStyle/>
          <a:p>
            <a:r>
              <a:rPr lang="en-US" dirty="0" smtClean="0"/>
              <a:t>In a </a:t>
            </a:r>
            <a:r>
              <a:rPr lang="en-US" b="1" dirty="0" smtClean="0"/>
              <a:t>peer-to-peer</a:t>
            </a:r>
            <a:r>
              <a:rPr lang="en-US" dirty="0" smtClean="0"/>
              <a:t> or </a:t>
            </a:r>
            <a:r>
              <a:rPr lang="en-US" b="1" dirty="0" smtClean="0"/>
              <a:t>P2P</a:t>
            </a:r>
            <a:r>
              <a:rPr lang="en-US" dirty="0" smtClean="0"/>
              <a:t> network, the tasks are allocated among all the members of the network. There is no real hierarchy among the computers, and all of them are considered equal. This is also referred as  workgroup without hierarchy. A peer-to-peer network does not use a central computer server that controls network activity. Instead, every computer on the network has a special software running that allows for communications between all the computers.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Advantages of </a:t>
            </a:r>
            <a:r>
              <a:rPr lang="en-US" sz="3600" b="1" dirty="0" smtClean="0"/>
              <a:t>Peer-to-Peer</a:t>
            </a:r>
            <a:r>
              <a:rPr lang="en-US" sz="3600" dirty="0" smtClean="0"/>
              <a:t> Architecture</a:t>
            </a:r>
            <a:br>
              <a:rPr lang="en-US" sz="3600" dirty="0" smtClean="0"/>
            </a:br>
            <a:r>
              <a:rPr lang="en-US" sz="3200" dirty="0" smtClean="0"/>
              <a:t> </a:t>
            </a:r>
            <a:endParaRPr lang="en-US" sz="3200" dirty="0"/>
          </a:p>
        </p:txBody>
      </p:sp>
      <p:sp>
        <p:nvSpPr>
          <p:cNvPr id="3" name="Content Placeholder 2"/>
          <p:cNvSpPr>
            <a:spLocks noGrp="1"/>
          </p:cNvSpPr>
          <p:nvPr>
            <p:ph idx="1"/>
          </p:nvPr>
        </p:nvSpPr>
        <p:spPr>
          <a:xfrm>
            <a:off x="457200" y="838200"/>
            <a:ext cx="8229600" cy="5334000"/>
          </a:xfrm>
        </p:spPr>
        <p:txBody>
          <a:bodyPr>
            <a:normAutofit/>
          </a:bodyPr>
          <a:lstStyle/>
          <a:p>
            <a:pPr marL="514350" indent="-514350">
              <a:buAutoNum type="arabicParenR"/>
            </a:pPr>
            <a:r>
              <a:rPr lang="en-US" dirty="0" smtClean="0"/>
              <a:t>It is easy to install</a:t>
            </a:r>
          </a:p>
          <a:p>
            <a:pPr marL="514350" indent="-514350">
              <a:buAutoNum type="arabicParenR"/>
            </a:pPr>
            <a:r>
              <a:rPr lang="en-US" dirty="0" smtClean="0"/>
              <a:t>All the resources and contents are shared by all the peers</a:t>
            </a:r>
          </a:p>
          <a:p>
            <a:pPr marL="514350" indent="-514350">
              <a:buAutoNum type="arabicParenR"/>
            </a:pPr>
            <a:r>
              <a:rPr lang="en-US" dirty="0" smtClean="0"/>
              <a:t>P2P is more reliable as central dependency is eliminated. Failure of one peer doesn’t affect the functioning of other peers.</a:t>
            </a:r>
          </a:p>
          <a:p>
            <a:pPr marL="514350" indent="-514350">
              <a:buAutoNum type="arabicParenR"/>
            </a:pPr>
            <a:r>
              <a:rPr lang="en-US" dirty="0" smtClean="0"/>
              <a:t>There is no need for full-time System Administrator. Every user is the administrator of his machine. User can control their shared resources. </a:t>
            </a:r>
          </a:p>
          <a:p>
            <a:pPr marL="514350" indent="-514350">
              <a:buAutoNum type="arabicParenR"/>
            </a:pPr>
            <a:r>
              <a:rPr lang="en-US" dirty="0" smtClean="0"/>
              <a:t>The over-all cost of building and maintaining this type of network is comparatively very less.</a:t>
            </a:r>
          </a:p>
          <a:p>
            <a:pPr marL="514350" indent="-514350">
              <a:buAutoNum type="arabicParen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Disadvantages of </a:t>
            </a:r>
            <a:r>
              <a:rPr lang="en-US" sz="3600" b="1" dirty="0" smtClean="0"/>
              <a:t>Peer-to-Peer</a:t>
            </a:r>
            <a:r>
              <a:rPr lang="en-US" sz="3600" dirty="0" smtClean="0"/>
              <a:t> Architecture</a:t>
            </a:r>
            <a:br>
              <a:rPr lang="en-US" sz="3600" dirty="0" smtClean="0"/>
            </a:br>
            <a:r>
              <a:rPr lang="en-US" sz="2800" dirty="0" smtClean="0"/>
              <a:t> </a:t>
            </a:r>
            <a:endParaRPr lang="en-US" sz="3200" dirty="0"/>
          </a:p>
        </p:txBody>
      </p:sp>
      <p:sp>
        <p:nvSpPr>
          <p:cNvPr id="3" name="Content Placeholder 2"/>
          <p:cNvSpPr>
            <a:spLocks noGrp="1"/>
          </p:cNvSpPr>
          <p:nvPr>
            <p:ph idx="1"/>
          </p:nvPr>
        </p:nvSpPr>
        <p:spPr/>
        <p:txBody>
          <a:bodyPr/>
          <a:lstStyle/>
          <a:p>
            <a:pPr marL="514350" indent="-514350">
              <a:buAutoNum type="arabicParenR"/>
            </a:pPr>
            <a:r>
              <a:rPr lang="en-US" dirty="0" smtClean="0"/>
              <a:t>Network Security applies only to a single resource at a time.</a:t>
            </a:r>
          </a:p>
          <a:p>
            <a:pPr marL="514350" indent="-514350">
              <a:buAutoNum type="arabicParenR"/>
            </a:pPr>
            <a:r>
              <a:rPr lang="en-US" dirty="0" smtClean="0"/>
              <a:t> Data recovery or backup is very difficult. Each computer should have its own back-up system</a:t>
            </a:r>
          </a:p>
          <a:p>
            <a:pPr marL="514350" indent="-514350">
              <a:buAutoNum type="arabicParenR"/>
            </a:pPr>
            <a:r>
              <a:rPr lang="en-US" dirty="0" smtClean="0"/>
              <a:t>No control of access to data as there is no server.</a:t>
            </a:r>
          </a:p>
          <a:p>
            <a:pPr marL="514350" indent="-514350">
              <a:buAutoNum type="arabicParen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client/server</a:t>
            </a:r>
            <a:r>
              <a:rPr lang="en-US" dirty="0" smtClean="0"/>
              <a:t> </a:t>
            </a:r>
            <a:r>
              <a:rPr lang="en-US" sz="5400" dirty="0" smtClean="0"/>
              <a:t>Architecture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In client/server model, all the client computers are connected to the server computer. Server will provide different service like file service, print service, database service, message service etc. A client computer requests service to server and the server will give that service to client. Server is responsible to control, manage and provide service to the client.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dirty="0" smtClean="0"/>
              <a:t>Advantages of  </a:t>
            </a:r>
            <a:r>
              <a:rPr lang="en-US" sz="2800" b="1" dirty="0" smtClean="0"/>
              <a:t>client/server</a:t>
            </a:r>
            <a:r>
              <a:rPr lang="en-US" sz="2800" dirty="0" smtClean="0"/>
              <a:t> </a:t>
            </a:r>
            <a:r>
              <a:rPr lang="en-US" sz="3200" dirty="0" smtClean="0"/>
              <a:t>Architecture</a:t>
            </a:r>
            <a:r>
              <a:rPr lang="en-US" sz="2800" dirty="0" smtClean="0"/>
              <a:t/>
            </a:r>
            <a:br>
              <a:rPr lang="en-US" sz="2800" dirty="0" smtClean="0"/>
            </a:br>
            <a:r>
              <a:rPr lang="en-US" sz="2800" dirty="0" smtClean="0"/>
              <a:t> </a:t>
            </a:r>
            <a:endParaRPr lang="en-US" sz="2800" dirty="0"/>
          </a:p>
        </p:txBody>
      </p:sp>
      <p:sp>
        <p:nvSpPr>
          <p:cNvPr id="3" name="Content Placeholder 2"/>
          <p:cNvSpPr>
            <a:spLocks noGrp="1"/>
          </p:cNvSpPr>
          <p:nvPr>
            <p:ph idx="1"/>
          </p:nvPr>
        </p:nvSpPr>
        <p:spPr>
          <a:xfrm>
            <a:off x="457200" y="685800"/>
            <a:ext cx="8229600" cy="5562600"/>
          </a:xfrm>
        </p:spPr>
        <p:txBody>
          <a:bodyPr>
            <a:normAutofit fontScale="77500" lnSpcReduction="20000"/>
          </a:bodyPr>
          <a:lstStyle/>
          <a:p>
            <a:pPr marL="514350" indent="-514350">
              <a:buAutoNum type="arabicParenR"/>
            </a:pPr>
            <a:r>
              <a:rPr lang="en-US" b="1" dirty="0" smtClean="0"/>
              <a:t> Centralization :</a:t>
            </a:r>
            <a:r>
              <a:rPr lang="en-US" dirty="0" smtClean="0"/>
              <a:t> It provides centralized control. Servers help in administering the whole set-up. Access rights and resource allocation is done by Servers.</a:t>
            </a:r>
          </a:p>
          <a:p>
            <a:pPr marL="514350" indent="-514350">
              <a:buAutoNum type="arabicParenR"/>
            </a:pPr>
            <a:r>
              <a:rPr lang="en-US" b="1" dirty="0" smtClean="0"/>
              <a:t> Proper Management :</a:t>
            </a:r>
            <a:r>
              <a:rPr lang="en-US" dirty="0" smtClean="0"/>
              <a:t> All the files are stored at the same place. In this way, management of files becomes easy. Also it becomes easier to find files. </a:t>
            </a:r>
            <a:endParaRPr lang="en-US" b="1" dirty="0" smtClean="0"/>
          </a:p>
          <a:p>
            <a:pPr marL="514350" indent="-514350">
              <a:buAutoNum type="arabicParenR"/>
            </a:pPr>
            <a:r>
              <a:rPr lang="en-US" b="1" dirty="0" smtClean="0"/>
              <a:t> Back-up and Recovery possible : </a:t>
            </a:r>
            <a:r>
              <a:rPr lang="en-US" dirty="0" smtClean="0"/>
              <a:t>As all the data is stored on server its easy to make a back-up of it. Also, in case of some break-down if data is lost, it can be recovered easily and efficiently.</a:t>
            </a:r>
          </a:p>
          <a:p>
            <a:pPr marL="514350" indent="-514350">
              <a:buAutoNum type="arabicParenR"/>
            </a:pPr>
            <a:r>
              <a:rPr lang="en-US" b="1" dirty="0" smtClean="0"/>
              <a:t> </a:t>
            </a:r>
            <a:r>
              <a:rPr lang="en-US" b="1" dirty="0" err="1" smtClean="0"/>
              <a:t>Upgradation</a:t>
            </a:r>
            <a:r>
              <a:rPr lang="en-US" b="1" dirty="0" smtClean="0"/>
              <a:t> and Scalability :</a:t>
            </a:r>
            <a:r>
              <a:rPr lang="en-US" dirty="0" smtClean="0"/>
              <a:t> Changes can be made easily by just upgrading the server. Also new resources and systems can be added by making necessary changes in server. </a:t>
            </a:r>
            <a:endParaRPr lang="en-US" b="1" dirty="0" smtClean="0"/>
          </a:p>
          <a:p>
            <a:pPr marL="514350" indent="-514350">
              <a:buAutoNum type="arabicParenR"/>
            </a:pPr>
            <a:r>
              <a:rPr lang="en-US" b="1" dirty="0" smtClean="0"/>
              <a:t> Accessibility :</a:t>
            </a:r>
            <a:r>
              <a:rPr lang="en-US" dirty="0" smtClean="0"/>
              <a:t> From various platforms in the network, server can be accessed remotely. </a:t>
            </a:r>
          </a:p>
          <a:p>
            <a:pPr marL="514350" indent="-514350">
              <a:buAutoNum type="arabicParenR"/>
            </a:pPr>
            <a:r>
              <a:rPr lang="en-US" b="1" dirty="0" smtClean="0"/>
              <a:t> </a:t>
            </a:r>
            <a:r>
              <a:rPr lang="en-US" dirty="0" smtClean="0"/>
              <a:t>As new information is uploaded in database , each workstation need not have its own storage capacities increased . All the changes are made only in central computer on which server database exists.</a:t>
            </a:r>
          </a:p>
          <a:p>
            <a:pPr marL="514350" indent="-514350">
              <a:buAutoNum type="arabicParenR"/>
            </a:pPr>
            <a:r>
              <a:rPr lang="en-US" b="1" dirty="0" smtClean="0"/>
              <a:t>Security :</a:t>
            </a:r>
            <a:r>
              <a:rPr lang="en-US" dirty="0" smtClean="0"/>
              <a:t> Rules defining security and access rights can be defined at the time of set-up of server.</a:t>
            </a:r>
          </a:p>
          <a:p>
            <a:pPr marL="514350" indent="-514350">
              <a:buAutoNum type="arabicParen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3200" b="1" dirty="0" smtClean="0"/>
              <a:t>Disadvantages of Client Server Architecture </a:t>
            </a:r>
            <a:br>
              <a:rPr lang="en-US" sz="3200" b="1" dirty="0" smtClean="0"/>
            </a:br>
            <a:endParaRPr lang="en-US" sz="3200" dirty="0"/>
          </a:p>
        </p:txBody>
      </p:sp>
      <p:sp>
        <p:nvSpPr>
          <p:cNvPr id="3" name="Content Placeholder 2"/>
          <p:cNvSpPr>
            <a:spLocks noGrp="1"/>
          </p:cNvSpPr>
          <p:nvPr>
            <p:ph idx="1"/>
          </p:nvPr>
        </p:nvSpPr>
        <p:spPr>
          <a:xfrm>
            <a:off x="457200" y="1219200"/>
            <a:ext cx="8229600" cy="5029200"/>
          </a:xfrm>
        </p:spPr>
        <p:txBody>
          <a:bodyPr>
            <a:noAutofit/>
          </a:bodyPr>
          <a:lstStyle/>
          <a:p>
            <a:pPr marL="514350" indent="-514350">
              <a:buFont typeface="+mj-lt"/>
              <a:buAutoNum type="arabicParenR"/>
            </a:pPr>
            <a:r>
              <a:rPr lang="en-US" sz="2900" dirty="0" smtClean="0"/>
              <a:t> Congestion in Network :Too many requests from the clients may lead to congestion. Overload can lead to breaking-down of servers. </a:t>
            </a:r>
          </a:p>
          <a:p>
            <a:pPr marL="514350" indent="-514350">
              <a:buFont typeface="+mj-lt"/>
              <a:buAutoNum type="arabicParenR"/>
            </a:pPr>
            <a:r>
              <a:rPr lang="en-US" sz="2900" dirty="0" smtClean="0"/>
              <a:t>If the server fails, the whole network goes down. </a:t>
            </a:r>
          </a:p>
          <a:p>
            <a:pPr marL="514350" indent="-514350">
              <a:buFont typeface="+mj-lt"/>
              <a:buAutoNum type="arabicParenR"/>
            </a:pPr>
            <a:r>
              <a:rPr lang="en-US" sz="2900" dirty="0" smtClean="0"/>
              <a:t> Cost : It is very expensive to install and manage this type of computing.</a:t>
            </a:r>
          </a:p>
          <a:p>
            <a:pPr marL="514350" indent="-514350">
              <a:buFont typeface="+mj-lt"/>
              <a:buAutoNum type="arabicParenR"/>
            </a:pPr>
            <a:r>
              <a:rPr lang="en-US" sz="2900" dirty="0" smtClean="0"/>
              <a:t>You need professional IT people to maintain the servers and other technical details of network.</a:t>
            </a:r>
            <a:endParaRPr lang="en-US" sz="29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Transmission</a:t>
            </a:r>
            <a:endParaRPr lang="en-US" dirty="0"/>
          </a:p>
        </p:txBody>
      </p:sp>
      <p:sp>
        <p:nvSpPr>
          <p:cNvPr id="3" name="Content Placeholder 2"/>
          <p:cNvSpPr>
            <a:spLocks noGrp="1"/>
          </p:cNvSpPr>
          <p:nvPr>
            <p:ph idx="1"/>
          </p:nvPr>
        </p:nvSpPr>
        <p:spPr/>
        <p:txBody>
          <a:bodyPr/>
          <a:lstStyle/>
          <a:p>
            <a:pPr marL="0" indent="0">
              <a:buNone/>
            </a:pPr>
            <a:r>
              <a:rPr lang="en-US" dirty="0"/>
              <a:t>Data transmission refers to the process of sending digital or analog data from one point to another through a communication medium. </a:t>
            </a:r>
            <a:r>
              <a:rPr lang="en-US"/>
              <a:t>This is the foundation of modern communication systems, including the internet, telephony, and local networking.</a:t>
            </a:r>
            <a:endParaRPr lang="en-US" dirty="0"/>
          </a:p>
        </p:txBody>
      </p:sp>
    </p:spTree>
    <p:extLst>
      <p:ext uri="{BB962C8B-B14F-4D97-AF65-F5344CB8AC3E}">
        <p14:creationId xmlns:p14="http://schemas.microsoft.com/office/powerpoint/2010/main" val="323033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Communication</a:t>
            </a:r>
            <a:endParaRPr lang="en-US" dirty="0"/>
          </a:p>
        </p:txBody>
      </p:sp>
      <p:sp>
        <p:nvSpPr>
          <p:cNvPr id="3" name="Content Placeholder 2"/>
          <p:cNvSpPr>
            <a:spLocks noGrp="1"/>
          </p:cNvSpPr>
          <p:nvPr>
            <p:ph idx="1"/>
          </p:nvPr>
        </p:nvSpPr>
        <p:spPr/>
        <p:txBody>
          <a:bodyPr/>
          <a:lstStyle/>
          <a:p>
            <a:r>
              <a:rPr lang="en-US" dirty="0" smtClean="0"/>
              <a:t>Communication is simply the act of transferring information from one place to another.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Transmission media:</a:t>
            </a:r>
            <a:br>
              <a:rPr lang="en-US" dirty="0" smtClean="0"/>
            </a:b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The media through which data transmits from one computer to another computer is called transmission media.</a:t>
            </a:r>
          </a:p>
          <a:p>
            <a:pPr>
              <a:buFont typeface="Arial" pitchFamily="34" charset="0"/>
              <a:buChar char="•"/>
            </a:pPr>
            <a:r>
              <a:rPr lang="en-US" dirty="0" smtClean="0"/>
              <a:t>Type of  Transmission media:</a:t>
            </a:r>
            <a:br>
              <a:rPr lang="en-US" dirty="0" smtClean="0"/>
            </a:br>
            <a:r>
              <a:rPr lang="en-US" dirty="0" smtClean="0"/>
              <a:t>1) Guided Media.</a:t>
            </a:r>
          </a:p>
          <a:p>
            <a:pPr>
              <a:buNone/>
            </a:pPr>
            <a:r>
              <a:rPr lang="en-US" dirty="0" smtClean="0"/>
              <a:t> 	2) Unguided Media.</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Guided Media</a:t>
            </a:r>
            <a:endParaRPr lang="en-US" dirty="0"/>
          </a:p>
        </p:txBody>
      </p:sp>
      <p:sp>
        <p:nvSpPr>
          <p:cNvPr id="3" name="Content Placeholder 2"/>
          <p:cNvSpPr>
            <a:spLocks noGrp="1"/>
          </p:cNvSpPr>
          <p:nvPr>
            <p:ph idx="1"/>
          </p:nvPr>
        </p:nvSpPr>
        <p:spPr/>
        <p:txBody>
          <a:bodyPr/>
          <a:lstStyle/>
          <a:p>
            <a:r>
              <a:rPr lang="en-US" dirty="0" smtClean="0"/>
              <a:t>Those media which uses cables or wires to transmit data from one device to another is called guided media. It is also called bounded media.</a:t>
            </a:r>
          </a:p>
          <a:p>
            <a:r>
              <a:rPr lang="en-US" dirty="0" smtClean="0"/>
              <a:t>E.g. are Twisted Pair, Coaxial cable, Optical Fiber cable.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Unguided Media</a:t>
            </a:r>
            <a:endParaRPr lang="en-US" dirty="0"/>
          </a:p>
        </p:txBody>
      </p:sp>
      <p:sp>
        <p:nvSpPr>
          <p:cNvPr id="3" name="Content Placeholder 2"/>
          <p:cNvSpPr>
            <a:spLocks noGrp="1"/>
          </p:cNvSpPr>
          <p:nvPr>
            <p:ph idx="1"/>
          </p:nvPr>
        </p:nvSpPr>
        <p:spPr/>
        <p:txBody>
          <a:bodyPr/>
          <a:lstStyle/>
          <a:p>
            <a:r>
              <a:rPr lang="en-US" dirty="0" smtClean="0"/>
              <a:t>Those media which transmit data through air from one device to another is called unguided media. It is also called unbounded media.</a:t>
            </a:r>
          </a:p>
          <a:p>
            <a:r>
              <a:rPr lang="en-US" dirty="0" smtClean="0"/>
              <a:t>E.g. are Microwave Transmission, Satellite Transmission etc.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Transmission Media</a:t>
            </a:r>
            <a:br>
              <a:rPr lang="en-US" b="1" dirty="0" smtClean="0"/>
            </a:br>
            <a:endParaRPr lang="en-US" dirty="0"/>
          </a:p>
        </p:txBody>
      </p:sp>
      <p:pic>
        <p:nvPicPr>
          <p:cNvPr id="4098" name="Picture 2" descr="C:\Users\Nabraj\Desktop\types-of-transmission-media_final-1.jpg"/>
          <p:cNvPicPr>
            <a:picLocks noGrp="1" noChangeAspect="1" noChangeArrowheads="1"/>
          </p:cNvPicPr>
          <p:nvPr>
            <p:ph idx="1"/>
          </p:nvPr>
        </p:nvPicPr>
        <p:blipFill>
          <a:blip r:embed="rId2" cstate="print"/>
          <a:srcRect/>
          <a:stretch>
            <a:fillRect/>
          </a:stretch>
        </p:blipFill>
        <p:spPr bwMode="auto">
          <a:xfrm>
            <a:off x="457200" y="1981201"/>
            <a:ext cx="8229600" cy="3560012"/>
          </a:xfrm>
          <a:prstGeom prst="rect">
            <a:avLst/>
          </a:prstGeom>
          <a:noFill/>
        </p:spPr>
      </p:pic>
    </p:spTree>
    <p:extLst>
      <p:ext uri="{BB962C8B-B14F-4D97-AF65-F5344CB8AC3E}">
        <p14:creationId xmlns:p14="http://schemas.microsoft.com/office/powerpoint/2010/main" val="3889514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smtClean="0"/>
              <a:t>		Guided Media:</a:t>
            </a:r>
            <a:br>
              <a:rPr lang="en-US" sz="3200" b="1" dirty="0" smtClean="0"/>
            </a:br>
            <a:r>
              <a:rPr lang="en-US" sz="3200" b="1" dirty="0" smtClean="0"/>
              <a:t>(1) Twisted Pair Cable </a:t>
            </a:r>
            <a:endParaRPr lang="en-US" sz="3200" dirty="0"/>
          </a:p>
        </p:txBody>
      </p:sp>
      <p:sp>
        <p:nvSpPr>
          <p:cNvPr id="3" name="Content Placeholder 2"/>
          <p:cNvSpPr>
            <a:spLocks noGrp="1"/>
          </p:cNvSpPr>
          <p:nvPr>
            <p:ph idx="1"/>
          </p:nvPr>
        </p:nvSpPr>
        <p:spPr>
          <a:xfrm>
            <a:off x="457200" y="990600"/>
            <a:ext cx="8382000" cy="5486400"/>
          </a:xfrm>
        </p:spPr>
        <p:txBody>
          <a:bodyPr>
            <a:noAutofit/>
          </a:bodyPr>
          <a:lstStyle/>
          <a:p>
            <a:pPr>
              <a:buNone/>
            </a:pPr>
            <a:r>
              <a:rPr lang="en-US" sz="1800" dirty="0" smtClean="0"/>
              <a:t>	It consists of two identical wires wrapped together in double helix. Twisting of wires reduces crosstalk and also prevents from external interference. Twisted Pair is of two types:</a:t>
            </a:r>
          </a:p>
          <a:p>
            <a:pPr marL="514350" indent="-514350">
              <a:buAutoNum type="alphaLcParenR"/>
            </a:pPr>
            <a:r>
              <a:rPr lang="en-US" sz="1800" b="1" dirty="0" smtClean="0"/>
              <a:t>Unshielded Twisted Pair (UTP)</a:t>
            </a:r>
          </a:p>
          <a:p>
            <a:pPr marL="514350" indent="-514350">
              <a:buAutoNum type="alphaLcParenR"/>
            </a:pPr>
            <a:r>
              <a:rPr lang="en-US" sz="1600" dirty="0" smtClean="0"/>
              <a:t> </a:t>
            </a:r>
            <a:r>
              <a:rPr lang="en-US" sz="1600" b="1" dirty="0" smtClean="0"/>
              <a:t>Shielded Twisted Pair (STP):</a:t>
            </a:r>
          </a:p>
          <a:p>
            <a:pPr marL="514350" indent="-514350">
              <a:buNone/>
            </a:pPr>
            <a:endParaRPr lang="en-US" sz="1800" b="1" dirty="0" smtClean="0"/>
          </a:p>
          <a:p>
            <a:pPr>
              <a:buNone/>
            </a:pPr>
            <a:r>
              <a:rPr lang="en-US" sz="1800" b="1" dirty="0" smtClean="0"/>
              <a:t>	Advantages:</a:t>
            </a:r>
          </a:p>
          <a:p>
            <a:r>
              <a:rPr lang="en-US" sz="1800" dirty="0" smtClean="0"/>
              <a:t>It is simple</a:t>
            </a:r>
          </a:p>
          <a:p>
            <a:r>
              <a:rPr lang="en-US" sz="1800" dirty="0" smtClean="0"/>
              <a:t>Easy to install</a:t>
            </a:r>
          </a:p>
          <a:p>
            <a:r>
              <a:rPr lang="en-US" sz="1800" dirty="0" smtClean="0"/>
              <a:t>Flexible</a:t>
            </a:r>
          </a:p>
          <a:p>
            <a:r>
              <a:rPr lang="en-US" sz="1800" dirty="0" smtClean="0"/>
              <a:t>Low weight</a:t>
            </a:r>
          </a:p>
          <a:p>
            <a:r>
              <a:rPr lang="en-US" sz="1800" dirty="0" smtClean="0"/>
              <a:t>cheaper</a:t>
            </a:r>
          </a:p>
          <a:p>
            <a:pPr>
              <a:buNone/>
            </a:pPr>
            <a:r>
              <a:rPr lang="en-US" sz="1800" b="1" dirty="0" smtClean="0"/>
              <a:t>	Disadvantages:</a:t>
            </a:r>
          </a:p>
          <a:p>
            <a:r>
              <a:rPr lang="en-US" sz="1800" dirty="0" smtClean="0"/>
              <a:t>Attenuation (loss of signal) when used for long distance.</a:t>
            </a:r>
          </a:p>
          <a:p>
            <a:r>
              <a:rPr lang="en-US" sz="1800" dirty="0" smtClean="0"/>
              <a:t>Low bandwidth.</a:t>
            </a:r>
          </a:p>
          <a:p>
            <a:r>
              <a:rPr lang="en-US" sz="1800" dirty="0" smtClean="0"/>
              <a:t>Data transmission rate is less.</a:t>
            </a:r>
          </a:p>
          <a:p>
            <a:endParaRPr lang="en-US" sz="1800" dirty="0"/>
          </a:p>
        </p:txBody>
      </p:sp>
    </p:spTree>
    <p:extLst>
      <p:ext uri="{BB962C8B-B14F-4D97-AF65-F5344CB8AC3E}">
        <p14:creationId xmlns:p14="http://schemas.microsoft.com/office/powerpoint/2010/main" val="1742450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of twisted pair cable</a:t>
            </a:r>
            <a:endParaRPr lang="en-US" dirty="0"/>
          </a:p>
        </p:txBody>
      </p:sp>
      <p:pic>
        <p:nvPicPr>
          <p:cNvPr id="3" name="Content Placeholder 2" descr="C:\Users\Nabraj\Desktop\twisted.jpg"/>
          <p:cNvPicPr>
            <a:picLocks noGrp="1" noChangeAspect="1" noChangeArrowheads="1"/>
          </p:cNvPicPr>
          <p:nvPr>
            <p:ph idx="1"/>
          </p:nvPr>
        </p:nvPicPr>
        <p:blipFill>
          <a:blip r:embed="rId2" cstate="print"/>
          <a:srcRect/>
          <a:stretch>
            <a:fillRect/>
          </a:stretch>
        </p:blipFill>
        <p:spPr bwMode="auto">
          <a:xfrm>
            <a:off x="914400" y="2133600"/>
            <a:ext cx="6858000" cy="3352800"/>
          </a:xfrm>
          <a:prstGeom prst="rect">
            <a:avLst/>
          </a:prstGeom>
          <a:noFill/>
        </p:spPr>
      </p:pic>
    </p:spTree>
    <p:extLst>
      <p:ext uri="{BB962C8B-B14F-4D97-AF65-F5344CB8AC3E}">
        <p14:creationId xmlns:p14="http://schemas.microsoft.com/office/powerpoint/2010/main" val="4102270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886200" cy="762000"/>
          </a:xfrm>
        </p:spPr>
        <p:txBody>
          <a:bodyPr>
            <a:normAutofit/>
          </a:bodyPr>
          <a:lstStyle/>
          <a:p>
            <a:r>
              <a:rPr lang="en-US" sz="3200" b="1" dirty="0" smtClean="0"/>
              <a:t>2)  Coaxial Cable </a:t>
            </a:r>
            <a:endParaRPr lang="en-US" sz="3200" dirty="0"/>
          </a:p>
        </p:txBody>
      </p:sp>
      <p:sp>
        <p:nvSpPr>
          <p:cNvPr id="3" name="Content Placeholder 2"/>
          <p:cNvSpPr>
            <a:spLocks noGrp="1"/>
          </p:cNvSpPr>
          <p:nvPr>
            <p:ph idx="1"/>
          </p:nvPr>
        </p:nvSpPr>
        <p:spPr>
          <a:xfrm>
            <a:off x="457200" y="1066800"/>
            <a:ext cx="8229600" cy="4953000"/>
          </a:xfrm>
        </p:spPr>
        <p:txBody>
          <a:bodyPr>
            <a:normAutofit fontScale="92500" lnSpcReduction="10000"/>
          </a:bodyPr>
          <a:lstStyle/>
          <a:p>
            <a:pPr>
              <a:buNone/>
            </a:pPr>
            <a:r>
              <a:rPr lang="en-US" b="1" dirty="0" smtClean="0"/>
              <a:t>It consists of  inner conductor and it is surrounded by insulator.  After insulator there is wire mesh conductor. All is covered by outer insulator. It is widely used in cable television.</a:t>
            </a:r>
          </a:p>
          <a:p>
            <a:pPr>
              <a:buNone/>
            </a:pPr>
            <a:r>
              <a:rPr lang="en-US" b="1" dirty="0" smtClean="0"/>
              <a:t>	Advantages:</a:t>
            </a:r>
          </a:p>
          <a:p>
            <a:r>
              <a:rPr lang="en-US" dirty="0" smtClean="0"/>
              <a:t>High Bandwidth</a:t>
            </a:r>
          </a:p>
          <a:p>
            <a:r>
              <a:rPr lang="en-US" dirty="0" smtClean="0"/>
              <a:t>Used for Broadband transmission.</a:t>
            </a:r>
          </a:p>
          <a:p>
            <a:r>
              <a:rPr lang="en-US" dirty="0" smtClean="0"/>
              <a:t>It has less </a:t>
            </a:r>
            <a:r>
              <a:rPr lang="en-US" sz="2800" dirty="0" smtClean="0"/>
              <a:t>Attenuation than twisted pair cable.</a:t>
            </a:r>
            <a:endParaRPr lang="en-US" dirty="0" smtClean="0"/>
          </a:p>
          <a:p>
            <a:r>
              <a:rPr lang="en-US" dirty="0" smtClean="0"/>
              <a:t>Data transmission rate is higher than twisted pair cable.</a:t>
            </a:r>
          </a:p>
          <a:p>
            <a:pPr>
              <a:buNone/>
            </a:pPr>
            <a:r>
              <a:rPr lang="en-US" b="1" dirty="0" smtClean="0"/>
              <a:t>	Disadvantages:</a:t>
            </a:r>
          </a:p>
          <a:p>
            <a:pPr>
              <a:buFont typeface="Arial" pitchFamily="34" charset="0"/>
              <a:buChar char="•"/>
            </a:pPr>
            <a:r>
              <a:rPr lang="en-US" dirty="0" smtClean="0"/>
              <a:t> expensive compare to twisted pair cable.</a:t>
            </a:r>
          </a:p>
          <a:p>
            <a:pPr>
              <a:buFont typeface="Arial" pitchFamily="34" charset="0"/>
              <a:buChar char="•"/>
            </a:pPr>
            <a:r>
              <a:rPr lang="en-US" dirty="0" smtClean="0"/>
              <a:t>the thicker the cable, the more difficult to work with.</a:t>
            </a:r>
            <a:endParaRPr lang="en-US" b="1" dirty="0" smtClean="0"/>
          </a:p>
          <a:p>
            <a:endParaRPr lang="en-US" dirty="0"/>
          </a:p>
        </p:txBody>
      </p:sp>
    </p:spTree>
    <p:extLst>
      <p:ext uri="{BB962C8B-B14F-4D97-AF65-F5344CB8AC3E}">
        <p14:creationId xmlns:p14="http://schemas.microsoft.com/office/powerpoint/2010/main" val="1801351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abraj\Desktop\coaxial.jpg"/>
          <p:cNvPicPr>
            <a:picLocks noGrp="1" noChangeAspect="1" noChangeArrowheads="1"/>
          </p:cNvPicPr>
          <p:nvPr>
            <p:ph idx="1"/>
          </p:nvPr>
        </p:nvPicPr>
        <p:blipFill>
          <a:blip r:embed="rId2" cstate="print"/>
          <a:srcRect/>
          <a:stretch>
            <a:fillRect/>
          </a:stretch>
        </p:blipFill>
        <p:spPr bwMode="auto">
          <a:xfrm>
            <a:off x="685800" y="762001"/>
            <a:ext cx="8077199" cy="5562600"/>
          </a:xfrm>
          <a:prstGeom prst="rect">
            <a:avLst/>
          </a:prstGeom>
          <a:noFill/>
        </p:spPr>
      </p:pic>
    </p:spTree>
    <p:extLst>
      <p:ext uri="{BB962C8B-B14F-4D97-AF65-F5344CB8AC3E}">
        <p14:creationId xmlns:p14="http://schemas.microsoft.com/office/powerpoint/2010/main" val="313795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733800" cy="475488"/>
          </a:xfrm>
        </p:spPr>
        <p:txBody>
          <a:bodyPr>
            <a:normAutofit/>
          </a:bodyPr>
          <a:lstStyle/>
          <a:p>
            <a:r>
              <a:rPr lang="en-US" sz="2400" b="1" dirty="0" smtClean="0"/>
              <a:t>3) Optical Fiber Cable</a:t>
            </a:r>
            <a:endParaRPr lang="en-US" sz="2400" dirty="0"/>
          </a:p>
        </p:txBody>
      </p:sp>
      <p:sp>
        <p:nvSpPr>
          <p:cNvPr id="3" name="Content Placeholder 2"/>
          <p:cNvSpPr>
            <a:spLocks noGrp="1"/>
          </p:cNvSpPr>
          <p:nvPr>
            <p:ph idx="1"/>
          </p:nvPr>
        </p:nvSpPr>
        <p:spPr>
          <a:xfrm>
            <a:off x="457200" y="1371600"/>
            <a:ext cx="8229600" cy="4876800"/>
          </a:xfrm>
        </p:spPr>
        <p:txBody>
          <a:bodyPr>
            <a:normAutofit fontScale="77500" lnSpcReduction="20000"/>
          </a:bodyPr>
          <a:lstStyle/>
          <a:p>
            <a:pPr>
              <a:buNone/>
            </a:pPr>
            <a:r>
              <a:rPr lang="en-US" dirty="0" smtClean="0"/>
              <a:t>	It consists of an inner glass core surrounded by glass like material called cladding. It also has protective coating. All is covered by outer insulator. It works  on the concept of total internal reflection. </a:t>
            </a:r>
            <a:br>
              <a:rPr lang="en-US" dirty="0" smtClean="0"/>
            </a:br>
            <a:r>
              <a:rPr lang="en-US" dirty="0" smtClean="0"/>
              <a:t>It is used for transmission of large volumes of data.</a:t>
            </a:r>
          </a:p>
          <a:p>
            <a:pPr>
              <a:buNone/>
            </a:pPr>
            <a:r>
              <a:rPr lang="en-US" b="1" dirty="0" smtClean="0"/>
              <a:t>	Advantages:</a:t>
            </a:r>
          </a:p>
          <a:p>
            <a:r>
              <a:rPr lang="en-US" dirty="0" smtClean="0"/>
              <a:t>It provides more bandwidth</a:t>
            </a:r>
          </a:p>
          <a:p>
            <a:r>
              <a:rPr lang="en-US" dirty="0" smtClean="0"/>
              <a:t>High data transmission rate.</a:t>
            </a:r>
          </a:p>
          <a:p>
            <a:r>
              <a:rPr lang="en-US" dirty="0" smtClean="0"/>
              <a:t>Less signal attenuation</a:t>
            </a:r>
          </a:p>
          <a:p>
            <a:r>
              <a:rPr lang="en-US" dirty="0" smtClean="0"/>
              <a:t>It is immunity to electromagnetic interference</a:t>
            </a:r>
          </a:p>
          <a:p>
            <a:r>
              <a:rPr lang="en-US" dirty="0" smtClean="0"/>
              <a:t>It provides Secure transmission.</a:t>
            </a:r>
          </a:p>
          <a:p>
            <a:r>
              <a:rPr lang="en-US" dirty="0" smtClean="0"/>
              <a:t>It is used for Broadband transmission.</a:t>
            </a:r>
          </a:p>
          <a:p>
            <a:pPr>
              <a:buNone/>
            </a:pPr>
            <a:r>
              <a:rPr lang="en-US" dirty="0" smtClean="0"/>
              <a:t>	</a:t>
            </a:r>
            <a:r>
              <a:rPr lang="en-US" b="1" dirty="0" smtClean="0"/>
              <a:t>Disadvantages</a:t>
            </a:r>
            <a:r>
              <a:rPr lang="en-US" dirty="0" smtClean="0"/>
              <a:t>:</a:t>
            </a:r>
          </a:p>
          <a:p>
            <a:r>
              <a:rPr lang="en-US" dirty="0" smtClean="0"/>
              <a:t>Difficult to install and maintain</a:t>
            </a:r>
          </a:p>
          <a:p>
            <a:r>
              <a:rPr lang="en-US" dirty="0" smtClean="0"/>
              <a:t>It is expensive.</a:t>
            </a:r>
          </a:p>
          <a:p>
            <a:r>
              <a:rPr lang="en-US" dirty="0" smtClean="0"/>
              <a:t>Fragile</a:t>
            </a:r>
          </a:p>
          <a:p>
            <a:pPr>
              <a:buNone/>
            </a:pPr>
            <a:endParaRPr lang="en-US" dirty="0"/>
          </a:p>
        </p:txBody>
      </p:sp>
    </p:spTree>
    <p:extLst>
      <p:ext uri="{BB962C8B-B14F-4D97-AF65-F5344CB8AC3E}">
        <p14:creationId xmlns:p14="http://schemas.microsoft.com/office/powerpoint/2010/main" val="930413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dirty="0" smtClean="0"/>
              <a:t>Fig of fiber optic cable</a:t>
            </a:r>
            <a:endParaRPr lang="en-US" sz="3200" dirty="0"/>
          </a:p>
        </p:txBody>
      </p:sp>
      <p:pic>
        <p:nvPicPr>
          <p:cNvPr id="3074" name="Picture 2" descr="C:\Users\Nabraj\Desktop\fiber-optic-cable.jpg"/>
          <p:cNvPicPr>
            <a:picLocks noGrp="1" noChangeAspect="1" noChangeArrowheads="1"/>
          </p:cNvPicPr>
          <p:nvPr>
            <p:ph idx="1"/>
          </p:nvPr>
        </p:nvPicPr>
        <p:blipFill>
          <a:blip r:embed="rId2" cstate="print"/>
          <a:srcRect/>
          <a:stretch>
            <a:fillRect/>
          </a:stretch>
        </p:blipFill>
        <p:spPr bwMode="auto">
          <a:xfrm>
            <a:off x="304800" y="1219201"/>
            <a:ext cx="8168922" cy="5105400"/>
          </a:xfrm>
          <a:prstGeom prst="rect">
            <a:avLst/>
          </a:prstGeom>
          <a:noFill/>
        </p:spPr>
      </p:pic>
    </p:spTree>
    <p:extLst>
      <p:ext uri="{BB962C8B-B14F-4D97-AF65-F5344CB8AC3E}">
        <p14:creationId xmlns:p14="http://schemas.microsoft.com/office/powerpoint/2010/main" val="397058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Communication</a:t>
            </a:r>
            <a:endParaRPr lang="en-US" dirty="0"/>
          </a:p>
        </p:txBody>
      </p:sp>
      <p:sp>
        <p:nvSpPr>
          <p:cNvPr id="3" name="Content Placeholder 2"/>
          <p:cNvSpPr>
            <a:spLocks noGrp="1"/>
          </p:cNvSpPr>
          <p:nvPr>
            <p:ph idx="1"/>
          </p:nvPr>
        </p:nvSpPr>
        <p:spPr/>
        <p:txBody>
          <a:bodyPr/>
          <a:lstStyle/>
          <a:p>
            <a:r>
              <a:rPr lang="en-US" b="1" dirty="0" smtClean="0"/>
              <a:t>Data communication</a:t>
            </a:r>
            <a:r>
              <a:rPr lang="en-US" dirty="0" smtClean="0"/>
              <a:t> refers to the exchange of data between a source and a receiver through transmission media such as a wire or wireless.</a:t>
            </a:r>
          </a:p>
          <a:p>
            <a:pPr>
              <a:buNone/>
            </a:pPr>
            <a:endParaRPr lang="en-US" dirty="0"/>
          </a:p>
        </p:txBody>
      </p:sp>
      <p:pic>
        <p:nvPicPr>
          <p:cNvPr id="1027" name="Picture 3" descr="C:\Users\Nabraj\Desktop\Simple-Data-Communication-System.png"/>
          <p:cNvPicPr>
            <a:picLocks noChangeAspect="1" noChangeArrowheads="1"/>
          </p:cNvPicPr>
          <p:nvPr/>
        </p:nvPicPr>
        <p:blipFill>
          <a:blip r:embed="rId2" cstate="print"/>
          <a:srcRect/>
          <a:stretch>
            <a:fillRect/>
          </a:stretch>
        </p:blipFill>
        <p:spPr bwMode="auto">
          <a:xfrm>
            <a:off x="457200" y="3505200"/>
            <a:ext cx="8000999" cy="21336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t> Unguided Media:</a:t>
            </a:r>
            <a:br>
              <a:rPr lang="en-US" sz="2800" b="1" dirty="0" smtClean="0"/>
            </a:br>
            <a:endParaRPr lang="en-US" sz="2800" b="1" dirty="0"/>
          </a:p>
        </p:txBody>
      </p:sp>
      <p:sp>
        <p:nvSpPr>
          <p:cNvPr id="3" name="Content Placeholder 2"/>
          <p:cNvSpPr>
            <a:spLocks noGrp="1"/>
          </p:cNvSpPr>
          <p:nvPr>
            <p:ph idx="1"/>
          </p:nvPr>
        </p:nvSpPr>
        <p:spPr>
          <a:xfrm>
            <a:off x="457200" y="609600"/>
            <a:ext cx="8305800" cy="5943600"/>
          </a:xfrm>
        </p:spPr>
        <p:txBody>
          <a:bodyPr>
            <a:noAutofit/>
          </a:bodyPr>
          <a:lstStyle/>
          <a:p>
            <a:pPr marL="571500" indent="-571500">
              <a:buAutoNum type="romanLcParenBoth"/>
            </a:pPr>
            <a:r>
              <a:rPr lang="en-US" sz="1675" b="1" dirty="0" err="1" smtClean="0"/>
              <a:t>Radiowaves</a:t>
            </a:r>
            <a:r>
              <a:rPr lang="en-US" sz="1675" b="1" dirty="0" smtClean="0"/>
              <a:t> –</a:t>
            </a:r>
            <a:r>
              <a:rPr lang="en-US" sz="1675" dirty="0" smtClean="0"/>
              <a:t/>
            </a:r>
            <a:br>
              <a:rPr lang="en-US" sz="1675" dirty="0" smtClean="0"/>
            </a:br>
            <a:r>
              <a:rPr lang="en-US" sz="1675" dirty="0" smtClean="0"/>
              <a:t>These are easy to generate and can penetrate through buildings. The sending and receiving antennas need not be aligned. Frequency Range:3KHz – 1GHz. AM and FM radios and cordless phones use </a:t>
            </a:r>
            <a:r>
              <a:rPr lang="en-US" sz="1675" dirty="0" err="1" smtClean="0"/>
              <a:t>Radiowaves</a:t>
            </a:r>
            <a:r>
              <a:rPr lang="en-US" sz="1675" dirty="0" smtClean="0"/>
              <a:t> for transmission.</a:t>
            </a:r>
          </a:p>
          <a:p>
            <a:pPr marL="571500" indent="-571500">
              <a:buAutoNum type="romanLcParenBoth"/>
            </a:pPr>
            <a:r>
              <a:rPr lang="en-US" sz="1675" b="1" dirty="0" smtClean="0"/>
              <a:t> Microwaves –</a:t>
            </a:r>
            <a:r>
              <a:rPr lang="en-US" sz="1675" dirty="0" smtClean="0"/>
              <a:t/>
            </a:r>
            <a:br>
              <a:rPr lang="en-US" sz="1675" dirty="0" smtClean="0"/>
            </a:br>
            <a:r>
              <a:rPr lang="en-US" sz="1675" dirty="0" smtClean="0"/>
              <a:t>It is a line of sight transmission i.e. the sending and receiving antennas need to be properly aligned with each other. The distance covered by the signal is directly proportional to the height of the antenna. Frequency Range:1GHz – 300GHz. These are majorly used for mobile phone communication.</a:t>
            </a:r>
          </a:p>
          <a:p>
            <a:pPr marL="571500" indent="-571500">
              <a:buAutoNum type="romanLcParenBoth"/>
            </a:pPr>
            <a:r>
              <a:rPr lang="en-US" sz="1675" b="1" dirty="0" smtClean="0"/>
              <a:t>Satellite-</a:t>
            </a:r>
            <a:r>
              <a:rPr lang="en-US" sz="1675" dirty="0" smtClean="0"/>
              <a:t> Satellites are set in geo-stationary orbits, which rotates in synchronization to earth and hence look stationary from any point on the earth. Geo-stationary orbits are 36000 km above the earth’s surface. The communication is carried through uplinks and downlinks. The uplink transmits the data to the satellite and downlink receives the data from the satellite. Uplinks and downlinks are also called earth stations because they are located on the earth. It is visible from any part of the earth. E.g. Google earth, Google maps are using satellite communication.</a:t>
            </a:r>
          </a:p>
          <a:p>
            <a:pPr>
              <a:buNone/>
            </a:pPr>
            <a:r>
              <a:rPr lang="en-US" sz="1675" b="1" dirty="0" smtClean="0"/>
              <a:t>(iv) Infrared –</a:t>
            </a:r>
            <a:r>
              <a:rPr lang="en-US" sz="1675" dirty="0" smtClean="0"/>
              <a:t/>
            </a:r>
            <a:br>
              <a:rPr lang="en-US" sz="1675" dirty="0" smtClean="0"/>
            </a:br>
            <a:r>
              <a:rPr lang="en-US" sz="1675" dirty="0" smtClean="0"/>
              <a:t>Infrared waves are used for very short distance communication. They cannot penetrate through obstacles. This prevents interference between systems. Frequency Range:300GHz – 400THz. It is used in TV remotes, wireless mouse, keyboard, printer, etc.</a:t>
            </a:r>
          </a:p>
          <a:p>
            <a:endParaRPr lang="en-US" sz="1675" dirty="0"/>
          </a:p>
        </p:txBody>
      </p:sp>
    </p:spTree>
    <p:extLst>
      <p:ext uri="{BB962C8B-B14F-4D97-AF65-F5344CB8AC3E}">
        <p14:creationId xmlns:p14="http://schemas.microsoft.com/office/powerpoint/2010/main" val="3036696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sp>
        <p:nvSpPr>
          <p:cNvPr id="3" name="Content Placeholder 2"/>
          <p:cNvSpPr>
            <a:spLocks noGrp="1"/>
          </p:cNvSpPr>
          <p:nvPr>
            <p:ph idx="1"/>
          </p:nvPr>
        </p:nvSpPr>
        <p:spPr/>
        <p:txBody>
          <a:bodyPr/>
          <a:lstStyle/>
          <a:p>
            <a:r>
              <a:rPr lang="en-US" dirty="0" smtClean="0"/>
              <a:t>Transmission mode refers to the mechanism of transferring of data between two devices connected over a network. It is also called </a:t>
            </a:r>
            <a:r>
              <a:rPr lang="en-US" b="1" dirty="0" smtClean="0"/>
              <a:t>Communication Mode</a:t>
            </a:r>
            <a:r>
              <a:rPr lang="en-US" dirty="0" smtClean="0"/>
              <a:t>. These modes direct the direction of flow of information.</a:t>
            </a:r>
          </a:p>
          <a:p>
            <a:r>
              <a:rPr lang="en-US" b="1" dirty="0" smtClean="0"/>
              <a:t>The different transmission modes are</a:t>
            </a:r>
          </a:p>
          <a:p>
            <a:pPr marL="514350" indent="-514350">
              <a:buAutoNum type="arabicParenR"/>
            </a:pPr>
            <a:r>
              <a:rPr lang="en-US" dirty="0" smtClean="0"/>
              <a:t>Simplex</a:t>
            </a:r>
          </a:p>
          <a:p>
            <a:pPr marL="514350" indent="-514350">
              <a:buAutoNum type="arabicParenR"/>
            </a:pPr>
            <a:r>
              <a:rPr lang="en-US" dirty="0" smtClean="0"/>
              <a:t>Half Duplex</a:t>
            </a:r>
          </a:p>
          <a:p>
            <a:pPr marL="514350" indent="-514350">
              <a:buAutoNum type="arabicParenR"/>
            </a:pPr>
            <a:r>
              <a:rPr lang="en-US" dirty="0" smtClean="0"/>
              <a:t>Full Duplex</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smtClean="0"/>
              <a:t>SIMPLEX Mode</a:t>
            </a:r>
            <a:br>
              <a:rPr lang="en-US" sz="3200" b="1" dirty="0" smtClean="0"/>
            </a:br>
            <a:endParaRPr lang="en-US" sz="3200" dirty="0"/>
          </a:p>
        </p:txBody>
      </p:sp>
      <p:sp>
        <p:nvSpPr>
          <p:cNvPr id="3" name="Content Placeholder 2"/>
          <p:cNvSpPr>
            <a:spLocks noGrp="1"/>
          </p:cNvSpPr>
          <p:nvPr>
            <p:ph idx="1"/>
          </p:nvPr>
        </p:nvSpPr>
        <p:spPr>
          <a:xfrm>
            <a:off x="457200" y="1219200"/>
            <a:ext cx="8229600" cy="4389120"/>
          </a:xfrm>
        </p:spPr>
        <p:txBody>
          <a:bodyPr>
            <a:normAutofit/>
          </a:bodyPr>
          <a:lstStyle/>
          <a:p>
            <a:r>
              <a:rPr lang="en-US" dirty="0" smtClean="0"/>
              <a:t>In this type of transmission mode, data can be sent only in one direction i.e. communication is unidirectional. We cannot send a message back to the sender. Unidirectional communication is done in Simplex Systems where we just need to send a command/signal, and do not expect any response back.</a:t>
            </a:r>
          </a:p>
          <a:p>
            <a:r>
              <a:rPr lang="en-US" dirty="0" smtClean="0"/>
              <a:t>Examples of simplex Mode are Radio, television  etc.</a:t>
            </a:r>
          </a:p>
          <a:p>
            <a:endParaRPr lang="en-US" dirty="0" smtClean="0"/>
          </a:p>
          <a:p>
            <a:endParaRPr lang="en-US" dirty="0"/>
          </a:p>
        </p:txBody>
      </p:sp>
      <p:pic>
        <p:nvPicPr>
          <p:cNvPr id="2051" name="Picture 3" descr="C:\Users\Nabraj\Desktop\SiMpleduplex.png"/>
          <p:cNvPicPr>
            <a:picLocks noChangeAspect="1" noChangeArrowheads="1"/>
          </p:cNvPicPr>
          <p:nvPr/>
        </p:nvPicPr>
        <p:blipFill>
          <a:blip r:embed="rId2" cstate="print"/>
          <a:srcRect/>
          <a:stretch>
            <a:fillRect/>
          </a:stretch>
        </p:blipFill>
        <p:spPr bwMode="auto">
          <a:xfrm>
            <a:off x="990600" y="4648200"/>
            <a:ext cx="7162800" cy="13716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smtClean="0"/>
              <a:t>HALF DUPLEX Mode</a:t>
            </a:r>
            <a:br>
              <a:rPr lang="en-US" sz="3200" b="1" dirty="0" smtClean="0"/>
            </a:br>
            <a:endParaRPr lang="en-US" sz="3200" dirty="0"/>
          </a:p>
        </p:txBody>
      </p:sp>
      <p:sp>
        <p:nvSpPr>
          <p:cNvPr id="3" name="Content Placeholder 2"/>
          <p:cNvSpPr>
            <a:spLocks noGrp="1"/>
          </p:cNvSpPr>
          <p:nvPr>
            <p:ph idx="1"/>
          </p:nvPr>
        </p:nvSpPr>
        <p:spPr>
          <a:xfrm>
            <a:off x="457200" y="838200"/>
            <a:ext cx="8229600" cy="4389120"/>
          </a:xfrm>
        </p:spPr>
        <p:txBody>
          <a:bodyPr>
            <a:normAutofit/>
          </a:bodyPr>
          <a:lstStyle/>
          <a:p>
            <a:r>
              <a:rPr lang="en-US" dirty="0" smtClean="0"/>
              <a:t>Half-duplex data transmission means that data can be transmitted in both directions, but not at the same time.</a:t>
            </a:r>
          </a:p>
          <a:p>
            <a:r>
              <a:rPr lang="en-US" dirty="0" smtClean="0"/>
              <a:t>Half-duplex transmission implies a bidirectional line but data can be sent in only one direction at a time.</a:t>
            </a:r>
          </a:p>
          <a:p>
            <a:r>
              <a:rPr lang="en-US" dirty="0" smtClean="0"/>
              <a:t>Example of half duplex is a </a:t>
            </a:r>
            <a:r>
              <a:rPr lang="en-US" dirty="0" err="1" smtClean="0"/>
              <a:t>walkie</a:t>
            </a:r>
            <a:r>
              <a:rPr lang="en-US" dirty="0" smtClean="0"/>
              <a:t>- talkie</a:t>
            </a:r>
          </a:p>
          <a:p>
            <a:pPr>
              <a:buNone/>
            </a:pPr>
            <a:endParaRPr lang="en-US" dirty="0" smtClean="0"/>
          </a:p>
          <a:p>
            <a:endParaRPr lang="en-US" dirty="0"/>
          </a:p>
        </p:txBody>
      </p:sp>
      <p:pic>
        <p:nvPicPr>
          <p:cNvPr id="3075" name="Picture 3" descr="C:\Users\Nabraj\Desktop\a halfduplex.png"/>
          <p:cNvPicPr>
            <a:picLocks noChangeAspect="1" noChangeArrowheads="1"/>
          </p:cNvPicPr>
          <p:nvPr/>
        </p:nvPicPr>
        <p:blipFill>
          <a:blip r:embed="rId2" cstate="print"/>
          <a:srcRect/>
          <a:stretch>
            <a:fillRect/>
          </a:stretch>
        </p:blipFill>
        <p:spPr bwMode="auto">
          <a:xfrm>
            <a:off x="2209800" y="3857625"/>
            <a:ext cx="5181599" cy="23145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t>FULL DUPLEX Mode</a:t>
            </a:r>
            <a:br>
              <a:rPr lang="en-US" sz="2800" b="1" dirty="0" smtClean="0"/>
            </a:br>
            <a:endParaRPr lang="en-US" sz="2800" dirty="0"/>
          </a:p>
        </p:txBody>
      </p:sp>
      <p:sp>
        <p:nvSpPr>
          <p:cNvPr id="3" name="Content Placeholder 2"/>
          <p:cNvSpPr>
            <a:spLocks noGrp="1"/>
          </p:cNvSpPr>
          <p:nvPr>
            <p:ph idx="1"/>
          </p:nvPr>
        </p:nvSpPr>
        <p:spPr>
          <a:xfrm>
            <a:off x="457200" y="762000"/>
            <a:ext cx="8229600" cy="4389120"/>
          </a:xfrm>
        </p:spPr>
        <p:txBody>
          <a:bodyPr/>
          <a:lstStyle/>
          <a:p>
            <a:r>
              <a:rPr lang="en-US" dirty="0" smtClean="0"/>
              <a:t>In full duplex system data can be sent in both directions simultaneously. </a:t>
            </a:r>
          </a:p>
          <a:p>
            <a:r>
              <a:rPr lang="en-US" dirty="0" smtClean="0"/>
              <a:t>Full-duplex transmission implies a bidirectional line</a:t>
            </a:r>
          </a:p>
          <a:p>
            <a:r>
              <a:rPr lang="en-US" dirty="0" smtClean="0"/>
              <a:t>Example of Full Duplex is a Telephone Network, internet etc.</a:t>
            </a:r>
          </a:p>
          <a:p>
            <a:endParaRPr lang="en-US" dirty="0"/>
          </a:p>
        </p:txBody>
      </p:sp>
      <p:pic>
        <p:nvPicPr>
          <p:cNvPr id="4098" name="Picture 2" descr="C:\Users\Nabraj\Desktop\fullduplex.png"/>
          <p:cNvPicPr>
            <a:picLocks noChangeAspect="1" noChangeArrowheads="1"/>
          </p:cNvPicPr>
          <p:nvPr/>
        </p:nvPicPr>
        <p:blipFill>
          <a:blip r:embed="rId2" cstate="print"/>
          <a:srcRect/>
          <a:stretch>
            <a:fillRect/>
          </a:stretch>
        </p:blipFill>
        <p:spPr bwMode="auto">
          <a:xfrm>
            <a:off x="1219200" y="3209925"/>
            <a:ext cx="6019800" cy="2047875"/>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a:t>
            </a:r>
            <a:endParaRPr lang="en-US" dirty="0"/>
          </a:p>
        </p:txBody>
      </p:sp>
      <p:sp>
        <p:nvSpPr>
          <p:cNvPr id="3" name="Content Placeholder 2"/>
          <p:cNvSpPr>
            <a:spLocks noGrp="1"/>
          </p:cNvSpPr>
          <p:nvPr>
            <p:ph idx="1"/>
          </p:nvPr>
        </p:nvSpPr>
        <p:spPr/>
        <p:txBody>
          <a:bodyPr/>
          <a:lstStyle/>
          <a:p>
            <a:r>
              <a:rPr lang="en-US" dirty="0" smtClean="0"/>
              <a:t>It is the amount of data that can be transferred in a communication media in a fixed period of time. It is measured in Hertz(Hz).</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2800" dirty="0" smtClean="0"/>
              <a:t>Difference between Analog signal and Digital signal</a:t>
            </a:r>
            <a:endParaRPr lang="en-US" sz="2800" dirty="0"/>
          </a:p>
        </p:txBody>
      </p:sp>
      <p:sp>
        <p:nvSpPr>
          <p:cNvPr id="3" name="Content Placeholder 2"/>
          <p:cNvSpPr>
            <a:spLocks noGrp="1"/>
          </p:cNvSpPr>
          <p:nvPr>
            <p:ph sz="half" idx="1"/>
          </p:nvPr>
        </p:nvSpPr>
        <p:spPr>
          <a:xfrm>
            <a:off x="457200" y="990600"/>
            <a:ext cx="4038600" cy="5181600"/>
          </a:xfrm>
        </p:spPr>
        <p:txBody>
          <a:bodyPr>
            <a:normAutofit fontScale="85000" lnSpcReduction="20000"/>
          </a:bodyPr>
          <a:lstStyle/>
          <a:p>
            <a:pPr>
              <a:buNone/>
            </a:pPr>
            <a:r>
              <a:rPr lang="en-US" b="1" dirty="0" smtClean="0"/>
              <a:t>	Analog signal</a:t>
            </a:r>
          </a:p>
          <a:p>
            <a:pPr marL="514350" indent="-514350">
              <a:buAutoNum type="arabicParenR"/>
            </a:pPr>
            <a:r>
              <a:rPr lang="en-US" dirty="0" smtClean="0"/>
              <a:t>An analog signal is a continuous wave that changes over a time period.</a:t>
            </a:r>
          </a:p>
          <a:p>
            <a:pPr marL="514350" indent="-514350">
              <a:buAutoNum type="arabicParenR"/>
            </a:pPr>
            <a:r>
              <a:rPr lang="en-US" dirty="0" smtClean="0"/>
              <a:t>Analog signal has no fixed range.</a:t>
            </a:r>
          </a:p>
          <a:p>
            <a:pPr marL="514350" indent="-514350">
              <a:buAutoNum type="arabicParenR"/>
            </a:pPr>
            <a:r>
              <a:rPr lang="en-US" dirty="0" smtClean="0"/>
              <a:t>An analog signal is more prone to distortion.</a:t>
            </a:r>
          </a:p>
          <a:p>
            <a:pPr marL="514350" indent="-514350">
              <a:buAutoNum type="arabicParenR"/>
            </a:pPr>
            <a:r>
              <a:rPr lang="en-US" dirty="0" smtClean="0"/>
              <a:t>An analog signal is described by the amplitude, frequency, and phase.</a:t>
            </a:r>
          </a:p>
          <a:p>
            <a:pPr marL="514350" indent="-514350">
              <a:buAutoNum type="arabicParenR"/>
            </a:pPr>
            <a:r>
              <a:rPr lang="en-US" dirty="0" smtClean="0"/>
              <a:t>An analog signal is represented by a sine wave.</a:t>
            </a:r>
          </a:p>
          <a:p>
            <a:pPr marL="514350" indent="-514350">
              <a:buAutoNum type="arabicParenR"/>
            </a:pPr>
            <a:r>
              <a:rPr lang="en-US" dirty="0" smtClean="0"/>
              <a:t>The human voice is the best example of an analog signal.</a:t>
            </a:r>
            <a:endParaRPr lang="en-US" dirty="0"/>
          </a:p>
        </p:txBody>
      </p:sp>
      <p:sp>
        <p:nvSpPr>
          <p:cNvPr id="4" name="Content Placeholder 3"/>
          <p:cNvSpPr>
            <a:spLocks noGrp="1"/>
          </p:cNvSpPr>
          <p:nvPr>
            <p:ph sz="half" idx="2"/>
          </p:nvPr>
        </p:nvSpPr>
        <p:spPr>
          <a:xfrm>
            <a:off x="4648200" y="990600"/>
            <a:ext cx="4038600" cy="5257800"/>
          </a:xfrm>
        </p:spPr>
        <p:txBody>
          <a:bodyPr>
            <a:normAutofit fontScale="85000" lnSpcReduction="20000"/>
          </a:bodyPr>
          <a:lstStyle/>
          <a:p>
            <a:pPr>
              <a:buNone/>
            </a:pPr>
            <a:r>
              <a:rPr lang="en-US" b="1" dirty="0" smtClean="0"/>
              <a:t>	Digital signal</a:t>
            </a:r>
          </a:p>
          <a:p>
            <a:pPr marL="514350" indent="-514350">
              <a:buAutoNum type="arabicParenR"/>
            </a:pPr>
            <a:r>
              <a:rPr lang="en-US" dirty="0" smtClean="0"/>
              <a:t>A digital signal is a discrete wave that carries information in binary form.</a:t>
            </a:r>
          </a:p>
          <a:p>
            <a:pPr marL="514350" indent="-514350">
              <a:buAutoNum type="arabicParenR"/>
            </a:pPr>
            <a:r>
              <a:rPr lang="en-US" dirty="0" smtClean="0"/>
              <a:t>Digital signal has a finite range i.e. between 0 and 1.</a:t>
            </a:r>
          </a:p>
          <a:p>
            <a:pPr marL="514350" indent="-514350">
              <a:buAutoNum type="arabicParenR"/>
            </a:pPr>
            <a:r>
              <a:rPr lang="en-US" dirty="0" smtClean="0"/>
              <a:t>A digital signal is less prone to distortion.</a:t>
            </a:r>
          </a:p>
          <a:p>
            <a:pPr marL="514350" indent="-514350">
              <a:buAutoNum type="arabicParenR"/>
            </a:pPr>
            <a:r>
              <a:rPr lang="en-US" dirty="0" smtClean="0"/>
              <a:t>A digital signal is described by bit rate and bit intervals.</a:t>
            </a:r>
          </a:p>
          <a:p>
            <a:pPr marL="514350" indent="-514350">
              <a:buAutoNum type="arabicParenR"/>
            </a:pPr>
            <a:r>
              <a:rPr lang="en-US" dirty="0" smtClean="0"/>
              <a:t>A digital signal is represented by square waves.</a:t>
            </a:r>
          </a:p>
          <a:p>
            <a:pPr marL="514350" indent="-514350">
              <a:buAutoNum type="arabicParenR"/>
            </a:pPr>
            <a:r>
              <a:rPr lang="en-US" dirty="0" smtClean="0"/>
              <a:t>Signals used for transmission in a computer are the digital signal.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analog and digital signal</a:t>
            </a:r>
            <a:endParaRPr lang="en-US" dirty="0"/>
          </a:p>
        </p:txBody>
      </p:sp>
      <p:sp>
        <p:nvSpPr>
          <p:cNvPr id="3" name="Content Placeholder 2"/>
          <p:cNvSpPr>
            <a:spLocks noGrp="1"/>
          </p:cNvSpPr>
          <p:nvPr>
            <p:ph idx="1"/>
          </p:nvPr>
        </p:nvSpPr>
        <p:spPr/>
        <p:txBody>
          <a:bodyPr/>
          <a:lstStyle/>
          <a:p>
            <a:pPr>
              <a:buNone/>
            </a:pPr>
            <a:endParaRPr lang="en-US" dirty="0"/>
          </a:p>
        </p:txBody>
      </p:sp>
      <p:sp>
        <p:nvSpPr>
          <p:cNvPr id="5" name="TextBox 4"/>
          <p:cNvSpPr txBox="1"/>
          <p:nvPr/>
        </p:nvSpPr>
        <p:spPr>
          <a:xfrm>
            <a:off x="838200" y="3200400"/>
            <a:ext cx="2514600" cy="369332"/>
          </a:xfrm>
          <a:prstGeom prst="rect">
            <a:avLst/>
          </a:prstGeom>
          <a:noFill/>
        </p:spPr>
        <p:txBody>
          <a:bodyPr wrap="square" rtlCol="0">
            <a:spAutoFit/>
          </a:bodyPr>
          <a:lstStyle/>
          <a:p>
            <a:endParaRPr lang="en-US" dirty="0"/>
          </a:p>
        </p:txBody>
      </p:sp>
      <p:sp>
        <p:nvSpPr>
          <p:cNvPr id="9" name="TextBox 8"/>
          <p:cNvSpPr txBox="1"/>
          <p:nvPr/>
        </p:nvSpPr>
        <p:spPr>
          <a:xfrm>
            <a:off x="1219200" y="2971800"/>
            <a:ext cx="2514600" cy="369332"/>
          </a:xfrm>
          <a:prstGeom prst="rect">
            <a:avLst/>
          </a:prstGeom>
          <a:noFill/>
        </p:spPr>
        <p:txBody>
          <a:bodyPr wrap="square" rtlCol="0">
            <a:spAutoFit/>
          </a:bodyPr>
          <a:lstStyle/>
          <a:p>
            <a:endParaRPr lang="en-US" dirty="0"/>
          </a:p>
        </p:txBody>
      </p:sp>
      <p:pic>
        <p:nvPicPr>
          <p:cNvPr id="5122" name="Picture 2" descr="C:\Users\Nabraj\Desktop\Analog-Signal.jpg"/>
          <p:cNvPicPr>
            <a:picLocks noChangeAspect="1" noChangeArrowheads="1"/>
          </p:cNvPicPr>
          <p:nvPr/>
        </p:nvPicPr>
        <p:blipFill>
          <a:blip r:embed="rId2" cstate="print"/>
          <a:srcRect/>
          <a:stretch>
            <a:fillRect/>
          </a:stretch>
        </p:blipFill>
        <p:spPr bwMode="auto">
          <a:xfrm>
            <a:off x="933450" y="2628900"/>
            <a:ext cx="3105150" cy="2476500"/>
          </a:xfrm>
          <a:prstGeom prst="rect">
            <a:avLst/>
          </a:prstGeom>
          <a:noFill/>
        </p:spPr>
      </p:pic>
      <p:pic>
        <p:nvPicPr>
          <p:cNvPr id="5123" name="Picture 3" descr="C:\Users\Nabraj\Desktop\Digital-Signal.jpg"/>
          <p:cNvPicPr>
            <a:picLocks noChangeAspect="1" noChangeArrowheads="1"/>
          </p:cNvPicPr>
          <p:nvPr/>
        </p:nvPicPr>
        <p:blipFill>
          <a:blip r:embed="rId3" cstate="print"/>
          <a:srcRect/>
          <a:stretch>
            <a:fillRect/>
          </a:stretch>
        </p:blipFill>
        <p:spPr bwMode="auto">
          <a:xfrm>
            <a:off x="5114925" y="2533650"/>
            <a:ext cx="2733675" cy="2190750"/>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6553200" cy="551688"/>
          </a:xfrm>
        </p:spPr>
        <p:txBody>
          <a:bodyPr>
            <a:normAutofit/>
          </a:bodyPr>
          <a:lstStyle/>
          <a:p>
            <a:r>
              <a:rPr lang="en-US" sz="2800" b="1" dirty="0" smtClean="0"/>
              <a:t>A network topology(LAN Topology)</a:t>
            </a:r>
            <a:endParaRPr lang="en-US" sz="2800" b="1" dirty="0"/>
          </a:p>
        </p:txBody>
      </p:sp>
      <p:sp>
        <p:nvSpPr>
          <p:cNvPr id="3" name="Content Placeholder 2"/>
          <p:cNvSpPr>
            <a:spLocks noGrp="1"/>
          </p:cNvSpPr>
          <p:nvPr>
            <p:ph idx="1"/>
          </p:nvPr>
        </p:nvSpPr>
        <p:spPr/>
        <p:txBody>
          <a:bodyPr/>
          <a:lstStyle/>
          <a:p>
            <a:r>
              <a:rPr lang="en-US" dirty="0" smtClean="0"/>
              <a:t>A network topology is the arrangement of a network, including its nodes and connecting lines. </a:t>
            </a:r>
          </a:p>
          <a:p>
            <a:r>
              <a:rPr lang="en-US" dirty="0" smtClean="0"/>
              <a:t>Types of network topology are :</a:t>
            </a:r>
          </a:p>
          <a:p>
            <a:pPr marL="514350" indent="-514350">
              <a:buAutoNum type="arabicParenR"/>
            </a:pPr>
            <a:r>
              <a:rPr lang="en-US" dirty="0" smtClean="0"/>
              <a:t>Bus Topology</a:t>
            </a:r>
          </a:p>
          <a:p>
            <a:pPr marL="514350" indent="-514350">
              <a:buAutoNum type="arabicParenR"/>
            </a:pPr>
            <a:r>
              <a:rPr lang="en-US" dirty="0" smtClean="0"/>
              <a:t>Ring Topology</a:t>
            </a:r>
          </a:p>
          <a:p>
            <a:pPr marL="514350" indent="-514350">
              <a:buAutoNum type="arabicParenR"/>
            </a:pPr>
            <a:r>
              <a:rPr lang="en-US" dirty="0" smtClean="0"/>
              <a:t>Star Topology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 Topology</a:t>
            </a:r>
            <a:br>
              <a:rPr lang="en-US" dirty="0" smtClean="0"/>
            </a:br>
            <a:endParaRPr lang="en-US" dirty="0"/>
          </a:p>
        </p:txBody>
      </p:sp>
      <p:sp>
        <p:nvSpPr>
          <p:cNvPr id="3" name="Content Placeholder 2"/>
          <p:cNvSpPr>
            <a:spLocks noGrp="1"/>
          </p:cNvSpPr>
          <p:nvPr>
            <p:ph idx="1"/>
          </p:nvPr>
        </p:nvSpPr>
        <p:spPr>
          <a:xfrm>
            <a:off x="457200" y="1219200"/>
            <a:ext cx="8229600" cy="4389120"/>
          </a:xfrm>
        </p:spPr>
        <p:txBody>
          <a:bodyPr/>
          <a:lstStyle/>
          <a:p>
            <a:r>
              <a:rPr lang="en-US" dirty="0" smtClean="0"/>
              <a:t>Bus topology is the simplest of the network topology in which every computer  is connected to single cable called bus. </a:t>
            </a:r>
          </a:p>
          <a:p>
            <a:endParaRPr lang="en-US" dirty="0"/>
          </a:p>
        </p:txBody>
      </p:sp>
      <p:pic>
        <p:nvPicPr>
          <p:cNvPr id="1027" name="Picture 3" descr="C:\Users\Nabraj\Desktop\bus.png"/>
          <p:cNvPicPr>
            <a:picLocks noChangeAspect="1" noChangeArrowheads="1"/>
          </p:cNvPicPr>
          <p:nvPr/>
        </p:nvPicPr>
        <p:blipFill>
          <a:blip r:embed="rId2" cstate="print"/>
          <a:srcRect/>
          <a:stretch>
            <a:fillRect/>
          </a:stretch>
        </p:blipFill>
        <p:spPr bwMode="auto">
          <a:xfrm>
            <a:off x="1219200" y="3352800"/>
            <a:ext cx="6858000" cy="2971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Network</a:t>
            </a:r>
            <a:endParaRPr lang="en-US" dirty="0"/>
          </a:p>
        </p:txBody>
      </p:sp>
      <p:sp>
        <p:nvSpPr>
          <p:cNvPr id="3" name="Content Placeholder 2"/>
          <p:cNvSpPr>
            <a:spLocks noGrp="1"/>
          </p:cNvSpPr>
          <p:nvPr>
            <p:ph idx="1"/>
          </p:nvPr>
        </p:nvSpPr>
        <p:spPr/>
        <p:txBody>
          <a:bodyPr/>
          <a:lstStyle/>
          <a:p>
            <a:r>
              <a:rPr lang="en-US" dirty="0" smtClean="0"/>
              <a:t>It is an interconnection between two or more computer by using wire or wireless medium to share the hardware resources or software resources.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normAutofit lnSpcReduction="10000"/>
          </a:bodyPr>
          <a:lstStyle/>
          <a:p>
            <a:pPr>
              <a:buNone/>
            </a:pPr>
            <a:r>
              <a:rPr lang="en-US" b="1" dirty="0" smtClean="0"/>
              <a:t>    Advantages of Bus Topology</a:t>
            </a:r>
            <a:endParaRPr lang="en-US" dirty="0" smtClean="0"/>
          </a:p>
          <a:p>
            <a:r>
              <a:rPr lang="en-US" dirty="0" smtClean="0"/>
              <a:t>It is easy to set-up and extend.</a:t>
            </a:r>
          </a:p>
          <a:p>
            <a:r>
              <a:rPr lang="en-US" dirty="0" smtClean="0"/>
              <a:t>Cable length required is least compared to other network topology.</a:t>
            </a:r>
          </a:p>
          <a:p>
            <a:r>
              <a:rPr lang="en-US" dirty="0" smtClean="0"/>
              <a:t>Bus topology is comparatively cheaper.</a:t>
            </a:r>
          </a:p>
          <a:p>
            <a:r>
              <a:rPr lang="en-US" dirty="0" smtClean="0"/>
              <a:t>We can easily add or remove computer.</a:t>
            </a:r>
          </a:p>
          <a:p>
            <a:r>
              <a:rPr lang="en-US" dirty="0" smtClean="0"/>
              <a:t>Problem in one computer doesnot disturb other computer.</a:t>
            </a:r>
          </a:p>
          <a:p>
            <a:pPr>
              <a:buNone/>
            </a:pPr>
            <a:r>
              <a:rPr lang="en-US" b="1" dirty="0" smtClean="0"/>
              <a:t>	Disadvantages of Bus Topology</a:t>
            </a:r>
          </a:p>
          <a:p>
            <a:r>
              <a:rPr lang="en-US" dirty="0" smtClean="0"/>
              <a:t>If  the main cable fails then whole network fails.</a:t>
            </a:r>
          </a:p>
          <a:p>
            <a:r>
              <a:rPr lang="en-US" dirty="0" smtClean="0"/>
              <a:t>There is maximum chance of collision of data.</a:t>
            </a:r>
          </a:p>
          <a:p>
            <a:r>
              <a:rPr lang="en-US" dirty="0" smtClean="0"/>
              <a:t>Troubleshooting is difficult. </a:t>
            </a:r>
          </a:p>
          <a:p>
            <a:pPr>
              <a:buNone/>
            </a:pPr>
            <a:endParaRPr lang="en-US"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886200" cy="704088"/>
          </a:xfrm>
        </p:spPr>
        <p:txBody>
          <a:bodyPr>
            <a:normAutofit fontScale="90000"/>
          </a:bodyPr>
          <a:lstStyle/>
          <a:p>
            <a:r>
              <a:rPr lang="en-US" dirty="0" smtClean="0"/>
              <a:t>Ring topology</a:t>
            </a:r>
            <a:endParaRPr lang="en-US" dirty="0"/>
          </a:p>
        </p:txBody>
      </p:sp>
      <p:sp>
        <p:nvSpPr>
          <p:cNvPr id="3" name="Content Placeholder 2"/>
          <p:cNvSpPr>
            <a:spLocks noGrp="1"/>
          </p:cNvSpPr>
          <p:nvPr>
            <p:ph idx="1"/>
          </p:nvPr>
        </p:nvSpPr>
        <p:spPr>
          <a:xfrm>
            <a:off x="457200" y="1143000"/>
            <a:ext cx="8229600" cy="4389120"/>
          </a:xfrm>
        </p:spPr>
        <p:txBody>
          <a:bodyPr/>
          <a:lstStyle/>
          <a:p>
            <a:r>
              <a:rPr lang="en-US" dirty="0" smtClean="0"/>
              <a:t>It is called ring topology because it forms a ring as each computer is connected to another computer, with the last one connected to the first. Exactly two neighbors for each device.</a:t>
            </a:r>
          </a:p>
          <a:p>
            <a:endParaRPr lang="en-US" dirty="0"/>
          </a:p>
        </p:txBody>
      </p:sp>
      <p:pic>
        <p:nvPicPr>
          <p:cNvPr id="2051" name="Picture 3" descr="C:\Users\Nabraj\Desktop\ring.png"/>
          <p:cNvPicPr>
            <a:picLocks noChangeAspect="1" noChangeArrowheads="1"/>
          </p:cNvPicPr>
          <p:nvPr/>
        </p:nvPicPr>
        <p:blipFill>
          <a:blip r:embed="rId2" cstate="print"/>
          <a:srcRect/>
          <a:stretch>
            <a:fillRect/>
          </a:stretch>
        </p:blipFill>
        <p:spPr bwMode="auto">
          <a:xfrm>
            <a:off x="1676400" y="2895600"/>
            <a:ext cx="5867399" cy="318135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89120"/>
          </a:xfrm>
        </p:spPr>
        <p:txBody>
          <a:bodyPr>
            <a:normAutofit lnSpcReduction="10000"/>
          </a:bodyPr>
          <a:lstStyle/>
          <a:p>
            <a:pPr>
              <a:buNone/>
            </a:pPr>
            <a:r>
              <a:rPr lang="en-US" b="1" dirty="0" smtClean="0"/>
              <a:t>Advantages of Ring topology:</a:t>
            </a:r>
          </a:p>
          <a:p>
            <a:pPr>
              <a:buFont typeface="Arial" pitchFamily="34" charset="0"/>
              <a:buChar char="•"/>
            </a:pPr>
            <a:r>
              <a:rPr lang="en-US" dirty="0" smtClean="0"/>
              <a:t>It helps to reduce the chances of data collision.</a:t>
            </a:r>
          </a:p>
          <a:p>
            <a:pPr>
              <a:buFont typeface="Arial" pitchFamily="34" charset="0"/>
              <a:buChar char="•"/>
            </a:pPr>
            <a:r>
              <a:rPr lang="en-US" dirty="0" smtClean="0"/>
              <a:t>There is no need for server.</a:t>
            </a:r>
          </a:p>
          <a:p>
            <a:pPr>
              <a:buFont typeface="Arial" pitchFamily="34" charset="0"/>
              <a:buChar char="•"/>
            </a:pPr>
            <a:r>
              <a:rPr lang="en-US" dirty="0" smtClean="0"/>
              <a:t>Each computer has equal access to use the resource.</a:t>
            </a:r>
          </a:p>
          <a:p>
            <a:pPr>
              <a:buNone/>
            </a:pPr>
            <a:r>
              <a:rPr lang="en-US" b="1" dirty="0" smtClean="0"/>
              <a:t>Disadvantages of Ring topology:</a:t>
            </a:r>
          </a:p>
          <a:p>
            <a:pPr>
              <a:buFont typeface="Arial" pitchFamily="34" charset="0"/>
              <a:buChar char="•"/>
            </a:pPr>
            <a:r>
              <a:rPr lang="en-US" dirty="0" smtClean="0"/>
              <a:t>If problem occurs in one computer, then whole network goes down.</a:t>
            </a:r>
          </a:p>
          <a:p>
            <a:pPr>
              <a:buFont typeface="Arial" pitchFamily="34" charset="0"/>
              <a:buChar char="•"/>
            </a:pPr>
            <a:r>
              <a:rPr lang="en-US" dirty="0" smtClean="0"/>
              <a:t>It is difficult to add or remove computer in ring topology.</a:t>
            </a:r>
          </a:p>
          <a:p>
            <a:pPr>
              <a:buFont typeface="Arial" pitchFamily="34" charset="0"/>
              <a:buChar char="•"/>
            </a:pPr>
            <a:r>
              <a:rPr lang="en-US" dirty="0" smtClean="0"/>
              <a:t>Troubleshooting is difficult in this topology.</a:t>
            </a:r>
          </a:p>
          <a:p>
            <a:pPr>
              <a:buFont typeface="Arial" pitchFamily="34" charset="0"/>
              <a:buChar char="•"/>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Star Topology: </a:t>
            </a:r>
            <a:endParaRPr lang="en-US" dirty="0"/>
          </a:p>
        </p:txBody>
      </p:sp>
      <p:sp>
        <p:nvSpPr>
          <p:cNvPr id="3" name="Content Placeholder 2"/>
          <p:cNvSpPr>
            <a:spLocks noGrp="1"/>
          </p:cNvSpPr>
          <p:nvPr>
            <p:ph idx="1"/>
          </p:nvPr>
        </p:nvSpPr>
        <p:spPr>
          <a:xfrm>
            <a:off x="457200" y="1219200"/>
            <a:ext cx="8229600" cy="4389120"/>
          </a:xfrm>
        </p:spPr>
        <p:txBody>
          <a:bodyPr/>
          <a:lstStyle/>
          <a:p>
            <a:r>
              <a:rPr lang="en-US" dirty="0" smtClean="0"/>
              <a:t>In this topology, all the components of network are connected to the central device called hub or switch. All the data on the star topology passes through the hub before reaching to the intended destination.</a:t>
            </a:r>
          </a:p>
          <a:p>
            <a:endParaRPr lang="en-US" dirty="0" smtClean="0"/>
          </a:p>
          <a:p>
            <a:pPr>
              <a:buNone/>
            </a:pPr>
            <a:r>
              <a:rPr lang="en-US" dirty="0" smtClean="0"/>
              <a:t> </a:t>
            </a:r>
            <a:endParaRPr lang="en-US" dirty="0"/>
          </a:p>
        </p:txBody>
      </p:sp>
      <p:pic>
        <p:nvPicPr>
          <p:cNvPr id="1026" name="Picture 2" descr="C:\Users\Nabraj\Desktop\star.png"/>
          <p:cNvPicPr>
            <a:picLocks noChangeAspect="1" noChangeArrowheads="1"/>
          </p:cNvPicPr>
          <p:nvPr/>
        </p:nvPicPr>
        <p:blipFill>
          <a:blip r:embed="rId2" cstate="print"/>
          <a:srcRect/>
          <a:stretch>
            <a:fillRect/>
          </a:stretch>
        </p:blipFill>
        <p:spPr bwMode="auto">
          <a:xfrm>
            <a:off x="1600200" y="3276600"/>
            <a:ext cx="5486400" cy="2781300"/>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rmAutofit fontScale="92500"/>
          </a:bodyPr>
          <a:lstStyle/>
          <a:p>
            <a:pPr>
              <a:buNone/>
            </a:pPr>
            <a:r>
              <a:rPr lang="en-US" b="1" dirty="0" smtClean="0"/>
              <a:t>	Advantages:</a:t>
            </a:r>
          </a:p>
          <a:p>
            <a:r>
              <a:rPr lang="en-US" dirty="0" smtClean="0"/>
              <a:t>We can easily add or remove computer from the network</a:t>
            </a:r>
          </a:p>
          <a:p>
            <a:r>
              <a:rPr lang="en-US" dirty="0" smtClean="0"/>
              <a:t>If problem occurs in one computer then other computer can continue their work.</a:t>
            </a:r>
          </a:p>
          <a:p>
            <a:r>
              <a:rPr lang="en-US" dirty="0" smtClean="0"/>
              <a:t>Trouble shooting is easy.</a:t>
            </a:r>
          </a:p>
          <a:p>
            <a:pPr>
              <a:buNone/>
            </a:pPr>
            <a:r>
              <a:rPr lang="en-US" b="1" dirty="0" smtClean="0"/>
              <a:t>	Disadvantages:</a:t>
            </a:r>
          </a:p>
          <a:p>
            <a:r>
              <a:rPr lang="en-US" dirty="0" smtClean="0"/>
              <a:t>If problem occurs in hub then whole network goes down.</a:t>
            </a:r>
          </a:p>
          <a:p>
            <a:r>
              <a:rPr lang="en-US" dirty="0" smtClean="0"/>
              <a:t>Cost of installation is high.</a:t>
            </a:r>
          </a:p>
          <a:p>
            <a:r>
              <a:rPr lang="en-US" dirty="0" smtClean="0"/>
              <a:t>Performance is based on the central device called hub.</a:t>
            </a:r>
          </a:p>
          <a:p>
            <a:pPr>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Mesh Topology:</a:t>
            </a:r>
            <a:endParaRPr lang="en-US" dirty="0"/>
          </a:p>
        </p:txBody>
      </p:sp>
      <p:sp>
        <p:nvSpPr>
          <p:cNvPr id="3" name="Content Placeholder 2"/>
          <p:cNvSpPr>
            <a:spLocks noGrp="1"/>
          </p:cNvSpPr>
          <p:nvPr>
            <p:ph idx="1"/>
          </p:nvPr>
        </p:nvSpPr>
        <p:spPr/>
        <p:txBody>
          <a:bodyPr/>
          <a:lstStyle/>
          <a:p>
            <a:r>
              <a:rPr lang="en-US" dirty="0" smtClean="0"/>
              <a:t>It is a point-to-point connection to other nodes . All the network nodes are connected to each other.</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86400"/>
          </a:xfrm>
        </p:spPr>
        <p:txBody>
          <a:bodyPr/>
          <a:lstStyle/>
          <a:p>
            <a:pPr>
              <a:buNone/>
            </a:pPr>
            <a:r>
              <a:rPr lang="en-US" b="1" dirty="0" smtClean="0"/>
              <a:t>	Advantages  :</a:t>
            </a:r>
            <a:endParaRPr lang="en-US" dirty="0" smtClean="0"/>
          </a:p>
          <a:p>
            <a:r>
              <a:rPr lang="en-US" dirty="0" smtClean="0"/>
              <a:t>It is robust.</a:t>
            </a:r>
          </a:p>
          <a:p>
            <a:r>
              <a:rPr lang="en-US" dirty="0" smtClean="0"/>
              <a:t>It is reliable. Data can never fail to be delivered, if one connection goes down, there are other ways to route the data to its destination.</a:t>
            </a:r>
          </a:p>
          <a:p>
            <a:r>
              <a:rPr lang="en-US" dirty="0" smtClean="0"/>
              <a:t>Provides security and privacy.</a:t>
            </a:r>
          </a:p>
          <a:p>
            <a:pPr>
              <a:buNone/>
            </a:pPr>
            <a:r>
              <a:rPr lang="en-US" b="1" dirty="0" smtClean="0"/>
              <a:t>	Disadvantages :</a:t>
            </a:r>
            <a:endParaRPr lang="en-US" dirty="0" smtClean="0"/>
          </a:p>
          <a:p>
            <a:r>
              <a:rPr lang="en-US" dirty="0" smtClean="0"/>
              <a:t>Installation and configuration is difficult.</a:t>
            </a:r>
          </a:p>
          <a:p>
            <a:r>
              <a:rPr lang="en-US" dirty="0" smtClean="0"/>
              <a:t>Cost of cables are high as bulk wiring is required, hence suitable for less number of devices.</a:t>
            </a:r>
          </a:p>
          <a:p>
            <a:r>
              <a:rPr lang="en-US" dirty="0" smtClean="0"/>
              <a:t>Cost of maintenance is high.</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3657600" cy="1143000"/>
          </a:xfrm>
        </p:spPr>
        <p:txBody>
          <a:bodyPr>
            <a:noAutofit/>
          </a:bodyPr>
          <a:lstStyle/>
          <a:p>
            <a:r>
              <a:rPr lang="en-US" sz="3200" b="1" dirty="0" smtClean="0"/>
              <a:t>Hybrid Topology :</a:t>
            </a:r>
            <a:br>
              <a:rPr lang="en-US" sz="3200" b="1" dirty="0" smtClean="0"/>
            </a:br>
            <a:endParaRPr lang="en-US" sz="3200" dirty="0"/>
          </a:p>
        </p:txBody>
      </p:sp>
      <p:sp>
        <p:nvSpPr>
          <p:cNvPr id="3" name="Content Placeholder 2"/>
          <p:cNvSpPr>
            <a:spLocks noGrp="1"/>
          </p:cNvSpPr>
          <p:nvPr>
            <p:ph idx="1"/>
          </p:nvPr>
        </p:nvSpPr>
        <p:spPr>
          <a:xfrm>
            <a:off x="457200" y="457200"/>
            <a:ext cx="8229600" cy="1828800"/>
          </a:xfrm>
        </p:spPr>
        <p:txBody>
          <a:bodyPr/>
          <a:lstStyle/>
          <a:p>
            <a:r>
              <a:rPr lang="en-US" dirty="0" smtClean="0"/>
              <a:t>​This topology is a collection of two or more topologies which are described above. This is a scalable topology which can be expanded easily. It is reliable one but at the same it is a costly topology.</a:t>
            </a:r>
          </a:p>
          <a:p>
            <a:endParaRPr lang="en-US" dirty="0" smtClean="0"/>
          </a:p>
          <a:p>
            <a:endParaRPr lang="en-US" dirty="0"/>
          </a:p>
        </p:txBody>
      </p:sp>
      <p:pic>
        <p:nvPicPr>
          <p:cNvPr id="2050" name="Picture 2" descr="C:\Users\Nabraj\Desktop\hybrid.png"/>
          <p:cNvPicPr>
            <a:picLocks noChangeAspect="1" noChangeArrowheads="1"/>
          </p:cNvPicPr>
          <p:nvPr/>
        </p:nvPicPr>
        <p:blipFill>
          <a:blip r:embed="rId2" cstate="print"/>
          <a:srcRect/>
          <a:stretch>
            <a:fillRect/>
          </a:stretch>
        </p:blipFill>
        <p:spPr bwMode="auto">
          <a:xfrm>
            <a:off x="914400" y="2209800"/>
            <a:ext cx="7391400" cy="41148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The devices having two or more ports to which the computers and other devices can be connected are called network devices. It also amplifies the signal to restore the original strength of the signal.</a:t>
            </a:r>
          </a:p>
          <a:p>
            <a:r>
              <a:rPr lang="en-US" dirty="0" smtClean="0"/>
              <a:t>E.g. Network Interface card, Repeater, Hub, switch, bridge, gateway etc.</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t>Network Interface card</a:t>
            </a:r>
            <a:endParaRPr lang="en-US" sz="4000" dirty="0"/>
          </a:p>
        </p:txBody>
      </p:sp>
      <p:sp>
        <p:nvSpPr>
          <p:cNvPr id="3" name="Content Placeholder 2"/>
          <p:cNvSpPr>
            <a:spLocks noGrp="1"/>
          </p:cNvSpPr>
          <p:nvPr>
            <p:ph idx="1"/>
          </p:nvPr>
        </p:nvSpPr>
        <p:spPr>
          <a:xfrm>
            <a:off x="457200" y="1295400"/>
            <a:ext cx="8229600" cy="5029200"/>
          </a:xfrm>
        </p:spPr>
        <p:txBody>
          <a:bodyPr/>
          <a:lstStyle/>
          <a:p>
            <a:r>
              <a:rPr lang="en-US" dirty="0" smtClean="0"/>
              <a:t>A </a:t>
            </a:r>
            <a:r>
              <a:rPr lang="en-US" b="1" dirty="0" smtClean="0"/>
              <a:t>network interface card</a:t>
            </a:r>
            <a:r>
              <a:rPr lang="en-US" dirty="0" smtClean="0"/>
              <a:t> is a computer hardware component that connects a computer to a computer network.</a:t>
            </a:r>
            <a:endParaRPr lang="en-US" baseline="30000" dirty="0" smtClean="0"/>
          </a:p>
          <a:p>
            <a:r>
              <a:rPr lang="en-US" dirty="0" smtClean="0"/>
              <a:t>The term network interface card is often considered interchangeable with the terms network interface controller, network adapter and LAN adapter.</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800" dirty="0" smtClean="0"/>
              <a:t>Importance of Computer Network:</a:t>
            </a:r>
            <a:endParaRPr lang="en-US" sz="2800" dirty="0"/>
          </a:p>
        </p:txBody>
      </p:sp>
      <p:sp>
        <p:nvSpPr>
          <p:cNvPr id="3" name="Content Placeholder 2"/>
          <p:cNvSpPr>
            <a:spLocks noGrp="1"/>
          </p:cNvSpPr>
          <p:nvPr>
            <p:ph idx="1"/>
          </p:nvPr>
        </p:nvSpPr>
        <p:spPr>
          <a:xfrm>
            <a:off x="457200" y="1143000"/>
            <a:ext cx="8229600" cy="4953000"/>
          </a:xfrm>
        </p:spPr>
        <p:txBody>
          <a:bodyPr/>
          <a:lstStyle/>
          <a:p>
            <a:pPr marL="514350" indent="-514350">
              <a:buAutoNum type="arabicParenR"/>
            </a:pPr>
            <a:r>
              <a:rPr lang="en-US" dirty="0" smtClean="0"/>
              <a:t>Resource Sharing</a:t>
            </a:r>
          </a:p>
          <a:p>
            <a:pPr marL="514350" indent="-514350">
              <a:buAutoNum type="arabicParenR"/>
            </a:pPr>
            <a:r>
              <a:rPr lang="en-US" dirty="0" smtClean="0"/>
              <a:t>Information Sharing</a:t>
            </a:r>
          </a:p>
          <a:p>
            <a:pPr marL="514350" indent="-514350">
              <a:buAutoNum type="arabicParenR"/>
            </a:pPr>
            <a:r>
              <a:rPr lang="en-US" dirty="0" smtClean="0"/>
              <a:t>Communication medium</a:t>
            </a:r>
          </a:p>
          <a:p>
            <a:pPr marL="514350" indent="-514350">
              <a:buAutoNum type="arabicParenR"/>
            </a:pPr>
            <a:r>
              <a:rPr lang="en-US" dirty="0" smtClean="0"/>
              <a:t>Centralized Control: All the computers and other components of a network are managed and controlled by a central computer which is known as server.</a:t>
            </a:r>
          </a:p>
          <a:p>
            <a:pPr marL="514350" indent="-514350">
              <a:buFont typeface="Wingdings 2"/>
              <a:buAutoNum type="arabicParenR"/>
            </a:pPr>
            <a:r>
              <a:rPr lang="en-US" dirty="0" smtClean="0"/>
              <a:t>ecommerce</a:t>
            </a:r>
          </a:p>
          <a:p>
            <a:pPr marL="514350" indent="-514350">
              <a:buFont typeface="Wingdings 2"/>
              <a:buAutoNum type="arabicParenR"/>
            </a:pPr>
            <a:r>
              <a:rPr lang="en-US" dirty="0" smtClean="0"/>
              <a:t>Back-up Support: Networked computers can be used to take back-up of important data.</a:t>
            </a:r>
          </a:p>
          <a:p>
            <a:pPr marL="514350" indent="-514350">
              <a:buAutoNum type="arabicParenR"/>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Repeater:</a:t>
            </a:r>
            <a:endParaRPr lang="en-US" dirty="0"/>
          </a:p>
        </p:txBody>
      </p:sp>
      <p:sp>
        <p:nvSpPr>
          <p:cNvPr id="3" name="Content Placeholder 2"/>
          <p:cNvSpPr>
            <a:spLocks noGrp="1"/>
          </p:cNvSpPr>
          <p:nvPr>
            <p:ph idx="1"/>
          </p:nvPr>
        </p:nvSpPr>
        <p:spPr/>
        <p:txBody>
          <a:bodyPr/>
          <a:lstStyle/>
          <a:p>
            <a:r>
              <a:rPr lang="en-US" dirty="0" smtClean="0"/>
              <a:t>Repeater is a device which regenerate the signal so that the signal is as strong as the original signal. They can extend the reach of network.</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sp>
        <p:nvSpPr>
          <p:cNvPr id="3" name="Content Placeholder 2"/>
          <p:cNvSpPr>
            <a:spLocks noGrp="1"/>
          </p:cNvSpPr>
          <p:nvPr>
            <p:ph idx="1"/>
          </p:nvPr>
        </p:nvSpPr>
        <p:spPr/>
        <p:txBody>
          <a:bodyPr/>
          <a:lstStyle/>
          <a:p>
            <a:r>
              <a:rPr lang="en-US" dirty="0" smtClean="0"/>
              <a:t>A bridge is a device with add on functionality of filtering content by reading the MAC addresses of source and destination. A bridge operates at the data link layer of the OSI reference model. It is also used for interconnecting two LANs working on the same protocol. It has a single input and single output port, thus making it a 2 port device.</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Hub:</a:t>
            </a:r>
            <a:endParaRPr lang="en-US" dirty="0"/>
          </a:p>
        </p:txBody>
      </p:sp>
      <p:sp>
        <p:nvSpPr>
          <p:cNvPr id="3" name="Content Placeholder 2"/>
          <p:cNvSpPr>
            <a:spLocks noGrp="1"/>
          </p:cNvSpPr>
          <p:nvPr>
            <p:ph idx="1"/>
          </p:nvPr>
        </p:nvSpPr>
        <p:spPr>
          <a:xfrm>
            <a:off x="457200" y="1066800"/>
            <a:ext cx="8229600" cy="4389120"/>
          </a:xfrm>
        </p:spPr>
        <p:txBody>
          <a:bodyPr/>
          <a:lstStyle/>
          <a:p>
            <a:r>
              <a:rPr lang="en-US" dirty="0" smtClean="0"/>
              <a:t>A hub is a common connection point for devices in a network. Hubs are devices commonly used to connect computers of a LAN in star topology. The hub contains multiple ports. A hub is basically called  a multiport repeater.  Hub works at the Physical Layer of OSI reference model. When a packet arrives at one port, it is copied to the other ports so that all computers of the LAN can see all packets.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lstStyle/>
          <a:p>
            <a:r>
              <a:rPr lang="en-US" dirty="0" smtClean="0"/>
              <a:t>A switch is a device with a buffer and a design that can boost its efficiency and performance. Switches work at the Data Link Layer of the OSI(Open System Interconnection) reference model. Switch can perform error checking before forwarding data, that makes it very efficient as it does not forward packets that have errors and  forward good packets selectively to correct port only.</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Routers</a:t>
            </a:r>
            <a:endParaRPr lang="en-US" dirty="0"/>
          </a:p>
        </p:txBody>
      </p:sp>
      <p:sp>
        <p:nvSpPr>
          <p:cNvPr id="3" name="Content Placeholder 2"/>
          <p:cNvSpPr>
            <a:spLocks noGrp="1"/>
          </p:cNvSpPr>
          <p:nvPr>
            <p:ph idx="1"/>
          </p:nvPr>
        </p:nvSpPr>
        <p:spPr/>
        <p:txBody>
          <a:bodyPr/>
          <a:lstStyle/>
          <a:p>
            <a:r>
              <a:rPr lang="en-US" dirty="0" smtClean="0"/>
              <a:t>A router is a device  that routes data packets based on their IP addresses. Routers work at the Network Layer of the OSI(Open System Interconnection) reference model. Routers normally connect LANs and WANs together and have a dynamically updating routing table based on which they make decisions on routing the data packets.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Gateway</a:t>
            </a:r>
            <a:endParaRPr lang="en-US" dirty="0"/>
          </a:p>
        </p:txBody>
      </p:sp>
      <p:sp>
        <p:nvSpPr>
          <p:cNvPr id="3" name="Content Placeholder 2"/>
          <p:cNvSpPr>
            <a:spLocks noGrp="1"/>
          </p:cNvSpPr>
          <p:nvPr>
            <p:ph idx="1"/>
          </p:nvPr>
        </p:nvSpPr>
        <p:spPr/>
        <p:txBody>
          <a:bodyPr/>
          <a:lstStyle/>
          <a:p>
            <a:r>
              <a:rPr lang="en-US" dirty="0" smtClean="0"/>
              <a:t> A gateway, as the name suggests, is a passage to connect two networks together that may work upon different networking models. They basically works as the messenger agents that take data from one system, interpret it, and transfer it to another system. Gateways are also called protocol converters and gateway operates at the network layer  of the OSI</a:t>
            </a:r>
            <a:r>
              <a:rPr lang="en-US" b="1" dirty="0" smtClean="0"/>
              <a:t> </a:t>
            </a:r>
            <a:r>
              <a:rPr lang="en-US" dirty="0" smtClean="0"/>
              <a:t>Model. Gateways are generally more complex than switch or router.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a:bodyPr>
          <a:lstStyle/>
          <a:p>
            <a:r>
              <a:rPr lang="en-US" sz="3600" b="1" dirty="0" smtClean="0"/>
              <a:t>Communication protocol</a:t>
            </a:r>
            <a:endParaRPr lang="en-US" sz="3600" dirty="0"/>
          </a:p>
        </p:txBody>
      </p:sp>
      <p:sp>
        <p:nvSpPr>
          <p:cNvPr id="3" name="Content Placeholder 2"/>
          <p:cNvSpPr>
            <a:spLocks noGrp="1"/>
          </p:cNvSpPr>
          <p:nvPr>
            <p:ph idx="1"/>
          </p:nvPr>
        </p:nvSpPr>
        <p:spPr/>
        <p:txBody>
          <a:bodyPr/>
          <a:lstStyle/>
          <a:p>
            <a:r>
              <a:rPr lang="en-US" dirty="0" smtClean="0"/>
              <a:t>A </a:t>
            </a:r>
            <a:r>
              <a:rPr lang="en-US" b="1" dirty="0" smtClean="0"/>
              <a:t>network protocol</a:t>
            </a:r>
            <a:r>
              <a:rPr lang="en-US" dirty="0" smtClean="0"/>
              <a:t> defines rules and conventions for communication between </a:t>
            </a:r>
            <a:r>
              <a:rPr lang="en-US" b="1" dirty="0" smtClean="0"/>
              <a:t>network</a:t>
            </a:r>
            <a:r>
              <a:rPr lang="en-US" dirty="0" smtClean="0"/>
              <a:t> devices.</a:t>
            </a:r>
          </a:p>
          <a:p>
            <a:r>
              <a:rPr lang="en-US" dirty="0" err="1" smtClean="0"/>
              <a:t>E.g</a:t>
            </a:r>
            <a:r>
              <a:rPr lang="en-US" dirty="0" smtClean="0"/>
              <a:t> TCP/IP, FTP etc.</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OSI model:</a:t>
            </a:r>
            <a:br>
              <a:rPr lang="en-US" dirty="0" smtClean="0"/>
            </a:br>
            <a:endParaRPr lang="en-US" dirty="0"/>
          </a:p>
        </p:txBody>
      </p:sp>
      <p:sp>
        <p:nvSpPr>
          <p:cNvPr id="3" name="Content Placeholder 2"/>
          <p:cNvSpPr>
            <a:spLocks noGrp="1"/>
          </p:cNvSpPr>
          <p:nvPr>
            <p:ph idx="1"/>
          </p:nvPr>
        </p:nvSpPr>
        <p:spPr>
          <a:xfrm>
            <a:off x="457200" y="1295400"/>
            <a:ext cx="8229600" cy="4953000"/>
          </a:xfrm>
        </p:spPr>
        <p:txBody>
          <a:bodyPr>
            <a:normAutofit fontScale="92500" lnSpcReduction="10000"/>
          </a:bodyPr>
          <a:lstStyle/>
          <a:p>
            <a:r>
              <a:rPr lang="en-US" dirty="0" smtClean="0"/>
              <a:t>OSI (Open Systems Interconnection) is a reference model for how applications communicate over a network.</a:t>
            </a:r>
          </a:p>
          <a:p>
            <a:r>
              <a:rPr lang="en-US" dirty="0" smtClean="0"/>
              <a:t>A reference model is a conceptual framework for understanding relationships. The purpose of the OSI reference model is to guide vendors and developers so the digital communication products and software programs they create can interoperate, and to facilitate a clear framework that describes the functions of a networking or telecommunication system.</a:t>
            </a:r>
          </a:p>
          <a:p>
            <a:r>
              <a:rPr lang="en-US" dirty="0" smtClean="0"/>
              <a:t>The OSI architecture was officially adopted as an international standard by the International Organization for Standardization (ISO).</a:t>
            </a:r>
          </a:p>
          <a:p>
            <a:r>
              <a:rPr lang="en-US" dirty="0" smtClean="0"/>
              <a:t>OSI model is divided into seven layers.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layers: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Layer 7: The application layer</a:t>
            </a:r>
          </a:p>
          <a:p>
            <a:pPr marL="514350" indent="-514350">
              <a:buFont typeface="+mj-lt"/>
              <a:buAutoNum type="arabicPeriod"/>
            </a:pPr>
            <a:r>
              <a:rPr lang="en-US" dirty="0" smtClean="0"/>
              <a:t>Layer 6: The presentation layer</a:t>
            </a:r>
          </a:p>
          <a:p>
            <a:pPr marL="514350" indent="-514350">
              <a:buFont typeface="+mj-lt"/>
              <a:buAutoNum type="arabicPeriod"/>
            </a:pPr>
            <a:r>
              <a:rPr lang="en-US" dirty="0" smtClean="0"/>
              <a:t>Layer 5: The session layer</a:t>
            </a:r>
          </a:p>
          <a:p>
            <a:pPr marL="514350" indent="-514350">
              <a:buFont typeface="+mj-lt"/>
              <a:buAutoNum type="arabicPeriod"/>
            </a:pPr>
            <a:r>
              <a:rPr lang="en-US" dirty="0" smtClean="0"/>
              <a:t>Layer 4: The transport layer</a:t>
            </a:r>
          </a:p>
          <a:p>
            <a:pPr marL="514350" indent="-514350">
              <a:buFont typeface="+mj-lt"/>
              <a:buAutoNum type="arabicPeriod"/>
            </a:pPr>
            <a:r>
              <a:rPr lang="en-US" dirty="0" smtClean="0"/>
              <a:t>Layer 3: The network layer</a:t>
            </a:r>
          </a:p>
          <a:p>
            <a:pPr marL="514350" indent="-514350">
              <a:buFont typeface="+mj-lt"/>
              <a:buAutoNum type="arabicPeriod"/>
            </a:pPr>
            <a:r>
              <a:rPr lang="en-US" dirty="0" smtClean="0"/>
              <a:t>Layer 2: The data-link layer</a:t>
            </a:r>
          </a:p>
          <a:p>
            <a:pPr marL="514350" indent="-514350">
              <a:buFont typeface="+mj-lt"/>
              <a:buAutoNum type="arabicPeriod"/>
            </a:pPr>
            <a:r>
              <a:rPr lang="en-US" dirty="0" smtClean="0"/>
              <a:t>Layer 1: The physical layer</a:t>
            </a:r>
          </a:p>
          <a:p>
            <a:pPr marL="514350" indent="-514350">
              <a:buFont typeface="+mj-lt"/>
              <a:buAutoNum type="arabicPeriod"/>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smtClean="0"/>
              <a:t>Layer 7 - Application</a:t>
            </a:r>
            <a:br>
              <a:rPr lang="en-US" b="1" dirty="0" smtClean="0"/>
            </a:br>
            <a:endParaRPr lang="en-US" dirty="0"/>
          </a:p>
        </p:txBody>
      </p:sp>
      <p:sp>
        <p:nvSpPr>
          <p:cNvPr id="3" name="Content Placeholder 2"/>
          <p:cNvSpPr>
            <a:spLocks noGrp="1"/>
          </p:cNvSpPr>
          <p:nvPr>
            <p:ph idx="1"/>
          </p:nvPr>
        </p:nvSpPr>
        <p:spPr>
          <a:xfrm>
            <a:off x="457200" y="762000"/>
            <a:ext cx="8229600" cy="5486400"/>
          </a:xfrm>
        </p:spPr>
        <p:txBody>
          <a:bodyPr>
            <a:normAutofit/>
          </a:bodyPr>
          <a:lstStyle/>
          <a:p>
            <a:r>
              <a:rPr lang="en-US" dirty="0" smtClean="0"/>
              <a:t>An application layer serves as a window for users and application processes to access network service.</a:t>
            </a:r>
          </a:p>
          <a:p>
            <a:r>
              <a:rPr lang="en-US" dirty="0" smtClean="0"/>
              <a:t>This layer provides the network services to the end-users.</a:t>
            </a:r>
          </a:p>
          <a:p>
            <a:pPr>
              <a:buNone/>
            </a:pPr>
            <a:r>
              <a:rPr lang="en-US" b="1" dirty="0" smtClean="0"/>
              <a:t>	Functions of Application layer:</a:t>
            </a:r>
          </a:p>
          <a:p>
            <a:r>
              <a:rPr lang="en-US" b="1" dirty="0" smtClean="0"/>
              <a:t>File transfer, access, and management (FTAM)</a:t>
            </a:r>
            <a:endParaRPr lang="en-US" dirty="0" smtClean="0"/>
          </a:p>
          <a:p>
            <a:r>
              <a:rPr lang="en-US" b="1" dirty="0" smtClean="0"/>
              <a:t>Mail services:</a:t>
            </a:r>
            <a:r>
              <a:rPr lang="en-US" dirty="0" smtClean="0"/>
              <a:t> An application layer provides the facility for email forwarding and storage.</a:t>
            </a:r>
          </a:p>
          <a:p>
            <a:r>
              <a:rPr lang="en-US" b="1" dirty="0" smtClean="0"/>
              <a:t>Directory services</a:t>
            </a:r>
            <a:r>
              <a:rPr lang="en-US" dirty="0" smtClean="0"/>
              <a:t>: An application provides the distributed database sources and is used to provide that global information about various objects.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Disadvantages of computer network:</a:t>
            </a:r>
            <a:endParaRPr lang="en-US" sz="2800" dirty="0"/>
          </a:p>
        </p:txBody>
      </p:sp>
      <p:sp>
        <p:nvSpPr>
          <p:cNvPr id="3" name="Content Placeholder 2"/>
          <p:cNvSpPr>
            <a:spLocks noGrp="1"/>
          </p:cNvSpPr>
          <p:nvPr>
            <p:ph idx="1"/>
          </p:nvPr>
        </p:nvSpPr>
        <p:spPr/>
        <p:txBody>
          <a:bodyPr/>
          <a:lstStyle/>
          <a:p>
            <a:pPr marL="514350" indent="-514350">
              <a:buAutoNum type="arabicParenR"/>
            </a:pPr>
            <a:r>
              <a:rPr lang="en-US" dirty="0" smtClean="0"/>
              <a:t>It is expensive </a:t>
            </a:r>
          </a:p>
          <a:p>
            <a:pPr marL="514350" indent="-514350">
              <a:buAutoNum type="arabicParenR"/>
            </a:pPr>
            <a:r>
              <a:rPr lang="en-US" dirty="0" smtClean="0"/>
              <a:t>Scarcity of skilled manpower of computer network.</a:t>
            </a:r>
          </a:p>
          <a:p>
            <a:pPr marL="514350" indent="-514350">
              <a:buAutoNum type="arabicParenR"/>
            </a:pPr>
            <a:r>
              <a:rPr lang="en-US" dirty="0" smtClean="0"/>
              <a:t>Cyber crime may be originated</a:t>
            </a:r>
          </a:p>
          <a:p>
            <a:pPr marL="514350" indent="-514350">
              <a:buAutoNum type="arabicParenR"/>
            </a:pPr>
            <a:r>
              <a:rPr lang="en-US" dirty="0" smtClean="0"/>
              <a:t>Computer  virus spread easily through computer network.</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dirty="0" smtClean="0"/>
              <a:t>Layer 6 - Presentation</a:t>
            </a:r>
            <a:br>
              <a:rPr lang="en-US" b="1" dirty="0" smtClean="0"/>
            </a:br>
            <a:endParaRPr lang="en-US" dirty="0"/>
          </a:p>
        </p:txBody>
      </p:sp>
      <p:sp>
        <p:nvSpPr>
          <p:cNvPr id="3" name="Content Placeholder 2"/>
          <p:cNvSpPr>
            <a:spLocks noGrp="1"/>
          </p:cNvSpPr>
          <p:nvPr>
            <p:ph idx="1"/>
          </p:nvPr>
        </p:nvSpPr>
        <p:spPr>
          <a:xfrm>
            <a:off x="457200" y="609600"/>
            <a:ext cx="8229600" cy="5638800"/>
          </a:xfrm>
        </p:spPr>
        <p:txBody>
          <a:bodyPr>
            <a:noAutofit/>
          </a:bodyPr>
          <a:lstStyle/>
          <a:p>
            <a:r>
              <a:rPr lang="en-US" sz="2100" dirty="0" smtClean="0"/>
              <a:t>A Presentation layer is mainly concerned with the syntax and semantics of the information exchanged between the two systems.</a:t>
            </a:r>
          </a:p>
          <a:p>
            <a:r>
              <a:rPr lang="en-US" sz="2100" dirty="0" smtClean="0"/>
              <a:t>It acts as a data translator for a network.</a:t>
            </a:r>
          </a:p>
          <a:p>
            <a:r>
              <a:rPr lang="en-US" sz="2100" dirty="0" smtClean="0"/>
              <a:t>This layer converts the data from one presentation format to another format.</a:t>
            </a:r>
          </a:p>
          <a:p>
            <a:pPr>
              <a:buNone/>
            </a:pPr>
            <a:r>
              <a:rPr lang="en-US" sz="2100" b="1" dirty="0" smtClean="0"/>
              <a:t>	Functions of Presentation layer:</a:t>
            </a:r>
          </a:p>
          <a:p>
            <a:r>
              <a:rPr lang="en-US" sz="2100" b="1" dirty="0" smtClean="0"/>
              <a:t>Translation</a:t>
            </a:r>
            <a:endParaRPr lang="en-US" sz="2100" dirty="0" smtClean="0"/>
          </a:p>
          <a:p>
            <a:r>
              <a:rPr lang="en-US" sz="2100" b="1" dirty="0" smtClean="0"/>
              <a:t>Encryption:</a:t>
            </a:r>
            <a:r>
              <a:rPr lang="en-US" sz="2100" dirty="0" smtClean="0"/>
              <a:t> Encryption is needed to maintain privacy. Encryption is a process of converting the sender-transmitted information into another form and sends the resulting message over the network.</a:t>
            </a:r>
          </a:p>
          <a:p>
            <a:r>
              <a:rPr lang="en-US" sz="2100" b="1" dirty="0" smtClean="0"/>
              <a:t>Compression:</a:t>
            </a:r>
            <a:r>
              <a:rPr lang="en-US" sz="2100" dirty="0" smtClean="0"/>
              <a:t> Data compression is a process of compressing the data, i.e., it reduces the number of bits to be transmitted. Data compression is very important in multimedia such as text, audio, video.</a:t>
            </a:r>
            <a:endParaRPr lang="en-US" sz="21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Layer 5 - Session</a:t>
            </a:r>
            <a:br>
              <a:rPr lang="en-US" b="1" dirty="0" smtClean="0"/>
            </a:br>
            <a:endParaRPr lang="en-US" dirty="0"/>
          </a:p>
        </p:txBody>
      </p:sp>
      <p:sp>
        <p:nvSpPr>
          <p:cNvPr id="3" name="Content Placeholder 2"/>
          <p:cNvSpPr>
            <a:spLocks noGrp="1"/>
          </p:cNvSpPr>
          <p:nvPr>
            <p:ph idx="1"/>
          </p:nvPr>
        </p:nvSpPr>
        <p:spPr>
          <a:xfrm>
            <a:off x="457200" y="1295400"/>
            <a:ext cx="8229600" cy="4876800"/>
          </a:xfrm>
        </p:spPr>
        <p:txBody>
          <a:bodyPr>
            <a:normAutofit fontScale="92500" lnSpcReduction="10000"/>
          </a:bodyPr>
          <a:lstStyle/>
          <a:p>
            <a:r>
              <a:rPr lang="en-US" dirty="0" smtClean="0"/>
              <a:t>The Session layer is used to establish, maintain and synchronizes the interaction between communicating devices.</a:t>
            </a:r>
          </a:p>
          <a:p>
            <a:pPr>
              <a:buNone/>
            </a:pPr>
            <a:r>
              <a:rPr lang="en-US" b="1" dirty="0" smtClean="0"/>
              <a:t>	Functions of Session layer:</a:t>
            </a:r>
          </a:p>
          <a:p>
            <a:r>
              <a:rPr lang="en-US" b="1" dirty="0" smtClean="0"/>
              <a:t>Dialog control:</a:t>
            </a:r>
            <a:r>
              <a:rPr lang="en-US" dirty="0" smtClean="0"/>
              <a:t> Session layer acts as a dialog controller that creates a dialog between two processes or we can say that it allows the communication between two processes which can be either half-duplex or full-duplex. </a:t>
            </a:r>
          </a:p>
          <a:p>
            <a:r>
              <a:rPr lang="en-US" b="1" dirty="0" smtClean="0"/>
              <a:t>Synchronization:</a:t>
            </a:r>
            <a:r>
              <a:rPr lang="en-US" dirty="0" smtClean="0"/>
              <a:t> Session layer adds some checkpoints when transmitting the data in a sequence. If some error occurs in the middle of the transmission of data, then the transmission will take place again from the checkpoint. This process is known as Synchronization and recovery.</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smtClean="0"/>
              <a:t>Layer 4 – Transport</a:t>
            </a:r>
            <a:br>
              <a:rPr lang="en-US" b="1" dirty="0" smtClean="0"/>
            </a:br>
            <a:endParaRPr lang="en-US" dirty="0"/>
          </a:p>
        </p:txBody>
      </p:sp>
      <p:sp>
        <p:nvSpPr>
          <p:cNvPr id="3" name="Content Placeholder 2"/>
          <p:cNvSpPr>
            <a:spLocks noGrp="1"/>
          </p:cNvSpPr>
          <p:nvPr>
            <p:ph idx="1"/>
          </p:nvPr>
        </p:nvSpPr>
        <p:spPr>
          <a:xfrm>
            <a:off x="304800" y="1066800"/>
            <a:ext cx="8229600" cy="5867400"/>
          </a:xfrm>
        </p:spPr>
        <p:txBody>
          <a:bodyPr>
            <a:normAutofit fontScale="92500" lnSpcReduction="20000"/>
          </a:bodyPr>
          <a:lstStyle/>
          <a:p>
            <a:r>
              <a:rPr lang="en-US" dirty="0" smtClean="0"/>
              <a:t>The Transport layer ensures that messages are transmitted in the order in which they are sent and there is no duplication of data.</a:t>
            </a:r>
          </a:p>
          <a:p>
            <a:r>
              <a:rPr lang="en-US" dirty="0" smtClean="0"/>
              <a:t>It receives the data from the upper layer and converts them into smaller units known as segments.</a:t>
            </a:r>
          </a:p>
          <a:p>
            <a:r>
              <a:rPr lang="en-US" dirty="0" smtClean="0"/>
              <a:t>This layer can be termed as an end-to-end layer as it provides a point-to-point connection between source and destination to deliver the data reliably.</a:t>
            </a:r>
          </a:p>
          <a:p>
            <a:r>
              <a:rPr lang="en-US" dirty="0" smtClean="0"/>
              <a:t>The two protocols used in this layer </a:t>
            </a:r>
            <a:r>
              <a:rPr lang="en-US" dirty="0" err="1" smtClean="0"/>
              <a:t>are</a:t>
            </a:r>
            <a:r>
              <a:rPr lang="en-US" b="1" dirty="0" err="1" smtClean="0"/>
              <a:t>Transmission</a:t>
            </a:r>
            <a:r>
              <a:rPr lang="en-US" b="1" dirty="0" smtClean="0"/>
              <a:t> Control Protocol(TCP)</a:t>
            </a:r>
            <a:r>
              <a:rPr lang="en-US" dirty="0" smtClean="0"/>
              <a:t>  and </a:t>
            </a:r>
            <a:r>
              <a:rPr lang="en-US" b="1" dirty="0" smtClean="0"/>
              <a:t>User Datagram Protocol</a:t>
            </a:r>
            <a:r>
              <a:rPr lang="en-US" dirty="0" smtClean="0"/>
              <a:t> (UDP)</a:t>
            </a:r>
          </a:p>
          <a:p>
            <a:pPr>
              <a:buNone/>
            </a:pPr>
            <a:r>
              <a:rPr lang="en-US" b="1" dirty="0" smtClean="0"/>
              <a:t>	Functions of Transport Layer:</a:t>
            </a:r>
          </a:p>
          <a:p>
            <a:r>
              <a:rPr lang="en-US" dirty="0" smtClean="0"/>
              <a:t>Segmentation and reassembly.</a:t>
            </a:r>
          </a:p>
          <a:p>
            <a:r>
              <a:rPr lang="en-US" dirty="0" smtClean="0"/>
              <a:t>Connection control.</a:t>
            </a:r>
          </a:p>
          <a:p>
            <a:r>
              <a:rPr lang="en-US" dirty="0" smtClean="0"/>
              <a:t> Flow control. </a:t>
            </a:r>
          </a:p>
          <a:p>
            <a:r>
              <a:rPr lang="en-US" dirty="0" smtClean="0"/>
              <a:t>Error control</a:t>
            </a:r>
            <a:r>
              <a:rPr lang="en-US" b="1" dirty="0" smtClean="0"/>
              <a:t>.</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Layer 3 - Network</a:t>
            </a:r>
            <a:br>
              <a:rPr lang="en-US" b="1" dirty="0" smtClean="0"/>
            </a:br>
            <a:endParaRPr lang="en-US" dirty="0"/>
          </a:p>
        </p:txBody>
      </p:sp>
      <p:sp>
        <p:nvSpPr>
          <p:cNvPr id="3" name="Content Placeholder 2"/>
          <p:cNvSpPr>
            <a:spLocks noGrp="1"/>
          </p:cNvSpPr>
          <p:nvPr>
            <p:ph idx="1"/>
          </p:nvPr>
        </p:nvSpPr>
        <p:spPr>
          <a:xfrm>
            <a:off x="457200" y="762000"/>
            <a:ext cx="8229600" cy="5562600"/>
          </a:xfrm>
        </p:spPr>
        <p:txBody>
          <a:bodyPr>
            <a:noAutofit/>
          </a:bodyPr>
          <a:lstStyle/>
          <a:p>
            <a:r>
              <a:rPr lang="en-US" sz="2000" dirty="0" smtClean="0"/>
              <a:t>This layer determines the best path to move data from source to the destination based on the network conditions, the priority of service, and other factors.</a:t>
            </a:r>
          </a:p>
          <a:p>
            <a:r>
              <a:rPr lang="en-US" sz="2000" dirty="0" smtClean="0"/>
              <a:t>The Network layer is responsible for routing and forwarding the packets.</a:t>
            </a:r>
          </a:p>
          <a:p>
            <a:r>
              <a:rPr lang="en-US" sz="2000" dirty="0" smtClean="0"/>
              <a:t>The protocols used to route the network traffic are known as Network layer protocols. Examples of protocols are IP and Ipv6.</a:t>
            </a:r>
          </a:p>
          <a:p>
            <a:pPr>
              <a:buNone/>
            </a:pPr>
            <a:r>
              <a:rPr lang="en-US" sz="2000" b="1" dirty="0" smtClean="0"/>
              <a:t>	Functions of Network Layer:</a:t>
            </a:r>
          </a:p>
          <a:p>
            <a:r>
              <a:rPr lang="en-US" sz="2000" b="1" dirty="0" smtClean="0"/>
              <a:t>Addressing:</a:t>
            </a:r>
            <a:r>
              <a:rPr lang="en-US" sz="2000" dirty="0" smtClean="0"/>
              <a:t> A Network layer adds the source and destination address to the header of the frame. Addressing is used to identify the device on the internet.</a:t>
            </a:r>
          </a:p>
          <a:p>
            <a:r>
              <a:rPr lang="en-US" sz="2000" b="1" dirty="0" smtClean="0"/>
              <a:t>Routing:</a:t>
            </a:r>
            <a:r>
              <a:rPr lang="en-US" sz="2000" dirty="0" smtClean="0"/>
              <a:t> Routing is the major component of the network layer, and it determines the best optimal path out of the multiple paths from source to the destination.</a:t>
            </a:r>
          </a:p>
          <a:p>
            <a:r>
              <a:rPr lang="en-US" sz="2000" b="1" dirty="0" smtClean="0"/>
              <a:t>Packetizing:</a:t>
            </a:r>
            <a:r>
              <a:rPr lang="en-US" sz="2000" dirty="0" smtClean="0"/>
              <a:t> A Network Layer receives the segments of data  from the upper layer and converts them into packets. This process is known as Packetizing. It is achieved by internet protocol (IP).</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Layer 2 – Data Link</a:t>
            </a:r>
            <a:br>
              <a:rPr lang="en-US" b="1" dirty="0" smtClean="0"/>
            </a:br>
            <a:endParaRPr lang="en-US" dirty="0"/>
          </a:p>
        </p:txBody>
      </p:sp>
      <p:sp>
        <p:nvSpPr>
          <p:cNvPr id="3" name="Content Placeholder 2"/>
          <p:cNvSpPr>
            <a:spLocks noGrp="1"/>
          </p:cNvSpPr>
          <p:nvPr>
            <p:ph idx="1"/>
          </p:nvPr>
        </p:nvSpPr>
        <p:spPr>
          <a:xfrm>
            <a:off x="457200" y="762000"/>
            <a:ext cx="8229600" cy="5562600"/>
          </a:xfrm>
        </p:spPr>
        <p:txBody>
          <a:bodyPr>
            <a:normAutofit/>
          </a:bodyPr>
          <a:lstStyle/>
          <a:p>
            <a:r>
              <a:rPr lang="en-US" dirty="0" smtClean="0"/>
              <a:t>This layer is responsible for the error-free transfer of data frames.</a:t>
            </a:r>
          </a:p>
          <a:p>
            <a:r>
              <a:rPr lang="en-US" dirty="0" smtClean="0"/>
              <a:t>It contains two sub-layers: </a:t>
            </a:r>
          </a:p>
          <a:p>
            <a:pPr lvl="1"/>
            <a:r>
              <a:rPr lang="en-US" dirty="0" smtClean="0"/>
              <a:t>Logical Link Control Layer </a:t>
            </a:r>
          </a:p>
          <a:p>
            <a:pPr lvl="1"/>
            <a:r>
              <a:rPr lang="en-US" dirty="0" smtClean="0"/>
              <a:t>Media Access Control Layer </a:t>
            </a:r>
          </a:p>
          <a:p>
            <a:pPr>
              <a:buNone/>
            </a:pPr>
            <a:r>
              <a:rPr lang="en-US" b="1" dirty="0" smtClean="0"/>
              <a:t>	Functions of the Data-link layer</a:t>
            </a:r>
          </a:p>
          <a:p>
            <a:r>
              <a:rPr lang="en-US" dirty="0" smtClean="0"/>
              <a:t>Framing.</a:t>
            </a:r>
          </a:p>
          <a:p>
            <a:r>
              <a:rPr lang="en-US" dirty="0" smtClean="0"/>
              <a:t>Physical Addressing</a:t>
            </a:r>
          </a:p>
          <a:p>
            <a:r>
              <a:rPr lang="en-US" dirty="0" smtClean="0"/>
              <a:t>Flow Control</a:t>
            </a:r>
          </a:p>
          <a:p>
            <a:r>
              <a:rPr lang="en-US" dirty="0" smtClean="0"/>
              <a:t>Error Control</a:t>
            </a:r>
          </a:p>
          <a:p>
            <a:r>
              <a:rPr lang="en-US" dirty="0" smtClean="0"/>
              <a:t>Access Control</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Layer 1 - Physical</a:t>
            </a:r>
            <a:br>
              <a:rPr lang="en-US" b="1" dirty="0" smtClean="0"/>
            </a:br>
            <a:endParaRPr lang="en-US" dirty="0"/>
          </a:p>
        </p:txBody>
      </p:sp>
      <p:sp>
        <p:nvSpPr>
          <p:cNvPr id="3" name="Content Placeholder 2"/>
          <p:cNvSpPr>
            <a:spLocks noGrp="1"/>
          </p:cNvSpPr>
          <p:nvPr>
            <p:ph idx="1"/>
          </p:nvPr>
        </p:nvSpPr>
        <p:spPr>
          <a:xfrm>
            <a:off x="457200" y="1219200"/>
            <a:ext cx="8229600" cy="4953000"/>
          </a:xfrm>
        </p:spPr>
        <p:txBody>
          <a:bodyPr>
            <a:normAutofit fontScale="92500" lnSpcReduction="20000"/>
          </a:bodyPr>
          <a:lstStyle/>
          <a:p>
            <a:r>
              <a:rPr lang="en-US" dirty="0" smtClean="0"/>
              <a:t>The main functionality of the physical layer is to transmit the individual bits from one node to another node.</a:t>
            </a:r>
          </a:p>
          <a:p>
            <a:r>
              <a:rPr lang="en-US" dirty="0" smtClean="0"/>
              <a:t>It is the lowest layer of the OSI model.</a:t>
            </a:r>
          </a:p>
          <a:p>
            <a:r>
              <a:rPr lang="en-US" dirty="0" smtClean="0"/>
              <a:t>It establishes, maintains and deactivates the physical connection.</a:t>
            </a:r>
          </a:p>
          <a:p>
            <a:pPr>
              <a:buNone/>
            </a:pPr>
            <a:r>
              <a:rPr lang="en-US" b="1" dirty="0" smtClean="0"/>
              <a:t>	Functions of a Physical layer:</a:t>
            </a:r>
          </a:p>
          <a:p>
            <a:r>
              <a:rPr lang="en-US" dirty="0" smtClean="0"/>
              <a:t>It defines the transmission media used, </a:t>
            </a:r>
            <a:r>
              <a:rPr lang="en-US" dirty="0" err="1" smtClean="0"/>
              <a:t>i.e</a:t>
            </a:r>
            <a:r>
              <a:rPr lang="en-US" dirty="0" smtClean="0"/>
              <a:t> guided or unguided media</a:t>
            </a:r>
          </a:p>
          <a:p>
            <a:r>
              <a:rPr lang="en-US" dirty="0" smtClean="0"/>
              <a:t>It defines the transmission mode whether it is simplex, half-duplex or full-duplex mode between the two devices on the network. </a:t>
            </a:r>
          </a:p>
          <a:p>
            <a:r>
              <a:rPr lang="en-US" dirty="0" smtClean="0"/>
              <a:t> It defines the network  topology .</a:t>
            </a:r>
          </a:p>
          <a:p>
            <a:r>
              <a:rPr lang="en-US" dirty="0" smtClean="0"/>
              <a:t>It defines the data transmission rate.</a:t>
            </a:r>
          </a:p>
          <a:p>
            <a:r>
              <a:rPr lang="en-US" dirty="0" smtClean="0"/>
              <a:t>It defines the synchronization of bits.</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27888"/>
          </a:xfrm>
        </p:spPr>
        <p:txBody>
          <a:bodyPr>
            <a:normAutofit/>
          </a:bodyPr>
          <a:lstStyle/>
          <a:p>
            <a:r>
              <a:rPr lang="en-US" sz="3200" dirty="0" smtClean="0"/>
              <a:t>Fig OSI model</a:t>
            </a:r>
            <a:endParaRPr lang="en-US" sz="3200" dirty="0"/>
          </a:p>
        </p:txBody>
      </p:sp>
      <p:pic>
        <p:nvPicPr>
          <p:cNvPr id="3074" name="Picture 2" descr="C:\Users\Nabraj\Desktop\Communication_Protocol.png"/>
          <p:cNvPicPr>
            <a:picLocks noGrp="1" noChangeAspect="1" noChangeArrowheads="1"/>
          </p:cNvPicPr>
          <p:nvPr>
            <p:ph idx="1"/>
          </p:nvPr>
        </p:nvPicPr>
        <p:blipFill>
          <a:blip r:embed="rId2" cstate="print"/>
          <a:srcRect/>
          <a:stretch>
            <a:fillRect/>
          </a:stretch>
        </p:blipFill>
        <p:spPr bwMode="auto">
          <a:xfrm>
            <a:off x="1371600" y="1066800"/>
            <a:ext cx="6019799" cy="5257801"/>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TCP/IP model:</a:t>
            </a:r>
            <a:endParaRPr lang="en-US" dirty="0"/>
          </a:p>
        </p:txBody>
      </p:sp>
      <p:sp>
        <p:nvSpPr>
          <p:cNvPr id="3" name="Content Placeholder 2"/>
          <p:cNvSpPr>
            <a:spLocks noGrp="1"/>
          </p:cNvSpPr>
          <p:nvPr>
            <p:ph idx="1"/>
          </p:nvPr>
        </p:nvSpPr>
        <p:spPr/>
        <p:txBody>
          <a:bodyPr>
            <a:normAutofit/>
          </a:bodyPr>
          <a:lstStyle/>
          <a:p>
            <a:r>
              <a:rPr lang="en-US" dirty="0" smtClean="0"/>
              <a:t>It is based on standard protocols. It stands for Transmission Control Protocol/Internet Protocol. The </a:t>
            </a:r>
            <a:r>
              <a:rPr lang="en-US" b="1" dirty="0" smtClean="0"/>
              <a:t>TCP/IP model</a:t>
            </a:r>
            <a:r>
              <a:rPr lang="en-US" dirty="0" smtClean="0"/>
              <a:t> is a short version of the OSI model. It contains four layers, unlike seven layers in the OSI model. The layers are: </a:t>
            </a:r>
          </a:p>
          <a:p>
            <a:r>
              <a:rPr lang="en-US" dirty="0" smtClean="0"/>
              <a:t>Application Layer</a:t>
            </a:r>
          </a:p>
          <a:p>
            <a:r>
              <a:rPr lang="en-US" dirty="0" smtClean="0"/>
              <a:t>Transport Layer</a:t>
            </a:r>
          </a:p>
          <a:p>
            <a:r>
              <a:rPr lang="en-US" dirty="0" smtClean="0"/>
              <a:t>Internet Layer</a:t>
            </a:r>
          </a:p>
          <a:p>
            <a:r>
              <a:rPr lang="en-US" dirty="0" smtClean="0"/>
              <a:t>Network Access Layer</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Layer 4 - Application Layer</a:t>
            </a:r>
            <a:br>
              <a:rPr lang="en-US" b="1" dirty="0" smtClean="0"/>
            </a:br>
            <a:endParaRPr lang="en-US" dirty="0"/>
          </a:p>
        </p:txBody>
      </p:sp>
      <p:sp>
        <p:nvSpPr>
          <p:cNvPr id="3" name="Content Placeholder 2"/>
          <p:cNvSpPr>
            <a:spLocks noGrp="1"/>
          </p:cNvSpPr>
          <p:nvPr>
            <p:ph idx="1"/>
          </p:nvPr>
        </p:nvSpPr>
        <p:spPr>
          <a:xfrm>
            <a:off x="457200" y="1143000"/>
            <a:ext cx="8229600" cy="4389120"/>
          </a:xfrm>
        </p:spPr>
        <p:txBody>
          <a:bodyPr>
            <a:normAutofit fontScale="92500" lnSpcReduction="20000"/>
          </a:bodyPr>
          <a:lstStyle/>
          <a:p>
            <a:r>
              <a:rPr lang="en-US" dirty="0" smtClean="0"/>
              <a:t>An application layer is the topmost layer in the TCP/IP model.</a:t>
            </a:r>
          </a:p>
          <a:p>
            <a:r>
              <a:rPr lang="en-US" dirty="0" smtClean="0"/>
              <a:t>This layer allows the user to interact with the application.</a:t>
            </a:r>
          </a:p>
          <a:p>
            <a:r>
              <a:rPr lang="en-US" dirty="0" smtClean="0"/>
              <a:t>When one application layer protocol wants to communicate with another application layer, it forwards its data to the transport layer.</a:t>
            </a:r>
          </a:p>
          <a:p>
            <a:r>
              <a:rPr lang="en-US" dirty="0" smtClean="0"/>
              <a:t>There is an ambiguity occurs in the application layer. Every application cannot be placed inside the application layer except those who interact with the communication system. For example: text editor cannot be considered in application layer while web browser using </a:t>
            </a:r>
            <a:r>
              <a:rPr lang="en-US" b="1" dirty="0" smtClean="0"/>
              <a:t>HTTP</a:t>
            </a:r>
            <a:r>
              <a:rPr lang="en-US" dirty="0" smtClean="0"/>
              <a:t> protocol  interact with the network.</a:t>
            </a:r>
          </a:p>
          <a:p>
            <a:r>
              <a:rPr lang="en-US" dirty="0" smtClean="0"/>
              <a:t>Protocols used in the application layer are HTTP,SMTP,FTP</a:t>
            </a:r>
          </a:p>
          <a:p>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Transport Layer</a:t>
            </a:r>
            <a:br>
              <a:rPr lang="en-US" b="1" dirty="0" smtClean="0"/>
            </a:br>
            <a:endParaRPr lang="en-US" dirty="0"/>
          </a:p>
        </p:txBody>
      </p:sp>
      <p:sp>
        <p:nvSpPr>
          <p:cNvPr id="3" name="Content Placeholder 2"/>
          <p:cNvSpPr>
            <a:spLocks noGrp="1"/>
          </p:cNvSpPr>
          <p:nvPr>
            <p:ph idx="1"/>
          </p:nvPr>
        </p:nvSpPr>
        <p:spPr/>
        <p:txBody>
          <a:bodyPr/>
          <a:lstStyle/>
          <a:p>
            <a:r>
              <a:rPr lang="en-US" dirty="0" smtClean="0"/>
              <a:t>The transport layer is responsible for the reliability, flow control, and correction of data which is being sent over the network.</a:t>
            </a:r>
          </a:p>
          <a:p>
            <a:r>
              <a:rPr lang="en-US" dirty="0" smtClean="0"/>
              <a:t>The two protocols used in the transport layer are User Datagram protocol(UDP) and Transmission control protocol(TCP).</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 Network:</a:t>
            </a:r>
            <a:endParaRPr lang="en-US" dirty="0"/>
          </a:p>
        </p:txBody>
      </p:sp>
      <p:sp>
        <p:nvSpPr>
          <p:cNvPr id="3" name="Content Placeholder 2"/>
          <p:cNvSpPr>
            <a:spLocks noGrp="1"/>
          </p:cNvSpPr>
          <p:nvPr>
            <p:ph idx="1"/>
          </p:nvPr>
        </p:nvSpPr>
        <p:spPr/>
        <p:txBody>
          <a:bodyPr/>
          <a:lstStyle/>
          <a:p>
            <a:pPr marL="514350" indent="-514350">
              <a:buAutoNum type="arabicParenR"/>
            </a:pPr>
            <a:r>
              <a:rPr lang="en-US" dirty="0" smtClean="0"/>
              <a:t>LAN</a:t>
            </a:r>
          </a:p>
          <a:p>
            <a:pPr marL="514350" indent="-514350">
              <a:buAutoNum type="arabicParenR"/>
            </a:pPr>
            <a:r>
              <a:rPr lang="en-US" dirty="0" smtClean="0"/>
              <a:t>MAN</a:t>
            </a:r>
          </a:p>
          <a:p>
            <a:pPr marL="514350" indent="-514350">
              <a:buAutoNum type="arabicParenR"/>
            </a:pPr>
            <a:r>
              <a:rPr lang="en-US" dirty="0" smtClean="0"/>
              <a:t>WAN</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r>
              <a:rPr lang="en-US" sz="2800" b="1" dirty="0" smtClean="0"/>
              <a:t>2) Internet Layer</a:t>
            </a:r>
            <a:br>
              <a:rPr lang="en-US" sz="2800" b="1" dirty="0" smtClean="0"/>
            </a:br>
            <a:endParaRPr lang="en-US" sz="2800" dirty="0"/>
          </a:p>
        </p:txBody>
      </p:sp>
      <p:sp>
        <p:nvSpPr>
          <p:cNvPr id="3" name="Content Placeholder 2"/>
          <p:cNvSpPr>
            <a:spLocks noGrp="1"/>
          </p:cNvSpPr>
          <p:nvPr>
            <p:ph idx="1"/>
          </p:nvPr>
        </p:nvSpPr>
        <p:spPr>
          <a:xfrm>
            <a:off x="457200" y="1143000"/>
            <a:ext cx="8229600" cy="5791200"/>
          </a:xfrm>
        </p:spPr>
        <p:txBody>
          <a:bodyPr>
            <a:noAutofit/>
          </a:bodyPr>
          <a:lstStyle/>
          <a:p>
            <a:r>
              <a:rPr lang="en-US" sz="2400" dirty="0" smtClean="0"/>
              <a:t>An internet layer is also known as the network layer.</a:t>
            </a:r>
          </a:p>
          <a:p>
            <a:r>
              <a:rPr lang="en-US" sz="2400" dirty="0" smtClean="0"/>
              <a:t>The internet layer is responsible for addressing, routing, and packaging data packets called IP </a:t>
            </a:r>
            <a:r>
              <a:rPr lang="en-US" sz="2400" dirty="0" err="1" smtClean="0"/>
              <a:t>datagrams</a:t>
            </a:r>
            <a:r>
              <a:rPr lang="en-US" sz="2400" dirty="0" smtClean="0"/>
              <a:t>. </a:t>
            </a:r>
          </a:p>
          <a:p>
            <a:r>
              <a:rPr lang="en-US" sz="2400" dirty="0" smtClean="0"/>
              <a:t>The Internet Protocol(IP) is one of the protocols used in this layer.</a:t>
            </a:r>
          </a:p>
          <a:p>
            <a:pPr>
              <a:buNone/>
            </a:pPr>
            <a:endParaRPr lang="en-US" sz="2400"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Network Access Layer</a:t>
            </a:r>
            <a:br>
              <a:rPr lang="en-US" b="1" dirty="0" smtClean="0"/>
            </a:br>
            <a:endParaRPr lang="en-US" dirty="0"/>
          </a:p>
        </p:txBody>
      </p:sp>
      <p:sp>
        <p:nvSpPr>
          <p:cNvPr id="3" name="Content Placeholder 2"/>
          <p:cNvSpPr>
            <a:spLocks noGrp="1"/>
          </p:cNvSpPr>
          <p:nvPr>
            <p:ph idx="1"/>
          </p:nvPr>
        </p:nvSpPr>
        <p:spPr>
          <a:xfrm>
            <a:off x="457200" y="1295400"/>
            <a:ext cx="8229600" cy="4876800"/>
          </a:xfrm>
        </p:spPr>
        <p:txBody>
          <a:bodyPr>
            <a:normAutofit/>
          </a:bodyPr>
          <a:lstStyle/>
          <a:p>
            <a:r>
              <a:rPr lang="en-US" dirty="0" smtClean="0"/>
              <a:t>A network layer is the lowest layer of the TCP/IP model.</a:t>
            </a:r>
          </a:p>
          <a:p>
            <a:r>
              <a:rPr lang="en-US" dirty="0" smtClean="0"/>
              <a:t>A network layer is the combination of the Physical layer and Data Link layer defined in the OSI reference model.</a:t>
            </a:r>
          </a:p>
          <a:p>
            <a:r>
              <a:rPr lang="en-US" dirty="0" smtClean="0"/>
              <a:t>The network layer is responsible for placing packets on and receiving them from the network medium.</a:t>
            </a:r>
          </a:p>
          <a:p>
            <a:r>
              <a:rPr lang="en-US" dirty="0" smtClean="0"/>
              <a:t>The protocols used by this layer are Ethernet, token ring, FDDI(Fiber Distributed Data Interface).</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 TCP/IP model and OSI Model</a:t>
            </a:r>
            <a:endParaRPr lang="en-US" dirty="0"/>
          </a:p>
        </p:txBody>
      </p:sp>
      <p:pic>
        <p:nvPicPr>
          <p:cNvPr id="1026" name="Picture 2" descr="C:\Users\Nabraj\Desktop\tcpAndOSI.png"/>
          <p:cNvPicPr>
            <a:picLocks noGrp="1" noChangeAspect="1" noChangeArrowheads="1"/>
          </p:cNvPicPr>
          <p:nvPr>
            <p:ph idx="1"/>
          </p:nvPr>
        </p:nvPicPr>
        <p:blipFill>
          <a:blip r:embed="rId2" cstate="print"/>
          <a:srcRect/>
          <a:stretch>
            <a:fillRect/>
          </a:stretch>
        </p:blipFill>
        <p:spPr bwMode="auto">
          <a:xfrm>
            <a:off x="609600" y="1905000"/>
            <a:ext cx="7848600" cy="4343399"/>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569720"/>
          <a:ext cx="8229600" cy="42214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TCP/IP</a:t>
                      </a:r>
                      <a:endParaRPr lang="en-US" dirty="0"/>
                    </a:p>
                  </a:txBody>
                  <a:tcPr/>
                </a:tc>
                <a:tc>
                  <a:txBody>
                    <a:bodyPr/>
                    <a:lstStyle/>
                    <a:p>
                      <a:r>
                        <a:rPr lang="en-US" dirty="0" smtClean="0"/>
                        <a:t>OSI Reference</a:t>
                      </a:r>
                      <a:r>
                        <a:rPr lang="en-US" baseline="0" dirty="0" smtClean="0"/>
                        <a:t> Model</a:t>
                      </a:r>
                      <a:endParaRPr lang="en-US" dirty="0"/>
                    </a:p>
                  </a:txBody>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US" dirty="0"/>
                        <a:t>It is a client server model used for transmission of data over the internet.</a:t>
                      </a:r>
                    </a:p>
                  </a:txBody>
                  <a:tcPr anchor="ctr"/>
                </a:tc>
                <a:tc>
                  <a:txBody>
                    <a:bodyPr/>
                    <a:lstStyle/>
                    <a:p>
                      <a:r>
                        <a:rPr lang="en-US" dirty="0" smtClean="0"/>
                        <a:t>1.    It </a:t>
                      </a:r>
                      <a:r>
                        <a:rPr lang="en-US" dirty="0"/>
                        <a:t>is a theoretical model which is </a:t>
                      </a:r>
                      <a:r>
                        <a:rPr lang="en-US" dirty="0" smtClean="0"/>
                        <a:t>      used </a:t>
                      </a:r>
                      <a:r>
                        <a:rPr lang="en-US" dirty="0"/>
                        <a:t>for computing system.</a:t>
                      </a:r>
                    </a:p>
                  </a:txBody>
                  <a:tcPr anchor="ctr"/>
                </a:tc>
                <a:extLst>
                  <a:ext uri="{0D108BD9-81ED-4DB2-BD59-A6C34878D82A}">
                    <a16:rowId xmlns:a16="http://schemas.microsoft.com/office/drawing/2014/main" val="10001"/>
                  </a:ext>
                </a:extLst>
              </a:tr>
              <a:tr h="370840">
                <a:tc>
                  <a:txBody>
                    <a:bodyPr/>
                    <a:lstStyle/>
                    <a:p>
                      <a:pPr marL="342900" indent="-342900">
                        <a:buFont typeface="+mj-lt"/>
                        <a:buNone/>
                      </a:pPr>
                      <a:r>
                        <a:rPr lang="en-US" dirty="0" smtClean="0"/>
                        <a:t>2.    It consists of 4 </a:t>
                      </a:r>
                      <a:r>
                        <a:rPr lang="en-US" dirty="0"/>
                        <a:t>Layers</a:t>
                      </a:r>
                    </a:p>
                  </a:txBody>
                  <a:tcPr anchor="ctr"/>
                </a:tc>
                <a:tc>
                  <a:txBody>
                    <a:bodyPr/>
                    <a:lstStyle/>
                    <a:p>
                      <a:r>
                        <a:rPr lang="en-US" dirty="0" smtClean="0"/>
                        <a:t>2.      It consists of 7 </a:t>
                      </a:r>
                      <a:r>
                        <a:rPr lang="en-US" dirty="0"/>
                        <a:t>Layers</a:t>
                      </a:r>
                    </a:p>
                  </a:txBody>
                  <a:tcPr anchor="ctr"/>
                </a:tc>
                <a:extLst>
                  <a:ext uri="{0D108BD9-81ED-4DB2-BD59-A6C34878D82A}">
                    <a16:rowId xmlns:a16="http://schemas.microsoft.com/office/drawing/2014/main" val="10002"/>
                  </a:ext>
                </a:extLst>
              </a:tr>
              <a:tr h="370840">
                <a:tc>
                  <a:txBody>
                    <a:bodyPr/>
                    <a:lstStyle/>
                    <a:p>
                      <a:pPr marL="342900" indent="-342900">
                        <a:buFont typeface="+mj-lt"/>
                        <a:buNone/>
                      </a:pPr>
                      <a:r>
                        <a:rPr lang="en-US" dirty="0" smtClean="0"/>
                        <a:t>3.     It is developed by Department </a:t>
                      </a:r>
                      <a:r>
                        <a:rPr lang="en-US" dirty="0"/>
                        <a:t>of Defense (</a:t>
                      </a:r>
                      <a:r>
                        <a:rPr lang="en-US" dirty="0" err="1"/>
                        <a:t>DoD</a:t>
                      </a:r>
                      <a:r>
                        <a:rPr lang="en-US" dirty="0"/>
                        <a:t>)</a:t>
                      </a:r>
                    </a:p>
                  </a:txBody>
                  <a:tcPr anchor="ctr"/>
                </a:tc>
                <a:tc>
                  <a:txBody>
                    <a:bodyPr/>
                    <a:lstStyle/>
                    <a:p>
                      <a:r>
                        <a:rPr lang="en-US" dirty="0" smtClean="0"/>
                        <a:t>3.     It is developed by ISO </a:t>
                      </a:r>
                      <a:r>
                        <a:rPr lang="en-US" dirty="0"/>
                        <a:t>(International Standard Organization)</a:t>
                      </a:r>
                    </a:p>
                  </a:txBody>
                  <a:tcPr anchor="ctr"/>
                </a:tc>
                <a:extLst>
                  <a:ext uri="{0D108BD9-81ED-4DB2-BD59-A6C34878D82A}">
                    <a16:rowId xmlns:a16="http://schemas.microsoft.com/office/drawing/2014/main" val="10003"/>
                  </a:ext>
                </a:extLst>
              </a:tr>
              <a:tr h="370840">
                <a:tc>
                  <a:txBody>
                    <a:bodyPr/>
                    <a:lstStyle/>
                    <a:p>
                      <a:pPr marL="342900" indent="-342900">
                        <a:buFont typeface="+mj-lt"/>
                        <a:buNone/>
                      </a:pPr>
                      <a:r>
                        <a:rPr lang="en-US" dirty="0" smtClean="0"/>
                        <a:t>4.     It combines</a:t>
                      </a:r>
                      <a:r>
                        <a:rPr lang="en-US" baseline="0" dirty="0" smtClean="0"/>
                        <a:t> the session and presentation layer in the application layer.</a:t>
                      </a:r>
                      <a:endParaRPr lang="en-US" dirty="0"/>
                    </a:p>
                  </a:txBody>
                  <a:tcPr/>
                </a:tc>
                <a:tc>
                  <a:txBody>
                    <a:bodyPr/>
                    <a:lstStyle/>
                    <a:p>
                      <a:r>
                        <a:rPr lang="en-US" dirty="0" smtClean="0"/>
                        <a:t>4.    It</a:t>
                      </a:r>
                      <a:r>
                        <a:rPr lang="en-US" baseline="0" dirty="0" smtClean="0"/>
                        <a:t> has separate session and presentation layer</a:t>
                      </a:r>
                      <a:endParaRPr lang="en-US" dirty="0"/>
                    </a:p>
                  </a:txBody>
                  <a:tcPr/>
                </a:tc>
                <a:extLst>
                  <a:ext uri="{0D108BD9-81ED-4DB2-BD59-A6C34878D82A}">
                    <a16:rowId xmlns:a16="http://schemas.microsoft.com/office/drawing/2014/main" val="10004"/>
                  </a:ext>
                </a:extLst>
              </a:tr>
              <a:tr h="370840">
                <a:tc>
                  <a:txBody>
                    <a:bodyPr/>
                    <a:lstStyle/>
                    <a:p>
                      <a:pPr marL="342900" indent="-342900">
                        <a:buFont typeface="+mj-lt"/>
                        <a:buNone/>
                      </a:pPr>
                      <a:r>
                        <a:rPr lang="en-US" dirty="0" smtClean="0"/>
                        <a:t>5.    TCP/IP developed protocols then model.</a:t>
                      </a:r>
                      <a:endParaRPr lang="en-US" dirty="0"/>
                    </a:p>
                  </a:txBody>
                  <a:tcPr/>
                </a:tc>
                <a:tc>
                  <a:txBody>
                    <a:bodyPr/>
                    <a:lstStyle/>
                    <a:p>
                      <a:r>
                        <a:rPr lang="en-US" dirty="0" smtClean="0"/>
                        <a:t>5.   OSI developed model then protocol.</a:t>
                      </a:r>
                      <a:endParaRPr lang="en-US" dirty="0"/>
                    </a:p>
                  </a:txBody>
                  <a:tcPr/>
                </a:tc>
                <a:extLst>
                  <a:ext uri="{0D108BD9-81ED-4DB2-BD59-A6C34878D82A}">
                    <a16:rowId xmlns:a16="http://schemas.microsoft.com/office/drawing/2014/main" val="10005"/>
                  </a:ext>
                </a:extLst>
              </a:tr>
              <a:tr h="370840">
                <a:tc>
                  <a:txBody>
                    <a:bodyPr/>
                    <a:lstStyle/>
                    <a:p>
                      <a:pPr marL="342900" indent="-342900">
                        <a:buFont typeface="+mj-lt"/>
                        <a:buNone/>
                      </a:pPr>
                      <a:r>
                        <a:rPr lang="en-US" dirty="0" smtClean="0"/>
                        <a:t>6.    TCP/IP is more reliable </a:t>
                      </a:r>
                      <a:endParaRPr lang="en-US" dirty="0"/>
                    </a:p>
                  </a:txBody>
                  <a:tcPr/>
                </a:tc>
                <a:tc>
                  <a:txBody>
                    <a:bodyPr/>
                    <a:lstStyle/>
                    <a:p>
                      <a:r>
                        <a:rPr lang="en-US" dirty="0" smtClean="0"/>
                        <a:t>6.   OSI is less reliable</a:t>
                      </a:r>
                      <a:endParaRPr lang="en-US" dirty="0"/>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838200" y="685800"/>
            <a:ext cx="6248400" cy="369332"/>
          </a:xfrm>
          <a:prstGeom prst="rect">
            <a:avLst/>
          </a:prstGeom>
          <a:noFill/>
        </p:spPr>
        <p:txBody>
          <a:bodyPr wrap="square" rtlCol="0">
            <a:spAutoFit/>
          </a:bodyPr>
          <a:lstStyle/>
          <a:p>
            <a:r>
              <a:rPr lang="en-US" dirty="0" smtClean="0"/>
              <a:t>Difference between TCP/IP and OSI Reference Model</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Data transmission and Data Networking:</a:t>
            </a:r>
            <a:endParaRPr lang="en-US" dirty="0"/>
          </a:p>
        </p:txBody>
      </p:sp>
      <p:sp>
        <p:nvSpPr>
          <p:cNvPr id="3" name="Content Placeholder 2"/>
          <p:cNvSpPr>
            <a:spLocks noGrp="1"/>
          </p:cNvSpPr>
          <p:nvPr>
            <p:ph idx="1"/>
          </p:nvPr>
        </p:nvSpPr>
        <p:spPr/>
        <p:txBody>
          <a:bodyPr/>
          <a:lstStyle/>
          <a:p>
            <a:r>
              <a:rPr lang="en-US" dirty="0" smtClean="0"/>
              <a:t>For Long distance communication, a network of nodes is used as a communication medium. </a:t>
            </a:r>
          </a:p>
          <a:p>
            <a:r>
              <a:rPr lang="en-US" dirty="0" smtClean="0"/>
              <a:t>Switching technique is used in data transmission and data networking</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Switching</a:t>
            </a:r>
            <a:br>
              <a:rPr lang="en-US" b="1" dirty="0" smtClean="0"/>
            </a:br>
            <a:endParaRPr lang="en-US" dirty="0"/>
          </a:p>
        </p:txBody>
      </p:sp>
      <p:sp>
        <p:nvSpPr>
          <p:cNvPr id="3" name="Content Placeholder 2"/>
          <p:cNvSpPr>
            <a:spLocks noGrp="1"/>
          </p:cNvSpPr>
          <p:nvPr>
            <p:ph idx="1"/>
          </p:nvPr>
        </p:nvSpPr>
        <p:spPr/>
        <p:txBody>
          <a:bodyPr/>
          <a:lstStyle/>
          <a:p>
            <a:r>
              <a:rPr lang="en-US" dirty="0" smtClean="0"/>
              <a:t>When a user accesses the internet or another computer network outside their immediate location, messages are sent through the network of transmission media. This technique of transferring the information from one computer network to another network is known as </a:t>
            </a:r>
            <a:r>
              <a:rPr lang="en-US" b="1" dirty="0" smtClean="0"/>
              <a:t>switching</a:t>
            </a:r>
            <a:r>
              <a:rPr lang="en-US" dirty="0" smtClean="0"/>
              <a:t>.</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Circuit Switching</a:t>
            </a:r>
            <a:br>
              <a:rPr lang="en-US" b="1"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dirty="0" smtClean="0"/>
              <a:t>Circuit switching is a switching technique that establishes a dedicated path between sender and receiver.</a:t>
            </a:r>
          </a:p>
          <a:p>
            <a:r>
              <a:rPr lang="en-US" dirty="0" smtClean="0"/>
              <a:t>In the Circuit Switching Technique, once the connection is established then the dedicated path will remain to exist until the connection is terminated. </a:t>
            </a:r>
          </a:p>
          <a:p>
            <a:r>
              <a:rPr lang="en-US" dirty="0" smtClean="0"/>
              <a:t>Circuit switching in a network operates in a similar way as the telephone works.</a:t>
            </a:r>
          </a:p>
          <a:p>
            <a:r>
              <a:rPr lang="en-US" dirty="0" smtClean="0"/>
              <a:t>A complete end-to-end path must exist before the communication takes place.</a:t>
            </a:r>
          </a:p>
          <a:p>
            <a:r>
              <a:rPr lang="en-US" dirty="0" smtClean="0"/>
              <a:t>In case of circuit switching technique, when any user wants to send the data, request signal is sent to the receiver then the receiver sends back the acknowledgment to ensure the availability of the dedicated path. After receiving the acknowledgment, dedicated path transfers the data.</a:t>
            </a:r>
          </a:p>
          <a:p>
            <a:r>
              <a:rPr lang="en-US" dirty="0" smtClean="0"/>
              <a:t>Fixed data can be transferred at a time in circuit switching technology.</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Fig circuit switching</a:t>
            </a:r>
            <a:endParaRPr lang="en-US" dirty="0"/>
          </a:p>
        </p:txBody>
      </p:sp>
      <p:pic>
        <p:nvPicPr>
          <p:cNvPr id="1026" name="Picture 2" descr="C:\Users\Nabraj\Desktop\switching-techniques-circuit-switching-3-phases.png"/>
          <p:cNvPicPr>
            <a:picLocks noGrp="1" noChangeAspect="1" noChangeArrowheads="1"/>
          </p:cNvPicPr>
          <p:nvPr>
            <p:ph idx="1"/>
          </p:nvPr>
        </p:nvPicPr>
        <p:blipFill>
          <a:blip r:embed="rId2" cstate="print"/>
          <a:srcRect/>
          <a:stretch>
            <a:fillRect/>
          </a:stretch>
        </p:blipFill>
        <p:spPr bwMode="auto">
          <a:xfrm>
            <a:off x="304800" y="1600200"/>
            <a:ext cx="8534400" cy="41910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Message Switching</a:t>
            </a:r>
            <a:br>
              <a:rPr lang="en-US" b="1" dirty="0" smtClean="0"/>
            </a:br>
            <a:endParaRPr lang="en-US" dirty="0"/>
          </a:p>
        </p:txBody>
      </p:sp>
      <p:sp>
        <p:nvSpPr>
          <p:cNvPr id="3" name="Content Placeholder 2"/>
          <p:cNvSpPr>
            <a:spLocks noGrp="1"/>
          </p:cNvSpPr>
          <p:nvPr>
            <p:ph idx="1"/>
          </p:nvPr>
        </p:nvSpPr>
        <p:spPr>
          <a:xfrm>
            <a:off x="457200" y="1143000"/>
            <a:ext cx="8229600" cy="5105400"/>
          </a:xfrm>
        </p:spPr>
        <p:txBody>
          <a:bodyPr>
            <a:normAutofit lnSpcReduction="10000"/>
          </a:bodyPr>
          <a:lstStyle/>
          <a:p>
            <a:r>
              <a:rPr lang="en-US" dirty="0" smtClean="0"/>
              <a:t>Message Switching is a switching technique in which a message is transferred as a complete unit and routed through intermediate nodes at which it is stored and forwarded.</a:t>
            </a:r>
          </a:p>
          <a:p>
            <a:r>
              <a:rPr lang="en-US" dirty="0" smtClean="0"/>
              <a:t>In Message Switching technique, there is no establishment of a dedicated path between the sender and receiver.</a:t>
            </a:r>
          </a:p>
          <a:p>
            <a:r>
              <a:rPr lang="en-US" dirty="0" smtClean="0"/>
              <a:t>Message switches are programmed in such a way so that they can provide the most efficient routes.</a:t>
            </a:r>
          </a:p>
          <a:p>
            <a:r>
              <a:rPr lang="en-US" dirty="0" smtClean="0"/>
              <a:t>Each and every node stores the entire message and then forward it to the next node. This type of network is known as </a:t>
            </a:r>
            <a:r>
              <a:rPr lang="en-US" b="1" dirty="0" smtClean="0"/>
              <a:t>store and forward network.</a:t>
            </a:r>
          </a:p>
          <a:p>
            <a:r>
              <a:rPr lang="en-US" dirty="0" smtClean="0"/>
              <a:t>Telegraph uses message switching.</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92500" lnSpcReduction="10000"/>
          </a:bodyPr>
          <a:lstStyle/>
          <a:p>
            <a:pPr>
              <a:buNone/>
            </a:pPr>
            <a:r>
              <a:rPr lang="en-US" b="1" dirty="0" smtClean="0"/>
              <a:t>	Advantages Of Message Switching</a:t>
            </a:r>
            <a:endParaRPr lang="en-US" dirty="0" smtClean="0"/>
          </a:p>
          <a:p>
            <a:r>
              <a:rPr lang="en-US" dirty="0" smtClean="0"/>
              <a:t>Data channels are shared among the communicating devices that improve the efficiency of using available bandwidth.</a:t>
            </a:r>
          </a:p>
          <a:p>
            <a:r>
              <a:rPr lang="en-US" dirty="0" smtClean="0"/>
              <a:t>Traffic congestion can be reduced because the message is temporarily stored in the nodes.</a:t>
            </a:r>
          </a:p>
          <a:p>
            <a:r>
              <a:rPr lang="en-US" dirty="0" smtClean="0"/>
              <a:t>The size of the message which is sent over the network can be varied. Therefore, it supports the data of unlimited size.</a:t>
            </a:r>
          </a:p>
          <a:p>
            <a:pPr>
              <a:buNone/>
            </a:pPr>
            <a:r>
              <a:rPr lang="en-US" b="1" dirty="0" smtClean="0"/>
              <a:t>	Disadvantages Of Message Switching</a:t>
            </a:r>
            <a:endParaRPr lang="en-US" dirty="0" smtClean="0"/>
          </a:p>
          <a:p>
            <a:r>
              <a:rPr lang="en-US" dirty="0" smtClean="0"/>
              <a:t>The message switches must be equipped with sufficient storage to enable them to store the messages until the message is forwarded.</a:t>
            </a:r>
          </a:p>
          <a:p>
            <a:r>
              <a:rPr lang="en-US" dirty="0" smtClean="0"/>
              <a:t>The Long delay can occur due to the storing and forwarding facility provided by the message switching technique.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200" dirty="0" smtClean="0"/>
              <a:t>LAN(Local Area Network)</a:t>
            </a:r>
            <a:br>
              <a:rPr lang="en-US" sz="3200" dirty="0" smtClean="0"/>
            </a:br>
            <a:endParaRPr lang="en-US" sz="3200" dirty="0"/>
          </a:p>
        </p:txBody>
      </p:sp>
      <p:sp>
        <p:nvSpPr>
          <p:cNvPr id="3" name="Content Placeholder 2"/>
          <p:cNvSpPr>
            <a:spLocks noGrp="1"/>
          </p:cNvSpPr>
          <p:nvPr>
            <p:ph idx="1"/>
          </p:nvPr>
        </p:nvSpPr>
        <p:spPr>
          <a:xfrm>
            <a:off x="457200" y="914400"/>
            <a:ext cx="8229600" cy="5257800"/>
          </a:xfrm>
        </p:spPr>
        <p:txBody>
          <a:bodyPr>
            <a:normAutofit lnSpcReduction="10000"/>
          </a:bodyPr>
          <a:lstStyle/>
          <a:p>
            <a:r>
              <a:rPr lang="en-US" b="1" dirty="0" smtClean="0"/>
              <a:t>LAN</a:t>
            </a:r>
            <a:r>
              <a:rPr lang="en-US" dirty="0" smtClean="0"/>
              <a:t>, consists of a computer network at a single site, typically an individual office building. A LAN is very useful for sharing resources, such as data storage and printers. </a:t>
            </a:r>
          </a:p>
          <a:p>
            <a:r>
              <a:rPr lang="en-US" dirty="0" smtClean="0"/>
              <a:t>The smallest LAN may only use two computers, while larger LANs can accommodate thousands of computers. A LAN typically relies mostly on wired connections for increased speed and security, but wireless connections can also be part of a LAN. High speed and relatively low cost are the defining characteristics of LANs. </a:t>
            </a:r>
          </a:p>
          <a:p>
            <a:r>
              <a:rPr lang="en-US" dirty="0" smtClean="0"/>
              <a:t>LANs are typically used for single sites where people need to share resources among themselves but not with the rest of the outside world. </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of message switching</a:t>
            </a:r>
            <a:endParaRPr lang="en-US" dirty="0"/>
          </a:p>
        </p:txBody>
      </p:sp>
      <p:pic>
        <p:nvPicPr>
          <p:cNvPr id="2050" name="Picture 2" descr="C:\Users\Nabraj\Desktop\switching-techniques-message-switching.png"/>
          <p:cNvPicPr>
            <a:picLocks noGrp="1" noChangeAspect="1" noChangeArrowheads="1"/>
          </p:cNvPicPr>
          <p:nvPr>
            <p:ph idx="1"/>
          </p:nvPr>
        </p:nvPicPr>
        <p:blipFill>
          <a:blip r:embed="rId2" cstate="print"/>
          <a:srcRect/>
          <a:stretch>
            <a:fillRect/>
          </a:stretch>
        </p:blipFill>
        <p:spPr bwMode="auto">
          <a:xfrm>
            <a:off x="838200" y="2514600"/>
            <a:ext cx="7086600" cy="3200399"/>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Packet Switching</a:t>
            </a:r>
            <a:br>
              <a:rPr lang="en-US" b="1" dirty="0" smtClean="0"/>
            </a:br>
            <a:endParaRPr lang="en-US" dirty="0"/>
          </a:p>
        </p:txBody>
      </p:sp>
      <p:sp>
        <p:nvSpPr>
          <p:cNvPr id="3" name="Content Placeholder 2"/>
          <p:cNvSpPr>
            <a:spLocks noGrp="1"/>
          </p:cNvSpPr>
          <p:nvPr>
            <p:ph idx="1"/>
          </p:nvPr>
        </p:nvSpPr>
        <p:spPr>
          <a:xfrm>
            <a:off x="457200" y="1295400"/>
            <a:ext cx="8229600" cy="4876800"/>
          </a:xfrm>
        </p:spPr>
        <p:txBody>
          <a:bodyPr>
            <a:normAutofit fontScale="85000" lnSpcReduction="20000"/>
          </a:bodyPr>
          <a:lstStyle/>
          <a:p>
            <a:r>
              <a:rPr lang="en-US" dirty="0" smtClean="0"/>
              <a:t>The packet switching is a switching technique in which message is divided into smaller pieces, and they are sent individually.</a:t>
            </a:r>
          </a:p>
          <a:p>
            <a:r>
              <a:rPr lang="en-US" dirty="0" smtClean="0"/>
              <a:t>The message splits into smaller pieces known as packets and packets are given a unique number to identify their order at the receiving end.</a:t>
            </a:r>
          </a:p>
          <a:p>
            <a:r>
              <a:rPr lang="en-US" dirty="0" smtClean="0"/>
              <a:t>Every packet contains some information in its headers such as source address, destination address and sequence number.</a:t>
            </a:r>
          </a:p>
          <a:p>
            <a:r>
              <a:rPr lang="en-US" dirty="0" smtClean="0"/>
              <a:t>Packets will travel across the network, taking the shortest path as possible.</a:t>
            </a:r>
          </a:p>
          <a:p>
            <a:r>
              <a:rPr lang="en-US" dirty="0" smtClean="0"/>
              <a:t>All the packets are reassembled at the receiving end in correct order.</a:t>
            </a:r>
          </a:p>
          <a:p>
            <a:r>
              <a:rPr lang="en-US" dirty="0" smtClean="0"/>
              <a:t>If any packet is missing or corrupted, then the message will be  resend .</a:t>
            </a:r>
          </a:p>
          <a:p>
            <a:r>
              <a:rPr lang="en-US" dirty="0" smtClean="0"/>
              <a:t>If the correct order of the packets is reached, then the acknowledgment message will be sent.</a:t>
            </a:r>
          </a:p>
          <a:p>
            <a:r>
              <a:rPr lang="en-US" dirty="0" smtClean="0"/>
              <a:t>Internet uses packet switching.</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85000" lnSpcReduction="10000"/>
          </a:bodyPr>
          <a:lstStyle/>
          <a:p>
            <a:pPr>
              <a:buNone/>
            </a:pPr>
            <a:r>
              <a:rPr lang="en-US" b="1" dirty="0" smtClean="0"/>
              <a:t>	Advantages Of Packet Switching:</a:t>
            </a:r>
            <a:endParaRPr lang="en-US" dirty="0" smtClean="0"/>
          </a:p>
          <a:p>
            <a:r>
              <a:rPr lang="en-US" b="1" dirty="0" smtClean="0"/>
              <a:t>Cost-effective:</a:t>
            </a:r>
            <a:r>
              <a:rPr lang="en-US" dirty="0" smtClean="0"/>
              <a:t> In packet switching technique, switching devices do not require massive storage to store the packets, so cost is minimized to some extent. Therefore, we can say that the packet switching technique is a cost-effective technique.</a:t>
            </a:r>
          </a:p>
          <a:p>
            <a:r>
              <a:rPr lang="en-US" b="1" dirty="0" smtClean="0"/>
              <a:t>Reliable:</a:t>
            </a:r>
            <a:r>
              <a:rPr lang="en-US" dirty="0" smtClean="0"/>
              <a:t> If any node is busy, then the packets can be rerouted. This ensures that the Packet Switching technique provides reliable communication.</a:t>
            </a:r>
          </a:p>
          <a:p>
            <a:r>
              <a:rPr lang="en-US" b="1" dirty="0" smtClean="0"/>
              <a:t>Efficient:</a:t>
            </a:r>
            <a:r>
              <a:rPr lang="en-US" dirty="0" smtClean="0"/>
              <a:t> Packet Switching is an efficient technique. It does not require any established path prior to the transmission, and many users can use the same communication channel simultaneously, hence makes use of available bandwidth very efficiently.</a:t>
            </a:r>
          </a:p>
          <a:p>
            <a:pPr>
              <a:buNone/>
            </a:pPr>
            <a:r>
              <a:rPr lang="en-US" b="1" dirty="0" smtClean="0"/>
              <a:t>	Disadvantages Of Packet Switching:</a:t>
            </a:r>
            <a:endParaRPr lang="en-US" dirty="0" smtClean="0"/>
          </a:p>
          <a:p>
            <a:r>
              <a:rPr lang="en-US" dirty="0" smtClean="0"/>
              <a:t>Packet Switching technique cannot be implemented in those applications that require low delay .</a:t>
            </a:r>
          </a:p>
          <a:p>
            <a:r>
              <a:rPr lang="en-US" dirty="0" smtClean="0"/>
              <a:t>The protocols used in a packet switching technique are very complex and requires high implementation cost.</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Fig of packet switching</a:t>
            </a:r>
            <a:endParaRPr lang="en-US" dirty="0"/>
          </a:p>
        </p:txBody>
      </p:sp>
      <p:pic>
        <p:nvPicPr>
          <p:cNvPr id="3074" name="Picture 2" descr="C:\Users\Nabraj\Desktop\switching-techniques-packet-switching.png"/>
          <p:cNvPicPr>
            <a:picLocks noGrp="1" noChangeAspect="1" noChangeArrowheads="1"/>
          </p:cNvPicPr>
          <p:nvPr>
            <p:ph idx="1"/>
          </p:nvPr>
        </p:nvPicPr>
        <p:blipFill>
          <a:blip r:embed="rId2" cstate="print"/>
          <a:srcRect/>
          <a:stretch>
            <a:fillRect/>
          </a:stretch>
        </p:blipFill>
        <p:spPr bwMode="auto">
          <a:xfrm>
            <a:off x="304800" y="1600200"/>
            <a:ext cx="8229599" cy="42672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400" b="1" dirty="0" smtClean="0"/>
              <a:t>Difference between synchronous communication and asynchronous communication</a:t>
            </a:r>
            <a:endParaRPr lang="en-US" sz="2400" b="1" dirty="0"/>
          </a:p>
        </p:txBody>
      </p:sp>
      <p:graphicFrame>
        <p:nvGraphicFramePr>
          <p:cNvPr id="5" name="Content Placeholder 4"/>
          <p:cNvGraphicFramePr>
            <a:graphicFrameLocks noGrp="1"/>
          </p:cNvGraphicFramePr>
          <p:nvPr>
            <p:ph idx="1"/>
          </p:nvPr>
        </p:nvGraphicFramePr>
        <p:xfrm>
          <a:off x="457200" y="1143000"/>
          <a:ext cx="8229600" cy="5049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Basis for Comparison</a:t>
                      </a:r>
                    </a:p>
                  </a:txBody>
                  <a:tcPr anchor="ctr"/>
                </a:tc>
                <a:tc>
                  <a:txBody>
                    <a:bodyPr/>
                    <a:lstStyle/>
                    <a:p>
                      <a:r>
                        <a:rPr lang="en-US"/>
                        <a:t>Synchronous Transmission</a:t>
                      </a:r>
                    </a:p>
                  </a:txBody>
                  <a:tcPr anchor="ctr"/>
                </a:tc>
                <a:tc>
                  <a:txBody>
                    <a:bodyPr/>
                    <a:lstStyle/>
                    <a:p>
                      <a:r>
                        <a:rPr lang="en-US"/>
                        <a:t>Asynchronous Transmission</a:t>
                      </a:r>
                    </a:p>
                  </a:txBody>
                  <a:tcPr anchor="ctr"/>
                </a:tc>
                <a:extLst>
                  <a:ext uri="{0D108BD9-81ED-4DB2-BD59-A6C34878D82A}">
                    <a16:rowId xmlns:a16="http://schemas.microsoft.com/office/drawing/2014/main" val="10000"/>
                  </a:ext>
                </a:extLst>
              </a:tr>
              <a:tr h="370840">
                <a:tc>
                  <a:txBody>
                    <a:bodyPr/>
                    <a:lstStyle/>
                    <a:p>
                      <a:r>
                        <a:rPr lang="en-US"/>
                        <a:t>Meaning</a:t>
                      </a:r>
                    </a:p>
                  </a:txBody>
                  <a:tcPr anchor="ctr"/>
                </a:tc>
                <a:tc>
                  <a:txBody>
                    <a:bodyPr/>
                    <a:lstStyle/>
                    <a:p>
                      <a:r>
                        <a:rPr lang="en-US" dirty="0" smtClean="0"/>
                        <a:t>It</a:t>
                      </a:r>
                      <a:r>
                        <a:rPr lang="en-US" baseline="0" dirty="0" smtClean="0"/>
                        <a:t> is the characteristic of a communication system in which the sender must coordinate(i.e. synchronize) with the receiver before sending data. It </a:t>
                      </a:r>
                      <a:r>
                        <a:rPr lang="en-US" dirty="0" smtClean="0"/>
                        <a:t>Sends data in the form of blocks or frames</a:t>
                      </a:r>
                      <a:endParaRPr lang="en-US" dirty="0"/>
                    </a:p>
                  </a:txBody>
                  <a:tcPr anchor="ctr"/>
                </a:tc>
                <a:tc>
                  <a:txBody>
                    <a:bodyPr/>
                    <a:lstStyle/>
                    <a:p>
                      <a:r>
                        <a:rPr lang="en-US" dirty="0" smtClean="0"/>
                        <a:t>It</a:t>
                      </a:r>
                      <a:r>
                        <a:rPr lang="en-US" baseline="0" dirty="0" smtClean="0"/>
                        <a:t> is the characteristic of a communication system in which the sender and receiver do not coordinate before the transmission of data. It </a:t>
                      </a:r>
                      <a:r>
                        <a:rPr lang="en-US" dirty="0" smtClean="0"/>
                        <a:t>Sends 1 byte or character at a time</a:t>
                      </a:r>
                      <a:endParaRPr lang="en-US" dirty="0"/>
                    </a:p>
                  </a:txBody>
                  <a:tcPr anchor="ctr"/>
                </a:tc>
                <a:extLst>
                  <a:ext uri="{0D108BD9-81ED-4DB2-BD59-A6C34878D82A}">
                    <a16:rowId xmlns:a16="http://schemas.microsoft.com/office/drawing/2014/main" val="10001"/>
                  </a:ext>
                </a:extLst>
              </a:tr>
              <a:tr h="370840">
                <a:tc>
                  <a:txBody>
                    <a:bodyPr/>
                    <a:lstStyle/>
                    <a:p>
                      <a:r>
                        <a:rPr lang="en-US" dirty="0"/>
                        <a:t>Transmission Speed</a:t>
                      </a:r>
                    </a:p>
                  </a:txBody>
                  <a:tcPr anchor="ctr"/>
                </a:tc>
                <a:tc>
                  <a:txBody>
                    <a:bodyPr/>
                    <a:lstStyle/>
                    <a:p>
                      <a:r>
                        <a:rPr lang="en-US"/>
                        <a:t>Fast</a:t>
                      </a:r>
                    </a:p>
                  </a:txBody>
                  <a:tcPr anchor="ctr"/>
                </a:tc>
                <a:tc>
                  <a:txBody>
                    <a:bodyPr/>
                    <a:lstStyle/>
                    <a:p>
                      <a:r>
                        <a:rPr lang="en-US" dirty="0"/>
                        <a:t>Slow</a:t>
                      </a:r>
                    </a:p>
                  </a:txBody>
                  <a:tcPr anchor="ctr"/>
                </a:tc>
                <a:extLst>
                  <a:ext uri="{0D108BD9-81ED-4DB2-BD59-A6C34878D82A}">
                    <a16:rowId xmlns:a16="http://schemas.microsoft.com/office/drawing/2014/main" val="10002"/>
                  </a:ext>
                </a:extLst>
              </a:tr>
              <a:tr h="370840">
                <a:tc>
                  <a:txBody>
                    <a:bodyPr/>
                    <a:lstStyle/>
                    <a:p>
                      <a:r>
                        <a:rPr lang="en-US" dirty="0"/>
                        <a:t>Cost</a:t>
                      </a:r>
                    </a:p>
                  </a:txBody>
                  <a:tcPr anchor="ctr"/>
                </a:tc>
                <a:tc>
                  <a:txBody>
                    <a:bodyPr/>
                    <a:lstStyle/>
                    <a:p>
                      <a:r>
                        <a:rPr lang="en-US"/>
                        <a:t>Expensive</a:t>
                      </a:r>
                    </a:p>
                  </a:txBody>
                  <a:tcPr anchor="ctr"/>
                </a:tc>
                <a:tc>
                  <a:txBody>
                    <a:bodyPr/>
                    <a:lstStyle/>
                    <a:p>
                      <a:r>
                        <a:rPr lang="en-US" dirty="0"/>
                        <a:t>Economical</a:t>
                      </a:r>
                    </a:p>
                  </a:txBody>
                  <a:tcPr anchor="ctr"/>
                </a:tc>
                <a:extLst>
                  <a:ext uri="{0D108BD9-81ED-4DB2-BD59-A6C34878D82A}">
                    <a16:rowId xmlns:a16="http://schemas.microsoft.com/office/drawing/2014/main" val="10003"/>
                  </a:ext>
                </a:extLst>
              </a:tr>
              <a:tr h="370840">
                <a:tc>
                  <a:txBody>
                    <a:bodyPr/>
                    <a:lstStyle/>
                    <a:p>
                      <a:r>
                        <a:rPr lang="en-US" dirty="0"/>
                        <a:t>Time Interval</a:t>
                      </a:r>
                    </a:p>
                  </a:txBody>
                  <a:tcPr anchor="ctr"/>
                </a:tc>
                <a:tc>
                  <a:txBody>
                    <a:bodyPr/>
                    <a:lstStyle/>
                    <a:p>
                      <a:r>
                        <a:rPr lang="en-US"/>
                        <a:t>Constant</a:t>
                      </a:r>
                    </a:p>
                  </a:txBody>
                  <a:tcPr anchor="ctr"/>
                </a:tc>
                <a:tc>
                  <a:txBody>
                    <a:bodyPr/>
                    <a:lstStyle/>
                    <a:p>
                      <a:r>
                        <a:rPr lang="en-US" dirty="0"/>
                        <a:t>Random</a:t>
                      </a:r>
                    </a:p>
                  </a:txBody>
                  <a:tcPr anchor="ctr"/>
                </a:tc>
                <a:extLst>
                  <a:ext uri="{0D108BD9-81ED-4DB2-BD59-A6C34878D82A}">
                    <a16:rowId xmlns:a16="http://schemas.microsoft.com/office/drawing/2014/main" val="10004"/>
                  </a:ext>
                </a:extLst>
              </a:tr>
              <a:tr h="370840">
                <a:tc>
                  <a:txBody>
                    <a:bodyPr/>
                    <a:lstStyle/>
                    <a:p>
                      <a:r>
                        <a:rPr lang="en-US" dirty="0"/>
                        <a:t>Gap between the data</a:t>
                      </a:r>
                    </a:p>
                  </a:txBody>
                  <a:tcPr anchor="ctr"/>
                </a:tc>
                <a:tc>
                  <a:txBody>
                    <a:bodyPr/>
                    <a:lstStyle/>
                    <a:p>
                      <a:r>
                        <a:rPr lang="en-US"/>
                        <a:t>Absent</a:t>
                      </a:r>
                    </a:p>
                  </a:txBody>
                  <a:tcPr anchor="ctr"/>
                </a:tc>
                <a:tc>
                  <a:txBody>
                    <a:bodyPr/>
                    <a:lstStyle/>
                    <a:p>
                      <a:r>
                        <a:rPr lang="en-US" dirty="0"/>
                        <a:t>Present</a:t>
                      </a:r>
                    </a:p>
                  </a:txBody>
                  <a:tcPr anchor="ctr"/>
                </a:tc>
                <a:extLst>
                  <a:ext uri="{0D108BD9-81ED-4DB2-BD59-A6C34878D82A}">
                    <a16:rowId xmlns:a16="http://schemas.microsoft.com/office/drawing/2014/main" val="10005"/>
                  </a:ext>
                </a:extLst>
              </a:tr>
              <a:tr h="370840">
                <a:tc>
                  <a:txBody>
                    <a:bodyPr/>
                    <a:lstStyle/>
                    <a:p>
                      <a:r>
                        <a:rPr lang="en-US" dirty="0"/>
                        <a:t>Examples</a:t>
                      </a:r>
                    </a:p>
                  </a:txBody>
                  <a:tcPr anchor="ctr"/>
                </a:tc>
                <a:tc>
                  <a:txBody>
                    <a:bodyPr/>
                    <a:lstStyle/>
                    <a:p>
                      <a:r>
                        <a:rPr lang="en-US" dirty="0"/>
                        <a:t>Chat Rooms, </a:t>
                      </a:r>
                      <a:r>
                        <a:rPr lang="en-US"/>
                        <a:t>Video </a:t>
                      </a:r>
                      <a:r>
                        <a:rPr lang="en-US" smtClean="0"/>
                        <a:t>Conferencing </a:t>
                      </a:r>
                      <a:r>
                        <a:rPr lang="en-US" dirty="0"/>
                        <a:t>etc</a:t>
                      </a:r>
                    </a:p>
                  </a:txBody>
                  <a:tcPr anchor="ctr"/>
                </a:tc>
                <a:tc>
                  <a:txBody>
                    <a:bodyPr/>
                    <a:lstStyle/>
                    <a:p>
                      <a:r>
                        <a:rPr lang="en-US" dirty="0" smtClean="0"/>
                        <a:t> </a:t>
                      </a:r>
                      <a:r>
                        <a:rPr lang="en-US" dirty="0"/>
                        <a:t>emails, </a:t>
                      </a:r>
                      <a:r>
                        <a:rPr lang="en-US" dirty="0" smtClean="0"/>
                        <a:t>forums, </a:t>
                      </a:r>
                      <a:r>
                        <a:rPr lang="en-US" dirty="0"/>
                        <a:t>etc</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200" dirty="0" smtClean="0"/>
              <a:t>MAN(</a:t>
            </a:r>
            <a:r>
              <a:rPr lang="en-US" sz="3200" b="1" dirty="0" smtClean="0"/>
              <a:t>Metropolitan Area Network)</a:t>
            </a:r>
            <a:br>
              <a:rPr lang="en-US" sz="3200" b="1" dirty="0" smtClean="0"/>
            </a:br>
            <a:endParaRPr lang="en-US" sz="3200" dirty="0"/>
          </a:p>
        </p:txBody>
      </p:sp>
      <p:sp>
        <p:nvSpPr>
          <p:cNvPr id="3" name="Content Placeholder 2"/>
          <p:cNvSpPr>
            <a:spLocks noGrp="1"/>
          </p:cNvSpPr>
          <p:nvPr>
            <p:ph idx="1"/>
          </p:nvPr>
        </p:nvSpPr>
        <p:spPr>
          <a:xfrm>
            <a:off x="457200" y="990600"/>
            <a:ext cx="8229600" cy="5257800"/>
          </a:xfrm>
        </p:spPr>
        <p:txBody>
          <a:bodyPr>
            <a:normAutofit/>
          </a:bodyPr>
          <a:lstStyle/>
          <a:p>
            <a:r>
              <a:rPr lang="en-US" b="1" dirty="0" smtClean="0"/>
              <a:t>MAN</a:t>
            </a:r>
            <a:r>
              <a:rPr lang="en-US" dirty="0" smtClean="0"/>
              <a:t>, consists of a computer network across an entire city, campus or small region. A MAN is larger than a LAN, which is typically limited to a single building or site. Depending on the configuration, this type of network can cover an area from several miles to tens of miles. A MAN is often used to connect several LANs together to form a bigger network. When this type of network is specifically designed for a college campus, it is sometimes referred to as a campus area network, or CAN.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923</TotalTime>
  <Words>3492</Words>
  <Application>Microsoft Office PowerPoint</Application>
  <PresentationFormat>On-screen Show (4:3)</PresentationFormat>
  <Paragraphs>443</Paragraphs>
  <Slides>84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Arial</vt:lpstr>
      <vt:lpstr>Calibri</vt:lpstr>
      <vt:lpstr>Constantia</vt:lpstr>
      <vt:lpstr>Wingdings 2</vt:lpstr>
      <vt:lpstr>Flow</vt:lpstr>
      <vt:lpstr>Data Communication and Computer Network</vt:lpstr>
      <vt:lpstr>Communication</vt:lpstr>
      <vt:lpstr>Data Communication</vt:lpstr>
      <vt:lpstr>Computer Network</vt:lpstr>
      <vt:lpstr>Importance of Computer Network:</vt:lpstr>
      <vt:lpstr>Disadvantages of computer network:</vt:lpstr>
      <vt:lpstr>Types of computer Network:</vt:lpstr>
      <vt:lpstr>LAN(Local Area Network) </vt:lpstr>
      <vt:lpstr>MAN(Metropolitan Area Network) </vt:lpstr>
      <vt:lpstr>WAN(Wide Area Network) </vt:lpstr>
      <vt:lpstr>Difference between LAN,MAN and WAN</vt:lpstr>
      <vt:lpstr>Network Architecture:</vt:lpstr>
      <vt:lpstr>Peer-to-Peer Architecture </vt:lpstr>
      <vt:lpstr>Advantages of Peer-to-Peer Architecture  </vt:lpstr>
      <vt:lpstr>Disadvantages of Peer-to-Peer Architecture  </vt:lpstr>
      <vt:lpstr> client/server Architecture </vt:lpstr>
      <vt:lpstr>Advantages of  client/server Architecture  </vt:lpstr>
      <vt:lpstr>Disadvantages of Client Server Architecture  </vt:lpstr>
      <vt:lpstr>Data Transmission</vt:lpstr>
      <vt:lpstr>Transmission media: </vt:lpstr>
      <vt:lpstr>Guided Media</vt:lpstr>
      <vt:lpstr>Unguided Media</vt:lpstr>
      <vt:lpstr>Types of Transmission Media </vt:lpstr>
      <vt:lpstr>  Guided Media: (1) Twisted Pair Cable </vt:lpstr>
      <vt:lpstr>Fig of twisted pair cable</vt:lpstr>
      <vt:lpstr>2)  Coaxial Cable </vt:lpstr>
      <vt:lpstr>PowerPoint Presentation</vt:lpstr>
      <vt:lpstr>3) Optical Fiber Cable</vt:lpstr>
      <vt:lpstr>Fig of fiber optic cable</vt:lpstr>
      <vt:lpstr> Unguided Media: </vt:lpstr>
      <vt:lpstr>Transmission Modes:</vt:lpstr>
      <vt:lpstr>SIMPLEX Mode </vt:lpstr>
      <vt:lpstr>HALF DUPLEX Mode </vt:lpstr>
      <vt:lpstr>FULL DUPLEX Mode </vt:lpstr>
      <vt:lpstr>Bandwidth:</vt:lpstr>
      <vt:lpstr>Difference between Analog signal and Digital signal</vt:lpstr>
      <vt:lpstr>Fig analog and digital signal</vt:lpstr>
      <vt:lpstr>A network topology(LAN Topology)</vt:lpstr>
      <vt:lpstr>Bus Topology </vt:lpstr>
      <vt:lpstr>PowerPoint Presentation</vt:lpstr>
      <vt:lpstr>Ring topology</vt:lpstr>
      <vt:lpstr>PowerPoint Presentation</vt:lpstr>
      <vt:lpstr>Star Topology: </vt:lpstr>
      <vt:lpstr>PowerPoint Presentation</vt:lpstr>
      <vt:lpstr>Mesh Topology:</vt:lpstr>
      <vt:lpstr>PowerPoint Presentation</vt:lpstr>
      <vt:lpstr>Hybrid Topology : </vt:lpstr>
      <vt:lpstr>Network Devices:</vt:lpstr>
      <vt:lpstr>Network Interface card</vt:lpstr>
      <vt:lpstr>Repeater:</vt:lpstr>
      <vt:lpstr>bridge</vt:lpstr>
      <vt:lpstr>Hub:</vt:lpstr>
      <vt:lpstr>switch</vt:lpstr>
      <vt:lpstr>Routers</vt:lpstr>
      <vt:lpstr>Gateway</vt:lpstr>
      <vt:lpstr>Communication protocol</vt:lpstr>
      <vt:lpstr>OSI model: </vt:lpstr>
      <vt:lpstr>OSI layers:</vt:lpstr>
      <vt:lpstr>Layer 7 - Application </vt:lpstr>
      <vt:lpstr>Layer 6 - Presentation </vt:lpstr>
      <vt:lpstr>Layer 5 - Session </vt:lpstr>
      <vt:lpstr>Layer 4 – Transport </vt:lpstr>
      <vt:lpstr>Layer 3 - Network </vt:lpstr>
      <vt:lpstr>Layer 2 – Data Link </vt:lpstr>
      <vt:lpstr>Layer 1 - Physical </vt:lpstr>
      <vt:lpstr>Fig OSI model</vt:lpstr>
      <vt:lpstr>TCP/IP model:</vt:lpstr>
      <vt:lpstr>Layer 4 - Application Layer </vt:lpstr>
      <vt:lpstr>3) Transport Layer </vt:lpstr>
      <vt:lpstr>2) Internet Layer </vt:lpstr>
      <vt:lpstr>1) Network Access Layer </vt:lpstr>
      <vt:lpstr>Fig TCP/IP model and OSI Model</vt:lpstr>
      <vt:lpstr>PowerPoint Presentation</vt:lpstr>
      <vt:lpstr> Data transmission and Data Networking:</vt:lpstr>
      <vt:lpstr>Switching </vt:lpstr>
      <vt:lpstr>Circuit Switching </vt:lpstr>
      <vt:lpstr>Fig circuit switching</vt:lpstr>
      <vt:lpstr>Message Switching </vt:lpstr>
      <vt:lpstr>PowerPoint Presentation</vt:lpstr>
      <vt:lpstr>Fig of message switching</vt:lpstr>
      <vt:lpstr>Packet Switching </vt:lpstr>
      <vt:lpstr>PowerPoint Presentation</vt:lpstr>
      <vt:lpstr>Fig of packet switching</vt:lpstr>
      <vt:lpstr>Difference between synchronous communication and asynchronous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Computer Network</dc:title>
  <dc:creator>Nabraj</dc:creator>
  <cp:lastModifiedBy>abdul</cp:lastModifiedBy>
  <cp:revision>68</cp:revision>
  <dcterms:created xsi:type="dcterms:W3CDTF">2019-02-21T11:52:57Z</dcterms:created>
  <dcterms:modified xsi:type="dcterms:W3CDTF">2024-12-27T02:28:45Z</dcterms:modified>
</cp:coreProperties>
</file>