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4" r:id="rId27"/>
    <p:sldId id="285" r:id="rId28"/>
    <p:sldId id="28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61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BEAFFB-DCC0-4966-8E04-FF24F801E25A}" type="datetimeFigureOut">
              <a:rPr lang="en-US" smtClean="0"/>
              <a:pPr/>
              <a:t>6/1/2022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0889EC-CC1C-4F0A-BD6C-66AA4778380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6BBB7CA-5655-4F9B-8CA8-6B8D40808A1A}" type="datetime1">
              <a:rPr lang="en-US" smtClean="0"/>
              <a:pPr/>
              <a:t>6/1/2022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20C2E33-C2B3-4F30-9780-D39039C01A4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56EE03-6B54-43B3-B0B0-75E3616B2EA5}" type="datetime1">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C2E33-C2B3-4F30-9780-D39039C01A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AD1F9D-CFD0-47E0-9CBF-40BFEFE18B2B}" type="datetime1">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C2E33-C2B3-4F30-9780-D39039C01A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0ECDE2-FB4C-4260-B03D-E0A6ADF401BE}" type="datetime1">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C2E33-C2B3-4F30-9780-D39039C01A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B336857-A11D-4B02-A60D-4A633A2ECA8A}" type="datetime1">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C2E33-C2B3-4F30-9780-D39039C01A4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5AC23D4-2CE3-4984-9D40-8B93C22E0E05}" type="datetime1">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C2E33-C2B3-4F30-9780-D39039C01A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242E3BF-5C26-484F-8F44-8CBB330387C3}" type="datetime1">
              <a:rPr lang="en-US" smtClean="0"/>
              <a:pPr/>
              <a:t>6/1/2022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0C2E33-C2B3-4F30-9780-D39039C01A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D115023-67E1-4A91-B6CD-57E7E7F95D24}" type="datetime1">
              <a:rPr lang="en-US" smtClean="0"/>
              <a:pPr/>
              <a:t>6/1/2022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0C2E33-C2B3-4F30-9780-D39039C01A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D801F-C114-4FC0-962A-D817CE24EE1F}" type="datetime1">
              <a:rPr lang="en-US" smtClean="0"/>
              <a:pPr/>
              <a:t>6/1/2022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0C2E33-C2B3-4F30-9780-D39039C01A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1170890-2476-44F6-B8C8-C917811872E1}" type="datetime1">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C2E33-C2B3-4F30-9780-D39039C01A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E4E7B0-20C9-4B96-95E2-0F6B30BA2514}" type="datetime1">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20C2E33-C2B3-4F30-9780-D39039C01A4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44BBBCD-E0E7-4973-B490-047E81FADA89}" type="datetime1">
              <a:rPr lang="en-US" smtClean="0"/>
              <a:pPr/>
              <a:t>6/1/2022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20C2E33-C2B3-4F30-9780-D39039C01A4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Memory</a:t>
            </a:r>
            <a:endParaRPr lang="en-US" dirty="0"/>
          </a:p>
        </p:txBody>
      </p:sp>
      <p:sp>
        <p:nvSpPr>
          <p:cNvPr id="3" name="Subtitle 2"/>
          <p:cNvSpPr>
            <a:spLocks noGrp="1"/>
          </p:cNvSpPr>
          <p:nvPr>
            <p:ph type="subTitle" idx="1"/>
          </p:nvPr>
        </p:nvSpPr>
        <p:spPr/>
        <p:txBody>
          <a:bodyPr/>
          <a:lstStyle/>
          <a:p>
            <a:r>
              <a:rPr lang="en-US" dirty="0" smtClean="0"/>
              <a:t>Unit 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75488"/>
          </a:xfrm>
        </p:spPr>
        <p:txBody>
          <a:bodyPr>
            <a:normAutofit/>
          </a:bodyPr>
          <a:lstStyle/>
          <a:p>
            <a:r>
              <a:rPr lang="en-US" sz="2400" b="1" dirty="0" smtClean="0"/>
              <a:t>Dynamic RAM (DRAM)</a:t>
            </a:r>
            <a:endParaRPr lang="en-US" sz="2400" dirty="0"/>
          </a:p>
        </p:txBody>
      </p:sp>
      <p:sp>
        <p:nvSpPr>
          <p:cNvPr id="3" name="Content Placeholder 2"/>
          <p:cNvSpPr>
            <a:spLocks noGrp="1"/>
          </p:cNvSpPr>
          <p:nvPr>
            <p:ph idx="1"/>
          </p:nvPr>
        </p:nvSpPr>
        <p:spPr>
          <a:xfrm>
            <a:off x="457200" y="1371600"/>
            <a:ext cx="8229600" cy="4389120"/>
          </a:xfrm>
        </p:spPr>
        <p:txBody>
          <a:bodyPr>
            <a:normAutofit/>
          </a:bodyPr>
          <a:lstStyle/>
          <a:p>
            <a:r>
              <a:rPr lang="en-US" sz="2400" i="1" dirty="0" smtClean="0"/>
              <a:t>DRAM is the most common type of memory chip. DRAM is mostly used as main </a:t>
            </a:r>
            <a:r>
              <a:rPr lang="en-US" sz="2400" dirty="0" smtClean="0"/>
              <a:t>memory since it is small and cheap.</a:t>
            </a:r>
          </a:p>
          <a:p>
            <a:pPr marL="274320" lvl="1" indent="-274320">
              <a:buClr>
                <a:schemeClr val="accent3"/>
              </a:buClr>
              <a:buSzPct val="95000"/>
            </a:pPr>
            <a:r>
              <a:rPr lang="en-US" dirty="0" smtClean="0"/>
              <a:t>DRAM must be refreshed continually to store information. DRAM gets its name from the refresh operation that it requires to store the information; otherwise it will lose what it is holding. The refresh operation occurs automatically thousands of times per second. DRAM is slow because the refreshing takes time.</a:t>
            </a:r>
          </a:p>
          <a:p>
            <a:pPr>
              <a:buNone/>
            </a:pP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75488"/>
          </a:xfrm>
        </p:spPr>
        <p:txBody>
          <a:bodyPr>
            <a:normAutofit/>
          </a:bodyPr>
          <a:lstStyle/>
          <a:p>
            <a:r>
              <a:rPr lang="en-US" sz="2800" b="1" i="1" dirty="0" smtClean="0"/>
              <a:t>SRAM</a:t>
            </a:r>
            <a:endParaRPr lang="en-US" sz="2800" dirty="0"/>
          </a:p>
        </p:txBody>
      </p:sp>
      <p:sp>
        <p:nvSpPr>
          <p:cNvPr id="3" name="Content Placeholder 2"/>
          <p:cNvSpPr>
            <a:spLocks noGrp="1"/>
          </p:cNvSpPr>
          <p:nvPr>
            <p:ph idx="1"/>
          </p:nvPr>
        </p:nvSpPr>
        <p:spPr>
          <a:xfrm>
            <a:off x="457200" y="1219200"/>
            <a:ext cx="8229600" cy="4389120"/>
          </a:xfrm>
        </p:spPr>
        <p:txBody>
          <a:bodyPr>
            <a:normAutofit/>
          </a:bodyPr>
          <a:lstStyle/>
          <a:p>
            <a:r>
              <a:rPr lang="en-US" i="1" dirty="0" smtClean="0"/>
              <a:t>SRAM chip is usually used in cache memory due to its high speed. </a:t>
            </a:r>
            <a:r>
              <a:rPr lang="en-US" dirty="0" smtClean="0"/>
              <a:t>It does not need constant refreshing and therefore is faster than DRAM.</a:t>
            </a:r>
          </a:p>
          <a:p>
            <a:r>
              <a:rPr lang="en-US" dirty="0" smtClean="0"/>
              <a:t>SRAM is more expensive than DRAM, and it takes up more space. It stores information as long as it is supplied with power. SRAM are easier to use and very fast.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04088"/>
          </a:xfrm>
        </p:spPr>
        <p:txBody>
          <a:bodyPr>
            <a:noAutofit/>
          </a:bodyPr>
          <a:lstStyle/>
          <a:p>
            <a:r>
              <a:rPr lang="en-US" sz="2400" b="1" dirty="0" smtClean="0"/>
              <a:t>Read Only Memory</a:t>
            </a:r>
            <a:br>
              <a:rPr lang="en-US" sz="2400" b="1" dirty="0" smtClean="0"/>
            </a:br>
            <a:endParaRPr lang="en-US" sz="2400" dirty="0"/>
          </a:p>
        </p:txBody>
      </p:sp>
      <p:sp>
        <p:nvSpPr>
          <p:cNvPr id="3" name="Content Placeholder 2"/>
          <p:cNvSpPr>
            <a:spLocks noGrp="1"/>
          </p:cNvSpPr>
          <p:nvPr>
            <p:ph idx="1"/>
          </p:nvPr>
        </p:nvSpPr>
        <p:spPr>
          <a:xfrm>
            <a:off x="457200" y="1143000"/>
            <a:ext cx="8229600" cy="4389120"/>
          </a:xfrm>
        </p:spPr>
        <p:txBody>
          <a:bodyPr>
            <a:normAutofit/>
          </a:bodyPr>
          <a:lstStyle/>
          <a:p>
            <a:r>
              <a:rPr lang="en-US" dirty="0" smtClean="0"/>
              <a:t>ROM is a </a:t>
            </a:r>
            <a:r>
              <a:rPr lang="en-US" i="1" dirty="0" smtClean="0"/>
              <a:t>non-volatile primary memory. It does not lose its content when the power is switched </a:t>
            </a:r>
            <a:r>
              <a:rPr lang="en-US" dirty="0" smtClean="0"/>
              <a:t>off. ROM, as the name implies, has only read capability and no write capability.</a:t>
            </a:r>
          </a:p>
          <a:p>
            <a:r>
              <a:rPr lang="en-US" dirty="0" smtClean="0"/>
              <a:t>ROM comes programmed by the manufacturer. ROM stores the data needed for the start up of the computer.</a:t>
            </a:r>
          </a:p>
          <a:p>
            <a:r>
              <a:rPr lang="en-US" dirty="0" smtClean="0"/>
              <a:t>The ROM memory chip  stores the </a:t>
            </a:r>
            <a:r>
              <a:rPr lang="en-US" i="1" dirty="0" smtClean="0"/>
              <a:t>Basic Input Output System (BIOS). BIOS </a:t>
            </a:r>
            <a:r>
              <a:rPr lang="en-US" dirty="0" smtClean="0"/>
              <a:t>provides the processor with the information required to boot the system.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562600"/>
          </a:xfrm>
        </p:spPr>
        <p:txBody>
          <a:bodyPr>
            <a:normAutofit/>
          </a:bodyPr>
          <a:lstStyle/>
          <a:p>
            <a:r>
              <a:rPr lang="en-US" b="1" dirty="0" smtClean="0"/>
              <a:t>When the computer is turned on, the BIOS does the following things—</a:t>
            </a:r>
            <a:endParaRPr lang="en-US" b="1" i="1" dirty="0" smtClean="0"/>
          </a:p>
          <a:p>
            <a:r>
              <a:rPr lang="en-US" i="1" dirty="0" smtClean="0"/>
              <a:t>Power On Self Test (POST) is a program that runs automatically when the system </a:t>
            </a:r>
            <a:r>
              <a:rPr lang="en-US" dirty="0" smtClean="0"/>
              <a:t>is booted. BIOS performs the power-on self-test. It checks that the major hardware components are working properly.</a:t>
            </a:r>
          </a:p>
          <a:p>
            <a:r>
              <a:rPr lang="en-US" dirty="0" smtClean="0"/>
              <a:t>BIOS setup program, lets the user set the many functions that control how the computer works.</a:t>
            </a:r>
          </a:p>
          <a:p>
            <a:r>
              <a:rPr lang="en-US" i="1" dirty="0" smtClean="0"/>
              <a:t>Bootstrap Loader is a program whose purpose is to start the computer software </a:t>
            </a:r>
            <a:r>
              <a:rPr lang="en-US" dirty="0" smtClean="0"/>
              <a:t>for operation when the power is turned on. The bootstrap loader resides in the ROM.</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75488"/>
          </a:xfrm>
        </p:spPr>
        <p:txBody>
          <a:bodyPr>
            <a:normAutofit fontScale="90000"/>
          </a:bodyPr>
          <a:lstStyle/>
          <a:p>
            <a:r>
              <a:rPr lang="en-US" sz="3200" dirty="0" smtClean="0"/>
              <a:t>Types of Rom:</a:t>
            </a:r>
            <a:endParaRPr lang="en-US" sz="3200" dirty="0"/>
          </a:p>
        </p:txBody>
      </p:sp>
      <p:sp>
        <p:nvSpPr>
          <p:cNvPr id="3" name="Content Placeholder 2"/>
          <p:cNvSpPr>
            <a:spLocks noGrp="1"/>
          </p:cNvSpPr>
          <p:nvPr>
            <p:ph idx="1"/>
          </p:nvPr>
        </p:nvSpPr>
        <p:spPr>
          <a:xfrm>
            <a:off x="457200" y="1219200"/>
            <a:ext cx="8229600" cy="4389120"/>
          </a:xfrm>
        </p:spPr>
        <p:txBody>
          <a:bodyPr/>
          <a:lstStyle/>
          <a:p>
            <a:r>
              <a:rPr lang="en-US" dirty="0" smtClean="0"/>
              <a:t>Programmable ROM (PROM)</a:t>
            </a:r>
          </a:p>
          <a:p>
            <a:r>
              <a:rPr lang="en-US" dirty="0" smtClean="0"/>
              <a:t> Erasable Programmable ROM (EPROM) </a:t>
            </a:r>
          </a:p>
          <a:p>
            <a:r>
              <a:rPr lang="en-US" dirty="0" smtClean="0"/>
              <a:t>Electrically Erasable Programmable ROM (EEPROM)</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105400"/>
          </a:xfrm>
        </p:spPr>
        <p:txBody>
          <a:bodyPr/>
          <a:lstStyle/>
          <a:p>
            <a:r>
              <a:rPr lang="en-US" b="1" i="1" dirty="0" smtClean="0"/>
              <a:t>PROM</a:t>
            </a:r>
            <a:r>
              <a:rPr lang="en-US" i="1" dirty="0" smtClean="0"/>
              <a:t> can be programmed with a special tool, but after it has been programmed </a:t>
            </a:r>
            <a:r>
              <a:rPr lang="en-US" dirty="0" smtClean="0"/>
              <a:t>the contents cannot be changed.</a:t>
            </a:r>
          </a:p>
          <a:p>
            <a:r>
              <a:rPr lang="en-US" b="1" i="1" dirty="0" smtClean="0"/>
              <a:t>EPROM</a:t>
            </a:r>
            <a:r>
              <a:rPr lang="en-US" i="1" dirty="0" smtClean="0"/>
              <a:t> can be programmed in a similar way as PROM, but it can be erased by </a:t>
            </a:r>
            <a:r>
              <a:rPr lang="en-US" dirty="0" smtClean="0"/>
              <a:t>exposing it to ultra violet light and re-programmed.</a:t>
            </a:r>
          </a:p>
          <a:p>
            <a:r>
              <a:rPr lang="en-US" b="1" i="1" dirty="0" smtClean="0"/>
              <a:t>EEPROM</a:t>
            </a:r>
            <a:r>
              <a:rPr lang="en-US" i="1" dirty="0" smtClean="0"/>
              <a:t> memories can be erased by electric charge and re-programmed.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75488"/>
          </a:xfrm>
        </p:spPr>
        <p:txBody>
          <a:bodyPr>
            <a:normAutofit/>
          </a:bodyPr>
          <a:lstStyle/>
          <a:p>
            <a:r>
              <a:rPr lang="en-US" sz="2800" b="1" dirty="0" smtClean="0"/>
              <a:t>SECONDARY MEMORY</a:t>
            </a:r>
            <a:endParaRPr lang="en-US" sz="2800" dirty="0"/>
          </a:p>
        </p:txBody>
      </p:sp>
      <p:sp>
        <p:nvSpPr>
          <p:cNvPr id="3" name="Content Placeholder 2"/>
          <p:cNvSpPr>
            <a:spLocks noGrp="1"/>
          </p:cNvSpPr>
          <p:nvPr>
            <p:ph idx="1"/>
          </p:nvPr>
        </p:nvSpPr>
        <p:spPr>
          <a:xfrm>
            <a:off x="457200" y="1143000"/>
            <a:ext cx="8229600" cy="4389120"/>
          </a:xfrm>
        </p:spPr>
        <p:txBody>
          <a:bodyPr>
            <a:normAutofit/>
          </a:bodyPr>
          <a:lstStyle/>
          <a:p>
            <a:r>
              <a:rPr lang="en-US" dirty="0" smtClean="0"/>
              <a:t>The secondary memory is also called the storage device of computer. </a:t>
            </a:r>
            <a:r>
              <a:rPr lang="en-US" i="1" dirty="0" smtClean="0"/>
              <a:t>In comparison to the primary </a:t>
            </a:r>
            <a:r>
              <a:rPr lang="en-US" dirty="0" smtClean="0"/>
              <a:t>memory, the secondary memory stores much larger amounts of data and information permanently. The data and instructions stored in secondary memory must be fetched into RAM before processing is done by CPU.</a:t>
            </a:r>
          </a:p>
          <a:p>
            <a:r>
              <a:rPr lang="en-US" dirty="0" smtClean="0"/>
              <a:t>Example: Magnetic tape drives, magnetic disk drives, optical disk drives etc.</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32688"/>
          </a:xfrm>
        </p:spPr>
        <p:txBody>
          <a:bodyPr>
            <a:noAutofit/>
          </a:bodyPr>
          <a:lstStyle/>
          <a:p>
            <a:r>
              <a:rPr lang="en-US" sz="2800" b="1" dirty="0" smtClean="0"/>
              <a:t>ACCESS TYPES OF STORAGE DEVICES</a:t>
            </a:r>
            <a:br>
              <a:rPr lang="en-US" sz="2800" b="1" dirty="0" smtClean="0"/>
            </a:br>
            <a:endParaRPr lang="en-US" sz="2800" dirty="0"/>
          </a:p>
        </p:txBody>
      </p:sp>
      <p:sp>
        <p:nvSpPr>
          <p:cNvPr id="3" name="Content Placeholder 2"/>
          <p:cNvSpPr>
            <a:spLocks noGrp="1"/>
          </p:cNvSpPr>
          <p:nvPr>
            <p:ph idx="1"/>
          </p:nvPr>
        </p:nvSpPr>
        <p:spPr>
          <a:xfrm>
            <a:off x="457200" y="1143000"/>
            <a:ext cx="8229600" cy="4389120"/>
          </a:xfrm>
        </p:spPr>
        <p:txBody>
          <a:bodyPr/>
          <a:lstStyle/>
          <a:p>
            <a:r>
              <a:rPr lang="en-US" dirty="0" smtClean="0"/>
              <a:t>The information stored in storage devices can be accessed in two ways—</a:t>
            </a:r>
          </a:p>
          <a:p>
            <a:pPr>
              <a:buNone/>
            </a:pPr>
            <a:r>
              <a:rPr lang="en-US" dirty="0" smtClean="0"/>
              <a:t>1. Sequential access</a:t>
            </a:r>
          </a:p>
          <a:p>
            <a:pPr>
              <a:buNone/>
            </a:pPr>
            <a:r>
              <a:rPr lang="en-US" dirty="0" smtClean="0"/>
              <a:t>2. Direct access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551688"/>
          </a:xfrm>
        </p:spPr>
        <p:txBody>
          <a:bodyPr>
            <a:normAutofit fontScale="90000"/>
          </a:bodyPr>
          <a:lstStyle/>
          <a:p>
            <a:r>
              <a:rPr lang="en-US" dirty="0" smtClean="0"/>
              <a:t>Sequential access</a:t>
            </a:r>
            <a:endParaRPr lang="en-US" dirty="0"/>
          </a:p>
        </p:txBody>
      </p:sp>
      <p:sp>
        <p:nvSpPr>
          <p:cNvPr id="3" name="Content Placeholder 2"/>
          <p:cNvSpPr>
            <a:spLocks noGrp="1"/>
          </p:cNvSpPr>
          <p:nvPr>
            <p:ph idx="1"/>
          </p:nvPr>
        </p:nvSpPr>
        <p:spPr>
          <a:xfrm>
            <a:off x="457200" y="1219200"/>
            <a:ext cx="8229600" cy="4876800"/>
          </a:xfrm>
        </p:spPr>
        <p:txBody>
          <a:bodyPr>
            <a:normAutofit/>
          </a:bodyPr>
          <a:lstStyle/>
          <a:p>
            <a:r>
              <a:rPr lang="en-US" dirty="0" smtClean="0"/>
              <a:t>Sequential access means that computer must run through the data in sequence, starting from the beginning, in order to locate a particular piece of data. Magnetic tape is an example of sequential access device. </a:t>
            </a:r>
          </a:p>
          <a:p>
            <a:r>
              <a:rPr lang="en-US" dirty="0" smtClean="0"/>
              <a:t>If a magnetic tape consists of 80 records, to access the 25</a:t>
            </a:r>
            <a:r>
              <a:rPr lang="en-US" baseline="30000" dirty="0" smtClean="0"/>
              <a:t>th</a:t>
            </a:r>
            <a:r>
              <a:rPr lang="en-US" dirty="0" smtClean="0"/>
              <a:t> record, the computer starts from first record, then reaches second, third etc. until it reaches the 25th record. Sequential access devices are generally slow devices.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04088"/>
          </a:xfrm>
        </p:spPr>
        <p:txBody>
          <a:bodyPr>
            <a:noAutofit/>
          </a:bodyPr>
          <a:lstStyle/>
          <a:p>
            <a:r>
              <a:rPr lang="en-US" sz="2400" b="1" dirty="0" smtClean="0"/>
              <a:t>Direct Access Devices</a:t>
            </a:r>
            <a:br>
              <a:rPr lang="en-US" sz="2400" b="1" dirty="0" smtClean="0"/>
            </a:br>
            <a:endParaRPr lang="en-US" sz="2400" dirty="0"/>
          </a:p>
        </p:txBody>
      </p:sp>
      <p:sp>
        <p:nvSpPr>
          <p:cNvPr id="3" name="Content Placeholder 2"/>
          <p:cNvSpPr>
            <a:spLocks noGrp="1"/>
          </p:cNvSpPr>
          <p:nvPr>
            <p:ph idx="1"/>
          </p:nvPr>
        </p:nvSpPr>
        <p:spPr>
          <a:xfrm>
            <a:off x="457200" y="1143000"/>
            <a:ext cx="8229600" cy="4389120"/>
          </a:xfrm>
        </p:spPr>
        <p:txBody>
          <a:bodyPr/>
          <a:lstStyle/>
          <a:p>
            <a:r>
              <a:rPr lang="en-US" dirty="0" smtClean="0"/>
              <a:t>Direct access devices are the ones in which any piece of data can be retrieved in a non-sequential manner by locating it using the data’s address. It accesses the data directly, from a desired location. </a:t>
            </a:r>
          </a:p>
          <a:p>
            <a:r>
              <a:rPr lang="en-US" dirty="0" smtClean="0"/>
              <a:t>In a magnetic disk consisting of 80 records, to access the 25th record, the computer can directly access the 25</a:t>
            </a:r>
            <a:r>
              <a:rPr lang="en-US" baseline="30000" dirty="0" smtClean="0"/>
              <a:t>th</a:t>
            </a:r>
            <a:r>
              <a:rPr lang="en-US" dirty="0" smtClean="0"/>
              <a:t> record, without going past the first 24 records.</a:t>
            </a:r>
          </a:p>
          <a:p>
            <a:r>
              <a:rPr lang="en-US" dirty="0" smtClean="0"/>
              <a:t>Magnetic disks and optical disks are examples of direct access devices.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80288"/>
          </a:xfrm>
        </p:spPr>
        <p:txBody>
          <a:bodyPr>
            <a:noAutofit/>
          </a:bodyPr>
          <a:lstStyle/>
          <a:p>
            <a:r>
              <a:rPr lang="en-US" sz="2400" b="1" dirty="0" smtClean="0"/>
              <a:t>MEMORY REPRESENTATION</a:t>
            </a:r>
            <a:br>
              <a:rPr lang="en-US" sz="2400" b="1" dirty="0" smtClean="0"/>
            </a:br>
            <a:endParaRPr lang="en-US" sz="2400" dirty="0"/>
          </a:p>
        </p:txBody>
      </p:sp>
      <p:sp>
        <p:nvSpPr>
          <p:cNvPr id="3" name="Content Placeholder 2"/>
          <p:cNvSpPr>
            <a:spLocks noGrp="1"/>
          </p:cNvSpPr>
          <p:nvPr>
            <p:ph idx="1"/>
          </p:nvPr>
        </p:nvSpPr>
        <p:spPr>
          <a:xfrm>
            <a:off x="457200" y="1143000"/>
            <a:ext cx="8229600" cy="4389120"/>
          </a:xfrm>
        </p:spPr>
        <p:txBody>
          <a:bodyPr/>
          <a:lstStyle/>
          <a:p>
            <a:r>
              <a:rPr lang="en-US" dirty="0" smtClean="0"/>
              <a:t>The computer memory stores different kinds of data like input data, output data, intermediate results, etc., and the instructions. </a:t>
            </a:r>
          </a:p>
          <a:p>
            <a:r>
              <a:rPr lang="en-US" i="1" dirty="0" smtClean="0"/>
              <a:t>Binary digit or bit is the basic unit of memory. A bit is a single </a:t>
            </a:r>
            <a:r>
              <a:rPr lang="en-US" dirty="0" smtClean="0"/>
              <a:t>binary digit, i.e., 0 or 1. A bit is the smallest unit of representation of data in a computer.</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80288"/>
          </a:xfrm>
        </p:spPr>
        <p:txBody>
          <a:bodyPr>
            <a:noAutofit/>
          </a:bodyPr>
          <a:lstStyle/>
          <a:p>
            <a:r>
              <a:rPr lang="en-US" sz="2400" b="1" dirty="0" smtClean="0"/>
              <a:t>MAGNETIC TAPE</a:t>
            </a:r>
            <a:br>
              <a:rPr lang="en-US" sz="2400" b="1" dirty="0" smtClean="0"/>
            </a:br>
            <a:endParaRPr lang="en-US" sz="2400" dirty="0"/>
          </a:p>
        </p:txBody>
      </p:sp>
      <p:sp>
        <p:nvSpPr>
          <p:cNvPr id="3" name="Content Placeholder 2"/>
          <p:cNvSpPr>
            <a:spLocks noGrp="1"/>
          </p:cNvSpPr>
          <p:nvPr>
            <p:ph idx="1"/>
          </p:nvPr>
        </p:nvSpPr>
        <p:spPr>
          <a:xfrm>
            <a:off x="457200" y="1066800"/>
            <a:ext cx="8229600" cy="4389120"/>
          </a:xfrm>
        </p:spPr>
        <p:txBody>
          <a:bodyPr>
            <a:normAutofit/>
          </a:bodyPr>
          <a:lstStyle/>
          <a:p>
            <a:r>
              <a:rPr lang="en-US" dirty="0" smtClean="0"/>
              <a:t>Magnetic tape is a plastic tape with magnetic coating. It is a storage medium on a large open reel or in a smaller cartridge or cassette. </a:t>
            </a:r>
          </a:p>
          <a:p>
            <a:r>
              <a:rPr lang="en-US" dirty="0" smtClean="0"/>
              <a:t>Data is recorded on tape in the form of blocks, where a block consists of a group of data also called as records. Each block is read continually. There is an </a:t>
            </a:r>
            <a:r>
              <a:rPr lang="en-US" i="1" dirty="0" smtClean="0"/>
              <a:t>Inter-Record Gap (IRG) between two blocks that provides time for the tape to be stopped and started </a:t>
            </a:r>
            <a:r>
              <a:rPr lang="en-US" dirty="0" smtClean="0"/>
              <a:t>between records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399288"/>
          </a:xfrm>
        </p:spPr>
        <p:txBody>
          <a:bodyPr>
            <a:normAutofit fontScale="90000"/>
          </a:bodyPr>
          <a:lstStyle/>
          <a:p>
            <a:r>
              <a:rPr lang="en-US" sz="2400" dirty="0" smtClean="0"/>
              <a:t>Fig Magnetic Tape</a:t>
            </a:r>
            <a:endParaRPr lang="en-US" sz="2400" dirty="0"/>
          </a:p>
        </p:txBody>
      </p:sp>
      <p:pic>
        <p:nvPicPr>
          <p:cNvPr id="1026" name="Picture 2"/>
          <p:cNvPicPr>
            <a:picLocks noChangeAspect="1" noChangeArrowheads="1"/>
          </p:cNvPicPr>
          <p:nvPr/>
        </p:nvPicPr>
        <p:blipFill>
          <a:blip r:embed="rId2" cstate="print"/>
          <a:srcRect/>
          <a:stretch>
            <a:fillRect/>
          </a:stretch>
        </p:blipFill>
        <p:spPr bwMode="auto">
          <a:xfrm>
            <a:off x="3200400" y="1600200"/>
            <a:ext cx="3124200" cy="31242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80288"/>
          </a:xfrm>
        </p:spPr>
        <p:txBody>
          <a:bodyPr>
            <a:noAutofit/>
          </a:bodyPr>
          <a:lstStyle/>
          <a:p>
            <a:r>
              <a:rPr lang="en-US" sz="2400" b="1" dirty="0" smtClean="0"/>
              <a:t>The features of magnetic tape are—</a:t>
            </a:r>
            <a:br>
              <a:rPr lang="en-US" sz="2400" b="1" dirty="0" smtClean="0"/>
            </a:br>
            <a:endParaRPr lang="en-US" sz="2400" dirty="0"/>
          </a:p>
        </p:txBody>
      </p:sp>
      <p:sp>
        <p:nvSpPr>
          <p:cNvPr id="3" name="Content Placeholder 2"/>
          <p:cNvSpPr>
            <a:spLocks noGrp="1"/>
          </p:cNvSpPr>
          <p:nvPr>
            <p:ph idx="1"/>
          </p:nvPr>
        </p:nvSpPr>
        <p:spPr>
          <a:xfrm>
            <a:off x="457200" y="1173480"/>
            <a:ext cx="8229600" cy="4389120"/>
          </a:xfrm>
        </p:spPr>
        <p:txBody>
          <a:bodyPr/>
          <a:lstStyle/>
          <a:p>
            <a:r>
              <a:rPr lang="en-US" dirty="0" smtClean="0"/>
              <a:t> Inexpensive storage device</a:t>
            </a:r>
          </a:p>
          <a:p>
            <a:r>
              <a:rPr lang="en-US" dirty="0" smtClean="0"/>
              <a:t> Can store a large amount of data</a:t>
            </a:r>
          </a:p>
          <a:p>
            <a:r>
              <a:rPr lang="en-US" dirty="0" smtClean="0"/>
              <a:t> Easy to carry or transport</a:t>
            </a:r>
          </a:p>
          <a:p>
            <a:r>
              <a:rPr lang="en-US" dirty="0" smtClean="0"/>
              <a:t> Not suitable for random access data</a:t>
            </a:r>
          </a:p>
          <a:p>
            <a:r>
              <a:rPr lang="en-US" dirty="0" smtClean="0"/>
              <a:t> Slow access device</a:t>
            </a:r>
          </a:p>
          <a:p>
            <a:r>
              <a:rPr lang="en-US" dirty="0" smtClean="0"/>
              <a:t> Needs dust prevention, as dust can harm the tape</a:t>
            </a:r>
          </a:p>
          <a:p>
            <a:r>
              <a:rPr lang="en-US" dirty="0" smtClean="0"/>
              <a:t> Suitable for back-up storage.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6488"/>
          </a:xfrm>
        </p:spPr>
        <p:txBody>
          <a:bodyPr>
            <a:noAutofit/>
          </a:bodyPr>
          <a:lstStyle/>
          <a:p>
            <a:r>
              <a:rPr lang="en-US" sz="2800" b="1" dirty="0" smtClean="0"/>
              <a:t>MAGNETIC DISK</a:t>
            </a:r>
            <a:br>
              <a:rPr lang="en-US" sz="2800" b="1" dirty="0" smtClean="0"/>
            </a:br>
            <a:endParaRPr lang="en-US" sz="2800" dirty="0"/>
          </a:p>
        </p:txBody>
      </p:sp>
      <p:sp>
        <p:nvSpPr>
          <p:cNvPr id="3" name="Content Placeholder 2"/>
          <p:cNvSpPr>
            <a:spLocks noGrp="1"/>
          </p:cNvSpPr>
          <p:nvPr>
            <p:ph idx="1"/>
          </p:nvPr>
        </p:nvSpPr>
        <p:spPr>
          <a:xfrm>
            <a:off x="457200" y="1219200"/>
            <a:ext cx="8229600" cy="5181600"/>
          </a:xfrm>
        </p:spPr>
        <p:txBody>
          <a:bodyPr>
            <a:normAutofit/>
          </a:bodyPr>
          <a:lstStyle/>
          <a:p>
            <a:r>
              <a:rPr lang="en-US" dirty="0" smtClean="0"/>
              <a:t>Magnetic disk is a direct access secondary storage device. It is a metallic circular plate coated with magnetic oxide and encased in a protective cover. Data is stored on magnetic disks as magnetized spots. The presence of a magnetic spot represents the bit 1 and its absence represents the bit 0.</a:t>
            </a:r>
          </a:p>
          <a:p>
            <a:r>
              <a:rPr lang="en-US" dirty="0" smtClean="0"/>
              <a:t>Magnetic disk is inserted into a magnetic disk drive for access. During reading or writing to disk, the motor of disk drive moves the disk at high speed.</a:t>
            </a:r>
          </a:p>
          <a:p>
            <a:r>
              <a:rPr lang="en-US" dirty="0" smtClean="0"/>
              <a:t>Example hard disk, floppy disk etc.</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The features of magnetic disk are—</a:t>
            </a:r>
            <a:br>
              <a:rPr lang="en-US" sz="2800" b="1" dirty="0" smtClean="0"/>
            </a:br>
            <a:endParaRPr lang="en-US" sz="2800" b="1" dirty="0"/>
          </a:p>
        </p:txBody>
      </p:sp>
      <p:sp>
        <p:nvSpPr>
          <p:cNvPr id="3" name="Content Placeholder 2"/>
          <p:cNvSpPr>
            <a:spLocks noGrp="1"/>
          </p:cNvSpPr>
          <p:nvPr>
            <p:ph idx="1"/>
          </p:nvPr>
        </p:nvSpPr>
        <p:spPr/>
        <p:txBody>
          <a:bodyPr>
            <a:normAutofit/>
          </a:bodyPr>
          <a:lstStyle/>
          <a:p>
            <a:r>
              <a:rPr lang="en-US" dirty="0" smtClean="0"/>
              <a:t> Cheap storage device</a:t>
            </a:r>
          </a:p>
          <a:p>
            <a:r>
              <a:rPr lang="en-US" dirty="0" smtClean="0"/>
              <a:t>Can store a large amount of data</a:t>
            </a:r>
          </a:p>
          <a:p>
            <a:r>
              <a:rPr lang="en-US" dirty="0" smtClean="0"/>
              <a:t> Easy to carry or transport</a:t>
            </a:r>
          </a:p>
          <a:p>
            <a:r>
              <a:rPr lang="en-US" dirty="0" smtClean="0"/>
              <a:t> Suitable for frequently read/write data</a:t>
            </a:r>
          </a:p>
          <a:p>
            <a:r>
              <a:rPr lang="en-US" dirty="0" smtClean="0"/>
              <a:t> Fast access device</a:t>
            </a:r>
          </a:p>
          <a:p>
            <a:r>
              <a:rPr lang="en-US" dirty="0" smtClean="0"/>
              <a:t> More reliable storage device</a:t>
            </a:r>
          </a:p>
          <a:p>
            <a:r>
              <a:rPr lang="en-US" dirty="0" smtClean="0"/>
              <a:t> prevent from dust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80288"/>
          </a:xfrm>
        </p:spPr>
        <p:txBody>
          <a:bodyPr>
            <a:noAutofit/>
          </a:bodyPr>
          <a:lstStyle/>
          <a:p>
            <a:r>
              <a:rPr lang="en-US" sz="2400" b="1" dirty="0" smtClean="0"/>
              <a:t>OPTICAL DISK</a:t>
            </a:r>
            <a:br>
              <a:rPr lang="en-US" sz="2400" b="1" dirty="0" smtClean="0"/>
            </a:br>
            <a:endParaRPr lang="en-US" sz="2400" dirty="0"/>
          </a:p>
        </p:txBody>
      </p:sp>
      <p:sp>
        <p:nvSpPr>
          <p:cNvPr id="3" name="Content Placeholder 2"/>
          <p:cNvSpPr>
            <a:spLocks noGrp="1"/>
          </p:cNvSpPr>
          <p:nvPr>
            <p:ph idx="1"/>
          </p:nvPr>
        </p:nvSpPr>
        <p:spPr>
          <a:xfrm>
            <a:off x="457200" y="1143000"/>
            <a:ext cx="8229600" cy="4953000"/>
          </a:xfrm>
        </p:spPr>
        <p:txBody>
          <a:bodyPr>
            <a:normAutofit/>
          </a:bodyPr>
          <a:lstStyle/>
          <a:p>
            <a:r>
              <a:rPr lang="en-US" dirty="0" smtClean="0"/>
              <a:t>Optical disk is a flat and circular disk which is coated with reflective plastic material that can be altered by laser light. Optical disk does not use magnetism. The bits 1 and 0 are stored as spots that are relatively bright and light, respectively.</a:t>
            </a:r>
          </a:p>
          <a:p>
            <a:r>
              <a:rPr lang="en-US" dirty="0" smtClean="0"/>
              <a:t>The random access on optical disk is slower than that of magnetic disk, due to its spiral shape. </a:t>
            </a:r>
          </a:p>
          <a:p>
            <a:r>
              <a:rPr lang="en-US" dirty="0" smtClean="0"/>
              <a:t>Example of optical disk are read-only optical disks and recordable optical disks.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27888"/>
          </a:xfrm>
        </p:spPr>
        <p:txBody>
          <a:bodyPr>
            <a:noAutofit/>
          </a:bodyPr>
          <a:lstStyle/>
          <a:p>
            <a:r>
              <a:rPr lang="en-US" sz="2000" b="1" dirty="0" smtClean="0"/>
              <a:t>USING THE COMPUTER MEMORY</a:t>
            </a:r>
            <a:br>
              <a:rPr lang="en-US" sz="2000" b="1" dirty="0" smtClean="0"/>
            </a:br>
            <a:endParaRPr lang="en-US" sz="2000" b="1" dirty="0"/>
          </a:p>
        </p:txBody>
      </p:sp>
      <p:sp>
        <p:nvSpPr>
          <p:cNvPr id="3" name="Content Placeholder 2"/>
          <p:cNvSpPr>
            <a:spLocks noGrp="1"/>
          </p:cNvSpPr>
          <p:nvPr>
            <p:ph idx="1"/>
          </p:nvPr>
        </p:nvSpPr>
        <p:spPr>
          <a:xfrm>
            <a:off x="457200" y="1066800"/>
            <a:ext cx="8229600" cy="5410200"/>
          </a:xfrm>
        </p:spPr>
        <p:txBody>
          <a:bodyPr>
            <a:normAutofit fontScale="92500" lnSpcReduction="10000"/>
          </a:bodyPr>
          <a:lstStyle/>
          <a:p>
            <a:r>
              <a:rPr lang="en-US" dirty="0" smtClean="0"/>
              <a:t>The computer starts using the memory from the moment the computer is switched on, till the time it is switched off. The list of steps that the computer performs from the time it is switched on are—</a:t>
            </a:r>
          </a:p>
          <a:p>
            <a:r>
              <a:rPr lang="en-US" dirty="0" smtClean="0"/>
              <a:t>Turn the computer on.</a:t>
            </a:r>
          </a:p>
          <a:p>
            <a:r>
              <a:rPr lang="en-US" dirty="0" smtClean="0"/>
              <a:t>The computer loads data from ROM. It makes sure that all the major components of the computer are functioning properly.</a:t>
            </a:r>
          </a:p>
          <a:p>
            <a:r>
              <a:rPr lang="en-US" dirty="0" smtClean="0"/>
              <a:t>The computer loads the OS from the hard drive into the system’s RAM. CPU has immediate access to the OS as the critical parts of the OS are maintained in RAM as long  as the computer is on. This enhances the performance and functionality of the overall system.</a:t>
            </a:r>
          </a:p>
          <a:p>
            <a:r>
              <a:rPr lang="en-US" dirty="0" smtClean="0"/>
              <a:t>Now the system is ready for 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lnSpcReduction="10000"/>
          </a:bodyPr>
          <a:lstStyle/>
          <a:p>
            <a:r>
              <a:rPr lang="en-US" dirty="0" smtClean="0"/>
              <a:t> When you load or open an application it is loaded in the RAM. Since the CPU looks for information in the RAM, any data and instructions that are required for processing (read, write or update) is brought into RAM. To conserve RAM usage, many applications load only the essential parts of the program initially and then load other pieces as needed. </a:t>
            </a:r>
            <a:endParaRPr lang="en-US" dirty="0" smtClean="0"/>
          </a:p>
          <a:p>
            <a:r>
              <a:rPr lang="en-US" dirty="0" smtClean="0"/>
              <a:t>The </a:t>
            </a:r>
            <a:r>
              <a:rPr lang="en-US" dirty="0" smtClean="0"/>
              <a:t>CPU requests the data it </a:t>
            </a:r>
            <a:r>
              <a:rPr lang="en-US" i="1" dirty="0" smtClean="0"/>
              <a:t>needs from RAM, processes it and writes new data back to RAM in a continuous cycle. The shuffling(moving) of data between the CPU and RAM happens millions of times every second.</a:t>
            </a:r>
          </a:p>
          <a:p>
            <a:r>
              <a:rPr lang="en-US" i="1" dirty="0" smtClean="0"/>
              <a:t>If the files are not saved to a storage device before being closed, they are lost.</a:t>
            </a:r>
          </a:p>
          <a:p>
            <a:endParaRPr lang="en-US" i="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dirty="0" smtClean="0"/>
              <a:t>******THE END*******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181600"/>
          </a:xfrm>
        </p:spPr>
        <p:txBody>
          <a:bodyPr/>
          <a:lstStyle/>
          <a:p>
            <a:r>
              <a:rPr lang="en-US" dirty="0" smtClean="0"/>
              <a:t>1 bit = 0 or 1</a:t>
            </a:r>
          </a:p>
          <a:p>
            <a:r>
              <a:rPr lang="sv-SE" dirty="0" smtClean="0"/>
              <a:t>1 Byte (B) = 8 bits</a:t>
            </a:r>
          </a:p>
          <a:p>
            <a:r>
              <a:rPr lang="en-US" dirty="0" smtClean="0"/>
              <a:t>1 Kilobyte (KB) =  1024 bytes</a:t>
            </a:r>
          </a:p>
          <a:p>
            <a:r>
              <a:rPr lang="en-US" dirty="0" smtClean="0"/>
              <a:t>1 Megabyte (MB) =  1024KB</a:t>
            </a:r>
          </a:p>
          <a:p>
            <a:r>
              <a:rPr lang="en-US" dirty="0" smtClean="0"/>
              <a:t>1 Gigabyte (GB) =  1024 MB </a:t>
            </a:r>
          </a:p>
          <a:p>
            <a:r>
              <a:rPr lang="en-US" dirty="0" smtClean="0"/>
              <a:t>1 Terabyte (TB) = 1024 GB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475488"/>
          </a:xfrm>
        </p:spPr>
        <p:txBody>
          <a:bodyPr>
            <a:normAutofit/>
          </a:bodyPr>
          <a:lstStyle/>
          <a:p>
            <a:r>
              <a:rPr lang="en-US" sz="2400" b="1" dirty="0" smtClean="0"/>
              <a:t>MEMORY HIERARCHY</a:t>
            </a:r>
            <a:endParaRPr lang="en-US" sz="24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62000" y="1219200"/>
            <a:ext cx="6705600" cy="5105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75488"/>
          </a:xfrm>
        </p:spPr>
        <p:txBody>
          <a:bodyPr>
            <a:normAutofit/>
          </a:bodyPr>
          <a:lstStyle/>
          <a:p>
            <a:r>
              <a:rPr lang="en-US" sz="2400" b="1" dirty="0" smtClean="0"/>
              <a:t>CPU REGISTERS</a:t>
            </a:r>
            <a:endParaRPr lang="en-US" sz="2400" dirty="0"/>
          </a:p>
        </p:txBody>
      </p:sp>
      <p:sp>
        <p:nvSpPr>
          <p:cNvPr id="3" name="Content Placeholder 2"/>
          <p:cNvSpPr>
            <a:spLocks noGrp="1"/>
          </p:cNvSpPr>
          <p:nvPr>
            <p:ph idx="1"/>
          </p:nvPr>
        </p:nvSpPr>
        <p:spPr>
          <a:xfrm>
            <a:off x="457200" y="1295400"/>
            <a:ext cx="8229600" cy="4389120"/>
          </a:xfrm>
        </p:spPr>
        <p:txBody>
          <a:bodyPr>
            <a:normAutofit fontScale="92500" lnSpcReduction="10000"/>
          </a:bodyPr>
          <a:lstStyle/>
          <a:p>
            <a:r>
              <a:rPr lang="en-US" dirty="0" smtClean="0"/>
              <a:t>Registers are very high-speed storage areas located inside the CPU. After CPU gets the data and instructions from the cache or RAM, the data and instructions are moved to the registers for processing. Registers are manipulated directly by the control unit of CPU during instruction execution. That is why registers are often referred to as the CPU’s </a:t>
            </a:r>
            <a:r>
              <a:rPr lang="en-US" i="1" dirty="0" smtClean="0"/>
              <a:t>working memory. </a:t>
            </a:r>
          </a:p>
          <a:p>
            <a:r>
              <a:rPr lang="en-US" i="1" dirty="0" smtClean="0"/>
              <a:t>Since CPU uses registers for the processing of data, the number of </a:t>
            </a:r>
            <a:r>
              <a:rPr lang="en-US" dirty="0" smtClean="0"/>
              <a:t>registers in a CPU and the size of each register affect the power and speed of a CPU. The more the number of registers (ten to hundreds) and bigger the size of each register (8 bits to 64 bits), the better it is.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75488"/>
          </a:xfrm>
        </p:spPr>
        <p:txBody>
          <a:bodyPr>
            <a:normAutofit/>
          </a:bodyPr>
          <a:lstStyle/>
          <a:p>
            <a:r>
              <a:rPr lang="en-US" sz="2400" b="1" dirty="0" smtClean="0"/>
              <a:t>CACHE MEMORY</a:t>
            </a:r>
            <a:endParaRPr lang="en-US" sz="2400" dirty="0"/>
          </a:p>
        </p:txBody>
      </p:sp>
      <p:sp>
        <p:nvSpPr>
          <p:cNvPr id="3" name="Content Placeholder 2"/>
          <p:cNvSpPr>
            <a:spLocks noGrp="1"/>
          </p:cNvSpPr>
          <p:nvPr>
            <p:ph idx="1"/>
          </p:nvPr>
        </p:nvSpPr>
        <p:spPr>
          <a:xfrm>
            <a:off x="457200" y="1295400"/>
            <a:ext cx="8229600" cy="4389120"/>
          </a:xfrm>
        </p:spPr>
        <p:txBody>
          <a:bodyPr>
            <a:normAutofit/>
          </a:bodyPr>
          <a:lstStyle/>
          <a:p>
            <a:r>
              <a:rPr lang="en-US" dirty="0" smtClean="0"/>
              <a:t>Cache memory is placed in between the CPU and the RAM. Cache memory is a fast memory, faster than the RAM. When the CPU needs an instruction or data during processing, it first looks in the cache. If the information is present in the cache, it is called a </a:t>
            </a:r>
            <a:r>
              <a:rPr lang="en-US" i="1" dirty="0" smtClean="0"/>
              <a:t>cache hit, and the data or instruction is retrieved from the cache. If the information is </a:t>
            </a:r>
            <a:r>
              <a:rPr lang="en-US" dirty="0" smtClean="0"/>
              <a:t>not present in cache, then it is called a </a:t>
            </a:r>
            <a:r>
              <a:rPr lang="en-US" i="1" dirty="0" smtClean="0"/>
              <a:t>cache miss and the information is then retrieved </a:t>
            </a:r>
            <a:r>
              <a:rPr lang="en-US" dirty="0" smtClean="0"/>
              <a:t>from RAM.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475488"/>
          </a:xfrm>
        </p:spPr>
        <p:txBody>
          <a:bodyPr>
            <a:normAutofit fontScale="90000"/>
          </a:bodyPr>
          <a:lstStyle/>
          <a:p>
            <a:r>
              <a:rPr lang="en-US" sz="3200" b="1" dirty="0" smtClean="0"/>
              <a:t>Primary memory</a:t>
            </a:r>
            <a:endParaRPr lang="en-US" sz="3200" b="1"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r>
              <a:rPr lang="en-US" dirty="0" smtClean="0"/>
              <a:t>Primary memory is the main memory of computer. It is a chip mounted on the motherboard of computer. Primary memory is categorized into two main types-</a:t>
            </a:r>
          </a:p>
          <a:p>
            <a:r>
              <a:rPr lang="en-US" dirty="0" smtClean="0"/>
              <a:t> Random Access Memory (RAM), and</a:t>
            </a:r>
          </a:p>
          <a:p>
            <a:r>
              <a:rPr lang="en-US" dirty="0" smtClean="0"/>
              <a:t> Read Only Memory (ROM)</a:t>
            </a:r>
          </a:p>
          <a:p>
            <a:r>
              <a:rPr lang="en-US" dirty="0" smtClean="0"/>
              <a:t>RAM is used for the temporary storage of input data, output data and intermediate results. The input data entered into the computer using the input device, is stored in RAM for processing. After processing, the output data is stored in RAM before being sent to the output device. Any intermediate results generated during the processing of program are also stored in RAM. </a:t>
            </a:r>
          </a:p>
          <a:p>
            <a:r>
              <a:rPr lang="en-US" dirty="0" smtClean="0"/>
              <a:t>Unlike RAM, the data once stored in ROM either cannot be changed.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04088"/>
          </a:xfrm>
        </p:spPr>
        <p:txBody>
          <a:bodyPr>
            <a:noAutofit/>
          </a:bodyPr>
          <a:lstStyle/>
          <a:p>
            <a:r>
              <a:rPr lang="en-US" sz="2400" b="1" dirty="0" smtClean="0"/>
              <a:t>Random Access Memory</a:t>
            </a:r>
            <a:br>
              <a:rPr lang="en-US" sz="2400" b="1" dirty="0" smtClean="0"/>
            </a:br>
            <a:endParaRPr lang="en-US" sz="2400" dirty="0"/>
          </a:p>
        </p:txBody>
      </p:sp>
      <p:sp>
        <p:nvSpPr>
          <p:cNvPr id="3" name="Content Placeholder 2"/>
          <p:cNvSpPr>
            <a:spLocks noGrp="1"/>
          </p:cNvSpPr>
          <p:nvPr>
            <p:ph idx="1"/>
          </p:nvPr>
        </p:nvSpPr>
        <p:spPr>
          <a:xfrm>
            <a:off x="457200" y="1066800"/>
            <a:ext cx="8229600" cy="5181600"/>
          </a:xfrm>
        </p:spPr>
        <p:txBody>
          <a:bodyPr>
            <a:normAutofit lnSpcReduction="10000"/>
          </a:bodyPr>
          <a:lstStyle/>
          <a:p>
            <a:r>
              <a:rPr lang="en-US" dirty="0" smtClean="0"/>
              <a:t>RAM is used to </a:t>
            </a:r>
            <a:r>
              <a:rPr lang="en-US" i="1" dirty="0" smtClean="0"/>
              <a:t>store data and instructions during the operation of computer.</a:t>
            </a:r>
          </a:p>
          <a:p>
            <a:r>
              <a:rPr lang="en-US" dirty="0" smtClean="0"/>
              <a:t>The data and instructions that need to be operated upon by CPU are first brought to RAM from the secondary storage devices like the hard disk.</a:t>
            </a:r>
          </a:p>
          <a:p>
            <a:r>
              <a:rPr lang="en-US" dirty="0" smtClean="0"/>
              <a:t>CPU interacts with RAM to get the data and instructions for processing. RAM loses information when the computer is powered off. It is a </a:t>
            </a:r>
            <a:r>
              <a:rPr lang="en-US" i="1" dirty="0" smtClean="0"/>
              <a:t>volatile memory. When </a:t>
            </a:r>
            <a:r>
              <a:rPr lang="en-US" dirty="0" smtClean="0"/>
              <a:t>the power is turned on, again, all files that are required by the CPU are loaded from the hard disk to RAM. Since RAM is a volatile memory, any information that needs to be saved for a longer duration of time must not be stored in RAM.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75488"/>
          </a:xfrm>
        </p:spPr>
        <p:txBody>
          <a:bodyPr>
            <a:normAutofit fontScale="90000"/>
          </a:bodyPr>
          <a:lstStyle/>
          <a:p>
            <a:r>
              <a:rPr lang="en-US" sz="3200" dirty="0" smtClean="0"/>
              <a:t>Types of RAM</a:t>
            </a:r>
            <a:endParaRPr lang="en-US" sz="3200" dirty="0"/>
          </a:p>
        </p:txBody>
      </p:sp>
      <p:sp>
        <p:nvSpPr>
          <p:cNvPr id="3" name="Content Placeholder 2"/>
          <p:cNvSpPr>
            <a:spLocks noGrp="1"/>
          </p:cNvSpPr>
          <p:nvPr>
            <p:ph idx="1"/>
          </p:nvPr>
        </p:nvSpPr>
        <p:spPr>
          <a:xfrm>
            <a:off x="457200" y="1295400"/>
            <a:ext cx="8229600" cy="4389120"/>
          </a:xfrm>
        </p:spPr>
        <p:txBody>
          <a:bodyPr>
            <a:normAutofit/>
          </a:bodyPr>
          <a:lstStyle/>
          <a:p>
            <a:r>
              <a:rPr lang="en-US" dirty="0" smtClean="0"/>
              <a:t> Dynamic RAM (DRAM)</a:t>
            </a:r>
          </a:p>
          <a:p>
            <a:r>
              <a:rPr lang="en-US" dirty="0" smtClean="0"/>
              <a:t>  Static RAM (SRAM)</a:t>
            </a:r>
          </a:p>
          <a:p>
            <a:pPr>
              <a:buNone/>
            </a:pPr>
            <a:endParaRPr lang="en-US" dirty="0" smtClean="0"/>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256</TotalTime>
  <Words>1909</Words>
  <Application>Microsoft Office PowerPoint</Application>
  <PresentationFormat>On-screen Show (4:3)</PresentationFormat>
  <Paragraphs>103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Computer Memory</vt:lpstr>
      <vt:lpstr>MEMORY REPRESENTATION </vt:lpstr>
      <vt:lpstr>Slide 3</vt:lpstr>
      <vt:lpstr>MEMORY HIERARCHY</vt:lpstr>
      <vt:lpstr>CPU REGISTERS</vt:lpstr>
      <vt:lpstr>CACHE MEMORY</vt:lpstr>
      <vt:lpstr>Primary memory</vt:lpstr>
      <vt:lpstr>Random Access Memory </vt:lpstr>
      <vt:lpstr>Types of RAM</vt:lpstr>
      <vt:lpstr>Dynamic RAM (DRAM)</vt:lpstr>
      <vt:lpstr>SRAM</vt:lpstr>
      <vt:lpstr>Read Only Memory </vt:lpstr>
      <vt:lpstr>Slide 13</vt:lpstr>
      <vt:lpstr>Types of Rom:</vt:lpstr>
      <vt:lpstr>Slide 15</vt:lpstr>
      <vt:lpstr>SECONDARY MEMORY</vt:lpstr>
      <vt:lpstr>ACCESS TYPES OF STORAGE DEVICES </vt:lpstr>
      <vt:lpstr>Sequential access</vt:lpstr>
      <vt:lpstr>Direct Access Devices </vt:lpstr>
      <vt:lpstr>MAGNETIC TAPE </vt:lpstr>
      <vt:lpstr>Fig Magnetic Tape</vt:lpstr>
      <vt:lpstr>The features of magnetic tape are— </vt:lpstr>
      <vt:lpstr>MAGNETIC DISK </vt:lpstr>
      <vt:lpstr>The features of magnetic disk are— </vt:lpstr>
      <vt:lpstr>OPTICAL DISK </vt:lpstr>
      <vt:lpstr>USING THE COMPUTER MEMORY </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Memory</dc:title>
  <dc:creator>Nabraj</dc:creator>
  <cp:lastModifiedBy>DELL</cp:lastModifiedBy>
  <cp:revision>31</cp:revision>
  <dcterms:created xsi:type="dcterms:W3CDTF">2019-11-28T01:19:02Z</dcterms:created>
  <dcterms:modified xsi:type="dcterms:W3CDTF">2022-06-01T08:01:13Z</dcterms:modified>
</cp:coreProperties>
</file>