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7" r:id="rId4"/>
    <p:sldId id="258" r:id="rId5"/>
    <p:sldId id="273" r:id="rId6"/>
    <p:sldId id="274" r:id="rId7"/>
    <p:sldId id="272" r:id="rId8"/>
    <p:sldId id="284" r:id="rId9"/>
    <p:sldId id="260" r:id="rId10"/>
    <p:sldId id="275" r:id="rId11"/>
    <p:sldId id="268" r:id="rId12"/>
    <p:sldId id="282" r:id="rId13"/>
    <p:sldId id="276" r:id="rId14"/>
    <p:sldId id="283" r:id="rId15"/>
    <p:sldId id="279" r:id="rId16"/>
    <p:sldId id="264" r:id="rId17"/>
    <p:sldId id="289" r:id="rId18"/>
    <p:sldId id="267" r:id="rId19"/>
    <p:sldId id="261" r:id="rId20"/>
    <p:sldId id="285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6E1F6E-F52C-43B5-BEEE-3B2F6E725B6B}">
          <p14:sldIdLst>
            <p14:sldId id="256"/>
            <p14:sldId id="257"/>
            <p14:sldId id="287"/>
            <p14:sldId id="258"/>
            <p14:sldId id="273"/>
            <p14:sldId id="274"/>
            <p14:sldId id="272"/>
            <p14:sldId id="284"/>
            <p14:sldId id="260"/>
            <p14:sldId id="275"/>
            <p14:sldId id="268"/>
            <p14:sldId id="282"/>
            <p14:sldId id="276"/>
            <p14:sldId id="283"/>
            <p14:sldId id="279"/>
            <p14:sldId id="264"/>
            <p14:sldId id="289"/>
            <p14:sldId id="267"/>
            <p14:sldId id="261"/>
            <p14:sldId id="285"/>
            <p14:sldId id="28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/>
    <p:restoredTop sz="95275"/>
  </p:normalViewPr>
  <p:slideViewPr>
    <p:cSldViewPr snapToGrid="0" snapToObjects="1" showGuides="1">
      <p:cViewPr varScale="1">
        <p:scale>
          <a:sx n="217" d="100"/>
          <a:sy n="217" d="100"/>
        </p:scale>
        <p:origin x="3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0E26-5067-F642-94A3-740695EB8FF5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312CB-3BCA-9047-8DE9-79636BB0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12CB-3BCA-9047-8DE9-79636BB05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3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91DDC-B041-0642-912B-52C778FA5BB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xmlns="" id="{14452350-0B14-4700-8C7F-6552A2CACA03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409098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uite" TargetMode="External"/><Relationship Id="rId4" Type="http://schemas.openxmlformats.org/officeDocument/2006/relationships/hyperlink" Target="https://github.com/ugochi" TargetMode="External"/><Relationship Id="rId5" Type="http://schemas.openxmlformats.org/officeDocument/2006/relationships/hyperlink" Target="https://github.com/huntercash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bduli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CA25A-E5BA-A54C-A788-9C6A8959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487189"/>
            <a:ext cx="7197726" cy="2421464"/>
          </a:xfrm>
        </p:spPr>
        <p:txBody>
          <a:bodyPr/>
          <a:lstStyle/>
          <a:p>
            <a:r>
              <a:rPr lang="en-US" dirty="0"/>
              <a:t>NYC collisions vs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DB8E11-A9B5-A447-996D-062EAB71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7490"/>
            <a:ext cx="7197726" cy="14054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 tooltip="GitHub"/>
              </a:rPr>
              <a:t>Ibrahim Abdulrahmon</a:t>
            </a:r>
            <a:endParaRPr lang="en-US" dirty="0"/>
          </a:p>
          <a:p>
            <a:r>
              <a:rPr lang="en-US" dirty="0">
                <a:hlinkClick r:id="rId3" tooltip="Github"/>
              </a:rPr>
              <a:t>Chris Hart</a:t>
            </a:r>
            <a:endParaRPr lang="en-US" dirty="0"/>
          </a:p>
          <a:p>
            <a:r>
              <a:rPr lang="en-US" dirty="0">
                <a:hlinkClick r:id="rId4" tooltip="GitHub"/>
              </a:rPr>
              <a:t>Ugochi Akaluso</a:t>
            </a:r>
            <a:endParaRPr lang="en-US" dirty="0"/>
          </a:p>
          <a:p>
            <a:r>
              <a:rPr lang="en-US" dirty="0">
                <a:hlinkClick r:id="rId5" tooltip="GitHub"/>
              </a:rPr>
              <a:t>Hunter Cash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0E4C8-860A-40AA-95EF-F9A2C1DD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66334"/>
          </a:xfrm>
        </p:spPr>
        <p:txBody>
          <a:bodyPr>
            <a:normAutofit/>
          </a:bodyPr>
          <a:lstStyle/>
          <a:p>
            <a:r>
              <a:rPr lang="en-US" sz="2400" b="1" dirty="0"/>
              <a:t>Highest injuries by weather type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37" y="1656627"/>
            <a:ext cx="8723301" cy="4328537"/>
          </a:xfrm>
        </p:spPr>
      </p:pic>
    </p:spTree>
    <p:extLst>
      <p:ext uri="{BB962C8B-B14F-4D97-AF65-F5344CB8AC3E}">
        <p14:creationId xmlns:p14="http://schemas.microsoft.com/office/powerpoint/2010/main" val="252720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31948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R-SQURED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164706"/>
                  </a:ext>
                </a:extLst>
              </a:tr>
            </a:tbl>
          </a:graphicData>
        </a:graphic>
      </p:graphicFrame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E35E92D4-D576-45D9-8378-35D2C97B5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82" y="1604962"/>
            <a:ext cx="7296149" cy="3648075"/>
          </a:xfrm>
        </p:spPr>
      </p:pic>
    </p:spTree>
    <p:extLst>
      <p:ext uri="{BB962C8B-B14F-4D97-AF65-F5344CB8AC3E}">
        <p14:creationId xmlns:p14="http://schemas.microsoft.com/office/powerpoint/2010/main" val="274077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0F1CA-9661-4FB5-8CA1-1996FE6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66713"/>
          </a:xfrm>
        </p:spPr>
        <p:txBody>
          <a:bodyPr>
            <a:noAutofit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cloudiness</a:t>
            </a:r>
            <a:r>
              <a:rPr lang="en-US" sz="2400" dirty="0"/>
              <a:t> have a significant effect on the number of Collisions or Injuries?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8A5C032-3C69-4843-A0C3-DD5DECE6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0006"/>
              </p:ext>
            </p:extLst>
          </p:nvPr>
        </p:nvGraphicFramePr>
        <p:xfrm>
          <a:off x="763571" y="5497480"/>
          <a:ext cx="10118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20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29620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R-SQURED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164706"/>
                  </a:ext>
                </a:extLst>
              </a:tr>
            </a:tbl>
          </a:graphicData>
        </a:graphic>
      </p:graphicFrame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BCB305E1-BBEB-4530-91CA-E0669AE1A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612065"/>
            <a:ext cx="7299323" cy="3649662"/>
          </a:xfrm>
        </p:spPr>
      </p:pic>
    </p:spTree>
    <p:extLst>
      <p:ext uri="{BB962C8B-B14F-4D97-AF65-F5344CB8AC3E}">
        <p14:creationId xmlns:p14="http://schemas.microsoft.com/office/powerpoint/2010/main" val="5684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7074"/>
            <a:ext cx="10131425" cy="164969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CE72FC-88A5-483D-88D8-ABBF2361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0" y="1396738"/>
            <a:ext cx="8129047" cy="40645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34928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R-SQURED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1.02e-25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01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559CB-3793-4533-8A7E-67DC3F8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77074"/>
            <a:ext cx="10131425" cy="164969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Does the </a:t>
            </a:r>
            <a:r>
              <a:rPr lang="en-US" sz="2400" b="1" dirty="0"/>
              <a:t>minimum temperature </a:t>
            </a:r>
            <a:r>
              <a:rPr lang="en-US" sz="2400" dirty="0"/>
              <a:t>have a significant effect on the number of collisions or injuries?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90865B-24C7-4CCE-8FB2-D719C46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15330"/>
              </p:ext>
            </p:extLst>
          </p:nvPr>
        </p:nvGraphicFramePr>
        <p:xfrm>
          <a:off x="1180738" y="5739246"/>
          <a:ext cx="10131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xmlns="" val="267055074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94615210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1126911897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xmlns="" val="413807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R-SQURED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8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2.09e-7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011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B10848-2223-467B-BED6-410C5E3A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4" y="1304827"/>
            <a:ext cx="8496692" cy="42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C9E21-9D52-409D-A249-CC61323D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00726"/>
          </a:xfrm>
        </p:spPr>
        <p:txBody>
          <a:bodyPr>
            <a:normAutofit/>
          </a:bodyPr>
          <a:lstStyle/>
          <a:p>
            <a:r>
              <a:rPr lang="en-US" sz="2800" dirty="0"/>
              <a:t>Total INJURIES vs. Avg Min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0B29DA3-DBAD-466D-A2D6-059486FAC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8318" y="1639040"/>
            <a:ext cx="9386390" cy="4693196"/>
          </a:xfrm>
        </p:spPr>
      </p:pic>
    </p:spTree>
    <p:extLst>
      <p:ext uri="{BB962C8B-B14F-4D97-AF65-F5344CB8AC3E}">
        <p14:creationId xmlns:p14="http://schemas.microsoft.com/office/powerpoint/2010/main" val="98109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55AE4-0690-4177-8815-403D74E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9D2510D-176A-45DE-8B7C-A525905EC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1" y="2141538"/>
            <a:ext cx="7299323" cy="3649662"/>
          </a:xfrm>
        </p:spPr>
      </p:pic>
    </p:spTree>
    <p:extLst>
      <p:ext uri="{BB962C8B-B14F-4D97-AF65-F5344CB8AC3E}">
        <p14:creationId xmlns:p14="http://schemas.microsoft.com/office/powerpoint/2010/main" val="227247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injury &amp; collision regression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INJURY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6413178"/>
              </p:ext>
            </p:extLst>
          </p:nvPr>
        </p:nvGraphicFramePr>
        <p:xfrm>
          <a:off x="685800" y="2870200"/>
          <a:ext cx="4997452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363"/>
                <a:gridCol w="1249363"/>
                <a:gridCol w="1249363"/>
                <a:gridCol w="12493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1.02e-25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4.38e-07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16.39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COLLISONS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43471340"/>
              </p:ext>
            </p:extLst>
          </p:nvPr>
        </p:nvGraphicFramePr>
        <p:xfrm>
          <a:off x="5822950" y="2870200"/>
          <a:ext cx="499586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66"/>
                <a:gridCol w="1248966"/>
                <a:gridCol w="1248966"/>
                <a:gridCol w="1248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WEATHER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R-SQUARED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Avg. Min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1.02e-25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Cloud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73.47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4.38e-07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16.39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3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5893C-2899-492A-B6EB-CFF94DF2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vs min avg 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9861172-75D0-466C-8907-E5AE2403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1" y="2141538"/>
            <a:ext cx="7299323" cy="3649662"/>
          </a:xfrm>
        </p:spPr>
      </p:pic>
    </p:spTree>
    <p:extLst>
      <p:ext uri="{BB962C8B-B14F-4D97-AF65-F5344CB8AC3E}">
        <p14:creationId xmlns:p14="http://schemas.microsoft.com/office/powerpoint/2010/main" val="335080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04FBD-68E8-4194-BAD4-0E2591D5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5F47FE-8208-4CFF-A7C5-DA4BA31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There is no statistical significance between the weather and the amount of collisions, and collision related injuries, and deaths. </a:t>
            </a:r>
            <a:endParaRPr lang="en-US" dirty="0" smtClean="0"/>
          </a:p>
          <a:p>
            <a:pPr lvl="1"/>
            <a:r>
              <a:rPr lang="en-US" dirty="0" smtClean="0"/>
              <a:t>We refute the null hypothesis based on temperature </a:t>
            </a:r>
          </a:p>
          <a:p>
            <a:pPr lvl="1"/>
            <a:r>
              <a:rPr lang="en-US" dirty="0" smtClean="0"/>
              <a:t>We accept the null hypothesis on all other weather conditions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2906F-996B-4A66-BEB4-13C4A5D5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D0169-7FD4-44CC-9DCF-20BEC492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3806"/>
            <a:ext cx="10131425" cy="364913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Approximately </a:t>
            </a:r>
            <a:r>
              <a:rPr lang="en-US" dirty="0"/>
              <a:t>40,000 people killed by traffic collisions and hundreds of thousands more injured every year. </a:t>
            </a:r>
            <a:endParaRPr lang="en-US" dirty="0" smtClean="0"/>
          </a:p>
          <a:p>
            <a:r>
              <a:rPr lang="en-US" dirty="0" smtClean="0"/>
              <a:t>In a effort to eliminate traffic related deaths, Vision Zero aims to create safe, healthy equitable mobility by studying trends in traffic collisions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the weather conditions affect the amount of collisions and collision related injuries?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statistical significance between the weather and the amount of collisions, and collision related injuries, and deaths. </a:t>
            </a:r>
          </a:p>
          <a:p>
            <a:endParaRPr lang="en-US" dirty="0"/>
          </a:p>
          <a:p>
            <a:r>
              <a:rPr lang="en-US" dirty="0"/>
              <a:t>We were able to find a correlation between </a:t>
            </a:r>
            <a:r>
              <a:rPr lang="en-US" dirty="0" smtClean="0"/>
              <a:t>temperature </a:t>
            </a:r>
            <a:r>
              <a:rPr lang="en-US" dirty="0"/>
              <a:t>and accidents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7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2280140"/>
            <a:ext cx="10289688" cy="39096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Expected Results</a:t>
            </a:r>
            <a:endParaRPr lang="en-US" dirty="0"/>
          </a:p>
          <a:p>
            <a:pPr lvl="1"/>
            <a:r>
              <a:rPr lang="en-US" dirty="0" smtClean="0"/>
              <a:t>We expected higher traffic collisions during adverse weather conditions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Inferences</a:t>
            </a:r>
          </a:p>
          <a:p>
            <a:pPr lvl="1"/>
            <a:r>
              <a:rPr lang="en-US" dirty="0" smtClean="0"/>
              <a:t>The higher amounts of traffic collisions in the summer may be due to other factors such as: </a:t>
            </a:r>
          </a:p>
          <a:p>
            <a:pPr lvl="2"/>
            <a:r>
              <a:rPr lang="en-US" dirty="0" smtClean="0"/>
              <a:t>Increase in total miles driven per person </a:t>
            </a:r>
          </a:p>
          <a:p>
            <a:pPr lvl="2"/>
            <a:r>
              <a:rPr lang="en-US" dirty="0" smtClean="0"/>
              <a:t>Increased tourism  </a:t>
            </a:r>
          </a:p>
          <a:p>
            <a:pPr lvl="2"/>
            <a:r>
              <a:rPr lang="en-US" dirty="0" smtClean="0"/>
              <a:t>Increase in night time activities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&amp; 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0418" y="2018974"/>
            <a:ext cx="4995334" cy="3649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Difficulties:</a:t>
            </a:r>
          </a:p>
          <a:p>
            <a:r>
              <a:rPr lang="en-US" dirty="0"/>
              <a:t>API limits</a:t>
            </a:r>
          </a:p>
          <a:p>
            <a:r>
              <a:rPr lang="en-US" dirty="0" err="1"/>
              <a:t>Git</a:t>
            </a:r>
            <a:r>
              <a:rPr lang="en-US" dirty="0"/>
              <a:t> LFS</a:t>
            </a:r>
          </a:p>
          <a:p>
            <a:r>
              <a:rPr lang="en-US" dirty="0"/>
              <a:t>Correcting weeks and years at year boundaries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A2105-2D73-4E24-B721-D796B79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FurThe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RESearch</a:t>
            </a:r>
            <a:r>
              <a:rPr lang="en-US" dirty="0" smtClean="0"/>
              <a:t>/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E16CA-E7C2-43BA-B746-A817BEFC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Does </a:t>
            </a:r>
            <a:r>
              <a:rPr lang="en-US" dirty="0" smtClean="0"/>
              <a:t>the temperature affect the number of Pedestrians killed or injured?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2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0215" y="3065585"/>
            <a:ext cx="9513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Which weather type has the highest occurrence of collisions?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 cloudiness have a significant effect on the number of Collisions or Injuries?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Does the minimum temperature have a significant effect on the number of Collisions or Injuries?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44E5D-74C5-4D5B-82CF-2E7207B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1A713-E431-4A6E-A04B-6CC1A774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fontAlgn="base"/>
            <a:r>
              <a:rPr lang="en-US" b="1" dirty="0"/>
              <a:t>NYC Open Data: </a:t>
            </a:r>
          </a:p>
          <a:p>
            <a:pPr lvl="1" fontAlgn="base"/>
            <a:r>
              <a:rPr lang="en-US" dirty="0"/>
              <a:t>monthly breakdown of every collision in NYC by location and injury or death. Each record represents a collision in NYC by city, borough, precinct and cross street. This data is typically used by the NYPD and general public to see dangerous/safe intersections in NYC. </a:t>
            </a:r>
            <a:endParaRPr lang="en-US" b="1" dirty="0"/>
          </a:p>
          <a:p>
            <a:pPr fontAlgn="base"/>
            <a:r>
              <a:rPr lang="en-US" b="1" dirty="0" err="1"/>
              <a:t>DarkSkyAPI</a:t>
            </a:r>
            <a:r>
              <a:rPr lang="en-US" b="1" dirty="0"/>
              <a:t>: </a:t>
            </a:r>
          </a:p>
          <a:p>
            <a:pPr lvl="1" fontAlgn="base"/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request provides minutely, hourly, and daily current and historical data for weather conditions. For our research, we will focus on humidity, cloudiness, temperature.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0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40520-3412-47B6-BC6C-2BAE173C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800" y="810706"/>
            <a:ext cx="4995334" cy="3195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NYPD Motor Vehicle Collisions report from NYC Open Data</a:t>
            </a:r>
          </a:p>
          <a:p>
            <a:pPr lvl="1"/>
            <a:r>
              <a:rPr lang="en-US" b="1" dirty="0"/>
              <a:t>BEFORE: </a:t>
            </a:r>
            <a:r>
              <a:rPr lang="en-US" dirty="0"/>
              <a:t>1462114 rows x 29 columns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 date and time columns for easy analysis</a:t>
            </a:r>
          </a:p>
          <a:p>
            <a:pPr lvl="1"/>
            <a:r>
              <a:rPr lang="en-US" dirty="0"/>
              <a:t>Add UNIX Date to pass into Dark Sky API</a:t>
            </a:r>
          </a:p>
          <a:p>
            <a:pPr lvl="1"/>
            <a:r>
              <a:rPr lang="en-US" dirty="0"/>
              <a:t>Drop dates before 2014 and after 2018</a:t>
            </a:r>
          </a:p>
          <a:p>
            <a:pPr lvl="1"/>
            <a:r>
              <a:rPr lang="en-US" dirty="0"/>
              <a:t>Split dates by Year, Month and Week</a:t>
            </a:r>
          </a:p>
          <a:p>
            <a:pPr lvl="1"/>
            <a:r>
              <a:rPr lang="en-US" dirty="0"/>
              <a:t>Drop Unwanted Columns </a:t>
            </a:r>
          </a:p>
          <a:p>
            <a:pPr lvl="1"/>
            <a:r>
              <a:rPr lang="en-US" b="1" dirty="0"/>
              <a:t>AFTER: 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2B7A8F-A1B6-4241-B4C4-3D52920C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6" y="1159496"/>
            <a:ext cx="3539591" cy="5387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D0779B-1A54-468D-8FAF-DFB24AE2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89" y="4190976"/>
            <a:ext cx="6194845" cy="18332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20043D80-2817-4761-A2EB-32E5292EFD33}"/>
              </a:ext>
            </a:extLst>
          </p:cNvPr>
          <p:cNvSpPr txBox="1">
            <a:spLocks/>
          </p:cNvSpPr>
          <p:nvPr/>
        </p:nvSpPr>
        <p:spPr>
          <a:xfrm>
            <a:off x="148473" y="-262206"/>
            <a:ext cx="653513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7943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6778A102-F441-4415-9B3D-9617B0DFE199}"/>
              </a:ext>
            </a:extLst>
          </p:cNvPr>
          <p:cNvSpPr txBox="1">
            <a:spLocks/>
          </p:cNvSpPr>
          <p:nvPr/>
        </p:nvSpPr>
        <p:spPr>
          <a:xfrm>
            <a:off x="5661640" y="831742"/>
            <a:ext cx="4995332" cy="36491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 data via API calls from Darksky.net</a:t>
            </a:r>
          </a:p>
          <a:p>
            <a:r>
              <a:rPr lang="en-US" b="1" dirty="0"/>
              <a:t>BEFORE: </a:t>
            </a:r>
            <a:r>
              <a:rPr lang="en-US" dirty="0"/>
              <a:t>1912 rows x 22 columns</a:t>
            </a:r>
          </a:p>
          <a:p>
            <a:r>
              <a:rPr lang="en-US" dirty="0"/>
              <a:t>Merged Three separate API calls  (3 days)</a:t>
            </a:r>
          </a:p>
          <a:p>
            <a:r>
              <a:rPr lang="en-US" dirty="0"/>
              <a:t>Check for data accuracy and drop duplicate rows</a:t>
            </a:r>
          </a:p>
          <a:p>
            <a:r>
              <a:rPr lang="en-US" dirty="0"/>
              <a:t>Format Date from UNIX to standard date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E1963C-7056-4DED-BCEB-03064386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7" y="1861872"/>
            <a:ext cx="4442460" cy="1150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163D6A-DF97-4B35-9BD3-625F5951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13" y="4354830"/>
            <a:ext cx="819912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E8629-06EE-46BE-9102-963C75F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8771"/>
            <a:ext cx="10131425" cy="1456267"/>
          </a:xfrm>
        </p:spPr>
        <p:txBody>
          <a:bodyPr/>
          <a:lstStyle/>
          <a:p>
            <a:r>
              <a:rPr lang="en-US" dirty="0"/>
              <a:t>FINAL DATA FRAME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xmlns="" id="{166E17B3-35B0-4092-84E7-2FBCB4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3118341"/>
            <a:ext cx="11384158" cy="2827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42EB9A-35E4-4850-B607-C79DF8B9A310}"/>
              </a:ext>
            </a:extLst>
          </p:cNvPr>
          <p:cNvSpPr txBox="1"/>
          <p:nvPr/>
        </p:nvSpPr>
        <p:spPr>
          <a:xfrm>
            <a:off x="685801" y="1715641"/>
            <a:ext cx="872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NYC collisions data and Dark sky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“Year” and “Week”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Create function to correct weeks and years at year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9D2510D-176A-45DE-8B7C-A525905EC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2" y="484910"/>
            <a:ext cx="11526979" cy="5763490"/>
          </a:xfrm>
        </p:spPr>
      </p:pic>
    </p:spTree>
    <p:extLst>
      <p:ext uri="{BB962C8B-B14F-4D97-AF65-F5344CB8AC3E}">
        <p14:creationId xmlns:p14="http://schemas.microsoft.com/office/powerpoint/2010/main" val="10012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DA148-DFCE-4891-9EAA-B72040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10" y="2369127"/>
            <a:ext cx="5257799" cy="1456267"/>
          </a:xfrm>
        </p:spPr>
        <p:txBody>
          <a:bodyPr>
            <a:normAutofit/>
          </a:bodyPr>
          <a:lstStyle/>
          <a:p>
            <a:r>
              <a:rPr lang="en-US" sz="44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571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231</TotalTime>
  <Words>671</Words>
  <Application>Microsoft Macintosh PowerPoint</Application>
  <PresentationFormat>Widescreen</PresentationFormat>
  <Paragraphs>155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Celestial</vt:lpstr>
      <vt:lpstr>NYC collisions vs the Weather</vt:lpstr>
      <vt:lpstr>Motivation &amp; hypothesis </vt:lpstr>
      <vt:lpstr>Questions</vt:lpstr>
      <vt:lpstr>Data</vt:lpstr>
      <vt:lpstr>PowerPoint Presentation</vt:lpstr>
      <vt:lpstr>PowerPoint Presentation</vt:lpstr>
      <vt:lpstr>FINAL DATA FRAME</vt:lpstr>
      <vt:lpstr>PowerPoint Presentation</vt:lpstr>
      <vt:lpstr>Data Analysis</vt:lpstr>
      <vt:lpstr>Highest injuries by weather type </vt:lpstr>
      <vt:lpstr>Does the cloudiness have a significant effect on the number of Collisions or Injuries?</vt:lpstr>
      <vt:lpstr>Does the cloudiness have a significant effect on the number of Collisions or Injuries?</vt:lpstr>
      <vt:lpstr>Does the minimum temperature have a significant effect on the number of Collisions or injuries?  </vt:lpstr>
      <vt:lpstr>Does the minimum temperature have a significant effect on the number of collisions or injuries?  </vt:lpstr>
      <vt:lpstr>Total INJURIES vs. Avg Min Temperature</vt:lpstr>
      <vt:lpstr>Input variables</vt:lpstr>
      <vt:lpstr>Table of injury &amp; collision regression results</vt:lpstr>
      <vt:lpstr>Collisions vs min avg temp</vt:lpstr>
      <vt:lpstr>Conclusion</vt:lpstr>
      <vt:lpstr>Conclusions </vt:lpstr>
      <vt:lpstr>Further exploration &amp; difficulties</vt:lpstr>
      <vt:lpstr>FurTher RESearch/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Kirkland</dc:creator>
  <cp:lastModifiedBy>Ugochi Akaluso</cp:lastModifiedBy>
  <cp:revision>38</cp:revision>
  <dcterms:created xsi:type="dcterms:W3CDTF">2019-01-08T00:15:01Z</dcterms:created>
  <dcterms:modified xsi:type="dcterms:W3CDTF">2019-03-30T02:42:38Z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CHart@slb.com</vt:lpwstr>
  </property>
  <property fmtid="{D5CDD505-2E9C-101B-9397-08002B2CF9AE}" pid="5" name="MSIP_Label_585f1f62-8d2b-4457-869c-0a13c6549635_SetDate">
    <vt:lpwstr>2019-03-29T23:24:44.7230752Z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CHart@slb.com</vt:lpwstr>
  </property>
  <property fmtid="{D5CDD505-2E9C-101B-9397-08002B2CF9AE}" pid="12" name="MSIP_Label_8bb759f6-5337-4dc5-b19b-e74b6da11f8f_SetDate">
    <vt:lpwstr>2019-03-29T23:24:44.7230752Z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