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6" r:id="rId3"/>
    <p:sldId id="257" r:id="rId4"/>
    <p:sldId id="258" r:id="rId5"/>
    <p:sldId id="278" r:id="rId6"/>
    <p:sldId id="259" r:id="rId7"/>
    <p:sldId id="276" r:id="rId8"/>
    <p:sldId id="277" r:id="rId9"/>
    <p:sldId id="260" r:id="rId10"/>
    <p:sldId id="261" r:id="rId11"/>
    <p:sldId id="279" r:id="rId12"/>
    <p:sldId id="262" r:id="rId13"/>
    <p:sldId id="280" r:id="rId14"/>
    <p:sldId id="263" r:id="rId15"/>
    <p:sldId id="264" r:id="rId16"/>
    <p:sldId id="284" r:id="rId17"/>
    <p:sldId id="267" r:id="rId18"/>
    <p:sldId id="282" r:id="rId19"/>
    <p:sldId id="268" r:id="rId20"/>
    <p:sldId id="269" r:id="rId21"/>
    <p:sldId id="285" r:id="rId22"/>
    <p:sldId id="271" r:id="rId23"/>
    <p:sldId id="272" r:id="rId24"/>
    <p:sldId id="275" r:id="rId25"/>
    <p:sldId id="273" r:id="rId26"/>
    <p:sldId id="27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E2A0B-86E8-46AD-8D7A-6254762C9557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0DD26-6872-48E8-B2DB-0BE2E3E2CD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72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6C269-8C4E-4E0E-A28B-ACFB6E786E0F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5096A-B891-4725-B4E4-581E6D3455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64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5096A-B891-4725-B4E4-581E6D34556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0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84D9CC-97E9-43D0-9C0A-B38B6ADA7531}" type="datetime1">
              <a:rPr lang="en-US" smtClean="0"/>
              <a:pPr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9A784A-D693-4B8B-8783-5F012B24800D}" type="datetime1">
              <a:rPr lang="en-US" smtClean="0"/>
              <a:pPr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A275D0-4AC1-4B77-8D20-030A30032762}" type="datetime1">
              <a:rPr lang="en-US" smtClean="0"/>
              <a:pPr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64FA7C-9124-49C9-8D4B-6BB473ACFAEB}" type="datetime1">
              <a:rPr lang="en-US" smtClean="0"/>
              <a:pPr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ln w="22225">
            <a:noFill/>
          </a:ln>
        </p:spPr>
        <p:txBody>
          <a:bodyPr>
            <a:normAutofit/>
          </a:bodyPr>
          <a:lstStyle>
            <a:lvl1pPr algn="l">
              <a:defRPr sz="3000">
                <a:solidFill>
                  <a:schemeClr val="accent2"/>
                </a:solidFill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232"/>
            <a:ext cx="8229600" cy="4948932"/>
          </a:xfrm>
          <a:ln>
            <a:noFill/>
          </a:ln>
        </p:spPr>
        <p:txBody>
          <a:bodyPr/>
          <a:lstStyle>
            <a:lvl1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  <a:lvl2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2pPr>
            <a:lvl3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3pPr>
            <a:lvl4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4pPr>
            <a:lvl5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3048000" cy="365125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69229"/>
            <a:ext cx="381000" cy="365125"/>
          </a:xfrm>
        </p:spPr>
        <p:txBody>
          <a:bodyPr/>
          <a:lstStyle>
            <a:lvl1pPr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fld id="{C65E9355-139B-4FED-8401-A2AF31A8FC3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400" y="6236595"/>
            <a:ext cx="507398" cy="523980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555605" y="6363237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Slides: 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8305799" y="6363983"/>
            <a:ext cx="529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/ 20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126163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1066800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029200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585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BD8763-1223-4E1C-9348-E4479451FFA2}" type="datetime1">
              <a:rPr lang="en-US" smtClean="0"/>
              <a:pPr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3A3728-E260-4992-8842-3C089F6C3D88}" type="datetime1">
              <a:rPr lang="en-US" smtClean="0"/>
              <a:pPr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3DE32F-317A-4950-B3B6-7B500923F79A}" type="datetime1">
              <a:rPr lang="en-US" smtClean="0"/>
              <a:pPr/>
              <a:t>8/20/2025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1D3D62-0C66-4F15-9588-8CB96F41B0D1}" type="datetime1">
              <a:rPr lang="en-US" smtClean="0"/>
              <a:pPr/>
              <a:t>8/20/2025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76A512-578D-4C36-9299-7E9D9DEF4439}" type="datetime1">
              <a:rPr lang="en-US" smtClean="0"/>
              <a:pPr/>
              <a:t>8/20/2025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A72B38-B580-4B82-B7C4-B42B85713C86}" type="datetime1">
              <a:rPr lang="en-US" smtClean="0"/>
              <a:pPr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E9355-139B-4FED-8401-A2AF31A8F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1175"/>
            <a:ext cx="7772400" cy="147002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2"/>
                </a:solidFill>
                <a:cs typeface="Times New Roman" pitchFamily="18" charset="0"/>
              </a:rPr>
              <a:t>CAMPUS SHIELD-ANTIRAGGING AWARNESS &amp; REPORTING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ABDUL JANEEB K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MES24MCA-2001</a:t>
            </a:r>
          </a:p>
          <a:p>
            <a:pPr lvl="0">
              <a:spcBef>
                <a:spcPts val="0"/>
              </a:spcBef>
            </a:pPr>
            <a:endParaRPr lang="en-US" sz="17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Department of Computer Applications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 College of Engineering, </a:t>
            </a:r>
            <a:r>
              <a:rPr lang="en-US" sz="1500" b="1" dirty="0" err="1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Kuttippuram</a:t>
            </a:r>
            <a:endParaRPr lang="en-US" sz="15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endParaRPr lang="en-US" sz="19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20-08-2025</a:t>
            </a:r>
            <a:endParaRPr lang="en-US" sz="12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43236" y="2000040"/>
            <a:ext cx="1457529" cy="1505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600" b="1" dirty="0"/>
              <a:t>Anonymous Complaint Submission</a:t>
            </a:r>
            <a:endParaRPr lang="en-GB" sz="2600" dirty="0"/>
          </a:p>
          <a:p>
            <a:pPr marL="0" indent="0">
              <a:buNone/>
            </a:pPr>
            <a:r>
              <a:rPr lang="en-GB" sz="2600" dirty="0"/>
              <a:t>Students can submit ragging complaints without revealing their identity.</a:t>
            </a:r>
          </a:p>
          <a:p>
            <a:r>
              <a:rPr lang="en-GB" sz="2600" b="1" dirty="0"/>
              <a:t>Complaint Management Dashboard</a:t>
            </a:r>
            <a:endParaRPr lang="en-GB" sz="2600" dirty="0"/>
          </a:p>
          <a:p>
            <a:pPr marL="0" indent="0">
              <a:buNone/>
            </a:pPr>
            <a:r>
              <a:rPr lang="en-GB" sz="2600" dirty="0"/>
              <a:t>Admin/committee members can view, track, and respond to complaints efficiently.</a:t>
            </a:r>
          </a:p>
          <a:p>
            <a:r>
              <a:rPr lang="en-GB" sz="2600" b="1" dirty="0"/>
              <a:t>Helpline &amp; Contact Information</a:t>
            </a:r>
            <a:endParaRPr lang="en-GB" sz="2600" dirty="0"/>
          </a:p>
          <a:p>
            <a:pPr marL="0" indent="0">
              <a:buNone/>
            </a:pPr>
            <a:r>
              <a:rPr lang="en-GB" sz="2600" dirty="0"/>
              <a:t>Quick access to emergency helplines, anti-ragging committee members, and support services</a:t>
            </a:r>
            <a:r>
              <a:rPr lang="en-GB" sz="2800" dirty="0"/>
              <a:t>.</a:t>
            </a:r>
          </a:p>
          <a:p>
            <a:endParaRPr lang="en-GB" sz="2600" dirty="0"/>
          </a:p>
          <a:p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dirty="0"/>
              <a:t>Awareness Content</a:t>
            </a:r>
            <a:endParaRPr lang="en-GB" sz="2800" dirty="0"/>
          </a:p>
          <a:p>
            <a:pPr marL="0" indent="0">
              <a:buNone/>
            </a:pPr>
            <a:r>
              <a:rPr lang="en-GB" sz="2800" dirty="0"/>
              <a:t>Information about anti-ragging laws, student rights, and preventive measures.</a:t>
            </a:r>
          </a:p>
          <a:p>
            <a:r>
              <a:rPr lang="en-GB" sz="2800" b="1" dirty="0"/>
              <a:t>Secure Data Storage</a:t>
            </a:r>
            <a:endParaRPr lang="en-GB" sz="2800" dirty="0"/>
          </a:p>
          <a:p>
            <a:pPr marL="0" indent="0">
              <a:buNone/>
            </a:pPr>
            <a:r>
              <a:rPr lang="en-GB" sz="2800" dirty="0"/>
              <a:t>Complaints and records stored safely using SQLite to ensure privacy.</a:t>
            </a:r>
          </a:p>
          <a:p>
            <a:r>
              <a:rPr lang="en-GB" sz="2800" b="1" dirty="0"/>
              <a:t>Institutional Alerts &amp; Notifications</a:t>
            </a:r>
            <a:endParaRPr lang="en-GB" sz="2800" dirty="0"/>
          </a:p>
          <a:p>
            <a:pPr marL="0" indent="0">
              <a:buNone/>
            </a:pPr>
            <a:r>
              <a:rPr lang="en-GB" sz="2800" dirty="0"/>
              <a:t>Authorities receive instant updates when a new complaint is filed.</a:t>
            </a:r>
          </a:p>
          <a:p>
            <a:pPr marL="0" indent="0">
              <a:buNone/>
            </a:pPr>
            <a:endParaRPr lang="en-GB" sz="2600" dirty="0"/>
          </a:p>
          <a:p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8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MODULE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b="1" dirty="0"/>
              <a:t>1. User Module (Students)</a:t>
            </a:r>
            <a:endParaRPr lang="en-GB" sz="2600" dirty="0"/>
          </a:p>
          <a:p>
            <a:r>
              <a:rPr lang="en-GB" sz="2600" dirty="0"/>
              <a:t>Submit complaints anonymously.</a:t>
            </a:r>
          </a:p>
          <a:p>
            <a:r>
              <a:rPr lang="en-GB" sz="2600" dirty="0"/>
              <a:t>Access helplines and support contacts.</a:t>
            </a:r>
          </a:p>
          <a:p>
            <a:r>
              <a:rPr lang="en-GB" sz="2600" dirty="0"/>
              <a:t>View awareness content and student rights.</a:t>
            </a:r>
          </a:p>
          <a:p>
            <a:pPr marL="0" indent="0" algn="l">
              <a:buNone/>
            </a:pPr>
            <a:r>
              <a:rPr lang="en-GB" sz="2600" b="1" dirty="0"/>
              <a:t>2. Complaint Management Module (Admin/Committee)</a:t>
            </a:r>
            <a:endParaRPr lang="en-GB" sz="2600" dirty="0"/>
          </a:p>
          <a:p>
            <a:r>
              <a:rPr lang="en-GB" sz="2600" dirty="0"/>
              <a:t>View and manage submitted complaints.</a:t>
            </a:r>
          </a:p>
          <a:p>
            <a:r>
              <a:rPr lang="en-GB" sz="2600" dirty="0"/>
              <a:t>Update status of cases (Pending, In Progress, Resolved).</a:t>
            </a:r>
          </a:p>
          <a:p>
            <a:r>
              <a:rPr lang="en-GB" sz="2600" dirty="0"/>
              <a:t>Generate complaint reports for authorities</a:t>
            </a:r>
            <a:r>
              <a:rPr lang="en-GB" sz="2800" dirty="0"/>
              <a:t>.</a:t>
            </a:r>
          </a:p>
          <a:p>
            <a:pPr marL="0" indent="0">
              <a:buNone/>
            </a:pPr>
            <a:endParaRPr lang="en-GB" sz="2600" dirty="0"/>
          </a:p>
          <a:p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MODULE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b="1" dirty="0"/>
              <a:t>3. Awareness &amp; Resource Module</a:t>
            </a:r>
            <a:endParaRPr lang="en-GB" sz="2600" dirty="0"/>
          </a:p>
          <a:p>
            <a:r>
              <a:rPr lang="en-GB" sz="2600" dirty="0"/>
              <a:t>Provide information on anti-ragging laws and punishments.</a:t>
            </a:r>
          </a:p>
          <a:p>
            <a:r>
              <a:rPr lang="en-GB" sz="2600" dirty="0"/>
              <a:t>Display FAQs and preventive measures.</a:t>
            </a:r>
          </a:p>
          <a:p>
            <a:r>
              <a:rPr lang="en-GB" sz="2600" dirty="0"/>
              <a:t>Share guidance materials and awareness campaigns.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2600" dirty="0"/>
          </a:p>
          <a:p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1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sz="2800" b="1" dirty="0"/>
              <a:t>Operating System</a:t>
            </a:r>
            <a:r>
              <a:rPr lang="en-GB" sz="2800" dirty="0"/>
              <a:t> → Windows / Linux </a:t>
            </a:r>
          </a:p>
          <a:p>
            <a:pPr algn="l"/>
            <a:r>
              <a:rPr lang="en-IN" sz="2800" b="1" dirty="0"/>
              <a:t>Frontend</a:t>
            </a:r>
            <a:r>
              <a:rPr lang="en-IN" sz="2800" dirty="0"/>
              <a:t> → HTML, CSS, Bootstrap </a:t>
            </a:r>
          </a:p>
          <a:p>
            <a:pPr algn="l"/>
            <a:r>
              <a:rPr lang="en-GB" sz="2800" b="1" dirty="0"/>
              <a:t>Backend</a:t>
            </a:r>
            <a:r>
              <a:rPr lang="en-GB" sz="2800" dirty="0"/>
              <a:t> → Python with Django framework </a:t>
            </a:r>
          </a:p>
          <a:p>
            <a:pPr algn="l"/>
            <a:r>
              <a:rPr lang="en-GB" sz="2800" b="1" dirty="0"/>
              <a:t>Database</a:t>
            </a:r>
            <a:r>
              <a:rPr lang="en-GB" sz="2800" dirty="0"/>
              <a:t> → SQLite </a:t>
            </a:r>
          </a:p>
          <a:p>
            <a:pPr algn="l"/>
            <a:r>
              <a:rPr lang="en-GB" sz="2800" b="1" dirty="0"/>
              <a:t>Framework</a:t>
            </a:r>
            <a:r>
              <a:rPr lang="en-GB" sz="2800" dirty="0"/>
              <a:t> → Django </a:t>
            </a:r>
          </a:p>
          <a:p>
            <a:pPr algn="l"/>
            <a:r>
              <a:rPr lang="en-IN" sz="2800" b="1" dirty="0"/>
              <a:t>IDE / Code Editor</a:t>
            </a:r>
            <a:r>
              <a:rPr lang="en-IN" sz="2800" dirty="0"/>
              <a:t> → VS Code / PyCharm</a:t>
            </a:r>
          </a:p>
          <a:p>
            <a:pPr algn="l"/>
            <a:r>
              <a:rPr lang="en-GB" sz="2800" b="1" dirty="0"/>
              <a:t>Web Browser</a:t>
            </a:r>
            <a:r>
              <a:rPr lang="en-GB" sz="2800" dirty="0"/>
              <a:t> → Google Chrome / Firefox</a:t>
            </a:r>
          </a:p>
          <a:p>
            <a:pPr algn="l"/>
            <a:r>
              <a:rPr lang="en-IN" sz="2800" b="1" dirty="0"/>
              <a:t>Version Control</a:t>
            </a:r>
            <a:r>
              <a:rPr lang="en-IN" sz="2800" dirty="0"/>
              <a:t> → Git &amp; GitHub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525"/>
            <a:ext cx="8229600" cy="838200"/>
          </a:xfrm>
        </p:spPr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2588981"/>
              </p:ext>
            </p:extLst>
          </p:nvPr>
        </p:nvGraphicFramePr>
        <p:xfrm>
          <a:off x="457203" y="1139283"/>
          <a:ext cx="8229598" cy="434711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2953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457201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</a:tblGrid>
              <a:tr h="918117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Backlog Item</a:t>
                      </a:r>
                    </a:p>
                  </a:txBody>
                  <a:tcPr marL="74973" marR="74973" marT="37487" marB="374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Status and Completion Date</a:t>
                      </a:r>
                    </a:p>
                  </a:txBody>
                  <a:tcPr marL="74973" marR="74973" marT="37487" marB="374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Original Estimation in Hours</a:t>
                      </a:r>
                    </a:p>
                  </a:txBody>
                  <a:tcPr marL="74973" marR="74973" marT="37487" marB="374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Day 1 </a:t>
                      </a:r>
                      <a:r>
                        <a:rPr lang="en-IN" sz="1400" dirty="0" err="1"/>
                        <a:t>hrs</a:t>
                      </a:r>
                      <a:endParaRPr lang="en-IN" sz="1400" dirty="0"/>
                    </a:p>
                  </a:txBody>
                  <a:tcPr marL="74973" marR="74973" marT="37487" marB="374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Day 2 </a:t>
                      </a:r>
                      <a:r>
                        <a:rPr lang="en-IN" sz="1400" dirty="0" err="1"/>
                        <a:t>hrs</a:t>
                      </a:r>
                      <a:endParaRPr lang="en-IN" sz="1400" dirty="0"/>
                    </a:p>
                  </a:txBody>
                  <a:tcPr marL="74973" marR="74973" marT="37487" marB="374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Day 3 </a:t>
                      </a:r>
                      <a:r>
                        <a:rPr lang="en-IN" sz="1400" dirty="0" err="1"/>
                        <a:t>hrs</a:t>
                      </a:r>
                      <a:endParaRPr lang="en-IN" sz="1400" dirty="0"/>
                    </a:p>
                  </a:txBody>
                  <a:tcPr marL="74973" marR="74973" marT="37487" marB="374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Day 4 hrs</a:t>
                      </a:r>
                    </a:p>
                  </a:txBody>
                  <a:tcPr marL="74973" marR="74973" marT="37487" marB="374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Day 5 </a:t>
                      </a:r>
                      <a:r>
                        <a:rPr lang="en-IN" sz="1400" dirty="0" err="1"/>
                        <a:t>hrs</a:t>
                      </a:r>
                      <a:endParaRPr lang="en-IN" sz="1400" dirty="0"/>
                    </a:p>
                  </a:txBody>
                  <a:tcPr marL="74973" marR="74973" marT="37487" marB="374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Day 6 </a:t>
                      </a:r>
                      <a:r>
                        <a:rPr lang="en-IN" sz="1400" dirty="0" err="1"/>
                        <a:t>hrs</a:t>
                      </a:r>
                      <a:endParaRPr lang="en-IN" sz="1400" dirty="0"/>
                    </a:p>
                  </a:txBody>
                  <a:tcPr marL="74973" marR="74973" marT="37487" marB="374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Day 7 </a:t>
                      </a:r>
                      <a:r>
                        <a:rPr lang="en-IN" sz="1400" dirty="0" err="1"/>
                        <a:t>hrs</a:t>
                      </a:r>
                      <a:endParaRPr lang="en-IN" sz="1400" dirty="0"/>
                    </a:p>
                  </a:txBody>
                  <a:tcPr marL="74973" marR="74973" marT="37487" marB="374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Day 8 </a:t>
                      </a:r>
                      <a:r>
                        <a:rPr lang="en-IN" sz="1400" dirty="0" err="1"/>
                        <a:t>hrs</a:t>
                      </a:r>
                      <a:endParaRPr lang="en-IN" sz="1400" dirty="0"/>
                    </a:p>
                  </a:txBody>
                  <a:tcPr marL="74973" marR="74973" marT="37487" marB="374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Day 9 </a:t>
                      </a:r>
                      <a:r>
                        <a:rPr lang="en-IN" sz="1400" dirty="0" err="1"/>
                        <a:t>hrs</a:t>
                      </a:r>
                      <a:endParaRPr lang="en-IN" sz="1400" dirty="0"/>
                    </a:p>
                  </a:txBody>
                  <a:tcPr marL="74973" marR="74973" marT="37487" marB="374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Day 10 </a:t>
                      </a:r>
                      <a:r>
                        <a:rPr lang="en-IN" sz="1400" dirty="0" err="1"/>
                        <a:t>hrs</a:t>
                      </a:r>
                      <a:endParaRPr lang="en-IN" sz="1400" dirty="0"/>
                    </a:p>
                  </a:txBody>
                  <a:tcPr marL="74973" marR="74973" marT="37487" marB="37487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 gridSpan="13"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SPRINT 1</a:t>
                      </a:r>
                    </a:p>
                  </a:txBody>
                  <a:tcPr marL="74973" marR="74973" marT="37487" marB="37487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marL="74973" marR="74973" marT="37487" marB="3748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marL="74973" marR="74973" marT="37487" marB="3748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marL="74973" marR="74973" marT="37487" marB="3748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74973" marR="74973" marT="37487" marB="3748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74973" marR="74973" marT="37487" marB="3748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74973" marR="74973" marT="37487" marB="3748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74973" marR="74973" marT="37487" marB="3748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74973" marR="74973" marT="37487" marB="3748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marL="74973" marR="74973" marT="37487" marB="3748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marL="74973" marR="74973" marT="37487" marB="3748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74973" marR="74973" marT="37487" marB="37487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Requirement Analysis</a:t>
                      </a:r>
                    </a:p>
                  </a:txBody>
                  <a:tcPr marL="74973" marR="74973" marT="37487" marB="374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10/08/2025</a:t>
                      </a:r>
                    </a:p>
                  </a:txBody>
                  <a:tcPr marL="74973" marR="74973" marT="37487" marB="374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5</a:t>
                      </a:r>
                    </a:p>
                  </a:txBody>
                  <a:tcPr marL="74973" marR="74973" marT="37487" marB="374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2</a:t>
                      </a:r>
                    </a:p>
                  </a:txBody>
                  <a:tcPr marL="74973" marR="74973" marT="37487" marB="374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2</a:t>
                      </a:r>
                    </a:p>
                  </a:txBody>
                  <a:tcPr marL="74973" marR="74973" marT="37487" marB="374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</a:t>
                      </a:r>
                    </a:p>
                  </a:txBody>
                  <a:tcPr marL="74973" marR="74973" marT="37487" marB="374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</a:t>
                      </a:r>
                    </a:p>
                  </a:txBody>
                  <a:tcPr marL="74973" marR="74973" marT="37487" marB="374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</a:t>
                      </a:r>
                    </a:p>
                  </a:txBody>
                  <a:tcPr marL="74973" marR="74973" marT="37487" marB="374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</a:t>
                      </a:r>
                    </a:p>
                  </a:txBody>
                  <a:tcPr marL="74973" marR="74973" marT="37487" marB="374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</a:t>
                      </a:r>
                    </a:p>
                  </a:txBody>
                  <a:tcPr marL="74973" marR="74973" marT="37487" marB="374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0</a:t>
                      </a:r>
                    </a:p>
                  </a:txBody>
                  <a:tcPr marL="74973" marR="74973" marT="37487" marB="374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0</a:t>
                      </a:r>
                    </a:p>
                  </a:txBody>
                  <a:tcPr marL="74973" marR="74973" marT="37487" marB="374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0</a:t>
                      </a:r>
                    </a:p>
                  </a:txBody>
                  <a:tcPr marL="74973" marR="74973" marT="37487" marB="37487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System Design (DFD, ER)</a:t>
                      </a:r>
                    </a:p>
                  </a:txBody>
                  <a:tcPr marL="74973" marR="74973" marT="37487" marB="374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12/08/2025</a:t>
                      </a:r>
                    </a:p>
                  </a:txBody>
                  <a:tcPr marL="74973" marR="74973" marT="37487" marB="374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6</a:t>
                      </a:r>
                    </a:p>
                  </a:txBody>
                  <a:tcPr marL="74973" marR="74973" marT="37487" marB="374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2</a:t>
                      </a:r>
                    </a:p>
                  </a:txBody>
                  <a:tcPr marL="74973" marR="74973" marT="37487" marB="374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2</a:t>
                      </a:r>
                    </a:p>
                  </a:txBody>
                  <a:tcPr marL="74973" marR="74973" marT="37487" marB="374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2</a:t>
                      </a:r>
                    </a:p>
                  </a:txBody>
                  <a:tcPr marL="74973" marR="74973" marT="37487" marB="374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0</a:t>
                      </a:r>
                    </a:p>
                  </a:txBody>
                  <a:tcPr marL="74973" marR="74973" marT="37487" marB="374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0</a:t>
                      </a:r>
                    </a:p>
                  </a:txBody>
                  <a:tcPr marL="74973" marR="74973" marT="37487" marB="374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0</a:t>
                      </a:r>
                    </a:p>
                  </a:txBody>
                  <a:tcPr marL="74973" marR="74973" marT="37487" marB="374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</a:t>
                      </a:r>
                    </a:p>
                  </a:txBody>
                  <a:tcPr marL="74973" marR="74973" marT="37487" marB="374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</a:t>
                      </a:r>
                    </a:p>
                  </a:txBody>
                  <a:tcPr marL="74973" marR="74973" marT="37487" marB="374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</a:t>
                      </a:r>
                    </a:p>
                  </a:txBody>
                  <a:tcPr marL="74973" marR="74973" marT="37487" marB="374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</a:t>
                      </a:r>
                    </a:p>
                  </a:txBody>
                  <a:tcPr marL="74973" marR="74973" marT="37487" marB="37487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1000">
                <a:tc gridSpan="1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SPRINT</a:t>
                      </a:r>
                      <a:r>
                        <a:rPr lang="en-IN" sz="1400" baseline="0" dirty="0"/>
                        <a:t> 2</a:t>
                      </a:r>
                      <a:endParaRPr lang="en-IN" sz="1400" dirty="0"/>
                    </a:p>
                  </a:txBody>
                  <a:tcPr marL="78543" marR="78543" marT="39272" marB="39272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78543" marR="78543" marT="39272" marB="39272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78543" marR="78543" marT="39272" marB="39272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78543" marR="78543" marT="39272" marB="39272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marL="78543" marR="78543" marT="39272" marB="39272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78543" marR="78543" marT="39272" marB="39272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78543" marR="78543" marT="39272" marB="39272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78543" marR="78543" marT="39272" marB="39272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78543" marR="78543" marT="39272" marB="39272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78543" marR="78543" marT="39272" marB="39272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78543" marR="78543" marT="39272" marB="39272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78543" marR="78543" marT="39272" marB="39272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78543" marR="78543" marT="39272" marB="39272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7736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Frontend Development</a:t>
                      </a:r>
                    </a:p>
                  </a:txBody>
                  <a:tcPr marL="78543" marR="78543" marT="39272" marB="392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21/08/2025</a:t>
                      </a:r>
                    </a:p>
                  </a:txBody>
                  <a:tcPr marL="78543" marR="78543" marT="39272" marB="392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10</a:t>
                      </a:r>
                    </a:p>
                  </a:txBody>
                  <a:tcPr marL="78543" marR="78543" marT="39272" marB="392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</a:t>
                      </a:r>
                    </a:p>
                  </a:txBody>
                  <a:tcPr marL="78543" marR="78543" marT="39272" marB="392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2</a:t>
                      </a:r>
                    </a:p>
                  </a:txBody>
                  <a:tcPr marL="78543" marR="78543" marT="39272" marB="392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</a:t>
                      </a:r>
                    </a:p>
                  </a:txBody>
                  <a:tcPr marL="78543" marR="78543" marT="39272" marB="392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</a:t>
                      </a:r>
                    </a:p>
                  </a:txBody>
                  <a:tcPr marL="78543" marR="78543" marT="39272" marB="392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</a:t>
                      </a:r>
                    </a:p>
                  </a:txBody>
                  <a:tcPr marL="78543" marR="78543" marT="39272" marB="392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</a:t>
                      </a:r>
                    </a:p>
                  </a:txBody>
                  <a:tcPr marL="78543" marR="78543" marT="39272" marB="392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</a:t>
                      </a:r>
                    </a:p>
                  </a:txBody>
                  <a:tcPr marL="78543" marR="78543" marT="39272" marB="392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</a:t>
                      </a:r>
                    </a:p>
                  </a:txBody>
                  <a:tcPr marL="78543" marR="78543" marT="39272" marB="392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</a:t>
                      </a:r>
                    </a:p>
                  </a:txBody>
                  <a:tcPr marL="78543" marR="78543" marT="39272" marB="392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</a:t>
                      </a:r>
                    </a:p>
                  </a:txBody>
                  <a:tcPr marL="78543" marR="78543" marT="39272" marB="39272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05264"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Backend Development</a:t>
                      </a:r>
                    </a:p>
                  </a:txBody>
                  <a:tcPr marL="78543" marR="78543" marT="39272" marB="392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26/08/2025</a:t>
                      </a:r>
                    </a:p>
                  </a:txBody>
                  <a:tcPr marL="78543" marR="78543" marT="39272" marB="392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15</a:t>
                      </a:r>
                    </a:p>
                  </a:txBody>
                  <a:tcPr marL="78543" marR="78543" marT="39272" marB="392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2</a:t>
                      </a:r>
                    </a:p>
                  </a:txBody>
                  <a:tcPr marL="78543" marR="78543" marT="39272" marB="392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2</a:t>
                      </a:r>
                    </a:p>
                  </a:txBody>
                  <a:tcPr marL="78543" marR="78543" marT="39272" marB="392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2</a:t>
                      </a:r>
                    </a:p>
                  </a:txBody>
                  <a:tcPr marL="78543" marR="78543" marT="39272" marB="392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3</a:t>
                      </a:r>
                    </a:p>
                  </a:txBody>
                  <a:tcPr marL="78543" marR="78543" marT="39272" marB="392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3</a:t>
                      </a:r>
                    </a:p>
                  </a:txBody>
                  <a:tcPr marL="78543" marR="78543" marT="39272" marB="392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3</a:t>
                      </a:r>
                    </a:p>
                  </a:txBody>
                  <a:tcPr marL="78543" marR="78543" marT="39272" marB="392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0</a:t>
                      </a:r>
                    </a:p>
                  </a:txBody>
                  <a:tcPr marL="78543" marR="78543" marT="39272" marB="392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0</a:t>
                      </a:r>
                    </a:p>
                  </a:txBody>
                  <a:tcPr marL="78543" marR="78543" marT="39272" marB="392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0</a:t>
                      </a:r>
                    </a:p>
                  </a:txBody>
                  <a:tcPr marL="78543" marR="78543" marT="39272" marB="392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</a:t>
                      </a:r>
                    </a:p>
                  </a:txBody>
                  <a:tcPr marL="78543" marR="78543" marT="39272" marB="39272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8576711"/>
              </p:ext>
            </p:extLst>
          </p:nvPr>
        </p:nvGraphicFramePr>
        <p:xfrm>
          <a:off x="457202" y="1475226"/>
          <a:ext cx="8229598" cy="390754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2953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44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597">
                  <a:extLst>
                    <a:ext uri="{9D8B030D-6E8A-4147-A177-3AD203B41FA5}">
                      <a16:colId xmlns:a16="http://schemas.microsoft.com/office/drawing/2014/main" xmlns="" val="87953294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457201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</a:tblGrid>
              <a:tr h="505264">
                <a:tc gridSpan="13"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SPRINT 3</a:t>
                      </a:r>
                    </a:p>
                  </a:txBody>
                  <a:tcPr marL="58215" marR="58215" marT="29107" marB="2910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58215" marR="58215" marT="29107" marB="2910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58215" marR="58215" marT="29107" marB="29107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58215" marR="58215" marT="29107" marB="2910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58215" marR="58215" marT="29107" marB="2910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58215" marR="58215" marT="29107" marB="2910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marL="58215" marR="58215" marT="29107" marB="2910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58215" marR="58215" marT="29107" marB="2910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58215" marR="58215" marT="29107" marB="2910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58215" marR="58215" marT="29107" marB="2910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58215" marR="58215" marT="29107" marB="2910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58215" marR="58215" marT="29107" marB="29107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5264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Database Setup </a:t>
                      </a:r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06/09/2025</a:t>
                      </a:r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5</a:t>
                      </a:r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2</a:t>
                      </a:r>
                      <a:endParaRPr lang="en-IN" sz="1400" dirty="0"/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</a:t>
                      </a:r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</a:t>
                      </a:r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</a:t>
                      </a:r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</a:t>
                      </a:r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</a:t>
                      </a:r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</a:t>
                      </a:r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</a:t>
                      </a:r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</a:t>
                      </a:r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</a:t>
                      </a:r>
                    </a:p>
                  </a:txBody>
                  <a:tcPr marL="58215" marR="58215" marT="29107" marB="29107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5264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Integration &amp; Testing</a:t>
                      </a:r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12/09/2025</a:t>
                      </a:r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12</a:t>
                      </a:r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2</a:t>
                      </a:r>
                      <a:endParaRPr lang="en-IN" sz="1400" dirty="0"/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</a:t>
                      </a:r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2</a:t>
                      </a:r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2</a:t>
                      </a:r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2</a:t>
                      </a:r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2</a:t>
                      </a:r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0</a:t>
                      </a:r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0</a:t>
                      </a:r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0</a:t>
                      </a:r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0</a:t>
                      </a:r>
                    </a:p>
                  </a:txBody>
                  <a:tcPr marL="58215" marR="58215" marT="29107" marB="29107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5264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Deployment &amp; Documentation</a:t>
                      </a:r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18/09/2025</a:t>
                      </a:r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8</a:t>
                      </a:r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</a:t>
                      </a:r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</a:t>
                      </a:r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</a:t>
                      </a:r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</a:t>
                      </a:r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</a:t>
                      </a:r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</a:t>
                      </a:r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0</a:t>
                      </a:r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</a:t>
                      </a:r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0</a:t>
                      </a:r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</a:t>
                      </a:r>
                    </a:p>
                  </a:txBody>
                  <a:tcPr marL="58215" marR="58215" marT="29107" marB="29107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5264">
                <a:tc gridSpan="1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SPRINT</a:t>
                      </a:r>
                      <a:r>
                        <a:rPr lang="en-US" sz="1400" baseline="0" dirty="0"/>
                        <a:t> 4</a:t>
                      </a:r>
                      <a:endParaRPr lang="en-IN" sz="1400" dirty="0"/>
                    </a:p>
                  </a:txBody>
                  <a:tcPr marL="58215" marR="58215" marT="29107" marB="2910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58215" marR="58215" marT="29107" marB="2910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58215" marR="58215" marT="29107" marB="29107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58215" marR="58215" marT="29107" marB="2910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58215" marR="58215" marT="29107" marB="2910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58215" marR="58215" marT="29107" marB="2910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58215" marR="58215" marT="29107" marB="2910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58215" marR="58215" marT="29107" marB="2910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58215" marR="58215" marT="29107" marB="2910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58215" marR="58215" marT="29107" marB="2910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58215" marR="58215" marT="29107" marB="2910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58215" marR="58215" marT="29107" marB="29107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05264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Security &amp; Authentication</a:t>
                      </a:r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21/09/2025</a:t>
                      </a:r>
                      <a:endParaRPr lang="en-IN" sz="1400" dirty="0"/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  <a:endParaRPr lang="en-IN" sz="1400" dirty="0"/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  <a:endParaRPr lang="en-IN" sz="1400" dirty="0"/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IN" sz="1400" dirty="0"/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IN" sz="1400" dirty="0"/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IN" sz="1400" dirty="0"/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IN" sz="1400" dirty="0"/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IN" sz="1400" dirty="0"/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IN" sz="1400" dirty="0"/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IN" sz="1400" dirty="0"/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IN" sz="1400" dirty="0"/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IN" sz="1400" dirty="0"/>
                    </a:p>
                  </a:txBody>
                  <a:tcPr marL="58215" marR="58215" marT="29107" marB="29107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05264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Reports &amp; Deployment</a:t>
                      </a:r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29/09/2025</a:t>
                      </a:r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12</a:t>
                      </a:r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  <a:endParaRPr lang="en-IN" sz="1400" dirty="0"/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IN" sz="1400" dirty="0"/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IN" sz="1400" dirty="0"/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IN" sz="1400" dirty="0"/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IN" sz="1400" dirty="0"/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IN" sz="1400" dirty="0"/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IN" sz="1400" dirty="0"/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IN" sz="1400" dirty="0"/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IN" sz="1400" dirty="0"/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IN" sz="1400" dirty="0"/>
                    </a:p>
                  </a:txBody>
                  <a:tcPr marL="58215" marR="58215" marT="29107" marB="29107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699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TOTAL</a:t>
                      </a:r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70</a:t>
                      </a:r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58215" marR="58215" marT="29107" marB="29107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91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xmlns="" id="{337A0B68-500E-425A-A579-0FE7A4DF82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2124889"/>
              </p:ext>
            </p:extLst>
          </p:nvPr>
        </p:nvGraphicFramePr>
        <p:xfrm>
          <a:off x="475957" y="1225159"/>
          <a:ext cx="8229600" cy="439510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xmlns="" val="360293464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80646615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9123597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53821284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4276661339"/>
                    </a:ext>
                  </a:extLst>
                </a:gridCol>
              </a:tblGrid>
              <a:tr h="554544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ID</a:t>
                      </a:r>
                    </a:p>
                  </a:txBody>
                  <a:tcPr marL="42657" marR="42657" marT="21329" marB="213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NAME</a:t>
                      </a:r>
                    </a:p>
                  </a:txBody>
                  <a:tcPr marL="42657" marR="42657" marT="21329" marB="213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PRIORITY</a:t>
                      </a:r>
                    </a:p>
                  </a:txBody>
                  <a:tcPr marL="42657" marR="42657" marT="21329" marB="213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ESTIMATE (Hours)</a:t>
                      </a:r>
                    </a:p>
                  </a:txBody>
                  <a:tcPr marL="42657" marR="42657" marT="21329" marB="213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STATUS (Planned / In progress / Completed)</a:t>
                      </a:r>
                    </a:p>
                  </a:txBody>
                  <a:tcPr marL="42657" marR="42657" marT="21329" marB="21329" anchor="ctr"/>
                </a:tc>
                <a:extLst>
                  <a:ext uri="{0D108BD9-81ED-4DB2-BD59-A6C34878D82A}">
                    <a16:rowId xmlns:a16="http://schemas.microsoft.com/office/drawing/2014/main" xmlns="" val="609822816"/>
                  </a:ext>
                </a:extLst>
              </a:tr>
              <a:tr h="554544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</a:t>
                      </a:r>
                    </a:p>
                  </a:txBody>
                  <a:tcPr marL="42657" marR="42657" marT="21329" marB="213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User Registration (Anonymous &amp; Secure)</a:t>
                      </a:r>
                    </a:p>
                  </a:txBody>
                  <a:tcPr marL="42657" marR="42657" marT="21329" marB="213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High</a:t>
                      </a:r>
                    </a:p>
                  </a:txBody>
                  <a:tcPr marL="42657" marR="42657" marT="21329" marB="213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6</a:t>
                      </a:r>
                    </a:p>
                  </a:txBody>
                  <a:tcPr marL="42657" marR="42657" marT="21329" marB="213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In Progress</a:t>
                      </a:r>
                    </a:p>
                  </a:txBody>
                  <a:tcPr marL="42657" marR="42657" marT="21329" marB="21329" anchor="ctr"/>
                </a:tc>
                <a:extLst>
                  <a:ext uri="{0D108BD9-81ED-4DB2-BD59-A6C34878D82A}">
                    <a16:rowId xmlns:a16="http://schemas.microsoft.com/office/drawing/2014/main" xmlns="" val="3187754401"/>
                  </a:ext>
                </a:extLst>
              </a:tr>
              <a:tr h="298601"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2</a:t>
                      </a:r>
                    </a:p>
                  </a:txBody>
                  <a:tcPr marL="42657" marR="42657" marT="21329" marB="213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Login &amp; Admin Authentication</a:t>
                      </a:r>
                    </a:p>
                  </a:txBody>
                  <a:tcPr marL="42657" marR="42657" marT="21329" marB="213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High</a:t>
                      </a:r>
                    </a:p>
                  </a:txBody>
                  <a:tcPr marL="42657" marR="42657" marT="21329" marB="213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6</a:t>
                      </a:r>
                    </a:p>
                  </a:txBody>
                  <a:tcPr marL="42657" marR="42657" marT="21329" marB="213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In Progress</a:t>
                      </a:r>
                    </a:p>
                  </a:txBody>
                  <a:tcPr marL="42657" marR="42657" marT="21329" marB="21329" anchor="ctr"/>
                </a:tc>
                <a:extLst>
                  <a:ext uri="{0D108BD9-81ED-4DB2-BD59-A6C34878D82A}">
                    <a16:rowId xmlns:a16="http://schemas.microsoft.com/office/drawing/2014/main" xmlns="" val="4220149929"/>
                  </a:ext>
                </a:extLst>
              </a:tr>
              <a:tr h="426572"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3</a:t>
                      </a:r>
                    </a:p>
                  </a:txBody>
                  <a:tcPr marL="42657" marR="42657" marT="21329" marB="213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Complaint Submission Form</a:t>
                      </a:r>
                    </a:p>
                  </a:txBody>
                  <a:tcPr marL="42657" marR="42657" marT="21329" marB="213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High</a:t>
                      </a:r>
                    </a:p>
                  </a:txBody>
                  <a:tcPr marL="42657" marR="42657" marT="21329" marB="213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12</a:t>
                      </a:r>
                    </a:p>
                  </a:txBody>
                  <a:tcPr marL="42657" marR="42657" marT="21329" marB="213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Planned</a:t>
                      </a:r>
                    </a:p>
                  </a:txBody>
                  <a:tcPr marL="42657" marR="42657" marT="21329" marB="21329" anchor="ctr"/>
                </a:tc>
                <a:extLst>
                  <a:ext uri="{0D108BD9-81ED-4DB2-BD59-A6C34878D82A}">
                    <a16:rowId xmlns:a16="http://schemas.microsoft.com/office/drawing/2014/main" xmlns="" val="2700308687"/>
                  </a:ext>
                </a:extLst>
              </a:tr>
              <a:tr h="426572"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4</a:t>
                      </a:r>
                    </a:p>
                  </a:txBody>
                  <a:tcPr marL="42657" marR="42657" marT="21329" marB="213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Database Setup &amp; Integration</a:t>
                      </a:r>
                    </a:p>
                  </a:txBody>
                  <a:tcPr marL="42657" marR="42657" marT="21329" marB="213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High</a:t>
                      </a:r>
                    </a:p>
                  </a:txBody>
                  <a:tcPr marL="42657" marR="42657" marT="21329" marB="213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10</a:t>
                      </a:r>
                    </a:p>
                  </a:txBody>
                  <a:tcPr marL="42657" marR="42657" marT="21329" marB="213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Planned</a:t>
                      </a:r>
                    </a:p>
                  </a:txBody>
                  <a:tcPr marL="42657" marR="42657" marT="21329" marB="21329" anchor="ctr"/>
                </a:tc>
                <a:extLst>
                  <a:ext uri="{0D108BD9-81ED-4DB2-BD59-A6C34878D82A}">
                    <a16:rowId xmlns:a16="http://schemas.microsoft.com/office/drawing/2014/main" xmlns="" val="199709171"/>
                  </a:ext>
                </a:extLst>
              </a:tr>
              <a:tr h="554544"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5</a:t>
                      </a:r>
                    </a:p>
                  </a:txBody>
                  <a:tcPr marL="42657" marR="42657" marT="21329" marB="213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Admin Dashboard (View &amp; Manage Cases)</a:t>
                      </a:r>
                    </a:p>
                  </a:txBody>
                  <a:tcPr marL="42657" marR="42657" marT="21329" marB="213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High</a:t>
                      </a:r>
                    </a:p>
                  </a:txBody>
                  <a:tcPr marL="42657" marR="42657" marT="21329" marB="213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15</a:t>
                      </a:r>
                    </a:p>
                  </a:txBody>
                  <a:tcPr marL="42657" marR="42657" marT="21329" marB="213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Planned</a:t>
                      </a:r>
                    </a:p>
                  </a:txBody>
                  <a:tcPr marL="42657" marR="42657" marT="21329" marB="21329" anchor="ctr"/>
                </a:tc>
                <a:extLst>
                  <a:ext uri="{0D108BD9-81ED-4DB2-BD59-A6C34878D82A}">
                    <a16:rowId xmlns:a16="http://schemas.microsoft.com/office/drawing/2014/main" xmlns="" val="2049468599"/>
                  </a:ext>
                </a:extLst>
              </a:tr>
              <a:tr h="426572"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6</a:t>
                      </a:r>
                    </a:p>
                  </a:txBody>
                  <a:tcPr marL="42657" marR="42657" marT="21329" marB="213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Awareness Content (Laws &amp; Rights)</a:t>
                      </a:r>
                    </a:p>
                  </a:txBody>
                  <a:tcPr marL="42657" marR="42657" marT="21329" marB="213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Medium</a:t>
                      </a:r>
                    </a:p>
                  </a:txBody>
                  <a:tcPr marL="42657" marR="42657" marT="21329" marB="213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8</a:t>
                      </a:r>
                    </a:p>
                  </a:txBody>
                  <a:tcPr marL="42657" marR="42657" marT="21329" marB="213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Planned</a:t>
                      </a:r>
                    </a:p>
                  </a:txBody>
                  <a:tcPr marL="42657" marR="42657" marT="21329" marB="21329" anchor="ctr"/>
                </a:tc>
                <a:extLst>
                  <a:ext uri="{0D108BD9-81ED-4DB2-BD59-A6C34878D82A}">
                    <a16:rowId xmlns:a16="http://schemas.microsoft.com/office/drawing/2014/main" xmlns="" val="1149856555"/>
                  </a:ext>
                </a:extLst>
              </a:tr>
              <a:tr h="426572"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7</a:t>
                      </a:r>
                    </a:p>
                  </a:txBody>
                  <a:tcPr marL="42657" marR="42657" marT="21329" marB="213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Helpline &amp; Anti-Ragging Contacts</a:t>
                      </a:r>
                    </a:p>
                  </a:txBody>
                  <a:tcPr marL="42657" marR="42657" marT="21329" marB="213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High</a:t>
                      </a:r>
                    </a:p>
                  </a:txBody>
                  <a:tcPr marL="42657" marR="42657" marT="21329" marB="213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7</a:t>
                      </a:r>
                    </a:p>
                  </a:txBody>
                  <a:tcPr marL="42657" marR="42657" marT="21329" marB="213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Planned</a:t>
                      </a:r>
                    </a:p>
                  </a:txBody>
                  <a:tcPr marL="42657" marR="42657" marT="21329" marB="21329" anchor="ctr"/>
                </a:tc>
                <a:extLst>
                  <a:ext uri="{0D108BD9-81ED-4DB2-BD59-A6C34878D82A}">
                    <a16:rowId xmlns:a16="http://schemas.microsoft.com/office/drawing/2014/main" xmlns="" val="2241772165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32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705C66-B79D-4CFE-AAE6-40DDDB312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609DC8B7-A6E7-4E97-973E-32DF74110C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9459843"/>
              </p:ext>
            </p:extLst>
          </p:nvPr>
        </p:nvGraphicFramePr>
        <p:xfrm>
          <a:off x="457200" y="1177925"/>
          <a:ext cx="8229600" cy="93875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xmlns="" val="3622518904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1331905407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807531286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97656722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197442392"/>
                    </a:ext>
                  </a:extLst>
                </a:gridCol>
              </a:tblGrid>
              <a:tr h="426572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8</a:t>
                      </a:r>
                    </a:p>
                  </a:txBody>
                  <a:tcPr marL="42657" marR="42657" marT="21329" marB="213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Notifications (Email/SMS Alerts)</a:t>
                      </a:r>
                    </a:p>
                  </a:txBody>
                  <a:tcPr marL="42657" marR="42657" marT="21329" marB="213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Medium</a:t>
                      </a:r>
                    </a:p>
                  </a:txBody>
                  <a:tcPr marL="42657" marR="42657" marT="21329" marB="213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12</a:t>
                      </a:r>
                    </a:p>
                  </a:txBody>
                  <a:tcPr marL="42657" marR="42657" marT="21329" marB="213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Planned</a:t>
                      </a:r>
                    </a:p>
                  </a:txBody>
                  <a:tcPr marL="42657" marR="42657" marT="21329" marB="21329" anchor="ctr"/>
                </a:tc>
                <a:extLst>
                  <a:ext uri="{0D108BD9-81ED-4DB2-BD59-A6C34878D82A}">
                    <a16:rowId xmlns:a16="http://schemas.microsoft.com/office/drawing/2014/main" xmlns="" val="1945096591"/>
                  </a:ext>
                </a:extLst>
              </a:tr>
              <a:tr h="4265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IN" sz="1400" dirty="0"/>
                    </a:p>
                  </a:txBody>
                  <a:tcPr marL="42657" marR="42657" marT="21329" marB="213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Testing, Debugging &amp; Deployment</a:t>
                      </a:r>
                    </a:p>
                  </a:txBody>
                  <a:tcPr marL="42657" marR="42657" marT="21329" marB="213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High</a:t>
                      </a:r>
                    </a:p>
                  </a:txBody>
                  <a:tcPr marL="42657" marR="42657" marT="21329" marB="213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15</a:t>
                      </a:r>
                    </a:p>
                  </a:txBody>
                  <a:tcPr marL="42657" marR="42657" marT="21329" marB="213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Planned</a:t>
                      </a:r>
                    </a:p>
                  </a:txBody>
                  <a:tcPr marL="42657" marR="42657" marT="21329" marB="21329" anchor="ctr"/>
                </a:tc>
                <a:extLst>
                  <a:ext uri="{0D108BD9-81ED-4DB2-BD59-A6C34878D82A}">
                    <a16:rowId xmlns:a16="http://schemas.microsoft.com/office/drawing/2014/main" xmlns="" val="3596762941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1445A0F-3798-4D90-B9AE-A079420F7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ADA2FD6-5AF9-4A54-B76D-667E49A68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50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8935530"/>
              </p:ext>
            </p:extLst>
          </p:nvPr>
        </p:nvGraphicFramePr>
        <p:xfrm>
          <a:off x="457200" y="1177924"/>
          <a:ext cx="8305800" cy="477472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076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22276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User Story ID</a:t>
                      </a:r>
                    </a:p>
                  </a:txBody>
                  <a:tcPr marL="61853" marR="61853" marT="30926" marB="309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As a type of User</a:t>
                      </a:r>
                    </a:p>
                  </a:txBody>
                  <a:tcPr marL="61853" marR="61853" marT="30926" marB="309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I want to</a:t>
                      </a:r>
                    </a:p>
                  </a:txBody>
                  <a:tcPr marL="61853" marR="61853" marT="30926" marB="309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So that I can</a:t>
                      </a:r>
                    </a:p>
                  </a:txBody>
                  <a:tcPr marL="61853" marR="61853" marT="30926" marB="30926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4264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</a:t>
                      </a:r>
                    </a:p>
                  </a:txBody>
                  <a:tcPr marL="61853" marR="61853" marT="30926" marB="309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STUDENT</a:t>
                      </a:r>
                    </a:p>
                  </a:txBody>
                  <a:tcPr marL="61853" marR="61853" marT="30926" marB="309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Submit Complaint</a:t>
                      </a:r>
                    </a:p>
                  </a:txBody>
                  <a:tcPr marL="61853" marR="61853" marT="30926" marB="309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Report ragging anonymously without fear</a:t>
                      </a:r>
                    </a:p>
                  </a:txBody>
                  <a:tcPr marL="61853" marR="61853" marT="30926" marB="30926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853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</a:t>
                      </a:r>
                    </a:p>
                  </a:txBody>
                  <a:tcPr marL="61853" marR="61853" marT="30926" marB="309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STUDENT</a:t>
                      </a:r>
                    </a:p>
                  </a:txBody>
                  <a:tcPr marL="61853" marR="61853" marT="30926" marB="309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Access Helplines &amp; Contacts</a:t>
                      </a:r>
                    </a:p>
                  </a:txBody>
                  <a:tcPr marL="61853" marR="61853" marT="30926" marB="309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Get immediate support from anti-ragging committee</a:t>
                      </a:r>
                    </a:p>
                  </a:txBody>
                  <a:tcPr marL="61853" marR="61853" marT="30926" marB="30926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51204"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3</a:t>
                      </a:r>
                    </a:p>
                  </a:txBody>
                  <a:tcPr marL="61853" marR="61853" marT="30926" marB="309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STUDENT</a:t>
                      </a:r>
                    </a:p>
                  </a:txBody>
                  <a:tcPr marL="61853" marR="61853" marT="30926" marB="309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View Awareness Content</a:t>
                      </a:r>
                    </a:p>
                  </a:txBody>
                  <a:tcPr marL="61853" marR="61853" marT="30926" marB="309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Learn about anti-ragging laws, rights &amp; preventive measures</a:t>
                      </a:r>
                    </a:p>
                  </a:txBody>
                  <a:tcPr marL="61853" marR="61853" marT="30926" marB="30926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1379"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4</a:t>
                      </a:r>
                    </a:p>
                  </a:txBody>
                  <a:tcPr marL="61853" marR="61853" marT="30926" marB="309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ADMIN / COMMITTEE</a:t>
                      </a:r>
                    </a:p>
                  </a:txBody>
                  <a:tcPr marL="61853" marR="61853" marT="30926" marB="309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View Complaints</a:t>
                      </a:r>
                    </a:p>
                  </a:txBody>
                  <a:tcPr marL="61853" marR="61853" marT="30926" marB="309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Monitor and respond to reported incidents</a:t>
                      </a:r>
                    </a:p>
                  </a:txBody>
                  <a:tcPr marL="61853" marR="61853" marT="30926" marB="30926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5</a:t>
                      </a:r>
                    </a:p>
                  </a:txBody>
                  <a:tcPr marL="61853" marR="61853" marT="30926" marB="309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ADMIN / COMMITTEE</a:t>
                      </a:r>
                    </a:p>
                  </a:txBody>
                  <a:tcPr marL="61853" marR="61853" marT="30926" marB="309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Update Complaint Status</a:t>
                      </a:r>
                    </a:p>
                  </a:txBody>
                  <a:tcPr marL="61853" marR="61853" marT="30926" marB="309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Track cases as Pending, In Progress, or Resolved</a:t>
                      </a:r>
                    </a:p>
                  </a:txBody>
                  <a:tcPr marL="61853" marR="61853" marT="30926" marB="30926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6</a:t>
                      </a:r>
                    </a:p>
                  </a:txBody>
                  <a:tcPr marL="61853" marR="61853" marT="30926" marB="309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ADMIN / COMMITTEE</a:t>
                      </a:r>
                    </a:p>
                  </a:txBody>
                  <a:tcPr marL="61853" marR="61853" marT="30926" marB="309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Generate Reports</a:t>
                      </a:r>
                    </a:p>
                  </a:txBody>
                  <a:tcPr marL="61853" marR="61853" marT="30926" marB="309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Maintain institutional records for compliance</a:t>
                      </a:r>
                    </a:p>
                  </a:txBody>
                  <a:tcPr marL="61853" marR="61853" marT="30926" marB="30926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00670"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7</a:t>
                      </a:r>
                    </a:p>
                  </a:txBody>
                  <a:tcPr marL="61853" marR="61853" marT="30926" marB="309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INSTITUTION</a:t>
                      </a:r>
                    </a:p>
                  </a:txBody>
                  <a:tcPr marL="61853" marR="61853" marT="30926" marB="309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Receive Alerts &amp; Notifications</a:t>
                      </a:r>
                    </a:p>
                  </a:txBody>
                  <a:tcPr marL="61853" marR="61853" marT="30926" marB="309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Take timely action and ensure campus safety</a:t>
                      </a:r>
                    </a:p>
                  </a:txBody>
                  <a:tcPr marL="61853" marR="61853" marT="30926" marB="30926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33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PRODUCT OWNER</a:t>
            </a: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500" dirty="0">
                <a:cs typeface="Times New Roman" panose="02020603050405020304" pitchFamily="18" charset="0"/>
              </a:rPr>
              <a:t>Mr. </a:t>
            </a:r>
            <a:r>
              <a:rPr lang="en-IN" sz="2500" dirty="0"/>
              <a:t>HYDERALI K</a:t>
            </a:r>
            <a:r>
              <a:rPr lang="en-US" sz="25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5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HEAD OF DEPARTMENT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DEPARTMENT OF COMPUTER APPLICATIONS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MES COLLEGE OF ENGINEERING, KUTTIPPURAM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71055" y="1037459"/>
            <a:ext cx="2590800" cy="1678031"/>
            <a:chOff x="471055" y="1037459"/>
            <a:chExt cx="2590800" cy="167803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71055" y="1037459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71055" y="103909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6019800" y="4343400"/>
            <a:ext cx="2590800" cy="1676400"/>
            <a:chOff x="6019800" y="4343400"/>
            <a:chExt cx="2590800" cy="16764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019800" y="6019800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610600" y="434340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991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0206881"/>
              </p:ext>
            </p:extLst>
          </p:nvPr>
        </p:nvGraphicFramePr>
        <p:xfrm>
          <a:off x="457193" y="1177924"/>
          <a:ext cx="8229606" cy="461035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716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716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716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716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7160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7160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68077"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/>
                        <a:t>User Story ID</a:t>
                      </a:r>
                    </a:p>
                  </a:txBody>
                  <a:tcPr marL="66868" marR="66868" marT="33434" marB="334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/>
                        <a:t>Task Name</a:t>
                      </a:r>
                    </a:p>
                  </a:txBody>
                  <a:tcPr marL="66868" marR="66868" marT="33434" marB="334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/>
                        <a:t>Start Date</a:t>
                      </a:r>
                    </a:p>
                  </a:txBody>
                  <a:tcPr marL="66868" marR="66868" marT="33434" marB="334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/>
                        <a:t>End Date</a:t>
                      </a:r>
                    </a:p>
                  </a:txBody>
                  <a:tcPr marL="66868" marR="66868" marT="33434" marB="334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/>
                        <a:t>Days</a:t>
                      </a:r>
                    </a:p>
                  </a:txBody>
                  <a:tcPr marL="66868" marR="66868" marT="33434" marB="334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/>
                        <a:t>Status</a:t>
                      </a:r>
                    </a:p>
                  </a:txBody>
                  <a:tcPr marL="66868" marR="66868" marT="33434" marB="33434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3799"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1</a:t>
                      </a:r>
                    </a:p>
                  </a:txBody>
                  <a:tcPr marL="66868" marR="66868" marT="33434" marB="33434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300" dirty="0"/>
                        <a:t>SPRINT</a:t>
                      </a:r>
                      <a:r>
                        <a:rPr lang="en-IN" sz="1300" baseline="0" dirty="0"/>
                        <a:t> 1</a:t>
                      </a:r>
                      <a:endParaRPr lang="en-IN" sz="1300" dirty="0"/>
                    </a:p>
                  </a:txBody>
                  <a:tcPr marL="66868" marR="66868" marT="33434" marB="334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 smtClean="0"/>
                        <a:t>10/08/2025</a:t>
                      </a:r>
                      <a:endParaRPr lang="en-IN" sz="1300" dirty="0"/>
                    </a:p>
                  </a:txBody>
                  <a:tcPr marL="66868" marR="66868" marT="33434" marB="334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 smtClean="0"/>
                        <a:t>12/08/2025</a:t>
                      </a:r>
                      <a:endParaRPr lang="en-IN" sz="1300" dirty="0"/>
                    </a:p>
                  </a:txBody>
                  <a:tcPr marL="66868" marR="66868" marT="33434" marB="33434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300" dirty="0" smtClean="0"/>
                        <a:t>9</a:t>
                      </a:r>
                      <a:endParaRPr lang="en-IN" sz="1300" dirty="0"/>
                    </a:p>
                  </a:txBody>
                  <a:tcPr marL="66868" marR="66868" marT="33434" marB="334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/>
                        <a:t>Completed</a:t>
                      </a:r>
                    </a:p>
                  </a:txBody>
                  <a:tcPr marL="66868" marR="66868" marT="33434" marB="33434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68681"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2</a:t>
                      </a:r>
                    </a:p>
                  </a:txBody>
                  <a:tcPr marL="66868" marR="66868" marT="33434" marB="33434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IN" sz="1300" dirty="0"/>
                    </a:p>
                  </a:txBody>
                  <a:tcPr marL="66868" marR="66868" marT="33434" marB="334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 smtClean="0"/>
                        <a:t>13/08/2025</a:t>
                      </a:r>
                      <a:endParaRPr lang="en-IN" sz="1300" dirty="0"/>
                    </a:p>
                  </a:txBody>
                  <a:tcPr marL="66868" marR="66868" marT="33434" marB="334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 smtClean="0"/>
                        <a:t>17/08/2025</a:t>
                      </a:r>
                      <a:endParaRPr lang="en-IN" sz="1300" dirty="0"/>
                    </a:p>
                  </a:txBody>
                  <a:tcPr marL="66868" marR="66868" marT="33434" marB="33434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IN" sz="1300" dirty="0"/>
                    </a:p>
                  </a:txBody>
                  <a:tcPr marL="66868" marR="66868" marT="33434" marB="334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 smtClean="0"/>
                        <a:t>Completed</a:t>
                      </a:r>
                      <a:endParaRPr lang="en-IN" sz="1300" dirty="0"/>
                    </a:p>
                  </a:txBody>
                  <a:tcPr marL="66868" marR="66868" marT="33434" marB="33434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6241"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3</a:t>
                      </a:r>
                    </a:p>
                  </a:txBody>
                  <a:tcPr marL="66868" marR="66868" marT="33434" marB="33434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300" dirty="0"/>
                        <a:t>SPRINT</a:t>
                      </a:r>
                      <a:r>
                        <a:rPr lang="en-IN" sz="1300" baseline="0" dirty="0"/>
                        <a:t> 2</a:t>
                      </a:r>
                      <a:endParaRPr lang="en-IN" sz="1300" dirty="0"/>
                    </a:p>
                  </a:txBody>
                  <a:tcPr marL="66868" marR="66868" marT="33434" marB="334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 smtClean="0"/>
                        <a:t>20/08/2025</a:t>
                      </a:r>
                      <a:endParaRPr lang="en-IN" sz="1300" dirty="0"/>
                    </a:p>
                  </a:txBody>
                  <a:tcPr marL="66868" marR="66868" marT="33434" marB="334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 smtClean="0"/>
                        <a:t>25/08/2025</a:t>
                      </a:r>
                      <a:endParaRPr lang="en-IN" sz="1300" dirty="0"/>
                    </a:p>
                  </a:txBody>
                  <a:tcPr marL="66868" marR="66868" marT="33434" marB="33434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300" dirty="0" smtClean="0"/>
                        <a:t>17</a:t>
                      </a:r>
                      <a:endParaRPr lang="en-IN" sz="1300" dirty="0"/>
                    </a:p>
                  </a:txBody>
                  <a:tcPr marL="66868" marR="66868" marT="33434" marB="334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/>
                        <a:t>Planned</a:t>
                      </a:r>
                    </a:p>
                  </a:txBody>
                  <a:tcPr marL="66868" marR="66868" marT="33434" marB="33434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68681"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4</a:t>
                      </a:r>
                    </a:p>
                  </a:txBody>
                  <a:tcPr marL="66868" marR="66868" marT="33434" marB="33434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IN" sz="1300" dirty="0"/>
                    </a:p>
                  </a:txBody>
                  <a:tcPr marL="66868" marR="66868" marT="33434" marB="334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 smtClean="0"/>
                        <a:t>26/08/2025</a:t>
                      </a:r>
                      <a:endParaRPr lang="en-IN" sz="1300" dirty="0"/>
                    </a:p>
                  </a:txBody>
                  <a:tcPr marL="66868" marR="66868" marT="33434" marB="334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 smtClean="0"/>
                        <a:t>05/09/2025</a:t>
                      </a:r>
                      <a:endParaRPr lang="en-IN" sz="1300" dirty="0"/>
                    </a:p>
                  </a:txBody>
                  <a:tcPr marL="66868" marR="66868" marT="33434" marB="33434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IN" sz="1300" dirty="0"/>
                    </a:p>
                  </a:txBody>
                  <a:tcPr marL="66868" marR="66868" marT="33434" marB="334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/>
                        <a:t>Planned</a:t>
                      </a:r>
                    </a:p>
                  </a:txBody>
                  <a:tcPr marL="66868" marR="66868" marT="33434" marB="33434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28079"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5</a:t>
                      </a:r>
                    </a:p>
                  </a:txBody>
                  <a:tcPr marL="66868" marR="66868" marT="33434" marB="33434"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IN" sz="1300" dirty="0"/>
                        <a:t>SPRINT</a:t>
                      </a:r>
                      <a:r>
                        <a:rPr lang="en-IN" sz="1300" baseline="0" dirty="0"/>
                        <a:t> 3</a:t>
                      </a:r>
                      <a:endParaRPr lang="en-IN" sz="1300" dirty="0"/>
                    </a:p>
                  </a:txBody>
                  <a:tcPr marL="66868" marR="66868" marT="33434" marB="334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 smtClean="0"/>
                        <a:t>06/09/2025</a:t>
                      </a:r>
                      <a:endParaRPr lang="en-IN" sz="1300" dirty="0"/>
                    </a:p>
                  </a:txBody>
                  <a:tcPr marL="66868" marR="66868" marT="33434" marB="334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 smtClean="0"/>
                        <a:t>10/09/2025</a:t>
                      </a:r>
                      <a:endParaRPr lang="en-IN" sz="1300" dirty="0"/>
                    </a:p>
                  </a:txBody>
                  <a:tcPr marL="66868" marR="66868" marT="33434" marB="33434"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IN" sz="1300" dirty="0" smtClean="0"/>
                        <a:t>14</a:t>
                      </a:r>
                      <a:endParaRPr lang="en-IN" sz="1300" dirty="0"/>
                    </a:p>
                  </a:txBody>
                  <a:tcPr marL="66868" marR="66868" marT="33434" marB="334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/>
                        <a:t>Planned</a:t>
                      </a:r>
                    </a:p>
                  </a:txBody>
                  <a:tcPr marL="66868" marR="66868" marT="33434" marB="33434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8077"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6</a:t>
                      </a:r>
                    </a:p>
                  </a:txBody>
                  <a:tcPr marL="66868" marR="66868" marT="33434" marB="33434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IN" sz="1300" dirty="0"/>
                    </a:p>
                  </a:txBody>
                  <a:tcPr marL="66868" marR="66868" marT="33434" marB="334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 smtClean="0"/>
                        <a:t>11/09/2025</a:t>
                      </a:r>
                      <a:endParaRPr lang="en-IN" sz="1300" dirty="0"/>
                    </a:p>
                  </a:txBody>
                  <a:tcPr marL="66868" marR="66868" marT="33434" marB="334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 smtClean="0"/>
                        <a:t>17/09/2025</a:t>
                      </a:r>
                      <a:endParaRPr lang="en-IN" sz="1300" dirty="0"/>
                    </a:p>
                  </a:txBody>
                  <a:tcPr marL="66868" marR="66868" marT="33434" marB="33434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IN" sz="1300" dirty="0"/>
                    </a:p>
                  </a:txBody>
                  <a:tcPr marL="66868" marR="66868" marT="33434" marB="334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/>
                        <a:t>Planned</a:t>
                      </a:r>
                    </a:p>
                  </a:txBody>
                  <a:tcPr marL="66868" marR="66868" marT="33434" marB="33434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98723"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7</a:t>
                      </a:r>
                    </a:p>
                  </a:txBody>
                  <a:tcPr marL="66868" marR="66868" marT="33434" marB="33434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IN" sz="1300" dirty="0"/>
                    </a:p>
                  </a:txBody>
                  <a:tcPr marL="66868" marR="66868" marT="33434" marB="334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18/09/2025</a:t>
                      </a:r>
                      <a:endParaRPr lang="en-IN" sz="1300" dirty="0"/>
                    </a:p>
                  </a:txBody>
                  <a:tcPr marL="66868" marR="66868" marT="33434" marB="334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20/09/2025</a:t>
                      </a:r>
                      <a:endParaRPr lang="en-IN" sz="1300" dirty="0"/>
                    </a:p>
                  </a:txBody>
                  <a:tcPr marL="66868" marR="66868" marT="33434" marB="33434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IN" sz="1300" dirty="0"/>
                    </a:p>
                  </a:txBody>
                  <a:tcPr marL="66868" marR="66868" marT="33434" marB="334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/>
                        <a:t>Planned</a:t>
                      </a:r>
                    </a:p>
                  </a:txBody>
                  <a:tcPr marL="66868" marR="66868" marT="33434" marB="33434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72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82B3A94-9A0C-C4BC-231C-DC509F12B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A71774-CFA9-5BDE-501B-7F12D08D2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xmlns="" id="{BF4E4A39-B3B5-344A-DA41-3341D13266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1441161"/>
              </p:ext>
            </p:extLst>
          </p:nvPr>
        </p:nvGraphicFramePr>
        <p:xfrm>
          <a:off x="448050" y="1447800"/>
          <a:ext cx="8229606" cy="170055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716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716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716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716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7160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7160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68077"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/>
                        <a:t>User Story ID</a:t>
                      </a:r>
                    </a:p>
                  </a:txBody>
                  <a:tcPr marL="66868" marR="66868" marT="33434" marB="334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/>
                        <a:t>Task Name</a:t>
                      </a:r>
                    </a:p>
                  </a:txBody>
                  <a:tcPr marL="66868" marR="66868" marT="33434" marB="334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/>
                        <a:t>Start Date</a:t>
                      </a:r>
                    </a:p>
                  </a:txBody>
                  <a:tcPr marL="66868" marR="66868" marT="33434" marB="334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/>
                        <a:t>End Date</a:t>
                      </a:r>
                    </a:p>
                  </a:txBody>
                  <a:tcPr marL="66868" marR="66868" marT="33434" marB="334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/>
                        <a:t>Days</a:t>
                      </a:r>
                    </a:p>
                  </a:txBody>
                  <a:tcPr marL="66868" marR="66868" marT="33434" marB="334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/>
                        <a:t>Status</a:t>
                      </a:r>
                    </a:p>
                  </a:txBody>
                  <a:tcPr marL="66868" marR="66868" marT="33434" marB="33434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3799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/>
                        <a:t>8</a:t>
                      </a:r>
                    </a:p>
                  </a:txBody>
                  <a:tcPr marL="66868" marR="66868" marT="33434" marB="33434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300" dirty="0"/>
                        <a:t>SPRINT</a:t>
                      </a:r>
                      <a:r>
                        <a:rPr lang="en-IN" sz="1300" baseline="0" dirty="0"/>
                        <a:t> 4</a:t>
                      </a:r>
                      <a:endParaRPr lang="en-IN" sz="1300" dirty="0"/>
                    </a:p>
                  </a:txBody>
                  <a:tcPr marL="66868" marR="66868" marT="33434" marB="334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21/09/2025</a:t>
                      </a:r>
                      <a:endParaRPr lang="en-IN" sz="1300" dirty="0"/>
                    </a:p>
                  </a:txBody>
                  <a:tcPr marL="66868" marR="66868" marT="33434" marB="334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25/09/2025</a:t>
                      </a:r>
                      <a:endParaRPr lang="en-IN" sz="1300" dirty="0"/>
                    </a:p>
                  </a:txBody>
                  <a:tcPr marL="66868" marR="66868" marT="33434" marB="33434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300" dirty="0" smtClean="0"/>
                        <a:t>15</a:t>
                      </a:r>
                      <a:endParaRPr lang="en-IN" sz="1300" dirty="0"/>
                    </a:p>
                  </a:txBody>
                  <a:tcPr marL="66868" marR="66868" marT="33434" marB="3343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dirty="0" smtClean="0"/>
                        <a:t>Planned</a:t>
                      </a:r>
                    </a:p>
                    <a:p>
                      <a:pPr algn="ctr"/>
                      <a:endParaRPr lang="en-IN" sz="1300" dirty="0"/>
                    </a:p>
                  </a:txBody>
                  <a:tcPr marL="66868" marR="66868" marT="33434" marB="33434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68681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/>
                        <a:t>9</a:t>
                      </a:r>
                    </a:p>
                  </a:txBody>
                  <a:tcPr marL="66868" marR="66868" marT="33434" marB="33434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IN" sz="1300" dirty="0"/>
                    </a:p>
                  </a:txBody>
                  <a:tcPr marL="66868" marR="66868" marT="33434" marB="334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26/09/2025</a:t>
                      </a:r>
                      <a:endParaRPr lang="en-IN" sz="1300" dirty="0"/>
                    </a:p>
                  </a:txBody>
                  <a:tcPr marL="66868" marR="66868" marT="33434" marB="334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05/10/2025</a:t>
                      </a:r>
                      <a:endParaRPr lang="en-IN" sz="1300" dirty="0"/>
                    </a:p>
                  </a:txBody>
                  <a:tcPr marL="66868" marR="66868" marT="33434" marB="33434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IN" sz="1300" dirty="0"/>
                    </a:p>
                  </a:txBody>
                  <a:tcPr marL="66868" marR="66868" marT="33434" marB="3343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dirty="0" smtClean="0"/>
                        <a:t>Planned</a:t>
                      </a:r>
                    </a:p>
                    <a:p>
                      <a:pPr algn="ctr"/>
                      <a:endParaRPr lang="en-IN" sz="1300" dirty="0"/>
                    </a:p>
                  </a:txBody>
                  <a:tcPr marL="66868" marR="66868" marT="33434" marB="33434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1DCB6AA-AB7E-F6EE-C130-1F6ECBC47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0EBA270-A33C-E7DE-3508-7526208CF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36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0594AD8-D3B6-48E4-9260-B7C13F1EB2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654" y="2057401"/>
            <a:ext cx="3906292" cy="362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1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4EBFFE57-6BF9-4C35-9F0A-06AF667646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752600"/>
            <a:ext cx="55626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</a:t>
            </a:r>
            <a:r>
              <a:rPr lang="en-US" dirty="0" smtClean="0"/>
              <a:t>1.1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56388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8B098228-EC99-4C50-8272-664A448F5F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76400"/>
            <a:ext cx="8077200" cy="433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6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5146596" cy="48768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00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287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Environment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ER Diagram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72432"/>
          </a:xfrm>
        </p:spPr>
        <p:txBody>
          <a:bodyPr>
            <a:normAutofit fontScale="90000"/>
          </a:bodyPr>
          <a:lstStyle/>
          <a:p>
            <a:pPr algn="l"/>
            <a:r>
              <a:rPr lang="en" sz="3000" dirty="0"/>
              <a:t>CAMPUS SHIELD-ANTIRAGGING AWARNESS &amp; REPORTING SYSTEM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Ragging continues to affect students’ mental and emotional well-being.</a:t>
            </a:r>
          </a:p>
          <a:p>
            <a:r>
              <a:rPr lang="en-US" sz="2800" dirty="0"/>
              <a:t>Many incidents go unreported due to fear, stigma, or lack of safe reporting channels.</a:t>
            </a:r>
          </a:p>
          <a:p>
            <a:r>
              <a:rPr lang="en-US" sz="2800" dirty="0"/>
              <a:t>Provide a safe, anonymous digital platform for students to report ragging.</a:t>
            </a:r>
          </a:p>
          <a:p>
            <a:r>
              <a:rPr lang="en-US" sz="2800" dirty="0"/>
              <a:t>Promote awareness of anti-ragging laws, student rights, and available support.</a:t>
            </a:r>
          </a:p>
          <a:p>
            <a:r>
              <a:rPr lang="en-US" sz="2800" dirty="0"/>
              <a:t>Enable quick institutional response through dedicated authority dashboards.</a:t>
            </a:r>
          </a:p>
          <a:p>
            <a:pPr lvl="0"/>
            <a:endParaRPr lang="en-US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Reduce unreported ragging cases.</a:t>
            </a:r>
          </a:p>
          <a:p>
            <a:r>
              <a:rPr lang="en-US" sz="2800" dirty="0"/>
              <a:t>Anonymous complaint submission form.</a:t>
            </a:r>
          </a:p>
          <a:p>
            <a:r>
              <a:rPr lang="en-US" sz="2800" dirty="0"/>
              <a:t>Authority dashboard for managing and reviewing reports.</a:t>
            </a:r>
          </a:p>
          <a:p>
            <a:r>
              <a:rPr lang="en-US" sz="2800" dirty="0"/>
              <a:t>Anti-ragging awareness resources and student rights.</a:t>
            </a:r>
          </a:p>
          <a:p>
            <a:r>
              <a:rPr lang="en-US" sz="2800" dirty="0"/>
              <a:t>Direct access to helpline numbers and anti-ragging committee contacts.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/>
              <a:t>Develop a safe and anonymous platform for students to report ragging incidents.</a:t>
            </a:r>
          </a:p>
          <a:p>
            <a:pPr lvl="0"/>
            <a:r>
              <a:rPr lang="en-US" sz="2800" dirty="0"/>
              <a:t>Provide quick access to </a:t>
            </a:r>
            <a:r>
              <a:rPr lang="en-US" sz="2800" dirty="0" err="1"/>
              <a:t>helplines</a:t>
            </a:r>
            <a:r>
              <a:rPr lang="en-US" sz="2800" dirty="0"/>
              <a:t> and the institutional anti-ragging committee.</a:t>
            </a:r>
          </a:p>
          <a:p>
            <a:pPr lvl="0"/>
            <a:r>
              <a:rPr lang="en-US" sz="2800" dirty="0"/>
              <a:t>Equip institutions with tools to respond</a:t>
            </a:r>
            <a:r>
              <a:rPr lang="en-US" sz="2800" b="1" dirty="0"/>
              <a:t> </a:t>
            </a:r>
            <a:r>
              <a:rPr lang="en-US" sz="2800" dirty="0"/>
              <a:t>swiftly and effectively to complaints</a:t>
            </a:r>
          </a:p>
          <a:p>
            <a:pPr lvl="0"/>
            <a:r>
              <a:rPr lang="en-US" sz="2800" dirty="0"/>
              <a:t>Ensure secure data storage of complaints and reports using a reliable backend.</a:t>
            </a:r>
          </a:p>
          <a:p>
            <a:pPr lvl="0"/>
            <a:r>
              <a:rPr lang="en-US" sz="2800" dirty="0"/>
              <a:t>Reduce the number of unreported ragging cases through empowerment and trust.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35CA5DB-C95B-9274-6CC6-BBDD61243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D7FD21-F072-514B-1259-00E2A2C7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EXISTING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3013F8-EA75-8B73-B691-9967DDB14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600" dirty="0"/>
              <a:t>Lack of dedicated digital platforms for reporting ragging incidents anonymously.</a:t>
            </a:r>
          </a:p>
          <a:p>
            <a:pPr lvl="0"/>
            <a:r>
              <a:rPr lang="en-US" sz="2600" dirty="0"/>
              <a:t>Most complaints are handled through manual processes.</a:t>
            </a:r>
          </a:p>
          <a:p>
            <a:pPr lvl="0"/>
            <a:r>
              <a:rPr lang="en-US" sz="2600" dirty="0"/>
              <a:t>No real-time tracking or monitoring of submitted complaints by authorities.</a:t>
            </a:r>
          </a:p>
          <a:p>
            <a:pPr lvl="0"/>
            <a:r>
              <a:rPr lang="en-US" sz="2600" dirty="0"/>
              <a:t>Limited access to anti-ragging policies, </a:t>
            </a:r>
            <a:r>
              <a:rPr lang="en-US" sz="2600" dirty="0" err="1"/>
              <a:t>helplines</a:t>
            </a:r>
            <a:r>
              <a:rPr lang="en-US" sz="2600" dirty="0"/>
              <a:t>, and legal awareness for students.</a:t>
            </a:r>
          </a:p>
          <a:p>
            <a:pPr lvl="0"/>
            <a:r>
              <a:rPr lang="en-US" sz="2600" dirty="0"/>
              <a:t>Delayed or inefficient institutional response due to fragmented communication channels.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0633661-B8A5-5F64-B0B3-F069AAD4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C645143-4DA4-EC25-D400-31811F43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8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9A89323-CAA4-5F8F-BC23-AF2428BA7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A72957-0B3A-B1DC-4183-C152345F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PROPOSED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9433FB-9787-5DBA-F8F3-B665601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/>
              <a:t>A web-based platform for anonymous and secure ragging complaint submissions.</a:t>
            </a:r>
          </a:p>
          <a:p>
            <a:r>
              <a:rPr lang="en-US" sz="2800" dirty="0"/>
              <a:t>Students can file complaints anytime, anywhere using just a smartphone or computer, without the need to physically approach authorities.</a:t>
            </a:r>
          </a:p>
          <a:p>
            <a:pPr lvl="0"/>
            <a:r>
              <a:rPr lang="en-US" sz="2800" dirty="0" smtClean="0"/>
              <a:t>Authorities receive real-time alerts whenever a new complaint is submitted.</a:t>
            </a:r>
            <a:r>
              <a:rPr lang="en-US" sz="2800" dirty="0" smtClean="0"/>
              <a:t>.</a:t>
            </a:r>
          </a:p>
          <a:p>
            <a:pPr lvl="0"/>
            <a:r>
              <a:rPr lang="en-US" sz="2800" dirty="0" smtClean="0"/>
              <a:t>Secure </a:t>
            </a:r>
            <a:r>
              <a:rPr lang="en-US" sz="2800" dirty="0"/>
              <a:t>data storage using SQLite to maintain privacy and integrity of reports.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8A7E54E-77D1-E994-4D0C-79543779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A8B7F26-E457-6E29-93A0-124CF9B8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4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2800" dirty="0"/>
              <a:t>Urgent need to educate students about their rights and available legal protections.</a:t>
            </a:r>
          </a:p>
          <a:p>
            <a:pPr lvl="0"/>
            <a:r>
              <a:rPr lang="en-US" sz="2800" dirty="0"/>
              <a:t>Increase in unreported cases, leading to prolonged suffering and inaction.</a:t>
            </a:r>
          </a:p>
          <a:p>
            <a:pPr lvl="0"/>
            <a:r>
              <a:rPr lang="en-US" sz="2800" dirty="0"/>
              <a:t>Need to eliminate stigma and fear associated with filing complaints.</a:t>
            </a:r>
          </a:p>
          <a:p>
            <a:pPr lvl="0"/>
            <a:r>
              <a:rPr lang="en-US" sz="2800" dirty="0"/>
              <a:t>Ragging severely affects academic performance, mental health, and self-esteem of victims.</a:t>
            </a:r>
          </a:p>
          <a:p>
            <a:pPr lvl="0"/>
            <a:r>
              <a:rPr lang="en-US" sz="2800" dirty="0"/>
              <a:t>Promote a standardized complaint handling process across campuses.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1229</Words>
  <Application>Microsoft Office PowerPoint</Application>
  <PresentationFormat>On-screen Show (4:3)</PresentationFormat>
  <Paragraphs>433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Bookman Old Style</vt:lpstr>
      <vt:lpstr>Calibri</vt:lpstr>
      <vt:lpstr>Times New Roman</vt:lpstr>
      <vt:lpstr>Office Theme</vt:lpstr>
      <vt:lpstr>CAMPUS SHIELD-ANTIRAGGING AWARNESS &amp; REPORTING SYSTEM</vt:lpstr>
      <vt:lpstr>PRODUCT OWNER  Mr. HYDERALI K HEAD OF DEPARTMENT DEPARTMENT OF COMPUTER APPLICATIONS MES COLLEGE OF ENGINEERING, KUTTIPPURAM</vt:lpstr>
      <vt:lpstr>TABLE OF CONTENTS</vt:lpstr>
      <vt:lpstr>CAMPUS SHIELD-ANTIRAGGING AWARNESS &amp; REPORTING SYSTEM</vt:lpstr>
      <vt:lpstr>PowerPoint Presentation</vt:lpstr>
      <vt:lpstr>OBJECTIVES</vt:lpstr>
      <vt:lpstr>EXISTING SYSTEM</vt:lpstr>
      <vt:lpstr>PROPOSED SYSTEM</vt:lpstr>
      <vt:lpstr>MOTIVATIONS</vt:lpstr>
      <vt:lpstr>FUNCTIONALITIES</vt:lpstr>
      <vt:lpstr>FUNCTIONALITIES</vt:lpstr>
      <vt:lpstr>MODULE DESCRIPTION</vt:lpstr>
      <vt:lpstr>MODULE DESCRIPTION</vt:lpstr>
      <vt:lpstr>DEVELOPING ENVIRONMENT</vt:lpstr>
      <vt:lpstr>SPRINT BACKLOG</vt:lpstr>
      <vt:lpstr>SPRINT BACKLOG</vt:lpstr>
      <vt:lpstr>PRODUCT BACKLOG</vt:lpstr>
      <vt:lpstr>PRODUCT BACKLOG</vt:lpstr>
      <vt:lpstr>USER STORY</vt:lpstr>
      <vt:lpstr>PROJECT PLAN</vt:lpstr>
      <vt:lpstr>PROJECT PLAN</vt:lpstr>
      <vt:lpstr>DATA FLOW DIAGRAM</vt:lpstr>
      <vt:lpstr>DATA FLOW DIAGRAM</vt:lpstr>
      <vt:lpstr>DATA FLOW DIAGRAM</vt:lpstr>
      <vt:lpstr>ER DIAGRAM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Faculty</dc:creator>
  <cp:lastModifiedBy>User</cp:lastModifiedBy>
  <cp:revision>71</cp:revision>
  <dcterms:created xsi:type="dcterms:W3CDTF">2024-09-27T10:56:22Z</dcterms:created>
  <dcterms:modified xsi:type="dcterms:W3CDTF">2025-08-20T02:21:13Z</dcterms:modified>
</cp:coreProperties>
</file>