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Lst>
  <p:notesMasterIdLst>
    <p:notesMasterId r:id="rId16"/>
  </p:notesMasterIdLst>
  <p:sldIdLst>
    <p:sldId id="256" r:id="rId4"/>
    <p:sldId id="257" r:id="rId5"/>
    <p:sldId id="258" r:id="rId6"/>
    <p:sldId id="269" r:id="rId7"/>
    <p:sldId id="270" r:id="rId8"/>
    <p:sldId id="264" r:id="rId9"/>
    <p:sldId id="271" r:id="rId10"/>
    <p:sldId id="272" r:id="rId11"/>
    <p:sldId id="261" r:id="rId12"/>
    <p:sldId id="266" r:id="rId13"/>
    <p:sldId id="267"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95B8C-F308-425F-9B56-14BEEC2634E2}" type="datetimeFigureOut">
              <a:rPr lang="en-GB" smtClean="0"/>
              <a:t>19/02/2018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3A2B6-4352-4A3F-8BD0-144E51C5D1AF}" type="slidenum">
              <a:rPr lang="en-GB" smtClean="0"/>
              <a:t>‹#›</a:t>
            </a:fld>
            <a:endParaRPr lang="en-GB"/>
          </a:p>
        </p:txBody>
      </p:sp>
    </p:spTree>
    <p:extLst>
      <p:ext uri="{BB962C8B-B14F-4D97-AF65-F5344CB8AC3E}">
        <p14:creationId xmlns:p14="http://schemas.microsoft.com/office/powerpoint/2010/main" val="3113737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established hierarchy, refer to how we have set up members to report to </a:t>
            </a:r>
            <a:r>
              <a:rPr lang="en-GB" dirty="0" err="1"/>
              <a:t>i.e</a:t>
            </a:r>
            <a:r>
              <a:rPr lang="en-GB" dirty="0"/>
              <a:t> scrum master and the team leader</a:t>
            </a:r>
          </a:p>
          <a:p>
            <a:endParaRPr lang="en-GB" dirty="0"/>
          </a:p>
        </p:txBody>
      </p:sp>
      <p:sp>
        <p:nvSpPr>
          <p:cNvPr id="4" name="Slide Number Placeholder 3"/>
          <p:cNvSpPr>
            <a:spLocks noGrp="1"/>
          </p:cNvSpPr>
          <p:nvPr>
            <p:ph type="sldNum" sz="quarter" idx="10"/>
          </p:nvPr>
        </p:nvSpPr>
        <p:spPr/>
        <p:txBody>
          <a:bodyPr/>
          <a:lstStyle/>
          <a:p>
            <a:fld id="{7A63A2B6-4352-4A3F-8BD0-144E51C5D1AF}" type="slidenum">
              <a:rPr lang="en-GB" smtClean="0"/>
              <a:t>2</a:t>
            </a:fld>
            <a:endParaRPr lang="en-GB"/>
          </a:p>
        </p:txBody>
      </p:sp>
    </p:spTree>
    <p:extLst>
      <p:ext uri="{BB962C8B-B14F-4D97-AF65-F5344CB8AC3E}">
        <p14:creationId xmlns:p14="http://schemas.microsoft.com/office/powerpoint/2010/main" val="1994519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DD26-2A79-464F-AFC1-780BEE3EDC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50B906-58A9-47E1-AC50-F38D495F6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9F1E9-F905-4CE6-A4B4-C789AB22FAD6}"/>
              </a:ext>
            </a:extLst>
          </p:cNvPr>
          <p:cNvSpPr>
            <a:spLocks noGrp="1"/>
          </p:cNvSpPr>
          <p:nvPr>
            <p:ph type="dt" sz="half" idx="10"/>
          </p:nvPr>
        </p:nvSpPr>
        <p:spPr/>
        <p:txBody>
          <a:bodyPr/>
          <a:lstStyle/>
          <a:p>
            <a:fld id="{19330FCA-B728-4387-A767-358056BFCDE0}" type="datetimeFigureOut">
              <a:rPr lang="en-GB" smtClean="0"/>
              <a:t>19/02/2018</a:t>
            </a:fld>
            <a:endParaRPr lang="en-GB"/>
          </a:p>
        </p:txBody>
      </p:sp>
      <p:sp>
        <p:nvSpPr>
          <p:cNvPr id="5" name="Footer Placeholder 4">
            <a:extLst>
              <a:ext uri="{FF2B5EF4-FFF2-40B4-BE49-F238E27FC236}">
                <a16:creationId xmlns:a16="http://schemas.microsoft.com/office/drawing/2014/main" id="{358F0830-CE39-46E8-8D6A-9E0D6D318B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313BCD-05FF-47BB-973F-DFDEE3FA4933}"/>
              </a:ext>
            </a:extLst>
          </p:cNvPr>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413846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AEE5-D493-444A-97BA-2B81FDCB06B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BFC6B4F-88E4-4E5F-86B3-F7673E7CD9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2C81A4-C418-4384-8D06-27D7B025708A}"/>
              </a:ext>
            </a:extLst>
          </p:cNvPr>
          <p:cNvSpPr>
            <a:spLocks noGrp="1"/>
          </p:cNvSpPr>
          <p:nvPr>
            <p:ph type="dt" sz="half" idx="10"/>
          </p:nvPr>
        </p:nvSpPr>
        <p:spPr/>
        <p:txBody>
          <a:bodyPr/>
          <a:lstStyle/>
          <a:p>
            <a:fld id="{19330FCA-B728-4387-A767-358056BFCDE0}" type="datetimeFigureOut">
              <a:rPr lang="en-GB" smtClean="0"/>
              <a:t>19/02/2018</a:t>
            </a:fld>
            <a:endParaRPr lang="en-GB"/>
          </a:p>
        </p:txBody>
      </p:sp>
      <p:sp>
        <p:nvSpPr>
          <p:cNvPr id="5" name="Footer Placeholder 4">
            <a:extLst>
              <a:ext uri="{FF2B5EF4-FFF2-40B4-BE49-F238E27FC236}">
                <a16:creationId xmlns:a16="http://schemas.microsoft.com/office/drawing/2014/main" id="{2DAAEAB2-8BB3-4D72-8EBF-A4B7A724BD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A60FEA-F9AB-422E-BF75-53B264E39975}"/>
              </a:ext>
            </a:extLst>
          </p:cNvPr>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1206388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97E273-5363-4DE6-A551-4F83BC00DB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74D713-EB23-4345-99D4-ECA137445D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2C801E-F5C0-49D6-A11B-E2074BC85651}"/>
              </a:ext>
            </a:extLst>
          </p:cNvPr>
          <p:cNvSpPr>
            <a:spLocks noGrp="1"/>
          </p:cNvSpPr>
          <p:nvPr>
            <p:ph type="dt" sz="half" idx="10"/>
          </p:nvPr>
        </p:nvSpPr>
        <p:spPr/>
        <p:txBody>
          <a:bodyPr/>
          <a:lstStyle/>
          <a:p>
            <a:fld id="{19330FCA-B728-4387-A767-358056BFCDE0}" type="datetimeFigureOut">
              <a:rPr lang="en-GB" smtClean="0"/>
              <a:t>19/02/2018</a:t>
            </a:fld>
            <a:endParaRPr lang="en-GB"/>
          </a:p>
        </p:txBody>
      </p:sp>
      <p:sp>
        <p:nvSpPr>
          <p:cNvPr id="5" name="Footer Placeholder 4">
            <a:extLst>
              <a:ext uri="{FF2B5EF4-FFF2-40B4-BE49-F238E27FC236}">
                <a16:creationId xmlns:a16="http://schemas.microsoft.com/office/drawing/2014/main" id="{E22F141F-A5A3-4513-BE55-5D639D9B5D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207F3E-EC1C-418F-B515-C57197B92681}"/>
              </a:ext>
            </a:extLst>
          </p:cNvPr>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488209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9330FCA-B728-4387-A767-358056BFCDE0}" type="datetimeFigureOut">
              <a:rPr lang="en-GB" smtClean="0"/>
              <a:t>19/02/2018</a:t>
            </a:fld>
            <a:endParaRPr lang="en-GB"/>
          </a:p>
        </p:txBody>
      </p:sp>
      <p:sp>
        <p:nvSpPr>
          <p:cNvPr id="5" name="Footer Placeholder 4"/>
          <p:cNvSpPr>
            <a:spLocks noGrp="1"/>
          </p:cNvSpPr>
          <p:nvPr>
            <p:ph type="ftr" sz="quarter" idx="11"/>
          </p:nvPr>
        </p:nvSpPr>
        <p:spPr>
          <a:xfrm>
            <a:off x="3962399" y="5870575"/>
            <a:ext cx="4893958" cy="377825"/>
          </a:xfrm>
        </p:spPr>
        <p:txBody>
          <a:bodyPr/>
          <a:lstStyle/>
          <a:p>
            <a:endParaRPr lang="en-GB"/>
          </a:p>
        </p:txBody>
      </p:sp>
      <p:sp>
        <p:nvSpPr>
          <p:cNvPr id="6" name="Slide Number Placeholder 5"/>
          <p:cNvSpPr>
            <a:spLocks noGrp="1"/>
          </p:cNvSpPr>
          <p:nvPr>
            <p:ph type="sldNum" sz="quarter" idx="12"/>
          </p:nvPr>
        </p:nvSpPr>
        <p:spPr>
          <a:xfrm>
            <a:off x="10608958" y="5870575"/>
            <a:ext cx="551167" cy="377825"/>
          </a:xfrm>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286243839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330FCA-B728-4387-A767-358056BFCDE0}" type="datetimeFigureOut">
              <a:rPr lang="en-GB" smtClean="0"/>
              <a:t>19/02/2018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1055189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330FCA-B728-4387-A767-358056BFCDE0}" type="datetimeFigureOut">
              <a:rPr lang="en-GB" smtClean="0"/>
              <a:t>19/02/2018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2236501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330FCA-B728-4387-A767-358056BFCDE0}" type="datetimeFigureOut">
              <a:rPr lang="en-GB" smtClean="0"/>
              <a:t>19/02/2018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3288288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330FCA-B728-4387-A767-358056BFCDE0}" type="datetimeFigureOut">
              <a:rPr lang="en-GB" smtClean="0"/>
              <a:t>19/02/2018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2666782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330FCA-B728-4387-A767-358056BFCDE0}" type="datetimeFigureOut">
              <a:rPr lang="en-GB" smtClean="0"/>
              <a:t>19/02/2018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1477526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9330FCA-B728-4387-A767-358056BFCDE0}" type="datetimeFigureOut">
              <a:rPr lang="en-GB" smtClean="0"/>
              <a:t>19/02/2018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32267171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330FCA-B728-4387-A767-358056BFCDE0}" type="datetimeFigureOut">
              <a:rPr lang="en-GB" smtClean="0"/>
              <a:t>19/02/2018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90329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D03C-246F-4583-B9D8-D5050BB3C3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70951B6-AB00-450D-A8A7-F73EB3F877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FA888C-6098-4F3A-A42D-83B54391FDC2}"/>
              </a:ext>
            </a:extLst>
          </p:cNvPr>
          <p:cNvSpPr>
            <a:spLocks noGrp="1"/>
          </p:cNvSpPr>
          <p:nvPr>
            <p:ph type="dt" sz="half" idx="10"/>
          </p:nvPr>
        </p:nvSpPr>
        <p:spPr/>
        <p:txBody>
          <a:bodyPr/>
          <a:lstStyle/>
          <a:p>
            <a:fld id="{19330FCA-B728-4387-A767-358056BFCDE0}" type="datetimeFigureOut">
              <a:rPr lang="en-GB" smtClean="0"/>
              <a:t>19/02/2018</a:t>
            </a:fld>
            <a:endParaRPr lang="en-GB"/>
          </a:p>
        </p:txBody>
      </p:sp>
      <p:sp>
        <p:nvSpPr>
          <p:cNvPr id="5" name="Footer Placeholder 4">
            <a:extLst>
              <a:ext uri="{FF2B5EF4-FFF2-40B4-BE49-F238E27FC236}">
                <a16:creationId xmlns:a16="http://schemas.microsoft.com/office/drawing/2014/main" id="{2F646E99-190A-45FD-8219-79DD1DDC79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6E8C72-175F-4D4D-8BDC-E270DB0E0915}"/>
              </a:ext>
            </a:extLst>
          </p:cNvPr>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31423897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330FCA-B728-4387-A767-358056BFCDE0}" type="datetimeFigureOut">
              <a:rPr lang="en-GB" smtClean="0"/>
              <a:t>19/02/2018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1129455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330FCA-B728-4387-A767-358056BFCDE0}" type="datetimeFigureOut">
              <a:rPr lang="en-GB" smtClean="0"/>
              <a:t>19/02/2018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12873586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330FCA-B728-4387-A767-358056BFCDE0}" type="datetimeFigureOut">
              <a:rPr lang="en-GB" smtClean="0"/>
              <a:t>19/02/2018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20612033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330FCA-B728-4387-A767-358056BFCDE0}" type="datetimeFigureOut">
              <a:rPr lang="en-GB" smtClean="0"/>
              <a:t>19/02/2018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24619254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330FCA-B728-4387-A767-358056BFCDE0}" type="datetimeFigureOut">
              <a:rPr lang="en-GB" smtClean="0"/>
              <a:t>19/02/2018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493792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330FCA-B728-4387-A767-358056BFCDE0}" type="datetimeFigureOut">
              <a:rPr lang="en-GB" smtClean="0"/>
              <a:t>19/02/2018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669883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330FCA-B728-4387-A767-358056BFCDE0}" type="datetimeFigureOut">
              <a:rPr lang="en-GB" smtClean="0"/>
              <a:t>19/02/2018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33302529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330FCA-B728-4387-A767-358056BFCDE0}" type="datetimeFigureOut">
              <a:rPr lang="en-GB" smtClean="0"/>
              <a:t>19/02/2018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EF70A3-7AB0-4044-B7C6-E33768B1CFB6}" type="slidenum">
              <a:rPr lang="en-GB" smtClean="0"/>
              <a:t>‹#›</a:t>
            </a:fld>
            <a:endParaRPr lang="en-GB"/>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5901926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330FCA-B728-4387-A767-358056BFCDE0}" type="datetimeFigureOut">
              <a:rPr lang="en-GB" smtClean="0"/>
              <a:t>19/02/2018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31216429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9330FCA-B728-4387-A767-358056BFCDE0}" type="datetimeFigureOut">
              <a:rPr lang="en-GB" smtClean="0"/>
              <a:t>19/02/2018</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6EF70A3-7AB0-4044-B7C6-E33768B1CFB6}"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565468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3361-1ED6-43DC-8742-3A98E82BDB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4AC904B-93DA-4841-AD21-C7212171C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B5D86F-A4FD-4801-A6D4-59A80767CDB7}"/>
              </a:ext>
            </a:extLst>
          </p:cNvPr>
          <p:cNvSpPr>
            <a:spLocks noGrp="1"/>
          </p:cNvSpPr>
          <p:nvPr>
            <p:ph type="dt" sz="half" idx="10"/>
          </p:nvPr>
        </p:nvSpPr>
        <p:spPr/>
        <p:txBody>
          <a:bodyPr/>
          <a:lstStyle/>
          <a:p>
            <a:fld id="{19330FCA-B728-4387-A767-358056BFCDE0}" type="datetimeFigureOut">
              <a:rPr lang="en-GB" smtClean="0"/>
              <a:t>19/02/2018</a:t>
            </a:fld>
            <a:endParaRPr lang="en-GB"/>
          </a:p>
        </p:txBody>
      </p:sp>
      <p:sp>
        <p:nvSpPr>
          <p:cNvPr id="5" name="Footer Placeholder 4">
            <a:extLst>
              <a:ext uri="{FF2B5EF4-FFF2-40B4-BE49-F238E27FC236}">
                <a16:creationId xmlns:a16="http://schemas.microsoft.com/office/drawing/2014/main" id="{16DFD073-4183-42F6-94DE-CD3E522D7B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7EC63A-9028-4893-B707-C2A08A5AF8BE}"/>
              </a:ext>
            </a:extLst>
          </p:cNvPr>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17948535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330FCA-B728-4387-A767-358056BFCDE0}" type="datetimeFigureOut">
              <a:rPr lang="en-GB" smtClean="0"/>
              <a:t>19/02/2018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17753413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330FCA-B728-4387-A767-358056BFCDE0}" type="datetimeFigureOut">
              <a:rPr lang="en-GB" smtClean="0"/>
              <a:t>19/02/2018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EF70A3-7AB0-4044-B7C6-E33768B1CFB6}"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0523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330FCA-B728-4387-A767-358056BFCDE0}" type="datetimeFigureOut">
              <a:rPr lang="en-GB" smtClean="0"/>
              <a:t>19/02/2018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21811667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330FCA-B728-4387-A767-358056BFCDE0}" type="datetimeFigureOut">
              <a:rPr lang="en-GB" smtClean="0"/>
              <a:t>19/02/2018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3699158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330FCA-B728-4387-A767-358056BFCDE0}" type="datetimeFigureOut">
              <a:rPr lang="en-GB" smtClean="0"/>
              <a:t>19/02/2018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30613907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30FCA-B728-4387-A767-358056BFCDE0}" type="datetimeFigureOut">
              <a:rPr lang="en-GB" smtClean="0"/>
              <a:t>19/02/2018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532617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330FCA-B728-4387-A767-358056BFCDE0}" type="datetimeFigureOut">
              <a:rPr lang="en-GB" smtClean="0"/>
              <a:t>19/02/2018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4650192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330FCA-B728-4387-A767-358056BFCDE0}" type="datetimeFigureOut">
              <a:rPr lang="en-GB" smtClean="0"/>
              <a:t>19/02/2018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38222163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330FCA-B728-4387-A767-358056BFCDE0}" type="datetimeFigureOut">
              <a:rPr lang="en-GB" smtClean="0"/>
              <a:t>19/02/2018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9865878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330FCA-B728-4387-A767-358056BFCDE0}" type="datetimeFigureOut">
              <a:rPr lang="en-GB" smtClean="0"/>
              <a:t>19/02/2018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699971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2404-0E72-47D9-986A-50859CF4C9C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302129-5917-490B-AD1F-142B110464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F22C122-D589-4199-824F-25FA2B7BF6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A17D303-8FF4-4E4F-92BA-142C2D97A23D}"/>
              </a:ext>
            </a:extLst>
          </p:cNvPr>
          <p:cNvSpPr>
            <a:spLocks noGrp="1"/>
          </p:cNvSpPr>
          <p:nvPr>
            <p:ph type="dt" sz="half" idx="10"/>
          </p:nvPr>
        </p:nvSpPr>
        <p:spPr/>
        <p:txBody>
          <a:bodyPr/>
          <a:lstStyle/>
          <a:p>
            <a:fld id="{19330FCA-B728-4387-A767-358056BFCDE0}" type="datetimeFigureOut">
              <a:rPr lang="en-GB" smtClean="0"/>
              <a:t>19/02/2018</a:t>
            </a:fld>
            <a:endParaRPr lang="en-GB"/>
          </a:p>
        </p:txBody>
      </p:sp>
      <p:sp>
        <p:nvSpPr>
          <p:cNvPr id="6" name="Footer Placeholder 5">
            <a:extLst>
              <a:ext uri="{FF2B5EF4-FFF2-40B4-BE49-F238E27FC236}">
                <a16:creationId xmlns:a16="http://schemas.microsoft.com/office/drawing/2014/main" id="{B8AAC339-ADFE-4DB9-B9BF-43C664A11E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024E8E-1BAB-459E-81AD-655BF7A4C8DD}"/>
              </a:ext>
            </a:extLst>
          </p:cNvPr>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2524322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4BF6-3AF2-43E2-894D-2FEE664C1AA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755219-9515-40DA-9865-EBA588D6EB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3A534F-7602-466D-BFD7-5173964E05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301A12A-092D-430C-A312-3B528957E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D39409-383B-4D28-AB7E-B19631CCAB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8164BFB-BEF6-467B-8E70-ED6A2842226D}"/>
              </a:ext>
            </a:extLst>
          </p:cNvPr>
          <p:cNvSpPr>
            <a:spLocks noGrp="1"/>
          </p:cNvSpPr>
          <p:nvPr>
            <p:ph type="dt" sz="half" idx="10"/>
          </p:nvPr>
        </p:nvSpPr>
        <p:spPr/>
        <p:txBody>
          <a:bodyPr/>
          <a:lstStyle/>
          <a:p>
            <a:fld id="{19330FCA-B728-4387-A767-358056BFCDE0}" type="datetimeFigureOut">
              <a:rPr lang="en-GB" smtClean="0"/>
              <a:t>19/02/2018</a:t>
            </a:fld>
            <a:endParaRPr lang="en-GB"/>
          </a:p>
        </p:txBody>
      </p:sp>
      <p:sp>
        <p:nvSpPr>
          <p:cNvPr id="8" name="Footer Placeholder 7">
            <a:extLst>
              <a:ext uri="{FF2B5EF4-FFF2-40B4-BE49-F238E27FC236}">
                <a16:creationId xmlns:a16="http://schemas.microsoft.com/office/drawing/2014/main" id="{D6046355-491E-4F6A-B217-B268B77B9D0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5C705E8-E796-4D6E-A842-581895A38340}"/>
              </a:ext>
            </a:extLst>
          </p:cNvPr>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1164726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77C5-1940-44E2-AFA1-0376F4A6A84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E6BF095-4ABD-41CD-BD9C-DAED19BE4279}"/>
              </a:ext>
            </a:extLst>
          </p:cNvPr>
          <p:cNvSpPr>
            <a:spLocks noGrp="1"/>
          </p:cNvSpPr>
          <p:nvPr>
            <p:ph type="dt" sz="half" idx="10"/>
          </p:nvPr>
        </p:nvSpPr>
        <p:spPr/>
        <p:txBody>
          <a:bodyPr/>
          <a:lstStyle/>
          <a:p>
            <a:fld id="{19330FCA-B728-4387-A767-358056BFCDE0}" type="datetimeFigureOut">
              <a:rPr lang="en-GB" smtClean="0"/>
              <a:t>19/02/2018</a:t>
            </a:fld>
            <a:endParaRPr lang="en-GB"/>
          </a:p>
        </p:txBody>
      </p:sp>
      <p:sp>
        <p:nvSpPr>
          <p:cNvPr id="4" name="Footer Placeholder 3">
            <a:extLst>
              <a:ext uri="{FF2B5EF4-FFF2-40B4-BE49-F238E27FC236}">
                <a16:creationId xmlns:a16="http://schemas.microsoft.com/office/drawing/2014/main" id="{AE71335D-ABD1-4250-A483-8AC71B65EAD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9BBE25F-014E-4E7C-B2BD-E50EE8BF7CF1}"/>
              </a:ext>
            </a:extLst>
          </p:cNvPr>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2696173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398DA6-3EE5-4634-9E40-64E17D194CEE}"/>
              </a:ext>
            </a:extLst>
          </p:cNvPr>
          <p:cNvSpPr>
            <a:spLocks noGrp="1"/>
          </p:cNvSpPr>
          <p:nvPr>
            <p:ph type="dt" sz="half" idx="10"/>
          </p:nvPr>
        </p:nvSpPr>
        <p:spPr/>
        <p:txBody>
          <a:bodyPr/>
          <a:lstStyle/>
          <a:p>
            <a:fld id="{19330FCA-B728-4387-A767-358056BFCDE0}" type="datetimeFigureOut">
              <a:rPr lang="en-GB" smtClean="0"/>
              <a:t>19/02/2018</a:t>
            </a:fld>
            <a:endParaRPr lang="en-GB"/>
          </a:p>
        </p:txBody>
      </p:sp>
      <p:sp>
        <p:nvSpPr>
          <p:cNvPr id="3" name="Footer Placeholder 2">
            <a:extLst>
              <a:ext uri="{FF2B5EF4-FFF2-40B4-BE49-F238E27FC236}">
                <a16:creationId xmlns:a16="http://schemas.microsoft.com/office/drawing/2014/main" id="{6CA9E16E-94D1-4534-B81B-6BD7EBB214F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E89E881-3E1A-4227-9B3B-5971E22A68F9}"/>
              </a:ext>
            </a:extLst>
          </p:cNvPr>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4007443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5E5C-0F0C-4CEF-A33D-5C0254E60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08FA3A4-D770-4F94-97D6-EFDEB333FE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B807D44-64E7-4E46-9F51-32259E1F4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5EDD49-5BC9-45BD-BD9E-4629FD8F1F44}"/>
              </a:ext>
            </a:extLst>
          </p:cNvPr>
          <p:cNvSpPr>
            <a:spLocks noGrp="1"/>
          </p:cNvSpPr>
          <p:nvPr>
            <p:ph type="dt" sz="half" idx="10"/>
          </p:nvPr>
        </p:nvSpPr>
        <p:spPr/>
        <p:txBody>
          <a:bodyPr/>
          <a:lstStyle/>
          <a:p>
            <a:fld id="{19330FCA-B728-4387-A767-358056BFCDE0}" type="datetimeFigureOut">
              <a:rPr lang="en-GB" smtClean="0"/>
              <a:t>19/02/2018</a:t>
            </a:fld>
            <a:endParaRPr lang="en-GB"/>
          </a:p>
        </p:txBody>
      </p:sp>
      <p:sp>
        <p:nvSpPr>
          <p:cNvPr id="6" name="Footer Placeholder 5">
            <a:extLst>
              <a:ext uri="{FF2B5EF4-FFF2-40B4-BE49-F238E27FC236}">
                <a16:creationId xmlns:a16="http://schemas.microsoft.com/office/drawing/2014/main" id="{EDD4B464-723A-4339-A032-956B197FCA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1CC2C9-ABCE-4504-A101-5B8EF309617E}"/>
              </a:ext>
            </a:extLst>
          </p:cNvPr>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2336858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223E-C70A-4E5D-BCDC-AFD3B4DBF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49D4C3B-9758-4704-ABEF-B5AC2FDE6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636B7E-94A3-4851-B60D-8D52C4DEB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2921F1-688B-4A4A-BB4A-601093957BCC}"/>
              </a:ext>
            </a:extLst>
          </p:cNvPr>
          <p:cNvSpPr>
            <a:spLocks noGrp="1"/>
          </p:cNvSpPr>
          <p:nvPr>
            <p:ph type="dt" sz="half" idx="10"/>
          </p:nvPr>
        </p:nvSpPr>
        <p:spPr/>
        <p:txBody>
          <a:bodyPr/>
          <a:lstStyle/>
          <a:p>
            <a:fld id="{19330FCA-B728-4387-A767-358056BFCDE0}" type="datetimeFigureOut">
              <a:rPr lang="en-GB" smtClean="0"/>
              <a:t>19/02/2018</a:t>
            </a:fld>
            <a:endParaRPr lang="en-GB"/>
          </a:p>
        </p:txBody>
      </p:sp>
      <p:sp>
        <p:nvSpPr>
          <p:cNvPr id="6" name="Footer Placeholder 5">
            <a:extLst>
              <a:ext uri="{FF2B5EF4-FFF2-40B4-BE49-F238E27FC236}">
                <a16:creationId xmlns:a16="http://schemas.microsoft.com/office/drawing/2014/main" id="{1F53AE16-A7EA-445A-B45B-26CEEDA099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0D9647-1205-4B02-89C0-8571B1D0FF88}"/>
              </a:ext>
            </a:extLst>
          </p:cNvPr>
          <p:cNvSpPr>
            <a:spLocks noGrp="1"/>
          </p:cNvSpPr>
          <p:nvPr>
            <p:ph type="sldNum" sz="quarter" idx="12"/>
          </p:nvPr>
        </p:nvSpPr>
        <p:spPr/>
        <p:txBody>
          <a:bodyPr/>
          <a:lstStyle/>
          <a:p>
            <a:fld id="{76EF70A3-7AB0-4044-B7C6-E33768B1CFB6}" type="slidenum">
              <a:rPr lang="en-GB" smtClean="0"/>
              <a:t>‹#›</a:t>
            </a:fld>
            <a:endParaRPr lang="en-GB"/>
          </a:p>
        </p:txBody>
      </p:sp>
    </p:spTree>
    <p:extLst>
      <p:ext uri="{BB962C8B-B14F-4D97-AF65-F5344CB8AC3E}">
        <p14:creationId xmlns:p14="http://schemas.microsoft.com/office/powerpoint/2010/main" val="134589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2B7A56-0EBA-42CA-9233-3ED7B43CB9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E8D6D6-A260-4F70-9453-6D5EC88993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9C6C64-1F26-49F1-A44D-6BE5D7714B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30FCA-B728-4387-A767-358056BFCDE0}" type="datetimeFigureOut">
              <a:rPr lang="en-GB" smtClean="0"/>
              <a:t>19/02/2018</a:t>
            </a:fld>
            <a:endParaRPr lang="en-GB"/>
          </a:p>
        </p:txBody>
      </p:sp>
      <p:sp>
        <p:nvSpPr>
          <p:cNvPr id="5" name="Footer Placeholder 4">
            <a:extLst>
              <a:ext uri="{FF2B5EF4-FFF2-40B4-BE49-F238E27FC236}">
                <a16:creationId xmlns:a16="http://schemas.microsoft.com/office/drawing/2014/main" id="{8A82F5DF-C724-44D6-AFA2-F847A1EDD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436F94-609F-409E-88F0-A5187F5CAC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F70A3-7AB0-4044-B7C6-E33768B1CFB6}" type="slidenum">
              <a:rPr lang="en-GB" smtClean="0"/>
              <a:t>‹#›</a:t>
            </a:fld>
            <a:endParaRPr lang="en-GB"/>
          </a:p>
        </p:txBody>
      </p:sp>
    </p:spTree>
    <p:extLst>
      <p:ext uri="{BB962C8B-B14F-4D97-AF65-F5344CB8AC3E}">
        <p14:creationId xmlns:p14="http://schemas.microsoft.com/office/powerpoint/2010/main" val="1865402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330FCA-B728-4387-A767-358056BFCDE0}" type="datetimeFigureOut">
              <a:rPr lang="en-GB" smtClean="0"/>
              <a:t>19/02/2018</a:t>
            </a:fld>
            <a:endParaRPr lang="en-GB"/>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EF70A3-7AB0-4044-B7C6-E33768B1CFB6}" type="slidenum">
              <a:rPr lang="en-GB" smtClean="0"/>
              <a:t>‹#›</a:t>
            </a:fld>
            <a:endParaRPr lang="en-GB"/>
          </a:p>
        </p:txBody>
      </p:sp>
    </p:spTree>
    <p:extLst>
      <p:ext uri="{BB962C8B-B14F-4D97-AF65-F5344CB8AC3E}">
        <p14:creationId xmlns:p14="http://schemas.microsoft.com/office/powerpoint/2010/main" val="12084368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9330FCA-B728-4387-A767-358056BFCDE0}" type="datetimeFigureOut">
              <a:rPr lang="en-GB" smtClean="0"/>
              <a:t>19/02/2018</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6EF70A3-7AB0-4044-B7C6-E33768B1CFB6}" type="slidenum">
              <a:rPr lang="en-GB" smtClean="0"/>
              <a:t>‹#›</a:t>
            </a:fld>
            <a:endParaRPr lang="en-GB"/>
          </a:p>
        </p:txBody>
      </p:sp>
    </p:spTree>
    <p:extLst>
      <p:ext uri="{BB962C8B-B14F-4D97-AF65-F5344CB8AC3E}">
        <p14:creationId xmlns:p14="http://schemas.microsoft.com/office/powerpoint/2010/main" val="105243064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DEA09A-CC2F-4B2F-90B6-09450DD3B2A5}"/>
              </a:ext>
            </a:extLst>
          </p:cNvPr>
          <p:cNvSpPr>
            <a:spLocks noGrp="1"/>
          </p:cNvSpPr>
          <p:nvPr>
            <p:ph type="ctrTitle"/>
          </p:nvPr>
        </p:nvSpPr>
        <p:spPr>
          <a:xfrm>
            <a:off x="1524000" y="2776538"/>
            <a:ext cx="9144000" cy="1381188"/>
          </a:xfrm>
        </p:spPr>
        <p:txBody>
          <a:bodyPr anchor="ctr">
            <a:normAutofit/>
          </a:bodyPr>
          <a:lstStyle/>
          <a:p>
            <a:r>
              <a:rPr lang="en-GB" sz="4000" dirty="0">
                <a:solidFill>
                  <a:schemeClr val="bg2"/>
                </a:solidFill>
              </a:rPr>
              <a:t>Spy </a:t>
            </a:r>
            <a:r>
              <a:rPr lang="en-GB" sz="4000">
                <a:solidFill>
                  <a:schemeClr val="bg2"/>
                </a:solidFill>
              </a:rPr>
              <a:t>ToolKit</a:t>
            </a:r>
          </a:p>
        </p:txBody>
      </p:sp>
      <p:sp>
        <p:nvSpPr>
          <p:cNvPr id="3" name="Subtitle 2">
            <a:extLst>
              <a:ext uri="{FF2B5EF4-FFF2-40B4-BE49-F238E27FC236}">
                <a16:creationId xmlns:a16="http://schemas.microsoft.com/office/drawing/2014/main" id="{70C2A132-50CD-4449-80FC-11EFF3198036}"/>
              </a:ext>
            </a:extLst>
          </p:cNvPr>
          <p:cNvSpPr>
            <a:spLocks noGrp="1"/>
          </p:cNvSpPr>
          <p:nvPr>
            <p:ph type="subTitle" idx="1"/>
          </p:nvPr>
        </p:nvSpPr>
        <p:spPr>
          <a:xfrm>
            <a:off x="1524000" y="4495800"/>
            <a:ext cx="9144000" cy="762000"/>
          </a:xfrm>
        </p:spPr>
        <p:txBody>
          <a:bodyPr>
            <a:normAutofit/>
          </a:bodyPr>
          <a:lstStyle/>
          <a:p>
            <a:r>
              <a:rPr lang="en-GB" sz="1800" dirty="0"/>
              <a:t>By Group 9F</a:t>
            </a:r>
          </a:p>
        </p:txBody>
      </p:sp>
    </p:spTree>
    <p:extLst>
      <p:ext uri="{BB962C8B-B14F-4D97-AF65-F5344CB8AC3E}">
        <p14:creationId xmlns:p14="http://schemas.microsoft.com/office/powerpoint/2010/main" val="6099764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302295"/>
            <a:ext cx="10515600" cy="1325559"/>
          </a:xfrm>
        </p:spPr>
        <p:txBody>
          <a:bodyPr/>
          <a:lstStyle/>
          <a:p>
            <a:pPr lvl="0"/>
            <a:r>
              <a:rPr lang="en-GB"/>
              <a:t>Types of Encryption – </a:t>
            </a:r>
            <a:br>
              <a:rPr lang="en-GB"/>
            </a:br>
            <a:r>
              <a:rPr lang="en-GB"/>
              <a:t>Hassan</a:t>
            </a:r>
            <a:endParaRPr lang="en-GB" dirty="0"/>
          </a:p>
        </p:txBody>
      </p:sp>
      <p:sp>
        <p:nvSpPr>
          <p:cNvPr id="3" name="Content Placeholder 2"/>
          <p:cNvSpPr txBox="1">
            <a:spLocks noGrp="1"/>
          </p:cNvSpPr>
          <p:nvPr>
            <p:ph idx="1"/>
          </p:nvPr>
        </p:nvSpPr>
        <p:spPr>
          <a:xfrm>
            <a:off x="838203" y="1565032"/>
            <a:ext cx="10515600" cy="5090748"/>
          </a:xfrm>
        </p:spPr>
        <p:txBody>
          <a:bodyPr/>
          <a:lstStyle/>
          <a:p>
            <a:pPr marL="0" lvl="0" indent="0">
              <a:lnSpc>
                <a:spcPct val="70000"/>
              </a:lnSpc>
              <a:buNone/>
            </a:pPr>
            <a:r>
              <a:rPr lang="en-GB" sz="1200" b="1" u="sng" dirty="0">
                <a:latin typeface="Calibri Light"/>
              </a:rPr>
              <a:t>Triple DES </a:t>
            </a:r>
            <a:endParaRPr lang="en-GB" sz="1000" dirty="0">
              <a:latin typeface="Calibri Light"/>
            </a:endParaRPr>
          </a:p>
          <a:p>
            <a:pPr lvl="0">
              <a:lnSpc>
                <a:spcPct val="70000"/>
              </a:lnSpc>
            </a:pPr>
            <a:r>
              <a:rPr lang="en-GB" sz="1000" dirty="0">
                <a:latin typeface="Calibri Light"/>
                <a:cs typeface="Arial" pitchFamily="34"/>
              </a:rPr>
              <a:t>Triple DES is an encryption method which replaced the original Data encryption as hankers managed to solve the older encryption method with ease. Triple DES was recommended for the best encryption and was widely used around the world as it was safe. </a:t>
            </a:r>
          </a:p>
          <a:p>
            <a:pPr lvl="0">
              <a:lnSpc>
                <a:spcPct val="70000"/>
              </a:lnSpc>
            </a:pPr>
            <a:r>
              <a:rPr lang="en-GB" sz="1000" dirty="0">
                <a:latin typeface="Calibri Light"/>
                <a:cs typeface="Arial" pitchFamily="34"/>
              </a:rPr>
              <a:t>Triple DES makes a use of 3 individual keys which are each 56 bits which means that this total key length is 168 bits. Even though, Triple Des is slowly being phased out Triple DES is still a suitable able and trustable encryption solution which is still used within industries.  </a:t>
            </a:r>
          </a:p>
          <a:p>
            <a:pPr marL="0" lvl="0" indent="0">
              <a:lnSpc>
                <a:spcPct val="70000"/>
              </a:lnSpc>
              <a:buNone/>
            </a:pPr>
            <a:r>
              <a:rPr lang="en-GB" sz="1200" b="1" u="sng" dirty="0">
                <a:latin typeface="Calibri Light"/>
              </a:rPr>
              <a:t>RSA </a:t>
            </a:r>
          </a:p>
          <a:p>
            <a:pPr lvl="0">
              <a:lnSpc>
                <a:spcPct val="70000"/>
              </a:lnSpc>
            </a:pPr>
            <a:r>
              <a:rPr lang="en-GB" sz="1000" dirty="0">
                <a:latin typeface="Calibri Light"/>
              </a:rPr>
              <a:t>RSA is a public-key encryption algorithm and the standard for encrypting data sent over the internet.  </a:t>
            </a:r>
          </a:p>
          <a:p>
            <a:pPr lvl="0">
              <a:lnSpc>
                <a:spcPct val="70000"/>
              </a:lnSpc>
            </a:pPr>
            <a:r>
              <a:rPr lang="en-GB" sz="1000" dirty="0">
                <a:latin typeface="Calibri Light"/>
              </a:rPr>
              <a:t>Unlike Triple DES, RSA is considered an asymmetric algorithm due to its use of a pair of keys. You’ve got your public key, which is what we use to encrypt our message, and a private key to decrypt it. The result of RSA encryption is a huge batch of mumbo jumbo that takes attackers quite a bit of time and processing power to break. </a:t>
            </a:r>
          </a:p>
          <a:p>
            <a:pPr marL="0" lvl="0" indent="0">
              <a:lnSpc>
                <a:spcPct val="70000"/>
              </a:lnSpc>
              <a:buNone/>
            </a:pPr>
            <a:r>
              <a:rPr lang="en-GB" sz="1200" b="1" u="sng" dirty="0">
                <a:latin typeface="Calibri Light"/>
              </a:rPr>
              <a:t>Blowfish </a:t>
            </a:r>
          </a:p>
          <a:p>
            <a:pPr lvl="0">
              <a:lnSpc>
                <a:spcPct val="70000"/>
              </a:lnSpc>
            </a:pPr>
            <a:r>
              <a:rPr lang="en-GB" sz="1000" dirty="0">
                <a:latin typeface="Calibri Light"/>
              </a:rPr>
              <a:t>Blowfish is yet another algorithm designed to replace DES. This splits messages into 64 bits and encrypts them individually. </a:t>
            </a:r>
          </a:p>
          <a:p>
            <a:pPr lvl="0">
              <a:lnSpc>
                <a:spcPct val="70000"/>
              </a:lnSpc>
            </a:pPr>
            <a:r>
              <a:rPr lang="en-GB" sz="1000" dirty="0">
                <a:latin typeface="Calibri Light"/>
              </a:rPr>
              <a:t>Blowfish is known for both its speed and effectiveness as people claim that it has never been defeated. Meanwhile, users have taken full advantage of its free availability in the public domain. </a:t>
            </a:r>
          </a:p>
          <a:p>
            <a:pPr lvl="0">
              <a:lnSpc>
                <a:spcPct val="70000"/>
              </a:lnSpc>
            </a:pPr>
            <a:r>
              <a:rPr lang="en-GB" sz="1000" dirty="0">
                <a:latin typeface="Calibri Light"/>
              </a:rPr>
              <a:t>Blowfish can be found in e-commerce platforms for securing payments to password management tools, where it used to protect passwords. It’s definitely one of the more flexible encryption methods available. </a:t>
            </a:r>
          </a:p>
          <a:p>
            <a:pPr marL="0" lvl="0" indent="0">
              <a:lnSpc>
                <a:spcPct val="70000"/>
              </a:lnSpc>
              <a:buNone/>
            </a:pPr>
            <a:r>
              <a:rPr lang="en-GB" sz="1200" b="1" u="sng" dirty="0" err="1">
                <a:latin typeface="Calibri Light"/>
              </a:rPr>
              <a:t>Twofish</a:t>
            </a:r>
            <a:r>
              <a:rPr lang="en-GB" sz="1200" b="1" u="sng" dirty="0">
                <a:latin typeface="Calibri Light"/>
              </a:rPr>
              <a:t> </a:t>
            </a:r>
          </a:p>
          <a:p>
            <a:pPr lvl="0">
              <a:lnSpc>
                <a:spcPct val="70000"/>
              </a:lnSpc>
            </a:pPr>
            <a:r>
              <a:rPr lang="en-GB" sz="1000" dirty="0" err="1">
                <a:latin typeface="Calibri Light"/>
              </a:rPr>
              <a:t>Twofish</a:t>
            </a:r>
            <a:r>
              <a:rPr lang="en-GB" sz="1000" dirty="0">
                <a:latin typeface="Calibri Light"/>
              </a:rPr>
              <a:t> is owned by the same produces as blowfish where Keys used in this algorithm may be up to 256 bits in length and as a symmetric technique, only one key is needed. </a:t>
            </a:r>
          </a:p>
          <a:p>
            <a:pPr lvl="0">
              <a:lnSpc>
                <a:spcPct val="70000"/>
              </a:lnSpc>
            </a:pPr>
            <a:r>
              <a:rPr lang="en-GB" sz="1000" dirty="0" err="1">
                <a:latin typeface="Calibri Light"/>
              </a:rPr>
              <a:t>Twofish</a:t>
            </a:r>
            <a:r>
              <a:rPr lang="en-GB" sz="1000" dirty="0">
                <a:latin typeface="Calibri Light"/>
              </a:rPr>
              <a:t> is regarded as one of the fastest of its kind, and ideal for use in both hardware and software environments. </a:t>
            </a:r>
          </a:p>
          <a:p>
            <a:pPr lvl="0">
              <a:lnSpc>
                <a:spcPct val="70000"/>
              </a:lnSpc>
            </a:pPr>
            <a:r>
              <a:rPr lang="en-GB" sz="1000" dirty="0">
                <a:latin typeface="Calibri Light"/>
              </a:rPr>
              <a:t>Like Blowfish, </a:t>
            </a:r>
            <a:r>
              <a:rPr lang="en-GB" sz="1000" dirty="0" err="1">
                <a:latin typeface="Calibri Light"/>
              </a:rPr>
              <a:t>Twofish</a:t>
            </a:r>
            <a:r>
              <a:rPr lang="en-GB" sz="1000" dirty="0">
                <a:latin typeface="Calibri Light"/>
              </a:rPr>
              <a:t> is freely available to anyone who wants to use it. As a result, you’ll find it bundled in encryption programs such as Photo Encrypt, GPG, and the popular open source software </a:t>
            </a:r>
            <a:r>
              <a:rPr lang="en-GB" sz="1000" dirty="0" err="1">
                <a:latin typeface="Calibri Light"/>
              </a:rPr>
              <a:t>TrueCr</a:t>
            </a:r>
            <a:r>
              <a:rPr lang="en-GB" sz="1000" dirty="0">
                <a:latin typeface="Calibri Light"/>
              </a:rPr>
              <a:t> </a:t>
            </a:r>
            <a:r>
              <a:rPr lang="en-GB" sz="1000" dirty="0" err="1">
                <a:latin typeface="Calibri Light"/>
              </a:rPr>
              <a:t>ypt</a:t>
            </a:r>
            <a:r>
              <a:rPr lang="en-GB" sz="1000" dirty="0">
                <a:latin typeface="Calibri Light"/>
              </a:rPr>
              <a:t>. </a:t>
            </a:r>
          </a:p>
          <a:p>
            <a:pPr marL="0" lvl="0" indent="0">
              <a:lnSpc>
                <a:spcPct val="70000"/>
              </a:lnSpc>
              <a:buNone/>
            </a:pPr>
            <a:r>
              <a:rPr lang="en-GB" sz="1200" b="1" u="sng" dirty="0"/>
              <a:t>AES</a:t>
            </a:r>
          </a:p>
          <a:p>
            <a:pPr lvl="0">
              <a:lnSpc>
                <a:spcPct val="70000"/>
              </a:lnSpc>
            </a:pPr>
            <a:r>
              <a:rPr lang="en-GB" sz="1000" dirty="0"/>
              <a:t>The Advanced Encryption Standard (AES) is very trusted and used by the U.S. Government.</a:t>
            </a:r>
          </a:p>
          <a:p>
            <a:pPr lvl="0">
              <a:lnSpc>
                <a:spcPct val="70000"/>
              </a:lnSpc>
            </a:pPr>
            <a:r>
              <a:rPr lang="en-GB" sz="1000" dirty="0"/>
              <a:t>This encryption is used for heavy duty encryption purposes and it is extremely efficient as it is in form of 128 bits. This also uses keys of 192 and 256 bit. </a:t>
            </a:r>
          </a:p>
          <a:p>
            <a:pPr lvl="0">
              <a:lnSpc>
                <a:spcPct val="70000"/>
              </a:lnSpc>
            </a:pPr>
            <a:r>
              <a:rPr lang="en-GB" sz="1000" dirty="0"/>
              <a:t>AES is considered to be attack proof and it uses a combination of all 128, 192 and/or 256 bit. However, the security experts still believe that it will be hailed eventually by the hackers and it might get attacked so they are trying to make something even better.</a:t>
            </a:r>
          </a:p>
          <a:p>
            <a:pPr marL="0" lvl="0" indent="0">
              <a:lnSpc>
                <a:spcPct val="70000"/>
              </a:lnSpc>
              <a:buNone/>
            </a:pPr>
            <a:endParaRPr lang="en-GB" sz="1000" dirty="0"/>
          </a:p>
          <a:p>
            <a:pPr lvl="0">
              <a:lnSpc>
                <a:spcPct val="70000"/>
              </a:lnSpc>
            </a:pPr>
            <a:endParaRPr lang="en-GB" sz="900" dirty="0"/>
          </a:p>
        </p:txBody>
      </p:sp>
      <p:sp>
        <p:nvSpPr>
          <p:cNvPr id="4" name="AutoShape 2" descr="Image result for encryption"/>
          <p:cNvSpPr/>
          <p:nvPr/>
        </p:nvSpPr>
        <p:spPr>
          <a:xfrm>
            <a:off x="146779" y="-152403"/>
            <a:ext cx="304796"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pic>
        <p:nvPicPr>
          <p:cNvPr id="5" name="Picture 4">
            <a:extLst/>
          </p:cNvPr>
          <p:cNvPicPr>
            <a:picLocks noChangeAspect="1"/>
          </p:cNvPicPr>
          <p:nvPr/>
        </p:nvPicPr>
        <p:blipFill>
          <a:blip r:embed="rId2"/>
          <a:stretch>
            <a:fillRect/>
          </a:stretch>
        </p:blipFill>
        <p:spPr>
          <a:xfrm>
            <a:off x="6427546" y="255465"/>
            <a:ext cx="3609978" cy="1419221"/>
          </a:xfrm>
          <a:prstGeom prst="rect">
            <a:avLst/>
          </a:prstGeom>
          <a:noFill/>
          <a:ln cap="flat">
            <a:noFill/>
          </a:ln>
        </p:spPr>
      </p:pic>
    </p:spTree>
    <p:extLst>
      <p:ext uri="{BB962C8B-B14F-4D97-AF65-F5344CB8AC3E}">
        <p14:creationId xmlns:p14="http://schemas.microsoft.com/office/powerpoint/2010/main" val="2423927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28">
            <a:extLst>
              <a:ext uri="{FF2B5EF4-FFF2-40B4-BE49-F238E27FC236}">
                <a16:creationId xmlns:a16="http://schemas.microsoft.com/office/drawing/2014/main" id="{3FCC729B-E528-40C3-82D3-BA4375575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26">
            <a:extLst>
              <a:ext uri="{FF2B5EF4-FFF2-40B4-BE49-F238E27FC236}">
                <a16:creationId xmlns:a16="http://schemas.microsoft.com/office/drawing/2014/main" id="{58F1FB8D-1842-4A04-998D-6CF047AB279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p:cNvPr>
          <p:cNvPicPr>
            <a:picLocks noChangeAspect="1"/>
          </p:cNvPicPr>
          <p:nvPr/>
        </p:nvPicPr>
        <p:blipFill>
          <a:blip r:embed="rId2"/>
          <a:stretch>
            <a:fillRect/>
          </a:stretch>
        </p:blipFill>
        <p:spPr>
          <a:xfrm>
            <a:off x="212774" y="2377120"/>
            <a:ext cx="4035669" cy="2411312"/>
          </a:xfrm>
          <a:prstGeom prst="rect">
            <a:avLst/>
          </a:prstGeom>
          <a:noFill/>
        </p:spPr>
      </p:pic>
      <p:sp>
        <p:nvSpPr>
          <p:cNvPr id="2" name="Title 1"/>
          <p:cNvSpPr txBox="1">
            <a:spLocks noGrp="1"/>
          </p:cNvSpPr>
          <p:nvPr>
            <p:ph type="title"/>
          </p:nvPr>
        </p:nvSpPr>
        <p:spPr>
          <a:xfrm>
            <a:off x="4384039" y="365125"/>
            <a:ext cx="7164493" cy="1325563"/>
          </a:xfrm>
        </p:spPr>
        <p:txBody>
          <a:bodyPr>
            <a:normAutofit/>
          </a:bodyPr>
          <a:lstStyle/>
          <a:p>
            <a:pPr lvl="0"/>
            <a:r>
              <a:rPr lang="en-GB">
                <a:solidFill>
                  <a:schemeClr val="bg1"/>
                </a:solidFill>
              </a:rPr>
              <a:t>Future of Encryption - Hassan </a:t>
            </a:r>
          </a:p>
        </p:txBody>
      </p:sp>
      <p:sp>
        <p:nvSpPr>
          <p:cNvPr id="3" name="Content Placeholder 2"/>
          <p:cNvSpPr txBox="1">
            <a:spLocks noGrp="1"/>
          </p:cNvSpPr>
          <p:nvPr>
            <p:ph idx="1"/>
          </p:nvPr>
        </p:nvSpPr>
        <p:spPr>
          <a:xfrm>
            <a:off x="4387515" y="2022601"/>
            <a:ext cx="7161017" cy="4154361"/>
          </a:xfrm>
        </p:spPr>
        <p:txBody>
          <a:bodyPr>
            <a:normAutofit/>
          </a:bodyPr>
          <a:lstStyle/>
          <a:p>
            <a:pPr lvl="0"/>
            <a:r>
              <a:rPr lang="en-GB" sz="1700">
                <a:solidFill>
                  <a:schemeClr val="bg1"/>
                </a:solidFill>
              </a:rPr>
              <a:t>Cyber attacks are evolving which means that the security specialists are still working on improving Encryption, they are hopeful that the new method which is known as Honey encryption will prevent the hackers by giving them false data when they try to hack the company and the fake data will be given for each incorrect code that they add. </a:t>
            </a:r>
          </a:p>
          <a:p>
            <a:pPr lvl="0"/>
            <a:endParaRPr lang="en-GB" sz="1700">
              <a:solidFill>
                <a:schemeClr val="bg1"/>
              </a:solidFill>
            </a:endParaRPr>
          </a:p>
          <a:p>
            <a:pPr lvl="0"/>
            <a:r>
              <a:rPr lang="en-GB" sz="1700">
                <a:solidFill>
                  <a:schemeClr val="bg1"/>
                </a:solidFill>
              </a:rPr>
              <a:t>This will make the hackers think that they have the real data when they will be having fake data and they will eventually stop hacking thinking that they have the right data.</a:t>
            </a:r>
          </a:p>
          <a:p>
            <a:pPr lvl="0"/>
            <a:endParaRPr lang="en-GB" sz="1700">
              <a:solidFill>
                <a:schemeClr val="bg1"/>
              </a:solidFill>
            </a:endParaRPr>
          </a:p>
          <a:p>
            <a:pPr lvl="0"/>
            <a:r>
              <a:rPr lang="en-GB" sz="1700">
                <a:solidFill>
                  <a:schemeClr val="bg1"/>
                </a:solidFill>
              </a:rPr>
              <a:t>Whether it is emails or stored data, encryption should always be used as it is an important security tool. It is not 100% safe but it is always better to have protection than not using any protection.</a:t>
            </a:r>
          </a:p>
          <a:p>
            <a:pPr lvl="0"/>
            <a:endParaRPr lang="en-GB" sz="1700">
              <a:solidFill>
                <a:schemeClr val="bg1"/>
              </a:solidFill>
            </a:endParaRPr>
          </a:p>
          <a:p>
            <a:pPr lvl="0"/>
            <a:endParaRPr lang="en-GB" sz="1700">
              <a:solidFill>
                <a:schemeClr val="bg1"/>
              </a:solidFill>
            </a:endParaRPr>
          </a:p>
          <a:p>
            <a:pPr lvl="0"/>
            <a:endParaRPr lang="en-GB" sz="1700">
              <a:solidFill>
                <a:schemeClr val="bg1"/>
              </a:solidFill>
            </a:endParaRPr>
          </a:p>
          <a:p>
            <a:pPr lvl="0"/>
            <a:endParaRPr lang="en-GB" sz="1700">
              <a:solidFill>
                <a:schemeClr val="bg1"/>
              </a:solidFill>
            </a:endParaRPr>
          </a:p>
        </p:txBody>
      </p:sp>
    </p:spTree>
    <p:extLst>
      <p:ext uri="{BB962C8B-B14F-4D97-AF65-F5344CB8AC3E}">
        <p14:creationId xmlns:p14="http://schemas.microsoft.com/office/powerpoint/2010/main" val="1645026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EDF69C-CBF1-4C54-950E-5DDEE1B6FFEF}"/>
              </a:ext>
            </a:extLst>
          </p:cNvPr>
          <p:cNvSpPr txBox="1"/>
          <p:nvPr/>
        </p:nvSpPr>
        <p:spPr>
          <a:xfrm>
            <a:off x="3332839" y="2875002"/>
            <a:ext cx="5526321" cy="1107996"/>
          </a:xfrm>
          <a:prstGeom prst="rect">
            <a:avLst/>
          </a:prstGeom>
          <a:noFill/>
        </p:spPr>
        <p:txBody>
          <a:bodyPr wrap="none" rtlCol="0">
            <a:spAutoFit/>
          </a:bodyPr>
          <a:lstStyle/>
          <a:p>
            <a:r>
              <a:rPr lang="en-GB" sz="6600" dirty="0"/>
              <a:t>Any Questions?</a:t>
            </a:r>
          </a:p>
        </p:txBody>
      </p:sp>
    </p:spTree>
    <p:extLst>
      <p:ext uri="{BB962C8B-B14F-4D97-AF65-F5344CB8AC3E}">
        <p14:creationId xmlns:p14="http://schemas.microsoft.com/office/powerpoint/2010/main" val="348576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Image result for collaboration">
            <a:extLst>
              <a:ext uri="{FF2B5EF4-FFF2-40B4-BE49-F238E27FC236}">
                <a16:creationId xmlns:a16="http://schemas.microsoft.com/office/drawing/2014/main" id="{89C2CF1C-CC30-435C-B4B5-0A8EF354E7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127" r="18539" b="-1"/>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2" name="Freeform 5">
            <a:extLst>
              <a:ext uri="{FF2B5EF4-FFF2-40B4-BE49-F238E27FC236}">
                <a16:creationId xmlns:a16="http://schemas.microsoft.com/office/drawing/2014/main" id="{3CD9DF72-87A3-404E-A828-84CBF11A83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77" name="Straight Connector 76">
            <a:extLst>
              <a:ext uri="{FF2B5EF4-FFF2-40B4-BE49-F238E27FC236}">
                <a16:creationId xmlns:a16="http://schemas.microsoft.com/office/drawing/2014/main" id="{20E3A342-4D61-4E3F-AF90-1AB42AEB96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9A8ADC7-4453-4644-B940-992A5A931CD8}"/>
              </a:ext>
            </a:extLst>
          </p:cNvPr>
          <p:cNvSpPr>
            <a:spLocks noGrp="1"/>
          </p:cNvSpPr>
          <p:nvPr>
            <p:ph type="title"/>
          </p:nvPr>
        </p:nvSpPr>
        <p:spPr>
          <a:xfrm>
            <a:off x="709448" y="1913950"/>
            <a:ext cx="4204137" cy="1342754"/>
          </a:xfrm>
        </p:spPr>
        <p:txBody>
          <a:bodyPr>
            <a:normAutofit/>
          </a:bodyPr>
          <a:lstStyle/>
          <a:p>
            <a:pPr algn="ctr"/>
            <a:r>
              <a:rPr lang="en-GB" sz="3600"/>
              <a:t>Introduction – Abdulkadir</a:t>
            </a:r>
          </a:p>
        </p:txBody>
      </p:sp>
      <p:sp>
        <p:nvSpPr>
          <p:cNvPr id="3" name="Content Placeholder 2">
            <a:extLst>
              <a:ext uri="{FF2B5EF4-FFF2-40B4-BE49-F238E27FC236}">
                <a16:creationId xmlns:a16="http://schemas.microsoft.com/office/drawing/2014/main" id="{2A187E7D-BDF5-4C9D-AFCD-97EF7EFC00EA}"/>
              </a:ext>
            </a:extLst>
          </p:cNvPr>
          <p:cNvSpPr>
            <a:spLocks noGrp="1"/>
          </p:cNvSpPr>
          <p:nvPr>
            <p:ph idx="1"/>
          </p:nvPr>
        </p:nvSpPr>
        <p:spPr>
          <a:xfrm>
            <a:off x="525516" y="3417573"/>
            <a:ext cx="4593021" cy="2619839"/>
          </a:xfrm>
        </p:spPr>
        <p:txBody>
          <a:bodyPr anchor="ctr">
            <a:normAutofit/>
          </a:bodyPr>
          <a:lstStyle/>
          <a:p>
            <a:pPr marL="0" indent="0">
              <a:buNone/>
            </a:pPr>
            <a:r>
              <a:rPr lang="en-GB" sz="1800" dirty="0"/>
              <a:t>What we have done so far:</a:t>
            </a:r>
          </a:p>
          <a:p>
            <a:r>
              <a:rPr lang="en-GB" sz="1800" dirty="0"/>
              <a:t>Distributed workload to team members and established a hierarchy</a:t>
            </a:r>
          </a:p>
          <a:p>
            <a:r>
              <a:rPr lang="en-GB" sz="1800" dirty="0"/>
              <a:t>Have set up our main plan and objectives required for our project to work properly</a:t>
            </a:r>
          </a:p>
          <a:p>
            <a:r>
              <a:rPr lang="en-GB" sz="1800" dirty="0"/>
              <a:t>Split the team into groups to work on different sections of the project</a:t>
            </a:r>
          </a:p>
          <a:p>
            <a:r>
              <a:rPr lang="en-GB" sz="1800" dirty="0"/>
              <a:t>Weekly consolidation and collaboration</a:t>
            </a:r>
          </a:p>
          <a:p>
            <a:endParaRPr lang="en-GB" sz="1800" dirty="0"/>
          </a:p>
          <a:p>
            <a:pPr marL="0" indent="0">
              <a:buNone/>
            </a:pPr>
            <a:endParaRPr lang="en-GB" sz="1800" dirty="0"/>
          </a:p>
        </p:txBody>
      </p:sp>
    </p:spTree>
    <p:extLst>
      <p:ext uri="{BB962C8B-B14F-4D97-AF65-F5344CB8AC3E}">
        <p14:creationId xmlns:p14="http://schemas.microsoft.com/office/powerpoint/2010/main" val="327978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695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text on a whiteboard&#10;&#10;Description generated with high confidence">
            <a:extLst>
              <a:ext uri="{FF2B5EF4-FFF2-40B4-BE49-F238E27FC236}">
                <a16:creationId xmlns:a16="http://schemas.microsoft.com/office/drawing/2014/main" id="{99339778-0C8C-438D-9E67-5E035A4DB5B1}"/>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r="3337"/>
          <a:stretch/>
        </p:blipFill>
        <p:spPr>
          <a:xfrm>
            <a:off x="327547" y="321733"/>
            <a:ext cx="7058306" cy="4107392"/>
          </a:xfrm>
          <a:prstGeom prst="rect">
            <a:avLst/>
          </a:prstGeom>
        </p:spPr>
      </p:pic>
      <p:sp>
        <p:nvSpPr>
          <p:cNvPr id="2" name="Title 1">
            <a:extLst>
              <a:ext uri="{FF2B5EF4-FFF2-40B4-BE49-F238E27FC236}">
                <a16:creationId xmlns:a16="http://schemas.microsoft.com/office/drawing/2014/main" id="{FA91E72A-9EE3-4F7C-AEAE-0173E1BD3296}"/>
              </a:ext>
            </a:extLst>
          </p:cNvPr>
          <p:cNvSpPr>
            <a:spLocks noGrp="1"/>
          </p:cNvSpPr>
          <p:nvPr>
            <p:ph type="title"/>
          </p:nvPr>
        </p:nvSpPr>
        <p:spPr>
          <a:xfrm>
            <a:off x="524256" y="4767072"/>
            <a:ext cx="6594189" cy="1625210"/>
          </a:xfrm>
        </p:spPr>
        <p:txBody>
          <a:bodyPr>
            <a:normAutofit/>
          </a:bodyPr>
          <a:lstStyle/>
          <a:p>
            <a:pPr algn="r"/>
            <a:r>
              <a:rPr lang="en-GB" dirty="0">
                <a:solidFill>
                  <a:srgbClr val="FFFFFF"/>
                </a:solidFill>
              </a:rPr>
              <a:t>Coding Stage - Abdulkadir	</a:t>
            </a:r>
          </a:p>
        </p:txBody>
      </p:sp>
      <p:sp>
        <p:nvSpPr>
          <p:cNvPr id="3" name="Content Placeholder 2">
            <a:extLst>
              <a:ext uri="{FF2B5EF4-FFF2-40B4-BE49-F238E27FC236}">
                <a16:creationId xmlns:a16="http://schemas.microsoft.com/office/drawing/2014/main" id="{9863D035-1234-49C0-BC2F-82138685A0EB}"/>
              </a:ext>
            </a:extLst>
          </p:cNvPr>
          <p:cNvSpPr>
            <a:spLocks noGrp="1"/>
          </p:cNvSpPr>
          <p:nvPr>
            <p:ph idx="1"/>
          </p:nvPr>
        </p:nvSpPr>
        <p:spPr>
          <a:xfrm>
            <a:off x="8029319" y="917725"/>
            <a:ext cx="3424739" cy="4852362"/>
          </a:xfrm>
        </p:spPr>
        <p:txBody>
          <a:bodyPr anchor="ctr">
            <a:normAutofit/>
          </a:bodyPr>
          <a:lstStyle/>
          <a:p>
            <a:r>
              <a:rPr lang="en-GB" sz="2000" dirty="0">
                <a:solidFill>
                  <a:srgbClr val="FFFFFF"/>
                </a:solidFill>
              </a:rPr>
              <a:t>Took lead on the coding stage for our sub-group</a:t>
            </a:r>
          </a:p>
          <a:p>
            <a:r>
              <a:rPr lang="en-GB" sz="2000" dirty="0">
                <a:solidFill>
                  <a:srgbClr val="FFFFFF"/>
                </a:solidFill>
              </a:rPr>
              <a:t>Working on making the graphical user interface for the hacking toolkit</a:t>
            </a:r>
          </a:p>
          <a:p>
            <a:r>
              <a:rPr lang="en-GB" sz="2000" dirty="0">
                <a:solidFill>
                  <a:srgbClr val="FFFFFF"/>
                </a:solidFill>
              </a:rPr>
              <a:t>Basic sketch-up plan for the GUI</a:t>
            </a:r>
          </a:p>
          <a:p>
            <a:r>
              <a:rPr lang="en-GB" sz="2000" dirty="0">
                <a:solidFill>
                  <a:srgbClr val="FFFFFF"/>
                </a:solidFill>
              </a:rPr>
              <a:t>Coding is currently being developed for the GUI.</a:t>
            </a:r>
          </a:p>
          <a:p>
            <a:endParaRPr lang="en-GB" sz="2000" dirty="0">
              <a:solidFill>
                <a:srgbClr val="FFFFFF"/>
              </a:solidFill>
            </a:endParaRPr>
          </a:p>
          <a:p>
            <a:endParaRPr lang="en-GB" sz="2000" dirty="0">
              <a:solidFill>
                <a:srgbClr val="FFFFFF"/>
              </a:solidFill>
            </a:endParaRPr>
          </a:p>
        </p:txBody>
      </p:sp>
    </p:spTree>
    <p:extLst>
      <p:ext uri="{BB962C8B-B14F-4D97-AF65-F5344CB8AC3E}">
        <p14:creationId xmlns:p14="http://schemas.microsoft.com/office/powerpoint/2010/main" val="883111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D89B5A-3D23-4D37-BBD5-9FDEFA1F962E}"/>
              </a:ext>
            </a:extLst>
          </p:cNvPr>
          <p:cNvPicPr>
            <a:picLocks noChangeAspect="1"/>
          </p:cNvPicPr>
          <p:nvPr/>
        </p:nvPicPr>
        <p:blipFill rotWithShape="1">
          <a:blip r:embed="rId2"/>
          <a:srcRect l="3568" t="22265" r="63592" b="59483"/>
          <a:stretch/>
        </p:blipFill>
        <p:spPr>
          <a:xfrm>
            <a:off x="5831367" y="3249637"/>
            <a:ext cx="6279457" cy="1963143"/>
          </a:xfrm>
          <a:prstGeom prst="rect">
            <a:avLst/>
          </a:prstGeom>
        </p:spPr>
      </p:pic>
      <p:sp>
        <p:nvSpPr>
          <p:cNvPr id="13" name="Freeform: Shape 8">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0">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4333C0-4CE3-4433-8041-F7CA3BD3766D}"/>
              </a:ext>
            </a:extLst>
          </p:cNvPr>
          <p:cNvSpPr>
            <a:spLocks noGrp="1"/>
          </p:cNvSpPr>
          <p:nvPr>
            <p:ph type="title"/>
          </p:nvPr>
        </p:nvSpPr>
        <p:spPr>
          <a:xfrm>
            <a:off x="838199" y="365125"/>
            <a:ext cx="5529943" cy="1325563"/>
          </a:xfrm>
        </p:spPr>
        <p:txBody>
          <a:bodyPr>
            <a:normAutofit/>
          </a:bodyPr>
          <a:lstStyle/>
          <a:p>
            <a:r>
              <a:rPr lang="en-GB">
                <a:solidFill>
                  <a:schemeClr val="bg1"/>
                </a:solidFill>
              </a:rPr>
              <a:t>Splitting the workload - Alex</a:t>
            </a:r>
          </a:p>
        </p:txBody>
      </p:sp>
      <p:sp>
        <p:nvSpPr>
          <p:cNvPr id="3" name="Content Placeholder 2">
            <a:extLst>
              <a:ext uri="{FF2B5EF4-FFF2-40B4-BE49-F238E27FC236}">
                <a16:creationId xmlns:a16="http://schemas.microsoft.com/office/drawing/2014/main" id="{31C10520-E781-4D8D-A127-059F38985E70}"/>
              </a:ext>
            </a:extLst>
          </p:cNvPr>
          <p:cNvSpPr>
            <a:spLocks noGrp="1"/>
          </p:cNvSpPr>
          <p:nvPr>
            <p:ph idx="1"/>
          </p:nvPr>
        </p:nvSpPr>
        <p:spPr>
          <a:xfrm>
            <a:off x="838199" y="2275791"/>
            <a:ext cx="4128169" cy="3399518"/>
          </a:xfrm>
        </p:spPr>
        <p:txBody>
          <a:bodyPr>
            <a:normAutofit/>
          </a:bodyPr>
          <a:lstStyle/>
          <a:p>
            <a:r>
              <a:rPr lang="en-GB" sz="2000" dirty="0">
                <a:solidFill>
                  <a:schemeClr val="bg1"/>
                </a:solidFill>
              </a:rPr>
              <a:t>Plan of tasks to be completed </a:t>
            </a:r>
          </a:p>
          <a:p>
            <a:r>
              <a:rPr lang="en-GB" sz="2000" dirty="0">
                <a:solidFill>
                  <a:schemeClr val="bg1"/>
                </a:solidFill>
              </a:rPr>
              <a:t>Use of the sprint tracker </a:t>
            </a:r>
          </a:p>
          <a:p>
            <a:r>
              <a:rPr lang="en-GB" sz="2000" dirty="0">
                <a:solidFill>
                  <a:schemeClr val="bg1"/>
                </a:solidFill>
              </a:rPr>
              <a:t>Group member skills</a:t>
            </a:r>
          </a:p>
          <a:p>
            <a:r>
              <a:rPr lang="en-GB" sz="2000" dirty="0">
                <a:solidFill>
                  <a:schemeClr val="bg1"/>
                </a:solidFill>
              </a:rPr>
              <a:t>Different tasks distributed </a:t>
            </a:r>
          </a:p>
          <a:p>
            <a:r>
              <a:rPr lang="en-GB" sz="2000" dirty="0">
                <a:solidFill>
                  <a:schemeClr val="bg1"/>
                </a:solidFill>
              </a:rPr>
              <a:t>Communication through lab sessions and WhatsApp</a:t>
            </a:r>
          </a:p>
          <a:p>
            <a:r>
              <a:rPr lang="en-GB" sz="2000" dirty="0">
                <a:solidFill>
                  <a:schemeClr val="bg1"/>
                </a:solidFill>
              </a:rPr>
              <a:t>Keeping track of progress </a:t>
            </a:r>
          </a:p>
          <a:p>
            <a:endParaRPr lang="en-GB" sz="2000" dirty="0">
              <a:solidFill>
                <a:schemeClr val="bg1"/>
              </a:solidFill>
            </a:endParaRPr>
          </a:p>
        </p:txBody>
      </p:sp>
      <p:sp>
        <p:nvSpPr>
          <p:cNvPr id="10" name="TextBox 9">
            <a:extLst>
              <a:ext uri="{FF2B5EF4-FFF2-40B4-BE49-F238E27FC236}">
                <a16:creationId xmlns:a16="http://schemas.microsoft.com/office/drawing/2014/main" id="{A5C511A2-7A4D-4F5A-8542-51FDA181EA60}"/>
              </a:ext>
            </a:extLst>
          </p:cNvPr>
          <p:cNvSpPr txBox="1"/>
          <p:nvPr/>
        </p:nvSpPr>
        <p:spPr>
          <a:xfrm>
            <a:off x="8378094" y="2488355"/>
            <a:ext cx="1468928" cy="369332"/>
          </a:xfrm>
          <a:prstGeom prst="rect">
            <a:avLst/>
          </a:prstGeom>
          <a:noFill/>
        </p:spPr>
        <p:txBody>
          <a:bodyPr wrap="none" rtlCol="0">
            <a:spAutoFit/>
          </a:bodyPr>
          <a:lstStyle/>
          <a:p>
            <a:r>
              <a:rPr lang="en-GB" dirty="0"/>
              <a:t>Sprint Tracker</a:t>
            </a:r>
          </a:p>
        </p:txBody>
      </p:sp>
    </p:spTree>
    <p:extLst>
      <p:ext uri="{BB962C8B-B14F-4D97-AF65-F5344CB8AC3E}">
        <p14:creationId xmlns:p14="http://schemas.microsoft.com/office/powerpoint/2010/main" val="10842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7467BB-36B8-40F3-9E54-C5D049C932D8}"/>
              </a:ext>
            </a:extLst>
          </p:cNvPr>
          <p:cNvPicPr>
            <a:picLocks noChangeAspect="1"/>
          </p:cNvPicPr>
          <p:nvPr/>
        </p:nvPicPr>
        <p:blipFill rotWithShape="1">
          <a:blip r:embed="rId2"/>
          <a:srcRect l="24466" t="34175" r="24258" b="37557"/>
          <a:stretch/>
        </p:blipFill>
        <p:spPr>
          <a:xfrm>
            <a:off x="5804566" y="3643532"/>
            <a:ext cx="6370528" cy="2603303"/>
          </a:xfrm>
          <a:prstGeom prst="rect">
            <a:avLst/>
          </a:prstGeom>
        </p:spPr>
      </p:pic>
      <p:sp>
        <p:nvSpPr>
          <p:cNvPr id="9" name="Freeform: Shape 8">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4E4B09-F82D-4990-A075-61C5B565EAEB}"/>
              </a:ext>
            </a:extLst>
          </p:cNvPr>
          <p:cNvSpPr>
            <a:spLocks noGrp="1"/>
          </p:cNvSpPr>
          <p:nvPr>
            <p:ph type="title"/>
          </p:nvPr>
        </p:nvSpPr>
        <p:spPr>
          <a:xfrm>
            <a:off x="838199" y="365125"/>
            <a:ext cx="5529943" cy="1325563"/>
          </a:xfrm>
        </p:spPr>
        <p:txBody>
          <a:bodyPr>
            <a:normAutofit/>
          </a:bodyPr>
          <a:lstStyle/>
          <a:p>
            <a:r>
              <a:rPr lang="en-GB">
                <a:solidFill>
                  <a:schemeClr val="bg1"/>
                </a:solidFill>
              </a:rPr>
              <a:t>Use of GitHub - Alex</a:t>
            </a:r>
          </a:p>
        </p:txBody>
      </p:sp>
      <p:sp>
        <p:nvSpPr>
          <p:cNvPr id="3" name="Content Placeholder 2">
            <a:extLst>
              <a:ext uri="{FF2B5EF4-FFF2-40B4-BE49-F238E27FC236}">
                <a16:creationId xmlns:a16="http://schemas.microsoft.com/office/drawing/2014/main" id="{78C2336F-2293-44D4-BAAF-85C529A9D1EE}"/>
              </a:ext>
            </a:extLst>
          </p:cNvPr>
          <p:cNvSpPr>
            <a:spLocks noGrp="1"/>
          </p:cNvSpPr>
          <p:nvPr>
            <p:ph idx="1"/>
          </p:nvPr>
        </p:nvSpPr>
        <p:spPr>
          <a:xfrm>
            <a:off x="838199" y="2205453"/>
            <a:ext cx="4128169" cy="3399518"/>
          </a:xfrm>
        </p:spPr>
        <p:txBody>
          <a:bodyPr>
            <a:normAutofit/>
          </a:bodyPr>
          <a:lstStyle/>
          <a:p>
            <a:r>
              <a:rPr lang="en-GB" sz="2000" dirty="0">
                <a:solidFill>
                  <a:schemeClr val="bg1"/>
                </a:solidFill>
              </a:rPr>
              <a:t>Version control – Updating work</a:t>
            </a:r>
          </a:p>
          <a:p>
            <a:r>
              <a:rPr lang="en-GB" sz="2000" dirty="0">
                <a:solidFill>
                  <a:schemeClr val="bg1"/>
                </a:solidFill>
              </a:rPr>
              <a:t>Research material</a:t>
            </a:r>
          </a:p>
          <a:p>
            <a:r>
              <a:rPr lang="en-GB" sz="2000" dirty="0">
                <a:solidFill>
                  <a:schemeClr val="bg1"/>
                </a:solidFill>
              </a:rPr>
              <a:t>Code material </a:t>
            </a:r>
          </a:p>
          <a:p>
            <a:r>
              <a:rPr lang="en-GB" sz="2000" dirty="0">
                <a:solidFill>
                  <a:schemeClr val="bg1"/>
                </a:solidFill>
              </a:rPr>
              <a:t>Designs </a:t>
            </a:r>
          </a:p>
          <a:p>
            <a:r>
              <a:rPr lang="en-GB" sz="2000" dirty="0">
                <a:solidFill>
                  <a:schemeClr val="bg1"/>
                </a:solidFill>
              </a:rPr>
              <a:t>Easy to access </a:t>
            </a:r>
          </a:p>
          <a:p>
            <a:r>
              <a:rPr lang="en-GB" sz="2000" dirty="0">
                <a:solidFill>
                  <a:schemeClr val="bg1"/>
                </a:solidFill>
              </a:rPr>
              <a:t>See the stages of progress</a:t>
            </a:r>
          </a:p>
          <a:p>
            <a:r>
              <a:rPr lang="en-GB" sz="2000" dirty="0">
                <a:solidFill>
                  <a:schemeClr val="bg1"/>
                </a:solidFill>
              </a:rPr>
              <a:t>See all the work in one place  </a:t>
            </a:r>
          </a:p>
          <a:p>
            <a:endParaRPr lang="en-GB" sz="2000" dirty="0">
              <a:solidFill>
                <a:schemeClr val="bg1"/>
              </a:solidFill>
            </a:endParaRPr>
          </a:p>
        </p:txBody>
      </p:sp>
      <p:sp>
        <p:nvSpPr>
          <p:cNvPr id="7" name="TextBox 6">
            <a:extLst>
              <a:ext uri="{FF2B5EF4-FFF2-40B4-BE49-F238E27FC236}">
                <a16:creationId xmlns:a16="http://schemas.microsoft.com/office/drawing/2014/main" id="{8E0C8757-5F46-4E3E-A5E9-78BC7D144D6A}"/>
              </a:ext>
            </a:extLst>
          </p:cNvPr>
          <p:cNvSpPr txBox="1"/>
          <p:nvPr/>
        </p:nvSpPr>
        <p:spPr>
          <a:xfrm>
            <a:off x="8457598" y="3059668"/>
            <a:ext cx="1905971" cy="369332"/>
          </a:xfrm>
          <a:prstGeom prst="rect">
            <a:avLst/>
          </a:prstGeom>
          <a:noFill/>
        </p:spPr>
        <p:txBody>
          <a:bodyPr wrap="none" rtlCol="0">
            <a:spAutoFit/>
          </a:bodyPr>
          <a:lstStyle/>
          <a:p>
            <a:r>
              <a:rPr lang="en-GB" dirty="0"/>
              <a:t>GitHub Repository</a:t>
            </a:r>
          </a:p>
        </p:txBody>
      </p:sp>
    </p:spTree>
    <p:extLst>
      <p:ext uri="{BB962C8B-B14F-4D97-AF65-F5344CB8AC3E}">
        <p14:creationId xmlns:p14="http://schemas.microsoft.com/office/powerpoint/2010/main" val="115180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Details (Ins and Outs) - James</a:t>
            </a:r>
          </a:p>
        </p:txBody>
      </p:sp>
      <p:sp>
        <p:nvSpPr>
          <p:cNvPr id="3" name="Content Placeholder 2"/>
          <p:cNvSpPr txBox="1">
            <a:spLocks noGrp="1"/>
          </p:cNvSpPr>
          <p:nvPr>
            <p:ph idx="1"/>
          </p:nvPr>
        </p:nvSpPr>
        <p:spPr/>
        <p:txBody>
          <a:bodyPr>
            <a:normAutofit fontScale="85000" lnSpcReduction="10000"/>
          </a:bodyPr>
          <a:lstStyle/>
          <a:p>
            <a:pPr lvl="0">
              <a:lnSpc>
                <a:spcPct val="150000"/>
              </a:lnSpc>
            </a:pPr>
            <a:r>
              <a:rPr lang="en-GB" sz="2400" dirty="0"/>
              <a:t>The Application is a client which encrypts and decrypts text entered into it</a:t>
            </a:r>
          </a:p>
          <a:p>
            <a:pPr lvl="0">
              <a:lnSpc>
                <a:spcPct val="150000"/>
              </a:lnSpc>
            </a:pPr>
            <a:r>
              <a:rPr lang="en-GB" sz="2400" dirty="0"/>
              <a:t>Multiple ways of encryption</a:t>
            </a:r>
          </a:p>
          <a:p>
            <a:pPr lvl="1">
              <a:lnSpc>
                <a:spcPct val="150000"/>
              </a:lnSpc>
            </a:pPr>
            <a:r>
              <a:rPr lang="en-GB" sz="2000" dirty="0"/>
              <a:t>Primarily we’re using RSA public key encryption to test and measure that the system works</a:t>
            </a:r>
          </a:p>
          <a:p>
            <a:pPr lvl="1">
              <a:lnSpc>
                <a:spcPct val="150000"/>
              </a:lnSpc>
            </a:pPr>
            <a:r>
              <a:rPr lang="en-GB" sz="2000" dirty="0"/>
              <a:t>Secondarily we will incorporating other commonly used forms of encryption and we also will be making and implementing encryption algorithms of our own design</a:t>
            </a:r>
          </a:p>
          <a:p>
            <a:pPr lvl="0">
              <a:lnSpc>
                <a:spcPct val="150000"/>
              </a:lnSpc>
            </a:pPr>
            <a:r>
              <a:rPr lang="en-GB" sz="2400" dirty="0"/>
              <a:t>Stenography</a:t>
            </a:r>
          </a:p>
          <a:p>
            <a:pPr lvl="1">
              <a:lnSpc>
                <a:spcPct val="150000"/>
              </a:lnSpc>
            </a:pPr>
            <a:r>
              <a:rPr lang="en-GB" sz="2000" dirty="0"/>
              <a:t>Hiding text in images</a:t>
            </a:r>
          </a:p>
          <a:p>
            <a:pPr lvl="0"/>
            <a:endParaRPr lang="en-GB" sz="2400" dirty="0"/>
          </a:p>
          <a:p>
            <a:pPr lvl="0"/>
            <a:endParaRPr lang="en-GB" sz="2400" dirty="0"/>
          </a:p>
          <a:p>
            <a:pPr lvl="0"/>
            <a:endParaRPr lang="en-GB" sz="2000" dirty="0"/>
          </a:p>
        </p:txBody>
      </p:sp>
    </p:spTree>
    <p:extLst>
      <p:ext uri="{BB962C8B-B14F-4D97-AF65-F5344CB8AC3E}">
        <p14:creationId xmlns:p14="http://schemas.microsoft.com/office/powerpoint/2010/main" val="244103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E862BE82-D00D-42C1-BF16-93AA37870C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F6D92C2D-1D3D-4974-918C-06579FB354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3" y="-2"/>
            <a:ext cx="5441859"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picture containing text&#10;&#10;Description generated with high confidence">
            <a:extLst>
              <a:ext uri="{FF2B5EF4-FFF2-40B4-BE49-F238E27FC236}">
                <a16:creationId xmlns:a16="http://schemas.microsoft.com/office/drawing/2014/main" id="{4334C122-7024-4C3F-8B80-CF3323E22D67}"/>
              </a:ext>
            </a:extLst>
          </p:cNvPr>
          <p:cNvPicPr>
            <a:picLocks noChangeAspect="1"/>
          </p:cNvPicPr>
          <p:nvPr/>
        </p:nvPicPr>
        <p:blipFill>
          <a:blip r:embed="rId2"/>
          <a:stretch>
            <a:fillRect/>
          </a:stretch>
        </p:blipFill>
        <p:spPr>
          <a:xfrm>
            <a:off x="6038101" y="2201048"/>
            <a:ext cx="5510771" cy="2162977"/>
          </a:xfrm>
          <a:prstGeom prst="rect">
            <a:avLst/>
          </a:prstGeom>
        </p:spPr>
      </p:pic>
      <p:sp>
        <p:nvSpPr>
          <p:cNvPr id="2" name="Title 1">
            <a:extLst>
              <a:ext uri="{FF2B5EF4-FFF2-40B4-BE49-F238E27FC236}">
                <a16:creationId xmlns:a16="http://schemas.microsoft.com/office/drawing/2014/main" id="{6A2301D7-36BF-491E-8DB2-23512A8DFF0B}"/>
              </a:ext>
            </a:extLst>
          </p:cNvPr>
          <p:cNvSpPr>
            <a:spLocks noGrp="1"/>
          </p:cNvSpPr>
          <p:nvPr>
            <p:ph type="title"/>
          </p:nvPr>
        </p:nvSpPr>
        <p:spPr>
          <a:xfrm>
            <a:off x="750242" y="632990"/>
            <a:ext cx="4062643" cy="1043409"/>
          </a:xfrm>
        </p:spPr>
        <p:txBody>
          <a:bodyPr>
            <a:normAutofit/>
          </a:bodyPr>
          <a:lstStyle/>
          <a:p>
            <a:r>
              <a:rPr lang="en-GB" sz="3600"/>
              <a:t>Plan - James</a:t>
            </a:r>
          </a:p>
        </p:txBody>
      </p:sp>
      <p:sp>
        <p:nvSpPr>
          <p:cNvPr id="3" name="Content Placeholder 2">
            <a:extLst>
              <a:ext uri="{FF2B5EF4-FFF2-40B4-BE49-F238E27FC236}">
                <a16:creationId xmlns:a16="http://schemas.microsoft.com/office/drawing/2014/main" id="{DB0125DB-543F-4115-A28A-B6330CD34031}"/>
              </a:ext>
            </a:extLst>
          </p:cNvPr>
          <p:cNvSpPr>
            <a:spLocks noGrp="1"/>
          </p:cNvSpPr>
          <p:nvPr>
            <p:ph idx="1"/>
          </p:nvPr>
        </p:nvSpPr>
        <p:spPr>
          <a:xfrm>
            <a:off x="518474" y="1774372"/>
            <a:ext cx="4064409" cy="2754086"/>
          </a:xfrm>
        </p:spPr>
        <p:txBody>
          <a:bodyPr anchor="t">
            <a:normAutofit/>
          </a:bodyPr>
          <a:lstStyle/>
          <a:p>
            <a:pPr marL="0" lvl="0" indent="0">
              <a:buNone/>
            </a:pPr>
            <a:r>
              <a:rPr lang="en-GB" sz="1800" b="1"/>
              <a:t>General outline:</a:t>
            </a:r>
          </a:p>
          <a:p>
            <a:pPr marL="514350" lvl="0" indent="-514350">
              <a:buFont typeface="Calibri Light"/>
              <a:buAutoNum type="arabicPeriod"/>
            </a:pPr>
            <a:r>
              <a:rPr lang="en-GB" sz="1800"/>
              <a:t>Research encryption</a:t>
            </a:r>
          </a:p>
          <a:p>
            <a:pPr marL="514350" lvl="0" indent="-514350">
              <a:buFont typeface="Calibri Light"/>
              <a:buAutoNum type="arabicPeriod"/>
            </a:pPr>
            <a:r>
              <a:rPr lang="en-GB" sz="1800"/>
              <a:t>Design GUI and algorithms</a:t>
            </a:r>
          </a:p>
          <a:p>
            <a:pPr marL="514350" lvl="0" indent="-514350">
              <a:buFont typeface="Calibri Light"/>
              <a:buAutoNum type="arabicPeriod"/>
            </a:pPr>
            <a:r>
              <a:rPr lang="en-GB" sz="1800"/>
              <a:t>Implement Design</a:t>
            </a:r>
          </a:p>
          <a:p>
            <a:pPr marL="514350" lvl="0" indent="-514350">
              <a:buFont typeface="Calibri Light"/>
              <a:buAutoNum type="arabicPeriod"/>
            </a:pPr>
            <a:r>
              <a:rPr lang="en-GB" sz="1800"/>
              <a:t>Build a prototype</a:t>
            </a:r>
          </a:p>
          <a:p>
            <a:pPr marL="514350" lvl="0" indent="-514350">
              <a:buFont typeface="Calibri Light"/>
              <a:buAutoNum type="arabicPeriod"/>
            </a:pPr>
            <a:r>
              <a:rPr lang="en-GB" sz="1800"/>
              <a:t>Test and Improve</a:t>
            </a:r>
          </a:p>
          <a:p>
            <a:pPr marL="514350" lvl="0" indent="-514350">
              <a:buFont typeface="Calibri Light"/>
              <a:buAutoNum type="arabicPeriod"/>
            </a:pPr>
            <a:r>
              <a:rPr lang="en-GB" sz="1800"/>
              <a:t>Final Testing and Maintenance </a:t>
            </a:r>
          </a:p>
          <a:p>
            <a:endParaRPr lang="en-GB" sz="1800"/>
          </a:p>
        </p:txBody>
      </p:sp>
    </p:spTree>
    <p:extLst>
      <p:ext uri="{BB962C8B-B14F-4D97-AF65-F5344CB8AC3E}">
        <p14:creationId xmlns:p14="http://schemas.microsoft.com/office/powerpoint/2010/main" val="373956021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2">
            <a:extLst>
              <a:ext uri="{FF2B5EF4-FFF2-40B4-BE49-F238E27FC236}">
                <a16:creationId xmlns:a16="http://schemas.microsoft.com/office/drawing/2014/main" id="{A5BE2DA6-83C9-46EF-B42E-C40224302A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1">
            <a:extLst>
              <a:ext uri="{FF2B5EF4-FFF2-40B4-BE49-F238E27FC236}">
                <a16:creationId xmlns:a16="http://schemas.microsoft.com/office/drawing/2014/main" id="{A1A2EF03-D0CA-4967-B631-C09F910E93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A close up of a logo&#10;&#10;Description generated with high confidence">
            <a:extLst>
              <a:ext uri="{FF2B5EF4-FFF2-40B4-BE49-F238E27FC236}">
                <a16:creationId xmlns:a16="http://schemas.microsoft.com/office/drawing/2014/main" id="{258DD071-8F7C-487B-8293-CC8A9268A66D}"/>
              </a:ext>
            </a:extLst>
          </p:cNvPr>
          <p:cNvPicPr>
            <a:picLocks noChangeAspect="1"/>
          </p:cNvPicPr>
          <p:nvPr/>
        </p:nvPicPr>
        <p:blipFill>
          <a:blip r:embed="rId2"/>
          <a:stretch>
            <a:fillRect/>
          </a:stretch>
        </p:blipFill>
        <p:spPr>
          <a:xfrm>
            <a:off x="7563721" y="3052992"/>
            <a:ext cx="4296585" cy="208384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2" name="Title 1">
            <a:extLst>
              <a:ext uri="{FF2B5EF4-FFF2-40B4-BE49-F238E27FC236}">
                <a16:creationId xmlns:a16="http://schemas.microsoft.com/office/drawing/2014/main" id="{6D43AE21-B3C8-4680-BA89-7ABDF9D8918F}"/>
              </a:ext>
            </a:extLst>
          </p:cNvPr>
          <p:cNvSpPr>
            <a:spLocks noGrp="1"/>
          </p:cNvSpPr>
          <p:nvPr>
            <p:ph type="title"/>
          </p:nvPr>
        </p:nvSpPr>
        <p:spPr>
          <a:xfrm>
            <a:off x="838200" y="365125"/>
            <a:ext cx="10515600" cy="1325563"/>
          </a:xfrm>
        </p:spPr>
        <p:txBody>
          <a:bodyPr>
            <a:normAutofit/>
          </a:bodyPr>
          <a:lstStyle/>
          <a:p>
            <a:r>
              <a:rPr lang="en-GB" b="1">
                <a:cs typeface="Calibri Light"/>
              </a:rPr>
              <a:t>Who will it be useful for?  - Riaz</a:t>
            </a:r>
            <a:endParaRPr lang="en-GB" dirty="0"/>
          </a:p>
        </p:txBody>
      </p:sp>
      <p:sp>
        <p:nvSpPr>
          <p:cNvPr id="3" name="Content Placeholder 2">
            <a:extLst>
              <a:ext uri="{FF2B5EF4-FFF2-40B4-BE49-F238E27FC236}">
                <a16:creationId xmlns:a16="http://schemas.microsoft.com/office/drawing/2014/main" id="{4E5CA7BB-BBE1-4D78-BB28-34ECA1917082}"/>
              </a:ext>
            </a:extLst>
          </p:cNvPr>
          <p:cNvSpPr>
            <a:spLocks noGrp="1"/>
          </p:cNvSpPr>
          <p:nvPr>
            <p:ph idx="1"/>
          </p:nvPr>
        </p:nvSpPr>
        <p:spPr>
          <a:xfrm>
            <a:off x="838200" y="2012865"/>
            <a:ext cx="4317322" cy="4164098"/>
          </a:xfrm>
        </p:spPr>
        <p:txBody>
          <a:bodyPr anchor="ctr">
            <a:normAutofit/>
          </a:bodyPr>
          <a:lstStyle/>
          <a:p>
            <a:r>
              <a:rPr lang="en-GB" sz="1700">
                <a:solidFill>
                  <a:schemeClr val="bg1"/>
                </a:solidFill>
                <a:cs typeface="Calibri"/>
              </a:rPr>
              <a:t>Governments </a:t>
            </a:r>
            <a:endParaRPr lang="en-US" sz="1700">
              <a:solidFill>
                <a:schemeClr val="bg1"/>
              </a:solidFill>
              <a:cs typeface="Calibri"/>
            </a:endParaRPr>
          </a:p>
          <a:p>
            <a:endParaRPr lang="en-GB" sz="1700">
              <a:solidFill>
                <a:schemeClr val="bg1"/>
              </a:solidFill>
              <a:cs typeface="Calibri"/>
            </a:endParaRPr>
          </a:p>
          <a:p>
            <a:r>
              <a:rPr lang="en-GB" sz="1700">
                <a:solidFill>
                  <a:schemeClr val="bg1"/>
                </a:solidFill>
                <a:cs typeface="Calibri"/>
              </a:rPr>
              <a:t>Spies </a:t>
            </a:r>
            <a:endParaRPr lang="en-US" sz="1700">
              <a:solidFill>
                <a:schemeClr val="bg1"/>
              </a:solidFill>
              <a:cs typeface="Calibri"/>
            </a:endParaRPr>
          </a:p>
          <a:p>
            <a:endParaRPr lang="en-GB" sz="1700">
              <a:solidFill>
                <a:schemeClr val="bg1"/>
              </a:solidFill>
              <a:cs typeface="Calibri"/>
            </a:endParaRPr>
          </a:p>
          <a:p>
            <a:r>
              <a:rPr lang="en-GB" sz="1700">
                <a:solidFill>
                  <a:schemeClr val="bg1"/>
                </a:solidFill>
                <a:cs typeface="Calibri"/>
              </a:rPr>
              <a:t>Organisations </a:t>
            </a:r>
          </a:p>
          <a:p>
            <a:endParaRPr lang="en-GB" sz="1700">
              <a:solidFill>
                <a:schemeClr val="bg1"/>
              </a:solidFill>
              <a:cs typeface="Calibri"/>
            </a:endParaRPr>
          </a:p>
          <a:p>
            <a:pPr marL="0" indent="0">
              <a:buNone/>
            </a:pPr>
            <a:r>
              <a:rPr lang="en-GB" sz="1700">
                <a:solidFill>
                  <a:schemeClr val="bg1"/>
                </a:solidFill>
                <a:cs typeface="Calibri"/>
              </a:rPr>
              <a:t>The kinds of people that will use the encryption service will be people that have something that they want to hide from other people, E.g. encrypting files on servers to make sure that people aren't able to read new research that a company is doing.</a:t>
            </a:r>
          </a:p>
          <a:p>
            <a:endParaRPr lang="en-GB" sz="1700">
              <a:solidFill>
                <a:schemeClr val="bg1"/>
              </a:solidFill>
            </a:endParaRPr>
          </a:p>
        </p:txBody>
      </p:sp>
    </p:spTree>
    <p:extLst>
      <p:ext uri="{BB962C8B-B14F-4D97-AF65-F5344CB8AC3E}">
        <p14:creationId xmlns:p14="http://schemas.microsoft.com/office/powerpoint/2010/main" val="6326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8FF6C9-B80E-4018-BF92-75CB5C35BD6C}"/>
              </a:ext>
            </a:extLst>
          </p:cNvPr>
          <p:cNvSpPr>
            <a:spLocks noGrp="1"/>
          </p:cNvSpPr>
          <p:nvPr>
            <p:ph idx="1"/>
          </p:nvPr>
        </p:nvSpPr>
        <p:spPr>
          <a:xfrm>
            <a:off x="2406431" y="731106"/>
            <a:ext cx="9056680" cy="5481637"/>
          </a:xfrm>
        </p:spPr>
        <p:txBody>
          <a:bodyPr vert="horz" lIns="91440" tIns="45720" rIns="91440" bIns="45720" rtlCol="0" anchor="t">
            <a:normAutofit/>
          </a:bodyPr>
          <a:lstStyle/>
          <a:p>
            <a:r>
              <a:rPr lang="en-GB" sz="2000" dirty="0">
                <a:cs typeface="Calibri"/>
              </a:rPr>
              <a:t>An encrypted text chat so that the different parties are able to talk to each other without third parties being able to read the chats.</a:t>
            </a:r>
          </a:p>
          <a:p>
            <a:endParaRPr lang="en-GB" sz="2000" dirty="0">
              <a:cs typeface="Calibri"/>
            </a:endParaRPr>
          </a:p>
          <a:p>
            <a:endParaRPr lang="en-GB" sz="2000" dirty="0">
              <a:cs typeface="Calibri"/>
            </a:endParaRPr>
          </a:p>
          <a:p>
            <a:endParaRPr lang="en-GB" sz="2000" dirty="0">
              <a:cs typeface="Calibri"/>
            </a:endParaRPr>
          </a:p>
          <a:p>
            <a:r>
              <a:rPr lang="en-GB" sz="2000" dirty="0">
                <a:cs typeface="Calibri"/>
              </a:rPr>
              <a:t>Have the software able to send other file types like .pdf and .jpg.</a:t>
            </a:r>
            <a:endParaRPr lang="en-GB" dirty="0"/>
          </a:p>
          <a:p>
            <a:endParaRPr lang="en-GB" sz="2000" dirty="0">
              <a:cs typeface="Calibri"/>
            </a:endParaRPr>
          </a:p>
          <a:p>
            <a:endParaRPr lang="en-GB" sz="2000" dirty="0">
              <a:cs typeface="Calibri"/>
            </a:endParaRPr>
          </a:p>
          <a:p>
            <a:endParaRPr lang="en-GB" sz="2000" dirty="0">
              <a:cs typeface="Calibri"/>
            </a:endParaRPr>
          </a:p>
          <a:p>
            <a:r>
              <a:rPr lang="en-GB" sz="2000" dirty="0">
                <a:cs typeface="Calibri"/>
              </a:rPr>
              <a:t>Add a feature that allows users to predetermine a message that they are going to send, E.G. assign a message to send at 10pm and the message will automatically be sent at that time.</a:t>
            </a:r>
          </a:p>
          <a:p>
            <a:endParaRPr lang="en-GB" sz="2000" dirty="0">
              <a:cs typeface="Calibri"/>
            </a:endParaRPr>
          </a:p>
          <a:p>
            <a:endParaRPr lang="en-GB" sz="2000" dirty="0">
              <a:cs typeface="Calibri"/>
            </a:endParaRPr>
          </a:p>
          <a:p>
            <a:endParaRPr lang="en-GB" sz="2000" dirty="0">
              <a:cs typeface="Calibri"/>
            </a:endParaRPr>
          </a:p>
          <a:p>
            <a:endParaRPr lang="en-GB" dirty="0">
              <a:cs typeface="Calibri"/>
            </a:endParaRPr>
          </a:p>
        </p:txBody>
      </p:sp>
      <p:sp>
        <p:nvSpPr>
          <p:cNvPr id="4" name="Text Placeholder 3">
            <a:extLst>
              <a:ext uri="{FF2B5EF4-FFF2-40B4-BE49-F238E27FC236}">
                <a16:creationId xmlns:a16="http://schemas.microsoft.com/office/drawing/2014/main" id="{ED89A71A-D70E-40B6-8636-14DC1BA26821}"/>
              </a:ext>
            </a:extLst>
          </p:cNvPr>
          <p:cNvSpPr>
            <a:spLocks noGrp="1"/>
          </p:cNvSpPr>
          <p:nvPr>
            <p:ph type="body" sz="half" idx="2"/>
          </p:nvPr>
        </p:nvSpPr>
        <p:spPr>
          <a:xfrm>
            <a:off x="839788" y="693005"/>
            <a:ext cx="1566643" cy="5557838"/>
          </a:xfrm>
        </p:spPr>
        <p:txBody>
          <a:bodyPr vert="horz" lIns="91440" tIns="45720" rIns="91440" bIns="45720" rtlCol="0" anchor="t">
            <a:normAutofit/>
          </a:bodyPr>
          <a:lstStyle/>
          <a:p>
            <a:r>
              <a:rPr lang="en-GB" dirty="0">
                <a:cs typeface="Calibri"/>
              </a:rPr>
              <a:t>We will include:</a:t>
            </a:r>
          </a:p>
          <a:p>
            <a:endParaRPr lang="en-GB" dirty="0">
              <a:cs typeface="Calibri"/>
            </a:endParaRPr>
          </a:p>
          <a:p>
            <a:endParaRPr lang="en-GB" dirty="0">
              <a:cs typeface="Calibri"/>
            </a:endParaRPr>
          </a:p>
          <a:p>
            <a:endParaRPr lang="en-GB" dirty="0">
              <a:cs typeface="Calibri"/>
            </a:endParaRPr>
          </a:p>
          <a:p>
            <a:endParaRPr lang="en-GB" dirty="0">
              <a:cs typeface="Calibri"/>
            </a:endParaRPr>
          </a:p>
          <a:p>
            <a:endParaRPr lang="en-GB" dirty="0">
              <a:cs typeface="Calibri"/>
            </a:endParaRPr>
          </a:p>
          <a:p>
            <a:r>
              <a:rPr lang="en-GB" dirty="0">
                <a:cs typeface="Calibri"/>
              </a:rPr>
              <a:t>If we have time:</a:t>
            </a:r>
          </a:p>
          <a:p>
            <a:endParaRPr lang="en-GB" dirty="0">
              <a:cs typeface="Calibri"/>
            </a:endParaRPr>
          </a:p>
          <a:p>
            <a:endParaRPr lang="en-GB" dirty="0">
              <a:cs typeface="Calibri"/>
            </a:endParaRPr>
          </a:p>
          <a:p>
            <a:endParaRPr lang="en-GB" dirty="0">
              <a:cs typeface="Calibri"/>
            </a:endParaRPr>
          </a:p>
          <a:p>
            <a:endParaRPr lang="en-GB" dirty="0">
              <a:cs typeface="Calibri"/>
            </a:endParaRPr>
          </a:p>
          <a:p>
            <a:r>
              <a:rPr lang="en-GB" dirty="0">
                <a:cs typeface="Calibri"/>
              </a:rPr>
              <a:t>We would like:</a:t>
            </a:r>
          </a:p>
          <a:p>
            <a:endParaRPr lang="en-GB" dirty="0">
              <a:cs typeface="Calibri"/>
            </a:endParaRPr>
          </a:p>
          <a:p>
            <a:endParaRPr lang="en-GB" dirty="0">
              <a:cs typeface="Calibri"/>
            </a:endParaRPr>
          </a:p>
        </p:txBody>
      </p:sp>
    </p:spTree>
    <p:extLst>
      <p:ext uri="{BB962C8B-B14F-4D97-AF65-F5344CB8AC3E}">
        <p14:creationId xmlns:p14="http://schemas.microsoft.com/office/powerpoint/2010/main" val="9229046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3407</TotalTime>
  <Words>530</Words>
  <Application>Microsoft Office PowerPoint</Application>
  <PresentationFormat>Widescreen</PresentationFormat>
  <Paragraphs>107</Paragraphs>
  <Slides>12</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12</vt:i4>
      </vt:variant>
    </vt:vector>
  </HeadingPairs>
  <TitlesOfParts>
    <vt:vector size="20" baseType="lpstr">
      <vt:lpstr>Arial</vt:lpstr>
      <vt:lpstr>Calibri</vt:lpstr>
      <vt:lpstr>Calibri Light</vt:lpstr>
      <vt:lpstr>Century Schoolbook</vt:lpstr>
      <vt:lpstr>Wingdings 2</vt:lpstr>
      <vt:lpstr>Office Theme</vt:lpstr>
      <vt:lpstr>Celestial</vt:lpstr>
      <vt:lpstr>View</vt:lpstr>
      <vt:lpstr>Spy ToolKit</vt:lpstr>
      <vt:lpstr>Introduction – Abdulkadir</vt:lpstr>
      <vt:lpstr>Coding Stage - Abdulkadir </vt:lpstr>
      <vt:lpstr>Splitting the workload - Alex</vt:lpstr>
      <vt:lpstr>Use of GitHub - Alex</vt:lpstr>
      <vt:lpstr>Details (Ins and Outs) - James</vt:lpstr>
      <vt:lpstr>Plan - James</vt:lpstr>
      <vt:lpstr>Who will it be useful for?  - Riaz</vt:lpstr>
      <vt:lpstr>PowerPoint Presentation</vt:lpstr>
      <vt:lpstr>Types of Encryption –  Hassan</vt:lpstr>
      <vt:lpstr>Future of Encryption - Hassan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Abdulkadir Qaasim</dc:creator>
  <cp:lastModifiedBy>Abdulkadir Qaasim</cp:lastModifiedBy>
  <cp:revision>15</cp:revision>
  <dcterms:created xsi:type="dcterms:W3CDTF">2018-02-13T12:42:02Z</dcterms:created>
  <dcterms:modified xsi:type="dcterms:W3CDTF">2018-02-19T16:42:22Z</dcterms:modified>
</cp:coreProperties>
</file>