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5203150" cy="36004500"/>
  <p:notesSz cx="6858000" cy="9144000"/>
  <p:defaultTextStyle>
    <a:defPPr>
      <a:defRPr lang="en-US"/>
    </a:defPPr>
    <a:lvl1pPr marL="0" algn="l" defTabSz="3497333" rtl="0" eaLnBrk="1" latinLnBrk="0" hangingPunct="1">
      <a:defRPr sz="6800" kern="1200">
        <a:solidFill>
          <a:schemeClr val="tx1"/>
        </a:solidFill>
        <a:latin typeface="+mn-lt"/>
        <a:ea typeface="+mn-ea"/>
        <a:cs typeface="+mn-cs"/>
      </a:defRPr>
    </a:lvl1pPr>
    <a:lvl2pPr marL="1748666" algn="l" defTabSz="3497333" rtl="0" eaLnBrk="1" latinLnBrk="0" hangingPunct="1">
      <a:defRPr sz="6800" kern="1200">
        <a:solidFill>
          <a:schemeClr val="tx1"/>
        </a:solidFill>
        <a:latin typeface="+mn-lt"/>
        <a:ea typeface="+mn-ea"/>
        <a:cs typeface="+mn-cs"/>
      </a:defRPr>
    </a:lvl2pPr>
    <a:lvl3pPr marL="3497333" algn="l" defTabSz="3497333" rtl="0" eaLnBrk="1" latinLnBrk="0" hangingPunct="1">
      <a:defRPr sz="6800" kern="1200">
        <a:solidFill>
          <a:schemeClr val="tx1"/>
        </a:solidFill>
        <a:latin typeface="+mn-lt"/>
        <a:ea typeface="+mn-ea"/>
        <a:cs typeface="+mn-cs"/>
      </a:defRPr>
    </a:lvl3pPr>
    <a:lvl4pPr marL="5246001" algn="l" defTabSz="3497333" rtl="0" eaLnBrk="1" latinLnBrk="0" hangingPunct="1">
      <a:defRPr sz="6800" kern="1200">
        <a:solidFill>
          <a:schemeClr val="tx1"/>
        </a:solidFill>
        <a:latin typeface="+mn-lt"/>
        <a:ea typeface="+mn-ea"/>
        <a:cs typeface="+mn-cs"/>
      </a:defRPr>
    </a:lvl4pPr>
    <a:lvl5pPr marL="6994667" algn="l" defTabSz="3497333" rtl="0" eaLnBrk="1" latinLnBrk="0" hangingPunct="1">
      <a:defRPr sz="6800" kern="1200">
        <a:solidFill>
          <a:schemeClr val="tx1"/>
        </a:solidFill>
        <a:latin typeface="+mn-lt"/>
        <a:ea typeface="+mn-ea"/>
        <a:cs typeface="+mn-cs"/>
      </a:defRPr>
    </a:lvl5pPr>
    <a:lvl6pPr marL="8743334" algn="l" defTabSz="3497333" rtl="0" eaLnBrk="1" latinLnBrk="0" hangingPunct="1">
      <a:defRPr sz="6800" kern="1200">
        <a:solidFill>
          <a:schemeClr val="tx1"/>
        </a:solidFill>
        <a:latin typeface="+mn-lt"/>
        <a:ea typeface="+mn-ea"/>
        <a:cs typeface="+mn-cs"/>
      </a:defRPr>
    </a:lvl6pPr>
    <a:lvl7pPr marL="10492000" algn="l" defTabSz="3497333" rtl="0" eaLnBrk="1" latinLnBrk="0" hangingPunct="1">
      <a:defRPr sz="6800" kern="1200">
        <a:solidFill>
          <a:schemeClr val="tx1"/>
        </a:solidFill>
        <a:latin typeface="+mn-lt"/>
        <a:ea typeface="+mn-ea"/>
        <a:cs typeface="+mn-cs"/>
      </a:defRPr>
    </a:lvl7pPr>
    <a:lvl8pPr marL="12240666" algn="l" defTabSz="3497333" rtl="0" eaLnBrk="1" latinLnBrk="0" hangingPunct="1">
      <a:defRPr sz="6800" kern="1200">
        <a:solidFill>
          <a:schemeClr val="tx1"/>
        </a:solidFill>
        <a:latin typeface="+mn-lt"/>
        <a:ea typeface="+mn-ea"/>
        <a:cs typeface="+mn-cs"/>
      </a:defRPr>
    </a:lvl8pPr>
    <a:lvl9pPr marL="13989334" algn="l" defTabSz="3497333"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Kullanıcısı" initials="WK" lastIdx="1" clrIdx="0">
    <p:extLst>
      <p:ext uri="{19B8F6BF-5375-455C-9EA6-DF929625EA0E}">
        <p15:presenceInfo xmlns:p15="http://schemas.microsoft.com/office/powerpoint/2012/main" userId="Windows Kullanıcıs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CF6"/>
    <a:srgbClr val="34A0B6"/>
    <a:srgbClr val="AAA588"/>
    <a:srgbClr val="EBE86A"/>
    <a:srgbClr val="EAF46C"/>
    <a:srgbClr val="F3DF4F"/>
    <a:srgbClr val="E8D3A0"/>
    <a:srgbClr val="EAF561"/>
    <a:srgbClr val="CCC5E1"/>
    <a:srgbClr val="8868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9" autoAdjust="0"/>
    <p:restoredTop sz="94533" autoAdjust="0"/>
  </p:normalViewPr>
  <p:slideViewPr>
    <p:cSldViewPr>
      <p:cViewPr>
        <p:scale>
          <a:sx n="25" d="100"/>
          <a:sy n="25" d="100"/>
        </p:scale>
        <p:origin x="750" y="-270"/>
      </p:cViewPr>
      <p:guideLst>
        <p:guide orient="horz" pos="11340"/>
        <p:guide pos="7938"/>
      </p:guideLst>
    </p:cSldViewPr>
  </p:slideViewPr>
  <p:outlineViewPr>
    <p:cViewPr>
      <p:scale>
        <a:sx n="33" d="100"/>
        <a:sy n="33" d="100"/>
      </p:scale>
      <p:origin x="0" y="0"/>
    </p:cViewPr>
  </p:outlineViewPr>
  <p:notesTextViewPr>
    <p:cViewPr>
      <p:scale>
        <a:sx n="1" d="1"/>
        <a:sy n="1" d="1"/>
      </p:scale>
      <p:origin x="0" y="0"/>
    </p:cViewPr>
  </p:notesTextViewPr>
  <p:sorterViewPr>
    <p:cViewPr>
      <p:scale>
        <a:sx n="54" d="100"/>
        <a:sy n="54" d="100"/>
      </p:scale>
      <p:origin x="0" y="0"/>
    </p:cViewPr>
  </p:sorterViewPr>
  <p:notesViewPr>
    <p:cSldViewPr>
      <p:cViewPr varScale="1">
        <p:scale>
          <a:sx n="58" d="100"/>
          <a:sy n="58" d="100"/>
        </p:scale>
        <p:origin x="2790"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17FB47-CED4-4BF2-B102-25E2FD9FA54C}" type="datetimeFigureOut">
              <a:rPr lang="en-US" smtClean="0"/>
              <a:pPr/>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0A5148-62DF-4E62-B7F2-BE5F132557C1}" type="slidenum">
              <a:rPr lang="en-US" smtClean="0"/>
              <a:pPr/>
              <a:t>‹#›</a:t>
            </a:fld>
            <a:endParaRPr lang="en-US"/>
          </a:p>
        </p:txBody>
      </p:sp>
    </p:spTree>
    <p:extLst>
      <p:ext uri="{BB962C8B-B14F-4D97-AF65-F5344CB8AC3E}">
        <p14:creationId xmlns:p14="http://schemas.microsoft.com/office/powerpoint/2010/main" val="2676429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538A-17BB-4C65-B179-98EA81D03D83}" type="datetimeFigureOut">
              <a:rPr lang="tr-TR" smtClean="0"/>
              <a:t>11.05.2018</a:t>
            </a:fld>
            <a:endParaRPr lang="tr-TR"/>
          </a:p>
        </p:txBody>
      </p:sp>
      <p:sp>
        <p:nvSpPr>
          <p:cNvPr id="4" name="Slayt Görüntüsü Yer Tutucusu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DB8E7-4907-40D0-9F27-A6E6C52622B5}" type="slidenum">
              <a:rPr lang="tr-TR" smtClean="0"/>
              <a:t>‹#›</a:t>
            </a:fld>
            <a:endParaRPr lang="tr-TR"/>
          </a:p>
        </p:txBody>
      </p:sp>
    </p:spTree>
    <p:extLst>
      <p:ext uri="{BB962C8B-B14F-4D97-AF65-F5344CB8AC3E}">
        <p14:creationId xmlns:p14="http://schemas.microsoft.com/office/powerpoint/2010/main" val="229736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7CDB8E7-4907-40D0-9F27-A6E6C52622B5}" type="slidenum">
              <a:rPr lang="tr-TR" smtClean="0"/>
              <a:t>1</a:t>
            </a:fld>
            <a:endParaRPr lang="tr-TR"/>
          </a:p>
        </p:txBody>
      </p:sp>
    </p:spTree>
    <p:extLst>
      <p:ext uri="{BB962C8B-B14F-4D97-AF65-F5344CB8AC3E}">
        <p14:creationId xmlns:p14="http://schemas.microsoft.com/office/powerpoint/2010/main" val="137633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9"/>
          <p:cNvSpPr>
            <a:spLocks noChangeArrowheads="1"/>
          </p:cNvSpPr>
          <p:nvPr userDrawn="1"/>
        </p:nvSpPr>
        <p:spPr bwMode="auto">
          <a:xfrm>
            <a:off x="0" y="0"/>
            <a:ext cx="25203150" cy="360045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3054" tIns="66527" rIns="133054" bIns="66527" anchor="ctr"/>
          <a:lstStyle/>
          <a:p>
            <a:endParaRPr lang="en-US"/>
          </a:p>
        </p:txBody>
      </p:sp>
    </p:spTree>
    <p:extLst>
      <p:ext uri="{BB962C8B-B14F-4D97-AF65-F5344CB8AC3E}">
        <p14:creationId xmlns:p14="http://schemas.microsoft.com/office/powerpoint/2010/main" val="10927924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58000" r="-5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0524"/>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3497333" rtl="0" eaLnBrk="1" latinLnBrk="0" hangingPunct="1">
        <a:spcBef>
          <a:spcPct val="0"/>
        </a:spcBef>
        <a:buNone/>
        <a:defRPr sz="16900" kern="1200">
          <a:solidFill>
            <a:schemeClr val="tx1"/>
          </a:solidFill>
          <a:latin typeface="+mj-lt"/>
          <a:ea typeface="+mj-ea"/>
          <a:cs typeface="+mj-cs"/>
        </a:defRPr>
      </a:lvl1pPr>
    </p:titleStyle>
    <p:bodyStyle>
      <a:lvl1pPr marL="1311501" indent="-1311501" algn="l" defTabSz="349733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83" indent="-1092917" algn="l" defTabSz="3497333" rtl="0" eaLnBrk="1" latinLnBrk="0" hangingPunct="1">
        <a:spcBef>
          <a:spcPct val="20000"/>
        </a:spcBef>
        <a:buFont typeface="Arial" pitchFamily="34" charset="0"/>
        <a:buChar char="–"/>
        <a:defRPr sz="10800" kern="1200">
          <a:solidFill>
            <a:schemeClr val="tx1"/>
          </a:solidFill>
          <a:latin typeface="+mn-lt"/>
          <a:ea typeface="+mn-ea"/>
          <a:cs typeface="+mn-cs"/>
        </a:defRPr>
      </a:lvl2pPr>
      <a:lvl3pPr marL="4371668" indent="-874333" algn="l" defTabSz="349733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34"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4pPr>
      <a:lvl5pPr marL="7869000"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5pPr>
      <a:lvl6pPr marL="9617667"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6333"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001"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3668" indent="-874333" algn="l" defTabSz="3497333"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en-US"/>
      </a:defPPr>
      <a:lvl1pPr marL="0" algn="l" defTabSz="3497333" rtl="0" eaLnBrk="1" latinLnBrk="0" hangingPunct="1">
        <a:defRPr sz="6800" kern="1200">
          <a:solidFill>
            <a:schemeClr val="tx1"/>
          </a:solidFill>
          <a:latin typeface="+mn-lt"/>
          <a:ea typeface="+mn-ea"/>
          <a:cs typeface="+mn-cs"/>
        </a:defRPr>
      </a:lvl1pPr>
      <a:lvl2pPr marL="1748666" algn="l" defTabSz="3497333" rtl="0" eaLnBrk="1" latinLnBrk="0" hangingPunct="1">
        <a:defRPr sz="6800" kern="1200">
          <a:solidFill>
            <a:schemeClr val="tx1"/>
          </a:solidFill>
          <a:latin typeface="+mn-lt"/>
          <a:ea typeface="+mn-ea"/>
          <a:cs typeface="+mn-cs"/>
        </a:defRPr>
      </a:lvl2pPr>
      <a:lvl3pPr marL="3497333" algn="l" defTabSz="3497333" rtl="0" eaLnBrk="1" latinLnBrk="0" hangingPunct="1">
        <a:defRPr sz="6800" kern="1200">
          <a:solidFill>
            <a:schemeClr val="tx1"/>
          </a:solidFill>
          <a:latin typeface="+mn-lt"/>
          <a:ea typeface="+mn-ea"/>
          <a:cs typeface="+mn-cs"/>
        </a:defRPr>
      </a:lvl3pPr>
      <a:lvl4pPr marL="5246001" algn="l" defTabSz="3497333" rtl="0" eaLnBrk="1" latinLnBrk="0" hangingPunct="1">
        <a:defRPr sz="6800" kern="1200">
          <a:solidFill>
            <a:schemeClr val="tx1"/>
          </a:solidFill>
          <a:latin typeface="+mn-lt"/>
          <a:ea typeface="+mn-ea"/>
          <a:cs typeface="+mn-cs"/>
        </a:defRPr>
      </a:lvl4pPr>
      <a:lvl5pPr marL="6994667" algn="l" defTabSz="3497333" rtl="0" eaLnBrk="1" latinLnBrk="0" hangingPunct="1">
        <a:defRPr sz="6800" kern="1200">
          <a:solidFill>
            <a:schemeClr val="tx1"/>
          </a:solidFill>
          <a:latin typeface="+mn-lt"/>
          <a:ea typeface="+mn-ea"/>
          <a:cs typeface="+mn-cs"/>
        </a:defRPr>
      </a:lvl5pPr>
      <a:lvl6pPr marL="8743334" algn="l" defTabSz="3497333" rtl="0" eaLnBrk="1" latinLnBrk="0" hangingPunct="1">
        <a:defRPr sz="6800" kern="1200">
          <a:solidFill>
            <a:schemeClr val="tx1"/>
          </a:solidFill>
          <a:latin typeface="+mn-lt"/>
          <a:ea typeface="+mn-ea"/>
          <a:cs typeface="+mn-cs"/>
        </a:defRPr>
      </a:lvl6pPr>
      <a:lvl7pPr marL="10492000" algn="l" defTabSz="3497333" rtl="0" eaLnBrk="1" latinLnBrk="0" hangingPunct="1">
        <a:defRPr sz="6800" kern="1200">
          <a:solidFill>
            <a:schemeClr val="tx1"/>
          </a:solidFill>
          <a:latin typeface="+mn-lt"/>
          <a:ea typeface="+mn-ea"/>
          <a:cs typeface="+mn-cs"/>
        </a:defRPr>
      </a:lvl7pPr>
      <a:lvl8pPr marL="12240666" algn="l" defTabSz="3497333" rtl="0" eaLnBrk="1" latinLnBrk="0" hangingPunct="1">
        <a:defRPr sz="6800" kern="1200">
          <a:solidFill>
            <a:schemeClr val="tx1"/>
          </a:solidFill>
          <a:latin typeface="+mn-lt"/>
          <a:ea typeface="+mn-ea"/>
          <a:cs typeface="+mn-cs"/>
        </a:defRPr>
      </a:lvl8pPr>
      <a:lvl9pPr marL="13989334" algn="l" defTabSz="3497333"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hyperlink" Target="mailto:abdulkadiraslan44@gmail.com" TargetMode="External"/><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5" name="Rectangle 5"/>
          <p:cNvSpPr>
            <a:spLocks noChangeArrowheads="1"/>
          </p:cNvSpPr>
          <p:nvPr/>
        </p:nvSpPr>
        <p:spPr bwMode="auto">
          <a:xfrm>
            <a:off x="2390775" y="928513"/>
            <a:ext cx="20858564" cy="1909937"/>
          </a:xfrm>
          <a:prstGeom prst="rect">
            <a:avLst/>
          </a:prstGeom>
          <a:blipFill>
            <a:blip r:embed="rId3">
              <a:extLst>
                <a:ext uri="{BEBA8EAE-BF5A-486C-A8C5-ECC9F3942E4B}">
                  <a14:imgProps xmlns:a14="http://schemas.microsoft.com/office/drawing/2010/main">
                    <a14:imgLayer r:embed="rId4">
                      <a14:imgEffect>
                        <a14:brightnessContrast contrast="40000"/>
                      </a14:imgEffect>
                    </a14:imgLayer>
                  </a14:imgProps>
                </a:ext>
              </a:extLst>
            </a:blip>
            <a:tile tx="0" ty="0" sx="100000" sy="100000" flip="none" algn="tl"/>
          </a:blipFill>
          <a:ln w="9525">
            <a:noFill/>
            <a:miter lim="800000"/>
            <a:headEnd/>
            <a:tailEnd/>
          </a:ln>
          <a:effectLst>
            <a:glow rad="228600">
              <a:schemeClr val="accent1">
                <a:satMod val="175000"/>
                <a:alpha val="40000"/>
              </a:schemeClr>
            </a:glow>
            <a:reflection blurRad="6350" endPos="0" dist="101600" dir="5400000" sy="-100000" algn="bl" rotWithShape="0"/>
            <a:softEdge rad="114300"/>
          </a:effectLst>
          <a:scene3d>
            <a:camera prst="orthographicFront"/>
            <a:lightRig rig="threePt" dir="t"/>
          </a:scene3d>
          <a:sp3d prstMaterial="translucentPowder"/>
        </p:spPr>
        <p:txBody>
          <a:bodyPr wrap="square" lIns="62677" tIns="31333" rIns="62677" bIns="31333">
            <a:spAutoFit/>
          </a:bodyPr>
          <a:lstStyle/>
          <a:p>
            <a:pPr algn="ctr" defTabSz="627063">
              <a:spcBef>
                <a:spcPts val="0"/>
              </a:spcBef>
            </a:pPr>
            <a:r>
              <a:rPr lang="tr-TR" sz="6000" b="1" dirty="0" smtClean="0">
                <a:latin typeface="Times New Roman" pitchFamily="18" charset="0"/>
                <a:cs typeface="Times New Roman" pitchFamily="18" charset="0"/>
              </a:rPr>
              <a:t>ARDUİNO  BLUETOOTH KONTROLLÜ BAHÇE   SULAMA OTOMASYONU</a:t>
            </a:r>
            <a:endParaRPr lang="en-US" sz="6000" b="1" dirty="0" smtClean="0">
              <a:latin typeface="Times New Roman" pitchFamily="18" charset="0"/>
              <a:cs typeface="Times New Roman" pitchFamily="18" charset="0"/>
            </a:endParaRPr>
          </a:p>
        </p:txBody>
      </p:sp>
      <p:sp>
        <p:nvSpPr>
          <p:cNvPr id="36" name="Text Box 1125"/>
          <p:cNvSpPr txBox="1">
            <a:spLocks noChangeArrowheads="1"/>
          </p:cNvSpPr>
          <p:nvPr/>
        </p:nvSpPr>
        <p:spPr bwMode="auto">
          <a:xfrm>
            <a:off x="5667376" y="2990850"/>
            <a:ext cx="13792200" cy="2862292"/>
          </a:xfrm>
          <a:prstGeom prst="rect">
            <a:avLst/>
          </a:prstGeom>
          <a:blipFill>
            <a:blip r:embed="rId3">
              <a:extLst>
                <a:ext uri="{BEBA8EAE-BF5A-486C-A8C5-ECC9F3942E4B}">
                  <a14:imgProps xmlns:a14="http://schemas.microsoft.com/office/drawing/2010/main">
                    <a14:imgLayer r:embed="rId4">
                      <a14:imgEffect>
                        <a14:brightnessContrast contrast="40000"/>
                      </a14:imgEffect>
                    </a14:imgLayer>
                  </a14:imgProps>
                </a:ext>
              </a:extLst>
            </a:blip>
            <a:tile tx="0" ty="0" sx="100000" sy="100000" flip="none" algn="tl"/>
          </a:blipFill>
          <a:ln w="9525">
            <a:noFill/>
            <a:miter lim="800000"/>
            <a:headEnd/>
            <a:tailEnd/>
          </a:ln>
          <a:effectLst>
            <a:glow rad="228600">
              <a:schemeClr val="accent1">
                <a:satMod val="175000"/>
                <a:alpha val="40000"/>
              </a:schemeClr>
            </a:glow>
          </a:effectLst>
          <a:scene3d>
            <a:camera prst="orthographicFront"/>
            <a:lightRig rig="threePt" dir="t"/>
          </a:scene3d>
          <a:sp3d prstMaterial="translucentPowder"/>
        </p:spPr>
        <p:txBody>
          <a:bodyPr wrap="square" lIns="91410" tIns="45705" rIns="91410" bIns="45705">
            <a:spAutoFit/>
          </a:bodyPr>
          <a:lstStyle/>
          <a:p>
            <a:pPr algn="ctr" defTabSz="4700814"/>
            <a:r>
              <a:rPr lang="tr-TR" sz="3000" b="1" dirty="0" smtClean="0">
                <a:latin typeface="Times New Roman" pitchFamily="18" charset="0"/>
                <a:cs typeface="Times New Roman" pitchFamily="18" charset="0"/>
              </a:rPr>
              <a:t>AbdulkadirASLAN,Abdulkadir Aktabur</a:t>
            </a:r>
            <a:endParaRPr lang="en-US" sz="3000" b="1" dirty="0">
              <a:latin typeface="Times New Roman" pitchFamily="18" charset="0"/>
              <a:cs typeface="Times New Roman" pitchFamily="18" charset="0"/>
            </a:endParaRPr>
          </a:p>
          <a:p>
            <a:pPr algn="ctr" defTabSz="4700814"/>
            <a:r>
              <a:rPr lang="en-US" sz="3000" b="1" dirty="0">
                <a:latin typeface="Times New Roman" pitchFamily="18" charset="0"/>
                <a:cs typeface="Times New Roman" pitchFamily="18" charset="0"/>
              </a:rPr>
              <a:t> </a:t>
            </a:r>
            <a:r>
              <a:rPr lang="en-US" sz="3000" b="1" dirty="0" smtClean="0">
                <a:latin typeface="Times New Roman" pitchFamily="18" charset="0"/>
                <a:cs typeface="Times New Roman" pitchFamily="18" charset="0"/>
              </a:rPr>
              <a:t>Harran </a:t>
            </a:r>
            <a:r>
              <a:rPr lang="en-US" sz="3000" b="1" dirty="0">
                <a:latin typeface="Times New Roman" pitchFamily="18" charset="0"/>
                <a:cs typeface="Times New Roman" pitchFamily="18" charset="0"/>
              </a:rPr>
              <a:t>Üniversitesi Mühendislik Fakültesi </a:t>
            </a:r>
            <a:r>
              <a:rPr lang="tr-TR" sz="3000" b="1" dirty="0" smtClean="0">
                <a:latin typeface="Times New Roman" pitchFamily="18" charset="0"/>
                <a:cs typeface="Times New Roman" pitchFamily="18" charset="0"/>
              </a:rPr>
              <a:t>Elektrik-Elektronik Müh.</a:t>
            </a:r>
            <a:r>
              <a:rPr lang="en-US" sz="3000" b="1" dirty="0" smtClean="0">
                <a:latin typeface="Times New Roman" pitchFamily="18" charset="0"/>
                <a:cs typeface="Times New Roman" pitchFamily="18" charset="0"/>
              </a:rPr>
              <a:t> Bölümü</a:t>
            </a:r>
            <a:endParaRPr lang="tr-TR" sz="3000" b="1" dirty="0" smtClean="0">
              <a:latin typeface="Times New Roman" pitchFamily="18" charset="0"/>
              <a:cs typeface="Times New Roman" pitchFamily="18" charset="0"/>
            </a:endParaRPr>
          </a:p>
          <a:p>
            <a:pPr algn="ctr" defTabSz="4700814"/>
            <a:r>
              <a:rPr lang="en-US" sz="3000" b="1" dirty="0" smtClean="0">
                <a:latin typeface="Times New Roman" pitchFamily="18" charset="0"/>
                <a:cs typeface="Times New Roman" pitchFamily="18" charset="0"/>
              </a:rPr>
              <a:t>Osmanbey </a:t>
            </a:r>
            <a:r>
              <a:rPr lang="tr-TR" sz="3000" b="1" dirty="0" smtClean="0">
                <a:latin typeface="Times New Roman" pitchFamily="18" charset="0"/>
                <a:cs typeface="Times New Roman" pitchFamily="18" charset="0"/>
              </a:rPr>
              <a:t>Yerleşkesi</a:t>
            </a:r>
            <a:r>
              <a:rPr lang="en-US" sz="3000" b="1" dirty="0" smtClean="0">
                <a:latin typeface="Times New Roman" pitchFamily="18" charset="0"/>
                <a:cs typeface="Times New Roman" pitchFamily="18" charset="0"/>
              </a:rPr>
              <a:t>, </a:t>
            </a:r>
            <a:r>
              <a:rPr lang="tr-TR" sz="3000" b="1" dirty="0" smtClean="0">
                <a:latin typeface="Times New Roman" pitchFamily="18" charset="0"/>
                <a:cs typeface="Times New Roman" pitchFamily="18" charset="0"/>
              </a:rPr>
              <a:t>63190 </a:t>
            </a:r>
            <a:r>
              <a:rPr lang="en-US" sz="3000" b="1" dirty="0" smtClean="0">
                <a:latin typeface="Times New Roman" pitchFamily="18" charset="0"/>
                <a:cs typeface="Times New Roman" pitchFamily="18" charset="0"/>
              </a:rPr>
              <a:t>Şanlıurfa</a:t>
            </a:r>
            <a:r>
              <a:rPr lang="en-US" sz="3000" b="1" dirty="0">
                <a:latin typeface="Times New Roman" pitchFamily="18" charset="0"/>
                <a:cs typeface="Times New Roman" pitchFamily="18" charset="0"/>
              </a:rPr>
              <a:t>, </a:t>
            </a:r>
            <a:r>
              <a:rPr lang="en-US" sz="3000" b="1" dirty="0" smtClean="0">
                <a:latin typeface="Times New Roman" pitchFamily="18" charset="0"/>
                <a:cs typeface="Times New Roman" pitchFamily="18" charset="0"/>
              </a:rPr>
              <a:t>Türkiye</a:t>
            </a:r>
            <a:endParaRPr lang="en-US" sz="3000" b="1" dirty="0">
              <a:latin typeface="Times New Roman" pitchFamily="18" charset="0"/>
              <a:cs typeface="Times New Roman" pitchFamily="18" charset="0"/>
            </a:endParaRPr>
          </a:p>
          <a:p>
            <a:pPr algn="ctr" defTabSz="4700814"/>
            <a:r>
              <a:rPr lang="en-US" sz="3000" b="1" dirty="0" smtClean="0">
                <a:latin typeface="Times New Roman" pitchFamily="18" charset="0"/>
                <a:cs typeface="Times New Roman" pitchFamily="18" charset="0"/>
              </a:rPr>
              <a:t>(</a:t>
            </a:r>
            <a:r>
              <a:rPr lang="tr-TR" sz="3000" b="1" dirty="0" smtClean="0">
                <a:latin typeface="Times New Roman" pitchFamily="18" charset="0"/>
                <a:cs typeface="Times New Roman" pitchFamily="18" charset="0"/>
                <a:hlinkClick r:id="rId5"/>
              </a:rPr>
              <a:t>abdulkadiraslan44@gmail.com</a:t>
            </a:r>
            <a:r>
              <a:rPr lang="en-US" sz="3000" b="1" dirty="0" smtClean="0">
                <a:latin typeface="Times New Roman" pitchFamily="18" charset="0"/>
                <a:cs typeface="Times New Roman" pitchFamily="18" charset="0"/>
              </a:rPr>
              <a:t>)</a:t>
            </a:r>
            <a:endParaRPr lang="tr-TR" sz="3000" b="1" dirty="0" smtClean="0">
              <a:latin typeface="Times New Roman" pitchFamily="18" charset="0"/>
              <a:cs typeface="Times New Roman" pitchFamily="18" charset="0"/>
            </a:endParaRPr>
          </a:p>
          <a:p>
            <a:pPr algn="ctr" defTabSz="4700814"/>
            <a:r>
              <a:rPr lang="tr-TR" sz="3000" b="1" smtClean="0">
                <a:latin typeface="Times New Roman" pitchFamily="18" charset="0"/>
                <a:cs typeface="Times New Roman" pitchFamily="18" charset="0"/>
              </a:rPr>
              <a:t>DANIŞMAN=Abdulkadir GÜMÜŞÇÜ</a:t>
            </a:r>
            <a:endParaRPr lang="en-US" sz="3000" b="1" dirty="0" smtClean="0">
              <a:latin typeface="Times New Roman" pitchFamily="18" charset="0"/>
              <a:cs typeface="Times New Roman" pitchFamily="18" charset="0"/>
            </a:endParaRPr>
          </a:p>
          <a:p>
            <a:pPr algn="ctr" defTabSz="4700814"/>
            <a:r>
              <a:rPr lang="tr-TR" sz="3000" b="1" dirty="0" smtClean="0">
                <a:latin typeface="Times New Roman" pitchFamily="18" charset="0"/>
                <a:cs typeface="Times New Roman" pitchFamily="18" charset="0"/>
              </a:rPr>
              <a:t>		ŞANLIURFA-2018</a:t>
            </a:r>
            <a:endParaRPr lang="en-US" sz="3000" b="1" dirty="0">
              <a:latin typeface="Times New Roman" pitchFamily="18" charset="0"/>
              <a:cs typeface="Times New Roman" pitchFamily="18" charset="0"/>
            </a:endParaRPr>
          </a:p>
        </p:txBody>
      </p:sp>
      <p:pic>
        <p:nvPicPr>
          <p:cNvPr id="38" name="Picture 6" descr="http://www.harran.edu.tr/harran/amblem_logo/logo_tr.gif"/>
          <p:cNvPicPr>
            <a:picLocks noChangeAspect="1" noChangeArrowheads="1"/>
          </p:cNvPicPr>
          <p:nvPr/>
        </p:nvPicPr>
        <p:blipFill>
          <a:blip r:embed="rId6" cstate="print"/>
          <a:srcRect/>
          <a:stretch>
            <a:fillRect/>
          </a:stretch>
        </p:blipFill>
        <p:spPr bwMode="auto">
          <a:xfrm>
            <a:off x="20678775" y="3196238"/>
            <a:ext cx="2771776" cy="2571549"/>
          </a:xfrm>
          <a:prstGeom prst="rect">
            <a:avLst/>
          </a:prstGeom>
          <a:noFill/>
          <a:ln w="9525">
            <a:noFill/>
            <a:miter lim="800000"/>
            <a:headEnd/>
            <a:tailEnd/>
          </a:ln>
        </p:spPr>
      </p:pic>
      <p:grpSp>
        <p:nvGrpSpPr>
          <p:cNvPr id="58" name="57 Grup"/>
          <p:cNvGrpSpPr/>
          <p:nvPr/>
        </p:nvGrpSpPr>
        <p:grpSpPr>
          <a:xfrm>
            <a:off x="1095375" y="6381851"/>
            <a:ext cx="7889808" cy="11025992"/>
            <a:chOff x="1383220" y="5925011"/>
            <a:chExt cx="7543800" cy="10687542"/>
          </a:xfrm>
        </p:grpSpPr>
        <p:sp useBgFill="1">
          <p:nvSpPr>
            <p:cNvPr id="5" name="Text Box 5"/>
            <p:cNvSpPr txBox="1">
              <a:spLocks noChangeArrowheads="1"/>
            </p:cNvSpPr>
            <p:nvPr/>
          </p:nvSpPr>
          <p:spPr bwMode="auto">
            <a:xfrm>
              <a:off x="1421246" y="6781959"/>
              <a:ext cx="7433945" cy="9830594"/>
            </a:xfrm>
            <a:prstGeom prst="rect">
              <a:avLst/>
            </a:prstGeom>
            <a:ln>
              <a:noFill/>
            </a:ln>
            <a:effectLst>
              <a:glow rad="177800">
                <a:schemeClr val="tx2">
                  <a:lumMod val="20000"/>
                  <a:lumOff val="80000"/>
                  <a:alpha val="46000"/>
                </a:schemeClr>
              </a:glow>
              <a:outerShdw blurRad="50800" dist="38100" dir="2700000" algn="tl" rotWithShape="0">
                <a:srgbClr val="808080">
                  <a:alpha val="39998"/>
                </a:srgbClr>
              </a:outerShdw>
              <a:reflection stA="99000" endPos="1000" dir="5400000" sy="-100000" algn="bl" rotWithShape="0"/>
              <a:softEdge rad="127000"/>
            </a:effectLst>
            <a:scene3d>
              <a:camera prst="orthographicFront"/>
              <a:lightRig rig="glow" dir="t"/>
            </a:scene3d>
            <a:sp3d contourW="12700" prstMaterial="clear">
              <a:contourClr>
                <a:schemeClr val="tx2">
                  <a:lumMod val="20000"/>
                  <a:lumOff val="80000"/>
                </a:schemeClr>
              </a:contourClr>
            </a:sp3d>
            <a:extLst/>
          </p:spPr>
          <p:txBody>
            <a:bodyPr lIns="324000"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eaLnBrk="1" hangingPunct="1">
                <a:spcBef>
                  <a:spcPct val="50000"/>
                </a:spcBef>
                <a:defRPr/>
              </a:pPr>
              <a:endParaRPr lang="tr-TR" sz="1800" b="1" dirty="0" smtClean="0">
                <a:cs typeface="Arial" pitchFamily="34" charset="0"/>
              </a:endParaRPr>
            </a:p>
            <a:p>
              <a:r>
                <a:rPr lang="tr-TR" sz="2400" b="1" dirty="0"/>
                <a:t>Günümüzde kablosuz ağlarda ki teknolojik gelişmeler birçok alanda olduğu gibi tarımsal alanda da etkisini göstermiştir. Tarımda, artan talep ihtiyacını karşılamak amacıyla üretimi sağlıklı bir biçimde yapmak ve kolaylaştırmak için kablosuz ağlardan yararlanma yoluna gidilmiştir. Bu projede tarımda önemli bir nokta haline gelmiş olan sulama faaliyetleri, teknolojiyle desteklenerek akıllı bir sistem tasarlanmıştır. </a:t>
              </a:r>
            </a:p>
            <a:p>
              <a:r>
                <a:rPr lang="tr-TR" sz="2400" b="1" dirty="0"/>
                <a:t>Bu çalışmamızda, bahçeye yerleştirilmiş toprak nem sensörü üzerinden alınan veriler Ardunio UNO denetleyicisi ile işlenir, işlenen bu verilere göre sulamaya ihtiyaç duyulduğu anda su motoru otomatik olarak çalışmakta ve topraktaki bitki ihtiyacı olan suyu karşılamaktadır. Toprak gerekli su ihtiyacını karşıladığında ise su motoru otomatik olarak kapanmaktadır. Ardunio UNO ile </a:t>
              </a:r>
              <a:r>
                <a:rPr lang="tr-TR" sz="2400" b="1" dirty="0" smtClean="0"/>
                <a:t>buletooth </a:t>
              </a:r>
              <a:r>
                <a:rPr lang="tr-TR" sz="2400" b="1" dirty="0"/>
                <a:t>kontrolüyle seçtiğimiz bitkiyi sulayabiliriz. Bu proje ile su kaynaklarının optimum kullanılması, güç tasarrufunun maximum sağlanması, doğru zamanda doğru miktarda sulamayla aşırı ve gereksiz sulama problemlerinin ortadan kaldırılması amaçlanmıştır</a:t>
              </a:r>
              <a:r>
                <a:rPr lang="tr-TR" sz="1800" b="1" dirty="0"/>
                <a:t>.</a:t>
              </a:r>
            </a:p>
            <a:p>
              <a:pPr eaLnBrk="1" hangingPunct="1">
                <a:spcBef>
                  <a:spcPct val="50000"/>
                </a:spcBef>
                <a:defRPr/>
              </a:pPr>
              <a:endParaRPr lang="tr-TR" sz="1800" dirty="0">
                <a:cs typeface="Arial" pitchFamily="34"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eaLnBrk="1" hangingPunct="1">
                <a:spcBef>
                  <a:spcPct val="50000"/>
                </a:spcBef>
                <a:defRPr/>
              </a:pPr>
              <a:endParaRPr lang="en-US" sz="3500" dirty="0" smtClean="0">
                <a:latin typeface="Century Schoolbook" pitchFamily="18" charset="0"/>
                <a:cs typeface="Times New Roman" pitchFamily="18" charset="0"/>
              </a:endParaRPr>
            </a:p>
            <a:p>
              <a:pPr algn="ctr" eaLnBrk="1" hangingPunct="1">
                <a:spcBef>
                  <a:spcPct val="50000"/>
                </a:spcBef>
                <a:defRPr/>
              </a:pPr>
              <a:endParaRPr lang="en-US" sz="3500" b="1" dirty="0" smtClean="0">
                <a:latin typeface="Times New Roman" pitchFamily="18" charset="0"/>
                <a:cs typeface="Times New Roman" pitchFamily="18" charset="0"/>
              </a:endParaRPr>
            </a:p>
          </p:txBody>
        </p:sp>
        <p:sp>
          <p:nvSpPr>
            <p:cNvPr id="39" name="Text Box 471"/>
            <p:cNvSpPr txBox="1">
              <a:spLocks noChangeArrowheads="1"/>
            </p:cNvSpPr>
            <p:nvPr/>
          </p:nvSpPr>
          <p:spPr bwMode="auto">
            <a:xfrm>
              <a:off x="1383220" y="5925011"/>
              <a:ext cx="7543800" cy="632679"/>
            </a:xfrm>
            <a:prstGeom prst="rect">
              <a:avLst/>
            </a:prstGeom>
            <a:solidFill>
              <a:schemeClr val="accent2">
                <a:lumMod val="60000"/>
                <a:lumOff val="40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smtClean="0">
                <a:latin typeface="Arial" pitchFamily="34" charset="0"/>
                <a:cs typeface="Arial" pitchFamily="34" charset="0"/>
              </a:endParaRPr>
            </a:p>
            <a:p>
              <a:pPr algn="ctr" defTabSz="749300" eaLnBrk="0" hangingPunct="0">
                <a:spcBef>
                  <a:spcPct val="50000"/>
                </a:spcBef>
              </a:pPr>
              <a:r>
                <a:rPr lang="tr-TR" sz="2400" b="1" dirty="0" smtClean="0">
                  <a:latin typeface="Times New Roman" pitchFamily="18" charset="0"/>
                  <a:cs typeface="Times New Roman" pitchFamily="18" charset="0"/>
                </a:rPr>
                <a:t>GİRİŞ</a:t>
              </a:r>
              <a:endParaRPr lang="en-US" sz="2400" b="1" dirty="0">
                <a:latin typeface="Times New Roman" pitchFamily="18" charset="0"/>
                <a:cs typeface="Times New Roman" pitchFamily="18" charset="0"/>
              </a:endParaRPr>
            </a:p>
          </p:txBody>
        </p:sp>
      </p:grpSp>
      <p:grpSp>
        <p:nvGrpSpPr>
          <p:cNvPr id="51" name="50 Grup"/>
          <p:cNvGrpSpPr/>
          <p:nvPr/>
        </p:nvGrpSpPr>
        <p:grpSpPr>
          <a:xfrm>
            <a:off x="1378901" y="23336250"/>
            <a:ext cx="7433946" cy="7552764"/>
            <a:chOff x="1390601" y="18118982"/>
            <a:chExt cx="7620000" cy="9162835"/>
          </a:xfrm>
        </p:grpSpPr>
        <p:sp>
          <p:nvSpPr>
            <p:cNvPr id="3" name="Text Box 2"/>
            <p:cNvSpPr txBox="1">
              <a:spLocks noChangeArrowheads="1"/>
            </p:cNvSpPr>
            <p:nvPr/>
          </p:nvSpPr>
          <p:spPr bwMode="auto">
            <a:xfrm>
              <a:off x="1390601" y="18863951"/>
              <a:ext cx="7620000" cy="8417866"/>
            </a:xfrm>
            <a:prstGeom prst="rect">
              <a:avLst/>
            </a:prstGeom>
            <a:blipFill>
              <a:blip r:embed="rId3">
                <a:extLst>
                  <a:ext uri="{BEBA8EAE-BF5A-486C-A8C5-ECC9F3942E4B}">
                    <a14:imgProps xmlns:a14="http://schemas.microsoft.com/office/drawing/2010/main">
                      <a14:imgLayer r:embed="rId4">
                        <a14:imgEffect>
                          <a14:brightnessContrast contrast="40000"/>
                        </a14:imgEffect>
                      </a14:imgLayer>
                    </a14:imgProps>
                  </a:ext>
                </a:extLst>
              </a:blip>
              <a:tile tx="0" ty="0" sx="100000" sy="100000" flip="none" algn="tl"/>
            </a:blipFill>
            <a:ln>
              <a:noFill/>
            </a:ln>
            <a:effectLst>
              <a:glow rad="63500">
                <a:schemeClr val="bg2">
                  <a:alpha val="40000"/>
                </a:schemeClr>
              </a:glow>
              <a:outerShdw blurRad="50800" dist="38100" dir="2700000" algn="tl" rotWithShape="0">
                <a:srgbClr val="808080">
                  <a:alpha val="39998"/>
                </a:srgbClr>
              </a:outerShdw>
              <a:softEdge rad="165100"/>
            </a:effectLst>
            <a:scene3d>
              <a:camera prst="orthographicFront"/>
              <a:lightRig rig="twoPt" dir="t"/>
            </a:scene3d>
            <a:sp3d extrusionH="76200" contourW="12700" prstMaterial="clear">
              <a:bevelT w="222250" prst="artDeco"/>
              <a:bevelB w="114300" prst="artDeco"/>
              <a:extrusionClr>
                <a:schemeClr val="tx2">
                  <a:lumMod val="20000"/>
                  <a:lumOff val="80000"/>
                </a:schemeClr>
              </a:extrusionClr>
              <a:contourClr>
                <a:schemeClr val="tx2">
                  <a:lumMod val="20000"/>
                  <a:lumOff val="80000"/>
                </a:schemeClr>
              </a:contourClr>
            </a:sp3d>
            <a:extLst/>
          </p:spPr>
          <p:txBody>
            <a:bodyPr lIns="332636" tIns="332636" rIns="332636" bIns="425774"/>
            <a:lstStyle/>
            <a:p>
              <a:pPr>
                <a:spcBef>
                  <a:spcPct val="50000"/>
                </a:spcBef>
                <a:defRPr/>
              </a:pPr>
              <a:r>
                <a:rPr lang="tr-TR" sz="2400" b="1" dirty="0" smtClean="0">
                  <a:latin typeface="Arial" pitchFamily="34" charset="0"/>
                  <a:cs typeface="Arial" pitchFamily="34" charset="0"/>
                </a:rPr>
                <a:t>Android tabanlı uygulamada 4 farklı  çiçek turu tanınmıştır. Bu uygulamadan bluetooth’u aktif edip bu çiçek türlerinden herhangi birini seçtiğimizde bu bilgiler bluetooth modülü aracılığıyla ardunino’ya yüklenir.Arduino’yada seçtiğimiz çiçek hakkında toprak nem sensörü aracılığıyla toprakta yeteri kadar su olmadığı bilgisi geldiğinde su motoru devreye girer. Su motoru belirli bir süre çalıştıktan sonra durur. Eğer toprakta yeteri kadar su varsa arduino’dan motora herhangi bir bilgi gönderilmez (çalışmaz).Bahçe otomasyonunda belirttiğimiz 4 farklı çiçek türü vardır. Bu çiçek türlerinden her birinin sulanma kapasitesi farklıdır</a:t>
              </a:r>
              <a:r>
                <a:rPr lang="tr-TR" sz="2400" dirty="0" smtClean="0">
                  <a:latin typeface="Arial" pitchFamily="34" charset="0"/>
                  <a:cs typeface="Arial" pitchFamily="34" charset="0"/>
                </a:rPr>
                <a:t>.</a:t>
              </a:r>
            </a:p>
          </p:txBody>
        </p:sp>
        <p:sp>
          <p:nvSpPr>
            <p:cNvPr id="41" name="Text Box 471"/>
            <p:cNvSpPr txBox="1">
              <a:spLocks noChangeArrowheads="1"/>
            </p:cNvSpPr>
            <p:nvPr/>
          </p:nvSpPr>
          <p:spPr bwMode="auto">
            <a:xfrm>
              <a:off x="1390601" y="18118982"/>
              <a:ext cx="7620000" cy="818501"/>
            </a:xfrm>
            <a:prstGeom prst="rect">
              <a:avLst/>
            </a:prstGeom>
            <a:solidFill>
              <a:schemeClr val="accent6">
                <a:lumMod val="75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smtClean="0">
                <a:latin typeface="Arial" pitchFamily="34" charset="0"/>
                <a:cs typeface="Arial" pitchFamily="34" charset="0"/>
              </a:endParaRPr>
            </a:p>
            <a:p>
              <a:pPr algn="ctr" defTabSz="749300" eaLnBrk="0" hangingPunct="0">
                <a:spcBef>
                  <a:spcPct val="50000"/>
                </a:spcBef>
              </a:pPr>
              <a:r>
                <a:rPr lang="tr-TR" sz="2400" b="1" dirty="0" smtClean="0">
                  <a:latin typeface="Times New Roman" pitchFamily="18" charset="0"/>
                  <a:cs typeface="Times New Roman" pitchFamily="18" charset="0"/>
                </a:rPr>
                <a:t>ÇALIŞMA PRENSİBİ</a:t>
              </a:r>
              <a:endParaRPr lang="en-US" sz="2400" b="1" dirty="0">
                <a:latin typeface="Times New Roman" pitchFamily="18" charset="0"/>
                <a:cs typeface="Times New Roman" pitchFamily="18" charset="0"/>
              </a:endParaRPr>
            </a:p>
          </p:txBody>
        </p:sp>
      </p:grpSp>
      <p:grpSp>
        <p:nvGrpSpPr>
          <p:cNvPr id="56" name="55 Grup"/>
          <p:cNvGrpSpPr/>
          <p:nvPr/>
        </p:nvGrpSpPr>
        <p:grpSpPr>
          <a:xfrm>
            <a:off x="16812523" y="6381851"/>
            <a:ext cx="7970578" cy="9589297"/>
            <a:chOff x="16289751" y="11427059"/>
            <a:chExt cx="7814292" cy="5340861"/>
          </a:xfrm>
        </p:grpSpPr>
        <p:sp>
          <p:nvSpPr>
            <p:cNvPr id="17" name="Text Box 140"/>
            <p:cNvSpPr txBox="1">
              <a:spLocks noChangeArrowheads="1"/>
            </p:cNvSpPr>
            <p:nvPr/>
          </p:nvSpPr>
          <p:spPr bwMode="auto">
            <a:xfrm>
              <a:off x="16336442" y="11779436"/>
              <a:ext cx="7612773" cy="4988484"/>
            </a:xfrm>
            <a:prstGeom prst="rect">
              <a:avLst/>
            </a:prstGeom>
            <a:blipFill>
              <a:blip r:embed="rId3">
                <a:extLst>
                  <a:ext uri="{BEBA8EAE-BF5A-486C-A8C5-ECC9F3942E4B}">
                    <a14:imgProps xmlns:a14="http://schemas.microsoft.com/office/drawing/2010/main">
                      <a14:imgLayer r:embed="rId4">
                        <a14:imgEffect>
                          <a14:brightnessContrast contrast="40000"/>
                        </a14:imgEffect>
                      </a14:imgLayer>
                    </a14:imgProps>
                  </a:ext>
                </a:extLst>
              </a:blip>
              <a:tile tx="0" ty="0" sx="100000" sy="100000" flip="none" algn="tl"/>
            </a:blipFill>
            <a:ln>
              <a:noFill/>
            </a:ln>
            <a:effectLst>
              <a:glow rad="228600">
                <a:schemeClr val="accent1">
                  <a:lumMod val="20000"/>
                  <a:lumOff val="80000"/>
                  <a:alpha val="41000"/>
                </a:schemeClr>
              </a:glow>
              <a:outerShdw blurRad="50800" dist="38100" dir="2700000" algn="tl" rotWithShape="0">
                <a:srgbClr val="808080">
                  <a:alpha val="39998"/>
                </a:srgbClr>
              </a:outerShdw>
              <a:reflection blurRad="12700" endPos="0" dist="50800" dir="5400000" sy="-100000" algn="bl" rotWithShape="0"/>
            </a:effectLst>
            <a:scene3d>
              <a:camera prst="orthographicFront"/>
              <a:lightRig rig="threePt" dir="t"/>
            </a:scene3d>
            <a:sp3d extrusionH="114300" prstMaterial="clear">
              <a:extrusionClr>
                <a:srgbClr val="E2ECF6"/>
              </a:extrusionClr>
            </a:sp3d>
            <a:ex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r>
                <a:rPr lang="tr-TR" sz="2400" b="1" dirty="0" smtClean="0">
                  <a:cs typeface="Arial" panose="020B0604020202020204" pitchFamily="34" charset="0"/>
                </a:rPr>
                <a:t>Projemizde </a:t>
              </a:r>
              <a:r>
                <a:rPr lang="tr-TR" sz="2400" b="1" dirty="0">
                  <a:cs typeface="Arial" panose="020B0604020202020204" pitchFamily="34" charset="0"/>
                </a:rPr>
                <a:t>bahçede bulunan sensörlerden bilgiyi alarak bu bilgiler doğrultusunda gerekli kontrol işlemlerini gerçekleştirmek için Arduino kullanılmıştır. Arduino bir giriş/çıkış kartı ile açık kaynak kodlu geliştirilmiş bir mikro denetleyici </a:t>
              </a:r>
              <a:r>
                <a:rPr lang="tr-TR" sz="2400" b="1" dirty="0" smtClean="0">
                  <a:cs typeface="Arial" panose="020B0604020202020204" pitchFamily="34" charset="0"/>
                </a:rPr>
                <a:t>kartıdır. Açık </a:t>
              </a:r>
              <a:r>
                <a:rPr lang="tr-TR" sz="2400" b="1" dirty="0">
                  <a:cs typeface="Arial" panose="020B0604020202020204" pitchFamily="34" charset="0"/>
                </a:rPr>
                <a:t>kaynak kodlu demek kullanıcı ile kaynak kodlarının paylaşıldığının ve değişiklik haklarının kullanıcıya verildiğinin anlamına gelir. Arduino aynı zamanda bir fiziki programlama platformudur. Fiziki programlama dış dünya ile etkileşimde bulunan sistemlerin programlanması demektir. Arduino İtalyan elektronik mühendisleri tarafından geliştirilmiştir. Arduino kartlarının üzerinde Atmel AVR mikroişlemcisi bulunur. Bu mikroişlemciler, arduinonun kendine has bir programa dili ile programlanır. Arduo’nun yazılım dili C++ ile çok benzerdir. Hazırlanan programlar IDE yardımı ile prosessing tabanlı olarak Arduino kartına yüklenir. IDE, kod yazılmasını ve bu kodların güncellenmesine olanak sağlayan, aynı zamanda derlenen programı karta işleyen, Java programlama dilinde yazılmış bir uygulamadır. </a:t>
              </a:r>
            </a:p>
            <a:p>
              <a:pPr algn="just" eaLnBrk="1" hangingPunct="1">
                <a:spcBef>
                  <a:spcPct val="50000"/>
                </a:spcBef>
                <a:defRPr/>
              </a:pPr>
              <a:endParaRPr lang="tr-TR" sz="2400" b="1" dirty="0">
                <a:cs typeface="Times New Roman" pitchFamily="18" charset="0"/>
              </a:endParaRPr>
            </a:p>
          </p:txBody>
        </p:sp>
        <p:sp>
          <p:nvSpPr>
            <p:cNvPr id="46" name="Text Box 471"/>
            <p:cNvSpPr txBox="1">
              <a:spLocks noChangeArrowheads="1"/>
            </p:cNvSpPr>
            <p:nvPr/>
          </p:nvSpPr>
          <p:spPr bwMode="auto">
            <a:xfrm>
              <a:off x="16289751" y="11427059"/>
              <a:ext cx="7814292" cy="352377"/>
            </a:xfrm>
            <a:prstGeom prst="rect">
              <a:avLst/>
            </a:prstGeom>
            <a:solidFill>
              <a:schemeClr val="accent2">
                <a:lumMod val="75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smtClean="0">
                <a:latin typeface="Arial" pitchFamily="34" charset="0"/>
                <a:cs typeface="Arial" pitchFamily="34" charset="0"/>
              </a:endParaRPr>
            </a:p>
            <a:p>
              <a:pPr algn="ctr" defTabSz="749300" eaLnBrk="0" hangingPunct="0">
                <a:spcBef>
                  <a:spcPct val="50000"/>
                </a:spcBef>
              </a:pPr>
              <a:r>
                <a:rPr lang="tr-TR" sz="2400" b="1" dirty="0" smtClean="0">
                  <a:latin typeface="Times New Roman" pitchFamily="18" charset="0"/>
                  <a:cs typeface="Times New Roman" pitchFamily="18" charset="0"/>
                </a:rPr>
                <a:t>ARDUİNO</a:t>
              </a:r>
              <a:endParaRPr lang="en-US" sz="2400" b="1" dirty="0">
                <a:latin typeface="Times New Roman" pitchFamily="18" charset="0"/>
                <a:cs typeface="Times New Roman" pitchFamily="18" charset="0"/>
              </a:endParaRPr>
            </a:p>
          </p:txBody>
        </p:sp>
      </p:grpSp>
      <p:grpSp>
        <p:nvGrpSpPr>
          <p:cNvPr id="57" name="56 Grup"/>
          <p:cNvGrpSpPr/>
          <p:nvPr/>
        </p:nvGrpSpPr>
        <p:grpSpPr>
          <a:xfrm>
            <a:off x="16699172" y="23192814"/>
            <a:ext cx="7772400" cy="7696200"/>
            <a:chOff x="16182975" y="16478250"/>
            <a:chExt cx="7620000" cy="7909983"/>
          </a:xfrm>
        </p:grpSpPr>
        <p:sp>
          <p:nvSpPr>
            <p:cNvPr id="18" name="Text Box 141"/>
            <p:cNvSpPr txBox="1">
              <a:spLocks noChangeArrowheads="1"/>
            </p:cNvSpPr>
            <p:nvPr/>
          </p:nvSpPr>
          <p:spPr bwMode="auto">
            <a:xfrm>
              <a:off x="16182975" y="16478250"/>
              <a:ext cx="7620000" cy="7909983"/>
            </a:xfrm>
            <a:prstGeom prst="rect">
              <a:avLst/>
            </a:prstGeom>
            <a:blipFill>
              <a:blip r:embed="rId3">
                <a:extLst>
                  <a:ext uri="{BEBA8EAE-BF5A-486C-A8C5-ECC9F3942E4B}">
                    <a14:imgProps xmlns:a14="http://schemas.microsoft.com/office/drawing/2010/main">
                      <a14:imgLayer r:embed="rId4">
                        <a14:imgEffect>
                          <a14:brightnessContrast contrast="40000"/>
                        </a14:imgEffect>
                      </a14:imgLayer>
                    </a14:imgProps>
                  </a:ext>
                </a:extLst>
              </a:blip>
              <a:tile tx="0" ty="0" sx="100000" sy="100000" flip="none" algn="tl"/>
            </a:blipFill>
            <a:ln>
              <a:noFill/>
            </a:ln>
            <a:effectLst>
              <a:glow rad="228600">
                <a:schemeClr val="accent1">
                  <a:lumMod val="20000"/>
                  <a:lumOff val="80000"/>
                  <a:alpha val="40000"/>
                </a:schemeClr>
              </a:glow>
              <a:outerShdw blurRad="50800" dist="38100" dir="2700000" algn="tl" rotWithShape="0">
                <a:srgbClr val="808080">
                  <a:alpha val="39998"/>
                </a:srgbClr>
              </a:outerShdw>
            </a:effectLst>
            <a:scene3d>
              <a:camera prst="orthographicFront"/>
              <a:lightRig rig="threePt" dir="t"/>
            </a:scene3d>
            <a:sp3d prstMaterial="clear"/>
            <a:extLst/>
          </p:spPr>
          <p:txBody>
            <a:bodyPr lIns="332636" tIns="332636" rIns="332636" bIns="425774"/>
            <a:lstStyle>
              <a:lvl1pPr eaLnBrk="0" hangingPunct="0">
                <a:defRPr sz="6100">
                  <a:solidFill>
                    <a:schemeClr val="tx1"/>
                  </a:solidFill>
                  <a:latin typeface="Arial" pitchFamily="34" charset="0"/>
                  <a:ea typeface="ＭＳ Ｐゴシック" charset="-128"/>
                </a:defRPr>
              </a:lvl1pPr>
              <a:lvl2pPr marL="742950" indent="-285750" eaLnBrk="0" hangingPunct="0">
                <a:defRPr sz="6100">
                  <a:solidFill>
                    <a:schemeClr val="tx1"/>
                  </a:solidFill>
                  <a:latin typeface="Arial" pitchFamily="34" charset="0"/>
                  <a:ea typeface="ＭＳ Ｐゴシック" charset="-128"/>
                </a:defRPr>
              </a:lvl2pPr>
              <a:lvl3pPr marL="1143000" indent="-228600" eaLnBrk="0" hangingPunct="0">
                <a:defRPr sz="6100">
                  <a:solidFill>
                    <a:schemeClr val="tx1"/>
                  </a:solidFill>
                  <a:latin typeface="Arial" pitchFamily="34" charset="0"/>
                  <a:ea typeface="ＭＳ Ｐゴシック" charset="-128"/>
                </a:defRPr>
              </a:lvl3pPr>
              <a:lvl4pPr marL="1600200" indent="-228600" eaLnBrk="0" hangingPunct="0">
                <a:defRPr sz="6100">
                  <a:solidFill>
                    <a:schemeClr val="tx1"/>
                  </a:solidFill>
                  <a:latin typeface="Arial" pitchFamily="34" charset="0"/>
                  <a:ea typeface="ＭＳ Ｐゴシック" charset="-128"/>
                </a:defRPr>
              </a:lvl4pPr>
              <a:lvl5pPr marL="2057400" indent="-228600" eaLnBrk="0" hangingPunct="0">
                <a:defRPr sz="61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61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61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61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6100">
                  <a:solidFill>
                    <a:schemeClr val="tx1"/>
                  </a:solidFill>
                  <a:latin typeface="Arial" pitchFamily="34" charset="0"/>
                  <a:ea typeface="ＭＳ Ｐゴシック" charset="-128"/>
                </a:defRPr>
              </a:lvl9pPr>
            </a:lstStyle>
            <a:p>
              <a:pPr algn="just" eaLnBrk="1" hangingPunct="1">
                <a:spcBef>
                  <a:spcPct val="50000"/>
                </a:spcBef>
                <a:defRPr/>
              </a:pPr>
              <a:endParaRPr lang="tr-TR" sz="2400" b="1" dirty="0" smtClean="0">
                <a:cs typeface="Times New Roman" pitchFamily="18" charset="0"/>
              </a:endParaRPr>
            </a:p>
            <a:p>
              <a:pPr algn="just" eaLnBrk="1" hangingPunct="1">
                <a:spcBef>
                  <a:spcPct val="50000"/>
                </a:spcBef>
                <a:defRPr/>
              </a:pPr>
              <a:r>
                <a:rPr lang="tr-TR" sz="2400" b="1" dirty="0" smtClean="0">
                  <a:cs typeface="Times New Roman" pitchFamily="18" charset="0"/>
                </a:rPr>
                <a:t>Sulama sistemlerinde tarım arazilerinin fazla sulanması sonucu tarım arazilerinde fazla sulanmadan dolayı mineral eksikliğinin ve toprak veriminin azalması  günümüz tarım sektörünün en büyük olumsuzluklardan </a:t>
              </a:r>
              <a:r>
                <a:rPr lang="tr-TR" sz="2400" b="1" dirty="0" err="1" smtClean="0">
                  <a:cs typeface="Times New Roman" pitchFamily="18" charset="0"/>
                </a:rPr>
                <a:t>birisidir.Yaptığımız</a:t>
              </a:r>
              <a:r>
                <a:rPr lang="tr-TR" sz="2400" b="1" dirty="0" smtClean="0">
                  <a:cs typeface="Times New Roman" pitchFamily="18" charset="0"/>
                </a:rPr>
                <a:t> projede bu olumsuzlukların hepsi ortadan kalkıyor. Toprak nem sensörü sayesinde toprakta su olup olmadığı anlık olarak ölçüldüğü için toprağın su ihtiyacı olduğu zamanlarda toprağı sulama ’ya başlar. Gereksiz sulamalardan kaçılınır.Fazla sulamadan dolayı toprağın yer değiştirerek mineral kayıplarına sebep olmasını önler toprağa ne kadar su ihtiyacı varsa o kadar su verir. Sonuç olarak  proje ’ye ek olarak uzaktan kontrol </a:t>
              </a:r>
              <a:r>
                <a:rPr lang="tr-TR" sz="2400" b="1" dirty="0" err="1" smtClean="0">
                  <a:cs typeface="Times New Roman" pitchFamily="18" charset="0"/>
                </a:rPr>
                <a:t>sistemi’de</a:t>
              </a:r>
              <a:r>
                <a:rPr lang="tr-TR" sz="2400" b="1" dirty="0" smtClean="0">
                  <a:cs typeface="Times New Roman" pitchFamily="18" charset="0"/>
                </a:rPr>
                <a:t> takılabilir. Tatil veya evde olmama durumlarında evdeki bahçe ,çiçek vb. bitkilerin susuz kalmamalarını sağlayabiliriz.</a:t>
              </a:r>
              <a:endParaRPr lang="tr-TR" sz="2400" b="1" dirty="0">
                <a:cs typeface="Times New Roman" pitchFamily="18" charset="0"/>
              </a:endParaRPr>
            </a:p>
          </p:txBody>
        </p:sp>
        <p:sp>
          <p:nvSpPr>
            <p:cNvPr id="54" name="Text Box 471"/>
            <p:cNvSpPr txBox="1">
              <a:spLocks noChangeArrowheads="1"/>
            </p:cNvSpPr>
            <p:nvPr/>
          </p:nvSpPr>
          <p:spPr bwMode="auto">
            <a:xfrm>
              <a:off x="16182975" y="16478250"/>
              <a:ext cx="7620000" cy="650253"/>
            </a:xfrm>
            <a:prstGeom prst="rect">
              <a:avLst/>
            </a:prstGeom>
            <a:solidFill>
              <a:schemeClr val="accent3">
                <a:lumMod val="75000"/>
              </a:schemeClr>
            </a:solidFill>
            <a:ln w="9525">
              <a:noFill/>
              <a:miter lim="800000"/>
              <a:headEnd/>
              <a:tailEnd/>
            </a:ln>
          </p:spPr>
          <p:txBody>
            <a:bodyPr wrap="square" lIns="62693" tIns="31340" rIns="62693" bIns="31340">
              <a:spAutoFit/>
            </a:bodyPr>
            <a:lstStyle/>
            <a:p>
              <a:pPr algn="ctr" defTabSz="749300" eaLnBrk="0" hangingPunct="0">
                <a:spcBef>
                  <a:spcPct val="50000"/>
                </a:spcBef>
              </a:pPr>
              <a:endParaRPr lang="tr-TR" sz="100" b="1" dirty="0" smtClean="0">
                <a:latin typeface="Arial" pitchFamily="34" charset="0"/>
                <a:cs typeface="Arial" pitchFamily="34" charset="0"/>
              </a:endParaRPr>
            </a:p>
            <a:p>
              <a:pPr algn="ctr" defTabSz="749300" eaLnBrk="0" hangingPunct="0">
                <a:spcBef>
                  <a:spcPct val="50000"/>
                </a:spcBef>
              </a:pPr>
              <a:r>
                <a:rPr lang="tr-TR" sz="2400" b="1" dirty="0" smtClean="0">
                  <a:latin typeface="Times New Roman" pitchFamily="18" charset="0"/>
                  <a:cs typeface="Times New Roman" pitchFamily="18" charset="0"/>
                </a:rPr>
                <a:t>SONUÇLAR VE ÖNERİLER</a:t>
              </a:r>
              <a:endParaRPr lang="en-US" sz="2400" b="1" dirty="0">
                <a:latin typeface="Times New Roman" pitchFamily="18" charset="0"/>
                <a:cs typeface="Times New Roman" pitchFamily="18" charset="0"/>
              </a:endParaRPr>
            </a:p>
          </p:txBody>
        </p:sp>
      </p:grpSp>
      <p:pic>
        <p:nvPicPr>
          <p:cNvPr id="1028" name="Picture 4" descr="harran Ã¼niversitesi  mÃ¼hendisliÄi logo ile ilgili gÃ¶rsel sonucu"/>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5975" y="3196237"/>
            <a:ext cx="2571549" cy="2571549"/>
          </a:xfrm>
          <a:prstGeom prst="rect">
            <a:avLst/>
          </a:prstGeom>
          <a:noFill/>
        </p:spPr>
      </p:pic>
      <p:pic>
        <p:nvPicPr>
          <p:cNvPr id="43" name="Resim 42" descr="hc 06 ile ilgili gÃ¶rsel sonucu"/>
          <p:cNvPicPr/>
          <p:nvPr/>
        </p:nvPicPr>
        <p:blipFill>
          <a:blip r:embed="rId8">
            <a:extLst>
              <a:ext uri="{28A0092B-C50C-407E-A947-70E740481C1C}">
                <a14:useLocalDpi xmlns:a14="http://schemas.microsoft.com/office/drawing/2010/main" val="0"/>
              </a:ext>
            </a:extLst>
          </a:blip>
          <a:srcRect/>
          <a:stretch>
            <a:fillRect/>
          </a:stretch>
        </p:blipFill>
        <p:spPr bwMode="auto">
          <a:xfrm>
            <a:off x="2241409" y="17407843"/>
            <a:ext cx="6019799" cy="4504418"/>
          </a:xfrm>
          <a:prstGeom prst="rect">
            <a:avLst/>
          </a:prstGeom>
          <a:noFill/>
          <a:ln>
            <a:noFill/>
          </a:ln>
          <a:scene3d>
            <a:camera prst="orthographicFront"/>
            <a:lightRig rig="threePt" dir="t"/>
          </a:scene3d>
          <a:sp3d prstMaterial="matte"/>
        </p:spPr>
      </p:pic>
      <p:pic>
        <p:nvPicPr>
          <p:cNvPr id="45" name="Resim 44"/>
          <p:cNvPicPr/>
          <p:nvPr/>
        </p:nvPicPr>
        <p:blipFill>
          <a:blip r:embed="rId9"/>
          <a:stretch>
            <a:fillRect/>
          </a:stretch>
        </p:blipFill>
        <p:spPr>
          <a:xfrm>
            <a:off x="17395256" y="16371824"/>
            <a:ext cx="6468110" cy="4971050"/>
          </a:xfrm>
          <a:prstGeom prst="rect">
            <a:avLst/>
          </a:prstGeom>
          <a:scene3d>
            <a:camera prst="orthographicFront"/>
            <a:lightRig rig="threePt" dir="t"/>
          </a:scene3d>
          <a:sp3d prstMaterial="matte"/>
        </p:spPr>
      </p:pic>
      <p:pic>
        <p:nvPicPr>
          <p:cNvPr id="4" name="Resim 3"/>
          <p:cNvPicPr>
            <a:picLocks noChangeAspect="1"/>
          </p:cNvPicPr>
          <p:nvPr/>
        </p:nvPicPr>
        <p:blipFill>
          <a:blip r:embed="rId10"/>
          <a:stretch>
            <a:fillRect/>
          </a:stretch>
        </p:blipFill>
        <p:spPr>
          <a:xfrm>
            <a:off x="9669305" y="6566311"/>
            <a:ext cx="6468109" cy="7772399"/>
          </a:xfrm>
          <a:prstGeom prst="rect">
            <a:avLst/>
          </a:prstGeom>
          <a:scene3d>
            <a:camera prst="orthographicFront"/>
            <a:lightRig rig="threePt" dir="t"/>
          </a:scene3d>
          <a:sp3d prstMaterial="matte"/>
        </p:spPr>
      </p:pic>
      <p:sp>
        <p:nvSpPr>
          <p:cNvPr id="2" name="Metin kutusu 1"/>
          <p:cNvSpPr txBox="1"/>
          <p:nvPr/>
        </p:nvSpPr>
        <p:spPr>
          <a:xfrm flipH="1">
            <a:off x="9627236" y="14590214"/>
            <a:ext cx="6552246" cy="461665"/>
          </a:xfrm>
          <a:prstGeom prst="rect">
            <a:avLst/>
          </a:prstGeom>
          <a:gradFill>
            <a:gsLst>
              <a:gs pos="4490">
                <a:srgbClr val="F2F6FA"/>
              </a:gs>
              <a:gs pos="14578">
                <a:srgbClr val="E8EF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2400" b="1" dirty="0" smtClean="0">
                <a:latin typeface="Arial Black" panose="020B0A04020102020204" pitchFamily="34" charset="0"/>
              </a:rPr>
              <a:t>Şekil.2 Android program Ara yüzü</a:t>
            </a:r>
            <a:endParaRPr lang="tr-TR" sz="2400" b="1" dirty="0">
              <a:latin typeface="Arial Black" panose="020B0A04020102020204" pitchFamily="34" charset="0"/>
            </a:endParaRPr>
          </a:p>
        </p:txBody>
      </p:sp>
      <p:sp>
        <p:nvSpPr>
          <p:cNvPr id="6" name="Metin kutusu 5"/>
          <p:cNvSpPr txBox="1"/>
          <p:nvPr/>
        </p:nvSpPr>
        <p:spPr>
          <a:xfrm>
            <a:off x="2231884" y="22073573"/>
            <a:ext cx="5962799" cy="830997"/>
          </a:xfrm>
          <a:prstGeom prst="rect">
            <a:avLst/>
          </a:prstGeom>
          <a:gradFill>
            <a:gsLst>
              <a:gs pos="4490">
                <a:srgbClr val="F2F6FA"/>
              </a:gs>
              <a:gs pos="14578">
                <a:srgbClr val="E8EF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wrap="square" rtlCol="0">
            <a:spAutoFit/>
          </a:bodyPr>
          <a:lstStyle/>
          <a:p>
            <a:r>
              <a:rPr lang="tr-TR" sz="2400" b="1" dirty="0" smtClean="0">
                <a:latin typeface="Arial Black" panose="020B0A04020102020204" pitchFamily="34" charset="0"/>
              </a:rPr>
              <a:t>Şekil.1 Arduino bluetooth haberleşmesi</a:t>
            </a:r>
            <a:endParaRPr lang="tr-TR" sz="2400" b="1" dirty="0">
              <a:latin typeface="Arial Black" panose="020B0A04020102020204" pitchFamily="34" charset="0"/>
            </a:endParaRPr>
          </a:p>
        </p:txBody>
      </p:sp>
      <p:sp>
        <p:nvSpPr>
          <p:cNvPr id="7" name="Metin kutusu 6"/>
          <p:cNvSpPr txBox="1"/>
          <p:nvPr/>
        </p:nvSpPr>
        <p:spPr>
          <a:xfrm>
            <a:off x="17395256" y="21650651"/>
            <a:ext cx="6468110" cy="523220"/>
          </a:xfrm>
          <a:prstGeom prst="rect">
            <a:avLst/>
          </a:prstGeom>
          <a:gradFill>
            <a:gsLst>
              <a:gs pos="4490">
                <a:srgbClr val="F2F6FA"/>
              </a:gs>
              <a:gs pos="14578">
                <a:srgbClr val="E8EF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wrap="square" rtlCol="0">
            <a:spAutoFit/>
          </a:bodyPr>
          <a:lstStyle/>
          <a:p>
            <a:r>
              <a:rPr lang="tr-TR" sz="2800" b="1" dirty="0" smtClean="0">
                <a:latin typeface="Arial Black" panose="020B0A04020102020204" pitchFamily="34" charset="0"/>
              </a:rPr>
              <a:t>Şekil.3 Proje Akış şeması</a:t>
            </a:r>
            <a:endParaRPr lang="tr-TR" sz="2800" b="1" dirty="0">
              <a:latin typeface="Arial Black" panose="020B0A04020102020204" pitchFamily="34" charset="0"/>
            </a:endParaRPr>
          </a:p>
        </p:txBody>
      </p:sp>
      <p:pic>
        <p:nvPicPr>
          <p:cNvPr id="24" name="Resim 23" descr="arduino ile ilgili gÃ¶rsel sonucu"/>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89528" y="20833712"/>
            <a:ext cx="7047886" cy="4581502"/>
          </a:xfrm>
          <a:prstGeom prst="rect">
            <a:avLst/>
          </a:prstGeom>
          <a:noFill/>
          <a:ln>
            <a:noFill/>
          </a:ln>
          <a:effectLst>
            <a:reflection endPos="0" dist="50800" dir="5400000" sy="-100000" algn="bl" rotWithShape="0"/>
          </a:effectLst>
          <a:scene3d>
            <a:camera prst="orthographicFront"/>
            <a:lightRig rig="threePt" dir="t"/>
          </a:scene3d>
          <a:sp3d prstMaterial="matte"/>
        </p:spPr>
      </p:pic>
      <p:sp>
        <p:nvSpPr>
          <p:cNvPr id="8" name="Metin kutusu 7"/>
          <p:cNvSpPr txBox="1"/>
          <p:nvPr/>
        </p:nvSpPr>
        <p:spPr>
          <a:xfrm>
            <a:off x="9089528" y="25698450"/>
            <a:ext cx="7056115" cy="523220"/>
          </a:xfrm>
          <a:prstGeom prst="rect">
            <a:avLst/>
          </a:prstGeom>
          <a:gradFill>
            <a:gsLst>
              <a:gs pos="4490">
                <a:srgbClr val="F2F6FA"/>
              </a:gs>
              <a:gs pos="14578">
                <a:srgbClr val="E8EF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wrap="square" rtlCol="0">
            <a:spAutoFit/>
          </a:bodyPr>
          <a:lstStyle/>
          <a:p>
            <a:r>
              <a:rPr lang="tr-TR" sz="2800" b="1" dirty="0" smtClean="0">
                <a:latin typeface="Arial Black" panose="020B0A04020102020204" pitchFamily="34" charset="0"/>
              </a:rPr>
              <a:t>Şekil.4 Arduino UNO</a:t>
            </a:r>
            <a:endParaRPr lang="tr-TR" sz="2800" b="1" dirty="0">
              <a:latin typeface="Arial Black" panose="020B0A04020102020204" pitchFamily="34" charset="0"/>
            </a:endParaRPr>
          </a:p>
        </p:txBody>
      </p:sp>
    </p:spTree>
    <p:extLst>
      <p:ext uri="{BB962C8B-B14F-4D97-AF65-F5344CB8AC3E}">
        <p14:creationId xmlns:p14="http://schemas.microsoft.com/office/powerpoint/2010/main" val="12853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2798</TotalTime>
  <Words>528</Words>
  <Application>Microsoft Office PowerPoint</Application>
  <PresentationFormat>Özel</PresentationFormat>
  <Paragraphs>36</Paragraphs>
  <Slides>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vt:i4>
      </vt:variant>
    </vt:vector>
  </HeadingPairs>
  <TitlesOfParts>
    <vt:vector size="8" baseType="lpstr">
      <vt:lpstr>ＭＳ Ｐゴシック</vt:lpstr>
      <vt:lpstr>Arial</vt:lpstr>
      <vt:lpstr>Arial Black</vt:lpstr>
      <vt:lpstr>Calibri</vt:lpstr>
      <vt:lpstr>Century Schoolbook</vt:lpstr>
      <vt:lpstr>Times New Roman</vt:lpstr>
      <vt:lpstr>Office Theme</vt:lpstr>
      <vt:lpstr>PowerPoint Sunusu</vt:lpstr>
    </vt:vector>
  </TitlesOfParts>
  <Company>NCI-Frederick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kanear</dc:creator>
  <cp:lastModifiedBy>Windows Kullanıcısı</cp:lastModifiedBy>
  <cp:revision>112</cp:revision>
  <dcterms:created xsi:type="dcterms:W3CDTF">2012-03-01T15:34:49Z</dcterms:created>
  <dcterms:modified xsi:type="dcterms:W3CDTF">2018-05-11T21:07:50Z</dcterms:modified>
</cp:coreProperties>
</file>