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3B565-E3E6-4E87-B3B1-DAE019E781A0}" type="datetimeFigureOut">
              <a:rPr lang="tr-TR" smtClean="0"/>
              <a:t>6.03.2025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A8514-751A-4404-A081-CBF126B7CF58}" type="slidenum">
              <a:rPr lang="tr-TR" smtClean="0"/>
              <a:t>‹#›</a:t>
            </a:fld>
            <a:endParaRPr lang="tr-TR"/>
          </a:p>
        </p:txBody>
      </p:sp>
    </p:spTree>
    <p:extLst>
      <p:ext uri="{BB962C8B-B14F-4D97-AF65-F5344CB8AC3E}">
        <p14:creationId xmlns:p14="http://schemas.microsoft.com/office/powerpoint/2010/main" val="270962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58A8514-751A-4404-A081-CBF126B7CF58}" type="slidenum">
              <a:rPr lang="tr-TR" smtClean="0"/>
              <a:t>9</a:t>
            </a:fld>
            <a:endParaRPr lang="tr-TR"/>
          </a:p>
        </p:txBody>
      </p:sp>
    </p:spTree>
    <p:extLst>
      <p:ext uri="{BB962C8B-B14F-4D97-AF65-F5344CB8AC3E}">
        <p14:creationId xmlns:p14="http://schemas.microsoft.com/office/powerpoint/2010/main" val="3717071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4EEAA7E-EB7F-4DA3-97B3-2EA8EAE8DCAD}"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217333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EEAA7E-EB7F-4DA3-97B3-2EA8EAE8DCAD}"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313825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EEAA7E-EB7F-4DA3-97B3-2EA8EAE8DCAD}"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40D384F-E4DE-4BFB-A9C0-056BD66B48F5}"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72622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EEAA7E-EB7F-4DA3-97B3-2EA8EAE8DCAD}"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376435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EEAA7E-EB7F-4DA3-97B3-2EA8EAE8DCAD}"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40D384F-E4DE-4BFB-A9C0-056BD66B48F5}"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913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EEAA7E-EB7F-4DA3-97B3-2EA8EAE8DCAD}"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2697747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EEAA7E-EB7F-4DA3-97B3-2EA8EAE8DCAD}"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428403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EEAA7E-EB7F-4DA3-97B3-2EA8EAE8DCAD}"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284873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EEAA7E-EB7F-4DA3-97B3-2EA8EAE8DCAD}"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268556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EEAA7E-EB7F-4DA3-97B3-2EA8EAE8DCAD}" type="datetimeFigureOut">
              <a:rPr lang="tr-TR" smtClean="0"/>
              <a:t>6.03.2025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358319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4EEAA7E-EB7F-4DA3-97B3-2EA8EAE8DCAD}" type="datetimeFigureOut">
              <a:rPr lang="tr-TR" smtClean="0"/>
              <a:t>6.03.2025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103818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4EEAA7E-EB7F-4DA3-97B3-2EA8EAE8DCAD}" type="datetimeFigureOut">
              <a:rPr lang="tr-TR" smtClean="0"/>
              <a:t>6.03.2025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241318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4EEAA7E-EB7F-4DA3-97B3-2EA8EAE8DCAD}" type="datetimeFigureOut">
              <a:rPr lang="tr-TR" smtClean="0"/>
              <a:t>6.03.2025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292095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EAA7E-EB7F-4DA3-97B3-2EA8EAE8DCAD}" type="datetimeFigureOut">
              <a:rPr lang="tr-TR" smtClean="0"/>
              <a:t>6.03.2025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73951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EEAA7E-EB7F-4DA3-97B3-2EA8EAE8DCAD}" type="datetimeFigureOut">
              <a:rPr lang="tr-TR" smtClean="0"/>
              <a:t>6.03.2025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199442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EEAA7E-EB7F-4DA3-97B3-2EA8EAE8DCAD}" type="datetimeFigureOut">
              <a:rPr lang="tr-TR" smtClean="0"/>
              <a:t>6.03.2025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40D384F-E4DE-4BFB-A9C0-056BD66B48F5}" type="slidenum">
              <a:rPr lang="tr-TR" smtClean="0"/>
              <a:t>‹#›</a:t>
            </a:fld>
            <a:endParaRPr lang="tr-TR"/>
          </a:p>
        </p:txBody>
      </p:sp>
    </p:spTree>
    <p:extLst>
      <p:ext uri="{BB962C8B-B14F-4D97-AF65-F5344CB8AC3E}">
        <p14:creationId xmlns:p14="http://schemas.microsoft.com/office/powerpoint/2010/main" val="126367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EEAA7E-EB7F-4DA3-97B3-2EA8EAE8DCAD}" type="datetimeFigureOut">
              <a:rPr lang="tr-TR" smtClean="0"/>
              <a:t>6.03.2025</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0D384F-E4DE-4BFB-A9C0-056BD66B48F5}" type="slidenum">
              <a:rPr lang="tr-TR" smtClean="0"/>
              <a:t>‹#›</a:t>
            </a:fld>
            <a:endParaRPr lang="tr-TR"/>
          </a:p>
        </p:txBody>
      </p:sp>
    </p:spTree>
    <p:extLst>
      <p:ext uri="{BB962C8B-B14F-4D97-AF65-F5344CB8AC3E}">
        <p14:creationId xmlns:p14="http://schemas.microsoft.com/office/powerpoint/2010/main" val="199715604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782DC6-D2E2-ED29-6915-75A3141C61F9}"/>
              </a:ext>
            </a:extLst>
          </p:cNvPr>
          <p:cNvSpPr>
            <a:spLocks noGrp="1"/>
          </p:cNvSpPr>
          <p:nvPr>
            <p:ph type="ctrTitle"/>
          </p:nvPr>
        </p:nvSpPr>
        <p:spPr/>
        <p:txBody>
          <a:bodyPr/>
          <a:lstStyle/>
          <a:p>
            <a:r>
              <a:rPr lang="tr-TR" dirty="0"/>
              <a:t>DİŞ X-RAY RÖNTGENİNDE GÖRÜNTÜ İŞLEME </a:t>
            </a:r>
          </a:p>
        </p:txBody>
      </p:sp>
    </p:spTree>
    <p:extLst>
      <p:ext uri="{BB962C8B-B14F-4D97-AF65-F5344CB8AC3E}">
        <p14:creationId xmlns:p14="http://schemas.microsoft.com/office/powerpoint/2010/main" val="775511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EABE03-8FB0-60F9-F2C7-5573093AFB0E}"/>
              </a:ext>
            </a:extLst>
          </p:cNvPr>
          <p:cNvSpPr>
            <a:spLocks noGrp="1"/>
          </p:cNvSpPr>
          <p:nvPr>
            <p:ph type="title"/>
          </p:nvPr>
        </p:nvSpPr>
        <p:spPr>
          <a:xfrm>
            <a:off x="677335" y="609600"/>
            <a:ext cx="8596668" cy="1570962"/>
          </a:xfrm>
        </p:spPr>
        <p:txBody>
          <a:bodyPr/>
          <a:lstStyle/>
          <a:p>
            <a:r>
              <a:rPr lang="tr-TR" dirty="0"/>
              <a:t>MAKALE İNCELEMELERİ</a:t>
            </a:r>
            <a:br>
              <a:rPr lang="tr-TR" dirty="0"/>
            </a:br>
            <a:endParaRPr lang="tr-TR" dirty="0"/>
          </a:p>
        </p:txBody>
      </p:sp>
      <p:sp>
        <p:nvSpPr>
          <p:cNvPr id="3" name="Metin Yer Tutucusu 2">
            <a:extLst>
              <a:ext uri="{FF2B5EF4-FFF2-40B4-BE49-F238E27FC236}">
                <a16:creationId xmlns:a16="http://schemas.microsoft.com/office/drawing/2014/main" id="{7222445A-69BC-FA31-9D39-265E419D641A}"/>
              </a:ext>
            </a:extLst>
          </p:cNvPr>
          <p:cNvSpPr>
            <a:spLocks noGrp="1"/>
          </p:cNvSpPr>
          <p:nvPr>
            <p:ph type="body" idx="1"/>
          </p:nvPr>
        </p:nvSpPr>
        <p:spPr>
          <a:xfrm>
            <a:off x="677335" y="1654520"/>
            <a:ext cx="8596668" cy="3152869"/>
          </a:xfrm>
        </p:spPr>
        <p:txBody>
          <a:bodyPr>
            <a:normAutofit fontScale="92500" lnSpcReduction="10000"/>
          </a:bodyPr>
          <a:lstStyle/>
          <a:p>
            <a:pPr marL="285750" indent="-285750">
              <a:buFont typeface="Wingdings" panose="05000000000000000000" pitchFamily="2" charset="2"/>
              <a:buChar char="Ø"/>
            </a:pPr>
            <a:r>
              <a:rPr lang="tr-TR" dirty="0"/>
              <a:t>Diş görüntüleri kullanılarak derin öğrenme modelleriyle uygulanan tedavi yöntemleri, dolgu, kanal ve köprü gibi farklı sınıflara ayrılmıştır. Ayrıca, diş görüntülerine ön işleme olarak LUV-V kanalı ve adaptif histogram eşitleme işlemleri uygulanarak, derin öğrenme modellerinin performanslarının artırılması hedeflenmiştir. Veri seti, 553 diş röntgeninden oluşmaktadır. Segmentasyon işlemlerinin ardından, </a:t>
            </a:r>
            <a:r>
              <a:rPr lang="tr-TR" dirty="0" err="1"/>
              <a:t>Faster</a:t>
            </a:r>
            <a:r>
              <a:rPr lang="tr-TR" dirty="0"/>
              <a:t> R-CNN ve YOLOv5 modelleri üzerinde deneysel çalışmalar yapılmıştır. Yapılan bu deneyler sonucunda, </a:t>
            </a:r>
            <a:r>
              <a:rPr lang="tr-TR" dirty="0" err="1"/>
              <a:t>Faster</a:t>
            </a:r>
            <a:r>
              <a:rPr lang="tr-TR" dirty="0"/>
              <a:t> R-CNN modeli %86,7 doğruluk oranına ulaşırken, YOLOv5 modeli %92,7 doğruluk oranına ulaşmıştır.</a:t>
            </a:r>
          </a:p>
          <a:p>
            <a:endParaRPr lang="tr-TR" dirty="0"/>
          </a:p>
          <a:p>
            <a:r>
              <a:rPr lang="tr-TR" b="1" dirty="0"/>
              <a:t>Kaynak: </a:t>
            </a:r>
            <a:r>
              <a:rPr lang="tr-TR" b="1" i="0" dirty="0">
                <a:solidFill>
                  <a:srgbClr val="212529"/>
                </a:solidFill>
                <a:effectLst/>
                <a:latin typeface="Poppins" panose="020B0502040204020203" pitchFamily="2" charset="-94"/>
              </a:rPr>
              <a:t>Ünsal, Ü., &amp; Adem, K. (2023). Diş Görüntüleri Üzerinde Görüntü İşleme ve Derin Öğrenme Yöntemleri Kullanılarak Çürük Seviyesinin Sınıflandırılması. Uluslararası Sivas Bilim Ve Teknoloji Üniversitesi Dergisi, 2(2), 30-53.</a:t>
            </a:r>
            <a:endParaRPr lang="tr-TR" b="1" dirty="0"/>
          </a:p>
        </p:txBody>
      </p:sp>
    </p:spTree>
    <p:extLst>
      <p:ext uri="{BB962C8B-B14F-4D97-AF65-F5344CB8AC3E}">
        <p14:creationId xmlns:p14="http://schemas.microsoft.com/office/powerpoint/2010/main" val="22583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E7FC603D-D605-C0B2-79CF-5DB1140FB136}"/>
              </a:ext>
            </a:extLst>
          </p:cNvPr>
          <p:cNvSpPr>
            <a:spLocks noGrp="1"/>
          </p:cNvSpPr>
          <p:nvPr>
            <p:ph type="body" idx="1"/>
          </p:nvPr>
        </p:nvSpPr>
        <p:spPr>
          <a:xfrm>
            <a:off x="677335" y="506994"/>
            <a:ext cx="8596668" cy="5534368"/>
          </a:xfrm>
        </p:spPr>
        <p:txBody>
          <a:bodyPr/>
          <a:lstStyle/>
          <a:p>
            <a:pPr marL="285750" indent="-285750">
              <a:buFont typeface="Wingdings" panose="05000000000000000000" pitchFamily="2" charset="2"/>
              <a:buChar char="Ø"/>
            </a:pPr>
            <a:r>
              <a:rPr lang="tr-TR" dirty="0"/>
              <a:t>U-Net, </a:t>
            </a:r>
            <a:r>
              <a:rPr lang="tr-TR" dirty="0" err="1"/>
              <a:t>SegNet</a:t>
            </a:r>
            <a:r>
              <a:rPr lang="tr-TR" dirty="0"/>
              <a:t> ve DeepLabv3+ mimarileri, UESB veri seti üzerinde eğitilip test edilmiştir. Ardından, sırasıyla Histogram Eşitleme (HE), Kontrast Germe (KG) ve Kontrast Sınırlı Uyarlanabilir Histogram Eşitleme (KSUHE) gibi görüntü önişleme yöntemleri uygulanmıştır. Bu önişleme yöntemlerinin performans üzerindeki etkisini değerlendirebilmek için, </a:t>
            </a:r>
            <a:r>
              <a:rPr lang="tr-TR" dirty="0" err="1"/>
              <a:t>önişlemli</a:t>
            </a:r>
            <a:r>
              <a:rPr lang="tr-TR" dirty="0"/>
              <a:t> veri setleri yeniden U-Net, </a:t>
            </a:r>
            <a:r>
              <a:rPr lang="tr-TR" dirty="0" err="1"/>
              <a:t>SegNet</a:t>
            </a:r>
            <a:r>
              <a:rPr lang="tr-TR" dirty="0"/>
              <a:t> ve DeepLabv3+ modelleriyle eğitilmiş ve test edilmiştir. Test sonuçlarına göre, KG (Kontrast Germe) </a:t>
            </a:r>
            <a:r>
              <a:rPr lang="tr-TR" dirty="0" err="1"/>
              <a:t>önişlemesi</a:t>
            </a:r>
            <a:r>
              <a:rPr lang="tr-TR" dirty="0"/>
              <a:t>, DeepLabv3+ ve </a:t>
            </a:r>
            <a:r>
              <a:rPr lang="tr-TR" dirty="0" err="1"/>
              <a:t>SegNet</a:t>
            </a:r>
            <a:r>
              <a:rPr lang="tr-TR" dirty="0"/>
              <a:t> modellerinde performansı en fazla artıran yöntem olmuştur. En yüksek performans, KG </a:t>
            </a:r>
            <a:r>
              <a:rPr lang="tr-TR" dirty="0" err="1"/>
              <a:t>önişlemli</a:t>
            </a:r>
            <a:r>
              <a:rPr lang="tr-TR" dirty="0"/>
              <a:t> veri setiyle eğitilen </a:t>
            </a:r>
            <a:r>
              <a:rPr lang="tr-TR" dirty="0" err="1"/>
              <a:t>SegNet</a:t>
            </a:r>
            <a:r>
              <a:rPr lang="tr-TR" dirty="0"/>
              <a:t> modeli tarafından elde edilmiş ve bu model diş segmentasyonu için </a:t>
            </a:r>
            <a:r>
              <a:rPr lang="tr-TR" dirty="0" err="1"/>
              <a:t>önerilmiştir.Karşılaştırmalı</a:t>
            </a:r>
            <a:r>
              <a:rPr lang="tr-TR" dirty="0"/>
              <a:t> performans analizinde, KG </a:t>
            </a:r>
            <a:r>
              <a:rPr lang="tr-TR" dirty="0" err="1"/>
              <a:t>önişlemesinin</a:t>
            </a:r>
            <a:r>
              <a:rPr lang="tr-TR" dirty="0"/>
              <a:t> hem panoramik diş görüntülerini iyileştirmede hem de ESA modelleri üzerinde performans artışı sağlamakta etkili olduğu gösterilmiştir.</a:t>
            </a:r>
          </a:p>
          <a:p>
            <a:r>
              <a:rPr lang="tr-TR" dirty="0"/>
              <a:t>Kaynak: </a:t>
            </a:r>
            <a:r>
              <a:rPr lang="tr-TR" b="1" dirty="0" err="1"/>
              <a:t>Kayadibi</a:t>
            </a:r>
            <a:r>
              <a:rPr lang="tr-TR" b="1" dirty="0"/>
              <a:t>, İ., Köse, U., &amp; Güraksın, G. E. (2024). Görüntü işleme teknikleri ve evrişimsel sinir ağı kullanılarak bilgisayar destekli diş segmentasyonu. Pamukkale Üniversitesi Mühendislik Bilimleri Dergisi, 30(7), 924-933.</a:t>
            </a:r>
          </a:p>
        </p:txBody>
      </p:sp>
    </p:spTree>
    <p:extLst>
      <p:ext uri="{BB962C8B-B14F-4D97-AF65-F5344CB8AC3E}">
        <p14:creationId xmlns:p14="http://schemas.microsoft.com/office/powerpoint/2010/main" val="26998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C1125193-F8B0-DDBB-69A4-72337BA8E991}"/>
              </a:ext>
            </a:extLst>
          </p:cNvPr>
          <p:cNvSpPr>
            <a:spLocks noGrp="1"/>
          </p:cNvSpPr>
          <p:nvPr>
            <p:ph type="body" idx="1"/>
          </p:nvPr>
        </p:nvSpPr>
        <p:spPr>
          <a:xfrm>
            <a:off x="677335" y="316871"/>
            <a:ext cx="8596668" cy="5724491"/>
          </a:xfrm>
        </p:spPr>
        <p:txBody>
          <a:bodyPr/>
          <a:lstStyle/>
          <a:p>
            <a:pPr marL="285750" indent="-285750">
              <a:buFont typeface="Wingdings" panose="05000000000000000000" pitchFamily="2" charset="2"/>
              <a:buChar char="Ø"/>
            </a:pPr>
            <a:r>
              <a:rPr lang="tr-TR" dirty="0"/>
              <a:t>Periodontitis ve diş çürüklerini eş zamanlı olarak tanımlamak amacıyla görüntü işleme ve derin öğrenme teknolojilerini diş röntgen görüntülerine uygulamayı hedeflemektedir. İlk aşamada, bir diş röntgen görüntüsü YOLOv7 nesne algılama tekniği ile tespit edilmekte ve ardından periapikal röntgen görüntüsünden kesilmektedir. Daha sonrasında, yerel kontrastı artırmak için kontrast sınırlı adaptif histogram eşitleme ve kenarları koruyarak gürültüyü azaltmak için bilateral filtreleme gibi işlemler yapılmaktadır. Sınıflandırma işlemi için, önceden eğitilmiş bir EfficientNet-B0 derin öğrenme mimarisi tercih edilmiştir. Bu mimari, sınıflandırma görevini gerçekleştiren ve sigmoid aktivasyon fonksiyonu kullanarak iki etiket çıkaran tamamen bağlı katmanlardan oluşmaktadır. YOLOv7 kullanılarak yapılan diş tespitinin ortalama hassasiyeti %97,1 civarındadır. Periodontitis tanısı için, alıcı işletim karakteristiği (ROC) eğrisinin altında kalan alan (AUC) %98,67 olarak ölçülürken, hassasiyet ve geri çağırma (PR) eğrisinin </a:t>
            </a:r>
            <a:r>
              <a:rPr lang="tr-TR" dirty="0" err="1"/>
              <a:t>AUC'si</a:t>
            </a:r>
            <a:r>
              <a:rPr lang="tr-TR" dirty="0"/>
              <a:t> %98,38’dir. Diş çürüklerinin tanınmasında ise ROC eğrisinin </a:t>
            </a:r>
            <a:r>
              <a:rPr lang="tr-TR" dirty="0" err="1"/>
              <a:t>AUC’si</a:t>
            </a:r>
            <a:r>
              <a:rPr lang="tr-TR" dirty="0"/>
              <a:t> %98,31 ve PR eğrisinin </a:t>
            </a:r>
            <a:r>
              <a:rPr lang="tr-TR" dirty="0" err="1"/>
              <a:t>AUC’si</a:t>
            </a:r>
            <a:r>
              <a:rPr lang="tr-TR" dirty="0"/>
              <a:t> %97,55 olarak elde edilmiştir.</a:t>
            </a:r>
          </a:p>
          <a:p>
            <a:r>
              <a:rPr lang="tr-TR" dirty="0"/>
              <a:t>Kaynak: </a:t>
            </a:r>
            <a:r>
              <a:rPr lang="en-US" b="1" i="0" dirty="0">
                <a:solidFill>
                  <a:srgbClr val="222222"/>
                </a:solidFill>
                <a:effectLst/>
                <a:latin typeface="Helvetica Neue"/>
              </a:rPr>
              <a:t>Chen, I. D. S., Yang, C.-M., Chen, M.-J., Chen, M.-C., Weng, R.-M., &amp; Yeh, C.-H. (2023). Deep Learning-Based Recognition of Periodontitis and Dental Caries in Dental X-ray Images. </a:t>
            </a:r>
            <a:r>
              <a:rPr lang="en-US" b="1" i="1" dirty="0">
                <a:solidFill>
                  <a:srgbClr val="222222"/>
                </a:solidFill>
                <a:effectLst/>
                <a:latin typeface="Helvetica Neue"/>
              </a:rPr>
              <a:t>Bioengineering</a:t>
            </a:r>
            <a:r>
              <a:rPr lang="en-US" b="1" i="0" dirty="0">
                <a:solidFill>
                  <a:srgbClr val="222222"/>
                </a:solidFill>
                <a:effectLst/>
                <a:latin typeface="Helvetica Neue"/>
              </a:rPr>
              <a:t>, </a:t>
            </a:r>
            <a:r>
              <a:rPr lang="en-US" b="1" i="1" dirty="0">
                <a:solidFill>
                  <a:srgbClr val="222222"/>
                </a:solidFill>
                <a:effectLst/>
                <a:latin typeface="Helvetica Neue"/>
              </a:rPr>
              <a:t>10</a:t>
            </a:r>
            <a:r>
              <a:rPr lang="en-US" b="1" i="0" dirty="0">
                <a:solidFill>
                  <a:srgbClr val="222222"/>
                </a:solidFill>
                <a:effectLst/>
                <a:latin typeface="Helvetica Neue"/>
              </a:rPr>
              <a:t>(8), 911. https://doi.org/10.3390/bioengineering10080911</a:t>
            </a:r>
            <a:endParaRPr lang="tr-TR" b="1" dirty="0"/>
          </a:p>
          <a:p>
            <a:pPr marL="285750" indent="-285750">
              <a:buFont typeface="Wingdings" panose="05000000000000000000" pitchFamily="2" charset="2"/>
              <a:buChar char="Ø"/>
            </a:pPr>
            <a:endParaRPr lang="tr-TR" dirty="0"/>
          </a:p>
        </p:txBody>
      </p:sp>
    </p:spTree>
    <p:extLst>
      <p:ext uri="{BB962C8B-B14F-4D97-AF65-F5344CB8AC3E}">
        <p14:creationId xmlns:p14="http://schemas.microsoft.com/office/powerpoint/2010/main" val="241313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15766792-B9EC-F90A-B254-FA615EAB2438}"/>
              </a:ext>
            </a:extLst>
          </p:cNvPr>
          <p:cNvSpPr>
            <a:spLocks noGrp="1"/>
          </p:cNvSpPr>
          <p:nvPr>
            <p:ph type="body" idx="1"/>
          </p:nvPr>
        </p:nvSpPr>
        <p:spPr>
          <a:xfrm>
            <a:off x="677335" y="289711"/>
            <a:ext cx="8596668" cy="5751651"/>
          </a:xfrm>
        </p:spPr>
        <p:txBody>
          <a:bodyPr/>
          <a:lstStyle/>
          <a:p>
            <a:pPr marL="285750" indent="-285750">
              <a:buFont typeface="Wingdings" panose="05000000000000000000" pitchFamily="2" charset="2"/>
              <a:buChar char="Ø"/>
            </a:pPr>
            <a:r>
              <a:rPr lang="tr-TR" dirty="0"/>
              <a:t>X-ışını görüntülerini üç sınıfa ayırarak çoklu görev sınıflandırması yapabilen bir </a:t>
            </a:r>
            <a:r>
              <a:rPr lang="tr-TR" dirty="0" err="1"/>
              <a:t>evrişimli</a:t>
            </a:r>
            <a:r>
              <a:rPr lang="tr-TR" dirty="0"/>
              <a:t> sinir ağı (CNN) önerisi sunulmuş: boşluk, dolgu ve implant. Makalede, </a:t>
            </a:r>
            <a:r>
              <a:rPr lang="tr-TR" dirty="0" err="1"/>
              <a:t>evrişimli</a:t>
            </a:r>
            <a:r>
              <a:rPr lang="tr-TR" dirty="0"/>
              <a:t> sinir ağları, farklı sayıda maksimum havuzlama katmanı, </a:t>
            </a:r>
            <a:r>
              <a:rPr lang="tr-TR" dirty="0" err="1"/>
              <a:t>dropout</a:t>
            </a:r>
            <a:r>
              <a:rPr lang="tr-TR" dirty="0"/>
              <a:t> (bırakma) katmanı ve aktivasyon fonksiyonlarından oluşan bir </a:t>
            </a:r>
            <a:r>
              <a:rPr lang="tr-TR" dirty="0" err="1"/>
              <a:t>NASNet</a:t>
            </a:r>
            <a:r>
              <a:rPr lang="tr-TR" dirty="0"/>
              <a:t> modeli olarak ele alınmıştır. İlk olarak, veriler artırılacak ve ön işleme tabi tutulacaktır. Ardından, çoklu çıktı modelinin oluşturulması süreci gerçekleştirilecektir. Son olarak, model derlenecek ve eğitim aşamasına geçilecektir. Modelin performansını analiz etmek için kayıp ve doğruluk eğrileri gibi değerlendirme parametreleri kullanılacaktır. Sonuç olarak, önerilen model, diğer mevcut algoritmalara kıyasla daha iyi bir performans göstererek %96'nın üzerinde doğruluk elde etmiştir.</a:t>
            </a:r>
          </a:p>
          <a:p>
            <a:r>
              <a:rPr lang="tr-TR" dirty="0"/>
              <a:t>Kaynak : </a:t>
            </a:r>
            <a:r>
              <a:rPr lang="tr-TR" b="1" dirty="0"/>
              <a:t>Al-</a:t>
            </a:r>
            <a:r>
              <a:rPr lang="tr-TR" b="1" dirty="0" err="1"/>
              <a:t>Ghamdi</a:t>
            </a:r>
            <a:r>
              <a:rPr lang="tr-TR" b="1" dirty="0"/>
              <a:t>, A. S. A. M., </a:t>
            </a:r>
            <a:r>
              <a:rPr lang="tr-TR" b="1" dirty="0" err="1"/>
              <a:t>Ragab</a:t>
            </a:r>
            <a:r>
              <a:rPr lang="tr-TR" b="1" dirty="0"/>
              <a:t>, M., </a:t>
            </a:r>
            <a:r>
              <a:rPr lang="tr-TR" b="1" dirty="0" err="1"/>
              <a:t>AlGhamdi</a:t>
            </a:r>
            <a:r>
              <a:rPr lang="tr-TR" b="1" dirty="0"/>
              <a:t>, S. A., </a:t>
            </a:r>
            <a:r>
              <a:rPr lang="tr-TR" b="1" dirty="0" err="1"/>
              <a:t>Asseri</a:t>
            </a:r>
            <a:r>
              <a:rPr lang="tr-TR" b="1" dirty="0"/>
              <a:t>, A. H., </a:t>
            </a:r>
            <a:r>
              <a:rPr lang="tr-TR" b="1" dirty="0" err="1"/>
              <a:t>Mansour</a:t>
            </a:r>
            <a:r>
              <a:rPr lang="tr-TR" b="1" dirty="0"/>
              <a:t>, R. F., &amp; </a:t>
            </a:r>
            <a:r>
              <a:rPr lang="tr-TR" b="1" dirty="0" err="1"/>
              <a:t>Koundal</a:t>
            </a:r>
            <a:r>
              <a:rPr lang="tr-TR" b="1" dirty="0"/>
              <a:t>, D. (2022). </a:t>
            </a:r>
            <a:r>
              <a:rPr lang="tr-TR" b="1" dirty="0" err="1"/>
              <a:t>Detection</a:t>
            </a:r>
            <a:r>
              <a:rPr lang="tr-TR" b="1" dirty="0"/>
              <a:t> of Dental </a:t>
            </a:r>
            <a:r>
              <a:rPr lang="tr-TR" b="1" dirty="0" err="1"/>
              <a:t>Diseases</a:t>
            </a:r>
            <a:r>
              <a:rPr lang="tr-TR" b="1" dirty="0"/>
              <a:t> Through X‐Ray </a:t>
            </a:r>
            <a:r>
              <a:rPr lang="tr-TR" b="1" dirty="0" err="1"/>
              <a:t>Images</a:t>
            </a:r>
            <a:r>
              <a:rPr lang="tr-TR" b="1" dirty="0"/>
              <a:t> Using </a:t>
            </a:r>
            <a:r>
              <a:rPr lang="tr-TR" b="1" dirty="0" err="1"/>
              <a:t>Neural</a:t>
            </a:r>
            <a:r>
              <a:rPr lang="tr-TR" b="1" dirty="0"/>
              <a:t> </a:t>
            </a:r>
            <a:r>
              <a:rPr lang="tr-TR" b="1" dirty="0" err="1"/>
              <a:t>Search</a:t>
            </a:r>
            <a:r>
              <a:rPr lang="tr-TR" b="1" dirty="0"/>
              <a:t> Architecture Network. </a:t>
            </a:r>
            <a:r>
              <a:rPr lang="tr-TR" b="1" dirty="0" err="1"/>
              <a:t>Computational</a:t>
            </a:r>
            <a:r>
              <a:rPr lang="tr-TR" b="1" dirty="0"/>
              <a:t> </a:t>
            </a:r>
            <a:r>
              <a:rPr lang="tr-TR" b="1" dirty="0" err="1"/>
              <a:t>Intelligence</a:t>
            </a:r>
            <a:r>
              <a:rPr lang="tr-TR" b="1" dirty="0"/>
              <a:t> </a:t>
            </a:r>
            <a:r>
              <a:rPr lang="tr-TR" b="1" dirty="0" err="1"/>
              <a:t>and</a:t>
            </a:r>
            <a:r>
              <a:rPr lang="tr-TR" b="1" dirty="0"/>
              <a:t> </a:t>
            </a:r>
            <a:r>
              <a:rPr lang="tr-TR" b="1" dirty="0" err="1"/>
              <a:t>Neuroscience</a:t>
            </a:r>
            <a:r>
              <a:rPr lang="tr-TR" b="1" dirty="0"/>
              <a:t>, 2022(1), 3500552.</a:t>
            </a:r>
          </a:p>
        </p:txBody>
      </p:sp>
    </p:spTree>
    <p:extLst>
      <p:ext uri="{BB962C8B-B14F-4D97-AF65-F5344CB8AC3E}">
        <p14:creationId xmlns:p14="http://schemas.microsoft.com/office/powerpoint/2010/main" val="199155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D1F806-B1B0-C7C6-B306-6C6B8D51F5DD}"/>
              </a:ext>
            </a:extLst>
          </p:cNvPr>
          <p:cNvSpPr>
            <a:spLocks noGrp="1"/>
          </p:cNvSpPr>
          <p:nvPr>
            <p:ph type="title"/>
          </p:nvPr>
        </p:nvSpPr>
        <p:spPr>
          <a:xfrm>
            <a:off x="677335" y="609600"/>
            <a:ext cx="8596668" cy="1210147"/>
          </a:xfrm>
        </p:spPr>
        <p:txBody>
          <a:bodyPr/>
          <a:lstStyle/>
          <a:p>
            <a:r>
              <a:rPr lang="tr-TR" dirty="0"/>
              <a:t>Örnek veri seti</a:t>
            </a:r>
          </a:p>
        </p:txBody>
      </p:sp>
      <p:sp>
        <p:nvSpPr>
          <p:cNvPr id="3" name="Metin Yer Tutucusu 2">
            <a:extLst>
              <a:ext uri="{FF2B5EF4-FFF2-40B4-BE49-F238E27FC236}">
                <a16:creationId xmlns:a16="http://schemas.microsoft.com/office/drawing/2014/main" id="{6F7B403E-3996-6CA1-193D-90ED40B120B7}"/>
              </a:ext>
            </a:extLst>
          </p:cNvPr>
          <p:cNvSpPr>
            <a:spLocks noGrp="1"/>
          </p:cNvSpPr>
          <p:nvPr>
            <p:ph type="body" idx="1"/>
          </p:nvPr>
        </p:nvSpPr>
        <p:spPr>
          <a:xfrm>
            <a:off x="677335" y="1901228"/>
            <a:ext cx="8596668" cy="4140134"/>
          </a:xfrm>
        </p:spPr>
        <p:txBody>
          <a:bodyPr/>
          <a:lstStyle/>
          <a:p>
            <a:pPr marL="285750" indent="-285750">
              <a:buFont typeface="Wingdings" panose="05000000000000000000" pitchFamily="2" charset="2"/>
              <a:buChar char="Ø"/>
            </a:pPr>
            <a:r>
              <a:rPr lang="tr-TR" dirty="0"/>
              <a:t>Rahman, </a:t>
            </a:r>
            <a:r>
              <a:rPr lang="tr-TR" dirty="0" err="1"/>
              <a:t>Rubaba</a:t>
            </a:r>
            <a:r>
              <a:rPr lang="tr-TR" dirty="0"/>
              <a:t> </a:t>
            </a:r>
            <a:r>
              <a:rPr lang="tr-TR" dirty="0" err="1"/>
              <a:t>Binte</a:t>
            </a:r>
            <a:r>
              <a:rPr lang="tr-TR" dirty="0"/>
              <a:t>; </a:t>
            </a:r>
            <a:r>
              <a:rPr lang="tr-TR" dirty="0" err="1"/>
              <a:t>Tanim</a:t>
            </a:r>
            <a:r>
              <a:rPr lang="tr-TR" dirty="0"/>
              <a:t>, </a:t>
            </a:r>
            <a:r>
              <a:rPr lang="tr-TR" dirty="0" err="1"/>
              <a:t>Sharia</a:t>
            </a:r>
            <a:r>
              <a:rPr lang="tr-TR" dirty="0"/>
              <a:t> </a:t>
            </a:r>
            <a:r>
              <a:rPr lang="tr-TR" dirty="0" err="1"/>
              <a:t>Arfin</a:t>
            </a:r>
            <a:r>
              <a:rPr lang="tr-TR" dirty="0"/>
              <a:t>; </a:t>
            </a:r>
            <a:r>
              <a:rPr lang="tr-TR" dirty="0" err="1"/>
              <a:t>Alfaz</a:t>
            </a:r>
            <a:r>
              <a:rPr lang="tr-TR" dirty="0"/>
              <a:t>, </a:t>
            </a:r>
            <a:r>
              <a:rPr lang="tr-TR" dirty="0" err="1"/>
              <a:t>Nazia</a:t>
            </a:r>
            <a:r>
              <a:rPr lang="tr-TR" dirty="0"/>
              <a:t>; </a:t>
            </a:r>
            <a:r>
              <a:rPr lang="tr-TR" dirty="0" err="1"/>
              <a:t>Shrestha</a:t>
            </a:r>
            <a:r>
              <a:rPr lang="tr-TR" dirty="0"/>
              <a:t>, </a:t>
            </a:r>
            <a:r>
              <a:rPr lang="tr-TR" dirty="0" err="1"/>
              <a:t>Tahmid</a:t>
            </a:r>
            <a:r>
              <a:rPr lang="tr-TR" dirty="0"/>
              <a:t> Enam ; </a:t>
            </a:r>
            <a:r>
              <a:rPr lang="tr-TR" dirty="0" err="1"/>
              <a:t>Miah</a:t>
            </a:r>
            <a:r>
              <a:rPr lang="tr-TR" dirty="0"/>
              <a:t>, M </a:t>
            </a:r>
            <a:r>
              <a:rPr lang="tr-TR" dirty="0" err="1"/>
              <a:t>Saef</a:t>
            </a:r>
            <a:r>
              <a:rPr lang="tr-TR" dirty="0"/>
              <a:t> </a:t>
            </a:r>
            <a:r>
              <a:rPr lang="tr-TR" dirty="0" err="1"/>
              <a:t>Ullah</a:t>
            </a:r>
            <a:r>
              <a:rPr lang="tr-TR" dirty="0"/>
              <a:t>; </a:t>
            </a:r>
            <a:r>
              <a:rPr lang="tr-TR" dirty="0" err="1"/>
              <a:t>Mridha</a:t>
            </a:r>
            <a:r>
              <a:rPr lang="tr-TR" dirty="0"/>
              <a:t>, </a:t>
            </a:r>
            <a:r>
              <a:rPr lang="tr-TR" dirty="0" err="1"/>
              <a:t>Firoz</a:t>
            </a:r>
            <a:r>
              <a:rPr lang="tr-TR" dirty="0"/>
              <a:t> (2024), “Dental OPG XRAY </a:t>
            </a:r>
            <a:r>
              <a:rPr lang="tr-TR" dirty="0" err="1"/>
              <a:t>Dataset</a:t>
            </a:r>
            <a:r>
              <a:rPr lang="tr-TR" dirty="0"/>
              <a:t>”, </a:t>
            </a:r>
            <a:r>
              <a:rPr lang="tr-TR" dirty="0" err="1"/>
              <a:t>Mendeley</a:t>
            </a:r>
            <a:r>
              <a:rPr lang="tr-TR" dirty="0"/>
              <a:t> Data, V4, </a:t>
            </a:r>
            <a:r>
              <a:rPr lang="tr-TR" dirty="0" err="1"/>
              <a:t>doi</a:t>
            </a:r>
            <a:r>
              <a:rPr lang="tr-TR" dirty="0"/>
              <a:t>: 10.17632/c4hhrkxytw.4</a:t>
            </a:r>
          </a:p>
          <a:p>
            <a:pPr marL="285750" indent="-285750">
              <a:buFont typeface="Wingdings" panose="05000000000000000000" pitchFamily="2" charset="2"/>
              <a:buChar char="Ø"/>
            </a:pPr>
            <a:r>
              <a:rPr lang="tr-TR" dirty="0"/>
              <a:t>https://data.mendeley.com/datasets/c4hhrkxytw/4</a:t>
            </a:r>
          </a:p>
        </p:txBody>
      </p:sp>
    </p:spTree>
    <p:extLst>
      <p:ext uri="{BB962C8B-B14F-4D97-AF65-F5344CB8AC3E}">
        <p14:creationId xmlns:p14="http://schemas.microsoft.com/office/powerpoint/2010/main" val="317577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a:extLst>
              <a:ext uri="{FF2B5EF4-FFF2-40B4-BE49-F238E27FC236}">
                <a16:creationId xmlns:a16="http://schemas.microsoft.com/office/drawing/2014/main" id="{B7634DA9-5833-7AB2-01CC-662EB9026F8B}"/>
              </a:ext>
            </a:extLst>
          </p:cNvPr>
          <p:cNvSpPr>
            <a:spLocks noGrp="1"/>
          </p:cNvSpPr>
          <p:nvPr>
            <p:ph type="title"/>
          </p:nvPr>
        </p:nvSpPr>
        <p:spPr>
          <a:xfrm>
            <a:off x="785977" y="84415"/>
            <a:ext cx="8596668" cy="1826581"/>
          </a:xfrm>
        </p:spPr>
        <p:txBody>
          <a:bodyPr>
            <a:normAutofit fontScale="90000"/>
          </a:bodyPr>
          <a:lstStyle/>
          <a:p>
            <a:r>
              <a:rPr lang="tr-TR" dirty="0"/>
              <a:t>X-RAY GÖRÜNTÜLERİNDE TESPİT EDİLEN HASTALIKLAR</a:t>
            </a:r>
            <a:br>
              <a:rPr lang="tr-TR" dirty="0"/>
            </a:br>
            <a:endParaRPr lang="tr-TR" dirty="0"/>
          </a:p>
        </p:txBody>
      </p:sp>
      <p:sp>
        <p:nvSpPr>
          <p:cNvPr id="9" name="Metin Yer Tutucusu 8">
            <a:extLst>
              <a:ext uri="{FF2B5EF4-FFF2-40B4-BE49-F238E27FC236}">
                <a16:creationId xmlns:a16="http://schemas.microsoft.com/office/drawing/2014/main" id="{6DAFE70B-9162-08FA-8DA3-882BCC28D4A6}"/>
              </a:ext>
            </a:extLst>
          </p:cNvPr>
          <p:cNvSpPr>
            <a:spLocks noGrp="1"/>
          </p:cNvSpPr>
          <p:nvPr>
            <p:ph type="body" idx="1"/>
          </p:nvPr>
        </p:nvSpPr>
        <p:spPr>
          <a:xfrm>
            <a:off x="677335" y="1729211"/>
            <a:ext cx="8596668" cy="4653481"/>
          </a:xfrm>
        </p:spPr>
        <p:txBody>
          <a:bodyPr/>
          <a:lstStyle/>
          <a:p>
            <a:pPr marL="342900" indent="-342900">
              <a:buFont typeface="Wingdings" panose="05000000000000000000" pitchFamily="2" charset="2"/>
              <a:buChar char="v"/>
            </a:pPr>
            <a:r>
              <a:rPr lang="tr-TR" dirty="0"/>
              <a:t>Çürük ve diş kırıklarını tespit etmek.</a:t>
            </a:r>
          </a:p>
          <a:p>
            <a:pPr marL="342900" indent="-342900">
              <a:buFont typeface="Wingdings" panose="05000000000000000000" pitchFamily="2" charset="2"/>
              <a:buChar char="v"/>
            </a:pPr>
            <a:r>
              <a:rPr lang="tr-TR" dirty="0"/>
              <a:t>Dişlerin kök yapıları ve diş etrafındaki kemik dokusunun değerlendirilmesi.</a:t>
            </a:r>
          </a:p>
          <a:p>
            <a:pPr marL="342900" indent="-342900">
              <a:buFont typeface="Wingdings" panose="05000000000000000000" pitchFamily="2" charset="2"/>
              <a:buChar char="v"/>
            </a:pPr>
            <a:r>
              <a:rPr lang="tr-TR" dirty="0"/>
              <a:t>Diş ve çene gelişimini izlemek ve ortodontik tedavi planlaması yapmak.</a:t>
            </a:r>
          </a:p>
          <a:p>
            <a:pPr marL="342900" indent="-342900">
              <a:buFont typeface="Wingdings" panose="05000000000000000000" pitchFamily="2" charset="2"/>
              <a:buChar char="v"/>
            </a:pPr>
            <a:r>
              <a:rPr lang="tr-TR" dirty="0"/>
              <a:t>Gömülü dişlerin ve gömülü dişlerin komşu dişlere etkisini değerlendirmek.</a:t>
            </a:r>
          </a:p>
          <a:p>
            <a:pPr marL="342900" indent="-342900">
              <a:buFont typeface="Wingdings" panose="05000000000000000000" pitchFamily="2" charset="2"/>
              <a:buChar char="v"/>
            </a:pPr>
            <a:r>
              <a:rPr lang="tr-TR" dirty="0"/>
              <a:t>Periodontal hastalıkların ve kemik kaybının değerlendirilmesi.</a:t>
            </a:r>
          </a:p>
          <a:p>
            <a:pPr marL="342900" indent="-342900">
              <a:buFont typeface="Wingdings" panose="05000000000000000000" pitchFamily="2" charset="2"/>
              <a:buChar char="v"/>
            </a:pPr>
            <a:r>
              <a:rPr lang="tr-TR" dirty="0"/>
              <a:t>Diş kökü enfeksiyonlarının ve kistlerin teşhisi.</a:t>
            </a:r>
          </a:p>
          <a:p>
            <a:pPr marL="342900" indent="-342900">
              <a:buFont typeface="Wingdings" panose="05000000000000000000" pitchFamily="2" charset="2"/>
              <a:buChar char="v"/>
            </a:pPr>
            <a:r>
              <a:rPr lang="tr-TR" b="1" dirty="0"/>
              <a:t> İmplant ve diğer restoratif tedavilerin planlaması.</a:t>
            </a:r>
          </a:p>
        </p:txBody>
      </p:sp>
    </p:spTree>
    <p:extLst>
      <p:ext uri="{BB962C8B-B14F-4D97-AF65-F5344CB8AC3E}">
        <p14:creationId xmlns:p14="http://schemas.microsoft.com/office/powerpoint/2010/main" val="92889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EE7726-3A43-1285-8112-26189E8E1184}"/>
              </a:ext>
            </a:extLst>
          </p:cNvPr>
          <p:cNvSpPr>
            <a:spLocks noGrp="1"/>
          </p:cNvSpPr>
          <p:nvPr>
            <p:ph type="title"/>
          </p:nvPr>
        </p:nvSpPr>
        <p:spPr>
          <a:xfrm>
            <a:off x="677335" y="75363"/>
            <a:ext cx="8596668" cy="1394790"/>
          </a:xfrm>
        </p:spPr>
        <p:txBody>
          <a:bodyPr/>
          <a:lstStyle/>
          <a:p>
            <a:r>
              <a:rPr lang="tr-TR" dirty="0"/>
              <a:t>X-RAY GÖRÜNTÜ ALMA TÜRLERİ</a:t>
            </a:r>
            <a:br>
              <a:rPr lang="tr-TR" dirty="0"/>
            </a:br>
            <a:endParaRPr lang="tr-TR" dirty="0"/>
          </a:p>
        </p:txBody>
      </p:sp>
      <p:sp>
        <p:nvSpPr>
          <p:cNvPr id="3" name="Metin Yer Tutucusu 2">
            <a:extLst>
              <a:ext uri="{FF2B5EF4-FFF2-40B4-BE49-F238E27FC236}">
                <a16:creationId xmlns:a16="http://schemas.microsoft.com/office/drawing/2014/main" id="{8C22BF80-01C0-20BE-F5AE-AFDF88E1211C}"/>
              </a:ext>
            </a:extLst>
          </p:cNvPr>
          <p:cNvSpPr>
            <a:spLocks noGrp="1"/>
          </p:cNvSpPr>
          <p:nvPr>
            <p:ph type="body" idx="1"/>
          </p:nvPr>
        </p:nvSpPr>
        <p:spPr>
          <a:xfrm>
            <a:off x="677335" y="1593410"/>
            <a:ext cx="8596668" cy="3794438"/>
          </a:xfrm>
        </p:spPr>
        <p:txBody>
          <a:bodyPr>
            <a:noAutofit/>
          </a:bodyPr>
          <a:lstStyle/>
          <a:p>
            <a:pPr marL="342900" indent="-342900">
              <a:buFont typeface="Wingdings" panose="05000000000000000000" pitchFamily="2" charset="2"/>
              <a:buChar char="Ø"/>
            </a:pPr>
            <a:r>
              <a:rPr lang="tr-TR" b="1" i="1" u="none" strike="noStrike" dirty="0">
                <a:solidFill>
                  <a:schemeClr val="tx1"/>
                </a:solidFill>
                <a:effectLst/>
                <a:cs typeface="Times New Roman" panose="02020603050405020304" pitchFamily="18" charset="0"/>
              </a:rPr>
              <a:t>Periapikal Röntgen:  </a:t>
            </a:r>
            <a:r>
              <a:rPr lang="tr-TR" u="none" strike="noStrike" dirty="0">
                <a:solidFill>
                  <a:schemeClr val="tx1"/>
                </a:solidFill>
                <a:effectLst/>
                <a:cs typeface="Times New Roman" panose="02020603050405020304" pitchFamily="18" charset="0"/>
              </a:rPr>
              <a:t>Dişin kökünden taç kısmına kadar olan bölgeyi gösteren röntgen türüdür. Diş çürükleri, kistler, kemik kaybı ve kök yapılarının değerlendirilmesi için kullanılır.</a:t>
            </a:r>
          </a:p>
          <a:p>
            <a:pPr marL="342900" indent="-342900">
              <a:buFont typeface="Wingdings" panose="05000000000000000000" pitchFamily="2" charset="2"/>
              <a:buChar char="Ø"/>
            </a:pPr>
            <a:r>
              <a:rPr lang="tr-TR" b="1" i="1" u="none" strike="noStrike" dirty="0">
                <a:solidFill>
                  <a:schemeClr val="tx1"/>
                </a:solidFill>
                <a:effectLst/>
                <a:cs typeface="Times New Roman" panose="02020603050405020304" pitchFamily="18" charset="0"/>
              </a:rPr>
              <a:t>Bite-</a:t>
            </a:r>
            <a:r>
              <a:rPr lang="tr-TR" b="1" i="1" u="none" strike="noStrike" dirty="0" err="1">
                <a:solidFill>
                  <a:schemeClr val="tx1"/>
                </a:solidFill>
                <a:effectLst/>
                <a:cs typeface="Times New Roman" panose="02020603050405020304" pitchFamily="18" charset="0"/>
              </a:rPr>
              <a:t>Wing</a:t>
            </a:r>
            <a:r>
              <a:rPr lang="tr-TR" b="1" i="1" u="none" strike="noStrike" dirty="0">
                <a:solidFill>
                  <a:schemeClr val="tx1"/>
                </a:solidFill>
                <a:effectLst/>
                <a:cs typeface="Times New Roman" panose="02020603050405020304" pitchFamily="18" charset="0"/>
              </a:rPr>
              <a:t> Röntgen: </a:t>
            </a:r>
            <a:r>
              <a:rPr lang="tr-TR" u="none" strike="noStrike" dirty="0">
                <a:solidFill>
                  <a:schemeClr val="tx1"/>
                </a:solidFill>
                <a:effectLst/>
                <a:cs typeface="Times New Roman" panose="02020603050405020304" pitchFamily="18" charset="0"/>
              </a:rPr>
              <a:t>Üst ve alt dişlerin taç kısımlarını ve çevreleyen kemik dokusunu gösteren röntgen türüdür. Diş çürüklerinin ve periodontal hastalıkların teşhisinde kullanılır.</a:t>
            </a:r>
          </a:p>
          <a:p>
            <a:pPr marL="342900" indent="-342900">
              <a:buFont typeface="Wingdings" panose="05000000000000000000" pitchFamily="2" charset="2"/>
              <a:buChar char="Ø"/>
            </a:pPr>
            <a:r>
              <a:rPr lang="tr-TR" b="1" i="1" u="none" strike="noStrike" dirty="0">
                <a:solidFill>
                  <a:schemeClr val="tx1"/>
                </a:solidFill>
                <a:effectLst/>
                <a:cs typeface="Times New Roman" panose="02020603050405020304" pitchFamily="18" charset="0"/>
              </a:rPr>
              <a:t>Panoramik Röntgen: </a:t>
            </a:r>
            <a:r>
              <a:rPr lang="tr-TR" u="none" strike="noStrike" dirty="0">
                <a:solidFill>
                  <a:schemeClr val="tx1"/>
                </a:solidFill>
                <a:effectLst/>
                <a:cs typeface="Times New Roman" panose="02020603050405020304" pitchFamily="18" charset="0"/>
              </a:rPr>
              <a:t>Tüm dişleri, çene kemiklerini ve çevreleyen yapıları tek bir görüntüde gösteren röntgen türüdür. Ortodontik tedavi planlaması, gömülü dişlerin değerlendirilmesi ve genel diş ve çene yapısının incelenmesi için kullanılır.</a:t>
            </a:r>
          </a:p>
          <a:p>
            <a:endParaRPr lang="tr-TR"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7787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109FABC0-8921-3689-45B3-6F71AAAF8226}"/>
              </a:ext>
            </a:extLst>
          </p:cNvPr>
          <p:cNvSpPr>
            <a:spLocks noGrp="1"/>
          </p:cNvSpPr>
          <p:nvPr>
            <p:ph type="body" idx="1"/>
          </p:nvPr>
        </p:nvSpPr>
        <p:spPr>
          <a:xfrm>
            <a:off x="677335" y="814812"/>
            <a:ext cx="8596668" cy="4573036"/>
          </a:xfrm>
        </p:spPr>
        <p:txBody>
          <a:bodyPr/>
          <a:lstStyle/>
          <a:p>
            <a:pPr marL="342900" indent="-342900">
              <a:buFont typeface="Wingdings" panose="05000000000000000000" pitchFamily="2" charset="2"/>
              <a:buChar char="Ø"/>
            </a:pPr>
            <a:r>
              <a:rPr lang="tr-TR" b="1" i="1" u="none" strike="noStrike" dirty="0" err="1">
                <a:solidFill>
                  <a:schemeClr val="tx1"/>
                </a:solidFill>
                <a:effectLst/>
                <a:latin typeface="+mj-lt"/>
                <a:cs typeface="Times New Roman" panose="02020603050405020304" pitchFamily="18" charset="0"/>
              </a:rPr>
              <a:t>Sefalometrik</a:t>
            </a:r>
            <a:r>
              <a:rPr lang="tr-TR" b="1" i="1" u="none" strike="noStrike" dirty="0">
                <a:solidFill>
                  <a:schemeClr val="tx1"/>
                </a:solidFill>
                <a:effectLst/>
                <a:latin typeface="+mj-lt"/>
                <a:cs typeface="Times New Roman" panose="02020603050405020304" pitchFamily="18" charset="0"/>
              </a:rPr>
              <a:t> Röntgen: </a:t>
            </a:r>
            <a:r>
              <a:rPr lang="tr-TR" u="none" strike="noStrike" dirty="0">
                <a:solidFill>
                  <a:schemeClr val="tx1"/>
                </a:solidFill>
                <a:effectLst/>
                <a:latin typeface="+mj-lt"/>
                <a:cs typeface="Times New Roman" panose="02020603050405020304" pitchFamily="18" charset="0"/>
              </a:rPr>
              <a:t>Başın yan profili ve çene kemiklerinin değerlendirilmesi için kullanılan röntgen türüdür. Ortodontik tedavi planlaması ve çene ve yüz gelişiminin izlenmesi için kullanılır.</a:t>
            </a:r>
          </a:p>
          <a:p>
            <a:pPr marL="342900" indent="-342900">
              <a:buFont typeface="Wingdings" panose="05000000000000000000" pitchFamily="2" charset="2"/>
              <a:buChar char="Ø"/>
            </a:pPr>
            <a:r>
              <a:rPr lang="tr-TR" b="1" i="1" u="none" strike="noStrike" dirty="0" err="1">
                <a:solidFill>
                  <a:schemeClr val="tx1"/>
                </a:solidFill>
                <a:effectLst/>
                <a:latin typeface="+mj-lt"/>
                <a:cs typeface="Times New Roman" panose="02020603050405020304" pitchFamily="18" charset="0"/>
              </a:rPr>
              <a:t>Kone-Beam</a:t>
            </a:r>
            <a:r>
              <a:rPr lang="tr-TR" b="1" i="1" u="none" strike="noStrike" dirty="0">
                <a:solidFill>
                  <a:schemeClr val="tx1"/>
                </a:solidFill>
                <a:effectLst/>
                <a:latin typeface="+mj-lt"/>
                <a:cs typeface="Times New Roman" panose="02020603050405020304" pitchFamily="18" charset="0"/>
              </a:rPr>
              <a:t> Bilgisayarlı Tomografi (CBCT): </a:t>
            </a:r>
            <a:r>
              <a:rPr lang="tr-TR" u="none" strike="noStrike" dirty="0">
                <a:solidFill>
                  <a:srgbClr val="0A0C12"/>
                </a:solidFill>
                <a:effectLst/>
                <a:latin typeface="+mj-lt"/>
                <a:cs typeface="Times New Roman" panose="02020603050405020304" pitchFamily="18" charset="0"/>
              </a:rPr>
              <a:t>Üç boyutlu görüntüler elde etmek için kullanılan bu röntgen türü, implant planlaması, karmaşık kök kanal tedavileri, temporomandibular eklem (TMJ) problemleri ve çene cerrahisi planlaması gibi daha detaylı incelemeler için uygundur.</a:t>
            </a:r>
            <a:endParaRPr lang="tr-TR" dirty="0">
              <a:solidFill>
                <a:schemeClr val="tx1"/>
              </a:solidFill>
              <a:latin typeface="+mj-lt"/>
              <a:cs typeface="Times New Roman" panose="02020603050405020304" pitchFamily="18" charset="0"/>
            </a:endParaRPr>
          </a:p>
          <a:p>
            <a:endParaRPr lang="tr-TR" dirty="0"/>
          </a:p>
        </p:txBody>
      </p:sp>
    </p:spTree>
    <p:extLst>
      <p:ext uri="{BB962C8B-B14F-4D97-AF65-F5344CB8AC3E}">
        <p14:creationId xmlns:p14="http://schemas.microsoft.com/office/powerpoint/2010/main" val="207034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3A3002FE-19EF-F813-7573-D9763CD8B372}"/>
              </a:ext>
            </a:extLst>
          </p:cNvPr>
          <p:cNvSpPr>
            <a:spLocks noGrp="1"/>
          </p:cNvSpPr>
          <p:nvPr>
            <p:ph type="title"/>
          </p:nvPr>
        </p:nvSpPr>
        <p:spPr>
          <a:xfrm>
            <a:off x="677335" y="609600"/>
            <a:ext cx="8596668" cy="1778000"/>
          </a:xfrm>
        </p:spPr>
        <p:txBody>
          <a:bodyPr/>
          <a:lstStyle/>
          <a:p>
            <a:r>
              <a:rPr lang="tr-TR" dirty="0"/>
              <a:t>Periapikal Röntgen</a:t>
            </a:r>
          </a:p>
        </p:txBody>
      </p:sp>
      <p:pic>
        <p:nvPicPr>
          <p:cNvPr id="7" name="Resim 6">
            <a:extLst>
              <a:ext uri="{FF2B5EF4-FFF2-40B4-BE49-F238E27FC236}">
                <a16:creationId xmlns:a16="http://schemas.microsoft.com/office/drawing/2014/main" id="{97AEE2EB-2C85-0BE5-B675-6209C8791315}"/>
              </a:ext>
            </a:extLst>
          </p:cNvPr>
          <p:cNvPicPr>
            <a:picLocks noChangeAspect="1"/>
          </p:cNvPicPr>
          <p:nvPr/>
        </p:nvPicPr>
        <p:blipFill>
          <a:blip r:embed="rId2"/>
          <a:stretch>
            <a:fillRect/>
          </a:stretch>
        </p:blipFill>
        <p:spPr>
          <a:xfrm>
            <a:off x="1143755" y="2633302"/>
            <a:ext cx="7348396" cy="3674198"/>
          </a:xfrm>
          <a:prstGeom prst="rect">
            <a:avLst/>
          </a:prstGeom>
        </p:spPr>
      </p:pic>
    </p:spTree>
    <p:extLst>
      <p:ext uri="{BB962C8B-B14F-4D97-AF65-F5344CB8AC3E}">
        <p14:creationId xmlns:p14="http://schemas.microsoft.com/office/powerpoint/2010/main" val="397011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581776-FB92-BBC7-99D9-86EC93391065}"/>
              </a:ext>
            </a:extLst>
          </p:cNvPr>
          <p:cNvSpPr>
            <a:spLocks noGrp="1"/>
          </p:cNvSpPr>
          <p:nvPr>
            <p:ph type="title"/>
          </p:nvPr>
        </p:nvSpPr>
        <p:spPr>
          <a:xfrm>
            <a:off x="677335" y="609600"/>
            <a:ext cx="7905350" cy="1570962"/>
          </a:xfrm>
        </p:spPr>
        <p:txBody>
          <a:bodyPr/>
          <a:lstStyle/>
          <a:p>
            <a:r>
              <a:rPr lang="tr-TR" dirty="0"/>
              <a:t>Bite-</a:t>
            </a:r>
            <a:r>
              <a:rPr lang="tr-TR" dirty="0" err="1"/>
              <a:t>Wing</a:t>
            </a:r>
            <a:r>
              <a:rPr lang="tr-TR" dirty="0"/>
              <a:t> Röntgen</a:t>
            </a:r>
          </a:p>
        </p:txBody>
      </p:sp>
      <p:pic>
        <p:nvPicPr>
          <p:cNvPr id="3074" name="Picture 2" descr="Bitewing X-Ray | Family Dentist Lady's Island | Beaufort SC Dentist">
            <a:extLst>
              <a:ext uri="{FF2B5EF4-FFF2-40B4-BE49-F238E27FC236}">
                <a16:creationId xmlns:a16="http://schemas.microsoft.com/office/drawing/2014/main" id="{DF62228A-18F6-E244-D5F3-339633ED8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68" y="2180562"/>
            <a:ext cx="4252016" cy="30161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20+ Bitewing Fotografías de stock, fotos e imágenes libres de derechos -  iStock">
            <a:extLst>
              <a:ext uri="{FF2B5EF4-FFF2-40B4-BE49-F238E27FC236}">
                <a16:creationId xmlns:a16="http://schemas.microsoft.com/office/drawing/2014/main" id="{E87F9D7F-EFE2-D3F5-4E59-EFE9DCDB3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284" y="2180563"/>
            <a:ext cx="4363769" cy="30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6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08536B-DE21-AF71-C651-4CD843B30889}"/>
              </a:ext>
            </a:extLst>
          </p:cNvPr>
          <p:cNvSpPr>
            <a:spLocks noGrp="1"/>
          </p:cNvSpPr>
          <p:nvPr>
            <p:ph type="title"/>
          </p:nvPr>
        </p:nvSpPr>
        <p:spPr>
          <a:xfrm>
            <a:off x="677335" y="609600"/>
            <a:ext cx="8596668" cy="1635659"/>
          </a:xfrm>
        </p:spPr>
        <p:txBody>
          <a:bodyPr/>
          <a:lstStyle/>
          <a:p>
            <a:r>
              <a:rPr lang="tr-TR" dirty="0"/>
              <a:t>Panoramik Röntgen</a:t>
            </a:r>
          </a:p>
        </p:txBody>
      </p:sp>
      <p:pic>
        <p:nvPicPr>
          <p:cNvPr id="1026" name="Picture 2" descr="Panoramik Röntgen">
            <a:extLst>
              <a:ext uri="{FF2B5EF4-FFF2-40B4-BE49-F238E27FC236}">
                <a16:creationId xmlns:a16="http://schemas.microsoft.com/office/drawing/2014/main" id="{E6059A2A-D986-C808-1577-169B59F93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513" y="2245260"/>
            <a:ext cx="4192538" cy="3431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noramik Röntgen Nedir? - Kimler Bu Röntgeni Çektirmeli">
            <a:extLst>
              <a:ext uri="{FF2B5EF4-FFF2-40B4-BE49-F238E27FC236}">
                <a16:creationId xmlns:a16="http://schemas.microsoft.com/office/drawing/2014/main" id="{FE7A7927-BC12-FECC-9411-FB2F7AFF5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9" y="2245259"/>
            <a:ext cx="4381877" cy="343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81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0D9CED-4873-7FBA-D199-638557320EF3}"/>
              </a:ext>
            </a:extLst>
          </p:cNvPr>
          <p:cNvSpPr>
            <a:spLocks noGrp="1"/>
          </p:cNvSpPr>
          <p:nvPr>
            <p:ph type="title"/>
          </p:nvPr>
        </p:nvSpPr>
        <p:spPr>
          <a:xfrm>
            <a:off x="677335" y="609600"/>
            <a:ext cx="8596668" cy="1463644"/>
          </a:xfrm>
        </p:spPr>
        <p:txBody>
          <a:bodyPr/>
          <a:lstStyle/>
          <a:p>
            <a:r>
              <a:rPr lang="tr-TR" dirty="0" err="1"/>
              <a:t>Sefalometrik</a:t>
            </a:r>
            <a:r>
              <a:rPr lang="tr-TR" dirty="0"/>
              <a:t> Röntgen</a:t>
            </a:r>
          </a:p>
        </p:txBody>
      </p:sp>
      <p:pic>
        <p:nvPicPr>
          <p:cNvPr id="5122" name="Picture 2" descr="Sefalometri Nedir? Dijital Panoramik Röntgen Nedir? - Burtom">
            <a:extLst>
              <a:ext uri="{FF2B5EF4-FFF2-40B4-BE49-F238E27FC236}">
                <a16:creationId xmlns:a16="http://schemas.microsoft.com/office/drawing/2014/main" id="{F3E1D933-E1DE-637B-42B4-0FB05BE98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5" y="1853181"/>
            <a:ext cx="7751441" cy="500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90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21C264-B346-A42E-81F5-82B1FF319C79}"/>
              </a:ext>
            </a:extLst>
          </p:cNvPr>
          <p:cNvSpPr>
            <a:spLocks noGrp="1"/>
          </p:cNvSpPr>
          <p:nvPr>
            <p:ph type="title"/>
          </p:nvPr>
        </p:nvSpPr>
        <p:spPr>
          <a:xfrm>
            <a:off x="677335" y="609600"/>
            <a:ext cx="8596668" cy="1898210"/>
          </a:xfrm>
        </p:spPr>
        <p:txBody>
          <a:bodyPr/>
          <a:lstStyle/>
          <a:p>
            <a:r>
              <a:rPr lang="tr-TR" dirty="0" err="1"/>
              <a:t>Kone-Beam</a:t>
            </a:r>
            <a:r>
              <a:rPr lang="tr-TR" dirty="0"/>
              <a:t> Bilgisayarlı Tomografi (CBCT)</a:t>
            </a:r>
          </a:p>
        </p:txBody>
      </p:sp>
      <p:pic>
        <p:nvPicPr>
          <p:cNvPr id="6146" name="Picture 2" descr="CBCT (Koni Işınlı Bilgisayarlı Tomografi) Ne Gibi Avantajları Sunar?">
            <a:extLst>
              <a:ext uri="{FF2B5EF4-FFF2-40B4-BE49-F238E27FC236}">
                <a16:creationId xmlns:a16="http://schemas.microsoft.com/office/drawing/2014/main" id="{34F718A7-7202-F91C-CFC1-987384776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632" y="2507810"/>
            <a:ext cx="7582229" cy="419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02914"/>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31551274-0ED2-4DBD-B5BB-86DB062E2B9F}">
  <we:reference id="wa200005566" version="3.0.0.2" store="tr-TR"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20A9052-56C4-4E97-A84B-42043213919F}">
  <we:reference id="wa200005669" version="2.0.0.0" store="tr-TR"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333</TotalTime>
  <Words>1043</Words>
  <Application>Microsoft Office PowerPoint</Application>
  <PresentationFormat>Geniş ekran</PresentationFormat>
  <Paragraphs>34</Paragraphs>
  <Slides>14</Slides>
  <Notes>1</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14</vt:i4>
      </vt:variant>
    </vt:vector>
  </HeadingPairs>
  <TitlesOfParts>
    <vt:vector size="23" baseType="lpstr">
      <vt:lpstr>Aptos</vt:lpstr>
      <vt:lpstr>Arial</vt:lpstr>
      <vt:lpstr>Helvetica Neue</vt:lpstr>
      <vt:lpstr>Poppins</vt:lpstr>
      <vt:lpstr>Times New Roman</vt:lpstr>
      <vt:lpstr>Trebuchet MS</vt:lpstr>
      <vt:lpstr>Wingdings</vt:lpstr>
      <vt:lpstr>Wingdings 3</vt:lpstr>
      <vt:lpstr>Yüzeyler</vt:lpstr>
      <vt:lpstr>DİŞ X-RAY RÖNTGENİNDE GÖRÜNTÜ İŞLEME </vt:lpstr>
      <vt:lpstr>X-RAY GÖRÜNTÜLERİNDE TESPİT EDİLEN HASTALIKLAR </vt:lpstr>
      <vt:lpstr>X-RAY GÖRÜNTÜ ALMA TÜRLERİ </vt:lpstr>
      <vt:lpstr>PowerPoint Sunusu</vt:lpstr>
      <vt:lpstr>Periapikal Röntgen</vt:lpstr>
      <vt:lpstr>Bite-Wing Röntgen</vt:lpstr>
      <vt:lpstr>Panoramik Röntgen</vt:lpstr>
      <vt:lpstr>Sefalometrik Röntgen</vt:lpstr>
      <vt:lpstr>Kone-Beam Bilgisayarlı Tomografi (CBCT)</vt:lpstr>
      <vt:lpstr>MAKALE İNCELEMELERİ </vt:lpstr>
      <vt:lpstr>PowerPoint Sunusu</vt:lpstr>
      <vt:lpstr>PowerPoint Sunusu</vt:lpstr>
      <vt:lpstr>PowerPoint Sunusu</vt:lpstr>
      <vt:lpstr>Örnek veri seti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ABDULKADİR</dc:creator>
  <cp:lastModifiedBy>ABDULKADIR ASLAN</cp:lastModifiedBy>
  <cp:revision>7</cp:revision>
  <dcterms:created xsi:type="dcterms:W3CDTF">2025-03-06T05:19:15Z</dcterms:created>
  <dcterms:modified xsi:type="dcterms:W3CDTF">2025-03-06T15:11:04Z</dcterms:modified>
</cp:coreProperties>
</file>