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6" r:id="rId6"/>
    <p:sldId id="327" r:id="rId7"/>
    <p:sldId id="328" r:id="rId8"/>
    <p:sldId id="329" r:id="rId9"/>
    <p:sldId id="340" r:id="rId10"/>
    <p:sldId id="344" r:id="rId11"/>
    <p:sldId id="330" r:id="rId12"/>
    <p:sldId id="341" r:id="rId13"/>
    <p:sldId id="345" r:id="rId14"/>
    <p:sldId id="342" r:id="rId15"/>
    <p:sldId id="348" r:id="rId16"/>
    <p:sldId id="343" r:id="rId17"/>
    <p:sldId id="349" r:id="rId18"/>
    <p:sldId id="350" r:id="rId19"/>
    <p:sldId id="351" r:id="rId20"/>
    <p:sldId id="352" r:id="rId21"/>
    <p:sldId id="353" r:id="rId22"/>
    <p:sldId id="339" r:id="rId23"/>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67" d="100"/>
          <a:sy n="67" d="100"/>
        </p:scale>
        <p:origin x="644" y="4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Analztics\CareerFoundry\Project1\Exercise%201_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Analztics\CareerFoundry\Project1\Exercise%201_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Analztics\CareerFoundry\Project1\Exercise%201_1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Analztics\CareerFoundry\Project1\Exercise%201_1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20Analztics\CareerFoundry\Project1\Exercise%201_1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Data%20Analztics\CareerFoundry\Project1\Exercise%201_10.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1_10.xlsx]2!PivotTable3</c:name>
    <c:fmtId val="14"/>
  </c:pivotSource>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2000" dirty="0"/>
              <a:t>Yearly</a:t>
            </a:r>
            <a:r>
              <a:rPr lang="en-US" sz="2000" baseline="0" dirty="0"/>
              <a:t> global sales</a:t>
            </a:r>
            <a:endParaRPr lang="en-US" sz="2000" dirty="0"/>
          </a:p>
        </c:rich>
      </c:tx>
      <c:layout>
        <c:manualLayout>
          <c:xMode val="edge"/>
          <c:yMode val="edge"/>
          <c:x val="0.42542950140342073"/>
          <c:y val="9.6639749743059028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'2'!$B$3</c:f>
              <c:strCache>
                <c:ptCount val="1"/>
                <c:pt idx="0">
                  <c:v>Total</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'2'!$B$4:$B$41</c:f>
              <c:numCache>
                <c:formatCode>General</c:formatCode>
                <c:ptCount val="37"/>
                <c:pt idx="0">
                  <c:v>11.379999999999999</c:v>
                </c:pt>
                <c:pt idx="1">
                  <c:v>35.77000000000001</c:v>
                </c:pt>
                <c:pt idx="2">
                  <c:v>28.859999999999996</c:v>
                </c:pt>
                <c:pt idx="3">
                  <c:v>16.790000000000003</c:v>
                </c:pt>
                <c:pt idx="4">
                  <c:v>50.360000000000014</c:v>
                </c:pt>
                <c:pt idx="5">
                  <c:v>53.940000000000005</c:v>
                </c:pt>
                <c:pt idx="6">
                  <c:v>37.07</c:v>
                </c:pt>
                <c:pt idx="7">
                  <c:v>21.739999999999995</c:v>
                </c:pt>
                <c:pt idx="8">
                  <c:v>47.22</c:v>
                </c:pt>
                <c:pt idx="9">
                  <c:v>73.45</c:v>
                </c:pt>
                <c:pt idx="10">
                  <c:v>49.389999999999993</c:v>
                </c:pt>
                <c:pt idx="11">
                  <c:v>32.230000000000004</c:v>
                </c:pt>
                <c:pt idx="12">
                  <c:v>76.159999999999982</c:v>
                </c:pt>
                <c:pt idx="13">
                  <c:v>45.98</c:v>
                </c:pt>
                <c:pt idx="14">
                  <c:v>79.17000000000003</c:v>
                </c:pt>
                <c:pt idx="15">
                  <c:v>88.109999999999914</c:v>
                </c:pt>
                <c:pt idx="16">
                  <c:v>199.09999999999994</c:v>
                </c:pt>
                <c:pt idx="17">
                  <c:v>200.98000000000013</c:v>
                </c:pt>
                <c:pt idx="18">
                  <c:v>256.46999999999963</c:v>
                </c:pt>
                <c:pt idx="19">
                  <c:v>251.22000000000017</c:v>
                </c:pt>
                <c:pt idx="20">
                  <c:v>201.5600000000002</c:v>
                </c:pt>
                <c:pt idx="21">
                  <c:v>331.41999999999911</c:v>
                </c:pt>
                <c:pt idx="22">
                  <c:v>395.51999999999828</c:v>
                </c:pt>
                <c:pt idx="23">
                  <c:v>357.84999999999889</c:v>
                </c:pt>
                <c:pt idx="24">
                  <c:v>419.16999999999859</c:v>
                </c:pt>
                <c:pt idx="25">
                  <c:v>459.95999999999759</c:v>
                </c:pt>
                <c:pt idx="26">
                  <c:v>520.79999999999188</c:v>
                </c:pt>
                <c:pt idx="27">
                  <c:v>610.93999999999357</c:v>
                </c:pt>
                <c:pt idx="28">
                  <c:v>678.63999999999544</c:v>
                </c:pt>
                <c:pt idx="29">
                  <c:v>667.03999999999496</c:v>
                </c:pt>
                <c:pt idx="30">
                  <c:v>599.98999999999523</c:v>
                </c:pt>
                <c:pt idx="31">
                  <c:v>515.71999999999719</c:v>
                </c:pt>
                <c:pt idx="32">
                  <c:v>363.49999999999835</c:v>
                </c:pt>
                <c:pt idx="33">
                  <c:v>368.02999999999861</c:v>
                </c:pt>
                <c:pt idx="34">
                  <c:v>336.95999999999844</c:v>
                </c:pt>
                <c:pt idx="35">
                  <c:v>264.2499999999979</c:v>
                </c:pt>
                <c:pt idx="36">
                  <c:v>70.890000000000128</c:v>
                </c:pt>
              </c:numCache>
            </c:numRef>
          </c:val>
          <c:smooth val="0"/>
          <c:extLst>
            <c:ext xmlns:c16="http://schemas.microsoft.com/office/drawing/2014/chart" uri="{C3380CC4-5D6E-409C-BE32-E72D297353CC}">
              <c16:uniqueId val="{00000000-674C-4137-9748-69914EACC24A}"/>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49083312"/>
        <c:axId val="49084976"/>
      </c:lineChart>
      <c:catAx>
        <c:axId val="4908331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49084976"/>
        <c:crosses val="autoZero"/>
        <c:auto val="1"/>
        <c:lblAlgn val="ctr"/>
        <c:lblOffset val="100"/>
        <c:noMultiLvlLbl val="0"/>
      </c:catAx>
      <c:valAx>
        <c:axId val="49084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49083312"/>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1_10.xlsx]2!PivotTable4</c:name>
    <c:fmtId val="9"/>
  </c:pivotSource>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IN" dirty="0"/>
              <a:t>Yearly</a:t>
            </a:r>
            <a:r>
              <a:rPr lang="en-IN" baseline="0" dirty="0"/>
              <a:t> r</a:t>
            </a:r>
            <a:r>
              <a:rPr lang="en-IN" dirty="0"/>
              <a:t>egional sales of North America, Europe,</a:t>
            </a:r>
            <a:r>
              <a:rPr lang="en-IN" baseline="0" dirty="0"/>
              <a:t> Japan and other regions</a:t>
            </a:r>
            <a:endParaRPr lang="en-IN" dirty="0"/>
          </a:p>
        </c:rich>
      </c:tx>
      <c:layout>
        <c:manualLayout>
          <c:xMode val="edge"/>
          <c:yMode val="edge"/>
          <c:x val="0.24923005034925597"/>
          <c:y val="4.9099708255015431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4"/>
            </a:solidFill>
            <a:ln w="9525" cap="flat" cmpd="sng" algn="ctr">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4"/>
            </a:solidFill>
            <a:ln w="9525" cap="flat" cmpd="sng" algn="ctr">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4"/>
            </a:solidFill>
            <a:ln w="9525" cap="flat" cmpd="sng" algn="ctr">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060290646558405"/>
          <c:y val="4.7376097252936338E-2"/>
          <c:w val="0.69201954771803353"/>
          <c:h val="0.80602112250290459"/>
        </c:manualLayout>
      </c:layout>
      <c:lineChart>
        <c:grouping val="standard"/>
        <c:varyColors val="0"/>
        <c:ser>
          <c:idx val="0"/>
          <c:order val="0"/>
          <c:tx>
            <c:strRef>
              <c:f>'2'!$B$48</c:f>
              <c:strCache>
                <c:ptCount val="1"/>
                <c:pt idx="0">
                  <c:v>North America sales</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'2'!$A$49:$A$86</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'2'!$B$49:$B$86</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86.72999999999999</c:v>
                </c:pt>
                <c:pt idx="17">
                  <c:v>94.750000000000071</c:v>
                </c:pt>
                <c:pt idx="18">
                  <c:v>128.35999999999999</c:v>
                </c:pt>
                <c:pt idx="19">
                  <c:v>126.03000000000004</c:v>
                </c:pt>
                <c:pt idx="20">
                  <c:v>94.490000000000052</c:v>
                </c:pt>
                <c:pt idx="21">
                  <c:v>173.98000000000039</c:v>
                </c:pt>
                <c:pt idx="22">
                  <c:v>216.19000000000011</c:v>
                </c:pt>
                <c:pt idx="23">
                  <c:v>193.59000000000066</c:v>
                </c:pt>
                <c:pt idx="24">
                  <c:v>222.5300000000004</c:v>
                </c:pt>
                <c:pt idx="25">
                  <c:v>242.62000000000049</c:v>
                </c:pt>
                <c:pt idx="26">
                  <c:v>263.07999999999885</c:v>
                </c:pt>
                <c:pt idx="27">
                  <c:v>312.00999999999834</c:v>
                </c:pt>
                <c:pt idx="28">
                  <c:v>351.40999999999917</c:v>
                </c:pt>
                <c:pt idx="29">
                  <c:v>338.81999999999891</c:v>
                </c:pt>
                <c:pt idx="30">
                  <c:v>304.14999999999998</c:v>
                </c:pt>
                <c:pt idx="31">
                  <c:v>241.06000000000091</c:v>
                </c:pt>
                <c:pt idx="32">
                  <c:v>154.96000000000004</c:v>
                </c:pt>
                <c:pt idx="33">
                  <c:v>154.7700000000001</c:v>
                </c:pt>
                <c:pt idx="34">
                  <c:v>131.9700000000002</c:v>
                </c:pt>
                <c:pt idx="35">
                  <c:v>102.81999999999992</c:v>
                </c:pt>
                <c:pt idx="36">
                  <c:v>22.660000000000061</c:v>
                </c:pt>
              </c:numCache>
            </c:numRef>
          </c:val>
          <c:smooth val="0"/>
          <c:extLst>
            <c:ext xmlns:c16="http://schemas.microsoft.com/office/drawing/2014/chart" uri="{C3380CC4-5D6E-409C-BE32-E72D297353CC}">
              <c16:uniqueId val="{00000000-89D7-47F9-B66B-869658F2D2F5}"/>
            </c:ext>
          </c:extLst>
        </c:ser>
        <c:ser>
          <c:idx val="1"/>
          <c:order val="1"/>
          <c:tx>
            <c:strRef>
              <c:f>'2'!$C$48</c:f>
              <c:strCache>
                <c:ptCount val="1"/>
                <c:pt idx="0">
                  <c:v>Europe sales</c:v>
                </c:pt>
              </c:strCache>
            </c:strRef>
          </c:tx>
          <c:spPr>
            <a:ln w="22225" cap="rnd" cmpd="sng" algn="ctr">
              <a:solidFill>
                <a:schemeClr val="accent2"/>
              </a:solidFill>
              <a:round/>
            </a:ln>
            <a:effectLst/>
          </c:spPr>
          <c:marker>
            <c:symbol val="circle"/>
            <c:size val="4"/>
            <c:spPr>
              <a:solidFill>
                <a:schemeClr val="accent2"/>
              </a:solidFill>
              <a:ln w="9525" cap="flat" cmpd="sng" algn="ctr">
                <a:solidFill>
                  <a:schemeClr val="accent2"/>
                </a:solidFill>
                <a:round/>
              </a:ln>
              <a:effectLst/>
            </c:spPr>
          </c:marker>
          <c:cat>
            <c:strRef>
              <c:f>'2'!$A$49:$A$86</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'2'!$C$49:$C$86</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47.239999999999981</c:v>
                </c:pt>
                <c:pt idx="17">
                  <c:v>48.319999999999986</c:v>
                </c:pt>
                <c:pt idx="18">
                  <c:v>66.900000000000119</c:v>
                </c:pt>
                <c:pt idx="19">
                  <c:v>62.650000000000027</c:v>
                </c:pt>
                <c:pt idx="20">
                  <c:v>52.750000000000028</c:v>
                </c:pt>
                <c:pt idx="21">
                  <c:v>94.889999999999858</c:v>
                </c:pt>
                <c:pt idx="22">
                  <c:v>109.74000000000032</c:v>
                </c:pt>
                <c:pt idx="23">
                  <c:v>103.8100000000003</c:v>
                </c:pt>
                <c:pt idx="24">
                  <c:v>107.30000000000034</c:v>
                </c:pt>
                <c:pt idx="25">
                  <c:v>121.98000000000042</c:v>
                </c:pt>
                <c:pt idx="26">
                  <c:v>129.19999999999985</c:v>
                </c:pt>
                <c:pt idx="27">
                  <c:v>160.49999999999972</c:v>
                </c:pt>
                <c:pt idx="28">
                  <c:v>184.39999999999981</c:v>
                </c:pt>
                <c:pt idx="29">
                  <c:v>191.53999999999982</c:v>
                </c:pt>
                <c:pt idx="30">
                  <c:v>176.73000000000016</c:v>
                </c:pt>
                <c:pt idx="31">
                  <c:v>167.40000000000023</c:v>
                </c:pt>
                <c:pt idx="32">
                  <c:v>118.78000000000002</c:v>
                </c:pt>
                <c:pt idx="33">
                  <c:v>125.77000000000004</c:v>
                </c:pt>
                <c:pt idx="34">
                  <c:v>125.65000000000011</c:v>
                </c:pt>
                <c:pt idx="35">
                  <c:v>97.710000000000022</c:v>
                </c:pt>
                <c:pt idx="36">
                  <c:v>26.760000000000066</c:v>
                </c:pt>
              </c:numCache>
            </c:numRef>
          </c:val>
          <c:smooth val="0"/>
          <c:extLst>
            <c:ext xmlns:c16="http://schemas.microsoft.com/office/drawing/2014/chart" uri="{C3380CC4-5D6E-409C-BE32-E72D297353CC}">
              <c16:uniqueId val="{00000001-89D7-47F9-B66B-869658F2D2F5}"/>
            </c:ext>
          </c:extLst>
        </c:ser>
        <c:ser>
          <c:idx val="2"/>
          <c:order val="2"/>
          <c:tx>
            <c:strRef>
              <c:f>'2'!$D$48</c:f>
              <c:strCache>
                <c:ptCount val="1"/>
                <c:pt idx="0">
                  <c:v>Japan sales</c:v>
                </c:pt>
              </c:strCache>
            </c:strRef>
          </c:tx>
          <c:spPr>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cat>
            <c:strRef>
              <c:f>'2'!$A$49:$A$86</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'2'!$D$49:$D$86</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39.809999999999995</c:v>
                </c:pt>
                <c:pt idx="22">
                  <c:v>41.760000000000019</c:v>
                </c:pt>
                <c:pt idx="23">
                  <c:v>34.200000000000031</c:v>
                </c:pt>
                <c:pt idx="24">
                  <c:v>41.599999999999994</c:v>
                </c:pt>
                <c:pt idx="25">
                  <c:v>54.240000000000009</c:v>
                </c:pt>
                <c:pt idx="26">
                  <c:v>73.589999999999975</c:v>
                </c:pt>
                <c:pt idx="27">
                  <c:v>60.150000000000112</c:v>
                </c:pt>
                <c:pt idx="28">
                  <c:v>60.040000000000028</c:v>
                </c:pt>
                <c:pt idx="29">
                  <c:v>61.719999999999985</c:v>
                </c:pt>
                <c:pt idx="30">
                  <c:v>59.120000000000232</c:v>
                </c:pt>
                <c:pt idx="31">
                  <c:v>52.820000000000093</c:v>
                </c:pt>
                <c:pt idx="32">
                  <c:v>51.700000000000124</c:v>
                </c:pt>
                <c:pt idx="33">
                  <c:v>47.550000000000054</c:v>
                </c:pt>
                <c:pt idx="34">
                  <c:v>39.37000000000009</c:v>
                </c:pt>
                <c:pt idx="35">
                  <c:v>33.530000000000129</c:v>
                </c:pt>
                <c:pt idx="36">
                  <c:v>13.65999999999997</c:v>
                </c:pt>
              </c:numCache>
            </c:numRef>
          </c:val>
          <c:smooth val="0"/>
          <c:extLst>
            <c:ext xmlns:c16="http://schemas.microsoft.com/office/drawing/2014/chart" uri="{C3380CC4-5D6E-409C-BE32-E72D297353CC}">
              <c16:uniqueId val="{00000002-89D7-47F9-B66B-869658F2D2F5}"/>
            </c:ext>
          </c:extLst>
        </c:ser>
        <c:ser>
          <c:idx val="3"/>
          <c:order val="3"/>
          <c:tx>
            <c:strRef>
              <c:f>'2'!$E$48</c:f>
              <c:strCache>
                <c:ptCount val="1"/>
                <c:pt idx="0">
                  <c:v>Other region sales</c:v>
                </c:pt>
              </c:strCache>
            </c:strRef>
          </c:tx>
          <c:spPr>
            <a:ln w="22225" cap="rnd" cmpd="sng" algn="ctr">
              <a:solidFill>
                <a:schemeClr val="accent4"/>
              </a:solidFill>
              <a:round/>
            </a:ln>
            <a:effectLst/>
          </c:spPr>
          <c:marker>
            <c:symbol val="circle"/>
            <c:size val="4"/>
            <c:spPr>
              <a:solidFill>
                <a:schemeClr val="accent4"/>
              </a:solidFill>
              <a:ln w="9525" cap="flat" cmpd="sng" algn="ctr">
                <a:solidFill>
                  <a:schemeClr val="accent4"/>
                </a:solidFill>
                <a:round/>
              </a:ln>
              <a:effectLst/>
            </c:spPr>
          </c:marker>
          <c:cat>
            <c:strRef>
              <c:f>'2'!$A$49:$A$86</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'2'!$E$49:$E$86</c:f>
              <c:numCache>
                <c:formatCode>General</c:formatCode>
                <c:ptCount val="37"/>
                <c:pt idx="0">
                  <c:v>0.10999999999999999</c:v>
                </c:pt>
                <c:pt idx="1">
                  <c:v>0.49000000000000021</c:v>
                </c:pt>
                <c:pt idx="2">
                  <c:v>0.31000000000000016</c:v>
                </c:pt>
                <c:pt idx="3">
                  <c:v>1.3000000000000003</c:v>
                </c:pt>
                <c:pt idx="4">
                  <c:v>0.82000000000000017</c:v>
                </c:pt>
                <c:pt idx="5">
                  <c:v>0.95000000000000018</c:v>
                </c:pt>
                <c:pt idx="6">
                  <c:v>0.53000000000000014</c:v>
                </c:pt>
                <c:pt idx="7">
                  <c:v>1.2800000000000002</c:v>
                </c:pt>
                <c:pt idx="8">
                  <c:v>0.9900000000000001</c:v>
                </c:pt>
                <c:pt idx="9">
                  <c:v>1.55</c:v>
                </c:pt>
                <c:pt idx="10">
                  <c:v>2.1199999999999992</c:v>
                </c:pt>
                <c:pt idx="11">
                  <c:v>0.76000000000000012</c:v>
                </c:pt>
                <c:pt idx="12">
                  <c:v>2.4899999999999989</c:v>
                </c:pt>
                <c:pt idx="13">
                  <c:v>0.79000000000000015</c:v>
                </c:pt>
                <c:pt idx="14">
                  <c:v>4.5199999999999969</c:v>
                </c:pt>
                <c:pt idx="15">
                  <c:v>3.169999999999991</c:v>
                </c:pt>
                <c:pt idx="16">
                  <c:v>10.589999999999968</c:v>
                </c:pt>
                <c:pt idx="17">
                  <c:v>10.779999999999964</c:v>
                </c:pt>
                <c:pt idx="18">
                  <c:v>17.90000000000008</c:v>
                </c:pt>
                <c:pt idx="19">
                  <c:v>15.399999999999947</c:v>
                </c:pt>
                <c:pt idx="20">
                  <c:v>14.379999999999949</c:v>
                </c:pt>
                <c:pt idx="21">
                  <c:v>28.310000000000166</c:v>
                </c:pt>
                <c:pt idx="22">
                  <c:v>38.759999999999884</c:v>
                </c:pt>
                <c:pt idx="23">
                  <c:v>23.110000000000213</c:v>
                </c:pt>
                <c:pt idx="24">
                  <c:v>47.489999999999839</c:v>
                </c:pt>
                <c:pt idx="25">
                  <c:v>46.869999999999827</c:v>
                </c:pt>
                <c:pt idx="26">
                  <c:v>53.129999999999832</c:v>
                </c:pt>
                <c:pt idx="27">
                  <c:v>67.67000000000111</c:v>
                </c:pt>
                <c:pt idx="28">
                  <c:v>78.580000000001249</c:v>
                </c:pt>
                <c:pt idx="29">
                  <c:v>75.040000000001427</c:v>
                </c:pt>
                <c:pt idx="30">
                  <c:v>58.059999999999953</c:v>
                </c:pt>
                <c:pt idx="31">
                  <c:v>51.439999999999827</c:v>
                </c:pt>
                <c:pt idx="32">
                  <c:v>37.129999999999988</c:v>
                </c:pt>
                <c:pt idx="33">
                  <c:v>37.630000000000003</c:v>
                </c:pt>
                <c:pt idx="34">
                  <c:v>40.49</c:v>
                </c:pt>
                <c:pt idx="35">
                  <c:v>29.450000000000138</c:v>
                </c:pt>
                <c:pt idx="36">
                  <c:v>6.9399999999999835</c:v>
                </c:pt>
              </c:numCache>
            </c:numRef>
          </c:val>
          <c:smooth val="0"/>
          <c:extLst>
            <c:ext xmlns:c16="http://schemas.microsoft.com/office/drawing/2014/chart" uri="{C3380CC4-5D6E-409C-BE32-E72D297353CC}">
              <c16:uniqueId val="{00000003-89D7-47F9-B66B-869658F2D2F5}"/>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68633392"/>
        <c:axId val="68627984"/>
      </c:lineChart>
      <c:catAx>
        <c:axId val="6863339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IN" dirty="0"/>
                  <a:t>Years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8627984"/>
        <c:crosses val="autoZero"/>
        <c:auto val="1"/>
        <c:lblAlgn val="ctr"/>
        <c:lblOffset val="100"/>
        <c:noMultiLvlLbl val="0"/>
      </c:catAx>
      <c:valAx>
        <c:axId val="6862798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IN" dirty="0"/>
                  <a:t>Sales in million</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68633392"/>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1_10.xlsx]2!PivotTable5</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Each region's proportion in global sales</a:t>
            </a:r>
          </a:p>
        </c:rich>
      </c:tx>
      <c:layout>
        <c:manualLayout>
          <c:xMode val="edge"/>
          <c:yMode val="edge"/>
          <c:x val="0.28427261230377565"/>
          <c:y val="4.562762987959838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'2'!$B$91</c:f>
              <c:strCache>
                <c:ptCount val="1"/>
                <c:pt idx="0">
                  <c:v>North America</c:v>
                </c:pt>
              </c:strCache>
            </c:strRef>
          </c:tx>
          <c:spPr>
            <a:solidFill>
              <a:schemeClr val="accent1"/>
            </a:solidFill>
            <a:ln>
              <a:noFill/>
            </a:ln>
            <a:effectLst/>
          </c:spPr>
          <c:invertIfNegative val="0"/>
          <c:cat>
            <c:strRef>
              <c:f>'2'!$A$92:$A$129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'2'!$B$92:$B$129</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86.72999999999999</c:v>
                </c:pt>
                <c:pt idx="17">
                  <c:v>94.750000000000071</c:v>
                </c:pt>
                <c:pt idx="18">
                  <c:v>128.35999999999999</c:v>
                </c:pt>
                <c:pt idx="19">
                  <c:v>126.03000000000004</c:v>
                </c:pt>
                <c:pt idx="20">
                  <c:v>94.490000000000052</c:v>
                </c:pt>
                <c:pt idx="21">
                  <c:v>173.98000000000039</c:v>
                </c:pt>
                <c:pt idx="22">
                  <c:v>216.19000000000011</c:v>
                </c:pt>
                <c:pt idx="23">
                  <c:v>193.59000000000066</c:v>
                </c:pt>
                <c:pt idx="24">
                  <c:v>222.5300000000004</c:v>
                </c:pt>
                <c:pt idx="25">
                  <c:v>242.62000000000049</c:v>
                </c:pt>
                <c:pt idx="26">
                  <c:v>263.07999999999885</c:v>
                </c:pt>
                <c:pt idx="27">
                  <c:v>312.00999999999834</c:v>
                </c:pt>
                <c:pt idx="28">
                  <c:v>351.40999999999917</c:v>
                </c:pt>
                <c:pt idx="29">
                  <c:v>338.81999999999891</c:v>
                </c:pt>
                <c:pt idx="30">
                  <c:v>304.14999999999998</c:v>
                </c:pt>
                <c:pt idx="31">
                  <c:v>241.06000000000091</c:v>
                </c:pt>
                <c:pt idx="32">
                  <c:v>154.96000000000004</c:v>
                </c:pt>
                <c:pt idx="33">
                  <c:v>154.7700000000001</c:v>
                </c:pt>
                <c:pt idx="34">
                  <c:v>131.9700000000002</c:v>
                </c:pt>
                <c:pt idx="35">
                  <c:v>102.81999999999992</c:v>
                </c:pt>
                <c:pt idx="36">
                  <c:v>22.660000000000061</c:v>
                </c:pt>
              </c:numCache>
            </c:numRef>
          </c:val>
          <c:extLst>
            <c:ext xmlns:c16="http://schemas.microsoft.com/office/drawing/2014/chart" uri="{C3380CC4-5D6E-409C-BE32-E72D297353CC}">
              <c16:uniqueId val="{00000000-2766-4C4E-8B07-A38CE0232288}"/>
            </c:ext>
          </c:extLst>
        </c:ser>
        <c:ser>
          <c:idx val="1"/>
          <c:order val="1"/>
          <c:tx>
            <c:strRef>
              <c:f>'2'!$C$91</c:f>
              <c:strCache>
                <c:ptCount val="1"/>
                <c:pt idx="0">
                  <c:v>Europe</c:v>
                </c:pt>
              </c:strCache>
            </c:strRef>
          </c:tx>
          <c:spPr>
            <a:solidFill>
              <a:schemeClr val="accent2"/>
            </a:solidFill>
            <a:ln>
              <a:noFill/>
            </a:ln>
            <a:effectLst/>
          </c:spPr>
          <c:invertIfNegative val="0"/>
          <c:cat>
            <c:strRef>
              <c:f>'2'!$A$92:$A$129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'2'!$C$92:$C$129</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47.239999999999981</c:v>
                </c:pt>
                <c:pt idx="17">
                  <c:v>48.319999999999986</c:v>
                </c:pt>
                <c:pt idx="18">
                  <c:v>66.900000000000119</c:v>
                </c:pt>
                <c:pt idx="19">
                  <c:v>62.650000000000027</c:v>
                </c:pt>
                <c:pt idx="20">
                  <c:v>52.750000000000028</c:v>
                </c:pt>
                <c:pt idx="21">
                  <c:v>94.889999999999858</c:v>
                </c:pt>
                <c:pt idx="22">
                  <c:v>109.74000000000032</c:v>
                </c:pt>
                <c:pt idx="23">
                  <c:v>103.8100000000003</c:v>
                </c:pt>
                <c:pt idx="24">
                  <c:v>107.30000000000034</c:v>
                </c:pt>
                <c:pt idx="25">
                  <c:v>121.98000000000042</c:v>
                </c:pt>
                <c:pt idx="26">
                  <c:v>129.19999999999985</c:v>
                </c:pt>
                <c:pt idx="27">
                  <c:v>160.49999999999972</c:v>
                </c:pt>
                <c:pt idx="28">
                  <c:v>184.39999999999981</c:v>
                </c:pt>
                <c:pt idx="29">
                  <c:v>191.53999999999982</c:v>
                </c:pt>
                <c:pt idx="30">
                  <c:v>176.73000000000016</c:v>
                </c:pt>
                <c:pt idx="31">
                  <c:v>167.40000000000023</c:v>
                </c:pt>
                <c:pt idx="32">
                  <c:v>118.78000000000002</c:v>
                </c:pt>
                <c:pt idx="33">
                  <c:v>125.77000000000004</c:v>
                </c:pt>
                <c:pt idx="34">
                  <c:v>125.65000000000011</c:v>
                </c:pt>
                <c:pt idx="35">
                  <c:v>97.710000000000022</c:v>
                </c:pt>
                <c:pt idx="36">
                  <c:v>26.760000000000066</c:v>
                </c:pt>
              </c:numCache>
            </c:numRef>
          </c:val>
          <c:extLst>
            <c:ext xmlns:c16="http://schemas.microsoft.com/office/drawing/2014/chart" uri="{C3380CC4-5D6E-409C-BE32-E72D297353CC}">
              <c16:uniqueId val="{00000001-2766-4C4E-8B07-A38CE0232288}"/>
            </c:ext>
          </c:extLst>
        </c:ser>
        <c:ser>
          <c:idx val="2"/>
          <c:order val="2"/>
          <c:tx>
            <c:strRef>
              <c:f>'2'!$D$91</c:f>
              <c:strCache>
                <c:ptCount val="1"/>
                <c:pt idx="0">
                  <c:v>Japan</c:v>
                </c:pt>
              </c:strCache>
            </c:strRef>
          </c:tx>
          <c:spPr>
            <a:solidFill>
              <a:schemeClr val="accent3"/>
            </a:solidFill>
            <a:ln>
              <a:noFill/>
            </a:ln>
            <a:effectLst/>
          </c:spPr>
          <c:invertIfNegative val="0"/>
          <c:cat>
            <c:strRef>
              <c:f>'2'!$A$92:$A$129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'2'!$D$92:$D$129</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39.809999999999995</c:v>
                </c:pt>
                <c:pt idx="22">
                  <c:v>41.760000000000019</c:v>
                </c:pt>
                <c:pt idx="23">
                  <c:v>34.200000000000031</c:v>
                </c:pt>
                <c:pt idx="24">
                  <c:v>41.599999999999994</c:v>
                </c:pt>
                <c:pt idx="25">
                  <c:v>54.240000000000009</c:v>
                </c:pt>
                <c:pt idx="26">
                  <c:v>73.589999999999975</c:v>
                </c:pt>
                <c:pt idx="27">
                  <c:v>60.150000000000112</c:v>
                </c:pt>
                <c:pt idx="28">
                  <c:v>60.040000000000028</c:v>
                </c:pt>
                <c:pt idx="29">
                  <c:v>61.719999999999985</c:v>
                </c:pt>
                <c:pt idx="30">
                  <c:v>59.120000000000232</c:v>
                </c:pt>
                <c:pt idx="31">
                  <c:v>52.820000000000093</c:v>
                </c:pt>
                <c:pt idx="32">
                  <c:v>51.700000000000124</c:v>
                </c:pt>
                <c:pt idx="33">
                  <c:v>47.550000000000054</c:v>
                </c:pt>
                <c:pt idx="34">
                  <c:v>39.37000000000009</c:v>
                </c:pt>
                <c:pt idx="35">
                  <c:v>33.530000000000129</c:v>
                </c:pt>
                <c:pt idx="36">
                  <c:v>13.65999999999997</c:v>
                </c:pt>
              </c:numCache>
            </c:numRef>
          </c:val>
          <c:extLst>
            <c:ext xmlns:c16="http://schemas.microsoft.com/office/drawing/2014/chart" uri="{C3380CC4-5D6E-409C-BE32-E72D297353CC}">
              <c16:uniqueId val="{00000002-2766-4C4E-8B07-A38CE0232288}"/>
            </c:ext>
          </c:extLst>
        </c:ser>
        <c:ser>
          <c:idx val="3"/>
          <c:order val="3"/>
          <c:tx>
            <c:strRef>
              <c:f>'2'!$E$91</c:f>
              <c:strCache>
                <c:ptCount val="1"/>
                <c:pt idx="0">
                  <c:v>Other regions</c:v>
                </c:pt>
              </c:strCache>
            </c:strRef>
          </c:tx>
          <c:spPr>
            <a:solidFill>
              <a:schemeClr val="accent4"/>
            </a:solidFill>
            <a:ln>
              <a:noFill/>
            </a:ln>
            <a:effectLst/>
          </c:spPr>
          <c:invertIfNegative val="0"/>
          <c:cat>
            <c:strRef>
              <c:f>'2'!$A$92:$A$129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'2'!$E$92:$E$129</c:f>
              <c:numCache>
                <c:formatCode>General</c:formatCode>
                <c:ptCount val="37"/>
                <c:pt idx="0">
                  <c:v>0.10999999999999999</c:v>
                </c:pt>
                <c:pt idx="1">
                  <c:v>0.49000000000000021</c:v>
                </c:pt>
                <c:pt idx="2">
                  <c:v>0.31000000000000016</c:v>
                </c:pt>
                <c:pt idx="3">
                  <c:v>1.3000000000000003</c:v>
                </c:pt>
                <c:pt idx="4">
                  <c:v>0.82000000000000017</c:v>
                </c:pt>
                <c:pt idx="5">
                  <c:v>0.95000000000000018</c:v>
                </c:pt>
                <c:pt idx="6">
                  <c:v>0.53000000000000014</c:v>
                </c:pt>
                <c:pt idx="7">
                  <c:v>1.2800000000000002</c:v>
                </c:pt>
                <c:pt idx="8">
                  <c:v>0.9900000000000001</c:v>
                </c:pt>
                <c:pt idx="9">
                  <c:v>1.55</c:v>
                </c:pt>
                <c:pt idx="10">
                  <c:v>2.1199999999999992</c:v>
                </c:pt>
                <c:pt idx="11">
                  <c:v>0.76000000000000012</c:v>
                </c:pt>
                <c:pt idx="12">
                  <c:v>2.4899999999999989</c:v>
                </c:pt>
                <c:pt idx="13">
                  <c:v>0.79000000000000015</c:v>
                </c:pt>
                <c:pt idx="14">
                  <c:v>4.5199999999999969</c:v>
                </c:pt>
                <c:pt idx="15">
                  <c:v>3.169999999999991</c:v>
                </c:pt>
                <c:pt idx="16">
                  <c:v>10.589999999999968</c:v>
                </c:pt>
                <c:pt idx="17">
                  <c:v>10.779999999999964</c:v>
                </c:pt>
                <c:pt idx="18">
                  <c:v>17.90000000000008</c:v>
                </c:pt>
                <c:pt idx="19">
                  <c:v>15.399999999999947</c:v>
                </c:pt>
                <c:pt idx="20">
                  <c:v>14.379999999999949</c:v>
                </c:pt>
                <c:pt idx="21">
                  <c:v>28.310000000000166</c:v>
                </c:pt>
                <c:pt idx="22">
                  <c:v>38.759999999999884</c:v>
                </c:pt>
                <c:pt idx="23">
                  <c:v>23.110000000000213</c:v>
                </c:pt>
                <c:pt idx="24">
                  <c:v>47.489999999999839</c:v>
                </c:pt>
                <c:pt idx="25">
                  <c:v>46.869999999999827</c:v>
                </c:pt>
                <c:pt idx="26">
                  <c:v>53.129999999999832</c:v>
                </c:pt>
                <c:pt idx="27">
                  <c:v>67.67000000000111</c:v>
                </c:pt>
                <c:pt idx="28">
                  <c:v>78.580000000001249</c:v>
                </c:pt>
                <c:pt idx="29">
                  <c:v>75.040000000001427</c:v>
                </c:pt>
                <c:pt idx="30">
                  <c:v>58.059999999999953</c:v>
                </c:pt>
                <c:pt idx="31">
                  <c:v>51.439999999999827</c:v>
                </c:pt>
                <c:pt idx="32">
                  <c:v>37.129999999999988</c:v>
                </c:pt>
                <c:pt idx="33">
                  <c:v>37.630000000000003</c:v>
                </c:pt>
                <c:pt idx="34">
                  <c:v>40.49</c:v>
                </c:pt>
                <c:pt idx="35">
                  <c:v>29.450000000000138</c:v>
                </c:pt>
                <c:pt idx="36">
                  <c:v>6.9399999999999835</c:v>
                </c:pt>
              </c:numCache>
            </c:numRef>
          </c:val>
          <c:extLst>
            <c:ext xmlns:c16="http://schemas.microsoft.com/office/drawing/2014/chart" uri="{C3380CC4-5D6E-409C-BE32-E72D297353CC}">
              <c16:uniqueId val="{00000003-2766-4C4E-8B07-A38CE0232288}"/>
            </c:ext>
          </c:extLst>
        </c:ser>
        <c:dLbls>
          <c:showLegendKey val="0"/>
          <c:showVal val="0"/>
          <c:showCatName val="0"/>
          <c:showSerName val="0"/>
          <c:showPercent val="0"/>
          <c:showBubbleSize val="0"/>
        </c:dLbls>
        <c:gapWidth val="150"/>
        <c:overlap val="100"/>
        <c:axId val="68615920"/>
        <c:axId val="68632144"/>
      </c:barChart>
      <c:catAx>
        <c:axId val="6861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32144"/>
        <c:crosses val="autoZero"/>
        <c:auto val="1"/>
        <c:lblAlgn val="ctr"/>
        <c:lblOffset val="100"/>
        <c:noMultiLvlLbl val="0"/>
      </c:catAx>
      <c:valAx>
        <c:axId val="686321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159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1_10.xlsx]3!PivotTable1</c:name>
    <c:fmtId val="8"/>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'3'!$B$3</c:f>
              <c:strCache>
                <c:ptCount val="1"/>
                <c:pt idx="0">
                  <c:v>North America</c:v>
                </c:pt>
              </c:strCache>
            </c:strRef>
          </c:tx>
          <c:spPr>
            <a:solidFill>
              <a:schemeClr val="accent1"/>
            </a:solidFill>
            <a:ln>
              <a:noFill/>
            </a:ln>
            <a:effectLst/>
            <a:sp3d/>
          </c:spPr>
          <c:invertIfNegative val="0"/>
          <c:cat>
            <c:strRef>
              <c:f>'3'!$A$4:$A$16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'3'!$B$4:$B$16</c:f>
              <c:numCache>
                <c:formatCode>General</c:formatCode>
                <c:ptCount val="12"/>
                <c:pt idx="0">
                  <c:v>861.79999999999177</c:v>
                </c:pt>
                <c:pt idx="1">
                  <c:v>101.65999999999994</c:v>
                </c:pt>
                <c:pt idx="2">
                  <c:v>220.74000000000015</c:v>
                </c:pt>
                <c:pt idx="3">
                  <c:v>402.539999999999</c:v>
                </c:pt>
                <c:pt idx="4">
                  <c:v>445.9899999999991</c:v>
                </c:pt>
                <c:pt idx="5">
                  <c:v>122.0100000000001</c:v>
                </c:pt>
                <c:pt idx="6">
                  <c:v>356.92999999999768</c:v>
                </c:pt>
                <c:pt idx="7">
                  <c:v>326.49999999999903</c:v>
                </c:pt>
                <c:pt idx="8">
                  <c:v>575.15999999999485</c:v>
                </c:pt>
                <c:pt idx="9">
                  <c:v>181.51000000000064</c:v>
                </c:pt>
                <c:pt idx="10">
                  <c:v>670.08999999999673</c:v>
                </c:pt>
                <c:pt idx="11">
                  <c:v>67.8900000000002</c:v>
                </c:pt>
              </c:numCache>
            </c:numRef>
          </c:val>
          <c:extLst>
            <c:ext xmlns:c16="http://schemas.microsoft.com/office/drawing/2014/chart" uri="{C3380CC4-5D6E-409C-BE32-E72D297353CC}">
              <c16:uniqueId val="{00000000-35EC-4D8F-A025-AC7A8DD6D68B}"/>
            </c:ext>
          </c:extLst>
        </c:ser>
        <c:ser>
          <c:idx val="1"/>
          <c:order val="1"/>
          <c:tx>
            <c:strRef>
              <c:f>'3'!$C$3</c:f>
              <c:strCache>
                <c:ptCount val="1"/>
                <c:pt idx="0">
                  <c:v>Europe</c:v>
                </c:pt>
              </c:strCache>
            </c:strRef>
          </c:tx>
          <c:spPr>
            <a:solidFill>
              <a:schemeClr val="accent2"/>
            </a:solidFill>
            <a:ln>
              <a:noFill/>
            </a:ln>
            <a:effectLst/>
            <a:sp3d/>
          </c:spPr>
          <c:invertIfNegative val="0"/>
          <c:cat>
            <c:strRef>
              <c:f>'3'!$A$4:$A$16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'3'!$C$4:$C$16</c:f>
              <c:numCache>
                <c:formatCode>General</c:formatCode>
                <c:ptCount val="12"/>
                <c:pt idx="0">
                  <c:v>516.47999999998831</c:v>
                </c:pt>
                <c:pt idx="1">
                  <c:v>63.569999999999979</c:v>
                </c:pt>
                <c:pt idx="2">
                  <c:v>100.00000000000024</c:v>
                </c:pt>
                <c:pt idx="3">
                  <c:v>213.86000000000035</c:v>
                </c:pt>
                <c:pt idx="4">
                  <c:v>200.67000000000019</c:v>
                </c:pt>
                <c:pt idx="5">
                  <c:v>50.529999999999966</c:v>
                </c:pt>
                <c:pt idx="6">
                  <c:v>236.32000000000025</c:v>
                </c:pt>
                <c:pt idx="7">
                  <c:v>187.58000000000033</c:v>
                </c:pt>
                <c:pt idx="8">
                  <c:v>310.44999999999669</c:v>
                </c:pt>
                <c:pt idx="9">
                  <c:v>113.20000000000019</c:v>
                </c:pt>
                <c:pt idx="10">
                  <c:v>371.3399999999948</c:v>
                </c:pt>
                <c:pt idx="11">
                  <c:v>44.940000000000047</c:v>
                </c:pt>
              </c:numCache>
            </c:numRef>
          </c:val>
          <c:extLst>
            <c:ext xmlns:c16="http://schemas.microsoft.com/office/drawing/2014/chart" uri="{C3380CC4-5D6E-409C-BE32-E72D297353CC}">
              <c16:uniqueId val="{00000001-35EC-4D8F-A025-AC7A8DD6D68B}"/>
            </c:ext>
          </c:extLst>
        </c:ser>
        <c:ser>
          <c:idx val="2"/>
          <c:order val="2"/>
          <c:tx>
            <c:strRef>
              <c:f>'3'!$D$3</c:f>
              <c:strCache>
                <c:ptCount val="1"/>
                <c:pt idx="0">
                  <c:v>Japan</c:v>
                </c:pt>
              </c:strCache>
            </c:strRef>
          </c:tx>
          <c:spPr>
            <a:solidFill>
              <a:schemeClr val="accent3"/>
            </a:solidFill>
            <a:ln>
              <a:noFill/>
            </a:ln>
            <a:effectLst/>
            <a:sp3d/>
          </c:spPr>
          <c:invertIfNegative val="0"/>
          <c:cat>
            <c:strRef>
              <c:f>'3'!$A$4:$A$16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'3'!$D$4:$D$16</c:f>
              <c:numCache>
                <c:formatCode>General</c:formatCode>
                <c:ptCount val="12"/>
                <c:pt idx="0">
                  <c:v>158.65000000000094</c:v>
                </c:pt>
                <c:pt idx="1">
                  <c:v>50.21000000000037</c:v>
                </c:pt>
                <c:pt idx="2">
                  <c:v>87.150000000000134</c:v>
                </c:pt>
                <c:pt idx="3">
                  <c:v>106.66999999999993</c:v>
                </c:pt>
                <c:pt idx="4">
                  <c:v>130.65000000000012</c:v>
                </c:pt>
                <c:pt idx="5">
                  <c:v>56.679999999999964</c:v>
                </c:pt>
                <c:pt idx="6">
                  <c:v>56.610000000000021</c:v>
                </c:pt>
                <c:pt idx="7">
                  <c:v>350.24999999999795</c:v>
                </c:pt>
                <c:pt idx="8">
                  <c:v>38.180000000000064</c:v>
                </c:pt>
                <c:pt idx="9">
                  <c:v>63.540000000000056</c:v>
                </c:pt>
                <c:pt idx="10">
                  <c:v>134.76000000000039</c:v>
                </c:pt>
                <c:pt idx="11">
                  <c:v>49.10000000000003</c:v>
                </c:pt>
              </c:numCache>
            </c:numRef>
          </c:val>
          <c:extLst>
            <c:ext xmlns:c16="http://schemas.microsoft.com/office/drawing/2014/chart" uri="{C3380CC4-5D6E-409C-BE32-E72D297353CC}">
              <c16:uniqueId val="{00000002-35EC-4D8F-A025-AC7A8DD6D68B}"/>
            </c:ext>
          </c:extLst>
        </c:ser>
        <c:ser>
          <c:idx val="3"/>
          <c:order val="3"/>
          <c:tx>
            <c:strRef>
              <c:f>'3'!$E$3</c:f>
              <c:strCache>
                <c:ptCount val="1"/>
                <c:pt idx="0">
                  <c:v>Other sales</c:v>
                </c:pt>
              </c:strCache>
            </c:strRef>
          </c:tx>
          <c:spPr>
            <a:solidFill>
              <a:schemeClr val="accent4"/>
            </a:solidFill>
            <a:ln>
              <a:noFill/>
            </a:ln>
            <a:effectLst/>
            <a:sp3d/>
          </c:spPr>
          <c:invertIfNegative val="0"/>
          <c:cat>
            <c:strRef>
              <c:f>'3'!$A$4:$A$16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'3'!$E$4:$E$16</c:f>
              <c:numCache>
                <c:formatCode>General</c:formatCode>
                <c:ptCount val="12"/>
                <c:pt idx="0">
                  <c:v>187.74999999999736</c:v>
                </c:pt>
                <c:pt idx="1">
                  <c:v>15.989999999999888</c:v>
                </c:pt>
                <c:pt idx="2">
                  <c:v>32.000000000000185</c:v>
                </c:pt>
                <c:pt idx="3">
                  <c:v>76.740000000001388</c:v>
                </c:pt>
                <c:pt idx="4">
                  <c:v>61.699999999999804</c:v>
                </c:pt>
                <c:pt idx="5">
                  <c:v>13.639999999999931</c:v>
                </c:pt>
                <c:pt idx="6">
                  <c:v>77.940000000001149</c:v>
                </c:pt>
                <c:pt idx="7">
                  <c:v>59.740000000000009</c:v>
                </c:pt>
                <c:pt idx="8">
                  <c:v>108.77000000000115</c:v>
                </c:pt>
                <c:pt idx="9">
                  <c:v>32.010000000000275</c:v>
                </c:pt>
                <c:pt idx="10">
                  <c:v>133.65999999999767</c:v>
                </c:pt>
                <c:pt idx="11">
                  <c:v>11.389999999999933</c:v>
                </c:pt>
              </c:numCache>
            </c:numRef>
          </c:val>
          <c:extLst>
            <c:ext xmlns:c16="http://schemas.microsoft.com/office/drawing/2014/chart" uri="{C3380CC4-5D6E-409C-BE32-E72D297353CC}">
              <c16:uniqueId val="{00000003-35EC-4D8F-A025-AC7A8DD6D68B}"/>
            </c:ext>
          </c:extLst>
        </c:ser>
        <c:dLbls>
          <c:showLegendKey val="0"/>
          <c:showVal val="0"/>
          <c:showCatName val="0"/>
          <c:showSerName val="0"/>
          <c:showPercent val="0"/>
          <c:showBubbleSize val="0"/>
        </c:dLbls>
        <c:gapWidth val="150"/>
        <c:shape val="box"/>
        <c:axId val="278117119"/>
        <c:axId val="278123359"/>
        <c:axId val="0"/>
      </c:bar3DChart>
      <c:catAx>
        <c:axId val="278117119"/>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23359"/>
        <c:crosses val="autoZero"/>
        <c:auto val="1"/>
        <c:lblAlgn val="ctr"/>
        <c:lblOffset val="100"/>
        <c:noMultiLvlLbl val="0"/>
      </c:catAx>
      <c:valAx>
        <c:axId val="278123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Sales in million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17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1_10.xlsx]3!PivotTable2</c:name>
    <c:fmtId val="8"/>
  </c:pivotSource>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IN"/>
              <a:t>Total number of games published vs global sale</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18487131445057E-2"/>
          <c:y val="7.0549785000279225E-2"/>
          <c:w val="0.79524839955667304"/>
          <c:h val="0.67598453118892055"/>
        </c:manualLayout>
      </c:layout>
      <c:lineChart>
        <c:grouping val="stacked"/>
        <c:varyColors val="0"/>
        <c:ser>
          <c:idx val="0"/>
          <c:order val="0"/>
          <c:tx>
            <c:strRef>
              <c:f>'3'!$B$21</c:f>
              <c:strCache>
                <c:ptCount val="1"/>
                <c:pt idx="0">
                  <c:v>Number of games published</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'3'!$A$22:$A$59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'3'!$B$22:$B$59</c:f>
              <c:numCache>
                <c:formatCode>General</c:formatCode>
                <c:ptCount val="37"/>
                <c:pt idx="0">
                  <c:v>9</c:v>
                </c:pt>
                <c:pt idx="1">
                  <c:v>46</c:v>
                </c:pt>
                <c:pt idx="2">
                  <c:v>36</c:v>
                </c:pt>
                <c:pt idx="3">
                  <c:v>17</c:v>
                </c:pt>
                <c:pt idx="4">
                  <c:v>14</c:v>
                </c:pt>
                <c:pt idx="5">
                  <c:v>14</c:v>
                </c:pt>
                <c:pt idx="6">
                  <c:v>21</c:v>
                </c:pt>
                <c:pt idx="7">
                  <c:v>16</c:v>
                </c:pt>
                <c:pt idx="8">
                  <c:v>15</c:v>
                </c:pt>
                <c:pt idx="9">
                  <c:v>17</c:v>
                </c:pt>
                <c:pt idx="10">
                  <c:v>16</c:v>
                </c:pt>
                <c:pt idx="11">
                  <c:v>41</c:v>
                </c:pt>
                <c:pt idx="12">
                  <c:v>43</c:v>
                </c:pt>
                <c:pt idx="13">
                  <c:v>60</c:v>
                </c:pt>
                <c:pt idx="14">
                  <c:v>121</c:v>
                </c:pt>
                <c:pt idx="15">
                  <c:v>219</c:v>
                </c:pt>
                <c:pt idx="16">
                  <c:v>262</c:v>
                </c:pt>
                <c:pt idx="17">
                  <c:v>289</c:v>
                </c:pt>
                <c:pt idx="18">
                  <c:v>379</c:v>
                </c:pt>
                <c:pt idx="19">
                  <c:v>337</c:v>
                </c:pt>
                <c:pt idx="20">
                  <c:v>349</c:v>
                </c:pt>
                <c:pt idx="21">
                  <c:v>481</c:v>
                </c:pt>
                <c:pt idx="22">
                  <c:v>829</c:v>
                </c:pt>
                <c:pt idx="23">
                  <c:v>775</c:v>
                </c:pt>
                <c:pt idx="24">
                  <c:v>760</c:v>
                </c:pt>
                <c:pt idx="25">
                  <c:v>940</c:v>
                </c:pt>
                <c:pt idx="26">
                  <c:v>1003</c:v>
                </c:pt>
                <c:pt idx="27">
                  <c:v>1198</c:v>
                </c:pt>
                <c:pt idx="28">
                  <c:v>1422</c:v>
                </c:pt>
                <c:pt idx="29">
                  <c:v>1425</c:v>
                </c:pt>
                <c:pt idx="30">
                  <c:v>1249</c:v>
                </c:pt>
                <c:pt idx="31">
                  <c:v>1133</c:v>
                </c:pt>
                <c:pt idx="32">
                  <c:v>656</c:v>
                </c:pt>
                <c:pt idx="33">
                  <c:v>544</c:v>
                </c:pt>
                <c:pt idx="34">
                  <c:v>580</c:v>
                </c:pt>
                <c:pt idx="35">
                  <c:v>610</c:v>
                </c:pt>
                <c:pt idx="36">
                  <c:v>343</c:v>
                </c:pt>
              </c:numCache>
            </c:numRef>
          </c:val>
          <c:smooth val="0"/>
          <c:extLst>
            <c:ext xmlns:c16="http://schemas.microsoft.com/office/drawing/2014/chart" uri="{C3380CC4-5D6E-409C-BE32-E72D297353CC}">
              <c16:uniqueId val="{00000000-C464-4C5A-9AD4-8C4EA4AD0E0A}"/>
            </c:ext>
          </c:extLst>
        </c:ser>
        <c:ser>
          <c:idx val="1"/>
          <c:order val="1"/>
          <c:tx>
            <c:strRef>
              <c:f>'3'!$C$21</c:f>
              <c:strCache>
                <c:ptCount val="1"/>
                <c:pt idx="0">
                  <c:v>Yearly global sales</c:v>
                </c:pt>
              </c:strCache>
            </c:strRef>
          </c:tx>
          <c:spPr>
            <a:ln w="22225" cap="rnd" cmpd="sng" algn="ctr">
              <a:solidFill>
                <a:schemeClr val="accent2"/>
              </a:solidFill>
              <a:round/>
            </a:ln>
            <a:effectLst/>
          </c:spPr>
          <c:marker>
            <c:symbol val="circle"/>
            <c:size val="4"/>
            <c:spPr>
              <a:solidFill>
                <a:schemeClr val="accent2"/>
              </a:solidFill>
              <a:ln w="9525" cap="flat" cmpd="sng" algn="ctr">
                <a:solidFill>
                  <a:schemeClr val="accent2"/>
                </a:solidFill>
                <a:round/>
              </a:ln>
              <a:effectLst/>
            </c:spPr>
          </c:marker>
          <c:cat>
            <c:strRef>
              <c:f>'3'!$A$22:$A$59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'3'!$C$22:$C$59</c:f>
              <c:numCache>
                <c:formatCode>General</c:formatCode>
                <c:ptCount val="37"/>
                <c:pt idx="0">
                  <c:v>11.379999999999999</c:v>
                </c:pt>
                <c:pt idx="1">
                  <c:v>35.77000000000001</c:v>
                </c:pt>
                <c:pt idx="2">
                  <c:v>28.859999999999996</c:v>
                </c:pt>
                <c:pt idx="3">
                  <c:v>16.790000000000003</c:v>
                </c:pt>
                <c:pt idx="4">
                  <c:v>50.360000000000014</c:v>
                </c:pt>
                <c:pt idx="5">
                  <c:v>53.940000000000005</c:v>
                </c:pt>
                <c:pt idx="6">
                  <c:v>37.07</c:v>
                </c:pt>
                <c:pt idx="7">
                  <c:v>21.739999999999995</c:v>
                </c:pt>
                <c:pt idx="8">
                  <c:v>47.22</c:v>
                </c:pt>
                <c:pt idx="9">
                  <c:v>73.45</c:v>
                </c:pt>
                <c:pt idx="10">
                  <c:v>49.389999999999993</c:v>
                </c:pt>
                <c:pt idx="11">
                  <c:v>32.230000000000004</c:v>
                </c:pt>
                <c:pt idx="12">
                  <c:v>76.159999999999982</c:v>
                </c:pt>
                <c:pt idx="13">
                  <c:v>45.98</c:v>
                </c:pt>
                <c:pt idx="14">
                  <c:v>79.17000000000003</c:v>
                </c:pt>
                <c:pt idx="15">
                  <c:v>88.109999999999914</c:v>
                </c:pt>
                <c:pt idx="16">
                  <c:v>199.09999999999994</c:v>
                </c:pt>
                <c:pt idx="17">
                  <c:v>200.98000000000013</c:v>
                </c:pt>
                <c:pt idx="18">
                  <c:v>256.46999999999963</c:v>
                </c:pt>
                <c:pt idx="19">
                  <c:v>251.22000000000017</c:v>
                </c:pt>
                <c:pt idx="20">
                  <c:v>201.5600000000002</c:v>
                </c:pt>
                <c:pt idx="21">
                  <c:v>331.41999999999911</c:v>
                </c:pt>
                <c:pt idx="22">
                  <c:v>395.51999999999828</c:v>
                </c:pt>
                <c:pt idx="23">
                  <c:v>357.84999999999889</c:v>
                </c:pt>
                <c:pt idx="24">
                  <c:v>419.16999999999859</c:v>
                </c:pt>
                <c:pt idx="25">
                  <c:v>459.95999999999759</c:v>
                </c:pt>
                <c:pt idx="26">
                  <c:v>520.79999999999188</c:v>
                </c:pt>
                <c:pt idx="27">
                  <c:v>610.93999999999357</c:v>
                </c:pt>
                <c:pt idx="28">
                  <c:v>678.63999999999544</c:v>
                </c:pt>
                <c:pt idx="29">
                  <c:v>667.03999999999496</c:v>
                </c:pt>
                <c:pt idx="30">
                  <c:v>599.98999999999523</c:v>
                </c:pt>
                <c:pt idx="31">
                  <c:v>515.71999999999719</c:v>
                </c:pt>
                <c:pt idx="32">
                  <c:v>363.49999999999835</c:v>
                </c:pt>
                <c:pt idx="33">
                  <c:v>368.02999999999861</c:v>
                </c:pt>
                <c:pt idx="34">
                  <c:v>336.95999999999844</c:v>
                </c:pt>
                <c:pt idx="35">
                  <c:v>264.2499999999979</c:v>
                </c:pt>
                <c:pt idx="36">
                  <c:v>70.890000000000128</c:v>
                </c:pt>
              </c:numCache>
            </c:numRef>
          </c:val>
          <c:smooth val="0"/>
          <c:extLst>
            <c:ext xmlns:c16="http://schemas.microsoft.com/office/drawing/2014/chart" uri="{C3380CC4-5D6E-409C-BE32-E72D297353CC}">
              <c16:uniqueId val="{00000001-C464-4C5A-9AD4-8C4EA4AD0E0A}"/>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461140975"/>
        <c:axId val="461151375"/>
      </c:lineChart>
      <c:catAx>
        <c:axId val="46114097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IN" dirty="0"/>
                  <a:t>year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5400000" spcFirstLastPara="1" vertOverflow="ellipsis"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461151375"/>
        <c:crosses val="autoZero"/>
        <c:auto val="1"/>
        <c:lblAlgn val="ctr"/>
        <c:lblOffset val="100"/>
        <c:noMultiLvlLbl val="0"/>
      </c:catAx>
      <c:valAx>
        <c:axId val="461151375"/>
        <c:scaling>
          <c:orientation val="minMax"/>
        </c:scaling>
        <c:delete val="1"/>
        <c:axPos val="l"/>
        <c:numFmt formatCode="General" sourceLinked="1"/>
        <c:majorTickMark val="none"/>
        <c:minorTickMark val="none"/>
        <c:tickLblPos val="nextTo"/>
        <c:crossAx val="461140975"/>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layout>
        <c:manualLayout>
          <c:xMode val="edge"/>
          <c:yMode val="edge"/>
          <c:x val="7.3850335922984678E-2"/>
          <c:y val="0.23424666331602167"/>
          <c:w val="0.30886668130041783"/>
          <c:h val="0.1233327748925001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global sales vs Nuber of games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'3'!$F$21</c:f>
              <c:strCache>
                <c:ptCount val="1"/>
                <c:pt idx="0">
                  <c:v>Yearly global sales</c:v>
                </c:pt>
              </c:strCache>
            </c:strRef>
          </c:tx>
          <c:spPr>
            <a:ln w="19050" cap="rnd">
              <a:noFill/>
              <a:round/>
            </a:ln>
            <a:effectLst/>
          </c:spPr>
          <c:marker>
            <c:symbol val="circle"/>
            <c:size val="5"/>
            <c:spPr>
              <a:solidFill>
                <a:schemeClr val="accent1"/>
              </a:solidFill>
              <a:ln w="9525">
                <a:solidFill>
                  <a:schemeClr val="accent1"/>
                </a:solidFill>
              </a:ln>
              <a:effectLst/>
            </c:spPr>
          </c:marker>
          <c:xVal>
            <c:numRef>
              <c:f>'3'!$E$22:$E$58</c:f>
              <c:numCache>
                <c:formatCode>General</c:formatCode>
                <c:ptCount val="37"/>
                <c:pt idx="0">
                  <c:v>9</c:v>
                </c:pt>
                <c:pt idx="1">
                  <c:v>46</c:v>
                </c:pt>
                <c:pt idx="2">
                  <c:v>36</c:v>
                </c:pt>
                <c:pt idx="3">
                  <c:v>17</c:v>
                </c:pt>
                <c:pt idx="4">
                  <c:v>14</c:v>
                </c:pt>
                <c:pt idx="5">
                  <c:v>14</c:v>
                </c:pt>
                <c:pt idx="6">
                  <c:v>21</c:v>
                </c:pt>
                <c:pt idx="7">
                  <c:v>16</c:v>
                </c:pt>
                <c:pt idx="8">
                  <c:v>15</c:v>
                </c:pt>
                <c:pt idx="9">
                  <c:v>17</c:v>
                </c:pt>
                <c:pt idx="10">
                  <c:v>16</c:v>
                </c:pt>
                <c:pt idx="11">
                  <c:v>41</c:v>
                </c:pt>
                <c:pt idx="12">
                  <c:v>43</c:v>
                </c:pt>
                <c:pt idx="13">
                  <c:v>60</c:v>
                </c:pt>
                <c:pt idx="14">
                  <c:v>121</c:v>
                </c:pt>
                <c:pt idx="15">
                  <c:v>219</c:v>
                </c:pt>
                <c:pt idx="16">
                  <c:v>262</c:v>
                </c:pt>
                <c:pt idx="17">
                  <c:v>289</c:v>
                </c:pt>
                <c:pt idx="18">
                  <c:v>379</c:v>
                </c:pt>
                <c:pt idx="19">
                  <c:v>337</c:v>
                </c:pt>
                <c:pt idx="20">
                  <c:v>349</c:v>
                </c:pt>
                <c:pt idx="21">
                  <c:v>481</c:v>
                </c:pt>
                <c:pt idx="22">
                  <c:v>829</c:v>
                </c:pt>
                <c:pt idx="23">
                  <c:v>775</c:v>
                </c:pt>
                <c:pt idx="24">
                  <c:v>760</c:v>
                </c:pt>
                <c:pt idx="25">
                  <c:v>940</c:v>
                </c:pt>
                <c:pt idx="26">
                  <c:v>1003</c:v>
                </c:pt>
                <c:pt idx="27">
                  <c:v>1198</c:v>
                </c:pt>
                <c:pt idx="28">
                  <c:v>1422</c:v>
                </c:pt>
                <c:pt idx="29">
                  <c:v>1425</c:v>
                </c:pt>
                <c:pt idx="30">
                  <c:v>1249</c:v>
                </c:pt>
                <c:pt idx="31">
                  <c:v>1133</c:v>
                </c:pt>
                <c:pt idx="32">
                  <c:v>656</c:v>
                </c:pt>
                <c:pt idx="33">
                  <c:v>544</c:v>
                </c:pt>
                <c:pt idx="34">
                  <c:v>580</c:v>
                </c:pt>
                <c:pt idx="35">
                  <c:v>610</c:v>
                </c:pt>
                <c:pt idx="36">
                  <c:v>343</c:v>
                </c:pt>
              </c:numCache>
            </c:numRef>
          </c:xVal>
          <c:yVal>
            <c:numRef>
              <c:f>'3'!$F$22:$F$58</c:f>
              <c:numCache>
                <c:formatCode>General</c:formatCode>
                <c:ptCount val="37"/>
                <c:pt idx="0">
                  <c:v>11.379999999999999</c:v>
                </c:pt>
                <c:pt idx="1">
                  <c:v>35.77000000000001</c:v>
                </c:pt>
                <c:pt idx="2">
                  <c:v>28.859999999999996</c:v>
                </c:pt>
                <c:pt idx="3">
                  <c:v>16.790000000000003</c:v>
                </c:pt>
                <c:pt idx="4">
                  <c:v>50.360000000000014</c:v>
                </c:pt>
                <c:pt idx="5">
                  <c:v>53.940000000000005</c:v>
                </c:pt>
                <c:pt idx="6">
                  <c:v>37.07</c:v>
                </c:pt>
                <c:pt idx="7">
                  <c:v>21.739999999999995</c:v>
                </c:pt>
                <c:pt idx="8">
                  <c:v>47.22</c:v>
                </c:pt>
                <c:pt idx="9">
                  <c:v>73.45</c:v>
                </c:pt>
                <c:pt idx="10">
                  <c:v>49.389999999999993</c:v>
                </c:pt>
                <c:pt idx="11">
                  <c:v>32.230000000000004</c:v>
                </c:pt>
                <c:pt idx="12">
                  <c:v>76.159999999999982</c:v>
                </c:pt>
                <c:pt idx="13">
                  <c:v>45.98</c:v>
                </c:pt>
                <c:pt idx="14">
                  <c:v>79.17000000000003</c:v>
                </c:pt>
                <c:pt idx="15">
                  <c:v>88.109999999999914</c:v>
                </c:pt>
                <c:pt idx="16">
                  <c:v>199.09999999999994</c:v>
                </c:pt>
                <c:pt idx="17">
                  <c:v>200.98000000000013</c:v>
                </c:pt>
                <c:pt idx="18">
                  <c:v>256.46999999999963</c:v>
                </c:pt>
                <c:pt idx="19">
                  <c:v>251.22000000000017</c:v>
                </c:pt>
                <c:pt idx="20">
                  <c:v>201.5600000000002</c:v>
                </c:pt>
                <c:pt idx="21">
                  <c:v>331.41999999999911</c:v>
                </c:pt>
                <c:pt idx="22">
                  <c:v>395.51999999999828</c:v>
                </c:pt>
                <c:pt idx="23">
                  <c:v>357.84999999999889</c:v>
                </c:pt>
                <c:pt idx="24">
                  <c:v>419.16999999999859</c:v>
                </c:pt>
                <c:pt idx="25">
                  <c:v>459.95999999999759</c:v>
                </c:pt>
                <c:pt idx="26">
                  <c:v>520.79999999999188</c:v>
                </c:pt>
                <c:pt idx="27">
                  <c:v>610.93999999999357</c:v>
                </c:pt>
                <c:pt idx="28">
                  <c:v>678.63999999999544</c:v>
                </c:pt>
                <c:pt idx="29">
                  <c:v>667.03999999999496</c:v>
                </c:pt>
                <c:pt idx="30">
                  <c:v>599.98999999999523</c:v>
                </c:pt>
                <c:pt idx="31">
                  <c:v>515.71999999999719</c:v>
                </c:pt>
                <c:pt idx="32">
                  <c:v>363.49999999999835</c:v>
                </c:pt>
                <c:pt idx="33">
                  <c:v>368.02999999999861</c:v>
                </c:pt>
                <c:pt idx="34">
                  <c:v>336.95999999999844</c:v>
                </c:pt>
                <c:pt idx="35">
                  <c:v>264.2499999999979</c:v>
                </c:pt>
                <c:pt idx="36">
                  <c:v>70.890000000000128</c:v>
                </c:pt>
              </c:numCache>
            </c:numRef>
          </c:yVal>
          <c:smooth val="0"/>
          <c:extLst>
            <c:ext xmlns:c16="http://schemas.microsoft.com/office/drawing/2014/chart" uri="{C3380CC4-5D6E-409C-BE32-E72D297353CC}">
              <c16:uniqueId val="{00000000-0DDF-4F2A-8545-BE8211200349}"/>
            </c:ext>
          </c:extLst>
        </c:ser>
        <c:dLbls>
          <c:showLegendKey val="0"/>
          <c:showVal val="0"/>
          <c:showCatName val="0"/>
          <c:showSerName val="0"/>
          <c:showPercent val="0"/>
          <c:showBubbleSize val="0"/>
        </c:dLbls>
        <c:axId val="1517653264"/>
        <c:axId val="1517658672"/>
      </c:scatterChart>
      <c:valAx>
        <c:axId val="15176532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Yearly total</a:t>
                </a:r>
                <a:r>
                  <a:rPr lang="en-IN" baseline="0"/>
                  <a:t> </a:t>
                </a:r>
                <a:r>
                  <a:rPr lang="en-IN"/>
                  <a:t>global</a:t>
                </a:r>
                <a:r>
                  <a:rPr lang="en-IN" baseline="0"/>
                  <a:t> sales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7658672"/>
        <c:crosses val="autoZero"/>
        <c:crossBetween val="midCat"/>
      </c:valAx>
      <c:valAx>
        <c:axId val="1517658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games published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76532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7FF95820-84BB-3447-8286-60A51307E7F2}" type="datetimeFigureOut">
              <a:rPr lang="en-GB" smtClean="0"/>
              <a:t>20/09/2023</a:t>
            </a:fld>
            <a:endParaRPr lang="en-GB"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0E476440-F66F-F947-8EFC-EA5202ACFD25}" type="slidenum">
              <a:rPr lang="en-GB" smtClean="0"/>
              <a:t>‹#›</a:t>
            </a:fld>
            <a:endParaRPr lang="en-GB"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C08FC54-6AE4-6A4A-9756-823A0F1BE5A6}" type="datetimeFigureOut">
              <a:rPr lang="en-GB" smtClean="0"/>
              <a:t>20/09/2023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6B79E9EB-07EB-9D44-9F5A-AB1FBECCDD88}" type="slidenum">
              <a:rPr lang="en-GB" smtClean="0"/>
              <a:t>‹#›</a:t>
            </a:fld>
            <a:endParaRPr lang="en-GB"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04482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06843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59781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688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6897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6782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2382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5307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3196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201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6168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7600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0232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en-GB" sz="2400" cap="all" baseline="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GB"/>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en-GB"/>
            </a:lvl1pPr>
          </a:lstStyle>
          <a:p>
            <a:pPr rtl="0"/>
            <a:r>
              <a:rPr lang="en-GB"/>
              <a:t>Click icon to add picture</a:t>
            </a:r>
            <a:endParaRPr lang="en-GB"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en-GB" sz="6000" spc="300" baseline="0"/>
            </a:lvl1pPr>
          </a:lstStyle>
          <a:p>
            <a:pPr rtl="0"/>
            <a:r>
              <a:rPr lang="en-GB"/>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en-GB"/>
            </a:lvl1pPr>
          </a:lstStyle>
          <a:p>
            <a:pPr rtl="0"/>
            <a:r>
              <a:rPr lang="en-GB"/>
              <a:t>Click icon to add picture</a:t>
            </a:r>
            <a:endParaRPr lang="en-GB"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en-GB"/>
            </a:lvl1pPr>
          </a:lstStyle>
          <a:p>
            <a:pPr rtl="0"/>
            <a:r>
              <a:rPr lang="en-GB"/>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en-GB">
                <a:solidFill>
                  <a:schemeClr val="bg1"/>
                </a:solidFill>
              </a:defRPr>
            </a:lvl1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en-GB"/>
            </a:lvl1pPr>
          </a:lstStyle>
          <a:p>
            <a:pPr rtl="0"/>
            <a:r>
              <a:rPr lang="en-GB"/>
              <a:t>Click icon to add picture</a:t>
            </a:r>
            <a:endParaRPr lang="en-GB"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rtlCol="0"/>
          <a:lstStyle>
            <a:lvl1pPr algn="l">
              <a:lnSpc>
                <a:spcPts val="5760"/>
              </a:lnSpc>
              <a:defRPr lang="en-GB"/>
            </a:lvl1pPr>
          </a:lstStyle>
          <a:p>
            <a:pPr rtl="0"/>
            <a:r>
              <a:rPr lang="en-GB"/>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en-GB">
                <a:solidFill>
                  <a:schemeClr val="accent1"/>
                </a:solidFill>
              </a:defRPr>
            </a:lvl1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GB"/>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GB"/>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GB"/>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GB"/>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GB"/>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GB"/>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en-GB"/>
            </a:defPPr>
          </a:lstStyle>
          <a:p>
            <a:pPr rtl="0"/>
            <a:r>
              <a:rPr lang="en-GB"/>
              <a:t>Click icon to add picture</a:t>
            </a:r>
            <a:endParaRPr lang="en-GB"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en-GB"/>
            </a:defPPr>
          </a:lstStyle>
          <a:p>
            <a:pPr rtl="0"/>
            <a:r>
              <a:rPr lang="en-GB"/>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en-GB" sz="1400"/>
            </a:lvl1pPr>
            <a:lvl2pPr marL="228600">
              <a:defRPr lang="en-GB" sz="1400"/>
            </a:lvl2pPr>
            <a:lvl3pPr marL="457200">
              <a:defRPr lang="en-GB" sz="1400"/>
            </a:lvl3pPr>
            <a:lvl4pPr marL="685800">
              <a:defRPr lang="en-GB" sz="1400"/>
            </a:lvl4pPr>
            <a:lvl5pPr marL="1143000">
              <a:defRPr lang="en-GB"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en-GB" sz="1400"/>
            </a:lvl1pPr>
            <a:lvl2pPr marL="228600">
              <a:defRPr lang="en-GB" sz="1400"/>
            </a:lvl2pPr>
            <a:lvl3pPr marL="457200">
              <a:defRPr lang="en-GB" sz="1400"/>
            </a:lvl3pPr>
            <a:lvl4pPr marL="685800">
              <a:defRPr lang="en-GB" sz="1400"/>
            </a:lvl4pPr>
            <a:lvl5pPr marL="1143000">
              <a:defRPr lang="en-GB"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en-GB"/>
            </a:defPPr>
          </a:lstStyle>
          <a:p>
            <a:pPr rtl="0"/>
            <a:r>
              <a:rPr lang="en-GB"/>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en-GB"/>
            </a:defPPr>
          </a:lstStyle>
          <a:p>
            <a:pPr rtl="0"/>
            <a:r>
              <a:rPr lang="en-GB"/>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en-GB"/>
            </a:defPPr>
          </a:lstStyle>
          <a:p>
            <a:pPr rtl="0"/>
            <a:r>
              <a:rPr lang="en-GB"/>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en-GB"/>
            </a:lvl1pPr>
          </a:lstStyle>
          <a:p>
            <a:pPr rtl="0"/>
            <a:r>
              <a:rPr lang="en-GB"/>
              <a:t>Click icon to add picture</a:t>
            </a:r>
            <a:endParaRPr lang="en-GB"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en-GB" sz="900"/>
            </a:lvl1pPr>
          </a:lstStyle>
          <a:p>
            <a:pPr rtl="0"/>
            <a:r>
              <a:rPr lang="en-GB"/>
              <a:t>Click icon to add picture</a:t>
            </a:r>
            <a:endParaRPr lang="en-GB"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en-GB" sz="900"/>
            </a:lvl1pPr>
          </a:lstStyle>
          <a:p>
            <a:pPr rtl="0"/>
            <a:r>
              <a:rPr lang="en-GB"/>
              <a:t>Click icon to add picture</a:t>
            </a:r>
            <a:endParaRPr lang="en-GB"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en-GB" sz="900"/>
            </a:lvl1pPr>
          </a:lstStyle>
          <a:p>
            <a:pPr rtl="0"/>
            <a:r>
              <a:rPr lang="en-GB"/>
              <a:t>Click icon to add picture</a:t>
            </a:r>
            <a:endParaRPr lang="en-GB"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en-GB"/>
            </a:defPPr>
          </a:lstStyle>
          <a:p>
            <a:pPr rtl="0"/>
            <a:r>
              <a:rPr lang="en-GB"/>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en-GB" sz="2000"/>
            </a:lvl1pPr>
          </a:lstStyle>
          <a:p>
            <a:pPr lvl="0" rtl="0"/>
            <a:r>
              <a:rPr lang="en-GB"/>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en-GB"/>
            </a:defPPr>
          </a:lstStyle>
          <a:p>
            <a:pPr rtl="0"/>
            <a:r>
              <a:rPr lang="en-GB"/>
              <a:t>Click icon to add picture</a:t>
            </a:r>
            <a:endParaRPr lang="en-GB"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en-GB"/>
            </a:lvl1pPr>
          </a:lstStyle>
          <a:p>
            <a:pPr rtl="0"/>
            <a:r>
              <a:rPr lang="en-GB"/>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en-GB"/>
            </a:defPPr>
          </a:lstStyle>
          <a:p>
            <a:pPr rtl="0"/>
            <a:r>
              <a:rPr lang="en-GB"/>
              <a:t>Click icon to add picture</a:t>
            </a:r>
            <a:endParaRPr lang="en-GB"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en-GB"/>
            </a:lvl1pPr>
          </a:lstStyle>
          <a:p>
            <a:pPr rtl="0"/>
            <a:r>
              <a:rPr lang="en-GB"/>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en-GB" sz="1050"/>
            </a:lvl1pPr>
          </a:lstStyle>
          <a:p>
            <a:pPr rtl="0"/>
            <a:r>
              <a:rPr lang="en-GB"/>
              <a:t>Click icon to add picture</a:t>
            </a:r>
            <a:endParaRPr lang="en-GB"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en-GB" sz="2000" cap="all" baseline="0"/>
            </a:lvl1pPr>
          </a:lstStyle>
          <a:p>
            <a:pPr lvl="0" rtl="0"/>
            <a:r>
              <a:rPr lang="en-GB"/>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en-GB"/>
            </a:defPPr>
          </a:lstStyle>
          <a:p>
            <a:pPr rtl="0"/>
            <a:r>
              <a:rPr lang="en-GB"/>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en-GB" sz="3200"/>
            </a:lvl1pPr>
          </a:lstStyle>
          <a:p>
            <a:pPr rtl="0"/>
            <a:r>
              <a:rPr lang="en-GB"/>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GB"/>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en-GB" sz="3200"/>
            </a:lvl1pPr>
          </a:lstStyle>
          <a:p>
            <a:pPr rtl="0"/>
            <a:r>
              <a:rPr lang="en-GB"/>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GB"/>
              <a:t>Click icon to add picture</a:t>
            </a:r>
            <a:endParaRPr lang="en-GB"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GB"/>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en-GB" spc="300" baseline="0"/>
            </a:lvl1pPr>
          </a:lstStyle>
          <a:p>
            <a:pPr rtl="0"/>
            <a:r>
              <a:rPr lang="en-GB"/>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en-GB" sz="2000" cap="all" spc="0" baseline="0"/>
            </a:lvl1pPr>
            <a:lvl2pPr marL="228600">
              <a:defRPr lang="en-GB" spc="0" baseline="0"/>
            </a:lvl2pPr>
            <a:lvl3pPr marL="457200">
              <a:defRPr lang="en-GB" spc="0" baseline="0"/>
            </a:lvl3pPr>
            <a:lvl4pPr marL="685800">
              <a:defRPr lang="en-GB" spc="0" baseline="0"/>
            </a:lvl4pPr>
            <a:lvl5pPr marL="1143000">
              <a:defRPr lang="en-GB" spc="0" baseline="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en-GB"/>
            </a:defPPr>
          </a:lstStyle>
          <a:p>
            <a:pPr rtl="0"/>
            <a:r>
              <a:rPr lang="en-GB"/>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en-GB"/>
            </a:lvl1pPr>
          </a:lstStyle>
          <a:p>
            <a:pPr rtl="0"/>
            <a:r>
              <a:rPr lang="en-GB"/>
              <a:t>Click icon to add picture</a:t>
            </a:r>
            <a:endParaRPr lang="en-GB"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en-GB" spc="300" baseline="0"/>
            </a:lvl1pPr>
          </a:lstStyle>
          <a:p>
            <a:pPr rtl="0"/>
            <a:r>
              <a:rPr lang="en-GB"/>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en-GB" sz="2000" cap="none" spc="0" baseline="0"/>
            </a:lvl1pPr>
            <a:lvl2pPr marL="228600">
              <a:defRPr lang="en-GB" spc="0" baseline="0"/>
            </a:lvl2pPr>
            <a:lvl3pPr marL="457200">
              <a:defRPr lang="en-GB" spc="0" baseline="0"/>
            </a:lvl3pPr>
            <a:lvl4pPr marL="685800">
              <a:defRPr lang="en-GB" spc="0" baseline="0"/>
            </a:lvl4pPr>
            <a:lvl5pPr marL="1143000">
              <a:defRPr lang="en-GB" spc="0" baseline="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en-GB">
                <a:solidFill>
                  <a:schemeClr val="bg1"/>
                </a:solidFill>
              </a:defRPr>
            </a:lvl1pPr>
          </a:lstStyle>
          <a:p>
            <a:pPr rtl="0"/>
            <a:fld id="{75DF2D63-3FF5-D547-96B9-BE9CCD1ABA58}" type="slidenum">
              <a:rPr lang="en-GB" smtClean="0"/>
              <a:pPr/>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en-GB">
                <a:solidFill>
                  <a:schemeClr val="bg1"/>
                </a:solidFill>
              </a:defRPr>
            </a:lvl1pPr>
          </a:lstStyle>
          <a:p>
            <a:pPr rtl="0"/>
            <a:r>
              <a:rPr lang="en-GB"/>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en-GB"/>
            </a:lvl1pPr>
          </a:lstStyle>
          <a:p>
            <a:pPr rtl="0"/>
            <a:r>
              <a:rPr lang="en-GB"/>
              <a:t>Click icon to add picture</a:t>
            </a:r>
            <a:endParaRPr lang="en-GB"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en-GB"/>
            </a:defPPr>
          </a:lstStyle>
          <a:p>
            <a:pPr rtl="0"/>
            <a:r>
              <a:rPr lang="en-GB"/>
              <a:t>Click icon to add picture</a:t>
            </a:r>
            <a:endParaRPr lang="en-GB"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en-GB" sz="4800" spc="300" baseline="0"/>
            </a:lvl1pPr>
          </a:lstStyle>
          <a:p>
            <a:pPr rtl="0"/>
            <a:r>
              <a:rPr lang="en-GB"/>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en-GB" sz="2400" cap="all" baseline="0">
                <a:solidFill>
                  <a:schemeClr val="tx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GB"/>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en-GB" spc="300"/>
            </a:lvl1pPr>
          </a:lstStyle>
          <a:p>
            <a:pPr rtl="0"/>
            <a:r>
              <a:rPr lang="en-GB"/>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en-GB" spc="0" baseline="0"/>
            </a:lvl1pPr>
            <a:lvl2pPr>
              <a:defRPr lang="en-GB" spc="0" baseline="0"/>
            </a:lvl2pPr>
            <a:lvl3pPr>
              <a:defRPr lang="en-GB" spc="0" baseline="0"/>
            </a:lvl3pPr>
            <a:lvl4pPr>
              <a:defRPr lang="en-GB" spc="0" baseline="0"/>
            </a:lvl4pPr>
            <a:lvl5pPr>
              <a:defRPr lang="en-GB" spc="0" baseline="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en-GB"/>
            </a:defPPr>
          </a:lstStyle>
          <a:p>
            <a:pPr rtl="0"/>
            <a:r>
              <a:rPr lang="en-GB"/>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en-GB" spc="300"/>
            </a:lvl1pPr>
          </a:lstStyle>
          <a:p>
            <a:pPr rtl="0"/>
            <a:r>
              <a:rPr lang="en-GB"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en-GB" spc="0" baseline="0"/>
            </a:lvl1pPr>
            <a:lvl2pPr>
              <a:defRPr lang="en-GB" spc="0" baseline="0"/>
            </a:lvl2pPr>
            <a:lvl3pPr>
              <a:defRPr lang="en-GB" spc="0" baseline="0"/>
            </a:lvl3pPr>
            <a:lvl4pPr>
              <a:defRPr lang="en-GB" spc="0" baseline="0"/>
            </a:lvl4pPr>
            <a:lvl5pPr>
              <a:defRPr lang="en-GB" spc="0" baseline="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a:xfrm rot="16200000">
            <a:off x="-384379" y="1314795"/>
            <a:ext cx="2062481" cy="184731"/>
          </a:xfrm>
        </p:spPr>
        <p:txBody>
          <a:bodyPr rtlCol="0"/>
          <a:lstStyle>
            <a:defPPr>
              <a:defRPr lang="en-GB"/>
            </a:defPPr>
            <a:lvl1pPr>
              <a:defRPr/>
            </a:lvl1pPr>
          </a:lstStyle>
          <a:p>
            <a:r>
              <a:rPr lang="en-IN" dirty="0" err="1"/>
              <a:t>Gameco</a:t>
            </a:r>
            <a:r>
              <a:rPr lang="en-IN" dirty="0"/>
              <a:t> sales graph</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a:xfrm rot="16200000">
            <a:off x="-328499" y="1370675"/>
            <a:ext cx="1950721" cy="184731"/>
          </a:xfrm>
        </p:spPr>
        <p:txBody>
          <a:bodyPr rtlCol="0"/>
          <a:lstStyle>
            <a:defPPr>
              <a:defRPr lang="en-GB"/>
            </a:defPPr>
            <a:lvl1pPr>
              <a:defRPr/>
            </a:lvl1pPr>
          </a:lstStyle>
          <a:p>
            <a:r>
              <a:rPr lang="en-IN" dirty="0" err="1"/>
              <a:t>Gameco</a:t>
            </a:r>
            <a:r>
              <a:rPr lang="en-IN" dirty="0"/>
              <a:t> sales graph</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en-GB"/>
            </a:defPPr>
          </a:lstStyle>
          <a:p>
            <a:pPr rtl="0"/>
            <a:r>
              <a:rPr lang="en-GB"/>
              <a:t>Click icon to add picture</a:t>
            </a:r>
            <a:endParaRPr lang="en-GB"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en-GB" sz="2000" cap="all" spc="200" baseline="0">
                <a:latin typeface="+mj-lt"/>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GB"/>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en-GB" sz="3600" spc="0" baseline="0">
                <a:latin typeface="+mn-lt"/>
              </a:defRPr>
            </a:lvl1pPr>
          </a:lstStyle>
          <a:p>
            <a:pPr rtl="0"/>
            <a:r>
              <a:rPr lang="en-GB"/>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en-GB"/>
            </a:lvl1pPr>
          </a:lstStyle>
          <a:p>
            <a:pPr rtl="0"/>
            <a:r>
              <a:rPr lang="en-GB"/>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GB"/>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GB"/>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GB"/>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GB"/>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en-GB"/>
            </a:lvl1pPr>
          </a:lstStyle>
          <a:p>
            <a:pPr rtl="0"/>
            <a:r>
              <a:rPr lang="en-GB"/>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GB"/>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GB"/>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GB"/>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GB"/>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en-GB" sz="1600"/>
            </a:lvl1pPr>
          </a:lstStyle>
          <a:p>
            <a:pPr rtl="0"/>
            <a:r>
              <a:rPr lang="en-GB"/>
              <a:t>Click icon to add picture</a:t>
            </a:r>
            <a:endParaRPr lang="en-GB"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GB"/>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GB"/>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GB"/>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GB"/>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en-GB" sz="1200" b="0">
                <a:solidFill>
                  <a:schemeClr val="tx1"/>
                </a:solidFill>
                <a:latin typeface="+mn-lt"/>
              </a:defRPr>
            </a:lvl1pPr>
          </a:lstStyle>
          <a:p>
            <a:pPr lvl="0" rtl="0"/>
            <a:r>
              <a:rPr lang="en-GB"/>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en-GB"/>
            </a:defPPr>
          </a:lstStyle>
          <a:p>
            <a:pPr rtl="0"/>
            <a:r>
              <a:rPr lang="en-GB"/>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en-GB" sz="1200" cap="all" spc="200" baseline="0">
                <a:solidFill>
                  <a:schemeClr val="accent1"/>
                </a:solidFill>
                <a:latin typeface="Posterama" panose="020B0504020200020000" pitchFamily="34" charset="0"/>
              </a:defRPr>
            </a:lvl1pPr>
          </a:lstStyle>
          <a:p>
            <a:pPr rtl="0"/>
            <a:fld id="{75DF2D63-3FF5-D547-96B9-BE9CCD1ABA58}" type="slidenum">
              <a:rPr lang="en-GB" smtClean="0"/>
              <a:pPr/>
              <a:t>‹#›</a:t>
            </a:fld>
            <a:endParaRPr lang="en-GB"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lang="en-GB" sz="1200" cap="all" spc="100" baseline="0">
                <a:solidFill>
                  <a:schemeClr val="accent1"/>
                </a:solidFill>
                <a:latin typeface="Posterama" panose="020B0504020200020000" pitchFamily="34" charset="0"/>
              </a:defRPr>
            </a:lvl1pPr>
          </a:lstStyle>
          <a:p>
            <a:pPr rtl="0"/>
            <a:r>
              <a:rPr lang="en-GB"/>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en-GB"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islaythedragon.com/guides/board-game-photography-101-ligh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www.debaird.net/blendededunet/2010/07/study-too-many-video-games-may-sap-attention-spa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xhere.com/en/photo/91136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a:stretch/>
        </p:blipFill>
        <p:spPr>
          <a:xfrm>
            <a:off x="6096000" y="488018"/>
            <a:ext cx="4411473" cy="2940982"/>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602710"/>
            <a:ext cx="10515600" cy="1346434"/>
          </a:xfrm>
        </p:spPr>
        <p:txBody>
          <a:bodyPr rtlCol="0"/>
          <a:lstStyle>
            <a:defPPr>
              <a:defRPr lang="en-GB"/>
            </a:defPPr>
          </a:lstStyle>
          <a:p>
            <a:pPr algn="ctr"/>
            <a:r>
              <a:rPr lang="en-IN" b="0" i="0" dirty="0">
                <a:solidFill>
                  <a:srgbClr val="333333"/>
                </a:solidFill>
                <a:effectLst/>
                <a:latin typeface="DINNextW01-CondensedLig"/>
              </a:rPr>
              <a:t>Storytelling with Data</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en-GB"/>
            </a:defPPr>
          </a:lstStyle>
          <a:p>
            <a:pPr rtl="0"/>
            <a:r>
              <a:rPr lang="en-GB" dirty="0"/>
              <a:t>Muhammad </a:t>
            </a:r>
            <a:r>
              <a:rPr lang="en-GB" dirty="0" err="1"/>
              <a:t>Abdulkayyum</a:t>
            </a:r>
            <a:r>
              <a:rPr lang="en-GB" dirty="0"/>
              <a:t> Muttaki​</a:t>
            </a:r>
          </a:p>
        </p:txBody>
      </p:sp>
      <p:sp>
        <p:nvSpPr>
          <p:cNvPr id="3" name="TextBox 2">
            <a:extLst>
              <a:ext uri="{FF2B5EF4-FFF2-40B4-BE49-F238E27FC236}">
                <a16:creationId xmlns:a16="http://schemas.microsoft.com/office/drawing/2014/main" id="{A2E90BC9-E544-4C53-B8FA-2C573438B1E7}"/>
              </a:ext>
            </a:extLst>
          </p:cNvPr>
          <p:cNvSpPr txBox="1"/>
          <p:nvPr/>
        </p:nvSpPr>
        <p:spPr>
          <a:xfrm>
            <a:off x="2114550" y="1676673"/>
            <a:ext cx="3095625" cy="1015663"/>
          </a:xfrm>
          <a:prstGeom prst="rect">
            <a:avLst/>
          </a:prstGeom>
          <a:no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6000" b="1" dirty="0"/>
              <a:t>GAMECO.</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lose up of glass chess pieces">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a:blip r:embed="rId3"/>
          <a:srcRect/>
          <a:stretch/>
        </p:blipFill>
        <p:spPr>
          <a:xfrm>
            <a:off x="2296160" y="1172464"/>
            <a:ext cx="879856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296160" y="3706368"/>
            <a:ext cx="8680196" cy="1679448"/>
          </a:xfrm>
        </p:spPr>
        <p:txBody>
          <a:bodyPr rtlCol="0"/>
          <a:lstStyle>
            <a:defPPr>
              <a:defRPr lang="en-GB"/>
            </a:defPPr>
          </a:lstStyle>
          <a:p>
            <a:pPr rtl="0"/>
            <a:r>
              <a:rPr lang="en-GB" sz="4000" dirty="0"/>
              <a:t>Which Games are played most</a:t>
            </a:r>
            <a:r>
              <a:rPr lang="de-DE" sz="4000" dirty="0"/>
              <a:t>?</a:t>
            </a:r>
            <a:endParaRPr lang="en-GB" sz="4000" dirty="0"/>
          </a:p>
        </p:txBody>
      </p:sp>
    </p:spTree>
    <p:extLst>
      <p:ext uri="{BB962C8B-B14F-4D97-AF65-F5344CB8AC3E}">
        <p14:creationId xmlns:p14="http://schemas.microsoft.com/office/powerpoint/2010/main" val="176771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A3B4-FF98-4E63-A655-E2B40464E72C}"/>
              </a:ext>
            </a:extLst>
          </p:cNvPr>
          <p:cNvSpPr>
            <a:spLocks noGrp="1"/>
          </p:cNvSpPr>
          <p:nvPr>
            <p:ph type="title"/>
          </p:nvPr>
        </p:nvSpPr>
        <p:spPr/>
        <p:txBody>
          <a:bodyPr/>
          <a:lstStyle/>
          <a:p>
            <a:r>
              <a:rPr lang="en-IN" sz="2800" dirty="0"/>
              <a:t>Effect of the genre in each region</a:t>
            </a:r>
          </a:p>
        </p:txBody>
      </p:sp>
      <p:sp>
        <p:nvSpPr>
          <p:cNvPr id="4" name="Slide Number Placeholder 3">
            <a:extLst>
              <a:ext uri="{FF2B5EF4-FFF2-40B4-BE49-F238E27FC236}">
                <a16:creationId xmlns:a16="http://schemas.microsoft.com/office/drawing/2014/main" id="{7014A061-F8EB-4D19-BD5D-C60913DFAAAE}"/>
              </a:ext>
            </a:extLst>
          </p:cNvPr>
          <p:cNvSpPr>
            <a:spLocks noGrp="1"/>
          </p:cNvSpPr>
          <p:nvPr>
            <p:ph type="sldNum" sz="quarter" idx="11"/>
          </p:nvPr>
        </p:nvSpPr>
        <p:spPr/>
        <p:txBody>
          <a:bodyPr/>
          <a:lstStyle/>
          <a:p>
            <a:pPr rtl="0"/>
            <a:fld id="{75DF2D63-3FF5-D547-96B9-BE9CCD1ABA58}" type="slidenum">
              <a:rPr lang="en-GB" smtClean="0"/>
              <a:t>11</a:t>
            </a:fld>
            <a:endParaRPr lang="en-GB" dirty="0"/>
          </a:p>
        </p:txBody>
      </p:sp>
      <p:sp>
        <p:nvSpPr>
          <p:cNvPr id="5" name="Footer Placeholder 4">
            <a:extLst>
              <a:ext uri="{FF2B5EF4-FFF2-40B4-BE49-F238E27FC236}">
                <a16:creationId xmlns:a16="http://schemas.microsoft.com/office/drawing/2014/main" id="{9FB37FDF-990D-4141-9432-973DC2902AEA}"/>
              </a:ext>
            </a:extLst>
          </p:cNvPr>
          <p:cNvSpPr>
            <a:spLocks noGrp="1"/>
          </p:cNvSpPr>
          <p:nvPr>
            <p:ph type="ftr" sz="quarter" idx="12"/>
          </p:nvPr>
        </p:nvSpPr>
        <p:spPr/>
        <p:txBody>
          <a:bodyPr/>
          <a:lstStyle/>
          <a:p>
            <a:pPr rtl="0"/>
            <a:r>
              <a:rPr lang="en-GB" dirty="0"/>
              <a:t>GAMECO SALE GRAPH</a:t>
            </a:r>
          </a:p>
        </p:txBody>
      </p:sp>
      <p:graphicFrame>
        <p:nvGraphicFramePr>
          <p:cNvPr id="9" name="Chart 8">
            <a:extLst>
              <a:ext uri="{FF2B5EF4-FFF2-40B4-BE49-F238E27FC236}">
                <a16:creationId xmlns:a16="http://schemas.microsoft.com/office/drawing/2014/main" id="{38CA162E-F738-48EE-AA93-E070B48168A1}"/>
              </a:ext>
            </a:extLst>
          </p:cNvPr>
          <p:cNvGraphicFramePr>
            <a:graphicFrameLocks/>
          </p:cNvGraphicFramePr>
          <p:nvPr>
            <p:extLst>
              <p:ext uri="{D42A27DB-BD31-4B8C-83A1-F6EECF244321}">
                <p14:modId xmlns:p14="http://schemas.microsoft.com/office/powerpoint/2010/main" val="915406418"/>
              </p:ext>
            </p:extLst>
          </p:nvPr>
        </p:nvGraphicFramePr>
        <p:xfrm>
          <a:off x="1117600" y="2657339"/>
          <a:ext cx="10353040" cy="36551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6">
            <a:extLst>
              <a:ext uri="{FF2B5EF4-FFF2-40B4-BE49-F238E27FC236}">
                <a16:creationId xmlns:a16="http://schemas.microsoft.com/office/drawing/2014/main" id="{B12BE3C1-6BB2-494F-B5B5-3D857B143C50}"/>
              </a:ext>
            </a:extLst>
          </p:cNvPr>
          <p:cNvGraphicFramePr>
            <a:graphicFrameLocks noGrp="1"/>
          </p:cNvGraphicFramePr>
          <p:nvPr>
            <p:ph idx="1"/>
            <p:extLst>
              <p:ext uri="{D42A27DB-BD31-4B8C-83A1-F6EECF244321}">
                <p14:modId xmlns:p14="http://schemas.microsoft.com/office/powerpoint/2010/main" val="3347999620"/>
              </p:ext>
            </p:extLst>
          </p:nvPr>
        </p:nvGraphicFramePr>
        <p:xfrm>
          <a:off x="1117600" y="1001027"/>
          <a:ext cx="10353040" cy="1783311"/>
        </p:xfrm>
        <a:graphic>
          <a:graphicData uri="http://schemas.openxmlformats.org/drawingml/2006/table">
            <a:tbl>
              <a:tblPr firstRow="1" bandRow="1">
                <a:tableStyleId>{5DA37D80-6434-44D0-A028-1B22A696006F}</a:tableStyleId>
              </a:tblPr>
              <a:tblGrid>
                <a:gridCol w="10353040">
                  <a:extLst>
                    <a:ext uri="{9D8B030D-6E8A-4147-A177-3AD203B41FA5}">
                      <a16:colId xmlns:a16="http://schemas.microsoft.com/office/drawing/2014/main" val="3427620275"/>
                    </a:ext>
                  </a:extLst>
                </a:gridCol>
              </a:tblGrid>
              <a:tr h="610503">
                <a:tc>
                  <a:txBody>
                    <a:bodyPr/>
                    <a:lstStyle/>
                    <a:p>
                      <a:pPr marL="285750" indent="-285750" algn="l" defTabSz="914400" rtl="0" eaLnBrk="1" latinLnBrk="0" hangingPunct="1">
                        <a:buFont typeface="Arial" panose="020B0604020202020204" pitchFamily="34" charset="0"/>
                        <a:buChar char="•"/>
                      </a:pPr>
                      <a:r>
                        <a:rPr lang="en-IN" sz="1600" b="0" kern="1200" dirty="0">
                          <a:solidFill>
                            <a:schemeClr val="tx1"/>
                          </a:solidFill>
                          <a:latin typeface="+mn-lt"/>
                          <a:ea typeface="+mn-ea"/>
                          <a:cs typeface="+mn-cs"/>
                        </a:rPr>
                        <a:t>The most popular games in North America, Europe and Japan are Action, Sports and shooter games. Still, action games are the highest played in the region with total revenue of 861.8 million. </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118754322"/>
                  </a:ext>
                </a:extLst>
              </a:tr>
              <a:tr h="390936">
                <a:tc>
                  <a:txBody>
                    <a:bodyPr/>
                    <a:lstStyle/>
                    <a:p>
                      <a:pPr marL="285750" indent="-285750">
                        <a:buFont typeface="Arial" panose="020B0604020202020204" pitchFamily="34" charset="0"/>
                        <a:buChar char="•"/>
                      </a:pPr>
                      <a:r>
                        <a:rPr lang="en-IN" sz="1600" dirty="0"/>
                        <a:t>Role-playing games in Japan generated a higher global sales revenue in 1996, and these games were highly played in the region. </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5459673"/>
                  </a:ext>
                </a:extLst>
              </a:tr>
              <a:tr h="390936">
                <a:tc>
                  <a:txBody>
                    <a:bodyPr/>
                    <a:lstStyle/>
                    <a:p>
                      <a:pPr marL="285750" indent="-285750">
                        <a:buFont typeface="Arial" panose="020B0604020202020204" pitchFamily="34" charset="0"/>
                        <a:buChar char="•"/>
                      </a:pPr>
                      <a:r>
                        <a:rPr lang="en-IN" sz="1600" dirty="0"/>
                        <a:t>The minor revenue maker games are Puzzle, Adventure, Strategy games.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20679758"/>
                  </a:ext>
                </a:extLst>
              </a:tr>
              <a:tr h="390936">
                <a:tc>
                  <a:txBody>
                    <a:bodyPr/>
                    <a:lstStyle/>
                    <a:p>
                      <a:pPr marL="285750" indent="-285750">
                        <a:buFont typeface="Arial" panose="020B0604020202020204" pitchFamily="34" charset="0"/>
                        <a:buChar char="•"/>
                      </a:pPr>
                      <a:r>
                        <a:rPr lang="en-IN" sz="1600" dirty="0"/>
                        <a:t>Platform games are also making a more considerable contribution to global revenue.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74435828"/>
                  </a:ext>
                </a:extLst>
              </a:tr>
            </a:tbl>
          </a:graphicData>
        </a:graphic>
      </p:graphicFrame>
      <p:sp>
        <p:nvSpPr>
          <p:cNvPr id="11" name="TextBox 10">
            <a:extLst>
              <a:ext uri="{FF2B5EF4-FFF2-40B4-BE49-F238E27FC236}">
                <a16:creationId xmlns:a16="http://schemas.microsoft.com/office/drawing/2014/main" id="{FF28FDAC-1E6E-4081-ADCB-C5B97DB74A6A}"/>
              </a:ext>
            </a:extLst>
          </p:cNvPr>
          <p:cNvSpPr txBox="1"/>
          <p:nvPr/>
        </p:nvSpPr>
        <p:spPr>
          <a:xfrm>
            <a:off x="2731169" y="6312479"/>
            <a:ext cx="6097604" cy="307777"/>
          </a:xfrm>
          <a:prstGeom prst="rect">
            <a:avLst/>
          </a:prstGeom>
          <a:noFill/>
        </p:spPr>
        <p:txBody>
          <a:bodyPr wrap="square">
            <a:spAutoFit/>
          </a:body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IN" sz="1400" b="1" dirty="0">
                <a:solidFill>
                  <a:srgbClr val="A6A6A6"/>
                </a:solidFill>
                <a:latin typeface="Calibri" panose="020F0502020204030204" pitchFamily="34" charset="0"/>
                <a:ea typeface="Calibri" panose="020F0502020204030204" pitchFamily="34" charset="0"/>
                <a:cs typeface="Arial" panose="020B0604020202020204" pitchFamily="34" charset="0"/>
              </a:rPr>
              <a:t>Fig 3  Total sales in the genre</a:t>
            </a:r>
            <a:endParaRPr lang="en-IN" dirty="0"/>
          </a:p>
        </p:txBody>
      </p:sp>
    </p:spTree>
    <p:extLst>
      <p:ext uri="{BB962C8B-B14F-4D97-AF65-F5344CB8AC3E}">
        <p14:creationId xmlns:p14="http://schemas.microsoft.com/office/powerpoint/2010/main" val="177758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lose up of glass chess pieces">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a:blip r:embed="rId3"/>
          <a:srcRect/>
          <a:stretch/>
        </p:blipFill>
        <p:spPr>
          <a:xfrm>
            <a:off x="2296160" y="1172464"/>
            <a:ext cx="879856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296160" y="3706368"/>
            <a:ext cx="8680196" cy="1679448"/>
          </a:xfrm>
        </p:spPr>
        <p:txBody>
          <a:bodyPr rtlCol="0"/>
          <a:lstStyle>
            <a:defPPr>
              <a:defRPr lang="en-GB"/>
            </a:defPPr>
          </a:lstStyle>
          <a:p>
            <a:pPr rtl="0"/>
            <a:r>
              <a:rPr lang="en-IN" sz="4000" dirty="0"/>
              <a:t>Why geographic sales varied over time</a:t>
            </a:r>
            <a:r>
              <a:rPr lang="de-DE" sz="4000" dirty="0"/>
              <a:t>?</a:t>
            </a:r>
            <a:endParaRPr lang="en-GB" sz="4000" dirty="0"/>
          </a:p>
        </p:txBody>
      </p:sp>
    </p:spTree>
    <p:extLst>
      <p:ext uri="{BB962C8B-B14F-4D97-AF65-F5344CB8AC3E}">
        <p14:creationId xmlns:p14="http://schemas.microsoft.com/office/powerpoint/2010/main" val="229549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5C73-2FD6-49C2-8866-6F901D68F3CD}"/>
              </a:ext>
            </a:extLst>
          </p:cNvPr>
          <p:cNvSpPr>
            <a:spLocks noGrp="1"/>
          </p:cNvSpPr>
          <p:nvPr>
            <p:ph type="title"/>
          </p:nvPr>
        </p:nvSpPr>
        <p:spPr/>
        <p:txBody>
          <a:bodyPr/>
          <a:lstStyle/>
          <a:p>
            <a:r>
              <a:rPr lang="en-IN" dirty="0"/>
              <a:t>Correlation</a:t>
            </a:r>
          </a:p>
        </p:txBody>
      </p:sp>
      <p:sp>
        <p:nvSpPr>
          <p:cNvPr id="3" name="Content Placeholder 2">
            <a:extLst>
              <a:ext uri="{FF2B5EF4-FFF2-40B4-BE49-F238E27FC236}">
                <a16:creationId xmlns:a16="http://schemas.microsoft.com/office/drawing/2014/main" id="{6DD6ED29-4C04-404B-9B6A-EE7F0D689B8B}"/>
              </a:ext>
            </a:extLst>
          </p:cNvPr>
          <p:cNvSpPr>
            <a:spLocks noGrp="1"/>
          </p:cNvSpPr>
          <p:nvPr>
            <p:ph idx="1"/>
          </p:nvPr>
        </p:nvSpPr>
        <p:spPr>
          <a:xfrm>
            <a:off x="1188720" y="1407160"/>
            <a:ext cx="9829800" cy="4352544"/>
          </a:xfrm>
        </p:spPr>
        <p:txBody>
          <a:bodyPr/>
          <a:lstStyle/>
          <a:p>
            <a:pPr marL="0" indent="0">
              <a:buNone/>
            </a:pPr>
            <a:r>
              <a:rPr lang="en-IN" dirty="0"/>
              <a:t>The total number of games published and global sales positively correlate. It is clear from the line graph that the higher the number of games published, the higher the sales.</a:t>
            </a:r>
          </a:p>
        </p:txBody>
      </p:sp>
      <p:sp>
        <p:nvSpPr>
          <p:cNvPr id="4" name="Slide Number Placeholder 3">
            <a:extLst>
              <a:ext uri="{FF2B5EF4-FFF2-40B4-BE49-F238E27FC236}">
                <a16:creationId xmlns:a16="http://schemas.microsoft.com/office/drawing/2014/main" id="{82C421FA-7473-46EF-9C36-7DDDEE30912C}"/>
              </a:ext>
            </a:extLst>
          </p:cNvPr>
          <p:cNvSpPr>
            <a:spLocks noGrp="1"/>
          </p:cNvSpPr>
          <p:nvPr>
            <p:ph type="sldNum" sz="quarter" idx="11"/>
          </p:nvPr>
        </p:nvSpPr>
        <p:spPr/>
        <p:txBody>
          <a:bodyPr/>
          <a:lstStyle/>
          <a:p>
            <a:pPr rtl="0"/>
            <a:fld id="{75DF2D63-3FF5-D547-96B9-BE9CCD1ABA58}" type="slidenum">
              <a:rPr lang="en-GB" smtClean="0"/>
              <a:t>13</a:t>
            </a:fld>
            <a:endParaRPr lang="en-GB" dirty="0"/>
          </a:p>
        </p:txBody>
      </p:sp>
      <p:sp>
        <p:nvSpPr>
          <p:cNvPr id="5" name="Footer Placeholder 4">
            <a:extLst>
              <a:ext uri="{FF2B5EF4-FFF2-40B4-BE49-F238E27FC236}">
                <a16:creationId xmlns:a16="http://schemas.microsoft.com/office/drawing/2014/main" id="{43F94445-3EDC-4935-90EE-8C7436DC0E7D}"/>
              </a:ext>
            </a:extLst>
          </p:cNvPr>
          <p:cNvSpPr>
            <a:spLocks noGrp="1"/>
          </p:cNvSpPr>
          <p:nvPr>
            <p:ph type="ftr" sz="quarter" idx="12"/>
          </p:nvPr>
        </p:nvSpPr>
        <p:spPr/>
        <p:txBody>
          <a:bodyPr/>
          <a:lstStyle/>
          <a:p>
            <a:r>
              <a:rPr lang="en-IN"/>
              <a:t>Gameco sales graph</a:t>
            </a:r>
            <a:endParaRPr lang="en-IN" dirty="0"/>
          </a:p>
        </p:txBody>
      </p:sp>
      <p:graphicFrame>
        <p:nvGraphicFramePr>
          <p:cNvPr id="6" name="Chart 5">
            <a:extLst>
              <a:ext uri="{FF2B5EF4-FFF2-40B4-BE49-F238E27FC236}">
                <a16:creationId xmlns:a16="http://schemas.microsoft.com/office/drawing/2014/main" id="{FC0F36B0-2783-468A-B777-904EAB8B87B7}"/>
              </a:ext>
            </a:extLst>
          </p:cNvPr>
          <p:cNvGraphicFramePr>
            <a:graphicFrameLocks/>
          </p:cNvGraphicFramePr>
          <p:nvPr>
            <p:extLst>
              <p:ext uri="{D42A27DB-BD31-4B8C-83A1-F6EECF244321}">
                <p14:modId xmlns:p14="http://schemas.microsoft.com/office/powerpoint/2010/main" val="815156284"/>
              </p:ext>
            </p:extLst>
          </p:nvPr>
        </p:nvGraphicFramePr>
        <p:xfrm>
          <a:off x="1327316" y="2803718"/>
          <a:ext cx="510236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BE77C70-4F07-47BF-A82E-5C42F5972B70}"/>
              </a:ext>
            </a:extLst>
          </p:cNvPr>
          <p:cNvSpPr txBox="1"/>
          <p:nvPr/>
        </p:nvSpPr>
        <p:spPr>
          <a:xfrm>
            <a:off x="6568272" y="6103855"/>
            <a:ext cx="4753444" cy="523220"/>
          </a:xfrm>
          <a:prstGeom prst="rect">
            <a:avLst/>
          </a:prstGeom>
          <a:noFill/>
        </p:spPr>
        <p:txBody>
          <a:bodyPr wrap="square">
            <a:spAutoFit/>
          </a:body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IN" sz="1400" b="1" dirty="0">
                <a:solidFill>
                  <a:srgbClr val="A6A6A6"/>
                </a:solidFill>
                <a:latin typeface="Calibri" panose="020F0502020204030204" pitchFamily="34" charset="0"/>
                <a:ea typeface="Calibri" panose="020F0502020204030204" pitchFamily="34" charset="0"/>
                <a:cs typeface="Arial" panose="020B0604020202020204" pitchFamily="34" charset="0"/>
              </a:rPr>
              <a:t>Fig 4.2  Correlation between the number of games published vs  global sale</a:t>
            </a:r>
            <a:endParaRPr lang="en-IN" dirty="0"/>
          </a:p>
        </p:txBody>
      </p:sp>
      <p:graphicFrame>
        <p:nvGraphicFramePr>
          <p:cNvPr id="8" name="Chart 7">
            <a:extLst>
              <a:ext uri="{FF2B5EF4-FFF2-40B4-BE49-F238E27FC236}">
                <a16:creationId xmlns:a16="http://schemas.microsoft.com/office/drawing/2014/main" id="{1C4DF79F-174D-4E31-9399-2556D2049F20}"/>
              </a:ext>
            </a:extLst>
          </p:cNvPr>
          <p:cNvGraphicFramePr>
            <a:graphicFrameLocks/>
          </p:cNvGraphicFramePr>
          <p:nvPr>
            <p:extLst>
              <p:ext uri="{D42A27DB-BD31-4B8C-83A1-F6EECF244321}">
                <p14:modId xmlns:p14="http://schemas.microsoft.com/office/powerpoint/2010/main" val="4222384899"/>
              </p:ext>
            </p:extLst>
          </p:nvPr>
        </p:nvGraphicFramePr>
        <p:xfrm>
          <a:off x="5779971" y="2686878"/>
          <a:ext cx="5450940" cy="314163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9AF5ACF7-F3F6-4F7E-B5CD-5E6621B5A1D9}"/>
              </a:ext>
            </a:extLst>
          </p:cNvPr>
          <p:cNvSpPr txBox="1"/>
          <p:nvPr/>
        </p:nvSpPr>
        <p:spPr>
          <a:xfrm>
            <a:off x="1327316" y="6065188"/>
            <a:ext cx="4753444" cy="523220"/>
          </a:xfrm>
          <a:prstGeom prst="rect">
            <a:avLst/>
          </a:prstGeom>
          <a:noFill/>
        </p:spPr>
        <p:txBody>
          <a:bodyPr wrap="square">
            <a:spAutoFit/>
          </a:body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IN" sz="1400" b="1">
                <a:solidFill>
                  <a:srgbClr val="A6A6A6"/>
                </a:solidFill>
                <a:latin typeface="Calibri" panose="020F0502020204030204" pitchFamily="34" charset="0"/>
                <a:ea typeface="Calibri" panose="020F0502020204030204" pitchFamily="34" charset="0"/>
                <a:cs typeface="Arial" panose="020B0604020202020204" pitchFamily="34" charset="0"/>
              </a:rPr>
              <a:t>Fig 4.1  </a:t>
            </a:r>
            <a:r>
              <a:rPr lang="en-IN" sz="1400" b="1" dirty="0">
                <a:solidFill>
                  <a:srgbClr val="A6A6A6"/>
                </a:solidFill>
                <a:latin typeface="Calibri" panose="020F0502020204030204" pitchFamily="34" charset="0"/>
                <a:ea typeface="Calibri" panose="020F0502020204030204" pitchFamily="34" charset="0"/>
                <a:cs typeface="Arial" panose="020B0604020202020204" pitchFamily="34" charset="0"/>
              </a:rPr>
              <a:t>Yearly global sales and the number of games published</a:t>
            </a:r>
            <a:endParaRPr lang="en-IN" dirty="0"/>
          </a:p>
        </p:txBody>
      </p:sp>
    </p:spTree>
    <p:extLst>
      <p:ext uri="{BB962C8B-B14F-4D97-AF65-F5344CB8AC3E}">
        <p14:creationId xmlns:p14="http://schemas.microsoft.com/office/powerpoint/2010/main" val="2211803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96BB-CC39-4208-8AB9-E94157120334}"/>
              </a:ext>
            </a:extLst>
          </p:cNvPr>
          <p:cNvSpPr>
            <a:spLocks noGrp="1"/>
          </p:cNvSpPr>
          <p:nvPr>
            <p:ph type="title"/>
          </p:nvPr>
        </p:nvSpPr>
        <p:spPr/>
        <p:txBody>
          <a:bodyPr/>
          <a:lstStyle/>
          <a:p>
            <a:r>
              <a:rPr lang="en-IN" dirty="0"/>
              <a:t>Correlation</a:t>
            </a:r>
          </a:p>
        </p:txBody>
      </p:sp>
      <p:sp>
        <p:nvSpPr>
          <p:cNvPr id="3" name="Content Placeholder 2">
            <a:extLst>
              <a:ext uri="{FF2B5EF4-FFF2-40B4-BE49-F238E27FC236}">
                <a16:creationId xmlns:a16="http://schemas.microsoft.com/office/drawing/2014/main" id="{032AD34F-E0EA-494C-A68F-DC7FB2C89359}"/>
              </a:ext>
            </a:extLst>
          </p:cNvPr>
          <p:cNvSpPr>
            <a:spLocks noGrp="1"/>
          </p:cNvSpPr>
          <p:nvPr>
            <p:ph idx="1"/>
          </p:nvPr>
        </p:nvSpPr>
        <p:spPr/>
        <p:txBody>
          <a:bodyPr/>
          <a:lstStyle/>
          <a:p>
            <a:r>
              <a:rPr lang="de-DE" dirty="0" err="1"/>
              <a:t>From</a:t>
            </a:r>
            <a:r>
              <a:rPr lang="de-DE" dirty="0"/>
              <a:t> 1994 </a:t>
            </a:r>
            <a:r>
              <a:rPr lang="de-DE" dirty="0" err="1"/>
              <a:t>to</a:t>
            </a:r>
            <a:r>
              <a:rPr lang="de-DE" dirty="0"/>
              <a:t> 2009, </a:t>
            </a:r>
            <a:r>
              <a:rPr lang="en-IN" dirty="0"/>
              <a:t>sales consistently increased in all regions,</a:t>
            </a:r>
            <a:r>
              <a:rPr lang="de-DE" dirty="0"/>
              <a:t> and </a:t>
            </a:r>
            <a:r>
              <a:rPr lang="de-DE" dirty="0" err="1"/>
              <a:t>the</a:t>
            </a:r>
            <a:r>
              <a:rPr lang="de-DE" dirty="0"/>
              <a:t> </a:t>
            </a:r>
            <a:r>
              <a:rPr lang="de-DE" dirty="0" err="1"/>
              <a:t>number</a:t>
            </a:r>
            <a:r>
              <a:rPr lang="de-DE" dirty="0"/>
              <a:t> </a:t>
            </a:r>
            <a:r>
              <a:rPr lang="de-DE" dirty="0" err="1"/>
              <a:t>of</a:t>
            </a:r>
            <a:r>
              <a:rPr lang="de-DE" dirty="0"/>
              <a:t> </a:t>
            </a:r>
            <a:r>
              <a:rPr lang="de-DE" dirty="0" err="1"/>
              <a:t>games</a:t>
            </a:r>
            <a:r>
              <a:rPr lang="de-DE" dirty="0"/>
              <a:t> </a:t>
            </a:r>
            <a:r>
              <a:rPr lang="de-DE" dirty="0" err="1"/>
              <a:t>published</a:t>
            </a:r>
            <a:r>
              <a:rPr lang="de-DE" dirty="0"/>
              <a:t> </a:t>
            </a:r>
            <a:r>
              <a:rPr lang="de-DE" dirty="0" err="1"/>
              <a:t>during</a:t>
            </a:r>
            <a:r>
              <a:rPr lang="de-DE" dirty="0"/>
              <a:t> </a:t>
            </a:r>
            <a:r>
              <a:rPr lang="de-DE" dirty="0" err="1"/>
              <a:t>the</a:t>
            </a:r>
            <a:r>
              <a:rPr lang="de-DE" dirty="0"/>
              <a:t> </a:t>
            </a:r>
            <a:r>
              <a:rPr lang="de-DE" dirty="0" err="1"/>
              <a:t>years</a:t>
            </a:r>
            <a:r>
              <a:rPr lang="de-DE" dirty="0"/>
              <a:t> </a:t>
            </a:r>
            <a:r>
              <a:rPr lang="de-DE" dirty="0" err="1"/>
              <a:t>had</a:t>
            </a:r>
            <a:r>
              <a:rPr lang="de-DE" dirty="0"/>
              <a:t> </a:t>
            </a:r>
            <a:r>
              <a:rPr lang="de-DE" dirty="0" err="1"/>
              <a:t>similar</a:t>
            </a:r>
            <a:r>
              <a:rPr lang="de-DE" dirty="0"/>
              <a:t> </a:t>
            </a:r>
            <a:r>
              <a:rPr lang="de-DE" dirty="0" err="1"/>
              <a:t>growth</a:t>
            </a:r>
            <a:r>
              <a:rPr lang="de-DE" dirty="0"/>
              <a:t>. </a:t>
            </a:r>
          </a:p>
          <a:p>
            <a:endParaRPr lang="de-DE" dirty="0"/>
          </a:p>
          <a:p>
            <a:r>
              <a:rPr lang="de-DE" dirty="0"/>
              <a:t>The </a:t>
            </a:r>
            <a:r>
              <a:rPr lang="de-DE" dirty="0" err="1"/>
              <a:t>number</a:t>
            </a:r>
            <a:r>
              <a:rPr lang="de-DE" dirty="0"/>
              <a:t> </a:t>
            </a:r>
            <a:r>
              <a:rPr lang="de-DE" dirty="0" err="1"/>
              <a:t>of</a:t>
            </a:r>
            <a:r>
              <a:rPr lang="de-DE" dirty="0"/>
              <a:t> </a:t>
            </a:r>
            <a:r>
              <a:rPr lang="de-DE" dirty="0" err="1"/>
              <a:t>games</a:t>
            </a:r>
            <a:r>
              <a:rPr lang="de-DE" dirty="0"/>
              <a:t> </a:t>
            </a:r>
            <a:r>
              <a:rPr lang="de-DE" dirty="0" err="1"/>
              <a:t>published</a:t>
            </a:r>
            <a:r>
              <a:rPr lang="de-DE" dirty="0"/>
              <a:t> </a:t>
            </a:r>
            <a:r>
              <a:rPr lang="de-DE" dirty="0" err="1"/>
              <a:t>by</a:t>
            </a:r>
            <a:r>
              <a:rPr lang="de-DE" dirty="0"/>
              <a:t> Nintendo </a:t>
            </a:r>
            <a:r>
              <a:rPr lang="de-DE" dirty="0" err="1"/>
              <a:t>is</a:t>
            </a:r>
            <a:r>
              <a:rPr lang="de-DE" dirty="0"/>
              <a:t> 696, </a:t>
            </a:r>
            <a:r>
              <a:rPr lang="de-DE" dirty="0" err="1"/>
              <a:t>which</a:t>
            </a:r>
            <a:r>
              <a:rPr lang="de-DE" dirty="0"/>
              <a:t> </a:t>
            </a:r>
            <a:r>
              <a:rPr lang="de-DE" dirty="0" err="1"/>
              <a:t>is</a:t>
            </a:r>
            <a:r>
              <a:rPr lang="de-DE" dirty="0"/>
              <a:t> </a:t>
            </a:r>
            <a:r>
              <a:rPr lang="de-DE" dirty="0" err="1"/>
              <a:t>fewer</a:t>
            </a:r>
            <a:r>
              <a:rPr lang="de-DE" dirty="0"/>
              <a:t> </a:t>
            </a:r>
            <a:r>
              <a:rPr lang="de-DE" dirty="0" err="1"/>
              <a:t>games</a:t>
            </a:r>
            <a:r>
              <a:rPr lang="de-DE" dirty="0"/>
              <a:t> </a:t>
            </a:r>
            <a:r>
              <a:rPr lang="de-DE" dirty="0" err="1"/>
              <a:t>compared</a:t>
            </a:r>
            <a:r>
              <a:rPr lang="de-DE" dirty="0"/>
              <a:t> </a:t>
            </a:r>
            <a:r>
              <a:rPr lang="de-DE" dirty="0" err="1"/>
              <a:t>to</a:t>
            </a:r>
            <a:r>
              <a:rPr lang="de-DE" dirty="0"/>
              <a:t> </a:t>
            </a:r>
            <a:r>
              <a:rPr lang="de-DE" dirty="0" err="1"/>
              <a:t>other</a:t>
            </a:r>
            <a:r>
              <a:rPr lang="de-DE" dirty="0"/>
              <a:t> </a:t>
            </a:r>
            <a:r>
              <a:rPr lang="de-DE" dirty="0" err="1"/>
              <a:t>publishers</a:t>
            </a:r>
            <a:r>
              <a:rPr lang="de-DE" dirty="0"/>
              <a:t> and </a:t>
            </a:r>
            <a:r>
              <a:rPr lang="de-DE" dirty="0" err="1"/>
              <a:t>earning</a:t>
            </a:r>
            <a:r>
              <a:rPr lang="de-DE" dirty="0"/>
              <a:t> total global </a:t>
            </a:r>
            <a:r>
              <a:rPr lang="de-DE" dirty="0" err="1"/>
              <a:t>sales</a:t>
            </a:r>
            <a:r>
              <a:rPr lang="de-DE" dirty="0"/>
              <a:t> </a:t>
            </a:r>
            <a:r>
              <a:rPr lang="de-DE" dirty="0" err="1"/>
              <a:t>of</a:t>
            </a:r>
            <a:r>
              <a:rPr lang="de-DE" dirty="0"/>
              <a:t> 1784.43 </a:t>
            </a:r>
            <a:r>
              <a:rPr lang="de-DE" dirty="0" err="1"/>
              <a:t>million</a:t>
            </a:r>
            <a:r>
              <a:rPr lang="de-DE" dirty="0"/>
              <a:t> </a:t>
            </a:r>
            <a:r>
              <a:rPr lang="de-DE" dirty="0" err="1"/>
              <a:t>are</a:t>
            </a:r>
            <a:r>
              <a:rPr lang="de-DE" dirty="0"/>
              <a:t> </a:t>
            </a:r>
            <a:r>
              <a:rPr lang="de-DE" dirty="0" err="1"/>
              <a:t>the</a:t>
            </a:r>
            <a:r>
              <a:rPr lang="de-DE" dirty="0"/>
              <a:t> </a:t>
            </a:r>
            <a:r>
              <a:rPr lang="de-DE" dirty="0" err="1"/>
              <a:t>highest</a:t>
            </a:r>
            <a:r>
              <a:rPr lang="de-DE" dirty="0"/>
              <a:t>.  </a:t>
            </a:r>
          </a:p>
          <a:p>
            <a:endParaRPr lang="de-DE" dirty="0"/>
          </a:p>
          <a:p>
            <a:r>
              <a:rPr lang="de-DE" dirty="0"/>
              <a:t>The </a:t>
            </a:r>
            <a:r>
              <a:rPr lang="de-DE" dirty="0" err="1"/>
              <a:t>number</a:t>
            </a:r>
            <a:r>
              <a:rPr lang="de-DE" dirty="0"/>
              <a:t> </a:t>
            </a:r>
            <a:r>
              <a:rPr lang="de-DE" dirty="0" err="1"/>
              <a:t>of</a:t>
            </a:r>
            <a:r>
              <a:rPr lang="de-DE" dirty="0"/>
              <a:t> </a:t>
            </a:r>
            <a:r>
              <a:rPr lang="de-DE" dirty="0" err="1"/>
              <a:t>games</a:t>
            </a:r>
            <a:r>
              <a:rPr lang="de-DE" dirty="0"/>
              <a:t> </a:t>
            </a:r>
            <a:r>
              <a:rPr lang="de-DE" dirty="0" err="1"/>
              <a:t>published</a:t>
            </a:r>
            <a:r>
              <a:rPr lang="de-DE" dirty="0"/>
              <a:t> in 2008 and 2009 </a:t>
            </a:r>
            <a:r>
              <a:rPr lang="de-DE" dirty="0" err="1"/>
              <a:t>is</a:t>
            </a:r>
            <a:r>
              <a:rPr lang="de-DE" dirty="0"/>
              <a:t> 1422 and 1425, </a:t>
            </a:r>
            <a:r>
              <a:rPr lang="de-DE" dirty="0" err="1"/>
              <a:t>respectively</a:t>
            </a:r>
            <a:r>
              <a:rPr lang="de-DE" dirty="0"/>
              <a:t>. Most </a:t>
            </a:r>
            <a:r>
              <a:rPr lang="de-DE" dirty="0" err="1"/>
              <a:t>genre</a:t>
            </a:r>
            <a:r>
              <a:rPr lang="de-DE" dirty="0"/>
              <a:t> </a:t>
            </a:r>
            <a:r>
              <a:rPr lang="de-DE" dirty="0" err="1"/>
              <a:t>games</a:t>
            </a:r>
            <a:r>
              <a:rPr lang="de-DE" dirty="0"/>
              <a:t> </a:t>
            </a:r>
            <a:r>
              <a:rPr lang="de-DE" dirty="0" err="1"/>
              <a:t>were</a:t>
            </a:r>
            <a:r>
              <a:rPr lang="de-DE" dirty="0"/>
              <a:t> </a:t>
            </a:r>
            <a:r>
              <a:rPr lang="de-DE" dirty="0" err="1"/>
              <a:t>action</a:t>
            </a:r>
            <a:r>
              <a:rPr lang="de-DE" dirty="0"/>
              <a:t>, </a:t>
            </a:r>
            <a:r>
              <a:rPr lang="de-DE" dirty="0" err="1"/>
              <a:t>sports</a:t>
            </a:r>
            <a:r>
              <a:rPr lang="de-DE" dirty="0"/>
              <a:t> and </a:t>
            </a:r>
            <a:r>
              <a:rPr lang="de-DE" dirty="0" err="1"/>
              <a:t>miscellaneous</a:t>
            </a:r>
            <a:r>
              <a:rPr lang="de-DE" dirty="0"/>
              <a:t> </a:t>
            </a:r>
            <a:r>
              <a:rPr lang="de-DE" dirty="0" err="1"/>
              <a:t>games</a:t>
            </a:r>
            <a:r>
              <a:rPr lang="de-DE" dirty="0"/>
              <a:t>. </a:t>
            </a:r>
          </a:p>
          <a:p>
            <a:endParaRPr lang="de-DE" dirty="0"/>
          </a:p>
          <a:p>
            <a:r>
              <a:rPr lang="de-DE" dirty="0"/>
              <a:t>Total </a:t>
            </a:r>
            <a:r>
              <a:rPr lang="de-DE" dirty="0" err="1"/>
              <a:t>number</a:t>
            </a:r>
            <a:r>
              <a:rPr lang="de-DE" dirty="0"/>
              <a:t> </a:t>
            </a:r>
            <a:r>
              <a:rPr lang="de-DE" dirty="0" err="1"/>
              <a:t>of</a:t>
            </a:r>
            <a:r>
              <a:rPr lang="de-DE" dirty="0"/>
              <a:t> </a:t>
            </a:r>
            <a:r>
              <a:rPr lang="de-DE" dirty="0" err="1"/>
              <a:t>games</a:t>
            </a:r>
            <a:r>
              <a:rPr lang="de-DE" dirty="0"/>
              <a:t> </a:t>
            </a:r>
            <a:r>
              <a:rPr lang="de-DE" dirty="0" err="1"/>
              <a:t>from</a:t>
            </a:r>
            <a:r>
              <a:rPr lang="de-DE" dirty="0"/>
              <a:t> 1980 </a:t>
            </a:r>
            <a:r>
              <a:rPr lang="de-DE" dirty="0" err="1"/>
              <a:t>to</a:t>
            </a:r>
            <a:r>
              <a:rPr lang="de-DE" dirty="0"/>
              <a:t> 1993 </a:t>
            </a:r>
            <a:r>
              <a:rPr lang="de-DE" dirty="0" err="1"/>
              <a:t>is</a:t>
            </a:r>
            <a:r>
              <a:rPr lang="de-DE" dirty="0"/>
              <a:t> 365. </a:t>
            </a:r>
            <a:r>
              <a:rPr lang="de-DE" dirty="0" err="1"/>
              <a:t>Which</a:t>
            </a:r>
            <a:r>
              <a:rPr lang="de-DE" dirty="0"/>
              <a:t> </a:t>
            </a:r>
            <a:r>
              <a:rPr lang="de-DE" dirty="0" err="1"/>
              <a:t>shows</a:t>
            </a:r>
            <a:r>
              <a:rPr lang="de-DE" dirty="0"/>
              <a:t> </a:t>
            </a:r>
            <a:r>
              <a:rPr lang="de-DE" dirty="0" err="1"/>
              <a:t>the</a:t>
            </a:r>
            <a:r>
              <a:rPr lang="de-DE" dirty="0"/>
              <a:t> </a:t>
            </a:r>
            <a:r>
              <a:rPr lang="de-DE" dirty="0" err="1"/>
              <a:t>lowest</a:t>
            </a:r>
            <a:r>
              <a:rPr lang="de-DE" dirty="0"/>
              <a:t> </a:t>
            </a:r>
            <a:r>
              <a:rPr lang="de-DE" dirty="0" err="1"/>
              <a:t>sales</a:t>
            </a:r>
            <a:r>
              <a:rPr lang="de-DE" dirty="0"/>
              <a:t> </a:t>
            </a:r>
            <a:r>
              <a:rPr lang="de-DE" dirty="0" err="1"/>
              <a:t>graph</a:t>
            </a:r>
            <a:r>
              <a:rPr lang="de-DE" dirty="0"/>
              <a:t> </a:t>
            </a:r>
            <a:r>
              <a:rPr lang="de-DE" dirty="0" err="1"/>
              <a:t>of</a:t>
            </a:r>
            <a:r>
              <a:rPr lang="de-DE" dirty="0"/>
              <a:t> all time. </a:t>
            </a:r>
          </a:p>
          <a:p>
            <a:endParaRPr lang="de-DE" dirty="0"/>
          </a:p>
          <a:p>
            <a:endParaRPr lang="de-DE" dirty="0"/>
          </a:p>
          <a:p>
            <a:endParaRPr lang="de-DE" dirty="0"/>
          </a:p>
          <a:p>
            <a:endParaRPr lang="en-IN" dirty="0"/>
          </a:p>
        </p:txBody>
      </p:sp>
      <p:sp>
        <p:nvSpPr>
          <p:cNvPr id="4" name="Slide Number Placeholder 3">
            <a:extLst>
              <a:ext uri="{FF2B5EF4-FFF2-40B4-BE49-F238E27FC236}">
                <a16:creationId xmlns:a16="http://schemas.microsoft.com/office/drawing/2014/main" id="{D665F6FC-DA7D-4881-8855-F0D85B5FF280}"/>
              </a:ext>
            </a:extLst>
          </p:cNvPr>
          <p:cNvSpPr>
            <a:spLocks noGrp="1"/>
          </p:cNvSpPr>
          <p:nvPr>
            <p:ph type="sldNum" sz="quarter" idx="11"/>
          </p:nvPr>
        </p:nvSpPr>
        <p:spPr/>
        <p:txBody>
          <a:bodyPr/>
          <a:lstStyle/>
          <a:p>
            <a:pPr rtl="0"/>
            <a:fld id="{75DF2D63-3FF5-D547-96B9-BE9CCD1ABA58}" type="slidenum">
              <a:rPr lang="en-GB" smtClean="0"/>
              <a:t>14</a:t>
            </a:fld>
            <a:endParaRPr lang="en-GB" dirty="0"/>
          </a:p>
        </p:txBody>
      </p:sp>
      <p:sp>
        <p:nvSpPr>
          <p:cNvPr id="5" name="Footer Placeholder 4">
            <a:extLst>
              <a:ext uri="{FF2B5EF4-FFF2-40B4-BE49-F238E27FC236}">
                <a16:creationId xmlns:a16="http://schemas.microsoft.com/office/drawing/2014/main" id="{6009C101-2943-4CDC-96A7-3569D0703AEA}"/>
              </a:ext>
            </a:extLst>
          </p:cNvPr>
          <p:cNvSpPr>
            <a:spLocks noGrp="1"/>
          </p:cNvSpPr>
          <p:nvPr>
            <p:ph type="ftr" sz="quarter" idx="12"/>
          </p:nvPr>
        </p:nvSpPr>
        <p:spPr/>
        <p:txBody>
          <a:bodyPr/>
          <a:lstStyle/>
          <a:p>
            <a:r>
              <a:rPr lang="en-IN"/>
              <a:t>Gameco sales graph</a:t>
            </a:r>
            <a:endParaRPr lang="en-IN" dirty="0"/>
          </a:p>
        </p:txBody>
      </p:sp>
    </p:spTree>
    <p:extLst>
      <p:ext uri="{BB962C8B-B14F-4D97-AF65-F5344CB8AC3E}">
        <p14:creationId xmlns:p14="http://schemas.microsoft.com/office/powerpoint/2010/main" val="403999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lose up of glass chess pieces">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a:blip r:embed="rId3"/>
          <a:srcRect/>
          <a:stretch/>
        </p:blipFill>
        <p:spPr>
          <a:xfrm>
            <a:off x="2296160" y="1172464"/>
            <a:ext cx="879856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296160" y="3706368"/>
            <a:ext cx="8680196" cy="1679448"/>
          </a:xfrm>
        </p:spPr>
        <p:txBody>
          <a:bodyPr rtlCol="0"/>
          <a:lstStyle>
            <a:defPPr>
              <a:defRPr lang="en-GB"/>
            </a:defPPr>
          </a:lstStyle>
          <a:p>
            <a:pPr rtl="0"/>
            <a:r>
              <a:rPr lang="en-GB" sz="4000" dirty="0"/>
              <a:t>Conclusion</a:t>
            </a:r>
          </a:p>
        </p:txBody>
      </p:sp>
    </p:spTree>
    <p:extLst>
      <p:ext uri="{BB962C8B-B14F-4D97-AF65-F5344CB8AC3E}">
        <p14:creationId xmlns:p14="http://schemas.microsoft.com/office/powerpoint/2010/main" val="147036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96BB-CC39-4208-8AB9-E94157120334}"/>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032AD34F-E0EA-494C-A68F-DC7FB2C89359}"/>
              </a:ext>
            </a:extLst>
          </p:cNvPr>
          <p:cNvSpPr>
            <a:spLocks noGrp="1"/>
          </p:cNvSpPr>
          <p:nvPr>
            <p:ph idx="1"/>
          </p:nvPr>
        </p:nvSpPr>
        <p:spPr/>
        <p:txBody>
          <a:bodyPr/>
          <a:lstStyle/>
          <a:p>
            <a:pPr marL="457200" indent="-457200" algn="l">
              <a:buFont typeface="+mj-lt"/>
              <a:buAutoNum type="arabicPeriod"/>
            </a:pPr>
            <a:r>
              <a:rPr lang="en-IN" dirty="0"/>
              <a:t>Historical data points in the line chart show that global and regional sales never stayed consistent. </a:t>
            </a:r>
          </a:p>
          <a:p>
            <a:pPr algn="l">
              <a:buFont typeface="+mj-lt"/>
              <a:buAutoNum type="arabicPeriod"/>
            </a:pPr>
            <a:endParaRPr lang="en-IN" dirty="0"/>
          </a:p>
          <a:p>
            <a:pPr marL="457200" indent="-457200" algn="l">
              <a:buFont typeface="+mj-lt"/>
              <a:buAutoNum type="arabicPeriod"/>
            </a:pPr>
            <a:r>
              <a:rPr lang="en-IN" dirty="0"/>
              <a:t>All regional sales contributions to global sales varied over the years.</a:t>
            </a:r>
          </a:p>
          <a:p>
            <a:pPr marL="457200" indent="-457200" algn="l">
              <a:buFont typeface="+mj-lt"/>
              <a:buAutoNum type="arabicPeriod"/>
            </a:pPr>
            <a:endParaRPr lang="en-IN" dirty="0"/>
          </a:p>
          <a:p>
            <a:pPr marL="457200" indent="-457200" algn="l">
              <a:buFont typeface="+mj-lt"/>
              <a:buAutoNum type="arabicPeriod"/>
            </a:pPr>
            <a:r>
              <a:rPr lang="en-IN" dirty="0"/>
              <a:t>Regional sales value affected over time depending on the type of game played(genre). Action, Shooting and Sports games were sold more than the rest of the genre.</a:t>
            </a:r>
          </a:p>
          <a:p>
            <a:pPr marL="457200" indent="-457200">
              <a:buFont typeface="+mj-lt"/>
              <a:buAutoNum type="arabicPeriod"/>
            </a:pPr>
            <a:endParaRPr lang="en-IN" dirty="0"/>
          </a:p>
          <a:p>
            <a:pPr marL="457200" indent="-457200">
              <a:buFont typeface="+mj-lt"/>
              <a:buAutoNum type="arabicPeriod"/>
            </a:pPr>
            <a:r>
              <a:rPr lang="en-IN" dirty="0"/>
              <a:t>International sales figures changed over time in the number of games published. Higher the number of games publications, the higher the global sales.</a:t>
            </a:r>
          </a:p>
        </p:txBody>
      </p:sp>
      <p:sp>
        <p:nvSpPr>
          <p:cNvPr id="4" name="Slide Number Placeholder 3">
            <a:extLst>
              <a:ext uri="{FF2B5EF4-FFF2-40B4-BE49-F238E27FC236}">
                <a16:creationId xmlns:a16="http://schemas.microsoft.com/office/drawing/2014/main" id="{D665F6FC-DA7D-4881-8855-F0D85B5FF280}"/>
              </a:ext>
            </a:extLst>
          </p:cNvPr>
          <p:cNvSpPr>
            <a:spLocks noGrp="1"/>
          </p:cNvSpPr>
          <p:nvPr>
            <p:ph type="sldNum" sz="quarter" idx="11"/>
          </p:nvPr>
        </p:nvSpPr>
        <p:spPr/>
        <p:txBody>
          <a:bodyPr/>
          <a:lstStyle/>
          <a:p>
            <a:pPr rtl="0"/>
            <a:fld id="{75DF2D63-3FF5-D547-96B9-BE9CCD1ABA58}" type="slidenum">
              <a:rPr lang="en-GB" smtClean="0"/>
              <a:t>16</a:t>
            </a:fld>
            <a:endParaRPr lang="en-GB" dirty="0"/>
          </a:p>
        </p:txBody>
      </p:sp>
      <p:sp>
        <p:nvSpPr>
          <p:cNvPr id="5" name="Footer Placeholder 4">
            <a:extLst>
              <a:ext uri="{FF2B5EF4-FFF2-40B4-BE49-F238E27FC236}">
                <a16:creationId xmlns:a16="http://schemas.microsoft.com/office/drawing/2014/main" id="{6009C101-2943-4CDC-96A7-3569D0703AEA}"/>
              </a:ext>
            </a:extLst>
          </p:cNvPr>
          <p:cNvSpPr>
            <a:spLocks noGrp="1"/>
          </p:cNvSpPr>
          <p:nvPr>
            <p:ph type="ftr" sz="quarter" idx="12"/>
          </p:nvPr>
        </p:nvSpPr>
        <p:spPr/>
        <p:txBody>
          <a:bodyPr/>
          <a:lstStyle/>
          <a:p>
            <a:r>
              <a:rPr lang="en-IN"/>
              <a:t>Gameco sales graph</a:t>
            </a:r>
            <a:endParaRPr lang="en-IN" dirty="0"/>
          </a:p>
        </p:txBody>
      </p:sp>
    </p:spTree>
    <p:extLst>
      <p:ext uri="{BB962C8B-B14F-4D97-AF65-F5344CB8AC3E}">
        <p14:creationId xmlns:p14="http://schemas.microsoft.com/office/powerpoint/2010/main" val="375367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a:stretch/>
        </p:blipFill>
        <p:spPr>
          <a:xfrm>
            <a:off x="3241040" y="1172464"/>
            <a:ext cx="69088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161406" y="4726646"/>
            <a:ext cx="8680196" cy="1679448"/>
          </a:xfrm>
        </p:spPr>
        <p:txBody>
          <a:bodyPr rtlCol="0"/>
          <a:lstStyle>
            <a:defPPr>
              <a:defRPr lang="en-GB"/>
            </a:defPPr>
          </a:lstStyle>
          <a:p>
            <a:pPr rtl="0"/>
            <a:r>
              <a:rPr lang="en-GB" sz="4000" dirty="0"/>
              <a:t>Action Points</a:t>
            </a:r>
          </a:p>
        </p:txBody>
      </p:sp>
    </p:spTree>
    <p:extLst>
      <p:ext uri="{BB962C8B-B14F-4D97-AF65-F5344CB8AC3E}">
        <p14:creationId xmlns:p14="http://schemas.microsoft.com/office/powerpoint/2010/main" val="3415350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96BB-CC39-4208-8AB9-E94157120334}"/>
              </a:ext>
            </a:extLst>
          </p:cNvPr>
          <p:cNvSpPr>
            <a:spLocks noGrp="1"/>
          </p:cNvSpPr>
          <p:nvPr>
            <p:ph type="title"/>
          </p:nvPr>
        </p:nvSpPr>
        <p:spPr/>
        <p:txBody>
          <a:bodyPr/>
          <a:lstStyle/>
          <a:p>
            <a:r>
              <a:rPr lang="en-IN" dirty="0"/>
              <a:t>Leadings</a:t>
            </a:r>
          </a:p>
        </p:txBody>
      </p:sp>
      <p:sp>
        <p:nvSpPr>
          <p:cNvPr id="3" name="Content Placeholder 2">
            <a:extLst>
              <a:ext uri="{FF2B5EF4-FFF2-40B4-BE49-F238E27FC236}">
                <a16:creationId xmlns:a16="http://schemas.microsoft.com/office/drawing/2014/main" id="{032AD34F-E0EA-494C-A68F-DC7FB2C89359}"/>
              </a:ext>
            </a:extLst>
          </p:cNvPr>
          <p:cNvSpPr>
            <a:spLocks noGrp="1"/>
          </p:cNvSpPr>
          <p:nvPr>
            <p:ph idx="1"/>
          </p:nvPr>
        </p:nvSpPr>
        <p:spPr/>
        <p:txBody>
          <a:bodyPr/>
          <a:lstStyle/>
          <a:p>
            <a:pPr marL="457200" indent="-457200" algn="l">
              <a:buFont typeface="+mj-lt"/>
              <a:buAutoNum type="arabicPeriod"/>
            </a:pPr>
            <a:r>
              <a:rPr lang="en-IN" dirty="0"/>
              <a:t>Distribution of marketing resources shouldn’t be the same over the years. Or it shouldn’t be correlated with sales value.</a:t>
            </a:r>
          </a:p>
          <a:p>
            <a:pPr algn="l">
              <a:buFont typeface="+mj-lt"/>
              <a:buAutoNum type="arabicPeriod"/>
            </a:pPr>
            <a:endParaRPr lang="en-IN" dirty="0"/>
          </a:p>
          <a:p>
            <a:pPr marL="457200" indent="-457200" algn="l">
              <a:buFont typeface="+mj-lt"/>
              <a:buAutoNum type="arabicPeriod"/>
            </a:pPr>
            <a:r>
              <a:rPr lang="en-IN" dirty="0"/>
              <a:t>Regional sales value is affected by the type of publication, genre and platform the games are played on. Distributing marketing resources on these criteria may lead to higher sales.</a:t>
            </a:r>
          </a:p>
          <a:p>
            <a:pPr marL="457200" indent="-457200" algn="l">
              <a:buFont typeface="+mj-lt"/>
              <a:buAutoNum type="arabicPeriod"/>
            </a:pPr>
            <a:endParaRPr lang="en-IN" dirty="0"/>
          </a:p>
          <a:p>
            <a:pPr marL="457200" indent="-457200" algn="l">
              <a:buFont typeface="+mj-lt"/>
              <a:buAutoNum type="arabicPeriod"/>
            </a:pPr>
            <a:r>
              <a:rPr lang="en-IN" dirty="0"/>
              <a:t>Shipping dates could be the possibility for the lower sale values in other regions.  Online access/streaming of the </a:t>
            </a:r>
            <a:r>
              <a:rPr lang="en-IN"/>
              <a:t>games could </a:t>
            </a:r>
            <a:r>
              <a:rPr lang="en-IN" dirty="0"/>
              <a:t>generate faster revenue.</a:t>
            </a:r>
          </a:p>
          <a:p>
            <a:pPr marL="457200" indent="-457200" algn="l">
              <a:buFont typeface="+mj-lt"/>
              <a:buAutoNum type="arabicPeriod"/>
            </a:pPr>
            <a:endParaRPr lang="en-IN" dirty="0"/>
          </a:p>
          <a:p>
            <a:pPr marL="457200" indent="-457200" algn="l">
              <a:buFont typeface="+mj-lt"/>
              <a:buAutoNum type="arabicPeriod"/>
            </a:pPr>
            <a:r>
              <a:rPr lang="en-IN" dirty="0"/>
              <a:t>The lower-sale genre games like puzzle, adventure, and strategy games require more marketing. </a:t>
            </a:r>
          </a:p>
          <a:p>
            <a:pPr marL="457200" indent="-457200" algn="l">
              <a:buFont typeface="+mj-lt"/>
              <a:buAutoNum type="arabicPeriod"/>
            </a:pPr>
            <a:endParaRPr lang="en-IN" dirty="0"/>
          </a:p>
        </p:txBody>
      </p:sp>
      <p:sp>
        <p:nvSpPr>
          <p:cNvPr id="4" name="Slide Number Placeholder 3">
            <a:extLst>
              <a:ext uri="{FF2B5EF4-FFF2-40B4-BE49-F238E27FC236}">
                <a16:creationId xmlns:a16="http://schemas.microsoft.com/office/drawing/2014/main" id="{D665F6FC-DA7D-4881-8855-F0D85B5FF280}"/>
              </a:ext>
            </a:extLst>
          </p:cNvPr>
          <p:cNvSpPr>
            <a:spLocks noGrp="1"/>
          </p:cNvSpPr>
          <p:nvPr>
            <p:ph type="sldNum" sz="quarter" idx="11"/>
          </p:nvPr>
        </p:nvSpPr>
        <p:spPr/>
        <p:txBody>
          <a:bodyPr/>
          <a:lstStyle/>
          <a:p>
            <a:pPr rtl="0"/>
            <a:fld id="{75DF2D63-3FF5-D547-96B9-BE9CCD1ABA58}" type="slidenum">
              <a:rPr lang="en-GB" smtClean="0"/>
              <a:t>18</a:t>
            </a:fld>
            <a:endParaRPr lang="en-GB" dirty="0"/>
          </a:p>
        </p:txBody>
      </p:sp>
      <p:sp>
        <p:nvSpPr>
          <p:cNvPr id="5" name="Footer Placeholder 4">
            <a:extLst>
              <a:ext uri="{FF2B5EF4-FFF2-40B4-BE49-F238E27FC236}">
                <a16:creationId xmlns:a16="http://schemas.microsoft.com/office/drawing/2014/main" id="{6009C101-2943-4CDC-96A7-3569D0703AEA}"/>
              </a:ext>
            </a:extLst>
          </p:cNvPr>
          <p:cNvSpPr>
            <a:spLocks noGrp="1"/>
          </p:cNvSpPr>
          <p:nvPr>
            <p:ph type="ftr" sz="quarter" idx="12"/>
          </p:nvPr>
        </p:nvSpPr>
        <p:spPr/>
        <p:txBody>
          <a:bodyPr/>
          <a:lstStyle/>
          <a:p>
            <a:r>
              <a:rPr lang="en-IN"/>
              <a:t>Gameco sales graph</a:t>
            </a:r>
            <a:endParaRPr lang="en-IN" dirty="0"/>
          </a:p>
        </p:txBody>
      </p:sp>
    </p:spTree>
    <p:extLst>
      <p:ext uri="{BB962C8B-B14F-4D97-AF65-F5344CB8AC3E}">
        <p14:creationId xmlns:p14="http://schemas.microsoft.com/office/powerpoint/2010/main" val="67586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First move of a chess gam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a:blip r:embed="rId3"/>
          <a:srcRect/>
          <a:stretch/>
        </p:blipFill>
        <p:spPr>
          <a:xfrm>
            <a:off x="1" y="1"/>
            <a:ext cx="12192000"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rtlCol="0"/>
          <a:lstStyle>
            <a:defPPr>
              <a:defRPr lang="en-GB"/>
            </a:defPPr>
          </a:lstStyle>
          <a:p>
            <a:pPr rtl="0"/>
            <a:r>
              <a:rPr lang="en-GB"/>
              <a:t>Thank you </a:t>
            </a:r>
          </a:p>
        </p:txBody>
      </p:sp>
      <p:pic>
        <p:nvPicPr>
          <p:cNvPr id="22" name="Picture Placeholder 25" descr="Close up of glass chess pieces">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a:blip r:embed="rId4"/>
          <a:srcRect/>
          <a:stretch/>
        </p:blipFill>
        <p:spPr>
          <a:xfrm>
            <a:off x="4953000" y="898398"/>
            <a:ext cx="2286000" cy="2027682"/>
          </a:xfrm>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a:xfrm>
            <a:off x="1539717" y="4837176"/>
            <a:ext cx="9116568" cy="722376"/>
          </a:xfrm>
        </p:spPr>
        <p:txBody>
          <a:bodyPr rtlCol="0"/>
          <a:lstStyle>
            <a:defPPr>
              <a:defRPr lang="en-GB"/>
            </a:defPPr>
          </a:lstStyle>
          <a:p>
            <a:pPr marL="0" indent="0" algn="ctr" rtl="0">
              <a:lnSpc>
                <a:spcPts val="2660"/>
              </a:lnSpc>
              <a:spcBef>
                <a:spcPts val="0"/>
              </a:spcBef>
              <a:buNone/>
            </a:pPr>
            <a:r>
              <a:rPr lang="en-GB" sz="2000" cap="all" spc="0" dirty="0"/>
              <a:t>Muhammad </a:t>
            </a:r>
            <a:r>
              <a:rPr lang="en-GB" sz="2000" cap="all" spc="0" dirty="0" err="1"/>
              <a:t>Abdulkayyum</a:t>
            </a:r>
            <a:r>
              <a:rPr lang="en-GB" sz="2000" cap="all" spc="0" dirty="0"/>
              <a:t>​ Muttaki</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rtlCol="0"/>
          <a:lstStyle>
            <a:defPPr>
              <a:defRPr lang="en-GB"/>
            </a:defPPr>
          </a:lstStyle>
          <a:p>
            <a:pPr rtl="0"/>
            <a:r>
              <a:rPr lang="en-GB"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393312" y="1283088"/>
            <a:ext cx="2103121" cy="207505"/>
          </a:xfrm>
        </p:spPr>
        <p:txBody>
          <a:bodyPr rtlCol="0"/>
          <a:lstStyle>
            <a:defPPr>
              <a:defRPr lang="en-GB"/>
            </a:defPPr>
          </a:lstStyle>
          <a:p>
            <a:pPr rtl="0"/>
            <a:r>
              <a:rPr lang="en-GB" dirty="0" err="1"/>
              <a:t>Gameco</a:t>
            </a:r>
            <a:r>
              <a:rPr lang="en-GB" dirty="0"/>
              <a:t> sale graph</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a:t>2</a:t>
            </a:fld>
            <a:endParaRPr lang="en-GB"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rtlCol="0"/>
          <a:lstStyle>
            <a:defPPr>
              <a:defRPr lang="en-GB"/>
            </a:defPPr>
          </a:lstStyle>
          <a:p>
            <a:pPr rtl="0"/>
            <a:r>
              <a:rPr lang="en-GB" dirty="0"/>
              <a:t>Introduction</a:t>
            </a:r>
          </a:p>
          <a:p>
            <a:pPr rtl="0"/>
            <a:r>
              <a:rPr lang="en-GB" dirty="0"/>
              <a:t>Regional Sales</a:t>
            </a:r>
          </a:p>
          <a:p>
            <a:pPr rtl="0"/>
            <a:r>
              <a:rPr lang="en-GB" dirty="0"/>
              <a:t>Competing Regions</a:t>
            </a:r>
          </a:p>
          <a:p>
            <a:pPr rtl="0"/>
            <a:r>
              <a:rPr lang="en-GB" dirty="0"/>
              <a:t>Most played games</a:t>
            </a:r>
          </a:p>
          <a:p>
            <a:pPr rtl="0"/>
            <a:r>
              <a:rPr lang="en-GB" dirty="0"/>
              <a:t>Summary</a:t>
            </a:r>
          </a:p>
          <a:p>
            <a:pPr rtl="0"/>
            <a:endParaRPr lang="en-GB" dirty="0"/>
          </a:p>
          <a:p>
            <a:pPr rtl="0"/>
            <a:endParaRPr lang="en-GB" dirty="0"/>
          </a:p>
        </p:txBody>
      </p:sp>
      <p:pic>
        <p:nvPicPr>
          <p:cNvPr id="8" name="Picture Placeholder 7" descr="Basketball on the hardwood of an indoor court">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a:blip r:embed="rId3"/>
          <a:srcRect l="624" r="624"/>
          <a:stretch/>
        </p:blipFill>
        <p:spPr>
          <a:xfrm>
            <a:off x="4946904" y="1188720"/>
            <a:ext cx="6638544" cy="4480560"/>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rtlCol="0"/>
          <a:lstStyle>
            <a:defPPr>
              <a:defRPr lang="en-GB"/>
            </a:defPPr>
          </a:lstStyle>
          <a:p>
            <a:pPr rtl="0"/>
            <a:r>
              <a:rPr lang="en-GB"/>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332352" y="1333888"/>
            <a:ext cx="1991361" cy="217665"/>
          </a:xfrm>
        </p:spPr>
        <p:txBody>
          <a:bodyPr rtlCol="0"/>
          <a:lstStyle>
            <a:defPPr>
              <a:defRPr lang="en-GB"/>
            </a:defPPr>
          </a:lstStyle>
          <a:p>
            <a:pPr rtl="0"/>
            <a:r>
              <a:rPr lang="en-GB" dirty="0" err="1"/>
              <a:t>Gameco</a:t>
            </a:r>
            <a:r>
              <a:rPr lang="en-GB" dirty="0"/>
              <a:t> sale graph</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a:t>3</a:t>
            </a:fld>
            <a:endParaRPr lang="en-GB"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1318895" y="1673352"/>
            <a:ext cx="3200400" cy="298196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66028" y="2871216"/>
            <a:ext cx="6215636" cy="2981960"/>
          </a:xfrm>
        </p:spPr>
        <p:txBody>
          <a:bodyPr rtlCol="0"/>
          <a:lstStyle>
            <a:defPPr>
              <a:defRPr lang="en-GB"/>
            </a:defPPr>
          </a:lstStyle>
          <a:p>
            <a:pPr marL="0" indent="0" rtl="0">
              <a:lnSpc>
                <a:spcPts val="2400"/>
              </a:lnSpc>
              <a:buNone/>
            </a:pPr>
            <a:r>
              <a:rPr lang="en-IN" sz="2000" spc="0" dirty="0">
                <a:ea typeface="+mn-lt"/>
                <a:cs typeface="+mn-lt"/>
              </a:rPr>
              <a:t>There are</a:t>
            </a:r>
            <a:r>
              <a:rPr lang="en-IN" dirty="0">
                <a:ea typeface="+mn-lt"/>
                <a:cs typeface="+mn-lt"/>
              </a:rPr>
              <a:t> assumptions a</a:t>
            </a:r>
            <a:r>
              <a:rPr lang="en-GB" sz="2000" spc="0" dirty="0">
                <a:ea typeface="+mn-lt"/>
                <a:cs typeface="+mn-lt"/>
              </a:rPr>
              <a:t>t </a:t>
            </a:r>
            <a:r>
              <a:rPr lang="en-GB" sz="2000" spc="0" dirty="0" err="1">
                <a:ea typeface="+mn-lt"/>
                <a:cs typeface="+mn-lt"/>
              </a:rPr>
              <a:t>GameCo</a:t>
            </a:r>
            <a:r>
              <a:rPr lang="en-GB" sz="2000" spc="0" dirty="0">
                <a:ea typeface="+mn-lt"/>
                <a:cs typeface="+mn-lt"/>
              </a:rPr>
              <a:t> organisations </a:t>
            </a:r>
            <a:r>
              <a:rPr lang="en-IN" dirty="0">
                <a:ea typeface="+mn-lt"/>
                <a:cs typeface="+mn-lt"/>
              </a:rPr>
              <a:t>that sales for the various geographic regions have stayed the same over time</a:t>
            </a:r>
            <a:r>
              <a:rPr lang="en-GB" dirty="0">
                <a:ea typeface="+mn-lt"/>
                <a:cs typeface="+mn-lt"/>
              </a:rPr>
              <a:t>. The international sales records describe that the sales varied by geographic region and year.</a:t>
            </a: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lose up of glass chess pieces">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a:blip r:embed="rId3"/>
          <a:srcRect/>
          <a:stretch/>
        </p:blipFill>
        <p:spPr>
          <a:xfrm>
            <a:off x="2296160" y="1867408"/>
            <a:ext cx="879856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843276" y="5090160"/>
            <a:ext cx="8110728" cy="457200"/>
          </a:xfrm>
        </p:spPr>
        <p:txBody>
          <a:bodyPr rtlCol="0"/>
          <a:lstStyle>
            <a:defPPr>
              <a:defRPr lang="en-GB"/>
            </a:defPPr>
          </a:lstStyle>
          <a:p>
            <a:pPr rtl="0"/>
            <a:r>
              <a:rPr lang="en-GB" dirty="0"/>
              <a:t>Yearly Global sales </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rtlCol="0"/>
          <a:lstStyle>
            <a:defPPr>
              <a:defRPr lang="en-GB"/>
            </a:defPPr>
          </a:lstStyle>
          <a:p>
            <a:pPr algn="ctr" rtl="0"/>
            <a:r>
              <a:rPr lang="en-GB" sz="4400" dirty="0"/>
              <a:t>Global YEARLY performance</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42512" y="1344048"/>
            <a:ext cx="1991361" cy="197345"/>
          </a:xfrm>
        </p:spPr>
        <p:txBody>
          <a:bodyPr rtlCol="0"/>
          <a:lstStyle>
            <a:defPPr>
              <a:defRPr lang="en-GB"/>
            </a:defPPr>
          </a:lstStyle>
          <a:p>
            <a:r>
              <a:rPr lang="en-GB" dirty="0"/>
              <a:t>GAMECO SALE GRAPH</a:t>
            </a:r>
          </a:p>
          <a:p>
            <a:pPr rtl="0"/>
            <a:endParaRPr lang="en-GB"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a:t>5</a:t>
            </a:fld>
            <a:endParaRPr lang="en-GB" dirty="0"/>
          </a:p>
        </p:txBody>
      </p:sp>
      <p:sp>
        <p:nvSpPr>
          <p:cNvPr id="12" name="Content Placeholder 11">
            <a:extLst>
              <a:ext uri="{FF2B5EF4-FFF2-40B4-BE49-F238E27FC236}">
                <a16:creationId xmlns:a16="http://schemas.microsoft.com/office/drawing/2014/main" id="{085A5127-C4B3-4D31-A6EC-935EE0973824}"/>
              </a:ext>
            </a:extLst>
          </p:cNvPr>
          <p:cNvSpPr>
            <a:spLocks noGrp="1"/>
          </p:cNvSpPr>
          <p:nvPr>
            <p:ph idx="1"/>
          </p:nvPr>
        </p:nvSpPr>
        <p:spPr>
          <a:xfrm>
            <a:off x="1227482" y="1524000"/>
            <a:ext cx="9737035" cy="914400"/>
          </a:xfrm>
        </p:spPr>
        <p:txBody>
          <a:bodyPr/>
          <a:lstStyle/>
          <a:p>
            <a:pPr marL="0" indent="0">
              <a:buNone/>
            </a:pPr>
            <a:r>
              <a:rPr lang="en-IN" sz="1800" dirty="0">
                <a:effectLst/>
                <a:latin typeface="Calibri" panose="020F0502020204030204" pitchFamily="34" charset="0"/>
                <a:ea typeface="Calibri" panose="020F0502020204030204" pitchFamily="34" charset="0"/>
                <a:cs typeface="Arial" panose="020B0604020202020204" pitchFamily="34" charset="0"/>
              </a:rPr>
              <a:t>By Line, chart graph it is clear the total sales for the </a:t>
            </a:r>
            <a:r>
              <a:rPr lang="en-IN" sz="1800" b="1" dirty="0">
                <a:effectLst/>
                <a:latin typeface="Calibri" panose="020F0502020204030204" pitchFamily="34" charset="0"/>
                <a:ea typeface="Calibri" panose="020F0502020204030204" pitchFamily="34" charset="0"/>
                <a:cs typeface="Arial" panose="020B0604020202020204" pitchFamily="34" charset="0"/>
              </a:rPr>
              <a:t>global sales</a:t>
            </a:r>
            <a:r>
              <a:rPr lang="en-IN" sz="1800" dirty="0">
                <a:effectLst/>
                <a:latin typeface="Calibri" panose="020F0502020204030204" pitchFamily="34" charset="0"/>
                <a:ea typeface="Calibri" panose="020F0502020204030204" pitchFamily="34" charset="0"/>
                <a:cs typeface="Arial" panose="020B0604020202020204" pitchFamily="34" charset="0"/>
              </a:rPr>
              <a:t> have never stayed the same over the year. There were some high sales in some years and gradually reduced in following years. </a:t>
            </a:r>
            <a:endParaRPr lang="en-IN" dirty="0"/>
          </a:p>
        </p:txBody>
      </p:sp>
      <p:sp>
        <p:nvSpPr>
          <p:cNvPr id="9" name="TextBox 8">
            <a:extLst>
              <a:ext uri="{FF2B5EF4-FFF2-40B4-BE49-F238E27FC236}">
                <a16:creationId xmlns:a16="http://schemas.microsoft.com/office/drawing/2014/main" id="{25FBF35F-EF04-4C17-AB52-89D0B7C1CC38}"/>
              </a:ext>
            </a:extLst>
          </p:cNvPr>
          <p:cNvSpPr txBox="1"/>
          <p:nvPr/>
        </p:nvSpPr>
        <p:spPr>
          <a:xfrm>
            <a:off x="3446393" y="6350436"/>
            <a:ext cx="6097656" cy="369332"/>
          </a:xfrm>
          <a:prstGeom prst="rect">
            <a:avLst/>
          </a:prstGeom>
          <a:noFill/>
        </p:spPr>
        <p:txBody>
          <a:bodyPr wrap="square">
            <a:spAutoFit/>
          </a:bodyPr>
          <a:lstStyle/>
          <a:p>
            <a:r>
              <a:rPr lang="en-IN" sz="1800" b="1" dirty="0">
                <a:solidFill>
                  <a:srgbClr val="A6A6A6"/>
                </a:solidFill>
                <a:effectLst/>
                <a:latin typeface="Calibri" panose="020F0502020204030204" pitchFamily="34" charset="0"/>
                <a:ea typeface="Calibri" panose="020F0502020204030204" pitchFamily="34" charset="0"/>
                <a:cs typeface="Arial" panose="020B0604020202020204" pitchFamily="34" charset="0"/>
              </a:rPr>
              <a:t>Fig 1: Historical data points of total global sales.</a:t>
            </a:r>
            <a:endParaRPr lang="en-IN" dirty="0"/>
          </a:p>
        </p:txBody>
      </p:sp>
      <p:graphicFrame>
        <p:nvGraphicFramePr>
          <p:cNvPr id="10" name="Chart 9">
            <a:extLst>
              <a:ext uri="{FF2B5EF4-FFF2-40B4-BE49-F238E27FC236}">
                <a16:creationId xmlns:a16="http://schemas.microsoft.com/office/drawing/2014/main" id="{ACE5A3C1-6CA1-4A68-8944-BDAFF9FF13E2}"/>
              </a:ext>
            </a:extLst>
          </p:cNvPr>
          <p:cNvGraphicFramePr>
            <a:graphicFrameLocks/>
          </p:cNvGraphicFramePr>
          <p:nvPr>
            <p:extLst>
              <p:ext uri="{D42A27DB-BD31-4B8C-83A1-F6EECF244321}">
                <p14:modId xmlns:p14="http://schemas.microsoft.com/office/powerpoint/2010/main" val="1382983655"/>
              </p:ext>
            </p:extLst>
          </p:nvPr>
        </p:nvGraphicFramePr>
        <p:xfrm>
          <a:off x="1626669" y="2037983"/>
          <a:ext cx="8123722" cy="40738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rtlCol="0"/>
          <a:lstStyle>
            <a:defPPr>
              <a:defRPr lang="en-GB"/>
            </a:defPPr>
          </a:lstStyle>
          <a:p>
            <a:pPr algn="ctr" rtl="0"/>
            <a:r>
              <a:rPr lang="en-GB" sz="4000" dirty="0"/>
              <a:t>Regional YEARLY performance</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42512" y="1344048"/>
            <a:ext cx="1991361" cy="197345"/>
          </a:xfrm>
        </p:spPr>
        <p:txBody>
          <a:bodyPr rtlCol="0"/>
          <a:lstStyle>
            <a:defPPr>
              <a:defRPr lang="en-GB"/>
            </a:defPPr>
          </a:lstStyle>
          <a:p>
            <a:pPr rtl="0"/>
            <a:r>
              <a:rPr lang="en-GB" dirty="0"/>
              <a:t>GAMECO SALE GRAPH</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rtl="0"/>
              <a:t>6</a:t>
            </a:fld>
            <a:endParaRPr lang="en-GB" dirty="0"/>
          </a:p>
        </p:txBody>
      </p:sp>
      <p:sp>
        <p:nvSpPr>
          <p:cNvPr id="12" name="Content Placeholder 11">
            <a:extLst>
              <a:ext uri="{FF2B5EF4-FFF2-40B4-BE49-F238E27FC236}">
                <a16:creationId xmlns:a16="http://schemas.microsoft.com/office/drawing/2014/main" id="{085A5127-C4B3-4D31-A6EC-935EE0973824}"/>
              </a:ext>
            </a:extLst>
          </p:cNvPr>
          <p:cNvSpPr>
            <a:spLocks noGrp="1"/>
          </p:cNvSpPr>
          <p:nvPr>
            <p:ph idx="1"/>
          </p:nvPr>
        </p:nvSpPr>
        <p:spPr>
          <a:xfrm>
            <a:off x="1227482" y="1524000"/>
            <a:ext cx="9737035" cy="914400"/>
          </a:xfrm>
        </p:spPr>
        <p:txBody>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Arial" panose="020B0604020202020204" pitchFamily="34" charset="0"/>
              </a:rPr>
              <a:t>The overall difference in sales pitch demonstrates that the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sales for the various geographic regions never stayed the same over time</a:t>
            </a:r>
            <a:r>
              <a:rPr lang="en-IN" sz="1800" dirty="0">
                <a:effectLst/>
                <a:latin typeface="Calibri" panose="020F0502020204030204" pitchFamily="34" charset="0"/>
                <a:ea typeface="Calibri" panose="020F0502020204030204" pitchFamily="34" charset="0"/>
                <a:cs typeface="Arial" panose="020B0604020202020204" pitchFamily="34" charset="0"/>
              </a:rPr>
              <a:t>. Also, the performance in the sales varied over time. </a:t>
            </a:r>
          </a:p>
        </p:txBody>
      </p:sp>
      <p:sp>
        <p:nvSpPr>
          <p:cNvPr id="9" name="TextBox 8">
            <a:extLst>
              <a:ext uri="{FF2B5EF4-FFF2-40B4-BE49-F238E27FC236}">
                <a16:creationId xmlns:a16="http://schemas.microsoft.com/office/drawing/2014/main" id="{25FBF35F-EF04-4C17-AB52-89D0B7C1CC38}"/>
              </a:ext>
            </a:extLst>
          </p:cNvPr>
          <p:cNvSpPr txBox="1"/>
          <p:nvPr/>
        </p:nvSpPr>
        <p:spPr>
          <a:xfrm>
            <a:off x="2791876" y="6300537"/>
            <a:ext cx="6097656" cy="375552"/>
          </a:xfrm>
          <a:prstGeom prst="rect">
            <a:avLst/>
          </a:prstGeom>
          <a:noFill/>
        </p:spPr>
        <p:txBody>
          <a:bodyPr wrap="square">
            <a:spAutoFit/>
          </a:bodyPr>
          <a:lstStyle/>
          <a:p>
            <a:pPr algn="ctr">
              <a:lnSpc>
                <a:spcPct val="107000"/>
              </a:lnSpc>
              <a:spcAft>
                <a:spcPts val="800"/>
              </a:spcAft>
            </a:pPr>
            <a:r>
              <a:rPr lang="en-IN" sz="1800" b="1" dirty="0">
                <a:solidFill>
                  <a:srgbClr val="A6A6A6"/>
                </a:solidFill>
                <a:effectLst/>
                <a:latin typeface="Calibri" panose="020F0502020204030204" pitchFamily="34" charset="0"/>
                <a:ea typeface="Calibri" panose="020F0502020204030204" pitchFamily="34" charset="0"/>
                <a:cs typeface="Arial" panose="020B0604020202020204" pitchFamily="34" charset="0"/>
              </a:rPr>
              <a:t>Fig 2: Historical data points of yearly regional sales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1" name="Chart 10">
            <a:extLst>
              <a:ext uri="{FF2B5EF4-FFF2-40B4-BE49-F238E27FC236}">
                <a16:creationId xmlns:a16="http://schemas.microsoft.com/office/drawing/2014/main" id="{E42B0C91-4272-4CF4-BDBE-AA4554615931}"/>
              </a:ext>
            </a:extLst>
          </p:cNvPr>
          <p:cNvGraphicFramePr>
            <a:graphicFrameLocks/>
          </p:cNvGraphicFramePr>
          <p:nvPr>
            <p:extLst>
              <p:ext uri="{D42A27DB-BD31-4B8C-83A1-F6EECF244321}">
                <p14:modId xmlns:p14="http://schemas.microsoft.com/office/powerpoint/2010/main" val="1382677432"/>
              </p:ext>
            </p:extLst>
          </p:nvPr>
        </p:nvGraphicFramePr>
        <p:xfrm>
          <a:off x="1078029" y="2249739"/>
          <a:ext cx="10135403" cy="40507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480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lose up of glass chess pieces">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a:blip r:embed="rId3"/>
          <a:srcRect/>
          <a:stretch/>
        </p:blipFill>
        <p:spPr>
          <a:xfrm>
            <a:off x="2296160" y="1172464"/>
            <a:ext cx="879856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296160" y="3706368"/>
            <a:ext cx="8680196" cy="1679448"/>
          </a:xfrm>
        </p:spPr>
        <p:txBody>
          <a:bodyPr rtlCol="0"/>
          <a:lstStyle>
            <a:defPPr>
              <a:defRPr lang="en-GB"/>
            </a:defPPr>
          </a:lstStyle>
          <a:p>
            <a:pPr rtl="0"/>
            <a:r>
              <a:rPr lang="en-GB" sz="4000" dirty="0"/>
              <a:t>Which region competing</a:t>
            </a:r>
            <a:r>
              <a:rPr lang="de-DE" sz="4000" dirty="0"/>
              <a:t>?</a:t>
            </a:r>
            <a:endParaRPr lang="en-GB" sz="4000" dirty="0"/>
          </a:p>
        </p:txBody>
      </p:sp>
    </p:spTree>
    <p:extLst>
      <p:ext uri="{BB962C8B-B14F-4D97-AF65-F5344CB8AC3E}">
        <p14:creationId xmlns:p14="http://schemas.microsoft.com/office/powerpoint/2010/main" val="162246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rtlCol="0"/>
          <a:lstStyle>
            <a:defPPr>
              <a:defRPr lang="en-GB"/>
            </a:defPPr>
          </a:lstStyle>
          <a:p>
            <a:pPr rtl="0"/>
            <a:r>
              <a:rPr lang="en-GB" dirty="0"/>
              <a:t>Overall revenue </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rtlCol="0"/>
          <a:lstStyle>
            <a:defPPr>
              <a:defRPr lang="en-GB"/>
            </a:defPPr>
          </a:lstStyle>
          <a:p>
            <a:pPr rtl="0"/>
            <a:r>
              <a:rPr lang="en-GB" dirty="0"/>
              <a:t>GAMECO SALE GRAPH</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pPr rtl="0"/>
              <a:t>8</a:t>
            </a:fld>
            <a:endParaRPr lang="en-GB" dirty="0"/>
          </a:p>
        </p:txBody>
      </p:sp>
      <p:graphicFrame>
        <p:nvGraphicFramePr>
          <p:cNvPr id="14" name="Content Placeholder 13">
            <a:extLst>
              <a:ext uri="{FF2B5EF4-FFF2-40B4-BE49-F238E27FC236}">
                <a16:creationId xmlns:a16="http://schemas.microsoft.com/office/drawing/2014/main" id="{DD7422C2-BEE6-496C-AEBF-C8B9F4AA726F}"/>
              </a:ext>
            </a:extLst>
          </p:cNvPr>
          <p:cNvGraphicFramePr>
            <a:graphicFrameLocks noGrp="1"/>
          </p:cNvGraphicFramePr>
          <p:nvPr>
            <p:ph idx="1"/>
            <p:extLst>
              <p:ext uri="{D42A27DB-BD31-4B8C-83A1-F6EECF244321}">
                <p14:modId xmlns:p14="http://schemas.microsoft.com/office/powerpoint/2010/main" val="2935995380"/>
              </p:ext>
            </p:extLst>
          </p:nvPr>
        </p:nvGraphicFramePr>
        <p:xfrm>
          <a:off x="2415941" y="1336773"/>
          <a:ext cx="5072514" cy="1784352"/>
        </p:xfrm>
        <a:graphic>
          <a:graphicData uri="http://schemas.openxmlformats.org/drawingml/2006/table">
            <a:tbl>
              <a:tblPr>
                <a:tableStyleId>{5C22544A-7EE6-4342-B048-85BDC9FD1C3A}</a:tableStyleId>
              </a:tblPr>
              <a:tblGrid>
                <a:gridCol w="4186238">
                  <a:extLst>
                    <a:ext uri="{9D8B030D-6E8A-4147-A177-3AD203B41FA5}">
                      <a16:colId xmlns:a16="http://schemas.microsoft.com/office/drawing/2014/main" val="1516236199"/>
                    </a:ext>
                  </a:extLst>
                </a:gridCol>
                <a:gridCol w="886276">
                  <a:extLst>
                    <a:ext uri="{9D8B030D-6E8A-4147-A177-3AD203B41FA5}">
                      <a16:colId xmlns:a16="http://schemas.microsoft.com/office/drawing/2014/main" val="330803754"/>
                    </a:ext>
                  </a:extLst>
                </a:gridCol>
              </a:tblGrid>
              <a:tr h="446088">
                <a:tc>
                  <a:txBody>
                    <a:bodyPr/>
                    <a:lstStyle/>
                    <a:p>
                      <a:pPr algn="l" fontAlgn="b"/>
                      <a:r>
                        <a:rPr lang="en-IN" sz="1400" b="0" u="none" strike="noStrike" dirty="0">
                          <a:effectLst/>
                        </a:rPr>
                        <a:t>Total North America’s proportion of global sales</a:t>
                      </a:r>
                      <a:endParaRPr lang="en-IN" sz="1400" b="0" i="0" u="none" strike="noStrike" dirty="0">
                        <a:solidFill>
                          <a:srgbClr val="223C50"/>
                        </a:solidFill>
                        <a:effectLst/>
                        <a:latin typeface="TradeGothicNextW01-Ligh 693250"/>
                      </a:endParaRPr>
                    </a:p>
                  </a:txBody>
                  <a:tcPr marL="6350" marR="6350" marT="6350" marB="0" anchor="b"/>
                </a:tc>
                <a:tc>
                  <a:txBody>
                    <a:bodyPr/>
                    <a:lstStyle/>
                    <a:p>
                      <a:pPr algn="l" fontAlgn="b"/>
                      <a:r>
                        <a:rPr lang="en-IN" sz="1400" b="0" u="none" strike="noStrike" dirty="0">
                          <a:effectLst/>
                        </a:rPr>
                        <a:t>49%</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27629047"/>
                  </a:ext>
                </a:extLst>
              </a:tr>
              <a:tr h="446088">
                <a:tc>
                  <a:txBody>
                    <a:bodyPr/>
                    <a:lstStyle/>
                    <a:p>
                      <a:pPr algn="l" fontAlgn="b"/>
                      <a:r>
                        <a:rPr lang="en-IN" sz="1400" b="0" u="none" strike="noStrike" dirty="0">
                          <a:effectLst/>
                        </a:rPr>
                        <a:t>Total Europe's proportion of global sales</a:t>
                      </a:r>
                      <a:endParaRPr lang="en-IN" sz="1400" b="0" i="0" u="none" strike="noStrike" dirty="0">
                        <a:solidFill>
                          <a:srgbClr val="223C50"/>
                        </a:solidFill>
                        <a:effectLst/>
                        <a:latin typeface="TradeGothicNextW01-Ligh 693250"/>
                      </a:endParaRPr>
                    </a:p>
                  </a:txBody>
                  <a:tcPr marL="6350" marR="6350" marT="6350" marB="0" anchor="b"/>
                </a:tc>
                <a:tc>
                  <a:txBody>
                    <a:bodyPr/>
                    <a:lstStyle/>
                    <a:p>
                      <a:pPr algn="l" fontAlgn="b"/>
                      <a:r>
                        <a:rPr lang="en-IN" sz="1400" b="0" u="none" strike="noStrike">
                          <a:effectLst/>
                        </a:rPr>
                        <a:t>27%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67130360"/>
                  </a:ext>
                </a:extLst>
              </a:tr>
              <a:tr h="446088">
                <a:tc>
                  <a:txBody>
                    <a:bodyPr/>
                    <a:lstStyle/>
                    <a:p>
                      <a:pPr algn="l" fontAlgn="b"/>
                      <a:r>
                        <a:rPr lang="en-IN" sz="1400" b="0" u="none" strike="noStrike" dirty="0">
                          <a:effectLst/>
                        </a:rPr>
                        <a:t>Total Japan’s proportion of global sales</a:t>
                      </a:r>
                      <a:endParaRPr lang="en-IN" sz="1400" b="0" i="0" u="none" strike="noStrike" dirty="0">
                        <a:solidFill>
                          <a:srgbClr val="223C50"/>
                        </a:solidFill>
                        <a:effectLst/>
                        <a:latin typeface="TradeGothicNextW01-Ligh 693250"/>
                      </a:endParaRPr>
                    </a:p>
                  </a:txBody>
                  <a:tcPr marL="6350" marR="6350" marT="6350" marB="0" anchor="b"/>
                </a:tc>
                <a:tc>
                  <a:txBody>
                    <a:bodyPr/>
                    <a:lstStyle/>
                    <a:p>
                      <a:pPr algn="l" fontAlgn="b"/>
                      <a:r>
                        <a:rPr lang="en-IN" sz="1400" b="0" u="none" strike="noStrike">
                          <a:effectLst/>
                        </a:rPr>
                        <a:t>15%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496105"/>
                  </a:ext>
                </a:extLst>
              </a:tr>
              <a:tr h="446088">
                <a:tc>
                  <a:txBody>
                    <a:bodyPr/>
                    <a:lstStyle/>
                    <a:p>
                      <a:pPr algn="l" fontAlgn="b"/>
                      <a:r>
                        <a:rPr lang="en-IN" sz="1400" b="0" u="none" strike="noStrike" dirty="0">
                          <a:effectLst/>
                        </a:rPr>
                        <a:t>Total Japan’s proportion of global sales</a:t>
                      </a:r>
                      <a:endParaRPr lang="en-IN" sz="1400" b="0" i="0" u="none" strike="noStrike" dirty="0">
                        <a:solidFill>
                          <a:srgbClr val="223C50"/>
                        </a:solidFill>
                        <a:effectLst/>
                        <a:latin typeface="TradeGothicNextW01-Ligh 693250"/>
                      </a:endParaRPr>
                    </a:p>
                  </a:txBody>
                  <a:tcPr marL="6350" marR="6350" marT="6350" marB="0" anchor="b"/>
                </a:tc>
                <a:tc>
                  <a:txBody>
                    <a:bodyPr/>
                    <a:lstStyle/>
                    <a:p>
                      <a:pPr algn="l" fontAlgn="b"/>
                      <a:r>
                        <a:rPr lang="en-IN" sz="1400" b="0" u="none" strike="noStrike" dirty="0">
                          <a:effectLst/>
                        </a:rPr>
                        <a:t>9%</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3666441"/>
                  </a:ext>
                </a:extLst>
              </a:tr>
            </a:tbl>
          </a:graphicData>
        </a:graphic>
      </p:graphicFrame>
      <p:sp>
        <p:nvSpPr>
          <p:cNvPr id="11" name="TextBox 10">
            <a:extLst>
              <a:ext uri="{FF2B5EF4-FFF2-40B4-BE49-F238E27FC236}">
                <a16:creationId xmlns:a16="http://schemas.microsoft.com/office/drawing/2014/main" id="{7FCD5549-A480-4C4B-8716-9076469A044A}"/>
              </a:ext>
            </a:extLst>
          </p:cNvPr>
          <p:cNvSpPr txBox="1"/>
          <p:nvPr/>
        </p:nvSpPr>
        <p:spPr>
          <a:xfrm>
            <a:off x="2731169" y="6312479"/>
            <a:ext cx="6097604" cy="307777"/>
          </a:xfrm>
          <a:prstGeom prst="rect">
            <a:avLst/>
          </a:prstGeom>
          <a:noFill/>
        </p:spPr>
        <p:txBody>
          <a:bodyPr wrap="square">
            <a:spAutoFit/>
          </a:bodyPr>
          <a:lstStyle/>
          <a:p>
            <a:pPr algn="ctr" rtl="0">
              <a:defRPr sz="1400" b="0" i="0" u="none" strike="noStrike" kern="1200" spc="0" baseline="0">
                <a:solidFill>
                  <a:sysClr val="windowText" lastClr="000000">
                    <a:lumMod val="65000"/>
                    <a:lumOff val="35000"/>
                  </a:sysClr>
                </a:solidFill>
                <a:latin typeface="+mn-lt"/>
                <a:ea typeface="+mn-ea"/>
                <a:cs typeface="+mn-cs"/>
              </a:defRPr>
            </a:pPr>
            <a:r>
              <a:rPr lang="en-IN" sz="1400" b="1" dirty="0">
                <a:solidFill>
                  <a:srgbClr val="A6A6A6"/>
                </a:solidFill>
                <a:latin typeface="Calibri" panose="020F0502020204030204" pitchFamily="34" charset="0"/>
                <a:ea typeface="Calibri" panose="020F0502020204030204" pitchFamily="34" charset="0"/>
                <a:cs typeface="Arial" panose="020B0604020202020204" pitchFamily="34" charset="0"/>
              </a:rPr>
              <a:t>Fig 3 Each region's proportion in global sales</a:t>
            </a:r>
            <a:endParaRPr lang="en-IN" dirty="0"/>
          </a:p>
        </p:txBody>
      </p:sp>
      <p:graphicFrame>
        <p:nvGraphicFramePr>
          <p:cNvPr id="13" name="Chart 12">
            <a:extLst>
              <a:ext uri="{FF2B5EF4-FFF2-40B4-BE49-F238E27FC236}">
                <a16:creationId xmlns:a16="http://schemas.microsoft.com/office/drawing/2014/main" id="{7FB7932E-012C-4033-9317-2FD1EF9ABCC7}"/>
              </a:ext>
            </a:extLst>
          </p:cNvPr>
          <p:cNvGraphicFramePr>
            <a:graphicFrameLocks/>
          </p:cNvGraphicFramePr>
          <p:nvPr>
            <p:extLst>
              <p:ext uri="{D42A27DB-BD31-4B8C-83A1-F6EECF244321}">
                <p14:modId xmlns:p14="http://schemas.microsoft.com/office/powerpoint/2010/main" val="2211814667"/>
              </p:ext>
            </p:extLst>
          </p:nvPr>
        </p:nvGraphicFramePr>
        <p:xfrm>
          <a:off x="2098307" y="3111501"/>
          <a:ext cx="7748337" cy="30003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935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FEF5-11E9-4DFA-BEBB-F05247349267}"/>
              </a:ext>
            </a:extLst>
          </p:cNvPr>
          <p:cNvSpPr>
            <a:spLocks noGrp="1"/>
          </p:cNvSpPr>
          <p:nvPr>
            <p:ph type="title"/>
          </p:nvPr>
        </p:nvSpPr>
        <p:spPr/>
        <p:txBody>
          <a:bodyPr/>
          <a:lstStyle/>
          <a:p>
            <a:r>
              <a:rPr lang="en-IN" sz="4000" dirty="0"/>
              <a:t>Contribution to Global sales</a:t>
            </a:r>
          </a:p>
        </p:txBody>
      </p:sp>
      <p:sp>
        <p:nvSpPr>
          <p:cNvPr id="3" name="Content Placeholder 2">
            <a:extLst>
              <a:ext uri="{FF2B5EF4-FFF2-40B4-BE49-F238E27FC236}">
                <a16:creationId xmlns:a16="http://schemas.microsoft.com/office/drawing/2014/main" id="{685C0E1A-C11A-4525-A7D5-37371B6B2583}"/>
              </a:ext>
            </a:extLst>
          </p:cNvPr>
          <p:cNvSpPr>
            <a:spLocks noGrp="1"/>
          </p:cNvSpPr>
          <p:nvPr>
            <p:ph idx="1"/>
          </p:nvPr>
        </p:nvSpPr>
        <p:spPr>
          <a:xfrm>
            <a:off x="1188720" y="1524000"/>
            <a:ext cx="9829800" cy="4352544"/>
          </a:xfrm>
        </p:spPr>
        <p:txBody>
          <a:bodyPr/>
          <a:lstStyle/>
          <a:p>
            <a:r>
              <a:rPr lang="en-IN" dirty="0"/>
              <a:t>North America’s proportion of global sales has reduced each year, and Europe has shown better progress in the proportion of global sales. But the total North American sale is the highest contributor to global sales by 49%.</a:t>
            </a:r>
          </a:p>
          <a:p>
            <a:endParaRPr lang="en-IN" dirty="0"/>
          </a:p>
          <a:p>
            <a:r>
              <a:rPr lang="en-IN" dirty="0"/>
              <a:t>In 2016, European sales surpassed North American sales by 6%. North America has contributed 32%, whereas Europe has contributed 38% to global sales.</a:t>
            </a:r>
          </a:p>
          <a:p>
            <a:endParaRPr lang="en-IN" dirty="0"/>
          </a:p>
          <a:p>
            <a:r>
              <a:rPr lang="en-IN" dirty="0"/>
              <a:t>From 1992 to 1996, Japan’s sales contributed more than the other regions in global sales.</a:t>
            </a:r>
          </a:p>
          <a:p>
            <a:endParaRPr lang="en-IN" dirty="0"/>
          </a:p>
          <a:p>
            <a:r>
              <a:rPr lang="en-IN" dirty="0"/>
              <a:t>Since 1996, other regions’ sales have continuously increased compared to previous years.</a:t>
            </a:r>
          </a:p>
          <a:p>
            <a:endParaRPr lang="en-IN" dirty="0"/>
          </a:p>
        </p:txBody>
      </p:sp>
      <p:sp>
        <p:nvSpPr>
          <p:cNvPr id="4" name="Slide Number Placeholder 3">
            <a:extLst>
              <a:ext uri="{FF2B5EF4-FFF2-40B4-BE49-F238E27FC236}">
                <a16:creationId xmlns:a16="http://schemas.microsoft.com/office/drawing/2014/main" id="{BD881D85-029D-4156-A5B5-7C785A273702}"/>
              </a:ext>
            </a:extLst>
          </p:cNvPr>
          <p:cNvSpPr>
            <a:spLocks noGrp="1"/>
          </p:cNvSpPr>
          <p:nvPr>
            <p:ph type="sldNum" sz="quarter" idx="11"/>
          </p:nvPr>
        </p:nvSpPr>
        <p:spPr/>
        <p:txBody>
          <a:bodyPr/>
          <a:lstStyle/>
          <a:p>
            <a:pPr rtl="0"/>
            <a:fld id="{75DF2D63-3FF5-D547-96B9-BE9CCD1ABA58}" type="slidenum">
              <a:rPr lang="en-GB" smtClean="0"/>
              <a:t>9</a:t>
            </a:fld>
            <a:endParaRPr lang="en-GB" dirty="0"/>
          </a:p>
        </p:txBody>
      </p:sp>
      <p:sp>
        <p:nvSpPr>
          <p:cNvPr id="5" name="Footer Placeholder 4">
            <a:extLst>
              <a:ext uri="{FF2B5EF4-FFF2-40B4-BE49-F238E27FC236}">
                <a16:creationId xmlns:a16="http://schemas.microsoft.com/office/drawing/2014/main" id="{374E5CA0-0D58-4ACC-8798-08A11EF11926}"/>
              </a:ext>
            </a:extLst>
          </p:cNvPr>
          <p:cNvSpPr>
            <a:spLocks noGrp="1"/>
          </p:cNvSpPr>
          <p:nvPr>
            <p:ph type="ftr" sz="quarter" idx="12"/>
          </p:nvPr>
        </p:nvSpPr>
        <p:spPr/>
        <p:txBody>
          <a:bodyPr/>
          <a:lstStyle/>
          <a:p>
            <a:pPr rtl="0"/>
            <a:r>
              <a:rPr lang="en-GB" dirty="0"/>
              <a:t>GAMECO SALE GRAPH</a:t>
            </a:r>
          </a:p>
        </p:txBody>
      </p:sp>
    </p:spTree>
    <p:extLst>
      <p:ext uri="{BB962C8B-B14F-4D97-AF65-F5344CB8AC3E}">
        <p14:creationId xmlns:p14="http://schemas.microsoft.com/office/powerpoint/2010/main" val="285603250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924191_TF67061901_Win32" id="{094AC7FD-BAB7-46CA-8E37-63065852EE84}" vid="{10285E95-D996-4EAB-A1C1-2E009DC7B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{F5CF5BEC-7E1E-4AD5-9E06-C8C5C25B7CE8}tf67061901_win32</Template>
  <TotalTime>0</TotalTime>
  <Words>874</Words>
  <Application>Microsoft Office PowerPoint</Application>
  <PresentationFormat>Widescreen</PresentationFormat>
  <Paragraphs>112</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Daytona Condensed Light</vt:lpstr>
      <vt:lpstr>DINNextW01-CondensedLig</vt:lpstr>
      <vt:lpstr>Posterama</vt:lpstr>
      <vt:lpstr>TradeGothicNextW01-Ligh 693250</vt:lpstr>
      <vt:lpstr>Office Theme</vt:lpstr>
      <vt:lpstr>Storytelling with Data</vt:lpstr>
      <vt:lpstr>Agenda</vt:lpstr>
      <vt:lpstr>Introduction</vt:lpstr>
      <vt:lpstr>Yearly Global sales </vt:lpstr>
      <vt:lpstr>Global YEARLY performance</vt:lpstr>
      <vt:lpstr>Regional YEARLY performance</vt:lpstr>
      <vt:lpstr>Which region competing?</vt:lpstr>
      <vt:lpstr>Overall revenue </vt:lpstr>
      <vt:lpstr>Contribution to Global sales</vt:lpstr>
      <vt:lpstr>Which Games are played most?</vt:lpstr>
      <vt:lpstr>Effect of the genre in each region</vt:lpstr>
      <vt:lpstr>Why geographic sales varied over time?</vt:lpstr>
      <vt:lpstr>Correlation</vt:lpstr>
      <vt:lpstr>Correlation</vt:lpstr>
      <vt:lpstr>Conclusion</vt:lpstr>
      <vt:lpstr>summary</vt:lpstr>
      <vt:lpstr>Action Points</vt:lpstr>
      <vt:lpstr>Leadings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Storytelling with Data</dc:title>
  <dc:creator>Muttaki</dc:creator>
  <cp:lastModifiedBy>Muhammad AbdulKayyum Muttaki</cp:lastModifiedBy>
  <cp:revision>108</cp:revision>
  <dcterms:created xsi:type="dcterms:W3CDTF">2023-01-13T19:57:43Z</dcterms:created>
  <dcterms:modified xsi:type="dcterms:W3CDTF">2023-09-20T16:57:59Z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