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2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8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9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85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11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1D8E-36FF-49C0-BC65-355C227C1536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38D-BA95-41BD-B3A6-A988C2282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43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bizspark/plus/default.aspx" TargetMode="External"/><Relationship Id="rId3" Type="http://schemas.openxmlformats.org/officeDocument/2006/relationships/hyperlink" Target="https://www.microsoft.com/bizspark/default.aspx" TargetMode="External"/><Relationship Id="rId7" Type="http://schemas.openxmlformats.org/officeDocument/2006/relationships/hyperlink" Target="https://azure.microsoft.com/en-gb/offers/azure-pass/" TargetMode="External"/><Relationship Id="rId2" Type="http://schemas.openxmlformats.org/officeDocument/2006/relationships/hyperlink" Target="https://azure.microsoft.com/en-gb/pricing/free-trial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partner.microsoft.com/en/uk/pages/membership/action-pack-application-design-development.aspx" TargetMode="External"/><Relationship Id="rId5" Type="http://schemas.openxmlformats.org/officeDocument/2006/relationships/hyperlink" Target="https://www.visualstudio.com/products/subscriber-benefits-vs#SKUDetailList_1" TargetMode="External"/><Relationship Id="rId4" Type="http://schemas.openxmlformats.org/officeDocument/2006/relationships/hyperlink" Target="https://mspartner.microsoft.com/en/uk/pages/membership/msdn-subscriptions.asp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aznext@microsoft.com" TargetMode="External"/><Relationship Id="rId3" Type="http://schemas.openxmlformats.org/officeDocument/2006/relationships/hyperlink" Target="http://www.windowsazure.com/en-us/support/plans/" TargetMode="External"/><Relationship Id="rId7" Type="http://schemas.openxmlformats.org/officeDocument/2006/relationships/hyperlink" Target="mailto:PDAzure@microsoft.com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hyperlink" Target="mailto:APTSI@microsoft.com" TargetMode="External"/><Relationship Id="rId5" Type="http://schemas.openxmlformats.org/officeDocument/2006/relationships/hyperlink" Target="mailto:wasmsesc@microsoft.com" TargetMode="External"/><Relationship Id="rId4" Type="http://schemas.openxmlformats.org/officeDocument/2006/relationships/hyperlink" Target="http://www.windowsazure.com/en-us/support/faq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Steps to evaluate Microsoft Azure 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7295"/>
            <a:ext cx="9144000" cy="1655762"/>
          </a:xfrm>
        </p:spPr>
        <p:txBody>
          <a:bodyPr/>
          <a:lstStyle/>
          <a:p>
            <a:r>
              <a:rPr lang="en-GB" dirty="0"/>
              <a:t>The best ways for ISVs to evaluate the platform and get support …</a:t>
            </a:r>
          </a:p>
        </p:txBody>
      </p:sp>
    </p:spTree>
    <p:extLst>
      <p:ext uri="{BB962C8B-B14F-4D97-AF65-F5344CB8AC3E}">
        <p14:creationId xmlns:p14="http://schemas.microsoft.com/office/powerpoint/2010/main" val="414429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17" y="200585"/>
            <a:ext cx="11409366" cy="508332"/>
          </a:xfrm>
        </p:spPr>
        <p:txBody>
          <a:bodyPr>
            <a:normAutofit fontScale="90000"/>
          </a:bodyPr>
          <a:lstStyle/>
          <a:p>
            <a:r>
              <a:rPr lang="en-GB" dirty="0"/>
              <a:t>Free/low-cost Azure licences and how to get them 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00378"/>
              </p:ext>
            </p:extLst>
          </p:nvPr>
        </p:nvGraphicFramePr>
        <p:xfrm>
          <a:off x="218362" y="820500"/>
          <a:ext cx="11737075" cy="571062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1778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836">
                  <a:extLst>
                    <a:ext uri="{9D8B030D-6E8A-4147-A177-3AD203B41FA5}">
                      <a16:colId xmlns:a16="http://schemas.microsoft.com/office/drawing/2014/main" val="1812322967"/>
                    </a:ext>
                  </a:extLst>
                </a:gridCol>
                <a:gridCol w="4075162">
                  <a:extLst>
                    <a:ext uri="{9D8B030D-6E8A-4147-A177-3AD203B41FA5}">
                      <a16:colId xmlns:a16="http://schemas.microsoft.com/office/drawing/2014/main" val="4023268614"/>
                    </a:ext>
                  </a:extLst>
                </a:gridCol>
                <a:gridCol w="1106551">
                  <a:extLst>
                    <a:ext uri="{9D8B030D-6E8A-4147-A177-3AD203B41FA5}">
                      <a16:colId xmlns:a16="http://schemas.microsoft.com/office/drawing/2014/main" val="3770501967"/>
                    </a:ext>
                  </a:extLst>
                </a:gridCol>
                <a:gridCol w="1121815">
                  <a:extLst>
                    <a:ext uri="{9D8B030D-6E8A-4147-A177-3AD203B41FA5}">
                      <a16:colId xmlns:a16="http://schemas.microsoft.com/office/drawing/2014/main" val="2089520540"/>
                    </a:ext>
                  </a:extLst>
                </a:gridCol>
                <a:gridCol w="1037868">
                  <a:extLst>
                    <a:ext uri="{9D8B030D-6E8A-4147-A177-3AD203B41FA5}">
                      <a16:colId xmlns:a16="http://schemas.microsoft.com/office/drawing/2014/main" val="3468600571"/>
                    </a:ext>
                  </a:extLst>
                </a:gridCol>
                <a:gridCol w="1120545">
                  <a:extLst>
                    <a:ext uri="{9D8B030D-6E8A-4147-A177-3AD203B41FA5}">
                      <a16:colId xmlns:a16="http://schemas.microsoft.com/office/drawing/2014/main" val="1926060861"/>
                    </a:ext>
                  </a:extLst>
                </a:gridCol>
                <a:gridCol w="3023298">
                  <a:extLst>
                    <a:ext uri="{9D8B030D-6E8A-4147-A177-3AD203B41FA5}">
                      <a16:colId xmlns:a16="http://schemas.microsoft.com/office/drawing/2014/main" val="4154500775"/>
                    </a:ext>
                  </a:extLst>
                </a:gridCol>
              </a:tblGrid>
              <a:tr h="552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Program Name, URL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Audience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Cost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Duration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Free Azure Level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Requirements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2656105216"/>
                  </a:ext>
                </a:extLst>
              </a:tr>
              <a:tr h="6158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Azure Free Trial - </a:t>
                      </a:r>
                      <a:r>
                        <a:rPr lang="en-GB" sz="1400" u="sng">
                          <a:effectLst/>
                          <a:hlinkClick r:id="rId2"/>
                        </a:rPr>
                        <a:t>https://azure.microsoft.com/en-gb/pricing/free-trial/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Anyone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None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 days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GBP 125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Credit Card for Validation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(not charged unless you upgrade.)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2948094304"/>
                  </a:ext>
                </a:extLst>
              </a:tr>
              <a:tr h="798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BizSpark - </a:t>
                      </a:r>
                      <a:r>
                        <a:rPr lang="en-GB" sz="1400" u="sng">
                          <a:effectLst/>
                          <a:hlinkClick r:id="rId3"/>
                        </a:rPr>
                        <a:t>https://www.microsoft.com/bizspark/default.aspx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Start-ups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Free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 years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$150 x 5 developers = $750. Plus more.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Registered Co. &lt; 5 years old.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&lt; $1M turnover.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Have own web site.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903125946"/>
                  </a:ext>
                </a:extLst>
              </a:tr>
              <a:tr h="17199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MSDN (MSFT Dev Network) or Visual Studio subscription - </a:t>
                      </a:r>
                      <a:r>
                        <a:rPr lang="en-GB" sz="1400" u="sng">
                          <a:effectLst/>
                          <a:hlinkClick r:id="rId4"/>
                        </a:rPr>
                        <a:t>https://mspartner.microsoft.com/en/uk/pages/membership/msdn-subscriptions.aspx</a:t>
                      </a:r>
                      <a:r>
                        <a:rPr lang="en-GB" sz="1400">
                          <a:effectLst/>
                        </a:rPr>
                        <a:t> and </a:t>
                      </a:r>
                      <a:r>
                        <a:rPr lang="en-GB" sz="1400" u="sng">
                          <a:effectLst/>
                          <a:hlinkClick r:id="rId5"/>
                        </a:rPr>
                        <a:t>https://www.visualstudio.com/products/subscriber-benefits-vs#SKUDetailList_1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 teams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$45 /month /person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Or $539/year /person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As long as subscribed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$150 /month /person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Enroll as MS Registered Partner (no cost); then purchase subscription. Credit card validation required.  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36660688"/>
                  </a:ext>
                </a:extLst>
              </a:tr>
              <a:tr h="10569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MPN Action Pack (for application builders) - </a:t>
                      </a:r>
                      <a:r>
                        <a:rPr lang="en-GB" sz="1400" u="sng">
                          <a:effectLst/>
                          <a:hlinkClick r:id="rId6"/>
                        </a:rPr>
                        <a:t>https://mspartner.microsoft.com/en/uk/pages/membership/action-pack-application-design-development.aspx</a:t>
                      </a:r>
                      <a:r>
                        <a:rPr lang="en-GB" sz="1400">
                          <a:effectLst/>
                        </a:rPr>
                        <a:t> 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Partners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$475/year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 months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$100 /month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Enroll as MS Registered Partner (no cost). Then purchase Action Pack. 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Ideal if one wants</a:t>
                      </a:r>
                      <a:r>
                        <a:rPr lang="en-GB" sz="1400" baseline="0" dirty="0">
                          <a:effectLst/>
                        </a:rPr>
                        <a:t> to earn Silver or Gold status in medium term.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3840119657"/>
                  </a:ext>
                </a:extLst>
              </a:tr>
              <a:tr h="798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Azure (Customer) Pass - </a:t>
                      </a:r>
                      <a:r>
                        <a:rPr lang="en-GB" sz="1400" u="sng">
                          <a:effectLst/>
                          <a:hlinkClick r:id="rId7"/>
                        </a:rPr>
                        <a:t>https://azure.microsoft.com/en-gb/offers/azure-pass/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Partners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 months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$500 /month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Apply via MSFT account manager for chosen managed customer. Redeem online (if granted).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5870" marR="25870" marT="25870" marB="25870"/>
                </a:tc>
                <a:extLst>
                  <a:ext uri="{0D108BD9-81ED-4DB2-BD59-A6C34878D82A}">
                    <a16:rowId xmlns:a16="http://schemas.microsoft.com/office/drawing/2014/main" val="2114404009"/>
                  </a:ext>
                </a:extLst>
              </a:tr>
            </a:tbl>
          </a:graphicData>
        </a:graphic>
      </p:graphicFrame>
      <p:sp>
        <p:nvSpPr>
          <p:cNvPr id="4" name="Rectangle 1">
            <a:hlinkClick r:id="rId8"/>
          </p:cNvPr>
          <p:cNvSpPr>
            <a:spLocks noChangeArrowheads="1"/>
          </p:cNvSpPr>
          <p:nvPr/>
        </p:nvSpPr>
        <p:spPr bwMode="auto">
          <a:xfrm>
            <a:off x="4310063" y="1762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0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6770" y="5479142"/>
            <a:ext cx="10874829" cy="1215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7657" y="895808"/>
            <a:ext cx="10755086" cy="9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14" y="183697"/>
            <a:ext cx="10515600" cy="643618"/>
          </a:xfrm>
        </p:spPr>
        <p:txBody>
          <a:bodyPr>
            <a:normAutofit fontScale="90000"/>
          </a:bodyPr>
          <a:lstStyle/>
          <a:p>
            <a:r>
              <a:rPr lang="en-GB" dirty="0"/>
              <a:t>Resolving support questions 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10208"/>
              </p:ext>
            </p:extLst>
          </p:nvPr>
        </p:nvGraphicFramePr>
        <p:xfrm>
          <a:off x="1177608" y="1979964"/>
          <a:ext cx="8946106" cy="3377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422">
                  <a:extLst>
                    <a:ext uri="{9D8B030D-6E8A-4147-A177-3AD203B41FA5}">
                      <a16:colId xmlns:a16="http://schemas.microsoft.com/office/drawing/2014/main" val="1804305201"/>
                    </a:ext>
                  </a:extLst>
                </a:gridCol>
                <a:gridCol w="1842697">
                  <a:extLst>
                    <a:ext uri="{9D8B030D-6E8A-4147-A177-3AD203B41FA5}">
                      <a16:colId xmlns:a16="http://schemas.microsoft.com/office/drawing/2014/main" val="1082400017"/>
                    </a:ext>
                  </a:extLst>
                </a:gridCol>
                <a:gridCol w="1121773">
                  <a:extLst>
                    <a:ext uri="{9D8B030D-6E8A-4147-A177-3AD203B41FA5}">
                      <a16:colId xmlns:a16="http://schemas.microsoft.com/office/drawing/2014/main" val="3000809299"/>
                    </a:ext>
                  </a:extLst>
                </a:gridCol>
                <a:gridCol w="4531214">
                  <a:extLst>
                    <a:ext uri="{9D8B030D-6E8A-4147-A177-3AD203B41FA5}">
                      <a16:colId xmlns:a16="http://schemas.microsoft.com/office/drawing/2014/main" val="3553316098"/>
                    </a:ext>
                  </a:extLst>
                </a:gridCol>
              </a:tblGrid>
              <a:tr h="231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Name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Price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Response Time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Detail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667785"/>
                  </a:ext>
                </a:extLst>
              </a:tr>
              <a:tr h="395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Core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</a:rPr>
                        <a:t>Included</a:t>
                      </a:r>
                      <a:endParaRPr lang="en-GB" sz="14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</a:rPr>
                        <a:t>NA</a:t>
                      </a:r>
                      <a:endParaRPr lang="en-GB" sz="14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Forum support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Account/Billing management</a:t>
                      </a:r>
                      <a:endParaRPr lang="en-GB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900416"/>
                  </a:ext>
                </a:extLst>
              </a:tr>
              <a:tr h="395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Developer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$29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a month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&lt;8 Hours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Unlimited break/fix via Web Submission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u="sng" kern="100">
                          <a:effectLst/>
                        </a:rPr>
                        <a:t>NB. Not available for Azure EA </a:t>
                      </a:r>
                      <a:endParaRPr lang="en-GB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690587"/>
                  </a:ext>
                </a:extLst>
              </a:tr>
              <a:tr h="395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Standard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$300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a month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&lt;2 Hours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Unlimited break/fix via Web Submission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3 x Telephone call backs per month</a:t>
                      </a:r>
                      <a:endParaRPr lang="en-GB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460228"/>
                  </a:ext>
                </a:extLst>
              </a:tr>
              <a:tr h="790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Pro-Direct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$1000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a month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&lt;1 Hour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Unlimited Telephone call backs with Priority handling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Escalation services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Pooled A/C management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>
                          <a:effectLst/>
                        </a:rPr>
                        <a:t>Some Proactive services</a:t>
                      </a:r>
                      <a:endParaRPr lang="en-GB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319212"/>
                  </a:ext>
                </a:extLst>
              </a:tr>
              <a:tr h="790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Premier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&gt;$3000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</a:rPr>
                        <a:t>a month</a:t>
                      </a:r>
                      <a:endParaRPr lang="en-GB" sz="14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</a:rPr>
                        <a:t>&lt;1 Hour  Minimum</a:t>
                      </a:r>
                      <a:endParaRPr lang="en-GB" sz="14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 dirty="0">
                          <a:effectLst/>
                        </a:rPr>
                        <a:t>Unlimited Priority Telephone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 dirty="0">
                          <a:effectLst/>
                        </a:rPr>
                        <a:t>Assigned ADM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 dirty="0">
                          <a:effectLst/>
                        </a:rPr>
                        <a:t>Bespoke Proactive services/mentoring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100" dirty="0">
                          <a:effectLst/>
                        </a:rPr>
                        <a:t>Rapid Response option</a:t>
                      </a:r>
                      <a:endParaRPr lang="en-GB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01468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6514" y="895808"/>
            <a:ext cx="1021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The fastest way to get a response to your technical or account issues, is through raising a ticket via the Azure portal. Account and Billing support tickets are provided free of charge, and Technical support is available via one of the support packages listed below. See:</a:t>
            </a:r>
            <a:endParaRPr lang="en-GB" sz="1400" dirty="0">
              <a:solidFill>
                <a:schemeClr val="bg2"/>
              </a:solidFill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u="sng" dirty="0">
                <a:solidFill>
                  <a:schemeClr val="bg2"/>
                </a:solidFill>
                <a:uFill>
                  <a:solidFill>
                    <a:schemeClr val="tx1"/>
                  </a:solidFill>
                </a:u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http://www.windowsazure.com/en-us/support/plans/</a:t>
            </a:r>
            <a:endParaRPr lang="en-GB" sz="2800" dirty="0">
              <a:solidFill>
                <a:schemeClr val="bg2"/>
              </a:solidFill>
              <a:effectLst/>
              <a:uFill>
                <a:solidFill>
                  <a:schemeClr val="tx1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u="sng" dirty="0">
                <a:solidFill>
                  <a:schemeClr val="bg2"/>
                </a:solidFill>
                <a:uFill>
                  <a:solidFill>
                    <a:schemeClr val="tx1"/>
                  </a:solidFill>
                </a:u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Support FAQ’s</a:t>
            </a:r>
            <a:endParaRPr lang="en-GB" sz="2800" dirty="0">
              <a:solidFill>
                <a:schemeClr val="bg2"/>
              </a:solidFill>
              <a:effectLst/>
              <a:uFill>
                <a:solidFill>
                  <a:schemeClr val="tx1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113" y="5425500"/>
            <a:ext cx="11502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</a:pPr>
            <a:r>
              <a:rPr lang="en-GB" sz="1600" b="1" u="sng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Escalations:</a:t>
            </a:r>
            <a:endParaRPr lang="en-GB" sz="1600" b="1" u="sng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Management: 	</a:t>
            </a:r>
            <a:r>
              <a:rPr lang="en-US" sz="1400" u="sng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wasmsesc@microsoft.com</a:t>
            </a:r>
            <a:endParaRPr lang="en-GB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Support:		</a:t>
            </a:r>
            <a:r>
              <a:rPr lang="en-GB" sz="1400" u="sng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APTSI@microsoft.com</a:t>
            </a:r>
            <a:endParaRPr lang="en-GB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Direct Escalation:	</a:t>
            </a:r>
            <a:r>
              <a:rPr lang="en-GB" sz="1400" u="sng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PDAzure@microsoft.com</a:t>
            </a:r>
            <a:endParaRPr lang="en-GB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need someone to pick up the case if the Case owner is Out of the office/Away: </a:t>
            </a:r>
            <a:r>
              <a:rPr lang="en-US" sz="1400" u="sng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aznext@microsoft.com</a:t>
            </a:r>
            <a:r>
              <a:rPr lang="en-US" sz="1400" u="sng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3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843" y="661873"/>
            <a:ext cx="9144000" cy="5192918"/>
          </a:xfrm>
        </p:spPr>
        <p:txBody>
          <a:bodyPr anchor="ctr">
            <a:noAutofit/>
          </a:bodyPr>
          <a:lstStyle/>
          <a:p>
            <a:r>
              <a:rPr lang="en-GB" sz="4400" dirty="0"/>
              <a:t>Work with your “PBE” …</a:t>
            </a:r>
            <a:br>
              <a:rPr lang="en-GB" sz="4400" dirty="0"/>
            </a:br>
            <a:r>
              <a:rPr lang="en-GB" sz="4400" dirty="0"/>
              <a:t>(Partner Business Evangelist) on a </a:t>
            </a: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joint engagement plan with us …</a:t>
            </a:r>
            <a:br>
              <a:rPr lang="en-GB" sz="4400" dirty="0"/>
            </a:br>
            <a:br>
              <a:rPr lang="en-GB" sz="4400" dirty="0"/>
            </a:br>
            <a:br>
              <a:rPr lang="en-GB" sz="4400" dirty="0"/>
            </a:br>
            <a:r>
              <a:rPr lang="en-GB" sz="3200" i="1" dirty="0"/>
              <a:t>Microsoft Tech Day IoT and Data – Tues 24</a:t>
            </a:r>
            <a:r>
              <a:rPr lang="en-GB" sz="3200" i="1" baseline="30000" dirty="0"/>
              <a:t>th</a:t>
            </a:r>
            <a:r>
              <a:rPr lang="en-GB" sz="3200" i="1" dirty="0"/>
              <a:t> May</a:t>
            </a:r>
            <a:br>
              <a:rPr lang="en-GB" sz="3200" i="1" dirty="0"/>
            </a:br>
            <a:r>
              <a:rPr lang="en-GB" sz="3200" i="1" dirty="0"/>
              <a:t>Next Azure Workshop – Tues 28</a:t>
            </a:r>
            <a:r>
              <a:rPr lang="en-GB" sz="3200" i="1" baseline="30000" dirty="0"/>
              <a:t>th</a:t>
            </a:r>
            <a:r>
              <a:rPr lang="en-GB" sz="3200" i="1" dirty="0"/>
              <a:t> June</a:t>
            </a:r>
            <a:br>
              <a:rPr lang="en-GB" sz="3200" i="1" dirty="0"/>
            </a:br>
            <a:br>
              <a:rPr lang="en-GB" sz="3200" i="1" dirty="0"/>
            </a:br>
            <a:r>
              <a:rPr lang="en-GB" sz="3200" i="1" dirty="0"/>
              <a:t>Would you or your colleagues benefit from attending?</a:t>
            </a:r>
            <a:r>
              <a:rPr lang="en-GB" sz="3600" dirty="0"/>
              <a:t>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7475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400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Symbol</vt:lpstr>
      <vt:lpstr>Times New Roman</vt:lpstr>
      <vt:lpstr>Office Theme</vt:lpstr>
      <vt:lpstr>Next Steps to evaluate Microsoft Azure …</vt:lpstr>
      <vt:lpstr>Free/low-cost Azure licences and how to get them …</vt:lpstr>
      <vt:lpstr>Resolving support questions …</vt:lpstr>
      <vt:lpstr>Work with your “PBE” … (Partner Business Evangelist) on a   joint engagement plan with us …   Microsoft Tech Day IoT and Data – Tues 24th May Next Azure Workshop – Tues 28th June  Would you or your colleagues benefit from attending?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 with Microsoft Azure …</dc:title>
  <dc:creator>Kevin Lief</dc:creator>
  <cp:lastModifiedBy>David Gristwood</cp:lastModifiedBy>
  <cp:revision>9</cp:revision>
  <dcterms:created xsi:type="dcterms:W3CDTF">2016-04-15T15:54:53Z</dcterms:created>
  <dcterms:modified xsi:type="dcterms:W3CDTF">2016-04-19T07:58:10Z</dcterms:modified>
</cp:coreProperties>
</file>