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44"/>
  </p:notesMasterIdLst>
  <p:handoutMasterIdLst>
    <p:handoutMasterId r:id="rId45"/>
  </p:handoutMasterIdLst>
  <p:sldIdLst>
    <p:sldId id="256" r:id="rId6"/>
    <p:sldId id="284" r:id="rId7"/>
    <p:sldId id="287" r:id="rId8"/>
    <p:sldId id="288" r:id="rId9"/>
    <p:sldId id="330" r:id="rId10"/>
    <p:sldId id="290" r:id="rId11"/>
    <p:sldId id="332" r:id="rId12"/>
    <p:sldId id="289" r:id="rId13"/>
    <p:sldId id="292" r:id="rId14"/>
    <p:sldId id="291" r:id="rId15"/>
    <p:sldId id="296" r:id="rId16"/>
    <p:sldId id="297" r:id="rId17"/>
    <p:sldId id="298" r:id="rId18"/>
    <p:sldId id="299" r:id="rId19"/>
    <p:sldId id="301" r:id="rId20"/>
    <p:sldId id="302" r:id="rId21"/>
    <p:sldId id="303" r:id="rId22"/>
    <p:sldId id="305" r:id="rId23"/>
    <p:sldId id="304" r:id="rId24"/>
    <p:sldId id="306" r:id="rId25"/>
    <p:sldId id="307" r:id="rId26"/>
    <p:sldId id="308" r:id="rId27"/>
    <p:sldId id="309" r:id="rId28"/>
    <p:sldId id="319" r:id="rId29"/>
    <p:sldId id="315" r:id="rId30"/>
    <p:sldId id="316" r:id="rId31"/>
    <p:sldId id="314" r:id="rId32"/>
    <p:sldId id="268" r:id="rId33"/>
    <p:sldId id="321" r:id="rId34"/>
    <p:sldId id="326" r:id="rId35"/>
    <p:sldId id="324" r:id="rId36"/>
    <p:sldId id="323" r:id="rId37"/>
    <p:sldId id="282" r:id="rId38"/>
    <p:sldId id="329" r:id="rId39"/>
    <p:sldId id="328" r:id="rId40"/>
    <p:sldId id="327" r:id="rId41"/>
    <p:sldId id="325" r:id="rId42"/>
    <p:sldId id="331"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00A6F0"/>
    <a:srgbClr val="F25022"/>
    <a:srgbClr val="282828"/>
    <a:srgbClr val="D5ECFF"/>
    <a:srgbClr val="00E2C7"/>
    <a:srgbClr val="146E3B"/>
    <a:srgbClr val="7FBA00"/>
    <a:srgbClr val="426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927" autoAdjust="0"/>
    <p:restoredTop sz="96323" autoAdjust="0"/>
  </p:normalViewPr>
  <p:slideViewPr>
    <p:cSldViewPr>
      <p:cViewPr>
        <p:scale>
          <a:sx n="400" d="100"/>
          <a:sy n="400" d="100"/>
        </p:scale>
        <p:origin x="-16300" y="-325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3" d="100"/>
          <a:sy n="83" d="100"/>
        </p:scale>
        <p:origin x="30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4/27/2016 11:11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4/27/2016 11:11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2800" baseline="0" dirty="0"/>
              <a:t>Microsoft Azure has been going through the transition of taking Tier 1 products such as SQL Server, Analysis Server, System center, Lync and running these as cloud services, as well as creating brand new “born in the cloud” Tier 1 services such as </a:t>
            </a:r>
            <a:r>
              <a:rPr lang="en-US" sz="2800" baseline="0" dirty="0" err="1"/>
              <a:t>DocumentDB</a:t>
            </a:r>
            <a:r>
              <a:rPr lang="en-US" sz="2800" baseline="0" dirty="0"/>
              <a:t>. In order to do this, we needed a new kind of </a:t>
            </a:r>
            <a:r>
              <a:rPr lang="en-US" sz="2800" baseline="0" dirty="0" err="1"/>
              <a:t>PaaS</a:t>
            </a:r>
            <a:r>
              <a:rPr lang="en-US" sz="2800" baseline="0" dirty="0"/>
              <a:t>, one that provides all the capabilities shown here such as high availability at scale, running at high density to reduce costs, agility in large development teams to be able to decompose the cloud service down into independent discrete smaller services each of which be partitioned for scale.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2800" baseline="0" dirty="0"/>
          </a:p>
          <a:p>
            <a:pPr marL="0" marR="0" indent="0" algn="l" defTabSz="932742" rtl="0" eaLnBrk="1" fontAlgn="auto" latinLnBrk="0" hangingPunct="1">
              <a:lnSpc>
                <a:spcPct val="90000"/>
              </a:lnSpc>
              <a:spcBef>
                <a:spcPts val="0"/>
              </a:spcBef>
              <a:spcAft>
                <a:spcPts val="340"/>
              </a:spcAft>
              <a:buClrTx/>
              <a:buSzTx/>
              <a:buFontTx/>
              <a:buNone/>
              <a:tabLst/>
              <a:defRPr/>
            </a:pPr>
            <a:r>
              <a:rPr lang="en-US" sz="2800" baseline="0" dirty="0"/>
              <a:t>Importantly we realized that the largest cost for a cloud service was the day to day management and operation of the service, and not having to worry about the availability of the service in the event of machine, network, process failures. So, Service Fabric also provides a self-healing approach which means you do not need large teams of people to ensure that the service is always running. Equally with the concepts of application versioning, no downtime rolling upgrades and automatic service resource balancing based on current load and health, Service Fabric provides complete lifecycle support for your cloud service.</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2800" baseline="0" dirty="0"/>
          </a:p>
          <a:p>
            <a:pPr marL="0" marR="0" indent="0" algn="l" defTabSz="932742" rtl="0" eaLnBrk="1" fontAlgn="auto" latinLnBrk="0" hangingPunct="1">
              <a:lnSpc>
                <a:spcPct val="90000"/>
              </a:lnSpc>
              <a:spcBef>
                <a:spcPts val="0"/>
              </a:spcBef>
              <a:spcAft>
                <a:spcPts val="340"/>
              </a:spcAft>
              <a:buClrTx/>
              <a:buSzTx/>
              <a:buFontTx/>
              <a:buNone/>
              <a:tabLst/>
              <a:defRPr/>
            </a:pPr>
            <a:r>
              <a:rPr lang="en-US" sz="2800" baseline="0" dirty="0"/>
              <a:t>Service Fabric will be available in Azure as a service and in Windows Server 2016. Applications built against the programming APIs can be deployed to any of these environments with no code changes. Currently, as you would expect given that we developed Service Fabric for our own services, it runs on Windows, but we have started the port on Linux that we will eventually release.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2800" baseline="0" dirty="0"/>
          </a:p>
          <a:p>
            <a:pPr marL="0" marR="0" indent="0" algn="l" defTabSz="932742" rtl="0" eaLnBrk="1" fontAlgn="auto" latinLnBrk="0" hangingPunct="1">
              <a:lnSpc>
                <a:spcPct val="90000"/>
              </a:lnSpc>
              <a:spcBef>
                <a:spcPts val="0"/>
              </a:spcBef>
              <a:spcAft>
                <a:spcPts val="340"/>
              </a:spcAft>
              <a:buClrTx/>
              <a:buSzTx/>
              <a:buFontTx/>
              <a:buNone/>
              <a:tabLst/>
              <a:defRPr/>
            </a:pPr>
            <a:r>
              <a:rPr lang="en-US" sz="2800" baseline="0" dirty="0"/>
              <a:t>The world is changing for you as developers, as previous </a:t>
            </a:r>
            <a:r>
              <a:rPr lang="en-US" sz="2800" baseline="0" dirty="0" err="1"/>
              <a:t>on-premise</a:t>
            </a:r>
            <a:r>
              <a:rPr lang="en-US" sz="2800" baseline="0" dirty="0"/>
              <a:t> products move the cloud as services to take advantage of utility computing and global reach. You need a platform that helps get you there. Now you can use the same platform that Azure is using for its tier 1 services and all this is installed on your laptop. You have a whole data center in your hands.</a:t>
            </a:r>
            <a:endParaRPr lang="en-US" sz="2800" dirty="0"/>
          </a:p>
          <a:p>
            <a:endParaRPr lang="en-US" sz="2448" kern="1200" dirty="0">
              <a:solidFill>
                <a:schemeClr val="tx1"/>
              </a:solidFill>
              <a:latin typeface="Segoe UI Light" pitchFamily="34" charset="0"/>
              <a:ea typeface="+mn-ea"/>
              <a:cs typeface="+mn-cs"/>
            </a:endParaRPr>
          </a:p>
          <a:p>
            <a:r>
              <a:rPr lang="en-US" sz="2448" kern="1200" dirty="0">
                <a:solidFill>
                  <a:schemeClr val="tx1"/>
                </a:solidFill>
                <a:latin typeface="Segoe UI Light" pitchFamily="34" charset="0"/>
                <a:ea typeface="+mn-ea"/>
                <a:cs typeface="+mn-cs"/>
              </a:rPr>
              <a:t>*****************************************************************************</a:t>
            </a:r>
          </a:p>
          <a:p>
            <a:r>
              <a:rPr lang="en-US" sz="2448" kern="1200" dirty="0">
                <a:solidFill>
                  <a:schemeClr val="tx1"/>
                </a:solidFill>
                <a:latin typeface="Segoe UI Light" pitchFamily="34" charset="0"/>
                <a:ea typeface="+mn-ea"/>
                <a:cs typeface="+mn-cs"/>
              </a:rPr>
              <a:t> Service Fabric is </a:t>
            </a:r>
            <a:r>
              <a:rPr lang="en-US" sz="2448" kern="1200" dirty="0" err="1">
                <a:solidFill>
                  <a:schemeClr val="tx1"/>
                </a:solidFill>
                <a:latin typeface="Segoe UI Light" pitchFamily="34" charset="0"/>
                <a:ea typeface="+mn-ea"/>
                <a:cs typeface="+mn-cs"/>
              </a:rPr>
              <a:t>aproven</a:t>
            </a:r>
            <a:r>
              <a:rPr lang="en-US" sz="2448" kern="1200" dirty="0">
                <a:solidFill>
                  <a:schemeClr val="tx1"/>
                </a:solidFill>
                <a:latin typeface="Segoe UI Light" pitchFamily="34" charset="0"/>
                <a:ea typeface="+mn-ea"/>
                <a:cs typeface="+mn-cs"/>
              </a:rPr>
              <a:t> distributed systems platform that:</a:t>
            </a:r>
          </a:p>
          <a:p>
            <a:pPr lvl="1"/>
            <a:r>
              <a:rPr lang="en-US" sz="2176" dirty="0"/>
              <a:t>Makes it easy to build scalable and reliable services</a:t>
            </a:r>
          </a:p>
          <a:p>
            <a:pPr lvl="1"/>
            <a:r>
              <a:rPr lang="en-US" sz="2176" dirty="0"/>
              <a:t>Allows keeping compute and associated state together to achieve high throughput and low latency</a:t>
            </a:r>
          </a:p>
          <a:p>
            <a:pPr lvl="1"/>
            <a:r>
              <a:rPr lang="en-US" sz="2176" dirty="0"/>
              <a:t>Manages full service lifecycle</a:t>
            </a:r>
          </a:p>
          <a:p>
            <a:pPr lvl="1"/>
            <a:r>
              <a:rPr lang="en-US" sz="2176" dirty="0"/>
              <a:t>Can be deployed in-cloud or on-premises</a:t>
            </a:r>
          </a:p>
          <a:p>
            <a:pPr marL="171450" indent="-171450">
              <a:buFontTx/>
              <a:buChar char="-"/>
            </a:pPr>
            <a:endParaRPr lang="en-US" dirty="0"/>
          </a:p>
          <a:p>
            <a:pPr marL="171450" indent="-171450">
              <a:buFontTx/>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381662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Actor model simplifies the complexity of programming against</a:t>
            </a:r>
            <a:r>
              <a:rPr lang="en-GB" baseline="0" dirty="0"/>
              <a:t> distributed, concurrent systems </a:t>
            </a:r>
            <a:r>
              <a:rPr lang="en-GB" dirty="0"/>
              <a:t>and speed up development</a:t>
            </a:r>
            <a:r>
              <a:rPr lang="en-GB" baseline="0" dirty="0"/>
              <a:t> etc.</a:t>
            </a:r>
          </a:p>
          <a:p>
            <a:r>
              <a:rPr lang="en-GB" baseline="0" dirty="0"/>
              <a:t>Services is an on boarding approach to microservices for running web services, windows services.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4/27/2016 11:11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843022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how the cluster</a:t>
            </a:r>
            <a:r>
              <a:rPr lang="en-GB" baseline="0" dirty="0"/>
              <a:t> works</a:t>
            </a:r>
          </a:p>
          <a:p>
            <a:endParaRPr lang="en-GB" baseline="0" dirty="0"/>
          </a:p>
          <a:p>
            <a:r>
              <a:rPr lang="en-GB" baseline="0" dirty="0"/>
              <a:t>SHOW EXPLORER</a:t>
            </a:r>
            <a:endParaRPr lang="en-GB" dirty="0"/>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4/27/2016 11:11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59029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how the cluster</a:t>
            </a:r>
            <a:r>
              <a:rPr lang="en-GB" baseline="0" dirty="0"/>
              <a:t> works</a:t>
            </a:r>
          </a:p>
          <a:p>
            <a:endParaRPr lang="en-GB" baseline="0" dirty="0"/>
          </a:p>
          <a:p>
            <a:r>
              <a:rPr lang="en-GB" baseline="0" dirty="0"/>
              <a:t>SHOW EXPLORER</a:t>
            </a:r>
            <a:endParaRPr lang="en-GB" dirty="0"/>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4/27/2016 11:11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701258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how the cluster</a:t>
            </a:r>
            <a:r>
              <a:rPr lang="en-GB" baseline="0" dirty="0"/>
              <a:t> works</a:t>
            </a:r>
          </a:p>
          <a:p>
            <a:endParaRPr lang="en-GB" baseline="0" dirty="0"/>
          </a:p>
          <a:p>
            <a:r>
              <a:rPr lang="en-GB" baseline="0" dirty="0"/>
              <a:t>SHOW EXPLORER</a:t>
            </a:r>
            <a:endParaRPr lang="en-GB" dirty="0"/>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4/27/2016 11:11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17276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a:t>
            </a:r>
            <a:r>
              <a:rPr lang="en-GB" baseline="0" dirty="0"/>
              <a:t> in browser demo of nodes and relationships growing</a:t>
            </a:r>
          </a:p>
          <a:p>
            <a:r>
              <a:rPr lang="en-GB" baseline="0" dirty="0"/>
              <a:t>Show </a:t>
            </a:r>
            <a:r>
              <a:rPr lang="en-GB" baseline="0" dirty="0" err="1"/>
              <a:t>IoT</a:t>
            </a:r>
            <a:r>
              <a:rPr lang="en-GB" baseline="0" dirty="0"/>
              <a:t> hub message stats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4/27/2016 11:11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95726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1398" y="1211287"/>
            <a:ext cx="6404040" cy="3657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2000">
                      <a:schemeClr val="tx1"/>
                    </a:gs>
                    <a:gs pos="98000">
                      <a:schemeClr val="tx1"/>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74702" y="2125683"/>
            <a:ext cx="6400736" cy="1828800"/>
          </a:xfrm>
          <a:noFill/>
        </p:spPr>
        <p:txBody>
          <a:bodyPr lIns="146304" tIns="91440" rIns="146304" bIns="91440" anchor="t" anchorCtr="0"/>
          <a:lstStyle>
            <a:lvl1pPr>
              <a:defRPr sz="5400" spc="-100"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73050" y="3954463"/>
            <a:ext cx="5487988" cy="1828800"/>
          </a:xfrm>
          <a:noFill/>
        </p:spPr>
        <p:txBody>
          <a:bodyPr tIns="109728" bIns="109728">
            <a:noAutofit/>
          </a:bodyPr>
          <a:lstStyle>
            <a:lvl1pPr marL="0" indent="0">
              <a:spcBef>
                <a:spcPts val="0"/>
              </a:spcBef>
              <a:buNone/>
              <a:defRPr sz="3200">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
        <p:nvSpPr>
          <p:cNvPr id="230" name="Freeform 229"/>
          <p:cNvSpPr>
            <a:spLocks/>
          </p:cNvSpPr>
          <p:nvPr userDrawn="1"/>
        </p:nvSpPr>
        <p:spPr bwMode="auto">
          <a:xfrm>
            <a:off x="10633303" y="2540869"/>
            <a:ext cx="1228270" cy="499194"/>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31" name="Group 230"/>
          <p:cNvGrpSpPr/>
          <p:nvPr userDrawn="1"/>
        </p:nvGrpSpPr>
        <p:grpSpPr bwMode="auto">
          <a:xfrm>
            <a:off x="6362728" y="3629515"/>
            <a:ext cx="5396739" cy="21312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42"/>
          <p:cNvSpPr>
            <a:spLocks/>
          </p:cNvSpPr>
          <p:nvPr userDrawn="1"/>
        </p:nvSpPr>
        <p:spPr bwMode="auto">
          <a:xfrm>
            <a:off x="8716653" y="1485604"/>
            <a:ext cx="1403969" cy="840253"/>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237"/>
          <p:cNvSpPr>
            <a:spLocks/>
          </p:cNvSpPr>
          <p:nvPr userDrawn="1"/>
        </p:nvSpPr>
        <p:spPr bwMode="auto">
          <a:xfrm flipH="1">
            <a:off x="7542827" y="2325857"/>
            <a:ext cx="731512" cy="297301"/>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94675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4"/>
          <p:cNvSpPr txBox="1">
            <a:spLocks/>
          </p:cNvSpPr>
          <p:nvPr userDrawn="1"/>
        </p:nvSpPr>
        <p:spPr>
          <a:xfrm>
            <a:off x="10394701" y="399429"/>
            <a:ext cx="2130004" cy="70926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91000">
                      <a:schemeClr val="tx1"/>
                    </a:gs>
                    <a:gs pos="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solidFill>
                  <a:srgbClr val="3A9BD4"/>
                </a:solidFill>
              </a:rPr>
              <a:t>@</a:t>
            </a:r>
            <a:r>
              <a:rPr lang="en-GB" sz="2800" dirty="0" err="1">
                <a:solidFill>
                  <a:srgbClr val="3A9BD4"/>
                </a:solidFill>
              </a:rPr>
              <a:t>dotjson</a:t>
            </a:r>
            <a:endParaRPr lang="en-GB" sz="2800" dirty="0">
              <a:solidFill>
                <a:srgbClr val="3A9BD4"/>
              </a:solidFill>
            </a:endParaRP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2995"/>
            <a:ext cx="1828800" cy="391754"/>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bg>
      <p:bgPr>
        <a:solidFill>
          <a:srgbClr val="002050"/>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271398" y="1211287"/>
            <a:ext cx="6404040" cy="3657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2000">
                      <a:schemeClr val="tx1"/>
                    </a:gs>
                    <a:gs pos="98000">
                      <a:schemeClr val="tx1"/>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74702" y="2125683"/>
            <a:ext cx="6400736" cy="1828800"/>
          </a:xfrm>
          <a:noFill/>
        </p:spPr>
        <p:txBody>
          <a:bodyPr lIns="146304" tIns="91440" rIns="146304" bIns="91440" anchor="t" anchorCtr="0"/>
          <a:lstStyle>
            <a:lvl1pPr>
              <a:defRPr sz="5400" spc="-100"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73050" y="3954463"/>
            <a:ext cx="5487988" cy="1828800"/>
          </a:xfrm>
          <a:noFill/>
        </p:spPr>
        <p:txBody>
          <a:bodyPr tIns="109728" bIns="109728">
            <a:noAutofit/>
          </a:bodyPr>
          <a:lstStyle>
            <a:lvl1pPr marL="0" indent="0">
              <a:spcBef>
                <a:spcPts val="0"/>
              </a:spcBef>
              <a:buNone/>
              <a:defRPr sz="3200">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
        <p:nvSpPr>
          <p:cNvPr id="230" name="Freeform 229"/>
          <p:cNvSpPr>
            <a:spLocks/>
          </p:cNvSpPr>
          <p:nvPr userDrawn="1"/>
        </p:nvSpPr>
        <p:spPr bwMode="auto">
          <a:xfrm>
            <a:off x="10633303" y="2540869"/>
            <a:ext cx="1228270" cy="499194"/>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31" name="Group 230"/>
          <p:cNvGrpSpPr/>
          <p:nvPr userDrawn="1"/>
        </p:nvGrpSpPr>
        <p:grpSpPr bwMode="auto">
          <a:xfrm>
            <a:off x="6362728" y="3629515"/>
            <a:ext cx="5396739" cy="21312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42"/>
          <p:cNvSpPr>
            <a:spLocks/>
          </p:cNvSpPr>
          <p:nvPr userDrawn="1"/>
        </p:nvSpPr>
        <p:spPr bwMode="auto">
          <a:xfrm>
            <a:off x="8716653" y="1485604"/>
            <a:ext cx="1403969" cy="840253"/>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237"/>
          <p:cNvSpPr>
            <a:spLocks/>
          </p:cNvSpPr>
          <p:nvPr userDrawn="1"/>
        </p:nvSpPr>
        <p:spPr bwMode="auto">
          <a:xfrm flipH="1">
            <a:off x="7542827" y="2325857"/>
            <a:ext cx="731512" cy="297301"/>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0724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
        <p:nvSpPr>
          <p:cNvPr id="2" name="TextBox 1"/>
          <p:cNvSpPr txBox="1"/>
          <p:nvPr userDrawn="1"/>
        </p:nvSpPr>
        <p:spPr>
          <a:xfrm>
            <a:off x="10394701" y="6118224"/>
            <a:ext cx="172819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a:t>
            </a:r>
            <a:r>
              <a:rPr lang="en-GB" sz="2400" dirty="0" err="1">
                <a:gradFill>
                  <a:gsLst>
                    <a:gs pos="2917">
                      <a:schemeClr val="tx1"/>
                    </a:gs>
                    <a:gs pos="30000">
                      <a:schemeClr val="tx1"/>
                    </a:gs>
                  </a:gsLst>
                  <a:lin ang="5400000" scaled="0"/>
                </a:gradFill>
                <a:latin typeface="+mj-lt"/>
              </a:rPr>
              <a:t>dotjson</a:t>
            </a:r>
            <a:endParaRPr lang="en-GB" sz="2400"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
        <p:nvSpPr>
          <p:cNvPr id="5" name="TextBox 4"/>
          <p:cNvSpPr txBox="1"/>
          <p:nvPr userDrawn="1"/>
        </p:nvSpPr>
        <p:spPr>
          <a:xfrm>
            <a:off x="10394701" y="6118224"/>
            <a:ext cx="172819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a:t>
            </a:r>
            <a:r>
              <a:rPr lang="en-GB" sz="2400" dirty="0" err="1">
                <a:gradFill>
                  <a:gsLst>
                    <a:gs pos="2917">
                      <a:schemeClr val="tx1"/>
                    </a:gs>
                    <a:gs pos="30000">
                      <a:schemeClr val="tx1"/>
                    </a:gs>
                  </a:gsLst>
                  <a:lin ang="5400000" scaled="0"/>
                </a:gradFill>
                <a:latin typeface="+mj-lt"/>
              </a:rPr>
              <a:t>dotjson</a:t>
            </a:r>
            <a:endParaRPr lang="en-GB" sz="2400"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5"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1.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4.emf"/><Relationship Id="rId4" Type="http://schemas.openxmlformats.org/officeDocument/2006/relationships/image" Target="../media/image2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8" Type="http://schemas.openxmlformats.org/officeDocument/2006/relationships/image" Target="../media/image27.png"/><Relationship Id="rId3" Type="http://schemas.microsoft.com/office/2007/relationships/hdphoto" Target="../media/hdphoto2.wdp"/><Relationship Id="rId7" Type="http://schemas.openxmlformats.org/officeDocument/2006/relationships/hyperlink" Target="https://azure.microsoft.com/en-gb/documentation/learning-paths/service-fabric/" TargetMode="External"/><Relationship Id="rId2" Type="http://schemas.openxmlformats.org/officeDocument/2006/relationships/image" Target="../media/image25.png"/><Relationship Id="rId1" Type="http://schemas.openxmlformats.org/officeDocument/2006/relationships/slideLayout" Target="../slideLayouts/slideLayout11.xml"/><Relationship Id="rId6" Type="http://schemas.microsoft.com/office/2007/relationships/hdphoto" Target="../media/hdphoto3.wdp"/><Relationship Id="rId5" Type="http://schemas.openxmlformats.org/officeDocument/2006/relationships/image" Target="../media/image26.png"/><Relationship Id="rId4" Type="http://schemas.openxmlformats.org/officeDocument/2006/relationships/hyperlink" Target="https://www.nginx.com/blog/introduction-to-microservices/" TargetMode="External"/><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0439" y="0"/>
            <a:ext cx="7319234" cy="6994525"/>
          </a:xfrm>
          <a:prstGeom prst="rect">
            <a:avLst/>
          </a:prstGeom>
          <a:solidFill>
            <a:srgbClr val="3A9B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866309" y="0"/>
            <a:ext cx="5570166"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rotWithShape="1">
          <a:blip r:embed="rId2"/>
          <a:srcRect l="10127" t="-1270" r="12204" b="19114"/>
          <a:stretch/>
        </p:blipFill>
        <p:spPr>
          <a:xfrm>
            <a:off x="7345525" y="1553046"/>
            <a:ext cx="4716508" cy="3186279"/>
          </a:xfrm>
          <a:prstGeom prst="rect">
            <a:avLst/>
          </a:prstGeom>
        </p:spPr>
      </p:pic>
      <p:sp>
        <p:nvSpPr>
          <p:cNvPr id="4" name="Title 3"/>
          <p:cNvSpPr>
            <a:spLocks noGrp="1"/>
          </p:cNvSpPr>
          <p:nvPr>
            <p:ph type="title"/>
          </p:nvPr>
        </p:nvSpPr>
        <p:spPr/>
        <p:txBody>
          <a:bodyPr/>
          <a:lstStyle/>
          <a:p>
            <a:r>
              <a:rPr lang="en-GB" dirty="0"/>
              <a:t>Crossing Boundaries</a:t>
            </a:r>
          </a:p>
        </p:txBody>
      </p:sp>
      <p:sp>
        <p:nvSpPr>
          <p:cNvPr id="5" name="Text Placeholder 4"/>
          <p:cNvSpPr>
            <a:spLocks noGrp="1"/>
          </p:cNvSpPr>
          <p:nvPr>
            <p:ph type="body" sz="quarter" idx="12"/>
          </p:nvPr>
        </p:nvSpPr>
        <p:spPr>
          <a:xfrm>
            <a:off x="274702" y="3057127"/>
            <a:ext cx="5079440" cy="1828007"/>
          </a:xfrm>
        </p:spPr>
        <p:txBody>
          <a:bodyPr/>
          <a:lstStyle/>
          <a:p>
            <a:r>
              <a:rPr lang="en-GB" dirty="0"/>
              <a:t>Joni Collinge</a:t>
            </a:r>
          </a:p>
          <a:p>
            <a:pPr>
              <a:lnSpc>
                <a:spcPct val="150000"/>
              </a:lnSpc>
            </a:pPr>
            <a:r>
              <a:rPr lang="en-GB" sz="2400" dirty="0"/>
              <a:t>@</a:t>
            </a:r>
            <a:r>
              <a:rPr lang="en-GB" sz="2400" dirty="0" err="1"/>
              <a:t>dotjson</a:t>
            </a:r>
            <a:endParaRPr lang="en-GB" sz="2400" dirty="0"/>
          </a:p>
        </p:txBody>
      </p:sp>
    </p:spTree>
    <p:extLst>
      <p:ext uri="{BB962C8B-B14F-4D97-AF65-F5344CB8AC3E}">
        <p14:creationId xmlns:p14="http://schemas.microsoft.com/office/powerpoint/2010/main" val="411303575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Microservices</a:t>
            </a:r>
          </a:p>
        </p:txBody>
      </p:sp>
      <p:sp>
        <p:nvSpPr>
          <p:cNvPr id="6" name="Rectangle 5"/>
          <p:cNvSpPr/>
          <p:nvPr/>
        </p:nvSpPr>
        <p:spPr bwMode="auto">
          <a:xfrm>
            <a:off x="1318969" y="3227501"/>
            <a:ext cx="1074324" cy="1074324"/>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p:cNvCxnSpPr/>
          <p:nvPr/>
        </p:nvCxnSpPr>
        <p:spPr>
          <a:xfrm>
            <a:off x="3337917" y="2057102"/>
            <a:ext cx="0" cy="403244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91162" y="4793406"/>
            <a:ext cx="126207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Client</a:t>
            </a:r>
          </a:p>
        </p:txBody>
      </p:sp>
      <p:cxnSp>
        <p:nvCxnSpPr>
          <p:cNvPr id="20" name="Straight Arrow Connector 19"/>
          <p:cNvCxnSpPr/>
          <p:nvPr/>
        </p:nvCxnSpPr>
        <p:spPr>
          <a:xfrm>
            <a:off x="2393293" y="3569270"/>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393293" y="4001318"/>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4792254" y="3013214"/>
            <a:ext cx="1074324" cy="1074324"/>
          </a:xfrm>
          <a:prstGeom prst="rect">
            <a:avLst/>
          </a:prstGeom>
          <a:solidFill>
            <a:srgbClr val="426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4675563" y="3137222"/>
            <a:ext cx="1074324" cy="1074324"/>
          </a:xfrm>
          <a:prstGeom prst="rect">
            <a:avLst/>
          </a:prstGeom>
          <a:solidFill>
            <a:srgbClr val="5A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558872" y="3228280"/>
            <a:ext cx="1074324" cy="10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4107615" y="4793406"/>
            <a:ext cx="2210219"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Driver Web UI</a:t>
            </a:r>
          </a:p>
        </p:txBody>
      </p:sp>
      <p:sp>
        <p:nvSpPr>
          <p:cNvPr id="32" name="Rectangle 31"/>
          <p:cNvSpPr/>
          <p:nvPr/>
        </p:nvSpPr>
        <p:spPr bwMode="auto">
          <a:xfrm>
            <a:off x="7298357" y="1610559"/>
            <a:ext cx="615136" cy="615136"/>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9746629" y="3459064"/>
            <a:ext cx="615136" cy="615136"/>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4" name="Rectangle 33"/>
          <p:cNvSpPr/>
          <p:nvPr/>
        </p:nvSpPr>
        <p:spPr bwMode="auto">
          <a:xfrm>
            <a:off x="7116232" y="3645962"/>
            <a:ext cx="615136" cy="615136"/>
          </a:xfrm>
          <a:prstGeom prst="rect">
            <a:avLst/>
          </a:prstGeom>
          <a:solidFill>
            <a:srgbClr val="D1806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5" name="Rectangle 34"/>
          <p:cNvSpPr/>
          <p:nvPr/>
        </p:nvSpPr>
        <p:spPr bwMode="auto">
          <a:xfrm>
            <a:off x="8555429" y="2225695"/>
            <a:ext cx="615136" cy="615136"/>
          </a:xfrm>
          <a:prstGeom prst="rect">
            <a:avLst/>
          </a:prstGeom>
          <a:solidFill>
            <a:srgbClr val="006A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6" name="Rectangle 35"/>
          <p:cNvSpPr/>
          <p:nvPr/>
        </p:nvSpPr>
        <p:spPr bwMode="auto">
          <a:xfrm>
            <a:off x="8555429" y="4692433"/>
            <a:ext cx="615136" cy="615136"/>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cxnSp>
        <p:nvCxnSpPr>
          <p:cNvPr id="5" name="Straight Arrow Connector 4"/>
          <p:cNvCxnSpPr>
            <a:stCxn id="25" idx="3"/>
            <a:endCxn id="32" idx="2"/>
          </p:cNvCxnSpPr>
          <p:nvPr/>
        </p:nvCxnSpPr>
        <p:spPr>
          <a:xfrm flipV="1">
            <a:off x="5866578" y="2225695"/>
            <a:ext cx="1739347" cy="13246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2" idx="2"/>
            <a:endCxn id="36" idx="0"/>
          </p:cNvCxnSpPr>
          <p:nvPr/>
        </p:nvCxnSpPr>
        <p:spPr>
          <a:xfrm>
            <a:off x="7605925" y="2225695"/>
            <a:ext cx="1257072" cy="24667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6" idx="0"/>
            <a:endCxn id="33" idx="1"/>
          </p:cNvCxnSpPr>
          <p:nvPr/>
        </p:nvCxnSpPr>
        <p:spPr>
          <a:xfrm flipV="1">
            <a:off x="8862997" y="3766632"/>
            <a:ext cx="883632" cy="9258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0408007" y="3450731"/>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Notifications</a:t>
            </a:r>
          </a:p>
        </p:txBody>
      </p:sp>
      <p:sp>
        <p:nvSpPr>
          <p:cNvPr id="60" name="TextBox 59"/>
          <p:cNvSpPr txBox="1"/>
          <p:nvPr/>
        </p:nvSpPr>
        <p:spPr>
          <a:xfrm>
            <a:off x="8271819" y="5342305"/>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Billing</a:t>
            </a:r>
          </a:p>
        </p:txBody>
      </p:sp>
      <p:sp>
        <p:nvSpPr>
          <p:cNvPr id="61" name="TextBox 60"/>
          <p:cNvSpPr txBox="1"/>
          <p:nvPr/>
        </p:nvSpPr>
        <p:spPr>
          <a:xfrm>
            <a:off x="6111964" y="853566"/>
            <a:ext cx="3238808"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Driver Management</a:t>
            </a:r>
          </a:p>
        </p:txBody>
      </p:sp>
    </p:spTree>
    <p:extLst>
      <p:ext uri="{BB962C8B-B14F-4D97-AF65-F5344CB8AC3E}">
        <p14:creationId xmlns:p14="http://schemas.microsoft.com/office/powerpoint/2010/main" val="14974829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Microservices</a:t>
            </a:r>
          </a:p>
        </p:txBody>
      </p:sp>
      <p:sp>
        <p:nvSpPr>
          <p:cNvPr id="6" name="Rectangle 5"/>
          <p:cNvSpPr/>
          <p:nvPr/>
        </p:nvSpPr>
        <p:spPr bwMode="auto">
          <a:xfrm>
            <a:off x="1318969" y="3227501"/>
            <a:ext cx="1074324" cy="1074324"/>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p:cNvCxnSpPr/>
          <p:nvPr/>
        </p:nvCxnSpPr>
        <p:spPr>
          <a:xfrm>
            <a:off x="3337917" y="2057102"/>
            <a:ext cx="0" cy="403244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91162" y="4793406"/>
            <a:ext cx="126207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Client</a:t>
            </a:r>
          </a:p>
        </p:txBody>
      </p:sp>
      <p:cxnSp>
        <p:nvCxnSpPr>
          <p:cNvPr id="20" name="Straight Arrow Connector 19"/>
          <p:cNvCxnSpPr/>
          <p:nvPr/>
        </p:nvCxnSpPr>
        <p:spPr>
          <a:xfrm>
            <a:off x="2393293" y="3569270"/>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393293" y="4001318"/>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4792254" y="3013214"/>
            <a:ext cx="1074324" cy="1074324"/>
          </a:xfrm>
          <a:prstGeom prst="rect">
            <a:avLst/>
          </a:prstGeom>
          <a:solidFill>
            <a:srgbClr val="426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4675563" y="3137222"/>
            <a:ext cx="1074324" cy="1074324"/>
          </a:xfrm>
          <a:prstGeom prst="rect">
            <a:avLst/>
          </a:prstGeom>
          <a:solidFill>
            <a:srgbClr val="5A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558872" y="3228280"/>
            <a:ext cx="1074324" cy="10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7298357" y="1610559"/>
            <a:ext cx="615136" cy="615136"/>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9746629" y="3459064"/>
            <a:ext cx="615136" cy="615136"/>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4" name="Rectangle 33"/>
          <p:cNvSpPr/>
          <p:nvPr/>
        </p:nvSpPr>
        <p:spPr bwMode="auto">
          <a:xfrm>
            <a:off x="7116232" y="3645962"/>
            <a:ext cx="615136" cy="615136"/>
          </a:xfrm>
          <a:prstGeom prst="rect">
            <a:avLst/>
          </a:prstGeom>
          <a:solidFill>
            <a:srgbClr val="D1806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5" name="Rectangle 34"/>
          <p:cNvSpPr/>
          <p:nvPr/>
        </p:nvSpPr>
        <p:spPr bwMode="auto">
          <a:xfrm>
            <a:off x="8555429" y="2225695"/>
            <a:ext cx="615136" cy="615136"/>
          </a:xfrm>
          <a:prstGeom prst="rect">
            <a:avLst/>
          </a:prstGeom>
          <a:solidFill>
            <a:srgbClr val="006A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6" name="Rectangle 35"/>
          <p:cNvSpPr/>
          <p:nvPr/>
        </p:nvSpPr>
        <p:spPr bwMode="auto">
          <a:xfrm>
            <a:off x="8555429" y="4692433"/>
            <a:ext cx="615136" cy="615136"/>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cxnSp>
        <p:nvCxnSpPr>
          <p:cNvPr id="5" name="Straight Arrow Connector 4"/>
          <p:cNvCxnSpPr>
            <a:stCxn id="25" idx="3"/>
            <a:endCxn id="32" idx="2"/>
          </p:cNvCxnSpPr>
          <p:nvPr/>
        </p:nvCxnSpPr>
        <p:spPr>
          <a:xfrm flipV="1">
            <a:off x="5866578" y="2225695"/>
            <a:ext cx="1739347" cy="13246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2" idx="2"/>
            <a:endCxn id="36" idx="0"/>
          </p:cNvCxnSpPr>
          <p:nvPr/>
        </p:nvCxnSpPr>
        <p:spPr>
          <a:xfrm>
            <a:off x="7605925" y="2225695"/>
            <a:ext cx="1257072" cy="24667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6" idx="0"/>
            <a:endCxn id="33" idx="1"/>
          </p:cNvCxnSpPr>
          <p:nvPr/>
        </p:nvCxnSpPr>
        <p:spPr>
          <a:xfrm flipV="1">
            <a:off x="8862997" y="3766632"/>
            <a:ext cx="883632" cy="9258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bwMode="auto">
          <a:xfrm>
            <a:off x="7298357" y="1984054"/>
            <a:ext cx="615136" cy="240601"/>
          </a:xfrm>
          <a:prstGeom prst="rect">
            <a:avLst/>
          </a:prstGeom>
          <a:solidFill>
            <a:srgbClr val="00325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000" dirty="0">
                <a:solidFill>
                  <a:schemeClr val="bg1"/>
                </a:solidFill>
              </a:rPr>
              <a:t>API</a:t>
            </a:r>
          </a:p>
        </p:txBody>
      </p:sp>
      <p:sp>
        <p:nvSpPr>
          <p:cNvPr id="57" name="TextBox 56"/>
          <p:cNvSpPr txBox="1"/>
          <p:nvPr/>
        </p:nvSpPr>
        <p:spPr>
          <a:xfrm>
            <a:off x="10408007" y="3450731"/>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Notifications</a:t>
            </a:r>
          </a:p>
        </p:txBody>
      </p:sp>
      <p:sp>
        <p:nvSpPr>
          <p:cNvPr id="43" name="TextBox 42"/>
          <p:cNvSpPr txBox="1"/>
          <p:nvPr/>
        </p:nvSpPr>
        <p:spPr>
          <a:xfrm>
            <a:off x="4107615" y="4793406"/>
            <a:ext cx="2210219"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Driver Web UI</a:t>
            </a:r>
          </a:p>
        </p:txBody>
      </p:sp>
      <p:sp>
        <p:nvSpPr>
          <p:cNvPr id="44" name="TextBox 43"/>
          <p:cNvSpPr txBox="1"/>
          <p:nvPr/>
        </p:nvSpPr>
        <p:spPr>
          <a:xfrm>
            <a:off x="10408007" y="3450731"/>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Notifications</a:t>
            </a:r>
          </a:p>
        </p:txBody>
      </p:sp>
      <p:sp>
        <p:nvSpPr>
          <p:cNvPr id="47" name="TextBox 46"/>
          <p:cNvSpPr txBox="1"/>
          <p:nvPr/>
        </p:nvSpPr>
        <p:spPr>
          <a:xfrm>
            <a:off x="8271819" y="5342305"/>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Billing</a:t>
            </a:r>
          </a:p>
        </p:txBody>
      </p:sp>
      <p:sp>
        <p:nvSpPr>
          <p:cNvPr id="48" name="TextBox 47"/>
          <p:cNvSpPr txBox="1"/>
          <p:nvPr/>
        </p:nvSpPr>
        <p:spPr>
          <a:xfrm>
            <a:off x="6111964" y="853566"/>
            <a:ext cx="3238808"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Driver Management</a:t>
            </a:r>
          </a:p>
        </p:txBody>
      </p:sp>
      <p:sp>
        <p:nvSpPr>
          <p:cNvPr id="49" name="Rectangle 48"/>
          <p:cNvSpPr/>
          <p:nvPr/>
        </p:nvSpPr>
        <p:spPr bwMode="auto">
          <a:xfrm>
            <a:off x="8555429" y="4689129"/>
            <a:ext cx="615136" cy="216152"/>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000" dirty="0">
                <a:solidFill>
                  <a:schemeClr val="bg1"/>
                </a:solidFill>
              </a:rPr>
              <a:t>API</a:t>
            </a:r>
          </a:p>
        </p:txBody>
      </p:sp>
    </p:spTree>
    <p:extLst>
      <p:ext uri="{BB962C8B-B14F-4D97-AF65-F5344CB8AC3E}">
        <p14:creationId xmlns:p14="http://schemas.microsoft.com/office/powerpoint/2010/main" val="3012429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Microservices</a:t>
            </a:r>
          </a:p>
        </p:txBody>
      </p:sp>
      <p:sp>
        <p:nvSpPr>
          <p:cNvPr id="6" name="Rectangle 5"/>
          <p:cNvSpPr/>
          <p:nvPr/>
        </p:nvSpPr>
        <p:spPr bwMode="auto">
          <a:xfrm>
            <a:off x="1318969" y="3227501"/>
            <a:ext cx="1074324" cy="1074324"/>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p:cNvCxnSpPr/>
          <p:nvPr/>
        </p:nvCxnSpPr>
        <p:spPr>
          <a:xfrm>
            <a:off x="3337917" y="2057102"/>
            <a:ext cx="0" cy="403244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91162" y="4793406"/>
            <a:ext cx="126207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Client</a:t>
            </a:r>
          </a:p>
        </p:txBody>
      </p:sp>
      <p:cxnSp>
        <p:nvCxnSpPr>
          <p:cNvPr id="20" name="Straight Arrow Connector 19"/>
          <p:cNvCxnSpPr/>
          <p:nvPr/>
        </p:nvCxnSpPr>
        <p:spPr>
          <a:xfrm>
            <a:off x="2393293" y="3569270"/>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393293" y="4001318"/>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4792254" y="3013214"/>
            <a:ext cx="1074324" cy="1074324"/>
          </a:xfrm>
          <a:prstGeom prst="rect">
            <a:avLst/>
          </a:prstGeom>
          <a:solidFill>
            <a:srgbClr val="426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4675563" y="3137222"/>
            <a:ext cx="1074324" cy="1074324"/>
          </a:xfrm>
          <a:prstGeom prst="rect">
            <a:avLst/>
          </a:prstGeom>
          <a:solidFill>
            <a:srgbClr val="5A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558872" y="3228280"/>
            <a:ext cx="1074324" cy="10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7298357" y="1610559"/>
            <a:ext cx="615136" cy="615136"/>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9746629" y="3459064"/>
            <a:ext cx="615136" cy="615136"/>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4" name="Rectangle 33"/>
          <p:cNvSpPr/>
          <p:nvPr/>
        </p:nvSpPr>
        <p:spPr bwMode="auto">
          <a:xfrm>
            <a:off x="7116232" y="3645962"/>
            <a:ext cx="615136" cy="615136"/>
          </a:xfrm>
          <a:prstGeom prst="rect">
            <a:avLst/>
          </a:prstGeom>
          <a:solidFill>
            <a:srgbClr val="D1806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5" name="Rectangle 34"/>
          <p:cNvSpPr/>
          <p:nvPr/>
        </p:nvSpPr>
        <p:spPr bwMode="auto">
          <a:xfrm>
            <a:off x="8555429" y="2225695"/>
            <a:ext cx="615136" cy="615136"/>
          </a:xfrm>
          <a:prstGeom prst="rect">
            <a:avLst/>
          </a:prstGeom>
          <a:solidFill>
            <a:srgbClr val="006A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6" name="Rectangle 35"/>
          <p:cNvSpPr/>
          <p:nvPr/>
        </p:nvSpPr>
        <p:spPr bwMode="auto">
          <a:xfrm>
            <a:off x="8555429" y="4692433"/>
            <a:ext cx="615136" cy="615136"/>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cxnSp>
        <p:nvCxnSpPr>
          <p:cNvPr id="5" name="Straight Arrow Connector 4"/>
          <p:cNvCxnSpPr>
            <a:stCxn id="25" idx="3"/>
            <a:endCxn id="32" idx="2"/>
          </p:cNvCxnSpPr>
          <p:nvPr/>
        </p:nvCxnSpPr>
        <p:spPr>
          <a:xfrm flipV="1">
            <a:off x="5866578" y="2225695"/>
            <a:ext cx="1739347" cy="13246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2" idx="2"/>
            <a:endCxn id="36" idx="0"/>
          </p:cNvCxnSpPr>
          <p:nvPr/>
        </p:nvCxnSpPr>
        <p:spPr>
          <a:xfrm>
            <a:off x="7605925" y="2225695"/>
            <a:ext cx="1257072" cy="24667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6" idx="0"/>
            <a:endCxn id="33" idx="1"/>
          </p:cNvCxnSpPr>
          <p:nvPr/>
        </p:nvCxnSpPr>
        <p:spPr>
          <a:xfrm flipV="1">
            <a:off x="8862997" y="3766632"/>
            <a:ext cx="883632" cy="9258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bwMode="auto">
          <a:xfrm>
            <a:off x="7298357" y="1984054"/>
            <a:ext cx="615136" cy="240601"/>
          </a:xfrm>
          <a:prstGeom prst="rect">
            <a:avLst/>
          </a:prstGeom>
          <a:solidFill>
            <a:srgbClr val="00325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000" dirty="0">
                <a:solidFill>
                  <a:schemeClr val="bg1"/>
                </a:solidFill>
              </a:rPr>
              <a:t>API</a:t>
            </a:r>
          </a:p>
        </p:txBody>
      </p:sp>
      <p:sp>
        <p:nvSpPr>
          <p:cNvPr id="57" name="TextBox 56"/>
          <p:cNvSpPr txBox="1"/>
          <p:nvPr/>
        </p:nvSpPr>
        <p:spPr>
          <a:xfrm>
            <a:off x="10408007" y="3450731"/>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Notifications</a:t>
            </a:r>
          </a:p>
        </p:txBody>
      </p:sp>
      <p:sp>
        <p:nvSpPr>
          <p:cNvPr id="41" name="Rectangle 40"/>
          <p:cNvSpPr/>
          <p:nvPr/>
        </p:nvSpPr>
        <p:spPr bwMode="auto">
          <a:xfrm>
            <a:off x="8555429" y="4689129"/>
            <a:ext cx="615136" cy="216152"/>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000" dirty="0">
                <a:solidFill>
                  <a:schemeClr val="bg1"/>
                </a:solidFill>
              </a:rPr>
              <a:t>API</a:t>
            </a:r>
          </a:p>
        </p:txBody>
      </p:sp>
      <p:sp>
        <p:nvSpPr>
          <p:cNvPr id="42" name="Rectangle 41"/>
          <p:cNvSpPr/>
          <p:nvPr/>
        </p:nvSpPr>
        <p:spPr bwMode="auto">
          <a:xfrm>
            <a:off x="8555429" y="5078134"/>
            <a:ext cx="615136" cy="226131"/>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900" dirty="0">
                <a:solidFill>
                  <a:schemeClr val="bg1"/>
                </a:solidFill>
                <a:ea typeface="Segoe UI" pitchFamily="34" charset="0"/>
                <a:cs typeface="Segoe UI" pitchFamily="34" charset="0"/>
              </a:rPr>
              <a:t>Data</a:t>
            </a:r>
          </a:p>
        </p:txBody>
      </p:sp>
      <p:sp>
        <p:nvSpPr>
          <p:cNvPr id="47" name="TextBox 46"/>
          <p:cNvSpPr txBox="1"/>
          <p:nvPr/>
        </p:nvSpPr>
        <p:spPr>
          <a:xfrm>
            <a:off x="4107615" y="4793406"/>
            <a:ext cx="2210219"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Driver Web UI</a:t>
            </a:r>
          </a:p>
        </p:txBody>
      </p:sp>
      <p:sp>
        <p:nvSpPr>
          <p:cNvPr id="48" name="TextBox 47"/>
          <p:cNvSpPr txBox="1"/>
          <p:nvPr/>
        </p:nvSpPr>
        <p:spPr>
          <a:xfrm>
            <a:off x="10408007" y="3450731"/>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Notifications</a:t>
            </a:r>
          </a:p>
        </p:txBody>
      </p:sp>
      <p:sp>
        <p:nvSpPr>
          <p:cNvPr id="49" name="TextBox 48"/>
          <p:cNvSpPr txBox="1"/>
          <p:nvPr/>
        </p:nvSpPr>
        <p:spPr>
          <a:xfrm>
            <a:off x="8271819" y="5342305"/>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Billing</a:t>
            </a:r>
          </a:p>
        </p:txBody>
      </p:sp>
      <p:sp>
        <p:nvSpPr>
          <p:cNvPr id="50" name="TextBox 49"/>
          <p:cNvSpPr txBox="1"/>
          <p:nvPr/>
        </p:nvSpPr>
        <p:spPr>
          <a:xfrm>
            <a:off x="6111964" y="853566"/>
            <a:ext cx="3238808"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Driver Management</a:t>
            </a:r>
          </a:p>
        </p:txBody>
      </p:sp>
      <p:sp>
        <p:nvSpPr>
          <p:cNvPr id="51" name="Rectangle 50"/>
          <p:cNvSpPr/>
          <p:nvPr/>
        </p:nvSpPr>
        <p:spPr bwMode="auto">
          <a:xfrm>
            <a:off x="7298357" y="1606206"/>
            <a:ext cx="615136" cy="226131"/>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900" dirty="0">
                <a:solidFill>
                  <a:schemeClr val="bg1"/>
                </a:solidFill>
                <a:ea typeface="Segoe UI" pitchFamily="34" charset="0"/>
                <a:cs typeface="Segoe UI" pitchFamily="34" charset="0"/>
              </a:rPr>
              <a:t>Data</a:t>
            </a:r>
          </a:p>
        </p:txBody>
      </p:sp>
      <p:cxnSp>
        <p:nvCxnSpPr>
          <p:cNvPr id="28" name="Straight Arrow Connector 27"/>
          <p:cNvCxnSpPr/>
          <p:nvPr/>
        </p:nvCxnSpPr>
        <p:spPr>
          <a:xfrm flipV="1">
            <a:off x="7605925" y="1832337"/>
            <a:ext cx="0" cy="151717"/>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8862996" y="4905281"/>
            <a:ext cx="1" cy="172853"/>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3560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Microservices</a:t>
            </a:r>
          </a:p>
        </p:txBody>
      </p:sp>
      <p:sp>
        <p:nvSpPr>
          <p:cNvPr id="6" name="Rectangle 5"/>
          <p:cNvSpPr/>
          <p:nvPr/>
        </p:nvSpPr>
        <p:spPr bwMode="auto">
          <a:xfrm>
            <a:off x="1318969" y="3227501"/>
            <a:ext cx="1074324" cy="1074324"/>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p:cNvCxnSpPr/>
          <p:nvPr/>
        </p:nvCxnSpPr>
        <p:spPr>
          <a:xfrm>
            <a:off x="3337917" y="2057102"/>
            <a:ext cx="0" cy="403244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91162" y="4793406"/>
            <a:ext cx="126207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Client</a:t>
            </a:r>
          </a:p>
        </p:txBody>
      </p:sp>
      <p:cxnSp>
        <p:nvCxnSpPr>
          <p:cNvPr id="20" name="Straight Arrow Connector 19"/>
          <p:cNvCxnSpPr/>
          <p:nvPr/>
        </p:nvCxnSpPr>
        <p:spPr>
          <a:xfrm>
            <a:off x="2393293" y="3569270"/>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393293" y="4001318"/>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4792254" y="3013214"/>
            <a:ext cx="1074324" cy="1074324"/>
          </a:xfrm>
          <a:prstGeom prst="rect">
            <a:avLst/>
          </a:prstGeom>
          <a:solidFill>
            <a:srgbClr val="426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4675563" y="3137222"/>
            <a:ext cx="1074324" cy="1074324"/>
          </a:xfrm>
          <a:prstGeom prst="rect">
            <a:avLst/>
          </a:prstGeom>
          <a:solidFill>
            <a:srgbClr val="5A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558872" y="3228280"/>
            <a:ext cx="1074324" cy="10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7298357" y="1610559"/>
            <a:ext cx="615136" cy="615136"/>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9746629" y="3459064"/>
            <a:ext cx="615136" cy="615136"/>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4" name="Rectangle 33"/>
          <p:cNvSpPr/>
          <p:nvPr/>
        </p:nvSpPr>
        <p:spPr bwMode="auto">
          <a:xfrm>
            <a:off x="7116232" y="3645962"/>
            <a:ext cx="615136" cy="615136"/>
          </a:xfrm>
          <a:prstGeom prst="rect">
            <a:avLst/>
          </a:prstGeom>
          <a:solidFill>
            <a:srgbClr val="D1806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5" name="Rectangle 34"/>
          <p:cNvSpPr/>
          <p:nvPr/>
        </p:nvSpPr>
        <p:spPr bwMode="auto">
          <a:xfrm>
            <a:off x="8555429" y="2225695"/>
            <a:ext cx="615136" cy="615136"/>
          </a:xfrm>
          <a:prstGeom prst="rect">
            <a:avLst/>
          </a:prstGeom>
          <a:solidFill>
            <a:srgbClr val="006A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6" name="Rectangle 35"/>
          <p:cNvSpPr/>
          <p:nvPr/>
        </p:nvSpPr>
        <p:spPr bwMode="auto">
          <a:xfrm>
            <a:off x="8555429" y="4692433"/>
            <a:ext cx="615136" cy="615136"/>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cxnSp>
        <p:nvCxnSpPr>
          <p:cNvPr id="5" name="Straight Arrow Connector 4"/>
          <p:cNvCxnSpPr>
            <a:stCxn id="25" idx="3"/>
            <a:endCxn id="32" idx="2"/>
          </p:cNvCxnSpPr>
          <p:nvPr/>
        </p:nvCxnSpPr>
        <p:spPr>
          <a:xfrm flipV="1">
            <a:off x="5866578" y="2225695"/>
            <a:ext cx="1739347" cy="13246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2" idx="2"/>
            <a:endCxn id="36" idx="0"/>
          </p:cNvCxnSpPr>
          <p:nvPr/>
        </p:nvCxnSpPr>
        <p:spPr>
          <a:xfrm>
            <a:off x="7605925" y="2225695"/>
            <a:ext cx="1257072" cy="24667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6" idx="0"/>
            <a:endCxn id="33" idx="1"/>
          </p:cNvCxnSpPr>
          <p:nvPr/>
        </p:nvCxnSpPr>
        <p:spPr>
          <a:xfrm flipV="1">
            <a:off x="8862997" y="3766632"/>
            <a:ext cx="883632" cy="9258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bwMode="auto">
          <a:xfrm>
            <a:off x="7298357" y="1984054"/>
            <a:ext cx="615136" cy="240601"/>
          </a:xfrm>
          <a:prstGeom prst="rect">
            <a:avLst/>
          </a:prstGeom>
          <a:solidFill>
            <a:srgbClr val="00325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000" dirty="0">
                <a:solidFill>
                  <a:schemeClr val="bg1"/>
                </a:solidFill>
              </a:rPr>
              <a:t>API</a:t>
            </a:r>
          </a:p>
        </p:txBody>
      </p:sp>
      <p:sp>
        <p:nvSpPr>
          <p:cNvPr id="57" name="TextBox 56"/>
          <p:cNvSpPr txBox="1"/>
          <p:nvPr/>
        </p:nvSpPr>
        <p:spPr>
          <a:xfrm>
            <a:off x="10408007" y="3450731"/>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Notifications</a:t>
            </a:r>
          </a:p>
        </p:txBody>
      </p:sp>
      <p:sp>
        <p:nvSpPr>
          <p:cNvPr id="41" name="Rectangle 40"/>
          <p:cNvSpPr/>
          <p:nvPr/>
        </p:nvSpPr>
        <p:spPr bwMode="auto">
          <a:xfrm>
            <a:off x="8555429" y="4689129"/>
            <a:ext cx="615136" cy="216152"/>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000" dirty="0">
                <a:solidFill>
                  <a:schemeClr val="bg1"/>
                </a:solidFill>
              </a:rPr>
              <a:t>API</a:t>
            </a:r>
          </a:p>
        </p:txBody>
      </p:sp>
      <p:sp>
        <p:nvSpPr>
          <p:cNvPr id="42" name="Rectangle 41"/>
          <p:cNvSpPr/>
          <p:nvPr/>
        </p:nvSpPr>
        <p:spPr bwMode="auto">
          <a:xfrm>
            <a:off x="8555429" y="5078134"/>
            <a:ext cx="615136" cy="226131"/>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900" dirty="0">
                <a:solidFill>
                  <a:schemeClr val="bg1"/>
                </a:solidFill>
                <a:ea typeface="Segoe UI" pitchFamily="34" charset="0"/>
                <a:cs typeface="Segoe UI" pitchFamily="34" charset="0"/>
              </a:rPr>
              <a:t>Data</a:t>
            </a:r>
          </a:p>
        </p:txBody>
      </p:sp>
      <p:sp>
        <p:nvSpPr>
          <p:cNvPr id="45" name="TextBox 44"/>
          <p:cNvSpPr txBox="1"/>
          <p:nvPr/>
        </p:nvSpPr>
        <p:spPr>
          <a:xfrm>
            <a:off x="4107615" y="4793406"/>
            <a:ext cx="2210219"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Driver Web UI</a:t>
            </a:r>
          </a:p>
        </p:txBody>
      </p:sp>
      <p:sp>
        <p:nvSpPr>
          <p:cNvPr id="46" name="TextBox 45"/>
          <p:cNvSpPr txBox="1"/>
          <p:nvPr/>
        </p:nvSpPr>
        <p:spPr>
          <a:xfrm>
            <a:off x="10408007" y="3450731"/>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Notifications</a:t>
            </a:r>
          </a:p>
        </p:txBody>
      </p:sp>
      <p:sp>
        <p:nvSpPr>
          <p:cNvPr id="47" name="TextBox 46"/>
          <p:cNvSpPr txBox="1"/>
          <p:nvPr/>
        </p:nvSpPr>
        <p:spPr>
          <a:xfrm>
            <a:off x="8271819" y="5342305"/>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Billing</a:t>
            </a:r>
          </a:p>
        </p:txBody>
      </p:sp>
      <p:sp>
        <p:nvSpPr>
          <p:cNvPr id="48" name="TextBox 47"/>
          <p:cNvSpPr txBox="1"/>
          <p:nvPr/>
        </p:nvSpPr>
        <p:spPr>
          <a:xfrm>
            <a:off x="6111964" y="853566"/>
            <a:ext cx="3238808"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Driver Management</a:t>
            </a:r>
          </a:p>
        </p:txBody>
      </p:sp>
      <p:sp>
        <p:nvSpPr>
          <p:cNvPr id="49" name="Rectangle 48"/>
          <p:cNvSpPr/>
          <p:nvPr/>
        </p:nvSpPr>
        <p:spPr bwMode="auto">
          <a:xfrm>
            <a:off x="7298357" y="1606206"/>
            <a:ext cx="615136" cy="226131"/>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900" dirty="0">
                <a:solidFill>
                  <a:schemeClr val="bg1"/>
                </a:solidFill>
                <a:ea typeface="Segoe UI" pitchFamily="34" charset="0"/>
                <a:cs typeface="Segoe UI" pitchFamily="34" charset="0"/>
              </a:rPr>
              <a:t>Data</a:t>
            </a:r>
          </a:p>
        </p:txBody>
      </p:sp>
      <p:pic>
        <p:nvPicPr>
          <p:cNvPr id="50" name="Picture 2" descr="http://image005.flaticon.com/27/png/512/27/278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4532" y="6004905"/>
            <a:ext cx="456929" cy="45692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image005.flaticon.com/27/png/512/27/278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489" y="464561"/>
            <a:ext cx="456929" cy="45692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image005.flaticon.com/27/png/512/27/278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732" y="2790774"/>
            <a:ext cx="456929" cy="456929"/>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p:cNvCxnSpPr/>
          <p:nvPr/>
        </p:nvCxnSpPr>
        <p:spPr>
          <a:xfrm flipV="1">
            <a:off x="7605925" y="1832337"/>
            <a:ext cx="0" cy="151717"/>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862996" y="4905281"/>
            <a:ext cx="1" cy="172853"/>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7751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Microservices</a:t>
            </a:r>
          </a:p>
        </p:txBody>
      </p:sp>
      <p:sp>
        <p:nvSpPr>
          <p:cNvPr id="6" name="Rectangle 5"/>
          <p:cNvSpPr/>
          <p:nvPr/>
        </p:nvSpPr>
        <p:spPr bwMode="auto">
          <a:xfrm>
            <a:off x="1318969" y="3227501"/>
            <a:ext cx="1074324" cy="1074324"/>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p:cNvCxnSpPr/>
          <p:nvPr/>
        </p:nvCxnSpPr>
        <p:spPr>
          <a:xfrm>
            <a:off x="3337917" y="2057102"/>
            <a:ext cx="0" cy="403244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91162" y="4793406"/>
            <a:ext cx="126207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Client</a:t>
            </a:r>
          </a:p>
        </p:txBody>
      </p:sp>
      <p:cxnSp>
        <p:nvCxnSpPr>
          <p:cNvPr id="20" name="Straight Arrow Connector 19"/>
          <p:cNvCxnSpPr/>
          <p:nvPr/>
        </p:nvCxnSpPr>
        <p:spPr>
          <a:xfrm>
            <a:off x="2393293" y="3569270"/>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393293" y="4001318"/>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4792254" y="3013214"/>
            <a:ext cx="1074324" cy="1074324"/>
          </a:xfrm>
          <a:prstGeom prst="rect">
            <a:avLst/>
          </a:prstGeom>
          <a:solidFill>
            <a:srgbClr val="426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4675563" y="3137222"/>
            <a:ext cx="1074324" cy="1074324"/>
          </a:xfrm>
          <a:prstGeom prst="rect">
            <a:avLst/>
          </a:prstGeom>
          <a:solidFill>
            <a:srgbClr val="5A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558872" y="3228280"/>
            <a:ext cx="1074324" cy="10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7298357" y="1610559"/>
            <a:ext cx="615136" cy="615136"/>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9746629" y="3459064"/>
            <a:ext cx="615136" cy="615136"/>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4" name="Rectangle 33"/>
          <p:cNvSpPr/>
          <p:nvPr/>
        </p:nvSpPr>
        <p:spPr bwMode="auto">
          <a:xfrm>
            <a:off x="7116232" y="3645962"/>
            <a:ext cx="615136" cy="615136"/>
          </a:xfrm>
          <a:prstGeom prst="rect">
            <a:avLst/>
          </a:prstGeom>
          <a:solidFill>
            <a:srgbClr val="D1806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5" name="Rectangle 34"/>
          <p:cNvSpPr/>
          <p:nvPr/>
        </p:nvSpPr>
        <p:spPr bwMode="auto">
          <a:xfrm>
            <a:off x="8555429" y="2225695"/>
            <a:ext cx="615136" cy="615136"/>
          </a:xfrm>
          <a:prstGeom prst="rect">
            <a:avLst/>
          </a:prstGeom>
          <a:solidFill>
            <a:srgbClr val="006A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6" name="Rectangle 35"/>
          <p:cNvSpPr/>
          <p:nvPr/>
        </p:nvSpPr>
        <p:spPr bwMode="auto">
          <a:xfrm>
            <a:off x="8555429" y="4692433"/>
            <a:ext cx="615136" cy="615136"/>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dirty="0" err="1"/>
          </a:p>
        </p:txBody>
      </p:sp>
      <p:cxnSp>
        <p:nvCxnSpPr>
          <p:cNvPr id="5" name="Straight Arrow Connector 4"/>
          <p:cNvCxnSpPr>
            <a:stCxn id="25" idx="3"/>
            <a:endCxn id="32" idx="2"/>
          </p:cNvCxnSpPr>
          <p:nvPr/>
        </p:nvCxnSpPr>
        <p:spPr>
          <a:xfrm flipV="1">
            <a:off x="5866578" y="2225695"/>
            <a:ext cx="1739347" cy="13246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2" idx="2"/>
            <a:endCxn id="36" idx="0"/>
          </p:cNvCxnSpPr>
          <p:nvPr/>
        </p:nvCxnSpPr>
        <p:spPr>
          <a:xfrm>
            <a:off x="7605925" y="2225695"/>
            <a:ext cx="1257072" cy="24667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6" idx="0"/>
            <a:endCxn id="33" idx="1"/>
          </p:cNvCxnSpPr>
          <p:nvPr/>
        </p:nvCxnSpPr>
        <p:spPr>
          <a:xfrm flipV="1">
            <a:off x="8862997" y="3766632"/>
            <a:ext cx="883632" cy="9258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bwMode="auto">
          <a:xfrm>
            <a:off x="7298357" y="1984054"/>
            <a:ext cx="615136" cy="240601"/>
          </a:xfrm>
          <a:prstGeom prst="rect">
            <a:avLst/>
          </a:prstGeom>
          <a:solidFill>
            <a:srgbClr val="00325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000" dirty="0">
                <a:solidFill>
                  <a:schemeClr val="bg1"/>
                </a:solidFill>
              </a:rPr>
              <a:t>API</a:t>
            </a:r>
          </a:p>
        </p:txBody>
      </p:sp>
      <p:sp>
        <p:nvSpPr>
          <p:cNvPr id="57" name="TextBox 56"/>
          <p:cNvSpPr txBox="1"/>
          <p:nvPr/>
        </p:nvSpPr>
        <p:spPr>
          <a:xfrm>
            <a:off x="10408007" y="3450731"/>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Notifications</a:t>
            </a:r>
          </a:p>
        </p:txBody>
      </p:sp>
      <p:pic>
        <p:nvPicPr>
          <p:cNvPr id="28" name="Picture 2" descr="http://image005.flaticon.com/27/png/512/27/278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4532" y="6004905"/>
            <a:ext cx="456929" cy="45692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image005.flaticon.com/27/png/512/27/278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489" y="464561"/>
            <a:ext cx="456929" cy="45692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image005.flaticon.com/27/png/512/27/278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732" y="2790774"/>
            <a:ext cx="456929" cy="456929"/>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http://image005.flaticon.com/1/png/512/48/486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9524" y="6069838"/>
            <a:ext cx="435818" cy="43581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image005.flaticon.com/1/png/512/48/486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5876" y="2791683"/>
            <a:ext cx="435818" cy="4358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image005.flaticon.com/1/png/512/48/486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8560" y="456860"/>
            <a:ext cx="435818" cy="435818"/>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bwMode="auto">
          <a:xfrm>
            <a:off x="8555429" y="4689129"/>
            <a:ext cx="615136" cy="216152"/>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000" dirty="0">
                <a:solidFill>
                  <a:schemeClr val="bg1"/>
                </a:solidFill>
              </a:rPr>
              <a:t>API</a:t>
            </a:r>
          </a:p>
        </p:txBody>
      </p:sp>
      <p:sp>
        <p:nvSpPr>
          <p:cNvPr id="49" name="Rectangle 48"/>
          <p:cNvSpPr/>
          <p:nvPr/>
        </p:nvSpPr>
        <p:spPr bwMode="auto">
          <a:xfrm>
            <a:off x="8555429" y="5078134"/>
            <a:ext cx="615136" cy="226131"/>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900" dirty="0">
                <a:solidFill>
                  <a:schemeClr val="bg1"/>
                </a:solidFill>
                <a:ea typeface="Segoe UI" pitchFamily="34" charset="0"/>
                <a:cs typeface="Segoe UI" pitchFamily="34" charset="0"/>
              </a:rPr>
              <a:t>Data</a:t>
            </a:r>
          </a:p>
        </p:txBody>
      </p:sp>
      <p:sp>
        <p:nvSpPr>
          <p:cNvPr id="52" name="TextBox 51"/>
          <p:cNvSpPr txBox="1"/>
          <p:nvPr/>
        </p:nvSpPr>
        <p:spPr>
          <a:xfrm>
            <a:off x="4107615" y="4793406"/>
            <a:ext cx="2210219"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Driver Web UI</a:t>
            </a:r>
          </a:p>
        </p:txBody>
      </p:sp>
      <p:sp>
        <p:nvSpPr>
          <p:cNvPr id="53" name="TextBox 52"/>
          <p:cNvSpPr txBox="1"/>
          <p:nvPr/>
        </p:nvSpPr>
        <p:spPr>
          <a:xfrm>
            <a:off x="10408007" y="3450731"/>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Notifications</a:t>
            </a:r>
          </a:p>
        </p:txBody>
      </p:sp>
      <p:sp>
        <p:nvSpPr>
          <p:cNvPr id="54" name="TextBox 53"/>
          <p:cNvSpPr txBox="1"/>
          <p:nvPr/>
        </p:nvSpPr>
        <p:spPr>
          <a:xfrm>
            <a:off x="8271819" y="5342305"/>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Billing</a:t>
            </a:r>
          </a:p>
        </p:txBody>
      </p:sp>
      <p:sp>
        <p:nvSpPr>
          <p:cNvPr id="55" name="TextBox 54"/>
          <p:cNvSpPr txBox="1"/>
          <p:nvPr/>
        </p:nvSpPr>
        <p:spPr>
          <a:xfrm>
            <a:off x="6111964" y="853566"/>
            <a:ext cx="3238808"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Driver Management</a:t>
            </a:r>
          </a:p>
        </p:txBody>
      </p:sp>
      <p:sp>
        <p:nvSpPr>
          <p:cNvPr id="58" name="Rectangle 57"/>
          <p:cNvSpPr/>
          <p:nvPr/>
        </p:nvSpPr>
        <p:spPr bwMode="auto">
          <a:xfrm>
            <a:off x="7298357" y="1606206"/>
            <a:ext cx="615136" cy="226131"/>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900" dirty="0">
                <a:solidFill>
                  <a:schemeClr val="bg1"/>
                </a:solidFill>
                <a:ea typeface="Segoe UI" pitchFamily="34" charset="0"/>
                <a:cs typeface="Segoe UI" pitchFamily="34" charset="0"/>
              </a:rPr>
              <a:t>Data</a:t>
            </a:r>
          </a:p>
        </p:txBody>
      </p:sp>
      <p:cxnSp>
        <p:nvCxnSpPr>
          <p:cNvPr id="39" name="Straight Arrow Connector 38"/>
          <p:cNvCxnSpPr/>
          <p:nvPr/>
        </p:nvCxnSpPr>
        <p:spPr>
          <a:xfrm flipV="1">
            <a:off x="7605925" y="1832337"/>
            <a:ext cx="0" cy="151717"/>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8862996" y="4905281"/>
            <a:ext cx="1" cy="172853"/>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3510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Infrastructure</a:t>
            </a:r>
          </a:p>
        </p:txBody>
      </p:sp>
      <p:sp>
        <p:nvSpPr>
          <p:cNvPr id="39" name="Rectangle 38"/>
          <p:cNvSpPr/>
          <p:nvPr/>
        </p:nvSpPr>
        <p:spPr bwMode="auto">
          <a:xfrm>
            <a:off x="1609725" y="2057102"/>
            <a:ext cx="3384376" cy="3384376"/>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6887426" y="2057102"/>
            <a:ext cx="864096" cy="864096"/>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2359579" y="5729510"/>
            <a:ext cx="188466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Monolith</a:t>
            </a:r>
          </a:p>
        </p:txBody>
      </p:sp>
      <p:sp>
        <p:nvSpPr>
          <p:cNvPr id="44" name="TextBox 43"/>
          <p:cNvSpPr txBox="1"/>
          <p:nvPr/>
        </p:nvSpPr>
        <p:spPr>
          <a:xfrm>
            <a:off x="7421256" y="5729510"/>
            <a:ext cx="241849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Microservices</a:t>
            </a:r>
          </a:p>
        </p:txBody>
      </p:sp>
      <p:sp>
        <p:nvSpPr>
          <p:cNvPr id="48" name="Rectangle 47"/>
          <p:cNvSpPr/>
          <p:nvPr/>
        </p:nvSpPr>
        <p:spPr bwMode="auto">
          <a:xfrm>
            <a:off x="8147566" y="2057102"/>
            <a:ext cx="864096" cy="864096"/>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9407706" y="2057102"/>
            <a:ext cx="864096" cy="864096"/>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6896909" y="3317242"/>
            <a:ext cx="864096" cy="864096"/>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157049" y="3317242"/>
            <a:ext cx="864096" cy="864096"/>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9417189" y="3317242"/>
            <a:ext cx="864096" cy="864096"/>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6896909" y="4577382"/>
            <a:ext cx="864096" cy="864096"/>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8157049" y="4577382"/>
            <a:ext cx="864096" cy="864096"/>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9417189" y="4577382"/>
            <a:ext cx="864096" cy="864096"/>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979549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8147566" y="2347139"/>
            <a:ext cx="864096" cy="288032"/>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8160340" y="3615399"/>
            <a:ext cx="864096" cy="288032"/>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6895500" y="3613394"/>
            <a:ext cx="864096" cy="288032"/>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6895500" y="4873533"/>
            <a:ext cx="864096" cy="288032"/>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8157049" y="4873533"/>
            <a:ext cx="864096" cy="288032"/>
          </a:xfrm>
          <a:prstGeom prst="rect">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9407706" y="2347139"/>
            <a:ext cx="864096" cy="288032"/>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9417189" y="3613394"/>
            <a:ext cx="864096" cy="288032"/>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9421309" y="4863410"/>
            <a:ext cx="864096" cy="288032"/>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6886017" y="2057101"/>
            <a:ext cx="864703" cy="864097"/>
            <a:chOff x="6886017" y="2057101"/>
            <a:chExt cx="864703" cy="864097"/>
          </a:xfrm>
        </p:grpSpPr>
        <p:sp>
          <p:nvSpPr>
            <p:cNvPr id="45" name="Rectangle 44"/>
            <p:cNvSpPr/>
            <p:nvPr/>
          </p:nvSpPr>
          <p:spPr bwMode="auto">
            <a:xfrm>
              <a:off x="6886017" y="2353255"/>
              <a:ext cx="864096" cy="288032"/>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6886624" y="2633166"/>
              <a:ext cx="864096" cy="288032"/>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6886017" y="2057101"/>
              <a:ext cx="864096" cy="296153"/>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6" name="Rectangle 45"/>
          <p:cNvSpPr/>
          <p:nvPr/>
        </p:nvSpPr>
        <p:spPr bwMode="auto">
          <a:xfrm>
            <a:off x="8148173" y="2627050"/>
            <a:ext cx="864096" cy="2880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8147566" y="2050985"/>
            <a:ext cx="864096" cy="296153"/>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9408313" y="2627050"/>
            <a:ext cx="864096" cy="288032"/>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9407706" y="2050985"/>
            <a:ext cx="864096" cy="296153"/>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6896107" y="3893305"/>
            <a:ext cx="864096" cy="288032"/>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6895500" y="3317240"/>
            <a:ext cx="864096" cy="296153"/>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8160947" y="3895310"/>
            <a:ext cx="864096" cy="288032"/>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8160340" y="3319245"/>
            <a:ext cx="864096" cy="296153"/>
          </a:xfrm>
          <a:prstGeom prst="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9417796" y="3893305"/>
            <a:ext cx="864096" cy="288032"/>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9417189" y="3317240"/>
            <a:ext cx="864096" cy="296153"/>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6896107" y="5153444"/>
            <a:ext cx="864096" cy="2880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6895500" y="4577379"/>
            <a:ext cx="864096" cy="296153"/>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p:cNvSpPr/>
          <p:nvPr/>
        </p:nvSpPr>
        <p:spPr bwMode="auto">
          <a:xfrm>
            <a:off x="8157656" y="5153444"/>
            <a:ext cx="864096" cy="288032"/>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bwMode="auto">
          <a:xfrm>
            <a:off x="8157049" y="4577379"/>
            <a:ext cx="864096" cy="296153"/>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bwMode="auto">
          <a:xfrm>
            <a:off x="9421916" y="5143321"/>
            <a:ext cx="864096" cy="288032"/>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p:nvSpPr>
        <p:spPr bwMode="auto">
          <a:xfrm>
            <a:off x="9421309" y="4567256"/>
            <a:ext cx="864096" cy="296153"/>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GB" dirty="0"/>
              <a:t>Dependencies</a:t>
            </a:r>
          </a:p>
        </p:txBody>
      </p:sp>
      <p:sp>
        <p:nvSpPr>
          <p:cNvPr id="39" name="Rectangle 38"/>
          <p:cNvSpPr/>
          <p:nvPr/>
        </p:nvSpPr>
        <p:spPr bwMode="auto">
          <a:xfrm>
            <a:off x="1609725" y="2057102"/>
            <a:ext cx="3384376" cy="3384376"/>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43" name="TextBox 42"/>
          <p:cNvSpPr txBox="1"/>
          <p:nvPr/>
        </p:nvSpPr>
        <p:spPr>
          <a:xfrm>
            <a:off x="2359579" y="5729510"/>
            <a:ext cx="188466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Monolith</a:t>
            </a:r>
          </a:p>
        </p:txBody>
      </p:sp>
      <p:sp>
        <p:nvSpPr>
          <p:cNvPr id="44" name="TextBox 43"/>
          <p:cNvSpPr txBox="1"/>
          <p:nvPr/>
        </p:nvSpPr>
        <p:spPr>
          <a:xfrm>
            <a:off x="7421256" y="5729510"/>
            <a:ext cx="241849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Microservices</a:t>
            </a:r>
          </a:p>
        </p:txBody>
      </p:sp>
      <p:sp>
        <p:nvSpPr>
          <p:cNvPr id="15" name="Rectangle 14"/>
          <p:cNvSpPr/>
          <p:nvPr/>
        </p:nvSpPr>
        <p:spPr bwMode="auto">
          <a:xfrm>
            <a:off x="1609725" y="4299272"/>
            <a:ext cx="3384376" cy="1142206"/>
          </a:xfrm>
          <a:prstGeom prst="rect">
            <a:avLst/>
          </a:prstGeom>
          <a:solidFill>
            <a:srgbClr val="426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solidFill>
                  <a:schemeClr val="bg1"/>
                </a:solidFill>
                <a:latin typeface="+mj-lt"/>
                <a:ea typeface="Segoe UI" pitchFamily="34" charset="0"/>
                <a:cs typeface="Segoe UI" pitchFamily="34" charset="0"/>
              </a:rPr>
              <a:t>Ubuntu</a:t>
            </a:r>
          </a:p>
        </p:txBody>
      </p:sp>
      <p:sp>
        <p:nvSpPr>
          <p:cNvPr id="17" name="Rectangle 16"/>
          <p:cNvSpPr/>
          <p:nvPr/>
        </p:nvSpPr>
        <p:spPr bwMode="auto">
          <a:xfrm>
            <a:off x="1609725" y="3170941"/>
            <a:ext cx="1692188" cy="1130534"/>
          </a:xfrm>
          <a:prstGeom prst="rect">
            <a:avLst/>
          </a:prstGeom>
          <a:solidFill>
            <a:srgbClr val="5A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solidFill>
                  <a:schemeClr val="bg1"/>
                </a:solidFill>
                <a:latin typeface="+mj-lt"/>
                <a:ea typeface="Segoe UI" pitchFamily="34" charset="0"/>
                <a:cs typeface="Segoe UI" pitchFamily="34" charset="0"/>
              </a:rPr>
              <a:t>Apache</a:t>
            </a:r>
          </a:p>
        </p:txBody>
      </p:sp>
      <p:sp>
        <p:nvSpPr>
          <p:cNvPr id="25" name="Rectangle 24"/>
          <p:cNvSpPr/>
          <p:nvPr/>
        </p:nvSpPr>
        <p:spPr bwMode="auto">
          <a:xfrm>
            <a:off x="1609725" y="2050985"/>
            <a:ext cx="1692188" cy="113053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solidFill>
                  <a:schemeClr val="bg1"/>
                </a:solidFill>
                <a:latin typeface="+mj-lt"/>
                <a:ea typeface="Segoe UI" pitchFamily="34" charset="0"/>
                <a:cs typeface="Segoe UI" pitchFamily="34" charset="0"/>
              </a:rPr>
              <a:t>PHP</a:t>
            </a:r>
          </a:p>
        </p:txBody>
      </p:sp>
      <p:sp>
        <p:nvSpPr>
          <p:cNvPr id="37" name="Rectangle 36"/>
          <p:cNvSpPr/>
          <p:nvPr/>
        </p:nvSpPr>
        <p:spPr bwMode="auto">
          <a:xfrm>
            <a:off x="3300504" y="3170941"/>
            <a:ext cx="1692188" cy="1130534"/>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solidFill>
                  <a:schemeClr val="bg1"/>
                </a:solidFill>
                <a:latin typeface="+mj-lt"/>
                <a:ea typeface="Segoe UI" pitchFamily="34" charset="0"/>
                <a:cs typeface="Segoe UI" pitchFamily="34" charset="0"/>
              </a:rPr>
              <a:t>Node.js</a:t>
            </a:r>
          </a:p>
        </p:txBody>
      </p:sp>
      <p:sp>
        <p:nvSpPr>
          <p:cNvPr id="38" name="Rectangle 37"/>
          <p:cNvSpPr/>
          <p:nvPr/>
        </p:nvSpPr>
        <p:spPr bwMode="auto">
          <a:xfrm>
            <a:off x="3300504" y="2050985"/>
            <a:ext cx="1692188" cy="113053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000" dirty="0" err="1">
                <a:solidFill>
                  <a:schemeClr val="bg1"/>
                </a:solidFill>
                <a:latin typeface="+mj-lt"/>
                <a:ea typeface="Segoe UI" pitchFamily="34" charset="0"/>
                <a:cs typeface="Segoe UI" pitchFamily="34" charset="0"/>
              </a:rPr>
              <a:t>WebSockets</a:t>
            </a:r>
            <a:endParaRPr lang="en-GB" sz="2000" dirty="0">
              <a:solidFill>
                <a:schemeClr val="bg1"/>
              </a:solidFill>
              <a:latin typeface="+mj-lt"/>
              <a:ea typeface="Segoe UI" pitchFamily="34" charset="0"/>
              <a:cs typeface="Segoe UI" pitchFamily="34" charset="0"/>
            </a:endParaRPr>
          </a:p>
        </p:txBody>
      </p:sp>
    </p:spTree>
    <p:extLst>
      <p:ext uri="{BB962C8B-B14F-4D97-AF65-F5344CB8AC3E}">
        <p14:creationId xmlns:p14="http://schemas.microsoft.com/office/powerpoint/2010/main" val="17575387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Isolating dependencies</a:t>
            </a:r>
          </a:p>
        </p:txBody>
      </p:sp>
      <p:grpSp>
        <p:nvGrpSpPr>
          <p:cNvPr id="2" name="Group 1"/>
          <p:cNvGrpSpPr/>
          <p:nvPr/>
        </p:nvGrpSpPr>
        <p:grpSpPr>
          <a:xfrm>
            <a:off x="6886017" y="2050985"/>
            <a:ext cx="3399995" cy="4361789"/>
            <a:chOff x="6886017" y="2050985"/>
            <a:chExt cx="3399995" cy="4361789"/>
          </a:xfrm>
        </p:grpSpPr>
        <p:sp>
          <p:nvSpPr>
            <p:cNvPr id="56" name="Rectangle 55"/>
            <p:cNvSpPr/>
            <p:nvPr/>
          </p:nvSpPr>
          <p:spPr bwMode="auto">
            <a:xfrm>
              <a:off x="8147566" y="2347139"/>
              <a:ext cx="864096" cy="288032"/>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8160340" y="3615399"/>
              <a:ext cx="864096" cy="288032"/>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6886017" y="2353255"/>
              <a:ext cx="864096" cy="288032"/>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6895500" y="3613394"/>
              <a:ext cx="864096" cy="288032"/>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6895500" y="4873533"/>
              <a:ext cx="864096" cy="288032"/>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8157049" y="4873533"/>
              <a:ext cx="864096" cy="288032"/>
            </a:xfrm>
            <a:prstGeom prst="rect">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9407706" y="2347139"/>
              <a:ext cx="864096" cy="288032"/>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9417189" y="3613394"/>
              <a:ext cx="864096" cy="288032"/>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9421309" y="4863410"/>
              <a:ext cx="864096" cy="288032"/>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6886624" y="2633166"/>
              <a:ext cx="864096" cy="288032"/>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6886017" y="2057101"/>
              <a:ext cx="864096" cy="296153"/>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8148173" y="2627050"/>
              <a:ext cx="864096" cy="2880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8147566" y="2050985"/>
              <a:ext cx="864096" cy="296153"/>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9408313" y="2627050"/>
              <a:ext cx="864096" cy="288032"/>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9407706" y="2050985"/>
              <a:ext cx="864096" cy="296153"/>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6896107" y="3893305"/>
              <a:ext cx="864096" cy="288032"/>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6895500" y="3317240"/>
              <a:ext cx="864096" cy="296153"/>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8160947" y="3895310"/>
              <a:ext cx="864096" cy="288032"/>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8160340" y="3319245"/>
              <a:ext cx="864096" cy="296153"/>
            </a:xfrm>
            <a:prstGeom prst="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9417796" y="3893305"/>
              <a:ext cx="864096" cy="288032"/>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9417189" y="3317240"/>
              <a:ext cx="864096" cy="296153"/>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6896107" y="5153444"/>
              <a:ext cx="864096" cy="2880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6895500" y="4577379"/>
              <a:ext cx="864096" cy="296153"/>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p:cNvSpPr/>
            <p:nvPr/>
          </p:nvSpPr>
          <p:spPr bwMode="auto">
            <a:xfrm>
              <a:off x="8157656" y="5153444"/>
              <a:ext cx="864096" cy="288032"/>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bwMode="auto">
            <a:xfrm>
              <a:off x="8157049" y="4577379"/>
              <a:ext cx="864096" cy="296153"/>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bwMode="auto">
            <a:xfrm>
              <a:off x="9421916" y="5143321"/>
              <a:ext cx="864096" cy="288032"/>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p:nvSpPr>
          <p:spPr bwMode="auto">
            <a:xfrm>
              <a:off x="9421309" y="4567256"/>
              <a:ext cx="864096" cy="296153"/>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7421256" y="5729510"/>
              <a:ext cx="241849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Microservices</a:t>
              </a:r>
            </a:p>
          </p:txBody>
        </p:sp>
      </p:grpSp>
      <p:grpSp>
        <p:nvGrpSpPr>
          <p:cNvPr id="4" name="Group 3"/>
          <p:cNvGrpSpPr/>
          <p:nvPr/>
        </p:nvGrpSpPr>
        <p:grpSpPr>
          <a:xfrm>
            <a:off x="1465709" y="2050985"/>
            <a:ext cx="3392868" cy="3390491"/>
            <a:chOff x="2761853" y="3309119"/>
            <a:chExt cx="864703" cy="864097"/>
          </a:xfrm>
        </p:grpSpPr>
        <p:sp>
          <p:nvSpPr>
            <p:cNvPr id="42" name="Rectangle 41"/>
            <p:cNvSpPr/>
            <p:nvPr/>
          </p:nvSpPr>
          <p:spPr bwMode="auto">
            <a:xfrm>
              <a:off x="2761853" y="3605273"/>
              <a:ext cx="864096" cy="288032"/>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Node.js 1.0.0</a:t>
              </a:r>
            </a:p>
          </p:txBody>
        </p:sp>
        <p:sp>
          <p:nvSpPr>
            <p:cNvPr id="48" name="Rectangle 47"/>
            <p:cNvSpPr/>
            <p:nvPr/>
          </p:nvSpPr>
          <p:spPr bwMode="auto">
            <a:xfrm>
              <a:off x="2762460" y="3885184"/>
              <a:ext cx="864096" cy="288032"/>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Ubuntu 14.04</a:t>
              </a:r>
            </a:p>
          </p:txBody>
        </p:sp>
        <p:sp>
          <p:nvSpPr>
            <p:cNvPr id="49" name="Rectangle 48"/>
            <p:cNvSpPr/>
            <p:nvPr/>
          </p:nvSpPr>
          <p:spPr bwMode="auto">
            <a:xfrm>
              <a:off x="2761853" y="3309119"/>
              <a:ext cx="864096" cy="296153"/>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err="1">
                  <a:gradFill>
                    <a:gsLst>
                      <a:gs pos="0">
                        <a:srgbClr val="FFFFFF"/>
                      </a:gs>
                      <a:gs pos="100000">
                        <a:srgbClr val="FFFFFF"/>
                      </a:gs>
                    </a:gsLst>
                    <a:lin ang="5400000" scaled="0"/>
                  </a:gradFill>
                  <a:latin typeface="+mj-lt"/>
                  <a:ea typeface="Segoe UI" pitchFamily="34" charset="0"/>
                  <a:cs typeface="Segoe UI" pitchFamily="34" charset="0"/>
                </a:rPr>
                <a:t>WebSockets</a:t>
              </a:r>
              <a:r>
                <a:rPr lang="en-GB" sz="2400" dirty="0">
                  <a:gradFill>
                    <a:gsLst>
                      <a:gs pos="0">
                        <a:srgbClr val="FFFFFF"/>
                      </a:gs>
                      <a:gs pos="100000">
                        <a:srgbClr val="FFFFFF"/>
                      </a:gs>
                    </a:gsLst>
                    <a:lin ang="5400000" scaled="0"/>
                  </a:gradFill>
                  <a:latin typeface="+mj-lt"/>
                  <a:ea typeface="Segoe UI" pitchFamily="34" charset="0"/>
                  <a:cs typeface="Segoe UI" pitchFamily="34" charset="0"/>
                </a:rPr>
                <a:t> 3.1.2</a:t>
              </a:r>
            </a:p>
          </p:txBody>
        </p:sp>
      </p:grpSp>
      <p:cxnSp>
        <p:nvCxnSpPr>
          <p:cNvPr id="6" name="Straight Connector 5"/>
          <p:cNvCxnSpPr/>
          <p:nvPr/>
        </p:nvCxnSpPr>
        <p:spPr>
          <a:xfrm flipH="1">
            <a:off x="4856195" y="2050985"/>
            <a:ext cx="2029822"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856195" y="2915082"/>
            <a:ext cx="2039305" cy="2516271"/>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1465709" y="1427026"/>
            <a:ext cx="3390486" cy="630076"/>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Application</a:t>
            </a:r>
          </a:p>
        </p:txBody>
      </p:sp>
    </p:spTree>
    <p:extLst>
      <p:ext uri="{BB962C8B-B14F-4D97-AF65-F5344CB8AC3E}">
        <p14:creationId xmlns:p14="http://schemas.microsoft.com/office/powerpoint/2010/main" val="115937841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Containerisation</a:t>
            </a:r>
          </a:p>
        </p:txBody>
      </p:sp>
      <p:grpSp>
        <p:nvGrpSpPr>
          <p:cNvPr id="2" name="Group 1"/>
          <p:cNvGrpSpPr/>
          <p:nvPr/>
        </p:nvGrpSpPr>
        <p:grpSpPr>
          <a:xfrm>
            <a:off x="6886017" y="2050985"/>
            <a:ext cx="3399995" cy="4361789"/>
            <a:chOff x="6886017" y="2050985"/>
            <a:chExt cx="3399995" cy="4361789"/>
          </a:xfrm>
        </p:grpSpPr>
        <p:sp>
          <p:nvSpPr>
            <p:cNvPr id="56" name="Rectangle 55"/>
            <p:cNvSpPr/>
            <p:nvPr/>
          </p:nvSpPr>
          <p:spPr bwMode="auto">
            <a:xfrm>
              <a:off x="8147566" y="2347139"/>
              <a:ext cx="864096" cy="288032"/>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8160340" y="3615399"/>
              <a:ext cx="864096" cy="288032"/>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6886017" y="2353255"/>
              <a:ext cx="864096" cy="288032"/>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6895500" y="3613394"/>
              <a:ext cx="864096" cy="288032"/>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6895500" y="4873533"/>
              <a:ext cx="864096" cy="288032"/>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8157049" y="4873533"/>
              <a:ext cx="864096" cy="288032"/>
            </a:xfrm>
            <a:prstGeom prst="rect">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9407706" y="2347139"/>
              <a:ext cx="864096" cy="288032"/>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9417189" y="3613394"/>
              <a:ext cx="864096" cy="288032"/>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9421309" y="4863410"/>
              <a:ext cx="864096" cy="288032"/>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6886624" y="2633166"/>
              <a:ext cx="864096" cy="288032"/>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6886017" y="2057101"/>
              <a:ext cx="864096" cy="296153"/>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8148173" y="2627050"/>
              <a:ext cx="864096" cy="2880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8147566" y="2050985"/>
              <a:ext cx="864096" cy="296153"/>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9408313" y="2627050"/>
              <a:ext cx="864096" cy="288032"/>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9407706" y="2050985"/>
              <a:ext cx="864096" cy="296153"/>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6896107" y="3893305"/>
              <a:ext cx="864096" cy="288032"/>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6895500" y="3317240"/>
              <a:ext cx="864096" cy="296153"/>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8160947" y="3895310"/>
              <a:ext cx="864096" cy="288032"/>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8160340" y="3319245"/>
              <a:ext cx="864096" cy="296153"/>
            </a:xfrm>
            <a:prstGeom prst="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9417796" y="3893305"/>
              <a:ext cx="864096" cy="288032"/>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9417189" y="3317240"/>
              <a:ext cx="864096" cy="296153"/>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6896107" y="5153444"/>
              <a:ext cx="864096" cy="2880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6895500" y="4577379"/>
              <a:ext cx="864096" cy="296153"/>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p:cNvSpPr/>
            <p:nvPr/>
          </p:nvSpPr>
          <p:spPr bwMode="auto">
            <a:xfrm>
              <a:off x="8157656" y="5153444"/>
              <a:ext cx="864096" cy="288032"/>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bwMode="auto">
            <a:xfrm>
              <a:off x="8157049" y="4577379"/>
              <a:ext cx="864096" cy="296153"/>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bwMode="auto">
            <a:xfrm>
              <a:off x="9421916" y="5143321"/>
              <a:ext cx="864096" cy="288032"/>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p:nvSpPr>
          <p:spPr bwMode="auto">
            <a:xfrm>
              <a:off x="9421309" y="4567256"/>
              <a:ext cx="864096" cy="296153"/>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7421256" y="5729510"/>
              <a:ext cx="241849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Microservices</a:t>
              </a:r>
            </a:p>
          </p:txBody>
        </p:sp>
      </p:grpSp>
      <p:grpSp>
        <p:nvGrpSpPr>
          <p:cNvPr id="4" name="Group 3"/>
          <p:cNvGrpSpPr/>
          <p:nvPr/>
        </p:nvGrpSpPr>
        <p:grpSpPr>
          <a:xfrm>
            <a:off x="1465709" y="2050985"/>
            <a:ext cx="3392868" cy="3390491"/>
            <a:chOff x="2761853" y="3309119"/>
            <a:chExt cx="864703" cy="864097"/>
          </a:xfrm>
        </p:grpSpPr>
        <p:sp>
          <p:nvSpPr>
            <p:cNvPr id="42" name="Rectangle 41"/>
            <p:cNvSpPr/>
            <p:nvPr/>
          </p:nvSpPr>
          <p:spPr bwMode="auto">
            <a:xfrm>
              <a:off x="2761853" y="3605273"/>
              <a:ext cx="864096" cy="288032"/>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Node.js 1.0.0</a:t>
              </a:r>
            </a:p>
          </p:txBody>
        </p:sp>
        <p:sp>
          <p:nvSpPr>
            <p:cNvPr id="48" name="Rectangle 47"/>
            <p:cNvSpPr/>
            <p:nvPr/>
          </p:nvSpPr>
          <p:spPr bwMode="auto">
            <a:xfrm>
              <a:off x="2761853" y="3885184"/>
              <a:ext cx="864703" cy="288032"/>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Ubuntu 14.04</a:t>
              </a:r>
            </a:p>
          </p:txBody>
        </p:sp>
        <p:sp>
          <p:nvSpPr>
            <p:cNvPr id="49" name="Rectangle 48"/>
            <p:cNvSpPr/>
            <p:nvPr/>
          </p:nvSpPr>
          <p:spPr bwMode="auto">
            <a:xfrm>
              <a:off x="2761853" y="3309119"/>
              <a:ext cx="864096" cy="296153"/>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err="1">
                  <a:gradFill>
                    <a:gsLst>
                      <a:gs pos="0">
                        <a:srgbClr val="FFFFFF"/>
                      </a:gs>
                      <a:gs pos="100000">
                        <a:srgbClr val="FFFFFF"/>
                      </a:gs>
                    </a:gsLst>
                    <a:lin ang="5400000" scaled="0"/>
                  </a:gradFill>
                  <a:latin typeface="+mj-lt"/>
                  <a:ea typeface="Segoe UI" pitchFamily="34" charset="0"/>
                  <a:cs typeface="Segoe UI" pitchFamily="34" charset="0"/>
                </a:rPr>
                <a:t>WebSockets</a:t>
              </a:r>
              <a:r>
                <a:rPr lang="en-GB" sz="2400" dirty="0">
                  <a:gradFill>
                    <a:gsLst>
                      <a:gs pos="0">
                        <a:srgbClr val="FFFFFF"/>
                      </a:gs>
                      <a:gs pos="100000">
                        <a:srgbClr val="FFFFFF"/>
                      </a:gs>
                    </a:gsLst>
                    <a:lin ang="5400000" scaled="0"/>
                  </a:gradFill>
                  <a:latin typeface="+mj-lt"/>
                  <a:ea typeface="Segoe UI" pitchFamily="34" charset="0"/>
                  <a:cs typeface="Segoe UI" pitchFamily="34" charset="0"/>
                </a:rPr>
                <a:t> 3.1.2</a:t>
              </a:r>
            </a:p>
          </p:txBody>
        </p:sp>
      </p:grpSp>
      <p:cxnSp>
        <p:nvCxnSpPr>
          <p:cNvPr id="6" name="Straight Connector 5"/>
          <p:cNvCxnSpPr/>
          <p:nvPr/>
        </p:nvCxnSpPr>
        <p:spPr>
          <a:xfrm flipH="1">
            <a:off x="4856195" y="2050985"/>
            <a:ext cx="2029822"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856195" y="2915082"/>
            <a:ext cx="2039305" cy="2516271"/>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1465709" y="5441478"/>
            <a:ext cx="3390486" cy="1130162"/>
          </a:xfrm>
          <a:prstGeom prst="rect">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Linux Kernel</a:t>
            </a:r>
          </a:p>
        </p:txBody>
      </p:sp>
      <p:sp>
        <p:nvSpPr>
          <p:cNvPr id="9" name="Left Brace 8"/>
          <p:cNvSpPr/>
          <p:nvPr/>
        </p:nvSpPr>
        <p:spPr>
          <a:xfrm>
            <a:off x="817637" y="1427027"/>
            <a:ext cx="432048" cy="4014450"/>
          </a:xfrm>
          <a:prstGeom prst="leftBrace">
            <a:avLst>
              <a:gd name="adj1" fmla="val 0"/>
              <a:gd name="adj2" fmla="val 4762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1" name="Left Brace 50"/>
          <p:cNvSpPr/>
          <p:nvPr/>
        </p:nvSpPr>
        <p:spPr>
          <a:xfrm>
            <a:off x="817637" y="5478937"/>
            <a:ext cx="432048" cy="1092703"/>
          </a:xfrm>
          <a:prstGeom prst="leftBrace">
            <a:avLst>
              <a:gd name="adj1" fmla="val 0"/>
              <a:gd name="adj2" fmla="val 4762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2" name="TextBox 51"/>
          <p:cNvSpPr txBox="1"/>
          <p:nvPr/>
        </p:nvSpPr>
        <p:spPr>
          <a:xfrm rot="16200000">
            <a:off x="-763192" y="2760433"/>
            <a:ext cx="241849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Container</a:t>
            </a:r>
          </a:p>
        </p:txBody>
      </p:sp>
      <p:sp>
        <p:nvSpPr>
          <p:cNvPr id="53" name="TextBox 52"/>
          <p:cNvSpPr txBox="1"/>
          <p:nvPr/>
        </p:nvSpPr>
        <p:spPr>
          <a:xfrm rot="16200000">
            <a:off x="-84924" y="5603809"/>
            <a:ext cx="1253635"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Host</a:t>
            </a:r>
          </a:p>
        </p:txBody>
      </p:sp>
      <p:sp>
        <p:nvSpPr>
          <p:cNvPr id="43" name="Rectangle 42"/>
          <p:cNvSpPr/>
          <p:nvPr/>
        </p:nvSpPr>
        <p:spPr bwMode="auto">
          <a:xfrm>
            <a:off x="1465709" y="1427026"/>
            <a:ext cx="3390486" cy="630076"/>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Application</a:t>
            </a:r>
          </a:p>
        </p:txBody>
      </p:sp>
    </p:spTree>
    <p:extLst>
      <p:ext uri="{BB962C8B-B14F-4D97-AF65-F5344CB8AC3E}">
        <p14:creationId xmlns:p14="http://schemas.microsoft.com/office/powerpoint/2010/main" val="24121671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Containerisation</a:t>
            </a:r>
          </a:p>
        </p:txBody>
      </p:sp>
      <p:grpSp>
        <p:nvGrpSpPr>
          <p:cNvPr id="4" name="Group 3"/>
          <p:cNvGrpSpPr/>
          <p:nvPr/>
        </p:nvGrpSpPr>
        <p:grpSpPr>
          <a:xfrm>
            <a:off x="1465709" y="2050985"/>
            <a:ext cx="3392868" cy="3390491"/>
            <a:chOff x="2761853" y="3309119"/>
            <a:chExt cx="864703" cy="864097"/>
          </a:xfrm>
        </p:grpSpPr>
        <p:sp>
          <p:nvSpPr>
            <p:cNvPr id="42" name="Rectangle 41"/>
            <p:cNvSpPr/>
            <p:nvPr/>
          </p:nvSpPr>
          <p:spPr bwMode="auto">
            <a:xfrm>
              <a:off x="2761853" y="3605273"/>
              <a:ext cx="864096" cy="288032"/>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Node.js 1.0.0</a:t>
              </a:r>
            </a:p>
          </p:txBody>
        </p:sp>
        <p:sp>
          <p:nvSpPr>
            <p:cNvPr id="48" name="Rectangle 47"/>
            <p:cNvSpPr/>
            <p:nvPr/>
          </p:nvSpPr>
          <p:spPr bwMode="auto">
            <a:xfrm>
              <a:off x="2762460" y="3885184"/>
              <a:ext cx="864096" cy="288032"/>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Ubuntu 14.04</a:t>
              </a:r>
            </a:p>
          </p:txBody>
        </p:sp>
        <p:sp>
          <p:nvSpPr>
            <p:cNvPr id="49" name="Rectangle 48"/>
            <p:cNvSpPr/>
            <p:nvPr/>
          </p:nvSpPr>
          <p:spPr bwMode="auto">
            <a:xfrm>
              <a:off x="2761853" y="3309119"/>
              <a:ext cx="864096" cy="296153"/>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err="1">
                  <a:gradFill>
                    <a:gsLst>
                      <a:gs pos="0">
                        <a:srgbClr val="FFFFFF"/>
                      </a:gs>
                      <a:gs pos="100000">
                        <a:srgbClr val="FFFFFF"/>
                      </a:gs>
                    </a:gsLst>
                    <a:lin ang="5400000" scaled="0"/>
                  </a:gradFill>
                  <a:latin typeface="+mj-lt"/>
                  <a:ea typeface="Segoe UI" pitchFamily="34" charset="0"/>
                  <a:cs typeface="Segoe UI" pitchFamily="34" charset="0"/>
                </a:rPr>
                <a:t>WebSockets</a:t>
              </a:r>
              <a:r>
                <a:rPr lang="en-GB" sz="2400" dirty="0">
                  <a:gradFill>
                    <a:gsLst>
                      <a:gs pos="0">
                        <a:srgbClr val="FFFFFF"/>
                      </a:gs>
                      <a:gs pos="100000">
                        <a:srgbClr val="FFFFFF"/>
                      </a:gs>
                    </a:gsLst>
                    <a:lin ang="5400000" scaled="0"/>
                  </a:gradFill>
                  <a:latin typeface="+mj-lt"/>
                  <a:ea typeface="Segoe UI" pitchFamily="34" charset="0"/>
                  <a:cs typeface="Segoe UI" pitchFamily="34" charset="0"/>
                </a:rPr>
                <a:t> 3.1.2</a:t>
              </a:r>
            </a:p>
          </p:txBody>
        </p:sp>
      </p:grpSp>
      <p:sp>
        <p:nvSpPr>
          <p:cNvPr id="50" name="Rectangle 49"/>
          <p:cNvSpPr/>
          <p:nvPr/>
        </p:nvSpPr>
        <p:spPr bwMode="auto">
          <a:xfrm>
            <a:off x="1465709" y="5441478"/>
            <a:ext cx="7494942" cy="1130162"/>
          </a:xfrm>
          <a:prstGeom prst="rect">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Linux Kernel</a:t>
            </a:r>
          </a:p>
        </p:txBody>
      </p:sp>
      <p:sp>
        <p:nvSpPr>
          <p:cNvPr id="51" name="Left Brace 50"/>
          <p:cNvSpPr/>
          <p:nvPr/>
        </p:nvSpPr>
        <p:spPr>
          <a:xfrm>
            <a:off x="817637" y="5478937"/>
            <a:ext cx="432048" cy="1092703"/>
          </a:xfrm>
          <a:prstGeom prst="leftBrace">
            <a:avLst>
              <a:gd name="adj1" fmla="val 0"/>
              <a:gd name="adj2" fmla="val 4762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3" name="TextBox 52"/>
          <p:cNvSpPr txBox="1"/>
          <p:nvPr/>
        </p:nvSpPr>
        <p:spPr>
          <a:xfrm rot="16200000">
            <a:off x="-84924" y="5603809"/>
            <a:ext cx="1253635"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Host</a:t>
            </a:r>
          </a:p>
        </p:txBody>
      </p:sp>
      <p:grpSp>
        <p:nvGrpSpPr>
          <p:cNvPr id="43" name="Group 42"/>
          <p:cNvGrpSpPr/>
          <p:nvPr/>
        </p:nvGrpSpPr>
        <p:grpSpPr>
          <a:xfrm>
            <a:off x="5570165" y="2050985"/>
            <a:ext cx="3392868" cy="3390491"/>
            <a:chOff x="2761853" y="3309119"/>
            <a:chExt cx="864703" cy="864097"/>
          </a:xfrm>
        </p:grpSpPr>
        <p:sp>
          <p:nvSpPr>
            <p:cNvPr id="54" name="Rectangle 53"/>
            <p:cNvSpPr/>
            <p:nvPr/>
          </p:nvSpPr>
          <p:spPr bwMode="auto">
            <a:xfrm>
              <a:off x="2761853" y="3605273"/>
              <a:ext cx="864096" cy="288032"/>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Spring</a:t>
              </a:r>
            </a:p>
          </p:txBody>
        </p:sp>
        <p:sp>
          <p:nvSpPr>
            <p:cNvPr id="55" name="Rectangle 54"/>
            <p:cNvSpPr/>
            <p:nvPr/>
          </p:nvSpPr>
          <p:spPr bwMode="auto">
            <a:xfrm>
              <a:off x="2761853" y="3885184"/>
              <a:ext cx="864703" cy="288032"/>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solidFill>
                    <a:schemeClr val="bg1"/>
                  </a:solidFill>
                  <a:latin typeface="+mj-lt"/>
                  <a:ea typeface="Segoe UI" pitchFamily="34" charset="0"/>
                  <a:cs typeface="Segoe UI" pitchFamily="34" charset="0"/>
                </a:rPr>
                <a:t>CentOS</a:t>
              </a:r>
            </a:p>
          </p:txBody>
        </p:sp>
        <p:sp>
          <p:nvSpPr>
            <p:cNvPr id="63" name="Rectangle 62"/>
            <p:cNvSpPr/>
            <p:nvPr/>
          </p:nvSpPr>
          <p:spPr bwMode="auto">
            <a:xfrm>
              <a:off x="2761853" y="3309119"/>
              <a:ext cx="864096" cy="296153"/>
            </a:xfrm>
            <a:prstGeom prst="rect">
              <a:avLst/>
            </a:prstGeom>
            <a:solidFill>
              <a:srgbClr val="00E2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Java</a:t>
              </a:r>
            </a:p>
          </p:txBody>
        </p:sp>
      </p:grpSp>
      <p:sp>
        <p:nvSpPr>
          <p:cNvPr id="72" name="Rectangle 71"/>
          <p:cNvSpPr/>
          <p:nvPr/>
        </p:nvSpPr>
        <p:spPr bwMode="auto">
          <a:xfrm>
            <a:off x="1465709" y="1427026"/>
            <a:ext cx="3390486" cy="630076"/>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Application</a:t>
            </a:r>
          </a:p>
        </p:txBody>
      </p:sp>
      <p:sp>
        <p:nvSpPr>
          <p:cNvPr id="73" name="Rectangle 72"/>
          <p:cNvSpPr/>
          <p:nvPr/>
        </p:nvSpPr>
        <p:spPr bwMode="auto">
          <a:xfrm>
            <a:off x="5570165" y="1427026"/>
            <a:ext cx="3390486" cy="630076"/>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Application 2</a:t>
            </a:r>
          </a:p>
        </p:txBody>
      </p:sp>
      <p:sp>
        <p:nvSpPr>
          <p:cNvPr id="74" name="Left Brace 73"/>
          <p:cNvSpPr/>
          <p:nvPr/>
        </p:nvSpPr>
        <p:spPr>
          <a:xfrm>
            <a:off x="817637" y="1427027"/>
            <a:ext cx="432048" cy="4014450"/>
          </a:xfrm>
          <a:prstGeom prst="leftBrace">
            <a:avLst>
              <a:gd name="adj1" fmla="val 0"/>
              <a:gd name="adj2" fmla="val 4762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4" name="TextBox 83"/>
          <p:cNvSpPr txBox="1"/>
          <p:nvPr/>
        </p:nvSpPr>
        <p:spPr>
          <a:xfrm rot="16200000">
            <a:off x="-763192" y="2760433"/>
            <a:ext cx="241849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Container</a:t>
            </a:r>
          </a:p>
        </p:txBody>
      </p:sp>
      <p:pic>
        <p:nvPicPr>
          <p:cNvPr id="18434" name="Picture 2" descr="https://image.freepik.com/free-icon/technical-support_318-3137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8948" y="3665010"/>
            <a:ext cx="815327" cy="815327"/>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image.freepik.com/free-icon/xml-file-format-symbol_318-4585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1911" y="1867699"/>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http://image005.flaticon.com/27/png/512/27/2782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0071" y="5275887"/>
            <a:ext cx="956546" cy="956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396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fade">
                                      <p:cBhvr>
                                        <p:cTn id="7" dur="500"/>
                                        <p:tgtEl>
                                          <p:spTgt spid="184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434"/>
                                        </p:tgtEl>
                                        <p:attrNameLst>
                                          <p:attrName>style.visibility</p:attrName>
                                        </p:attrNameLst>
                                      </p:cBhvr>
                                      <p:to>
                                        <p:strVal val="visible"/>
                                      </p:to>
                                    </p:set>
                                    <p:animEffect transition="in" filter="fade">
                                      <p:cBhvr>
                                        <p:cTn id="11" dur="500"/>
                                        <p:tgtEl>
                                          <p:spTgt spid="1843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Roadmap</a:t>
            </a:r>
          </a:p>
        </p:txBody>
      </p:sp>
      <p:grpSp>
        <p:nvGrpSpPr>
          <p:cNvPr id="12" name="Group 11"/>
          <p:cNvGrpSpPr/>
          <p:nvPr/>
        </p:nvGrpSpPr>
        <p:grpSpPr>
          <a:xfrm>
            <a:off x="453530" y="1772956"/>
            <a:ext cx="4322063" cy="1074324"/>
            <a:chOff x="453530" y="1772956"/>
            <a:chExt cx="4322063" cy="1074324"/>
          </a:xfrm>
        </p:grpSpPr>
        <p:sp>
          <p:nvSpPr>
            <p:cNvPr id="14" name="TextBox 13"/>
            <p:cNvSpPr txBox="1"/>
            <p:nvPr/>
          </p:nvSpPr>
          <p:spPr>
            <a:xfrm>
              <a:off x="1825749" y="1913086"/>
              <a:ext cx="2949844" cy="794064"/>
            </a:xfrm>
            <a:prstGeom prst="rect">
              <a:avLst/>
            </a:prstGeom>
            <a:noFill/>
          </p:spPr>
          <p:txBody>
            <a:bodyPr wrap="square" lIns="182880" tIns="146304" rIns="182880" bIns="146304" rtlCol="0">
              <a:spAutoFit/>
            </a:bodyPr>
            <a:lstStyle/>
            <a:p>
              <a:pPr>
                <a:lnSpc>
                  <a:spcPct val="90000"/>
                </a:lnSpc>
                <a:spcAft>
                  <a:spcPts val="600"/>
                </a:spcAft>
              </a:pPr>
              <a:r>
                <a:rPr lang="en-GB" sz="3600" dirty="0">
                  <a:solidFill>
                    <a:schemeClr val="tx1">
                      <a:lumMod val="50000"/>
                    </a:schemeClr>
                  </a:solidFill>
                  <a:latin typeface="+mj-lt"/>
                </a:rPr>
                <a:t>Microservices</a:t>
              </a:r>
            </a:p>
          </p:txBody>
        </p:sp>
        <p:sp>
          <p:nvSpPr>
            <p:cNvPr id="11" name="Rectangle 10"/>
            <p:cNvSpPr/>
            <p:nvPr/>
          </p:nvSpPr>
          <p:spPr bwMode="auto">
            <a:xfrm>
              <a:off x="453530" y="1772956"/>
              <a:ext cx="1074324" cy="1074324"/>
            </a:xfrm>
            <a:prstGeom prst="rect">
              <a:avLst/>
            </a:prstGeom>
            <a:solidFill>
              <a:srgbClr val="F25022"/>
            </a:solidFill>
            <a:ln>
              <a:solidFill>
                <a:srgbClr val="F2502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 name="Group 18"/>
          <p:cNvGrpSpPr/>
          <p:nvPr/>
        </p:nvGrpSpPr>
        <p:grpSpPr>
          <a:xfrm>
            <a:off x="455990" y="2943712"/>
            <a:ext cx="4898152" cy="1074324"/>
            <a:chOff x="455990" y="2943712"/>
            <a:chExt cx="4898152" cy="1074324"/>
          </a:xfrm>
        </p:grpSpPr>
        <p:sp>
          <p:nvSpPr>
            <p:cNvPr id="15" name="TextBox 14"/>
            <p:cNvSpPr txBox="1"/>
            <p:nvPr/>
          </p:nvSpPr>
          <p:spPr>
            <a:xfrm>
              <a:off x="1825749" y="3083842"/>
              <a:ext cx="3528393" cy="794064"/>
            </a:xfrm>
            <a:prstGeom prst="rect">
              <a:avLst/>
            </a:prstGeom>
            <a:noFill/>
          </p:spPr>
          <p:txBody>
            <a:bodyPr wrap="square" lIns="182880" tIns="146304" rIns="182880" bIns="146304" rtlCol="0">
              <a:spAutoFit/>
            </a:bodyPr>
            <a:lstStyle/>
            <a:p>
              <a:pPr>
                <a:lnSpc>
                  <a:spcPct val="90000"/>
                </a:lnSpc>
                <a:spcAft>
                  <a:spcPts val="600"/>
                </a:spcAft>
              </a:pPr>
              <a:r>
                <a:rPr lang="en-GB" sz="3600" dirty="0">
                  <a:solidFill>
                    <a:schemeClr val="tx1">
                      <a:lumMod val="50000"/>
                    </a:schemeClr>
                  </a:solidFill>
                  <a:latin typeface="+mj-lt"/>
                </a:rPr>
                <a:t>Containerisation</a:t>
              </a:r>
            </a:p>
          </p:txBody>
        </p:sp>
        <p:sp>
          <p:nvSpPr>
            <p:cNvPr id="21" name="Rectangle 20"/>
            <p:cNvSpPr/>
            <p:nvPr/>
          </p:nvSpPr>
          <p:spPr bwMode="auto">
            <a:xfrm>
              <a:off x="455990" y="2943712"/>
              <a:ext cx="1074324" cy="10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 name="Group 19"/>
          <p:cNvGrpSpPr/>
          <p:nvPr/>
        </p:nvGrpSpPr>
        <p:grpSpPr>
          <a:xfrm>
            <a:off x="453530" y="4114468"/>
            <a:ext cx="7276875" cy="1074324"/>
            <a:chOff x="453530" y="4114468"/>
            <a:chExt cx="7276875" cy="1074324"/>
          </a:xfrm>
        </p:grpSpPr>
        <p:sp>
          <p:nvSpPr>
            <p:cNvPr id="16" name="TextBox 15"/>
            <p:cNvSpPr txBox="1"/>
            <p:nvPr/>
          </p:nvSpPr>
          <p:spPr>
            <a:xfrm>
              <a:off x="1820780" y="4254598"/>
              <a:ext cx="5909625" cy="794064"/>
            </a:xfrm>
            <a:prstGeom prst="rect">
              <a:avLst/>
            </a:prstGeom>
            <a:noFill/>
          </p:spPr>
          <p:txBody>
            <a:bodyPr wrap="square" lIns="182880" tIns="146304" rIns="182880" bIns="146304" rtlCol="0">
              <a:spAutoFit/>
            </a:bodyPr>
            <a:lstStyle/>
            <a:p>
              <a:pPr>
                <a:lnSpc>
                  <a:spcPct val="90000"/>
                </a:lnSpc>
                <a:spcAft>
                  <a:spcPts val="600"/>
                </a:spcAft>
              </a:pPr>
              <a:r>
                <a:rPr lang="en-GB" sz="3600" dirty="0">
                  <a:solidFill>
                    <a:schemeClr val="tx1">
                      <a:lumMod val="50000"/>
                    </a:schemeClr>
                  </a:solidFill>
                  <a:latin typeface="+mj-lt"/>
                </a:rPr>
                <a:t>Azure Container Service</a:t>
              </a:r>
            </a:p>
          </p:txBody>
        </p:sp>
        <p:sp>
          <p:nvSpPr>
            <p:cNvPr id="22" name="Rectangle 21"/>
            <p:cNvSpPr/>
            <p:nvPr/>
          </p:nvSpPr>
          <p:spPr bwMode="auto">
            <a:xfrm>
              <a:off x="453530" y="4114468"/>
              <a:ext cx="1074324" cy="1074324"/>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p:nvPr/>
        </p:nvGrpSpPr>
        <p:grpSpPr>
          <a:xfrm>
            <a:off x="453530" y="5285224"/>
            <a:ext cx="5687730" cy="1074324"/>
            <a:chOff x="453530" y="5285224"/>
            <a:chExt cx="5687730" cy="1074324"/>
          </a:xfrm>
        </p:grpSpPr>
        <p:sp>
          <p:nvSpPr>
            <p:cNvPr id="17" name="TextBox 16"/>
            <p:cNvSpPr txBox="1"/>
            <p:nvPr/>
          </p:nvSpPr>
          <p:spPr>
            <a:xfrm>
              <a:off x="1820780" y="5425354"/>
              <a:ext cx="4320480" cy="794064"/>
            </a:xfrm>
            <a:prstGeom prst="rect">
              <a:avLst/>
            </a:prstGeom>
            <a:noFill/>
          </p:spPr>
          <p:txBody>
            <a:bodyPr wrap="square" lIns="182880" tIns="146304" rIns="182880" bIns="146304" rtlCol="0">
              <a:spAutoFit/>
            </a:bodyPr>
            <a:lstStyle/>
            <a:p>
              <a:pPr>
                <a:lnSpc>
                  <a:spcPct val="90000"/>
                </a:lnSpc>
                <a:spcAft>
                  <a:spcPts val="600"/>
                </a:spcAft>
              </a:pPr>
              <a:r>
                <a:rPr lang="en-GB" sz="3600" dirty="0">
                  <a:solidFill>
                    <a:schemeClr val="tx1">
                      <a:lumMod val="50000"/>
                    </a:schemeClr>
                  </a:solidFill>
                  <a:latin typeface="+mj-lt"/>
                </a:rPr>
                <a:t>Azure Service Fabric</a:t>
              </a:r>
            </a:p>
          </p:txBody>
        </p:sp>
        <p:sp>
          <p:nvSpPr>
            <p:cNvPr id="23" name="Rectangle 22"/>
            <p:cNvSpPr/>
            <p:nvPr/>
          </p:nvSpPr>
          <p:spPr bwMode="auto">
            <a:xfrm>
              <a:off x="453530" y="5285224"/>
              <a:ext cx="1074324" cy="1074324"/>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grpSp>
    </p:spTree>
    <p:extLst>
      <p:ext uri="{BB962C8B-B14F-4D97-AF65-F5344CB8AC3E}">
        <p14:creationId xmlns:p14="http://schemas.microsoft.com/office/powerpoint/2010/main" val="2578167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3" name="Picture 2" descr="http://blog.jetbrains.com/phpstorm/files/2015/10/large_v-tra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655" y="1048990"/>
            <a:ext cx="5111532" cy="456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3721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Docker ecosystem</a:t>
            </a:r>
          </a:p>
        </p:txBody>
      </p:sp>
      <p:grpSp>
        <p:nvGrpSpPr>
          <p:cNvPr id="7" name="Group 6"/>
          <p:cNvGrpSpPr/>
          <p:nvPr/>
        </p:nvGrpSpPr>
        <p:grpSpPr>
          <a:xfrm>
            <a:off x="4057997" y="3177910"/>
            <a:ext cx="1152128" cy="864096"/>
            <a:chOff x="2617837" y="3209230"/>
            <a:chExt cx="1152128" cy="864096"/>
          </a:xfrm>
        </p:grpSpPr>
        <p:pic>
          <p:nvPicPr>
            <p:cNvPr id="4" name="Picture 4" descr="https://image.freepik.com/free-icon/xml-file-format-symbol_318-458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853" y="320923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2833861" y="3569270"/>
              <a:ext cx="720080" cy="28803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617837" y="3519804"/>
              <a:ext cx="1152128" cy="3600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600" b="1" dirty="0">
                  <a:gradFill>
                    <a:gsLst>
                      <a:gs pos="0">
                        <a:srgbClr val="FFFFFF"/>
                      </a:gs>
                      <a:gs pos="100000">
                        <a:srgbClr val="FFFFFF"/>
                      </a:gs>
                    </a:gsLst>
                    <a:lin ang="5400000" scaled="0"/>
                  </a:gradFill>
                  <a:ea typeface="Segoe UI" pitchFamily="34" charset="0"/>
                  <a:cs typeface="Segoe UI" pitchFamily="34" charset="0"/>
                </a:rPr>
                <a:t>YML</a:t>
              </a:r>
            </a:p>
          </p:txBody>
        </p:sp>
      </p:grpSp>
      <p:grpSp>
        <p:nvGrpSpPr>
          <p:cNvPr id="12" name="Group 11"/>
          <p:cNvGrpSpPr/>
          <p:nvPr/>
        </p:nvGrpSpPr>
        <p:grpSpPr>
          <a:xfrm>
            <a:off x="673621" y="2788859"/>
            <a:ext cx="2282054" cy="2280455"/>
            <a:chOff x="2761853" y="3309119"/>
            <a:chExt cx="864703" cy="864097"/>
          </a:xfrm>
        </p:grpSpPr>
        <p:sp>
          <p:nvSpPr>
            <p:cNvPr id="13" name="Rectangle 12"/>
            <p:cNvSpPr/>
            <p:nvPr/>
          </p:nvSpPr>
          <p:spPr bwMode="auto">
            <a:xfrm>
              <a:off x="2761853" y="3605273"/>
              <a:ext cx="864096" cy="288032"/>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dirty="0">
                  <a:gradFill>
                    <a:gsLst>
                      <a:gs pos="0">
                        <a:srgbClr val="FFFFFF"/>
                      </a:gs>
                      <a:gs pos="100000">
                        <a:srgbClr val="FFFFFF"/>
                      </a:gs>
                    </a:gsLst>
                    <a:lin ang="5400000" scaled="0"/>
                  </a:gradFill>
                  <a:latin typeface="+mj-lt"/>
                  <a:ea typeface="Segoe UI" pitchFamily="34" charset="0"/>
                  <a:cs typeface="Segoe UI" pitchFamily="34" charset="0"/>
                </a:rPr>
                <a:t>Node.js 1.0.0</a:t>
              </a:r>
            </a:p>
          </p:txBody>
        </p:sp>
        <p:sp>
          <p:nvSpPr>
            <p:cNvPr id="14" name="Rectangle 13"/>
            <p:cNvSpPr/>
            <p:nvPr/>
          </p:nvSpPr>
          <p:spPr bwMode="auto">
            <a:xfrm>
              <a:off x="2762460" y="3885184"/>
              <a:ext cx="864096" cy="288032"/>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dirty="0">
                  <a:gradFill>
                    <a:gsLst>
                      <a:gs pos="0">
                        <a:srgbClr val="FFFFFF"/>
                      </a:gs>
                      <a:gs pos="100000">
                        <a:srgbClr val="FFFFFF"/>
                      </a:gs>
                    </a:gsLst>
                    <a:lin ang="5400000" scaled="0"/>
                  </a:gradFill>
                  <a:latin typeface="+mj-lt"/>
                  <a:ea typeface="Segoe UI" pitchFamily="34" charset="0"/>
                  <a:cs typeface="Segoe UI" pitchFamily="34" charset="0"/>
                </a:rPr>
                <a:t>Ubuntu 14.04</a:t>
              </a:r>
            </a:p>
          </p:txBody>
        </p:sp>
        <p:sp>
          <p:nvSpPr>
            <p:cNvPr id="15" name="Rectangle 14"/>
            <p:cNvSpPr/>
            <p:nvPr/>
          </p:nvSpPr>
          <p:spPr bwMode="auto">
            <a:xfrm>
              <a:off x="2761853" y="3309119"/>
              <a:ext cx="864096" cy="296153"/>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dirty="0" err="1">
                  <a:gradFill>
                    <a:gsLst>
                      <a:gs pos="0">
                        <a:srgbClr val="FFFFFF"/>
                      </a:gs>
                      <a:gs pos="100000">
                        <a:srgbClr val="FFFFFF"/>
                      </a:gs>
                    </a:gsLst>
                    <a:lin ang="5400000" scaled="0"/>
                  </a:gradFill>
                  <a:latin typeface="+mj-lt"/>
                  <a:ea typeface="Segoe UI" pitchFamily="34" charset="0"/>
                  <a:cs typeface="Segoe UI" pitchFamily="34" charset="0"/>
                </a:rPr>
                <a:t>WebSockets</a:t>
              </a:r>
              <a:r>
                <a:rPr lang="en-GB" dirty="0">
                  <a:gradFill>
                    <a:gsLst>
                      <a:gs pos="0">
                        <a:srgbClr val="FFFFFF"/>
                      </a:gs>
                      <a:gs pos="100000">
                        <a:srgbClr val="FFFFFF"/>
                      </a:gs>
                    </a:gsLst>
                    <a:lin ang="5400000" scaled="0"/>
                  </a:gradFill>
                  <a:latin typeface="+mj-lt"/>
                  <a:ea typeface="Segoe UI" pitchFamily="34" charset="0"/>
                  <a:cs typeface="Segoe UI" pitchFamily="34" charset="0"/>
                </a:rPr>
                <a:t> 3.1.2</a:t>
              </a:r>
            </a:p>
          </p:txBody>
        </p:sp>
      </p:grpSp>
      <p:sp>
        <p:nvSpPr>
          <p:cNvPr id="16" name="Right Brace 15"/>
          <p:cNvSpPr/>
          <p:nvPr/>
        </p:nvSpPr>
        <p:spPr>
          <a:xfrm>
            <a:off x="3254007" y="2158781"/>
            <a:ext cx="299934" cy="2910534"/>
          </a:xfrm>
          <a:prstGeom prst="rightBrace">
            <a:avLst>
              <a:gd name="adj1" fmla="val 0"/>
              <a:gd name="adj2" fmla="val 5047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Rectangle 16"/>
          <p:cNvSpPr/>
          <p:nvPr/>
        </p:nvSpPr>
        <p:spPr bwMode="auto">
          <a:xfrm>
            <a:off x="673621" y="2158780"/>
            <a:ext cx="2280452" cy="630076"/>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dirty="0">
                <a:gradFill>
                  <a:gsLst>
                    <a:gs pos="0">
                      <a:srgbClr val="FFFFFF"/>
                    </a:gs>
                    <a:gs pos="100000">
                      <a:srgbClr val="FFFFFF"/>
                    </a:gs>
                  </a:gsLst>
                  <a:lin ang="5400000" scaled="0"/>
                </a:gradFill>
                <a:latin typeface="+mj-lt"/>
                <a:ea typeface="Segoe UI" pitchFamily="34" charset="0"/>
                <a:cs typeface="Segoe UI" pitchFamily="34" charset="0"/>
              </a:rPr>
              <a:t>Application</a:t>
            </a:r>
          </a:p>
        </p:txBody>
      </p:sp>
      <p:sp>
        <p:nvSpPr>
          <p:cNvPr id="28" name="Rectangle 27"/>
          <p:cNvSpPr/>
          <p:nvPr/>
        </p:nvSpPr>
        <p:spPr bwMode="auto">
          <a:xfrm>
            <a:off x="6440044" y="3273302"/>
            <a:ext cx="3023152" cy="7904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Docker Engine</a:t>
            </a:r>
          </a:p>
        </p:txBody>
      </p:sp>
      <p:sp>
        <p:nvSpPr>
          <p:cNvPr id="29" name="Rectangle 28"/>
          <p:cNvSpPr/>
          <p:nvPr/>
        </p:nvSpPr>
        <p:spPr bwMode="auto">
          <a:xfrm>
            <a:off x="6434261" y="5427483"/>
            <a:ext cx="3023152" cy="7904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Docker Client</a:t>
            </a:r>
          </a:p>
        </p:txBody>
      </p:sp>
      <p:cxnSp>
        <p:nvCxnSpPr>
          <p:cNvPr id="35" name="Straight Arrow Connector 34"/>
          <p:cNvCxnSpPr>
            <a:stCxn id="29" idx="0"/>
            <a:endCxn id="28" idx="2"/>
          </p:cNvCxnSpPr>
          <p:nvPr/>
        </p:nvCxnSpPr>
        <p:spPr>
          <a:xfrm flipV="1">
            <a:off x="7945837" y="4063705"/>
            <a:ext cx="5783" cy="136377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248164" y="4403962"/>
            <a:ext cx="241849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Build</a:t>
            </a:r>
          </a:p>
        </p:txBody>
      </p:sp>
      <p:cxnSp>
        <p:nvCxnSpPr>
          <p:cNvPr id="38" name="Straight Arrow Connector 37"/>
          <p:cNvCxnSpPr>
            <a:stCxn id="28" idx="1"/>
            <a:endCxn id="6" idx="3"/>
          </p:cNvCxnSpPr>
          <p:nvPr/>
        </p:nvCxnSpPr>
        <p:spPr>
          <a:xfrm flipH="1">
            <a:off x="5210125" y="3668504"/>
            <a:ext cx="12299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6434261" y="817647"/>
            <a:ext cx="3023152" cy="2044377"/>
            <a:chOff x="6434261" y="817647"/>
            <a:chExt cx="3023152" cy="2044377"/>
          </a:xfrm>
        </p:grpSpPr>
        <p:sp>
          <p:nvSpPr>
            <p:cNvPr id="19" name="Rectangle 18"/>
            <p:cNvSpPr/>
            <p:nvPr/>
          </p:nvSpPr>
          <p:spPr bwMode="auto">
            <a:xfrm>
              <a:off x="6434261" y="817647"/>
              <a:ext cx="3023152" cy="79040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solidFill>
                    <a:srgbClr val="000000"/>
                  </a:solidFill>
                  <a:latin typeface="+mj-lt"/>
                  <a:ea typeface="Segoe UI" pitchFamily="34" charset="0"/>
                  <a:cs typeface="Segoe UI" pitchFamily="34" charset="0"/>
                </a:rPr>
                <a:t>Container Image</a:t>
              </a:r>
            </a:p>
          </p:txBody>
        </p:sp>
        <p:pic>
          <p:nvPicPr>
            <p:cNvPr id="24578" name="Picture 2" descr="https://d30y9cdsu7xlg0.cloudfront.net/png/107091-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337" y="957024"/>
              <a:ext cx="1905000" cy="1905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50"/>
          <p:cNvGrpSpPr/>
          <p:nvPr/>
        </p:nvGrpSpPr>
        <p:grpSpPr>
          <a:xfrm>
            <a:off x="1753741" y="1526530"/>
            <a:ext cx="1257307" cy="655376"/>
            <a:chOff x="1753741" y="1526530"/>
            <a:chExt cx="1257307" cy="655376"/>
          </a:xfrm>
        </p:grpSpPr>
        <p:sp>
          <p:nvSpPr>
            <p:cNvPr id="18" name="TextBox 17"/>
            <p:cNvSpPr txBox="1"/>
            <p:nvPr/>
          </p:nvSpPr>
          <p:spPr>
            <a:xfrm>
              <a:off x="1955193" y="1526530"/>
              <a:ext cx="1055855" cy="544765"/>
            </a:xfrm>
            <a:prstGeom prst="rect">
              <a:avLst/>
            </a:prstGeom>
            <a:noFill/>
          </p:spPr>
          <p:txBody>
            <a:bodyPr wrap="square" lIns="182880" tIns="146304" rIns="182880" bIns="146304" rtlCol="0">
              <a:spAutoFit/>
            </a:bodyPr>
            <a:lstStyle/>
            <a:p>
              <a:pPr>
                <a:lnSpc>
                  <a:spcPct val="90000"/>
                </a:lnSpc>
                <a:spcAft>
                  <a:spcPts val="600"/>
                </a:spcAft>
              </a:pPr>
              <a:r>
                <a:rPr lang="en-GB" dirty="0">
                  <a:solidFill>
                    <a:schemeClr val="tx1">
                      <a:lumMod val="50000"/>
                    </a:schemeClr>
                  </a:solidFill>
                  <a:latin typeface="+mj-lt"/>
                </a:rPr>
                <a:t>5001</a:t>
              </a:r>
            </a:p>
          </p:txBody>
        </p:sp>
        <p:grpSp>
          <p:nvGrpSpPr>
            <p:cNvPr id="49" name="Group 48"/>
            <p:cNvGrpSpPr/>
            <p:nvPr/>
          </p:nvGrpSpPr>
          <p:grpSpPr>
            <a:xfrm>
              <a:off x="1753741" y="1856838"/>
              <a:ext cx="144016" cy="325068"/>
              <a:chOff x="1753741" y="1856838"/>
              <a:chExt cx="144016" cy="325068"/>
            </a:xfrm>
          </p:grpSpPr>
          <p:cxnSp>
            <p:nvCxnSpPr>
              <p:cNvPr id="47" name="Straight Connector 46"/>
              <p:cNvCxnSpPr/>
              <p:nvPr/>
            </p:nvCxnSpPr>
            <p:spPr>
              <a:xfrm flipV="1">
                <a:off x="1825749" y="1985094"/>
                <a:ext cx="0" cy="196812"/>
              </a:xfrm>
              <a:prstGeom prst="line">
                <a:avLst/>
              </a:prstGeom>
              <a:ln w="28575">
                <a:solidFill>
                  <a:srgbClr val="282828"/>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Oval 47"/>
              <p:cNvSpPr/>
              <p:nvPr/>
            </p:nvSpPr>
            <p:spPr bwMode="auto">
              <a:xfrm>
                <a:off x="1753741" y="1856838"/>
                <a:ext cx="144016" cy="144016"/>
              </a:xfrm>
              <a:prstGeom prst="ellipse">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0" name="TextBox 49"/>
          <p:cNvSpPr txBox="1"/>
          <p:nvPr/>
        </p:nvSpPr>
        <p:spPr>
          <a:xfrm>
            <a:off x="3697957" y="2343449"/>
            <a:ext cx="241849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err="1">
                <a:solidFill>
                  <a:schemeClr val="tx1">
                    <a:lumMod val="50000"/>
                  </a:schemeClr>
                </a:solidFill>
                <a:latin typeface="+mj-lt"/>
              </a:rPr>
              <a:t>Dockerfile</a:t>
            </a:r>
            <a:endParaRPr lang="en-GB" sz="2800" dirty="0">
              <a:solidFill>
                <a:schemeClr val="tx1">
                  <a:lumMod val="50000"/>
                </a:schemeClr>
              </a:solidFill>
              <a:latin typeface="+mj-lt"/>
            </a:endParaRPr>
          </a:p>
        </p:txBody>
      </p:sp>
    </p:spTree>
    <p:extLst>
      <p:ext uri="{BB962C8B-B14F-4D97-AF65-F5344CB8AC3E}">
        <p14:creationId xmlns:p14="http://schemas.microsoft.com/office/powerpoint/2010/main" val="29149628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Docker ecosystem</a:t>
            </a:r>
          </a:p>
        </p:txBody>
      </p:sp>
      <p:grpSp>
        <p:nvGrpSpPr>
          <p:cNvPr id="7" name="Group 6"/>
          <p:cNvGrpSpPr/>
          <p:nvPr/>
        </p:nvGrpSpPr>
        <p:grpSpPr>
          <a:xfrm>
            <a:off x="4057997" y="3177910"/>
            <a:ext cx="1152128" cy="864096"/>
            <a:chOff x="2617837" y="3209230"/>
            <a:chExt cx="1152128" cy="864096"/>
          </a:xfrm>
        </p:grpSpPr>
        <p:pic>
          <p:nvPicPr>
            <p:cNvPr id="4" name="Picture 4" descr="https://image.freepik.com/free-icon/xml-file-format-symbol_318-458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853" y="320923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2833861" y="3569270"/>
              <a:ext cx="720080" cy="28803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617837" y="3519804"/>
              <a:ext cx="1152128" cy="3600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600" b="1" dirty="0">
                  <a:gradFill>
                    <a:gsLst>
                      <a:gs pos="0">
                        <a:srgbClr val="FFFFFF"/>
                      </a:gs>
                      <a:gs pos="100000">
                        <a:srgbClr val="FFFFFF"/>
                      </a:gs>
                    </a:gsLst>
                    <a:lin ang="5400000" scaled="0"/>
                  </a:gradFill>
                  <a:ea typeface="Segoe UI" pitchFamily="34" charset="0"/>
                  <a:cs typeface="Segoe UI" pitchFamily="34" charset="0"/>
                </a:rPr>
                <a:t>YML</a:t>
              </a:r>
            </a:p>
          </p:txBody>
        </p:sp>
      </p:grpSp>
      <p:grpSp>
        <p:nvGrpSpPr>
          <p:cNvPr id="12" name="Group 11"/>
          <p:cNvGrpSpPr/>
          <p:nvPr/>
        </p:nvGrpSpPr>
        <p:grpSpPr>
          <a:xfrm>
            <a:off x="673621" y="2788859"/>
            <a:ext cx="2282054" cy="2280455"/>
            <a:chOff x="2761853" y="3309119"/>
            <a:chExt cx="864703" cy="864097"/>
          </a:xfrm>
        </p:grpSpPr>
        <p:sp>
          <p:nvSpPr>
            <p:cNvPr id="13" name="Rectangle 12"/>
            <p:cNvSpPr/>
            <p:nvPr/>
          </p:nvSpPr>
          <p:spPr bwMode="auto">
            <a:xfrm>
              <a:off x="2761853" y="3605273"/>
              <a:ext cx="864096" cy="288032"/>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dirty="0">
                  <a:gradFill>
                    <a:gsLst>
                      <a:gs pos="0">
                        <a:srgbClr val="FFFFFF"/>
                      </a:gs>
                      <a:gs pos="100000">
                        <a:srgbClr val="FFFFFF"/>
                      </a:gs>
                    </a:gsLst>
                    <a:lin ang="5400000" scaled="0"/>
                  </a:gradFill>
                  <a:latin typeface="+mj-lt"/>
                  <a:ea typeface="Segoe UI" pitchFamily="34" charset="0"/>
                  <a:cs typeface="Segoe UI" pitchFamily="34" charset="0"/>
                </a:rPr>
                <a:t>Node.js 1.0.0</a:t>
              </a:r>
            </a:p>
          </p:txBody>
        </p:sp>
        <p:sp>
          <p:nvSpPr>
            <p:cNvPr id="14" name="Rectangle 13"/>
            <p:cNvSpPr/>
            <p:nvPr/>
          </p:nvSpPr>
          <p:spPr bwMode="auto">
            <a:xfrm>
              <a:off x="2762460" y="3885184"/>
              <a:ext cx="864096" cy="288032"/>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dirty="0">
                  <a:gradFill>
                    <a:gsLst>
                      <a:gs pos="0">
                        <a:srgbClr val="FFFFFF"/>
                      </a:gs>
                      <a:gs pos="100000">
                        <a:srgbClr val="FFFFFF"/>
                      </a:gs>
                    </a:gsLst>
                    <a:lin ang="5400000" scaled="0"/>
                  </a:gradFill>
                  <a:latin typeface="+mj-lt"/>
                  <a:ea typeface="Segoe UI" pitchFamily="34" charset="0"/>
                  <a:cs typeface="Segoe UI" pitchFamily="34" charset="0"/>
                </a:rPr>
                <a:t>Ubuntu 14.04</a:t>
              </a:r>
            </a:p>
          </p:txBody>
        </p:sp>
        <p:sp>
          <p:nvSpPr>
            <p:cNvPr id="15" name="Rectangle 14"/>
            <p:cNvSpPr/>
            <p:nvPr/>
          </p:nvSpPr>
          <p:spPr bwMode="auto">
            <a:xfrm>
              <a:off x="2761853" y="3309119"/>
              <a:ext cx="864096" cy="296153"/>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dirty="0" err="1">
                  <a:gradFill>
                    <a:gsLst>
                      <a:gs pos="0">
                        <a:srgbClr val="FFFFFF"/>
                      </a:gs>
                      <a:gs pos="100000">
                        <a:srgbClr val="FFFFFF"/>
                      </a:gs>
                    </a:gsLst>
                    <a:lin ang="5400000" scaled="0"/>
                  </a:gradFill>
                  <a:latin typeface="+mj-lt"/>
                  <a:ea typeface="Segoe UI" pitchFamily="34" charset="0"/>
                  <a:cs typeface="Segoe UI" pitchFamily="34" charset="0"/>
                </a:rPr>
                <a:t>WebSockets</a:t>
              </a:r>
              <a:r>
                <a:rPr lang="en-GB" dirty="0">
                  <a:gradFill>
                    <a:gsLst>
                      <a:gs pos="0">
                        <a:srgbClr val="FFFFFF"/>
                      </a:gs>
                      <a:gs pos="100000">
                        <a:srgbClr val="FFFFFF"/>
                      </a:gs>
                    </a:gsLst>
                    <a:lin ang="5400000" scaled="0"/>
                  </a:gradFill>
                  <a:latin typeface="+mj-lt"/>
                  <a:ea typeface="Segoe UI" pitchFamily="34" charset="0"/>
                  <a:cs typeface="Segoe UI" pitchFamily="34" charset="0"/>
                </a:rPr>
                <a:t> 3.1.2</a:t>
              </a:r>
            </a:p>
          </p:txBody>
        </p:sp>
      </p:grpSp>
      <p:sp>
        <p:nvSpPr>
          <p:cNvPr id="16" name="Right Brace 15"/>
          <p:cNvSpPr/>
          <p:nvPr/>
        </p:nvSpPr>
        <p:spPr>
          <a:xfrm>
            <a:off x="3254007" y="2158781"/>
            <a:ext cx="299934" cy="2910534"/>
          </a:xfrm>
          <a:prstGeom prst="rightBrace">
            <a:avLst>
              <a:gd name="adj1" fmla="val 0"/>
              <a:gd name="adj2" fmla="val 5047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Rectangle 16"/>
          <p:cNvSpPr/>
          <p:nvPr/>
        </p:nvSpPr>
        <p:spPr bwMode="auto">
          <a:xfrm>
            <a:off x="673621" y="2158780"/>
            <a:ext cx="2280452" cy="630076"/>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dirty="0">
                <a:gradFill>
                  <a:gsLst>
                    <a:gs pos="0">
                      <a:srgbClr val="FFFFFF"/>
                    </a:gs>
                    <a:gs pos="100000">
                      <a:srgbClr val="FFFFFF"/>
                    </a:gs>
                  </a:gsLst>
                  <a:lin ang="5400000" scaled="0"/>
                </a:gradFill>
                <a:latin typeface="+mj-lt"/>
                <a:ea typeface="Segoe UI" pitchFamily="34" charset="0"/>
                <a:cs typeface="Segoe UI" pitchFamily="34" charset="0"/>
              </a:rPr>
              <a:t>Application</a:t>
            </a:r>
          </a:p>
        </p:txBody>
      </p:sp>
      <p:sp>
        <p:nvSpPr>
          <p:cNvPr id="18" name="TextBox 17"/>
          <p:cNvSpPr txBox="1"/>
          <p:nvPr/>
        </p:nvSpPr>
        <p:spPr>
          <a:xfrm>
            <a:off x="3697957" y="2343449"/>
            <a:ext cx="241849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err="1">
                <a:solidFill>
                  <a:schemeClr val="tx1">
                    <a:lumMod val="50000"/>
                  </a:schemeClr>
                </a:solidFill>
                <a:latin typeface="+mj-lt"/>
              </a:rPr>
              <a:t>Dockerfile</a:t>
            </a:r>
            <a:endParaRPr lang="en-GB" sz="2800" dirty="0">
              <a:solidFill>
                <a:schemeClr val="tx1">
                  <a:lumMod val="50000"/>
                </a:schemeClr>
              </a:solidFill>
              <a:latin typeface="+mj-lt"/>
            </a:endParaRPr>
          </a:p>
        </p:txBody>
      </p:sp>
      <p:sp>
        <p:nvSpPr>
          <p:cNvPr id="28" name="Rectangle 27"/>
          <p:cNvSpPr/>
          <p:nvPr/>
        </p:nvSpPr>
        <p:spPr bwMode="auto">
          <a:xfrm>
            <a:off x="6440044" y="3273302"/>
            <a:ext cx="3023152" cy="7904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Docker Engine</a:t>
            </a:r>
          </a:p>
        </p:txBody>
      </p:sp>
      <p:sp>
        <p:nvSpPr>
          <p:cNvPr id="29" name="Rectangle 28"/>
          <p:cNvSpPr/>
          <p:nvPr/>
        </p:nvSpPr>
        <p:spPr bwMode="auto">
          <a:xfrm>
            <a:off x="6434261" y="5427483"/>
            <a:ext cx="3023152" cy="7904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Docker Client</a:t>
            </a:r>
          </a:p>
        </p:txBody>
      </p:sp>
      <p:cxnSp>
        <p:nvCxnSpPr>
          <p:cNvPr id="35" name="Straight Arrow Connector 34"/>
          <p:cNvCxnSpPr>
            <a:stCxn id="29" idx="0"/>
            <a:endCxn id="28" idx="2"/>
          </p:cNvCxnSpPr>
          <p:nvPr/>
        </p:nvCxnSpPr>
        <p:spPr>
          <a:xfrm flipV="1">
            <a:off x="7945837" y="4063705"/>
            <a:ext cx="5783" cy="136377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248164" y="4403962"/>
            <a:ext cx="241849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Push</a:t>
            </a:r>
          </a:p>
        </p:txBody>
      </p:sp>
      <p:cxnSp>
        <p:nvCxnSpPr>
          <p:cNvPr id="42" name="Straight Arrow Connector 41"/>
          <p:cNvCxnSpPr>
            <a:stCxn id="28" idx="3"/>
          </p:cNvCxnSpPr>
          <p:nvPr/>
        </p:nvCxnSpPr>
        <p:spPr>
          <a:xfrm>
            <a:off x="9463196" y="3668504"/>
            <a:ext cx="120346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rot="5400000">
            <a:off x="8638053" y="3378207"/>
            <a:ext cx="4888959" cy="7904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Docker Hub</a:t>
            </a:r>
          </a:p>
        </p:txBody>
      </p:sp>
      <p:grpSp>
        <p:nvGrpSpPr>
          <p:cNvPr id="30" name="Group 29"/>
          <p:cNvGrpSpPr/>
          <p:nvPr/>
        </p:nvGrpSpPr>
        <p:grpSpPr>
          <a:xfrm>
            <a:off x="6434261" y="817647"/>
            <a:ext cx="3023152" cy="2044377"/>
            <a:chOff x="6434261" y="817647"/>
            <a:chExt cx="3023152" cy="2044377"/>
          </a:xfrm>
        </p:grpSpPr>
        <p:sp>
          <p:nvSpPr>
            <p:cNvPr id="31" name="Rectangle 30"/>
            <p:cNvSpPr/>
            <p:nvPr/>
          </p:nvSpPr>
          <p:spPr bwMode="auto">
            <a:xfrm>
              <a:off x="6434261" y="817647"/>
              <a:ext cx="3023152" cy="79040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solidFill>
                    <a:srgbClr val="000000"/>
                  </a:solidFill>
                  <a:latin typeface="+mj-lt"/>
                  <a:ea typeface="Segoe UI" pitchFamily="34" charset="0"/>
                  <a:cs typeface="Segoe UI" pitchFamily="34" charset="0"/>
                </a:rPr>
                <a:t>Container Image</a:t>
              </a:r>
            </a:p>
          </p:txBody>
        </p:sp>
        <p:pic>
          <p:nvPicPr>
            <p:cNvPr id="32" name="Picture 2" descr="https://d30y9cdsu7xlg0.cloudfront.net/png/107091-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337" y="957024"/>
              <a:ext cx="1905000" cy="1905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1753741" y="1526530"/>
            <a:ext cx="1257307" cy="655376"/>
            <a:chOff x="1753741" y="1526530"/>
            <a:chExt cx="1257307" cy="655376"/>
          </a:xfrm>
        </p:grpSpPr>
        <p:sp>
          <p:nvSpPr>
            <p:cNvPr id="34" name="TextBox 33"/>
            <p:cNvSpPr txBox="1"/>
            <p:nvPr/>
          </p:nvSpPr>
          <p:spPr>
            <a:xfrm>
              <a:off x="1955193" y="1526530"/>
              <a:ext cx="1055855" cy="544765"/>
            </a:xfrm>
            <a:prstGeom prst="rect">
              <a:avLst/>
            </a:prstGeom>
            <a:noFill/>
          </p:spPr>
          <p:txBody>
            <a:bodyPr wrap="square" lIns="182880" tIns="146304" rIns="182880" bIns="146304" rtlCol="0">
              <a:spAutoFit/>
            </a:bodyPr>
            <a:lstStyle/>
            <a:p>
              <a:pPr>
                <a:lnSpc>
                  <a:spcPct val="90000"/>
                </a:lnSpc>
                <a:spcAft>
                  <a:spcPts val="600"/>
                </a:spcAft>
              </a:pPr>
              <a:r>
                <a:rPr lang="en-GB" dirty="0">
                  <a:solidFill>
                    <a:schemeClr val="tx1">
                      <a:lumMod val="50000"/>
                    </a:schemeClr>
                  </a:solidFill>
                  <a:latin typeface="+mj-lt"/>
                </a:rPr>
                <a:t>5001</a:t>
              </a:r>
            </a:p>
          </p:txBody>
        </p:sp>
        <p:grpSp>
          <p:nvGrpSpPr>
            <p:cNvPr id="37" name="Group 36"/>
            <p:cNvGrpSpPr/>
            <p:nvPr/>
          </p:nvGrpSpPr>
          <p:grpSpPr>
            <a:xfrm>
              <a:off x="1753741" y="1856838"/>
              <a:ext cx="144016" cy="325068"/>
              <a:chOff x="1753741" y="1856838"/>
              <a:chExt cx="144016" cy="325068"/>
            </a:xfrm>
          </p:grpSpPr>
          <p:cxnSp>
            <p:nvCxnSpPr>
              <p:cNvPr id="39" name="Straight Connector 38"/>
              <p:cNvCxnSpPr/>
              <p:nvPr/>
            </p:nvCxnSpPr>
            <p:spPr>
              <a:xfrm flipV="1">
                <a:off x="1825749" y="1985094"/>
                <a:ext cx="0" cy="196812"/>
              </a:xfrm>
              <a:prstGeom prst="line">
                <a:avLst/>
              </a:prstGeom>
              <a:ln w="28575">
                <a:solidFill>
                  <a:srgbClr val="282828"/>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Oval 39"/>
              <p:cNvSpPr/>
              <p:nvPr/>
            </p:nvSpPr>
            <p:spPr bwMode="auto">
              <a:xfrm>
                <a:off x="1753741" y="1856838"/>
                <a:ext cx="144016" cy="144016"/>
              </a:xfrm>
              <a:prstGeom prst="ellipse">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41" name="TextBox 40"/>
          <p:cNvSpPr txBox="1"/>
          <p:nvPr/>
        </p:nvSpPr>
        <p:spPr>
          <a:xfrm>
            <a:off x="7030099" y="2259773"/>
            <a:ext cx="1868238" cy="461665"/>
          </a:xfrm>
          <a:prstGeom prst="rect">
            <a:avLst/>
          </a:prstGeom>
          <a:noFill/>
        </p:spPr>
        <p:txBody>
          <a:bodyPr wrap="square" lIns="182880" tIns="146304" rIns="182880" bIns="146304" rtlCol="0">
            <a:spAutoFit/>
          </a:bodyPr>
          <a:lstStyle/>
          <a:p>
            <a:pPr>
              <a:lnSpc>
                <a:spcPct val="90000"/>
              </a:lnSpc>
              <a:spcAft>
                <a:spcPts val="600"/>
              </a:spcAft>
            </a:pPr>
            <a:r>
              <a:rPr lang="en-GB" sz="1200" dirty="0">
                <a:solidFill>
                  <a:schemeClr val="tx1">
                    <a:lumMod val="50000"/>
                  </a:schemeClr>
                </a:solidFill>
                <a:latin typeface="+mj-lt"/>
              </a:rPr>
              <a:t>Should be immutable</a:t>
            </a:r>
          </a:p>
        </p:txBody>
      </p:sp>
    </p:spTree>
    <p:extLst>
      <p:ext uri="{BB962C8B-B14F-4D97-AF65-F5344CB8AC3E}">
        <p14:creationId xmlns:p14="http://schemas.microsoft.com/office/powerpoint/2010/main" val="287307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Docker Compose</a:t>
            </a:r>
          </a:p>
        </p:txBody>
      </p:sp>
      <p:grpSp>
        <p:nvGrpSpPr>
          <p:cNvPr id="30" name="Group 29"/>
          <p:cNvGrpSpPr/>
          <p:nvPr/>
        </p:nvGrpSpPr>
        <p:grpSpPr>
          <a:xfrm>
            <a:off x="2192028" y="1325926"/>
            <a:ext cx="3023152" cy="2044377"/>
            <a:chOff x="6434261" y="817647"/>
            <a:chExt cx="3023152" cy="2044377"/>
          </a:xfrm>
        </p:grpSpPr>
        <p:sp>
          <p:nvSpPr>
            <p:cNvPr id="31" name="Rectangle 30"/>
            <p:cNvSpPr/>
            <p:nvPr/>
          </p:nvSpPr>
          <p:spPr bwMode="auto">
            <a:xfrm>
              <a:off x="6434261" y="817647"/>
              <a:ext cx="3023152" cy="79040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solidFill>
                    <a:srgbClr val="000000"/>
                  </a:solidFill>
                  <a:latin typeface="+mj-lt"/>
                  <a:ea typeface="Segoe UI" pitchFamily="34" charset="0"/>
                  <a:cs typeface="Segoe UI" pitchFamily="34" charset="0"/>
                </a:rPr>
                <a:t>Container Image 1</a:t>
              </a:r>
            </a:p>
          </p:txBody>
        </p:sp>
        <p:pic>
          <p:nvPicPr>
            <p:cNvPr id="32" name="Picture 2" descr="https://d30y9cdsu7xlg0.cloudfront.net/png/107091-2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3337" y="957024"/>
              <a:ext cx="1905000" cy="1905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2192028" y="3058796"/>
            <a:ext cx="3023152" cy="2044377"/>
            <a:chOff x="6434261" y="817647"/>
            <a:chExt cx="3023152" cy="2044377"/>
          </a:xfrm>
        </p:grpSpPr>
        <p:sp>
          <p:nvSpPr>
            <p:cNvPr id="24" name="Rectangle 23"/>
            <p:cNvSpPr/>
            <p:nvPr/>
          </p:nvSpPr>
          <p:spPr bwMode="auto">
            <a:xfrm>
              <a:off x="6434261" y="817647"/>
              <a:ext cx="3023152" cy="79040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solidFill>
                    <a:srgbClr val="000000"/>
                  </a:solidFill>
                  <a:latin typeface="+mj-lt"/>
                  <a:ea typeface="Segoe UI" pitchFamily="34" charset="0"/>
                  <a:cs typeface="Segoe UI" pitchFamily="34" charset="0"/>
                </a:rPr>
                <a:t>Container Image 2</a:t>
              </a:r>
            </a:p>
          </p:txBody>
        </p:sp>
        <p:pic>
          <p:nvPicPr>
            <p:cNvPr id="25" name="Picture 2" descr="https://d30y9cdsu7xlg0.cloudfront.net/png/107091-2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3337" y="957024"/>
              <a:ext cx="1905000" cy="1905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p:cNvGrpSpPr/>
          <p:nvPr/>
        </p:nvGrpSpPr>
        <p:grpSpPr>
          <a:xfrm>
            <a:off x="2192028" y="4791666"/>
            <a:ext cx="3023152" cy="2044377"/>
            <a:chOff x="6434261" y="817647"/>
            <a:chExt cx="3023152" cy="2044377"/>
          </a:xfrm>
        </p:grpSpPr>
        <p:sp>
          <p:nvSpPr>
            <p:cNvPr id="27" name="Rectangle 26"/>
            <p:cNvSpPr/>
            <p:nvPr/>
          </p:nvSpPr>
          <p:spPr bwMode="auto">
            <a:xfrm>
              <a:off x="6434261" y="817647"/>
              <a:ext cx="3023152" cy="79040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solidFill>
                    <a:srgbClr val="000000"/>
                  </a:solidFill>
                  <a:latin typeface="+mj-lt"/>
                  <a:ea typeface="Segoe UI" pitchFamily="34" charset="0"/>
                  <a:cs typeface="Segoe UI" pitchFamily="34" charset="0"/>
                </a:rPr>
                <a:t>Container Image 3</a:t>
              </a:r>
            </a:p>
          </p:txBody>
        </p:sp>
        <p:pic>
          <p:nvPicPr>
            <p:cNvPr id="33" name="Picture 2" descr="https://d30y9cdsu7xlg0.cloudfront.net/png/107091-2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3337" y="957024"/>
              <a:ext cx="1905000" cy="1905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8306469" y="2622909"/>
            <a:ext cx="1152128" cy="864096"/>
            <a:chOff x="2617837" y="3209230"/>
            <a:chExt cx="1152128" cy="864096"/>
          </a:xfrm>
        </p:grpSpPr>
        <p:pic>
          <p:nvPicPr>
            <p:cNvPr id="37" name="Picture 4" descr="https://image.freepik.com/free-icon/xml-file-format-symbol_318-4585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853" y="320923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bwMode="auto">
            <a:xfrm>
              <a:off x="2833861" y="3569270"/>
              <a:ext cx="720080" cy="28803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2617837" y="3519804"/>
              <a:ext cx="1152128" cy="3600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600" b="1" dirty="0">
                  <a:gradFill>
                    <a:gsLst>
                      <a:gs pos="0">
                        <a:srgbClr val="FFFFFF"/>
                      </a:gs>
                      <a:gs pos="100000">
                        <a:srgbClr val="FFFFFF"/>
                      </a:gs>
                    </a:gsLst>
                    <a:lin ang="5400000" scaled="0"/>
                  </a:gradFill>
                  <a:ea typeface="Segoe UI" pitchFamily="34" charset="0"/>
                  <a:cs typeface="Segoe UI" pitchFamily="34" charset="0"/>
                </a:rPr>
                <a:t>YML</a:t>
              </a:r>
            </a:p>
          </p:txBody>
        </p:sp>
      </p:grpSp>
      <p:sp>
        <p:nvSpPr>
          <p:cNvPr id="40" name="Right Brace 39"/>
          <p:cNvSpPr/>
          <p:nvPr/>
        </p:nvSpPr>
        <p:spPr>
          <a:xfrm>
            <a:off x="5774256" y="1625054"/>
            <a:ext cx="893017" cy="4702045"/>
          </a:xfrm>
          <a:prstGeom prst="rightBrace">
            <a:avLst>
              <a:gd name="adj1" fmla="val 0"/>
              <a:gd name="adj2" fmla="val 5047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1" name="TextBox 40"/>
          <p:cNvSpPr txBox="1"/>
          <p:nvPr/>
        </p:nvSpPr>
        <p:spPr>
          <a:xfrm>
            <a:off x="7442373" y="1769070"/>
            <a:ext cx="331236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Docker-Compose</a:t>
            </a:r>
          </a:p>
        </p:txBody>
      </p:sp>
      <p:grpSp>
        <p:nvGrpSpPr>
          <p:cNvPr id="44" name="Group 43"/>
          <p:cNvGrpSpPr/>
          <p:nvPr/>
        </p:nvGrpSpPr>
        <p:grpSpPr>
          <a:xfrm>
            <a:off x="8306469" y="5056365"/>
            <a:ext cx="1152128" cy="864096"/>
            <a:chOff x="2617837" y="3209230"/>
            <a:chExt cx="1152128" cy="864096"/>
          </a:xfrm>
        </p:grpSpPr>
        <p:pic>
          <p:nvPicPr>
            <p:cNvPr id="45" name="Picture 4" descr="https://image.freepik.com/free-icon/xml-file-format-symbol_318-4585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853" y="320923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p:nvPr/>
          </p:nvSpPr>
          <p:spPr bwMode="auto">
            <a:xfrm>
              <a:off x="2833861" y="3569270"/>
              <a:ext cx="720080" cy="28803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2617837" y="3519804"/>
              <a:ext cx="1152128" cy="3600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600" b="1" dirty="0">
                  <a:gradFill>
                    <a:gsLst>
                      <a:gs pos="0">
                        <a:srgbClr val="FFFFFF"/>
                      </a:gs>
                      <a:gs pos="100000">
                        <a:srgbClr val="FFFFFF"/>
                      </a:gs>
                    </a:gsLst>
                    <a:lin ang="5400000" scaled="0"/>
                  </a:gradFill>
                  <a:ea typeface="Segoe UI" pitchFamily="34" charset="0"/>
                  <a:cs typeface="Segoe UI" pitchFamily="34" charset="0"/>
                </a:rPr>
                <a:t>TXT</a:t>
              </a:r>
            </a:p>
          </p:txBody>
        </p:sp>
      </p:grpSp>
      <p:sp>
        <p:nvSpPr>
          <p:cNvPr id="48" name="TextBox 47"/>
          <p:cNvSpPr txBox="1"/>
          <p:nvPr/>
        </p:nvSpPr>
        <p:spPr>
          <a:xfrm>
            <a:off x="7658397" y="4247779"/>
            <a:ext cx="331236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Requirements</a:t>
            </a:r>
          </a:p>
        </p:txBody>
      </p:sp>
    </p:spTree>
    <p:extLst>
      <p:ext uri="{BB962C8B-B14F-4D97-AF65-F5344CB8AC3E}">
        <p14:creationId xmlns:p14="http://schemas.microsoft.com/office/powerpoint/2010/main" val="29737448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Orchestrators </a:t>
            </a:r>
          </a:p>
        </p:txBody>
      </p:sp>
      <p:sp>
        <p:nvSpPr>
          <p:cNvPr id="12" name="Rectangle 11"/>
          <p:cNvSpPr/>
          <p:nvPr/>
        </p:nvSpPr>
        <p:spPr bwMode="auto">
          <a:xfrm>
            <a:off x="3086998" y="1988462"/>
            <a:ext cx="2232248" cy="10081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Cluster Manager</a:t>
            </a:r>
          </a:p>
        </p:txBody>
      </p:sp>
      <p:sp>
        <p:nvSpPr>
          <p:cNvPr id="3" name="Oval 2"/>
          <p:cNvSpPr/>
          <p:nvPr/>
        </p:nvSpPr>
        <p:spPr bwMode="auto">
          <a:xfrm>
            <a:off x="6219421" y="1670342"/>
            <a:ext cx="4680520" cy="4680520"/>
          </a:xfrm>
          <a:prstGeom prst="ellipse">
            <a:avLst/>
          </a:prstGeom>
          <a:solidFill>
            <a:schemeClr val="bg1"/>
          </a:solid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7383852" y="2069971"/>
            <a:ext cx="845094" cy="84509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p:cNvSpPr/>
          <p:nvPr/>
        </p:nvSpPr>
        <p:spPr bwMode="auto">
          <a:xfrm>
            <a:off x="9627792" y="2760081"/>
            <a:ext cx="845094" cy="84509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a:off x="8665248" y="4102775"/>
            <a:ext cx="845094" cy="84509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p:nvPr/>
        </p:nvSpPr>
        <p:spPr bwMode="auto">
          <a:xfrm>
            <a:off x="8033308" y="3072623"/>
            <a:ext cx="845094" cy="84509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49"/>
          <p:cNvSpPr/>
          <p:nvPr/>
        </p:nvSpPr>
        <p:spPr bwMode="auto">
          <a:xfrm>
            <a:off x="8665248" y="1949291"/>
            <a:ext cx="845094" cy="84509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6565007" y="3182628"/>
            <a:ext cx="845094" cy="84509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Oval 51"/>
          <p:cNvSpPr/>
          <p:nvPr/>
        </p:nvSpPr>
        <p:spPr bwMode="auto">
          <a:xfrm>
            <a:off x="7275649" y="4242673"/>
            <a:ext cx="845094" cy="84509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Oval 52"/>
          <p:cNvSpPr/>
          <p:nvPr/>
        </p:nvSpPr>
        <p:spPr bwMode="auto">
          <a:xfrm>
            <a:off x="8178932" y="5227825"/>
            <a:ext cx="845094" cy="84509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Oval 53"/>
          <p:cNvSpPr/>
          <p:nvPr/>
        </p:nvSpPr>
        <p:spPr bwMode="auto">
          <a:xfrm>
            <a:off x="9809710" y="3976139"/>
            <a:ext cx="845094" cy="84509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TextBox 56"/>
          <p:cNvSpPr txBox="1"/>
          <p:nvPr/>
        </p:nvSpPr>
        <p:spPr>
          <a:xfrm>
            <a:off x="7275649" y="986094"/>
            <a:ext cx="2515287"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Resource Pool</a:t>
            </a:r>
          </a:p>
        </p:txBody>
      </p:sp>
      <p:sp>
        <p:nvSpPr>
          <p:cNvPr id="58" name="Rectangle 57"/>
          <p:cNvSpPr/>
          <p:nvPr/>
        </p:nvSpPr>
        <p:spPr bwMode="auto">
          <a:xfrm>
            <a:off x="3086998" y="3353246"/>
            <a:ext cx="2232248" cy="10081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mj-lt"/>
              </a:rPr>
              <a:t>Schedulers</a:t>
            </a:r>
            <a:endParaRPr lang="en-GB"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9" name="Rectangle 18"/>
          <p:cNvSpPr/>
          <p:nvPr/>
        </p:nvSpPr>
        <p:spPr bwMode="auto">
          <a:xfrm>
            <a:off x="3086998" y="4718030"/>
            <a:ext cx="2232248" cy="10081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mj-lt"/>
              </a:rPr>
              <a:t>Load Balancers</a:t>
            </a:r>
            <a:endParaRPr lang="en-GB"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0" name="Rectangle 19"/>
          <p:cNvSpPr/>
          <p:nvPr/>
        </p:nvSpPr>
        <p:spPr bwMode="auto">
          <a:xfrm>
            <a:off x="555382" y="3380919"/>
            <a:ext cx="2232248" cy="10081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mj-lt"/>
              </a:rPr>
              <a:t>Fail Over</a:t>
            </a:r>
            <a:endParaRPr lang="en-GB"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1" name="Rectangle 20"/>
          <p:cNvSpPr/>
          <p:nvPr/>
        </p:nvSpPr>
        <p:spPr bwMode="auto">
          <a:xfrm>
            <a:off x="555382" y="1988462"/>
            <a:ext cx="2232248" cy="10081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mj-lt"/>
              </a:rPr>
              <a:t>Resource Balancing</a:t>
            </a:r>
            <a:endParaRPr lang="en-GB"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2" name="Rectangle 21"/>
          <p:cNvSpPr/>
          <p:nvPr/>
        </p:nvSpPr>
        <p:spPr bwMode="auto">
          <a:xfrm>
            <a:off x="555382" y="4686575"/>
            <a:ext cx="2232248" cy="10081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mj-lt"/>
              </a:rPr>
              <a:t>Service Discovery</a:t>
            </a:r>
            <a:endParaRPr lang="en-GB"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3" name="Oval 22"/>
          <p:cNvSpPr/>
          <p:nvPr/>
        </p:nvSpPr>
        <p:spPr bwMode="auto">
          <a:xfrm>
            <a:off x="7447128" y="4356533"/>
            <a:ext cx="317945" cy="317945"/>
          </a:xfrm>
          <a:prstGeom prst="ellipse">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400" dirty="0">
                <a:gradFill>
                  <a:gsLst>
                    <a:gs pos="0">
                      <a:srgbClr val="FFFFFF"/>
                    </a:gs>
                    <a:gs pos="100000">
                      <a:srgbClr val="FFFFFF"/>
                    </a:gs>
                  </a:gsLst>
                  <a:lin ang="5400000" scaled="0"/>
                </a:gradFill>
                <a:ea typeface="Segoe UI" pitchFamily="34" charset="0"/>
                <a:cs typeface="Segoe UI" pitchFamily="34" charset="0"/>
              </a:rPr>
              <a:t>A</a:t>
            </a:r>
          </a:p>
        </p:txBody>
      </p:sp>
      <p:sp>
        <p:nvSpPr>
          <p:cNvPr id="24" name="Oval 23"/>
          <p:cNvSpPr/>
          <p:nvPr/>
        </p:nvSpPr>
        <p:spPr bwMode="auto">
          <a:xfrm>
            <a:off x="6967392" y="3353246"/>
            <a:ext cx="317945" cy="317945"/>
          </a:xfrm>
          <a:prstGeom prst="ellipse">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400" dirty="0">
                <a:gradFill>
                  <a:gsLst>
                    <a:gs pos="0">
                      <a:srgbClr val="FFFFFF"/>
                    </a:gs>
                    <a:gs pos="100000">
                      <a:srgbClr val="FFFFFF"/>
                    </a:gs>
                  </a:gsLst>
                  <a:lin ang="5400000" scaled="0"/>
                </a:gradFill>
                <a:ea typeface="Segoe UI" pitchFamily="34" charset="0"/>
                <a:cs typeface="Segoe UI" pitchFamily="34" charset="0"/>
              </a:rPr>
              <a:t>A</a:t>
            </a:r>
          </a:p>
        </p:txBody>
      </p:sp>
      <p:sp>
        <p:nvSpPr>
          <p:cNvPr id="25" name="Oval 24"/>
          <p:cNvSpPr/>
          <p:nvPr/>
        </p:nvSpPr>
        <p:spPr bwMode="auto">
          <a:xfrm>
            <a:off x="8159491" y="3372558"/>
            <a:ext cx="317945" cy="317945"/>
          </a:xfrm>
          <a:prstGeom prst="ellipse">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400" dirty="0">
                <a:gradFill>
                  <a:gsLst>
                    <a:gs pos="0">
                      <a:srgbClr val="FFFFFF"/>
                    </a:gs>
                    <a:gs pos="100000">
                      <a:srgbClr val="FFFFFF"/>
                    </a:gs>
                  </a:gsLst>
                  <a:lin ang="5400000" scaled="0"/>
                </a:gradFill>
                <a:ea typeface="Segoe UI" pitchFamily="34" charset="0"/>
                <a:cs typeface="Segoe UI" pitchFamily="34" charset="0"/>
              </a:rPr>
              <a:t>A</a:t>
            </a:r>
          </a:p>
        </p:txBody>
      </p:sp>
      <p:sp>
        <p:nvSpPr>
          <p:cNvPr id="26" name="Oval 25"/>
          <p:cNvSpPr/>
          <p:nvPr/>
        </p:nvSpPr>
        <p:spPr bwMode="auto">
          <a:xfrm>
            <a:off x="9994567" y="3072623"/>
            <a:ext cx="317945" cy="317945"/>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400" dirty="0">
                <a:gradFill>
                  <a:gsLst>
                    <a:gs pos="0">
                      <a:srgbClr val="FFFFFF"/>
                    </a:gs>
                    <a:gs pos="100000">
                      <a:srgbClr val="FFFFFF"/>
                    </a:gs>
                  </a:gsLst>
                  <a:lin ang="5400000" scaled="0"/>
                </a:gradFill>
                <a:ea typeface="Segoe UI" pitchFamily="34" charset="0"/>
                <a:cs typeface="Segoe UI" pitchFamily="34" charset="0"/>
              </a:rPr>
              <a:t>B</a:t>
            </a:r>
          </a:p>
        </p:txBody>
      </p:sp>
      <p:sp>
        <p:nvSpPr>
          <p:cNvPr id="27" name="Oval 26"/>
          <p:cNvSpPr/>
          <p:nvPr/>
        </p:nvSpPr>
        <p:spPr bwMode="auto">
          <a:xfrm>
            <a:off x="7647426" y="4662260"/>
            <a:ext cx="317945" cy="317945"/>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400" dirty="0">
                <a:gradFill>
                  <a:gsLst>
                    <a:gs pos="0">
                      <a:srgbClr val="FFFFFF"/>
                    </a:gs>
                    <a:gs pos="100000">
                      <a:srgbClr val="FFFFFF"/>
                    </a:gs>
                  </a:gsLst>
                  <a:lin ang="5400000" scaled="0"/>
                </a:gradFill>
                <a:ea typeface="Segoe UI" pitchFamily="34" charset="0"/>
                <a:cs typeface="Segoe UI" pitchFamily="34" charset="0"/>
              </a:rPr>
              <a:t>B</a:t>
            </a:r>
          </a:p>
        </p:txBody>
      </p:sp>
      <p:sp>
        <p:nvSpPr>
          <p:cNvPr id="28" name="Oval 27"/>
          <p:cNvSpPr/>
          <p:nvPr/>
        </p:nvSpPr>
        <p:spPr bwMode="auto">
          <a:xfrm>
            <a:off x="8881373" y="2297185"/>
            <a:ext cx="317945" cy="317945"/>
          </a:xfrm>
          <a:prstGeom prst="ellipse">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400" dirty="0">
                <a:gradFill>
                  <a:gsLst>
                    <a:gs pos="0">
                      <a:srgbClr val="FFFFFF"/>
                    </a:gs>
                    <a:gs pos="100000">
                      <a:srgbClr val="FFFFFF"/>
                    </a:gs>
                  </a:gsLst>
                  <a:lin ang="5400000" scaled="0"/>
                </a:gradFill>
                <a:ea typeface="Segoe UI" pitchFamily="34" charset="0"/>
                <a:cs typeface="Segoe UI" pitchFamily="34" charset="0"/>
              </a:rPr>
              <a:t>C</a:t>
            </a:r>
          </a:p>
        </p:txBody>
      </p:sp>
      <p:sp>
        <p:nvSpPr>
          <p:cNvPr id="30" name="Oval 29"/>
          <p:cNvSpPr/>
          <p:nvPr/>
        </p:nvSpPr>
        <p:spPr bwMode="auto">
          <a:xfrm>
            <a:off x="7738243" y="2492518"/>
            <a:ext cx="317945" cy="317945"/>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400" dirty="0">
                <a:gradFill>
                  <a:gsLst>
                    <a:gs pos="0">
                      <a:srgbClr val="FFFFFF"/>
                    </a:gs>
                    <a:gs pos="100000">
                      <a:srgbClr val="FFFFFF"/>
                    </a:gs>
                  </a:gsLst>
                  <a:lin ang="5400000" scaled="0"/>
                </a:gradFill>
                <a:ea typeface="Segoe UI" pitchFamily="34" charset="0"/>
                <a:cs typeface="Segoe UI" pitchFamily="34" charset="0"/>
              </a:rPr>
              <a:t>B</a:t>
            </a:r>
          </a:p>
        </p:txBody>
      </p:sp>
      <p:sp>
        <p:nvSpPr>
          <p:cNvPr id="31" name="Oval 30"/>
          <p:cNvSpPr/>
          <p:nvPr/>
        </p:nvSpPr>
        <p:spPr bwMode="auto">
          <a:xfrm>
            <a:off x="9069624" y="4406267"/>
            <a:ext cx="317945" cy="317945"/>
          </a:xfrm>
          <a:prstGeom prst="ellipse">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400" dirty="0">
                <a:gradFill>
                  <a:gsLst>
                    <a:gs pos="0">
                      <a:srgbClr val="FFFFFF"/>
                    </a:gs>
                    <a:gs pos="100000">
                      <a:srgbClr val="FFFFFF"/>
                    </a:gs>
                  </a:gsLst>
                  <a:lin ang="5400000" scaled="0"/>
                </a:gradFill>
                <a:ea typeface="Segoe UI" pitchFamily="34" charset="0"/>
                <a:cs typeface="Segoe UI" pitchFamily="34" charset="0"/>
              </a:rPr>
              <a:t>A</a:t>
            </a:r>
          </a:p>
        </p:txBody>
      </p:sp>
      <p:sp>
        <p:nvSpPr>
          <p:cNvPr id="32" name="Oval 31"/>
          <p:cNvSpPr/>
          <p:nvPr/>
        </p:nvSpPr>
        <p:spPr bwMode="auto">
          <a:xfrm>
            <a:off x="8374319" y="5352517"/>
            <a:ext cx="317945" cy="317945"/>
          </a:xfrm>
          <a:prstGeom prst="ellipse">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400" dirty="0">
                <a:gradFill>
                  <a:gsLst>
                    <a:gs pos="0">
                      <a:srgbClr val="FFFFFF"/>
                    </a:gs>
                    <a:gs pos="100000">
                      <a:srgbClr val="FFFFFF"/>
                    </a:gs>
                  </a:gsLst>
                  <a:lin ang="5400000" scaled="0"/>
                </a:gradFill>
                <a:ea typeface="Segoe UI" pitchFamily="34" charset="0"/>
                <a:cs typeface="Segoe UI" pitchFamily="34" charset="0"/>
              </a:rPr>
              <a:t>A</a:t>
            </a:r>
          </a:p>
        </p:txBody>
      </p:sp>
      <p:sp>
        <p:nvSpPr>
          <p:cNvPr id="33" name="Oval 32"/>
          <p:cNvSpPr/>
          <p:nvPr/>
        </p:nvSpPr>
        <p:spPr bwMode="auto">
          <a:xfrm>
            <a:off x="10045424" y="4408984"/>
            <a:ext cx="317945" cy="317945"/>
          </a:xfrm>
          <a:prstGeom prst="ellipse">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400" dirty="0">
                <a:gradFill>
                  <a:gsLst>
                    <a:gs pos="0">
                      <a:srgbClr val="FFFFFF"/>
                    </a:gs>
                    <a:gs pos="100000">
                      <a:srgbClr val="FFFFFF"/>
                    </a:gs>
                  </a:gsLst>
                  <a:lin ang="5400000" scaled="0"/>
                </a:gradFill>
                <a:ea typeface="Segoe UI" pitchFamily="34" charset="0"/>
                <a:cs typeface="Segoe UI" pitchFamily="34" charset="0"/>
              </a:rPr>
              <a:t>C</a:t>
            </a:r>
          </a:p>
        </p:txBody>
      </p:sp>
      <p:cxnSp>
        <p:nvCxnSpPr>
          <p:cNvPr id="10" name="Straight Arrow Connector 9"/>
          <p:cNvCxnSpPr/>
          <p:nvPr/>
        </p:nvCxnSpPr>
        <p:spPr>
          <a:xfrm flipV="1">
            <a:off x="5930205" y="3690504"/>
            <a:ext cx="1080120" cy="153732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930205" y="4662261"/>
            <a:ext cx="1516923" cy="565564"/>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3" idx="3"/>
          </p:cNvCxnSpPr>
          <p:nvPr/>
        </p:nvCxnSpPr>
        <p:spPr>
          <a:xfrm flipV="1">
            <a:off x="8692264" y="4680367"/>
            <a:ext cx="1399722" cy="771201"/>
          </a:xfrm>
          <a:prstGeom prst="straightConnector1">
            <a:avLst/>
          </a:prstGeom>
          <a:ln w="28575">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0042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49" presetClass="path" presetSubtype="0" accel="50000" decel="50000" fill="hold" grpId="1" nodeType="withEffect">
                                  <p:stCondLst>
                                    <p:cond delay="0"/>
                                  </p:stCondLst>
                                  <p:childTnLst>
                                    <p:animMotion origin="layout" path="M 1.28925E-6 2.66455E-6 L 0.08629 -0.04267 " pathEditMode="relative" rAng="0" ptsTypes="AA">
                                      <p:cBhvr>
                                        <p:cTn id="60" dur="2000" fill="hold"/>
                                        <p:tgtEl>
                                          <p:spTgt spid="27"/>
                                        </p:tgtEl>
                                        <p:attrNameLst>
                                          <p:attrName>ppt_x</p:attrName>
                                          <p:attrName>ppt_y</p:attrName>
                                        </p:attrNameLst>
                                      </p:cBhvr>
                                      <p:rCtr x="4315" y="-2133"/>
                                    </p:animMotion>
                                  </p:childTnLst>
                                </p:cTn>
                              </p:par>
                              <p:par>
                                <p:cTn id="61" presetID="10" presetClass="exit" presetSubtype="0" fill="hold" nodeType="withEffect">
                                  <p:stCondLst>
                                    <p:cond delay="0"/>
                                  </p:stCondLst>
                                  <p:childTnLst>
                                    <p:animEffect transition="out" filter="fade">
                                      <p:cBhvr>
                                        <p:cTn id="62" dur="500"/>
                                        <p:tgtEl>
                                          <p:spTgt spid="13"/>
                                        </p:tgtEl>
                                      </p:cBhvr>
                                    </p:animEffect>
                                    <p:set>
                                      <p:cBhvr>
                                        <p:cTn id="63" dur="1" fill="hold">
                                          <p:stCondLst>
                                            <p:cond delay="499"/>
                                          </p:stCondLst>
                                        </p:cTn>
                                        <p:tgtEl>
                                          <p:spTgt spid="1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0"/>
                                        </p:tgtEl>
                                      </p:cBhvr>
                                    </p:animEffect>
                                    <p:set>
                                      <p:cBhvr>
                                        <p:cTn id="66" dur="1" fill="hold">
                                          <p:stCondLst>
                                            <p:cond delay="499"/>
                                          </p:stCondLst>
                                        </p:cTn>
                                        <p:tgtEl>
                                          <p:spTgt spid="1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9" presetClass="emph" presetSubtype="0" grpId="0" nodeType="withEffect">
                                  <p:stCondLst>
                                    <p:cond delay="0"/>
                                  </p:stCondLst>
                                  <p:childTnLst>
                                    <p:set>
                                      <p:cBhvr rctx="PPT">
                                        <p:cTn id="73" dur="indefinite"/>
                                        <p:tgtEl>
                                          <p:spTgt spid="49"/>
                                        </p:tgtEl>
                                        <p:attrNameLst>
                                          <p:attrName>style.opacity</p:attrName>
                                        </p:attrNameLst>
                                      </p:cBhvr>
                                      <p:to>
                                        <p:strVal val="0.25"/>
                                      </p:to>
                                    </p:set>
                                    <p:animEffect filter="image" prLst="opacity: 0.25">
                                      <p:cBhvr rctx="IE">
                                        <p:cTn id="74" dur="indefinite"/>
                                        <p:tgtEl>
                                          <p:spTgt spid="49"/>
                                        </p:tgtEl>
                                      </p:cBhvr>
                                    </p:animEffect>
                                  </p:childTnLst>
                                </p:cTn>
                              </p:par>
                              <p:par>
                                <p:cTn id="75" presetID="49" presetClass="path" presetSubtype="0" accel="50000" decel="50000" fill="hold" grpId="1" nodeType="withEffect">
                                  <p:stCondLst>
                                    <p:cond delay="0"/>
                                  </p:stCondLst>
                                  <p:childTnLst>
                                    <p:animMotion origin="layout" path="M 7.5568E-7 3.77213E-6 L 0.16033 0.09328 " pathEditMode="relative" rAng="0" ptsTypes="AA">
                                      <p:cBhvr>
                                        <p:cTn id="76" dur="2000" fill="hold"/>
                                        <p:tgtEl>
                                          <p:spTgt spid="25"/>
                                        </p:tgtEl>
                                        <p:attrNameLst>
                                          <p:attrName>ppt_x</p:attrName>
                                          <p:attrName>ppt_y</p:attrName>
                                        </p:attrNameLst>
                                      </p:cBhvr>
                                      <p:rCtr x="8016" y="4653"/>
                                    </p:animMotion>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par>
                                <p:cTn id="82" presetID="22" presetClass="entr" presetSubtype="4" fill="hold"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wipe(down)">
                                      <p:cBhvr>
                                        <p:cTn id="8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9" grpId="0" animBg="1"/>
      <p:bldP spid="58" grpId="0" animBg="1"/>
      <p:bldP spid="19" grpId="0" animBg="1"/>
      <p:bldP spid="20" grpId="0" animBg="1"/>
      <p:bldP spid="21" grpId="0" animBg="1"/>
      <p:bldP spid="22" grpId="0" animBg="1"/>
      <p:bldP spid="23" grpId="0" animBg="1"/>
      <p:bldP spid="24" grpId="0" animBg="1"/>
      <p:bldP spid="25" grpId="0" animBg="1"/>
      <p:bldP spid="25" grpId="1" animBg="1"/>
      <p:bldP spid="26" grpId="0" animBg="1"/>
      <p:bldP spid="27" grpId="0" animBg="1"/>
      <p:bldP spid="27" grpId="1" animBg="1"/>
      <p:bldP spid="28" grpId="0" animBg="1"/>
      <p:bldP spid="30" grpId="0" animBg="1"/>
      <p:bldP spid="31" grpId="0" animBg="1"/>
      <p:bldP spid="32"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Azure Container Service</a:t>
            </a:r>
            <a:br>
              <a:rPr lang="en-GB" dirty="0"/>
            </a:br>
            <a:br>
              <a:rPr lang="en-GB" dirty="0"/>
            </a:br>
            <a:endParaRPr lang="en-GB" sz="2800" dirty="0"/>
          </a:p>
        </p:txBody>
      </p:sp>
      <p:pic>
        <p:nvPicPr>
          <p:cNvPr id="1026" name="Picture 2" descr="https://raw.githubusercontent.com/docker-library/docs/471fa6e4cb58062ccbf91afc111980f9c7004981/swarm/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54" y="1496719"/>
            <a:ext cx="2720623" cy="22636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raw.githubusercontent.com/ServiceStack/Assets/master/img/livedemos/techstacks/apache-meso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173" y="1928768"/>
            <a:ext cx="5112568" cy="15749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7557" y="3962590"/>
            <a:ext cx="11850622" cy="1772793"/>
          </a:xfrm>
          <a:prstGeom prst="rect">
            <a:avLst/>
          </a:prstGeom>
          <a:noFill/>
        </p:spPr>
        <p:txBody>
          <a:bodyPr wrap="square" lIns="182880" tIns="146304" rIns="182880" bIns="146304" rtlCol="0">
            <a:spAutoFit/>
          </a:bodyPr>
          <a:lstStyle/>
          <a:p>
            <a:pPr algn="ctr">
              <a:lnSpc>
                <a:spcPct val="150000"/>
              </a:lnSpc>
              <a:spcAft>
                <a:spcPts val="600"/>
              </a:spcAft>
            </a:pPr>
            <a:r>
              <a:rPr lang="en-US" sz="3200" dirty="0">
                <a:latin typeface="+mj-lt"/>
              </a:rPr>
              <a:t>A hosted container services giving you scale, orchestration and </a:t>
            </a:r>
            <a:r>
              <a:rPr lang="en-US" sz="3200" dirty="0" err="1">
                <a:latin typeface="+mj-lt"/>
              </a:rPr>
              <a:t>optimisation</a:t>
            </a:r>
            <a:r>
              <a:rPr lang="en-US" sz="3200" dirty="0">
                <a:latin typeface="+mj-lt"/>
              </a:rPr>
              <a:t>.</a:t>
            </a:r>
            <a:endParaRPr lang="en-GB" sz="3200" dirty="0" err="1">
              <a:gradFill>
                <a:gsLst>
                  <a:gs pos="2917">
                    <a:schemeClr val="tx1"/>
                  </a:gs>
                  <a:gs pos="30000">
                    <a:schemeClr val="tx1"/>
                  </a:gs>
                </a:gsLst>
                <a:lin ang="5400000" scaled="0"/>
              </a:gradFill>
              <a:latin typeface="+mj-lt"/>
            </a:endParaRPr>
          </a:p>
        </p:txBody>
      </p:sp>
      <p:sp>
        <p:nvSpPr>
          <p:cNvPr id="4" name="Rectangle 3"/>
          <p:cNvSpPr/>
          <p:nvPr/>
        </p:nvSpPr>
        <p:spPr bwMode="auto">
          <a:xfrm>
            <a:off x="4311801" y="5900296"/>
            <a:ext cx="3815240" cy="6480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Now Generally Available</a:t>
            </a:r>
          </a:p>
        </p:txBody>
      </p:sp>
    </p:spTree>
    <p:extLst>
      <p:ext uri="{BB962C8B-B14F-4D97-AF65-F5344CB8AC3E}">
        <p14:creationId xmlns:p14="http://schemas.microsoft.com/office/powerpoint/2010/main" val="127548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Azure Container Service</a:t>
            </a:r>
            <a:br>
              <a:rPr lang="en-GB" dirty="0"/>
            </a:br>
            <a:endParaRPr lang="en-GB" sz="2800" dirty="0"/>
          </a:p>
        </p:txBody>
      </p:sp>
      <p:grpSp>
        <p:nvGrpSpPr>
          <p:cNvPr id="1048" name="Group 1047"/>
          <p:cNvGrpSpPr/>
          <p:nvPr/>
        </p:nvGrpSpPr>
        <p:grpSpPr>
          <a:xfrm>
            <a:off x="274639" y="3065214"/>
            <a:ext cx="11889565" cy="3384376"/>
            <a:chOff x="274638" y="3337961"/>
            <a:chExt cx="11889565" cy="3384376"/>
          </a:xfrm>
        </p:grpSpPr>
        <p:grpSp>
          <p:nvGrpSpPr>
            <p:cNvPr id="1045" name="Group 1044"/>
            <p:cNvGrpSpPr/>
            <p:nvPr/>
          </p:nvGrpSpPr>
          <p:grpSpPr>
            <a:xfrm>
              <a:off x="274638" y="3337961"/>
              <a:ext cx="11889565" cy="3384376"/>
              <a:chOff x="274638" y="3337961"/>
              <a:chExt cx="11889565" cy="3384376"/>
            </a:xfrm>
          </p:grpSpPr>
          <p:grpSp>
            <p:nvGrpSpPr>
              <p:cNvPr id="1044" name="Group 1043"/>
              <p:cNvGrpSpPr/>
              <p:nvPr/>
            </p:nvGrpSpPr>
            <p:grpSpPr>
              <a:xfrm>
                <a:off x="274638" y="3353246"/>
                <a:ext cx="11889565" cy="3369091"/>
                <a:chOff x="274638" y="3353246"/>
                <a:chExt cx="11889565" cy="3369091"/>
              </a:xfrm>
            </p:grpSpPr>
            <p:grpSp>
              <p:nvGrpSpPr>
                <p:cNvPr id="1041" name="Group 1040"/>
                <p:cNvGrpSpPr/>
                <p:nvPr/>
              </p:nvGrpSpPr>
              <p:grpSpPr>
                <a:xfrm>
                  <a:off x="274638" y="3353246"/>
                  <a:ext cx="8290749" cy="3369091"/>
                  <a:chOff x="274638" y="3353246"/>
                  <a:chExt cx="8290749" cy="3369091"/>
                </a:xfrm>
              </p:grpSpPr>
              <p:cxnSp>
                <p:nvCxnSpPr>
                  <p:cNvPr id="44" name="Straight Arrow Connector 43"/>
                  <p:cNvCxnSpPr>
                    <a:stCxn id="46" idx="2"/>
                    <a:endCxn id="52" idx="0"/>
                  </p:cNvCxnSpPr>
                  <p:nvPr/>
                </p:nvCxnSpPr>
                <p:spPr>
                  <a:xfrm flipH="1">
                    <a:off x="3778521" y="4873379"/>
                    <a:ext cx="2223692" cy="3822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6" idx="2"/>
                    <a:endCxn id="49" idx="0"/>
                  </p:cNvCxnSpPr>
                  <p:nvPr/>
                </p:nvCxnSpPr>
                <p:spPr>
                  <a:xfrm flipH="1">
                    <a:off x="4863888" y="4873379"/>
                    <a:ext cx="1138325" cy="3680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6" idx="2"/>
                    <a:endCxn id="48" idx="0"/>
                  </p:cNvCxnSpPr>
                  <p:nvPr/>
                </p:nvCxnSpPr>
                <p:spPr>
                  <a:xfrm>
                    <a:off x="6002213" y="4873379"/>
                    <a:ext cx="0" cy="3680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5" name="Straight Arrow Connector 1024"/>
                  <p:cNvCxnSpPr>
                    <a:stCxn id="46" idx="2"/>
                    <a:endCxn id="50" idx="0"/>
                  </p:cNvCxnSpPr>
                  <p:nvPr/>
                </p:nvCxnSpPr>
                <p:spPr>
                  <a:xfrm>
                    <a:off x="6002213" y="4873379"/>
                    <a:ext cx="1137571" cy="3635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p:cNvCxnSpPr>
                    <a:stCxn id="46" idx="2"/>
                    <a:endCxn id="51" idx="0"/>
                  </p:cNvCxnSpPr>
                  <p:nvPr/>
                </p:nvCxnSpPr>
                <p:spPr>
                  <a:xfrm>
                    <a:off x="6002213" y="4873379"/>
                    <a:ext cx="2275142" cy="3690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p:cNvCxnSpPr>
                    <a:stCxn id="41" idx="2"/>
                    <a:endCxn id="46" idx="0"/>
                  </p:cNvCxnSpPr>
                  <p:nvPr/>
                </p:nvCxnSpPr>
                <p:spPr>
                  <a:xfrm>
                    <a:off x="6002213" y="3929310"/>
                    <a:ext cx="0" cy="3680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40" name="Group 1039"/>
                  <p:cNvGrpSpPr/>
                  <p:nvPr/>
                </p:nvGrpSpPr>
                <p:grpSpPr>
                  <a:xfrm>
                    <a:off x="274638" y="3353246"/>
                    <a:ext cx="8290749" cy="3369091"/>
                    <a:chOff x="274638" y="3353246"/>
                    <a:chExt cx="8290749" cy="3369091"/>
                  </a:xfrm>
                </p:grpSpPr>
                <p:grpSp>
                  <p:nvGrpSpPr>
                    <p:cNvPr id="1038" name="Group 1037"/>
                    <p:cNvGrpSpPr/>
                    <p:nvPr/>
                  </p:nvGrpSpPr>
                  <p:grpSpPr>
                    <a:xfrm>
                      <a:off x="3490489" y="3353246"/>
                      <a:ext cx="5074898" cy="3000467"/>
                      <a:chOff x="3490489" y="3353246"/>
                      <a:chExt cx="5074898" cy="3000467"/>
                    </a:xfrm>
                  </p:grpSpPr>
                  <p:sp>
                    <p:nvSpPr>
                      <p:cNvPr id="48" name="Rectangle 47"/>
                      <p:cNvSpPr/>
                      <p:nvPr/>
                    </p:nvSpPr>
                    <p:spPr bwMode="auto">
                      <a:xfrm>
                        <a:off x="5714181" y="5241384"/>
                        <a:ext cx="576064" cy="57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4575856" y="5241384"/>
                        <a:ext cx="576064" cy="57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6851752" y="5236882"/>
                        <a:ext cx="576064" cy="57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7989323" y="5242395"/>
                        <a:ext cx="576064" cy="57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3490489" y="5255628"/>
                        <a:ext cx="576064" cy="57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5714181" y="3353246"/>
                        <a:ext cx="576064" cy="576064"/>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50"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4575856" y="4298599"/>
                        <a:ext cx="576064" cy="576064"/>
                      </a:xfrm>
                      <a:prstGeom prst="rect">
                        <a:avLst/>
                      </a:prstGeom>
                      <a:solidFill>
                        <a:srgbClr val="D5EC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5714181" y="4297315"/>
                        <a:ext cx="576064" cy="57606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6852506" y="4297315"/>
                        <a:ext cx="576064" cy="576064"/>
                      </a:xfrm>
                      <a:prstGeom prst="rect">
                        <a:avLst/>
                      </a:prstGeom>
                      <a:solidFill>
                        <a:srgbClr val="D5EC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3490489" y="6138273"/>
                        <a:ext cx="212561" cy="21256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3853992" y="6141152"/>
                        <a:ext cx="212561" cy="21256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4575856" y="6115697"/>
                        <a:ext cx="212561" cy="21256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5710754" y="6137748"/>
                        <a:ext cx="212561" cy="21256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6852506" y="6115697"/>
                        <a:ext cx="212561" cy="21256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7211828" y="6115696"/>
                        <a:ext cx="212561" cy="21256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8352826" y="6115695"/>
                        <a:ext cx="212561" cy="21256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39" name="TextBox 1038"/>
                    <p:cNvSpPr txBox="1"/>
                    <p:nvPr/>
                  </p:nvSpPr>
                  <p:spPr>
                    <a:xfrm>
                      <a:off x="274639" y="3385572"/>
                      <a:ext cx="2741397"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Client</a:t>
                      </a:r>
                    </a:p>
                  </p:txBody>
                </p:sp>
                <p:sp>
                  <p:nvSpPr>
                    <p:cNvPr id="81" name="TextBox 80"/>
                    <p:cNvSpPr txBox="1"/>
                    <p:nvPr/>
                  </p:nvSpPr>
                  <p:spPr>
                    <a:xfrm>
                      <a:off x="274638" y="5157149"/>
                      <a:ext cx="2741397"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Nodes</a:t>
                      </a:r>
                    </a:p>
                  </p:txBody>
                </p:sp>
                <p:sp>
                  <p:nvSpPr>
                    <p:cNvPr id="82" name="TextBox 81"/>
                    <p:cNvSpPr txBox="1"/>
                    <p:nvPr/>
                  </p:nvSpPr>
                  <p:spPr>
                    <a:xfrm>
                      <a:off x="284496" y="4294488"/>
                      <a:ext cx="2741397"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Managers</a:t>
                      </a:r>
                    </a:p>
                  </p:txBody>
                </p:sp>
                <p:sp>
                  <p:nvSpPr>
                    <p:cNvPr id="83" name="TextBox 82"/>
                    <p:cNvSpPr txBox="1"/>
                    <p:nvPr/>
                  </p:nvSpPr>
                  <p:spPr>
                    <a:xfrm>
                      <a:off x="274639" y="6094473"/>
                      <a:ext cx="2741397"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Containers</a:t>
                      </a:r>
                    </a:p>
                  </p:txBody>
                </p:sp>
              </p:grpSp>
            </p:grpSp>
            <p:cxnSp>
              <p:nvCxnSpPr>
                <p:cNvPr id="1043" name="Straight Connector 1042"/>
                <p:cNvCxnSpPr/>
                <p:nvPr/>
              </p:nvCxnSpPr>
              <p:spPr>
                <a:xfrm>
                  <a:off x="385589" y="4113312"/>
                  <a:ext cx="11778614"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85589" y="5055130"/>
                  <a:ext cx="11778614"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85589" y="6002257"/>
                  <a:ext cx="11778614"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5608705" y="3337961"/>
                <a:ext cx="936103" cy="572464"/>
              </a:xfrm>
              <a:prstGeom prst="rect">
                <a:avLst/>
              </a:prstGeom>
              <a:noFill/>
            </p:spPr>
            <p:txBody>
              <a:bodyPr wrap="square" lIns="182880" tIns="146304" rIns="182880" bIns="146304" rtlCol="0">
                <a:spAutoFit/>
              </a:bodyPr>
              <a:lstStyle/>
              <a:p>
                <a:pPr>
                  <a:lnSpc>
                    <a:spcPct val="90000"/>
                  </a:lnSpc>
                  <a:spcAft>
                    <a:spcPts val="600"/>
                  </a:spcAft>
                </a:pPr>
                <a:r>
                  <a:rPr lang="en-GB" sz="2000" b="1" spc="-150" dirty="0">
                    <a:solidFill>
                      <a:schemeClr val="bg1"/>
                    </a:solidFill>
                  </a:rPr>
                  <a:t>&lt;/&gt;</a:t>
                </a:r>
              </a:p>
            </p:txBody>
          </p:sp>
        </p:grpSp>
        <p:grpSp>
          <p:nvGrpSpPr>
            <p:cNvPr id="1047" name="Group 1046"/>
            <p:cNvGrpSpPr/>
            <p:nvPr/>
          </p:nvGrpSpPr>
          <p:grpSpPr>
            <a:xfrm>
              <a:off x="9974643" y="4136973"/>
              <a:ext cx="2004234" cy="866257"/>
              <a:chOff x="9974643" y="4136973"/>
              <a:chExt cx="2004234" cy="866257"/>
            </a:xfrm>
          </p:grpSpPr>
          <p:grpSp>
            <p:nvGrpSpPr>
              <p:cNvPr id="1046" name="Group 1045"/>
              <p:cNvGrpSpPr/>
              <p:nvPr/>
            </p:nvGrpSpPr>
            <p:grpSpPr>
              <a:xfrm>
                <a:off x="9974643" y="4218951"/>
                <a:ext cx="2004234" cy="703403"/>
                <a:chOff x="9674621" y="1798985"/>
                <a:chExt cx="2160240" cy="978196"/>
              </a:xfrm>
            </p:grpSpPr>
            <p:sp>
              <p:nvSpPr>
                <p:cNvPr id="94" name="Rectangle 93"/>
                <p:cNvSpPr/>
                <p:nvPr/>
              </p:nvSpPr>
              <p:spPr bwMode="auto">
                <a:xfrm>
                  <a:off x="9674621" y="1798985"/>
                  <a:ext cx="2160240" cy="46488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600" dirty="0"/>
                </a:p>
              </p:txBody>
            </p:sp>
            <p:sp>
              <p:nvSpPr>
                <p:cNvPr id="95" name="Rectangle 94"/>
                <p:cNvSpPr/>
                <p:nvPr/>
              </p:nvSpPr>
              <p:spPr bwMode="auto">
                <a:xfrm>
                  <a:off x="9674621" y="2308751"/>
                  <a:ext cx="2160240" cy="46843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600" dirty="0"/>
                </a:p>
              </p:txBody>
            </p:sp>
          </p:grpSp>
          <p:sp>
            <p:nvSpPr>
              <p:cNvPr id="97" name="TextBox 96"/>
              <p:cNvSpPr txBox="1"/>
              <p:nvPr/>
            </p:nvSpPr>
            <p:spPr>
              <a:xfrm>
                <a:off x="10419162" y="4136973"/>
                <a:ext cx="1363635" cy="489365"/>
              </a:xfrm>
              <a:prstGeom prst="rect">
                <a:avLst/>
              </a:prstGeom>
              <a:noFill/>
            </p:spPr>
            <p:txBody>
              <a:bodyPr wrap="square" lIns="182880" tIns="146304" rIns="182880" bIns="146304" rtlCol="0">
                <a:spAutoFit/>
              </a:bodyPr>
              <a:lstStyle/>
              <a:p>
                <a:pPr>
                  <a:lnSpc>
                    <a:spcPct val="90000"/>
                  </a:lnSpc>
                  <a:spcAft>
                    <a:spcPts val="600"/>
                  </a:spcAft>
                </a:pPr>
                <a:r>
                  <a:rPr lang="en-GB" sz="1400" dirty="0">
                    <a:solidFill>
                      <a:schemeClr val="bg1"/>
                    </a:solidFill>
                    <a:latin typeface="+mj-lt"/>
                  </a:rPr>
                  <a:t>Scheduler</a:t>
                </a:r>
              </a:p>
            </p:txBody>
          </p:sp>
          <p:sp>
            <p:nvSpPr>
              <p:cNvPr id="98" name="TextBox 97"/>
              <p:cNvSpPr txBox="1"/>
              <p:nvPr/>
            </p:nvSpPr>
            <p:spPr>
              <a:xfrm>
                <a:off x="10122539" y="4513865"/>
                <a:ext cx="1682652" cy="489365"/>
              </a:xfrm>
              <a:prstGeom prst="rect">
                <a:avLst/>
              </a:prstGeom>
              <a:noFill/>
            </p:spPr>
            <p:txBody>
              <a:bodyPr wrap="square" lIns="182880" tIns="146304" rIns="182880" bIns="146304" rtlCol="0">
                <a:spAutoFit/>
              </a:bodyPr>
              <a:lstStyle/>
              <a:p>
                <a:pPr>
                  <a:lnSpc>
                    <a:spcPct val="90000"/>
                  </a:lnSpc>
                  <a:spcAft>
                    <a:spcPts val="600"/>
                  </a:spcAft>
                </a:pPr>
                <a:r>
                  <a:rPr lang="en-GB" sz="1400" dirty="0">
                    <a:solidFill>
                      <a:schemeClr val="bg1"/>
                    </a:solidFill>
                    <a:latin typeface="+mj-lt"/>
                  </a:rPr>
                  <a:t>Service Discovery</a:t>
                </a:r>
              </a:p>
            </p:txBody>
          </p:sp>
        </p:grpSp>
      </p:grpSp>
      <p:pic>
        <p:nvPicPr>
          <p:cNvPr id="96" name="Picture 2" descr="https://raw.githubusercontent.com/docker-library/docs/471fa6e4cb58062ccbf91afc111980f9c7004981/swarm/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358" y="1514171"/>
            <a:ext cx="1900977" cy="1581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93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0" name="Group 1049"/>
          <p:cNvGrpSpPr/>
          <p:nvPr/>
        </p:nvGrpSpPr>
        <p:grpSpPr>
          <a:xfrm>
            <a:off x="284496" y="3025200"/>
            <a:ext cx="11889565" cy="4048646"/>
            <a:chOff x="256442" y="3337961"/>
            <a:chExt cx="11889565" cy="3680587"/>
          </a:xfrm>
        </p:grpSpPr>
        <p:grpSp>
          <p:nvGrpSpPr>
            <p:cNvPr id="143" name="Group 142"/>
            <p:cNvGrpSpPr/>
            <p:nvPr/>
          </p:nvGrpSpPr>
          <p:grpSpPr>
            <a:xfrm>
              <a:off x="256442" y="3337961"/>
              <a:ext cx="11889565" cy="3168916"/>
              <a:chOff x="274638" y="3337961"/>
              <a:chExt cx="11889565" cy="3168916"/>
            </a:xfrm>
          </p:grpSpPr>
          <p:grpSp>
            <p:nvGrpSpPr>
              <p:cNvPr id="144" name="Group 143"/>
              <p:cNvGrpSpPr/>
              <p:nvPr/>
            </p:nvGrpSpPr>
            <p:grpSpPr>
              <a:xfrm>
                <a:off x="274638" y="3337961"/>
                <a:ext cx="11889565" cy="3168916"/>
                <a:chOff x="274638" y="3337961"/>
                <a:chExt cx="11889565" cy="3168916"/>
              </a:xfrm>
            </p:grpSpPr>
            <p:grpSp>
              <p:nvGrpSpPr>
                <p:cNvPr id="151" name="Group 150"/>
                <p:cNvGrpSpPr/>
                <p:nvPr/>
              </p:nvGrpSpPr>
              <p:grpSpPr>
                <a:xfrm>
                  <a:off x="274638" y="3353246"/>
                  <a:ext cx="11889565" cy="3153631"/>
                  <a:chOff x="274638" y="3353246"/>
                  <a:chExt cx="11889565" cy="3153631"/>
                </a:xfrm>
              </p:grpSpPr>
              <p:grpSp>
                <p:nvGrpSpPr>
                  <p:cNvPr id="153" name="Group 152"/>
                  <p:cNvGrpSpPr/>
                  <p:nvPr/>
                </p:nvGrpSpPr>
                <p:grpSpPr>
                  <a:xfrm>
                    <a:off x="274638" y="3353246"/>
                    <a:ext cx="8290749" cy="3153631"/>
                    <a:chOff x="274638" y="3353246"/>
                    <a:chExt cx="8290749" cy="3153631"/>
                  </a:xfrm>
                </p:grpSpPr>
                <p:cxnSp>
                  <p:nvCxnSpPr>
                    <p:cNvPr id="157" name="Straight Arrow Connector 156"/>
                    <p:cNvCxnSpPr>
                      <a:stCxn id="171" idx="2"/>
                      <a:endCxn id="177" idx="0"/>
                    </p:cNvCxnSpPr>
                    <p:nvPr/>
                  </p:nvCxnSpPr>
                  <p:spPr>
                    <a:xfrm flipH="1">
                      <a:off x="3778521" y="4873379"/>
                      <a:ext cx="2223692" cy="3822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71" idx="2"/>
                      <a:endCxn id="174" idx="0"/>
                    </p:cNvCxnSpPr>
                    <p:nvPr/>
                  </p:nvCxnSpPr>
                  <p:spPr>
                    <a:xfrm flipH="1">
                      <a:off x="4863888" y="4873379"/>
                      <a:ext cx="1138325" cy="3680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71" idx="2"/>
                      <a:endCxn id="173" idx="0"/>
                    </p:cNvCxnSpPr>
                    <p:nvPr/>
                  </p:nvCxnSpPr>
                  <p:spPr>
                    <a:xfrm>
                      <a:off x="6002213" y="4873379"/>
                      <a:ext cx="0" cy="3680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71" idx="2"/>
                      <a:endCxn id="175" idx="0"/>
                    </p:cNvCxnSpPr>
                    <p:nvPr/>
                  </p:nvCxnSpPr>
                  <p:spPr>
                    <a:xfrm>
                      <a:off x="6002213" y="4873379"/>
                      <a:ext cx="1137571" cy="3635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71" idx="2"/>
                      <a:endCxn id="176" idx="0"/>
                    </p:cNvCxnSpPr>
                    <p:nvPr/>
                  </p:nvCxnSpPr>
                  <p:spPr>
                    <a:xfrm>
                      <a:off x="6002213" y="4873379"/>
                      <a:ext cx="2275142" cy="3690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69" idx="2"/>
                      <a:endCxn id="171" idx="0"/>
                    </p:cNvCxnSpPr>
                    <p:nvPr/>
                  </p:nvCxnSpPr>
                  <p:spPr>
                    <a:xfrm>
                      <a:off x="6002213" y="3777506"/>
                      <a:ext cx="0" cy="5198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63" name="Group 162"/>
                    <p:cNvGrpSpPr/>
                    <p:nvPr/>
                  </p:nvGrpSpPr>
                  <p:grpSpPr>
                    <a:xfrm>
                      <a:off x="274638" y="3353246"/>
                      <a:ext cx="8290749" cy="3153631"/>
                      <a:chOff x="274638" y="3353246"/>
                      <a:chExt cx="8290749" cy="3153631"/>
                    </a:xfrm>
                  </p:grpSpPr>
                  <p:grpSp>
                    <p:nvGrpSpPr>
                      <p:cNvPr id="164" name="Group 163"/>
                      <p:cNvGrpSpPr/>
                      <p:nvPr/>
                    </p:nvGrpSpPr>
                    <p:grpSpPr>
                      <a:xfrm>
                        <a:off x="3490489" y="3353246"/>
                        <a:ext cx="5074898" cy="2912795"/>
                        <a:chOff x="3490489" y="3353246"/>
                        <a:chExt cx="5074898" cy="2912795"/>
                      </a:xfrm>
                    </p:grpSpPr>
                    <p:sp>
                      <p:nvSpPr>
                        <p:cNvPr id="169" name="Rectangle 168"/>
                        <p:cNvSpPr/>
                        <p:nvPr/>
                      </p:nvSpPr>
                      <p:spPr bwMode="auto">
                        <a:xfrm>
                          <a:off x="5714181" y="3353246"/>
                          <a:ext cx="576064" cy="42426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50" dirty="0">
                            <a:gradFill>
                              <a:gsLst>
                                <a:gs pos="0">
                                  <a:srgbClr val="FFFFFF"/>
                                </a:gs>
                                <a:gs pos="100000">
                                  <a:srgbClr val="FFFFFF"/>
                                </a:gs>
                              </a:gsLst>
                              <a:lin ang="5400000" scaled="0"/>
                            </a:gradFill>
                            <a:ea typeface="Segoe UI" pitchFamily="34" charset="0"/>
                            <a:cs typeface="Segoe UI" pitchFamily="34" charset="0"/>
                          </a:endParaRPr>
                        </a:p>
                      </p:txBody>
                    </p:sp>
                    <p:sp>
                      <p:nvSpPr>
                        <p:cNvPr id="170" name="Rectangle 169"/>
                        <p:cNvSpPr/>
                        <p:nvPr/>
                      </p:nvSpPr>
                      <p:spPr bwMode="auto">
                        <a:xfrm>
                          <a:off x="4575856" y="4298599"/>
                          <a:ext cx="576064" cy="576064"/>
                        </a:xfrm>
                        <a:prstGeom prst="rect">
                          <a:avLst/>
                        </a:prstGeom>
                        <a:solidFill>
                          <a:srgbClr val="D5EC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1" name="Rectangle 170"/>
                        <p:cNvSpPr/>
                        <p:nvPr/>
                      </p:nvSpPr>
                      <p:spPr bwMode="auto">
                        <a:xfrm>
                          <a:off x="5714181" y="4297315"/>
                          <a:ext cx="576064" cy="57606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Rectangle 171"/>
                        <p:cNvSpPr/>
                        <p:nvPr/>
                      </p:nvSpPr>
                      <p:spPr bwMode="auto">
                        <a:xfrm>
                          <a:off x="6852506" y="4297315"/>
                          <a:ext cx="576064" cy="576064"/>
                        </a:xfrm>
                        <a:prstGeom prst="rect">
                          <a:avLst/>
                        </a:prstGeom>
                        <a:solidFill>
                          <a:srgbClr val="D5EC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3" name="Rectangle 172"/>
                        <p:cNvSpPr/>
                        <p:nvPr/>
                      </p:nvSpPr>
                      <p:spPr bwMode="auto">
                        <a:xfrm>
                          <a:off x="5714181" y="5241384"/>
                          <a:ext cx="576064" cy="57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4" name="Rectangle 173"/>
                        <p:cNvSpPr/>
                        <p:nvPr/>
                      </p:nvSpPr>
                      <p:spPr bwMode="auto">
                        <a:xfrm>
                          <a:off x="4575856" y="5241384"/>
                          <a:ext cx="576064" cy="57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5" name="Rectangle 174"/>
                        <p:cNvSpPr/>
                        <p:nvPr/>
                      </p:nvSpPr>
                      <p:spPr bwMode="auto">
                        <a:xfrm>
                          <a:off x="6851752" y="5236882"/>
                          <a:ext cx="576064" cy="57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6" name="Rectangle 175"/>
                        <p:cNvSpPr/>
                        <p:nvPr/>
                      </p:nvSpPr>
                      <p:spPr bwMode="auto">
                        <a:xfrm>
                          <a:off x="7989323" y="5242395"/>
                          <a:ext cx="576064" cy="57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7" name="Rectangle 176"/>
                        <p:cNvSpPr/>
                        <p:nvPr/>
                      </p:nvSpPr>
                      <p:spPr bwMode="auto">
                        <a:xfrm>
                          <a:off x="3490489" y="5255628"/>
                          <a:ext cx="576064" cy="57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8" name="Rectangle 177"/>
                        <p:cNvSpPr/>
                        <p:nvPr/>
                      </p:nvSpPr>
                      <p:spPr bwMode="auto">
                        <a:xfrm>
                          <a:off x="3490489" y="6050599"/>
                          <a:ext cx="212561" cy="21256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9" name="Rectangle 178"/>
                        <p:cNvSpPr/>
                        <p:nvPr/>
                      </p:nvSpPr>
                      <p:spPr bwMode="auto">
                        <a:xfrm>
                          <a:off x="3853992" y="6053480"/>
                          <a:ext cx="212561" cy="21256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0" name="Rectangle 179"/>
                        <p:cNvSpPr/>
                        <p:nvPr/>
                      </p:nvSpPr>
                      <p:spPr bwMode="auto">
                        <a:xfrm>
                          <a:off x="4575856" y="6028022"/>
                          <a:ext cx="212561" cy="21256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1" name="Rectangle 180"/>
                        <p:cNvSpPr/>
                        <p:nvPr/>
                      </p:nvSpPr>
                      <p:spPr bwMode="auto">
                        <a:xfrm>
                          <a:off x="5710754" y="6050076"/>
                          <a:ext cx="212561" cy="21256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Rectangle 181"/>
                        <p:cNvSpPr/>
                        <p:nvPr/>
                      </p:nvSpPr>
                      <p:spPr bwMode="auto">
                        <a:xfrm>
                          <a:off x="6852506" y="6028024"/>
                          <a:ext cx="212561" cy="21256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3" name="Rectangle 182"/>
                        <p:cNvSpPr/>
                        <p:nvPr/>
                      </p:nvSpPr>
                      <p:spPr bwMode="auto">
                        <a:xfrm>
                          <a:off x="7211828" y="6028023"/>
                          <a:ext cx="212561" cy="21256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4" name="Rectangle 183"/>
                        <p:cNvSpPr/>
                        <p:nvPr/>
                      </p:nvSpPr>
                      <p:spPr bwMode="auto">
                        <a:xfrm>
                          <a:off x="8352826" y="6028021"/>
                          <a:ext cx="212561" cy="21256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65" name="TextBox 164"/>
                      <p:cNvSpPr txBox="1"/>
                      <p:nvPr/>
                    </p:nvSpPr>
                    <p:spPr>
                      <a:xfrm>
                        <a:off x="274639" y="3385572"/>
                        <a:ext cx="2741397"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Client</a:t>
                        </a:r>
                      </a:p>
                    </p:txBody>
                  </p:sp>
                  <p:sp>
                    <p:nvSpPr>
                      <p:cNvPr id="166" name="TextBox 165"/>
                      <p:cNvSpPr txBox="1"/>
                      <p:nvPr/>
                    </p:nvSpPr>
                    <p:spPr>
                      <a:xfrm>
                        <a:off x="274638" y="5157149"/>
                        <a:ext cx="2741397"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Slaves</a:t>
                        </a:r>
                      </a:p>
                    </p:txBody>
                  </p:sp>
                  <p:sp>
                    <p:nvSpPr>
                      <p:cNvPr id="167" name="TextBox 166"/>
                      <p:cNvSpPr txBox="1"/>
                      <p:nvPr/>
                    </p:nvSpPr>
                    <p:spPr>
                      <a:xfrm>
                        <a:off x="284496" y="4294488"/>
                        <a:ext cx="2741397"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Master</a:t>
                        </a:r>
                      </a:p>
                    </p:txBody>
                  </p:sp>
                  <p:sp>
                    <p:nvSpPr>
                      <p:cNvPr id="168" name="TextBox 167"/>
                      <p:cNvSpPr txBox="1"/>
                      <p:nvPr/>
                    </p:nvSpPr>
                    <p:spPr>
                      <a:xfrm>
                        <a:off x="274639" y="5879013"/>
                        <a:ext cx="2741397"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Containers</a:t>
                        </a:r>
                      </a:p>
                    </p:txBody>
                  </p:sp>
                </p:grpSp>
              </p:grpSp>
              <p:cxnSp>
                <p:nvCxnSpPr>
                  <p:cNvPr id="154" name="Straight Connector 153"/>
                  <p:cNvCxnSpPr/>
                  <p:nvPr/>
                </p:nvCxnSpPr>
                <p:spPr>
                  <a:xfrm>
                    <a:off x="385589" y="4113312"/>
                    <a:ext cx="11778614"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85589" y="5055130"/>
                    <a:ext cx="11778614"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385589" y="5927348"/>
                    <a:ext cx="11778614"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52" name="TextBox 151"/>
                <p:cNvSpPr txBox="1"/>
                <p:nvPr/>
              </p:nvSpPr>
              <p:spPr>
                <a:xfrm>
                  <a:off x="5608705" y="3337961"/>
                  <a:ext cx="936103" cy="517065"/>
                </a:xfrm>
                <a:prstGeom prst="rect">
                  <a:avLst/>
                </a:prstGeom>
                <a:noFill/>
              </p:spPr>
              <p:txBody>
                <a:bodyPr wrap="square" lIns="182880" tIns="146304" rIns="182880" bIns="146304" rtlCol="0">
                  <a:spAutoFit/>
                </a:bodyPr>
                <a:lstStyle/>
                <a:p>
                  <a:pPr>
                    <a:lnSpc>
                      <a:spcPct val="90000"/>
                    </a:lnSpc>
                    <a:spcAft>
                      <a:spcPts val="600"/>
                    </a:spcAft>
                  </a:pPr>
                  <a:r>
                    <a:rPr lang="en-GB" sz="1600" spc="-150" dirty="0">
                      <a:solidFill>
                        <a:schemeClr val="bg1"/>
                      </a:solidFill>
                    </a:rPr>
                    <a:t>HTTP</a:t>
                  </a:r>
                </a:p>
              </p:txBody>
            </p:sp>
          </p:grpSp>
          <p:grpSp>
            <p:nvGrpSpPr>
              <p:cNvPr id="145" name="Group 144"/>
              <p:cNvGrpSpPr/>
              <p:nvPr/>
            </p:nvGrpSpPr>
            <p:grpSpPr>
              <a:xfrm>
                <a:off x="9974643" y="4173235"/>
                <a:ext cx="2004234" cy="829995"/>
                <a:chOff x="9974643" y="4173235"/>
                <a:chExt cx="2004234" cy="829995"/>
              </a:xfrm>
            </p:grpSpPr>
            <p:grpSp>
              <p:nvGrpSpPr>
                <p:cNvPr id="146" name="Group 145"/>
                <p:cNvGrpSpPr/>
                <p:nvPr/>
              </p:nvGrpSpPr>
              <p:grpSpPr>
                <a:xfrm>
                  <a:off x="9974643" y="4218951"/>
                  <a:ext cx="2004234" cy="703404"/>
                  <a:chOff x="9674621" y="1798984"/>
                  <a:chExt cx="2160240" cy="978197"/>
                </a:xfrm>
              </p:grpSpPr>
              <p:sp>
                <p:nvSpPr>
                  <p:cNvPr id="149" name="Rectangle 148"/>
                  <p:cNvSpPr/>
                  <p:nvPr/>
                </p:nvSpPr>
                <p:spPr bwMode="auto">
                  <a:xfrm>
                    <a:off x="9674621" y="1798984"/>
                    <a:ext cx="2160240" cy="46488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600" dirty="0"/>
                  </a:p>
                </p:txBody>
              </p:sp>
              <p:sp>
                <p:nvSpPr>
                  <p:cNvPr id="150" name="Rectangle 149"/>
                  <p:cNvSpPr/>
                  <p:nvPr/>
                </p:nvSpPr>
                <p:spPr bwMode="auto">
                  <a:xfrm>
                    <a:off x="9674621" y="2308751"/>
                    <a:ext cx="2160240" cy="46843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600" dirty="0"/>
                  </a:p>
                </p:txBody>
              </p:sp>
            </p:grpSp>
            <p:sp>
              <p:nvSpPr>
                <p:cNvPr id="147" name="TextBox 146"/>
                <p:cNvSpPr txBox="1"/>
                <p:nvPr/>
              </p:nvSpPr>
              <p:spPr>
                <a:xfrm>
                  <a:off x="10317352" y="4173235"/>
                  <a:ext cx="1363635" cy="444877"/>
                </a:xfrm>
                <a:prstGeom prst="rect">
                  <a:avLst/>
                </a:prstGeom>
                <a:noFill/>
              </p:spPr>
              <p:txBody>
                <a:bodyPr wrap="square" lIns="182880" tIns="146304" rIns="182880" bIns="146304" rtlCol="0">
                  <a:spAutoFit/>
                </a:bodyPr>
                <a:lstStyle/>
                <a:p>
                  <a:pPr>
                    <a:lnSpc>
                      <a:spcPct val="90000"/>
                    </a:lnSpc>
                    <a:spcAft>
                      <a:spcPts val="600"/>
                    </a:spcAft>
                  </a:pPr>
                  <a:r>
                    <a:rPr lang="en-GB" sz="1400" dirty="0">
                      <a:solidFill>
                        <a:schemeClr val="bg1"/>
                      </a:solidFill>
                      <a:latin typeface="+mj-lt"/>
                    </a:rPr>
                    <a:t>Framework B</a:t>
                  </a:r>
                </a:p>
              </p:txBody>
            </p:sp>
            <p:sp>
              <p:nvSpPr>
                <p:cNvPr id="148" name="TextBox 147"/>
                <p:cNvSpPr txBox="1"/>
                <p:nvPr/>
              </p:nvSpPr>
              <p:spPr>
                <a:xfrm>
                  <a:off x="10122539" y="4513865"/>
                  <a:ext cx="1682652" cy="489365"/>
                </a:xfrm>
                <a:prstGeom prst="rect">
                  <a:avLst/>
                </a:prstGeom>
                <a:noFill/>
              </p:spPr>
              <p:txBody>
                <a:bodyPr wrap="square" lIns="182880" tIns="146304" rIns="182880" bIns="146304" rtlCol="0">
                  <a:spAutoFit/>
                </a:bodyPr>
                <a:lstStyle/>
                <a:p>
                  <a:pPr algn="ctr">
                    <a:lnSpc>
                      <a:spcPct val="90000"/>
                    </a:lnSpc>
                    <a:spcAft>
                      <a:spcPts val="600"/>
                    </a:spcAft>
                  </a:pPr>
                  <a:r>
                    <a:rPr lang="en-GB" sz="1400" dirty="0" err="1">
                      <a:solidFill>
                        <a:schemeClr val="bg1"/>
                      </a:solidFill>
                      <a:latin typeface="+mj-lt"/>
                    </a:rPr>
                    <a:t>ZooKeeper</a:t>
                  </a:r>
                  <a:endParaRPr lang="en-GB" sz="1400" dirty="0">
                    <a:solidFill>
                      <a:schemeClr val="bg1"/>
                    </a:solidFill>
                    <a:latin typeface="+mj-lt"/>
                  </a:endParaRPr>
                </a:p>
              </p:txBody>
            </p:sp>
          </p:grpSp>
        </p:grpSp>
        <p:sp>
          <p:nvSpPr>
            <p:cNvPr id="1049" name="Left Brace 1048"/>
            <p:cNvSpPr/>
            <p:nvPr/>
          </p:nvSpPr>
          <p:spPr>
            <a:xfrm rot="16200000">
              <a:off x="3626737" y="6207612"/>
              <a:ext cx="285372" cy="594260"/>
            </a:xfrm>
            <a:prstGeom prst="leftBrace">
              <a:avLst>
                <a:gd name="adj1" fmla="val 0"/>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8" name="TextBox 187"/>
            <p:cNvSpPr txBox="1"/>
            <p:nvPr/>
          </p:nvSpPr>
          <p:spPr>
            <a:xfrm>
              <a:off x="3424530" y="6469011"/>
              <a:ext cx="1237085" cy="544765"/>
            </a:xfrm>
            <a:prstGeom prst="rect">
              <a:avLst/>
            </a:prstGeom>
            <a:noFill/>
          </p:spPr>
          <p:txBody>
            <a:bodyPr wrap="square" lIns="182880" tIns="146304" rIns="182880" bIns="146304" rtlCol="0">
              <a:spAutoFit/>
            </a:bodyPr>
            <a:lstStyle/>
            <a:p>
              <a:pPr>
                <a:lnSpc>
                  <a:spcPct val="90000"/>
                </a:lnSpc>
                <a:spcAft>
                  <a:spcPts val="600"/>
                </a:spcAft>
              </a:pPr>
              <a:r>
                <a:rPr lang="en-GB" dirty="0">
                  <a:gradFill>
                    <a:gsLst>
                      <a:gs pos="2917">
                        <a:schemeClr val="tx1"/>
                      </a:gs>
                      <a:gs pos="30000">
                        <a:schemeClr val="tx1"/>
                      </a:gs>
                    </a:gsLst>
                    <a:lin ang="5400000" scaled="0"/>
                  </a:gradFill>
                  <a:latin typeface="+mj-lt"/>
                </a:rPr>
                <a:t>Pod</a:t>
              </a:r>
            </a:p>
          </p:txBody>
        </p:sp>
        <p:sp>
          <p:nvSpPr>
            <p:cNvPr id="189" name="Left Brace 188"/>
            <p:cNvSpPr/>
            <p:nvPr/>
          </p:nvSpPr>
          <p:spPr>
            <a:xfrm rot="16200000">
              <a:off x="6821215" y="6328032"/>
              <a:ext cx="234742" cy="216571"/>
            </a:xfrm>
            <a:prstGeom prst="leftBrace">
              <a:avLst>
                <a:gd name="adj1" fmla="val 0"/>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3" name="Left Brace 192"/>
            <p:cNvSpPr/>
            <p:nvPr/>
          </p:nvSpPr>
          <p:spPr>
            <a:xfrm rot="16200000">
              <a:off x="7182541" y="6340358"/>
              <a:ext cx="234742" cy="216571"/>
            </a:xfrm>
            <a:prstGeom prst="leftBrace">
              <a:avLst>
                <a:gd name="adj1" fmla="val 0"/>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4" name="TextBox 193"/>
            <p:cNvSpPr txBox="1"/>
            <p:nvPr/>
          </p:nvSpPr>
          <p:spPr>
            <a:xfrm>
              <a:off x="6677209" y="6473783"/>
              <a:ext cx="888757" cy="544765"/>
            </a:xfrm>
            <a:prstGeom prst="rect">
              <a:avLst/>
            </a:prstGeom>
            <a:noFill/>
          </p:spPr>
          <p:txBody>
            <a:bodyPr wrap="square" lIns="182880" tIns="146304" rIns="182880" bIns="146304" rtlCol="0">
              <a:spAutoFit/>
            </a:bodyPr>
            <a:lstStyle/>
            <a:p>
              <a:pPr>
                <a:lnSpc>
                  <a:spcPct val="90000"/>
                </a:lnSpc>
                <a:spcAft>
                  <a:spcPts val="600"/>
                </a:spcAft>
              </a:pPr>
              <a:r>
                <a:rPr lang="en-GB" dirty="0">
                  <a:gradFill>
                    <a:gsLst>
                      <a:gs pos="2917">
                        <a:schemeClr val="tx1"/>
                      </a:gs>
                      <a:gs pos="30000">
                        <a:schemeClr val="tx1"/>
                      </a:gs>
                    </a:gsLst>
                    <a:lin ang="5400000" scaled="0"/>
                  </a:gradFill>
                  <a:latin typeface="+mj-lt"/>
                </a:rPr>
                <a:t>Pods</a:t>
              </a:r>
            </a:p>
          </p:txBody>
        </p:sp>
      </p:grpSp>
      <p:sp>
        <p:nvSpPr>
          <p:cNvPr id="2" name="Title 1"/>
          <p:cNvSpPr>
            <a:spLocks noGrp="1"/>
          </p:cNvSpPr>
          <p:nvPr>
            <p:ph type="title"/>
          </p:nvPr>
        </p:nvSpPr>
        <p:spPr/>
        <p:txBody>
          <a:bodyPr/>
          <a:lstStyle/>
          <a:p>
            <a:r>
              <a:rPr lang="en-GB" dirty="0"/>
              <a:t>Azure Container Service</a:t>
            </a:r>
            <a:br>
              <a:rPr lang="en-GB" dirty="0"/>
            </a:br>
            <a:endParaRPr lang="en-GB" sz="2800" dirty="0"/>
          </a:p>
        </p:txBody>
      </p:sp>
      <p:pic>
        <p:nvPicPr>
          <p:cNvPr id="96" name="Picture 4" descr="https://raw.githubusercontent.com/ServiceStack/Assets/master/img/livedemos/techstacks/apache-meso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9472" y="1643396"/>
            <a:ext cx="3409123" cy="1050180"/>
          </a:xfrm>
          <a:prstGeom prst="rect">
            <a:avLst/>
          </a:prstGeom>
          <a:noFill/>
          <a:extLst>
            <a:ext uri="{909E8E84-426E-40DD-AFC4-6F175D3DCCD1}">
              <a14:hiddenFill xmlns:a14="http://schemas.microsoft.com/office/drawing/2010/main">
                <a:solidFill>
                  <a:srgbClr val="FFFFFF"/>
                </a:solidFill>
              </a14:hiddenFill>
            </a:ext>
          </a:extLst>
        </p:spPr>
      </p:pic>
      <p:sp>
        <p:nvSpPr>
          <p:cNvPr id="104" name="Rectangle 103"/>
          <p:cNvSpPr/>
          <p:nvPr/>
        </p:nvSpPr>
        <p:spPr bwMode="auto">
          <a:xfrm>
            <a:off x="9984501" y="3588112"/>
            <a:ext cx="2004234" cy="367719"/>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600" dirty="0"/>
          </a:p>
        </p:txBody>
      </p:sp>
      <p:sp>
        <p:nvSpPr>
          <p:cNvPr id="105" name="TextBox 104"/>
          <p:cNvSpPr txBox="1"/>
          <p:nvPr/>
        </p:nvSpPr>
        <p:spPr>
          <a:xfrm>
            <a:off x="10316365" y="3511953"/>
            <a:ext cx="1363635" cy="489365"/>
          </a:xfrm>
          <a:prstGeom prst="rect">
            <a:avLst/>
          </a:prstGeom>
          <a:noFill/>
        </p:spPr>
        <p:txBody>
          <a:bodyPr wrap="square" lIns="182880" tIns="146304" rIns="182880" bIns="146304" rtlCol="0">
            <a:spAutoFit/>
          </a:bodyPr>
          <a:lstStyle/>
          <a:p>
            <a:pPr>
              <a:lnSpc>
                <a:spcPct val="90000"/>
              </a:lnSpc>
              <a:spcAft>
                <a:spcPts val="600"/>
              </a:spcAft>
            </a:pPr>
            <a:r>
              <a:rPr lang="en-GB" sz="1400" dirty="0">
                <a:solidFill>
                  <a:schemeClr val="bg1"/>
                </a:solidFill>
                <a:latin typeface="+mj-lt"/>
              </a:rPr>
              <a:t>Framework A</a:t>
            </a:r>
          </a:p>
        </p:txBody>
      </p:sp>
    </p:spTree>
    <p:extLst>
      <p:ext uri="{BB962C8B-B14F-4D97-AF65-F5344CB8AC3E}">
        <p14:creationId xmlns:p14="http://schemas.microsoft.com/office/powerpoint/2010/main" val="414471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Service Fabric</a:t>
            </a:r>
            <a:br>
              <a:rPr lang="en-US" dirty="0"/>
            </a:br>
            <a:r>
              <a:rPr lang="en-US" sz="2800" dirty="0"/>
              <a:t>A platform for reliable, </a:t>
            </a:r>
            <a:r>
              <a:rPr lang="en-US" sz="2800" dirty="0" err="1"/>
              <a:t>hyperscale</a:t>
            </a:r>
            <a:r>
              <a:rPr lang="en-US" sz="2800" dirty="0"/>
              <a:t>, microservice-based applications</a:t>
            </a:r>
          </a:p>
        </p:txBody>
      </p:sp>
      <p:sp>
        <p:nvSpPr>
          <p:cNvPr id="356" name="Right Arrow 355"/>
          <p:cNvSpPr/>
          <p:nvPr/>
        </p:nvSpPr>
        <p:spPr>
          <a:xfrm rot="5400000">
            <a:off x="1547495" y="4015826"/>
            <a:ext cx="668340" cy="761836"/>
          </a:xfrm>
          <a:prstGeom prst="rightArrow">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357" name="Right Arrow 356"/>
          <p:cNvSpPr/>
          <p:nvPr/>
        </p:nvSpPr>
        <p:spPr>
          <a:xfrm rot="5400000">
            <a:off x="5683543" y="3991493"/>
            <a:ext cx="706274" cy="806202"/>
          </a:xfrm>
          <a:prstGeom prst="rightArrow">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358" name="Right Arrow 357"/>
          <p:cNvSpPr/>
          <p:nvPr/>
        </p:nvSpPr>
        <p:spPr>
          <a:xfrm rot="5400000">
            <a:off x="10083763" y="4012803"/>
            <a:ext cx="667608" cy="742649"/>
          </a:xfrm>
          <a:prstGeom prst="rightArrow">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55" name="Hexagon 654"/>
          <p:cNvSpPr/>
          <p:nvPr/>
        </p:nvSpPr>
        <p:spPr>
          <a:xfrm>
            <a:off x="535493" y="298735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56" name="Hexagon 655"/>
          <p:cNvSpPr/>
          <p:nvPr/>
        </p:nvSpPr>
        <p:spPr>
          <a:xfrm>
            <a:off x="994383" y="298735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57" name="Hexagon 656"/>
          <p:cNvSpPr/>
          <p:nvPr/>
        </p:nvSpPr>
        <p:spPr>
          <a:xfrm>
            <a:off x="1455758" y="298735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58" name="Hexagon 657"/>
          <p:cNvSpPr/>
          <p:nvPr/>
        </p:nvSpPr>
        <p:spPr>
          <a:xfrm>
            <a:off x="1914647" y="298735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59" name="Hexagon 658"/>
          <p:cNvSpPr/>
          <p:nvPr/>
        </p:nvSpPr>
        <p:spPr>
          <a:xfrm>
            <a:off x="2377209" y="298735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60" name="Hexagon 659"/>
          <p:cNvSpPr/>
          <p:nvPr/>
        </p:nvSpPr>
        <p:spPr>
          <a:xfrm>
            <a:off x="2832428" y="298735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61" name="Hexagon 660"/>
          <p:cNvSpPr/>
          <p:nvPr/>
        </p:nvSpPr>
        <p:spPr>
          <a:xfrm>
            <a:off x="3290132" y="298735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62" name="Hexagon 661"/>
          <p:cNvSpPr/>
          <p:nvPr/>
        </p:nvSpPr>
        <p:spPr>
          <a:xfrm>
            <a:off x="3758006" y="298735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63" name="Hexagon 662"/>
          <p:cNvSpPr/>
          <p:nvPr/>
        </p:nvSpPr>
        <p:spPr>
          <a:xfrm>
            <a:off x="4219733" y="298867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64" name="Hexagon 663"/>
          <p:cNvSpPr/>
          <p:nvPr/>
        </p:nvSpPr>
        <p:spPr>
          <a:xfrm>
            <a:off x="4678623" y="298867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65" name="Hexagon 664"/>
          <p:cNvSpPr/>
          <p:nvPr/>
        </p:nvSpPr>
        <p:spPr>
          <a:xfrm>
            <a:off x="5139998" y="298867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66" name="Hexagon 665"/>
          <p:cNvSpPr/>
          <p:nvPr/>
        </p:nvSpPr>
        <p:spPr>
          <a:xfrm>
            <a:off x="5598887" y="298867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67" name="Hexagon 666"/>
          <p:cNvSpPr/>
          <p:nvPr/>
        </p:nvSpPr>
        <p:spPr>
          <a:xfrm>
            <a:off x="6057778" y="298867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68" name="Hexagon 667"/>
          <p:cNvSpPr/>
          <p:nvPr/>
        </p:nvSpPr>
        <p:spPr>
          <a:xfrm>
            <a:off x="6519561" y="298867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69" name="Hexagon 668"/>
          <p:cNvSpPr/>
          <p:nvPr/>
        </p:nvSpPr>
        <p:spPr>
          <a:xfrm>
            <a:off x="6980936" y="298867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70" name="Hexagon 669"/>
          <p:cNvSpPr/>
          <p:nvPr/>
        </p:nvSpPr>
        <p:spPr>
          <a:xfrm>
            <a:off x="7439825" y="2988678"/>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71" name="Hexagon 670"/>
          <p:cNvSpPr/>
          <p:nvPr/>
        </p:nvSpPr>
        <p:spPr>
          <a:xfrm>
            <a:off x="7903992" y="2992220"/>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72" name="Hexagon 671"/>
          <p:cNvSpPr/>
          <p:nvPr/>
        </p:nvSpPr>
        <p:spPr>
          <a:xfrm>
            <a:off x="8363353" y="2992220"/>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73" name="Hexagon 672"/>
          <p:cNvSpPr/>
          <p:nvPr/>
        </p:nvSpPr>
        <p:spPr>
          <a:xfrm>
            <a:off x="8816609" y="2992220"/>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74" name="Hexagon 673"/>
          <p:cNvSpPr/>
          <p:nvPr/>
        </p:nvSpPr>
        <p:spPr>
          <a:xfrm>
            <a:off x="9275498" y="2992220"/>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75" name="Hexagon 674"/>
          <p:cNvSpPr/>
          <p:nvPr/>
        </p:nvSpPr>
        <p:spPr>
          <a:xfrm>
            <a:off x="9735727" y="2992220"/>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76" name="Hexagon 675"/>
          <p:cNvSpPr/>
          <p:nvPr/>
        </p:nvSpPr>
        <p:spPr>
          <a:xfrm>
            <a:off x="10197510" y="2992220"/>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77" name="Hexagon 676"/>
          <p:cNvSpPr/>
          <p:nvPr/>
        </p:nvSpPr>
        <p:spPr>
          <a:xfrm>
            <a:off x="10655213" y="2992220"/>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78" name="Hexagon 677"/>
          <p:cNvSpPr/>
          <p:nvPr/>
        </p:nvSpPr>
        <p:spPr>
          <a:xfrm>
            <a:off x="11116996" y="2992220"/>
            <a:ext cx="274836" cy="247921"/>
          </a:xfrm>
          <a:prstGeom prst="hexagon">
            <a:avLst/>
          </a:prstGeom>
          <a:solidFill>
            <a:srgbClr val="662E93"/>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79" name="Rectangle 678"/>
          <p:cNvSpPr/>
          <p:nvPr/>
        </p:nvSpPr>
        <p:spPr>
          <a:xfrm>
            <a:off x="518929" y="3109117"/>
            <a:ext cx="11099651" cy="1044892"/>
          </a:xfrm>
          <a:prstGeom prst="rect">
            <a:avLst/>
          </a:prstGeom>
          <a:solidFill>
            <a:srgbClr val="662E93"/>
          </a:solidFill>
          <a:ln w="12700" cap="flat" cmpd="sng" algn="ctr">
            <a:noFill/>
            <a:prstDash val="solid"/>
            <a:miter lim="800000"/>
          </a:ln>
          <a:effectLst/>
        </p:spPr>
        <p:txBody>
          <a:bodyPr rtlCol="0" anchor="ctr"/>
          <a:lstStyle/>
          <a:p>
            <a:pPr algn="ctr" defTabSz="914049">
              <a:defRPr/>
            </a:pPr>
            <a:endParaRPr lang="en-US" b="1" kern="0">
              <a:solidFill>
                <a:srgbClr val="FFFFFF"/>
              </a:solidFill>
              <a:latin typeface="Calibri" panose="020F0502020204030204"/>
            </a:endParaRPr>
          </a:p>
        </p:txBody>
      </p:sp>
      <p:sp>
        <p:nvSpPr>
          <p:cNvPr id="680" name="TextBox 679"/>
          <p:cNvSpPr txBox="1"/>
          <p:nvPr/>
        </p:nvSpPr>
        <p:spPr>
          <a:xfrm>
            <a:off x="4971852" y="3307255"/>
            <a:ext cx="2316624" cy="533560"/>
          </a:xfrm>
          <a:prstGeom prst="rect">
            <a:avLst/>
          </a:prstGeom>
          <a:noFill/>
        </p:spPr>
        <p:txBody>
          <a:bodyPr wrap="square" rtlCol="0">
            <a:spAutoFit/>
          </a:bodyPr>
          <a:lstStyle/>
          <a:p>
            <a:pPr defTabSz="914049"/>
            <a:r>
              <a:rPr lang="en-US" sz="2800" b="1" dirty="0">
                <a:solidFill>
                  <a:srgbClr val="FFFFFF"/>
                </a:solidFill>
                <a:latin typeface="Segoe UI Light"/>
              </a:rPr>
              <a:t>Service Fabric</a:t>
            </a:r>
          </a:p>
        </p:txBody>
      </p:sp>
      <p:grpSp>
        <p:nvGrpSpPr>
          <p:cNvPr id="5" name="Group 4"/>
          <p:cNvGrpSpPr/>
          <p:nvPr/>
        </p:nvGrpSpPr>
        <p:grpSpPr>
          <a:xfrm>
            <a:off x="536149" y="2433661"/>
            <a:ext cx="11082431" cy="654716"/>
            <a:chOff x="534536" y="1849823"/>
            <a:chExt cx="11085575" cy="654902"/>
          </a:xfrm>
        </p:grpSpPr>
        <p:sp>
          <p:nvSpPr>
            <p:cNvPr id="370" name="Hexagon 369"/>
            <p:cNvSpPr/>
            <p:nvPr/>
          </p:nvSpPr>
          <p:spPr>
            <a:xfrm>
              <a:off x="53453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371" name="Hexagon 370"/>
            <p:cNvSpPr/>
            <p:nvPr/>
          </p:nvSpPr>
          <p:spPr>
            <a:xfrm>
              <a:off x="76547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372" name="Hexagon 371"/>
            <p:cNvSpPr/>
            <p:nvPr/>
          </p:nvSpPr>
          <p:spPr>
            <a:xfrm>
              <a:off x="53453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373" name="Hexagon 372"/>
            <p:cNvSpPr/>
            <p:nvPr/>
          </p:nvSpPr>
          <p:spPr>
            <a:xfrm>
              <a:off x="76547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374" name="Straight Connector 373"/>
            <p:cNvCxnSpPr/>
            <p:nvPr/>
          </p:nvCxnSpPr>
          <p:spPr>
            <a:xfrm>
              <a:off x="671993" y="2243771"/>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671993" y="1972496"/>
              <a:ext cx="230937" cy="13563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899173" y="210231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899173" y="2243771"/>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899174" y="2113954"/>
              <a:ext cx="33" cy="268599"/>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668270" y="210813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899173" y="1966675"/>
              <a:ext cx="230937" cy="147278"/>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671976" y="1997116"/>
              <a:ext cx="33" cy="268599"/>
            </a:xfrm>
            <a:prstGeom prst="line">
              <a:avLst/>
            </a:prstGeom>
            <a:noFill/>
            <a:ln w="6350" cap="flat" cmpd="sng" algn="ctr">
              <a:solidFill>
                <a:srgbClr val="5B9BD5"/>
              </a:solidFill>
              <a:prstDash val="solid"/>
              <a:miter lim="800000"/>
            </a:ln>
            <a:effectLst/>
          </p:spPr>
        </p:cxnSp>
        <p:sp>
          <p:nvSpPr>
            <p:cNvPr id="382" name="Hexagon 381"/>
            <p:cNvSpPr/>
            <p:nvPr/>
          </p:nvSpPr>
          <p:spPr>
            <a:xfrm>
              <a:off x="9935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383" name="Hexagon 382"/>
            <p:cNvSpPr/>
            <p:nvPr/>
          </p:nvSpPr>
          <p:spPr>
            <a:xfrm>
              <a:off x="12244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384" name="Hexagon 383"/>
            <p:cNvSpPr/>
            <p:nvPr/>
          </p:nvSpPr>
          <p:spPr>
            <a:xfrm>
              <a:off x="9935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385" name="Hexagon 384"/>
            <p:cNvSpPr/>
            <p:nvPr/>
          </p:nvSpPr>
          <p:spPr>
            <a:xfrm>
              <a:off x="12244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386" name="Straight Connector 385"/>
            <p:cNvCxnSpPr/>
            <p:nvPr/>
          </p:nvCxnSpPr>
          <p:spPr>
            <a:xfrm>
              <a:off x="1131013" y="2243771"/>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131013" y="1977045"/>
              <a:ext cx="230937" cy="13563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358193" y="210231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358193" y="2243771"/>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358194" y="2113954"/>
              <a:ext cx="33" cy="268599"/>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127290" y="2108133"/>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358193" y="1966675"/>
              <a:ext cx="230937" cy="147278"/>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130996" y="1997116"/>
              <a:ext cx="33" cy="268599"/>
            </a:xfrm>
            <a:prstGeom prst="line">
              <a:avLst/>
            </a:prstGeom>
            <a:noFill/>
            <a:ln w="6350" cap="flat" cmpd="sng" algn="ctr">
              <a:solidFill>
                <a:srgbClr val="5B9BD5"/>
              </a:solidFill>
              <a:prstDash val="solid"/>
              <a:miter lim="800000"/>
            </a:ln>
            <a:effectLst/>
          </p:spPr>
        </p:cxnSp>
        <p:sp>
          <p:nvSpPr>
            <p:cNvPr id="394" name="Hexagon 393"/>
            <p:cNvSpPr/>
            <p:nvPr/>
          </p:nvSpPr>
          <p:spPr>
            <a:xfrm>
              <a:off x="145506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395" name="Hexagon 394"/>
            <p:cNvSpPr/>
            <p:nvPr/>
          </p:nvSpPr>
          <p:spPr>
            <a:xfrm>
              <a:off x="168599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396" name="Hexagon 395"/>
            <p:cNvSpPr/>
            <p:nvPr/>
          </p:nvSpPr>
          <p:spPr>
            <a:xfrm>
              <a:off x="145506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397" name="Hexagon 396"/>
            <p:cNvSpPr/>
            <p:nvPr/>
          </p:nvSpPr>
          <p:spPr>
            <a:xfrm>
              <a:off x="168599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398" name="Straight Connector 397"/>
            <p:cNvCxnSpPr/>
            <p:nvPr/>
          </p:nvCxnSpPr>
          <p:spPr>
            <a:xfrm>
              <a:off x="1592519" y="2243771"/>
              <a:ext cx="230937" cy="135637"/>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592519" y="1972496"/>
              <a:ext cx="230937" cy="13563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819699" y="210231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819699" y="2243771"/>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819700" y="211395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588796" y="2108133"/>
              <a:ext cx="230903" cy="12981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819699" y="1966675"/>
              <a:ext cx="230937" cy="147278"/>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592502" y="2001665"/>
              <a:ext cx="33" cy="268599"/>
            </a:xfrm>
            <a:prstGeom prst="line">
              <a:avLst/>
            </a:prstGeom>
            <a:noFill/>
            <a:ln w="6350" cap="flat" cmpd="sng" algn="ctr">
              <a:solidFill>
                <a:srgbClr val="5B9BD5"/>
              </a:solidFill>
              <a:prstDash val="solid"/>
              <a:miter lim="800000"/>
            </a:ln>
            <a:effectLst/>
          </p:spPr>
        </p:cxnSp>
        <p:sp>
          <p:nvSpPr>
            <p:cNvPr id="406" name="Hexagon 405"/>
            <p:cNvSpPr/>
            <p:nvPr/>
          </p:nvSpPr>
          <p:spPr>
            <a:xfrm>
              <a:off x="191408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07" name="Hexagon 406"/>
            <p:cNvSpPr/>
            <p:nvPr/>
          </p:nvSpPr>
          <p:spPr>
            <a:xfrm>
              <a:off x="214501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08" name="Hexagon 407"/>
            <p:cNvSpPr/>
            <p:nvPr/>
          </p:nvSpPr>
          <p:spPr>
            <a:xfrm>
              <a:off x="191408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09" name="Hexagon 408"/>
            <p:cNvSpPr/>
            <p:nvPr/>
          </p:nvSpPr>
          <p:spPr>
            <a:xfrm>
              <a:off x="214501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410" name="Straight Connector 409"/>
            <p:cNvCxnSpPr/>
            <p:nvPr/>
          </p:nvCxnSpPr>
          <p:spPr>
            <a:xfrm>
              <a:off x="2051539" y="2243771"/>
              <a:ext cx="230937" cy="135637"/>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051539" y="1972496"/>
              <a:ext cx="230937" cy="13563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278719" y="210231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278719" y="2243771"/>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278720" y="2109405"/>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047816" y="2108133"/>
              <a:ext cx="230903" cy="12981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278719" y="1966675"/>
              <a:ext cx="230937" cy="147278"/>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051522" y="2001665"/>
              <a:ext cx="33" cy="268599"/>
            </a:xfrm>
            <a:prstGeom prst="line">
              <a:avLst/>
            </a:prstGeom>
            <a:noFill/>
            <a:ln w="6350" cap="flat" cmpd="sng" algn="ctr">
              <a:solidFill>
                <a:srgbClr val="5B9BD5"/>
              </a:solidFill>
              <a:prstDash val="solid"/>
              <a:miter lim="800000"/>
            </a:ln>
            <a:effectLst/>
          </p:spPr>
        </p:cxnSp>
        <p:sp>
          <p:nvSpPr>
            <p:cNvPr id="418" name="Hexagon 417"/>
            <p:cNvSpPr/>
            <p:nvPr/>
          </p:nvSpPr>
          <p:spPr>
            <a:xfrm>
              <a:off x="237310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19" name="Hexagon 418"/>
            <p:cNvSpPr/>
            <p:nvPr/>
          </p:nvSpPr>
          <p:spPr>
            <a:xfrm>
              <a:off x="260036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20" name="Hexagon 419"/>
            <p:cNvSpPr/>
            <p:nvPr/>
          </p:nvSpPr>
          <p:spPr>
            <a:xfrm>
              <a:off x="237310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21" name="Hexagon 420"/>
            <p:cNvSpPr/>
            <p:nvPr/>
          </p:nvSpPr>
          <p:spPr>
            <a:xfrm>
              <a:off x="260036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422" name="Straight Connector 421"/>
            <p:cNvCxnSpPr/>
            <p:nvPr/>
          </p:nvCxnSpPr>
          <p:spPr>
            <a:xfrm>
              <a:off x="2506887" y="224377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506887" y="1972496"/>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734067" y="210231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734067" y="2243771"/>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734068" y="2113954"/>
              <a:ext cx="33" cy="268599"/>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503164" y="2108133"/>
              <a:ext cx="230903" cy="12981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734067" y="1966675"/>
              <a:ext cx="230937" cy="147278"/>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510542" y="1997116"/>
              <a:ext cx="33" cy="268599"/>
            </a:xfrm>
            <a:prstGeom prst="line">
              <a:avLst/>
            </a:prstGeom>
            <a:noFill/>
            <a:ln w="6350" cap="flat" cmpd="sng" algn="ctr">
              <a:solidFill>
                <a:srgbClr val="5B9BD5"/>
              </a:solidFill>
              <a:prstDash val="solid"/>
              <a:miter lim="800000"/>
            </a:ln>
            <a:effectLst/>
          </p:spPr>
        </p:cxnSp>
        <p:sp>
          <p:nvSpPr>
            <p:cNvPr id="430" name="Hexagon 429"/>
            <p:cNvSpPr/>
            <p:nvPr/>
          </p:nvSpPr>
          <p:spPr>
            <a:xfrm>
              <a:off x="2828450"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31" name="Hexagon 430"/>
            <p:cNvSpPr/>
            <p:nvPr/>
          </p:nvSpPr>
          <p:spPr>
            <a:xfrm>
              <a:off x="305938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32" name="Hexagon 431"/>
            <p:cNvSpPr/>
            <p:nvPr/>
          </p:nvSpPr>
          <p:spPr>
            <a:xfrm>
              <a:off x="2828450"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33" name="Hexagon 432"/>
            <p:cNvSpPr/>
            <p:nvPr/>
          </p:nvSpPr>
          <p:spPr>
            <a:xfrm>
              <a:off x="305938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434" name="Straight Connector 433"/>
            <p:cNvCxnSpPr/>
            <p:nvPr/>
          </p:nvCxnSpPr>
          <p:spPr>
            <a:xfrm>
              <a:off x="2965907" y="2243771"/>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2965907" y="1972496"/>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193087" y="210231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193087" y="2243771"/>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193088" y="2113954"/>
              <a:ext cx="33" cy="268599"/>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2962184" y="2108133"/>
              <a:ext cx="230903" cy="12981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193087" y="1966675"/>
              <a:ext cx="230937" cy="147278"/>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2965890" y="1997116"/>
              <a:ext cx="33" cy="268599"/>
            </a:xfrm>
            <a:prstGeom prst="line">
              <a:avLst/>
            </a:prstGeom>
            <a:noFill/>
            <a:ln w="6350" cap="flat" cmpd="sng" algn="ctr">
              <a:solidFill>
                <a:srgbClr val="5B9BD5"/>
              </a:solidFill>
              <a:prstDash val="solid"/>
              <a:miter lim="800000"/>
            </a:ln>
            <a:effectLst/>
          </p:spPr>
        </p:cxnSp>
        <p:sp>
          <p:nvSpPr>
            <p:cNvPr id="442" name="Hexagon 441"/>
            <p:cNvSpPr/>
            <p:nvPr/>
          </p:nvSpPr>
          <p:spPr>
            <a:xfrm>
              <a:off x="32899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43" name="Hexagon 442"/>
            <p:cNvSpPr/>
            <p:nvPr/>
          </p:nvSpPr>
          <p:spPr>
            <a:xfrm>
              <a:off x="35208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44" name="Hexagon 443"/>
            <p:cNvSpPr/>
            <p:nvPr/>
          </p:nvSpPr>
          <p:spPr>
            <a:xfrm>
              <a:off x="32899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45" name="Hexagon 444"/>
            <p:cNvSpPr/>
            <p:nvPr/>
          </p:nvSpPr>
          <p:spPr>
            <a:xfrm>
              <a:off x="35208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446" name="Straight Connector 445"/>
            <p:cNvCxnSpPr/>
            <p:nvPr/>
          </p:nvCxnSpPr>
          <p:spPr>
            <a:xfrm>
              <a:off x="3427413" y="2243771"/>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427413" y="1972496"/>
              <a:ext cx="230937" cy="13563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654593" y="210231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654593" y="2243771"/>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654594" y="2113954"/>
              <a:ext cx="33" cy="268599"/>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423690" y="2108133"/>
              <a:ext cx="230903" cy="12981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654593" y="1966675"/>
              <a:ext cx="230937" cy="147278"/>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427396" y="1997116"/>
              <a:ext cx="33" cy="268599"/>
            </a:xfrm>
            <a:prstGeom prst="line">
              <a:avLst/>
            </a:prstGeom>
            <a:noFill/>
            <a:ln w="6350" cap="flat" cmpd="sng" algn="ctr">
              <a:solidFill>
                <a:srgbClr val="5B9BD5"/>
              </a:solidFill>
              <a:prstDash val="solid"/>
              <a:miter lim="800000"/>
            </a:ln>
            <a:effectLst/>
          </p:spPr>
        </p:cxnSp>
        <p:sp>
          <p:nvSpPr>
            <p:cNvPr id="454" name="Hexagon 453"/>
            <p:cNvSpPr/>
            <p:nvPr/>
          </p:nvSpPr>
          <p:spPr>
            <a:xfrm>
              <a:off x="375313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55" name="Hexagon 454"/>
            <p:cNvSpPr/>
            <p:nvPr/>
          </p:nvSpPr>
          <p:spPr>
            <a:xfrm>
              <a:off x="398406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56" name="Hexagon 455"/>
            <p:cNvSpPr/>
            <p:nvPr/>
          </p:nvSpPr>
          <p:spPr>
            <a:xfrm>
              <a:off x="375313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57" name="Hexagon 456"/>
            <p:cNvSpPr/>
            <p:nvPr/>
          </p:nvSpPr>
          <p:spPr>
            <a:xfrm>
              <a:off x="398406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458" name="Straight Connector 457"/>
            <p:cNvCxnSpPr/>
            <p:nvPr/>
          </p:nvCxnSpPr>
          <p:spPr>
            <a:xfrm>
              <a:off x="3890589" y="2243771"/>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3890589" y="1972496"/>
              <a:ext cx="230937" cy="13563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108054" y="2107644"/>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4108054" y="2249102"/>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119275" y="2119285"/>
              <a:ext cx="33" cy="268599"/>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3886866" y="2108133"/>
              <a:ext cx="230903" cy="12981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108054" y="1972006"/>
              <a:ext cx="230937" cy="147278"/>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3890572" y="1997116"/>
              <a:ext cx="33" cy="268599"/>
            </a:xfrm>
            <a:prstGeom prst="line">
              <a:avLst/>
            </a:prstGeom>
            <a:noFill/>
            <a:ln w="6350" cap="flat" cmpd="sng" algn="ctr">
              <a:solidFill>
                <a:srgbClr val="5B9BD5"/>
              </a:solidFill>
              <a:prstDash val="solid"/>
              <a:miter lim="800000"/>
            </a:ln>
            <a:effectLst/>
          </p:spPr>
        </p:cxnSp>
        <p:sp>
          <p:nvSpPr>
            <p:cNvPr id="466" name="Hexagon 465"/>
            <p:cNvSpPr/>
            <p:nvPr/>
          </p:nvSpPr>
          <p:spPr>
            <a:xfrm>
              <a:off x="421499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67" name="Hexagon 466"/>
            <p:cNvSpPr/>
            <p:nvPr/>
          </p:nvSpPr>
          <p:spPr>
            <a:xfrm>
              <a:off x="444592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68" name="Hexagon 467"/>
            <p:cNvSpPr/>
            <p:nvPr/>
          </p:nvSpPr>
          <p:spPr>
            <a:xfrm>
              <a:off x="421499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69" name="Hexagon 468"/>
            <p:cNvSpPr/>
            <p:nvPr/>
          </p:nvSpPr>
          <p:spPr>
            <a:xfrm>
              <a:off x="444592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470" name="Straight Connector 469"/>
            <p:cNvCxnSpPr/>
            <p:nvPr/>
          </p:nvCxnSpPr>
          <p:spPr>
            <a:xfrm>
              <a:off x="4352447" y="2245092"/>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352447" y="1973817"/>
              <a:ext cx="230937" cy="13563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579627" y="210363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579627" y="2245092"/>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579628" y="2115275"/>
              <a:ext cx="33" cy="268599"/>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348724" y="2109454"/>
              <a:ext cx="230903" cy="12981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579627" y="1967996"/>
              <a:ext cx="230937" cy="147278"/>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352430" y="1998437"/>
              <a:ext cx="33" cy="268599"/>
            </a:xfrm>
            <a:prstGeom prst="line">
              <a:avLst/>
            </a:prstGeom>
            <a:noFill/>
            <a:ln w="6350" cap="flat" cmpd="sng" algn="ctr">
              <a:solidFill>
                <a:srgbClr val="5B9BD5"/>
              </a:solidFill>
              <a:prstDash val="solid"/>
              <a:miter lim="800000"/>
            </a:ln>
            <a:effectLst/>
          </p:spPr>
        </p:cxnSp>
        <p:sp>
          <p:nvSpPr>
            <p:cNvPr id="478" name="Hexagon 477"/>
            <p:cNvSpPr/>
            <p:nvPr/>
          </p:nvSpPr>
          <p:spPr>
            <a:xfrm>
              <a:off x="467401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79" name="Hexagon 478"/>
            <p:cNvSpPr/>
            <p:nvPr/>
          </p:nvSpPr>
          <p:spPr>
            <a:xfrm>
              <a:off x="490494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80" name="Hexagon 479"/>
            <p:cNvSpPr/>
            <p:nvPr/>
          </p:nvSpPr>
          <p:spPr>
            <a:xfrm>
              <a:off x="467401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81" name="Hexagon 480"/>
            <p:cNvSpPr/>
            <p:nvPr/>
          </p:nvSpPr>
          <p:spPr>
            <a:xfrm>
              <a:off x="490494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482" name="Straight Connector 481"/>
            <p:cNvCxnSpPr/>
            <p:nvPr/>
          </p:nvCxnSpPr>
          <p:spPr>
            <a:xfrm>
              <a:off x="4811467" y="2245092"/>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811467" y="1973817"/>
              <a:ext cx="230937" cy="13563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038647" y="210363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038647" y="2245092"/>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038648" y="2115275"/>
              <a:ext cx="33" cy="268599"/>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807744" y="2109454"/>
              <a:ext cx="230903" cy="12981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038647" y="1967996"/>
              <a:ext cx="230937" cy="147278"/>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811450" y="1998437"/>
              <a:ext cx="33" cy="268599"/>
            </a:xfrm>
            <a:prstGeom prst="line">
              <a:avLst/>
            </a:prstGeom>
            <a:noFill/>
            <a:ln w="6350" cap="flat" cmpd="sng" algn="ctr">
              <a:solidFill>
                <a:srgbClr val="5B9BD5"/>
              </a:solidFill>
              <a:prstDash val="solid"/>
              <a:miter lim="800000"/>
            </a:ln>
            <a:effectLst/>
          </p:spPr>
        </p:cxnSp>
        <p:sp>
          <p:nvSpPr>
            <p:cNvPr id="490" name="Hexagon 489"/>
            <p:cNvSpPr/>
            <p:nvPr/>
          </p:nvSpPr>
          <p:spPr>
            <a:xfrm>
              <a:off x="51355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91" name="Hexagon 490"/>
            <p:cNvSpPr/>
            <p:nvPr/>
          </p:nvSpPr>
          <p:spPr>
            <a:xfrm>
              <a:off x="53664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92" name="Hexagon 491"/>
            <p:cNvSpPr/>
            <p:nvPr/>
          </p:nvSpPr>
          <p:spPr>
            <a:xfrm>
              <a:off x="51355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493" name="Hexagon 492"/>
            <p:cNvSpPr/>
            <p:nvPr/>
          </p:nvSpPr>
          <p:spPr>
            <a:xfrm>
              <a:off x="53664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494" name="Straight Connector 493"/>
            <p:cNvCxnSpPr/>
            <p:nvPr/>
          </p:nvCxnSpPr>
          <p:spPr>
            <a:xfrm>
              <a:off x="5272973" y="2245092"/>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272973" y="1973817"/>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495997" y="210363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495997" y="2245092"/>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5500154" y="2115275"/>
              <a:ext cx="33" cy="268599"/>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269250" y="2109454"/>
              <a:ext cx="230903" cy="12981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495997" y="1967996"/>
              <a:ext cx="230937" cy="147278"/>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272956" y="1998437"/>
              <a:ext cx="33" cy="268599"/>
            </a:xfrm>
            <a:prstGeom prst="line">
              <a:avLst/>
            </a:prstGeom>
            <a:noFill/>
            <a:ln w="6350" cap="flat" cmpd="sng" algn="ctr">
              <a:solidFill>
                <a:srgbClr val="5B9BD5"/>
              </a:solidFill>
              <a:prstDash val="solid"/>
              <a:miter lim="800000"/>
            </a:ln>
            <a:effectLst/>
          </p:spPr>
        </p:cxnSp>
        <p:sp>
          <p:nvSpPr>
            <p:cNvPr id="502" name="Hexagon 501"/>
            <p:cNvSpPr/>
            <p:nvPr/>
          </p:nvSpPr>
          <p:spPr>
            <a:xfrm>
              <a:off x="5595020" y="184982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03" name="Hexagon 502"/>
            <p:cNvSpPr/>
            <p:nvPr/>
          </p:nvSpPr>
          <p:spPr>
            <a:xfrm>
              <a:off x="582595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04" name="Hexagon 503"/>
            <p:cNvSpPr/>
            <p:nvPr/>
          </p:nvSpPr>
          <p:spPr>
            <a:xfrm>
              <a:off x="559502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05" name="Hexagon 504"/>
            <p:cNvSpPr/>
            <p:nvPr/>
          </p:nvSpPr>
          <p:spPr>
            <a:xfrm>
              <a:off x="582595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506" name="Straight Connector 505"/>
            <p:cNvCxnSpPr/>
            <p:nvPr/>
          </p:nvCxnSpPr>
          <p:spPr>
            <a:xfrm>
              <a:off x="5732477" y="2245092"/>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732477" y="1973817"/>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5959657" y="210363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5959657" y="2245092"/>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959658" y="2115275"/>
              <a:ext cx="33" cy="268599"/>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728754" y="2109454"/>
              <a:ext cx="230903" cy="12981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5959657" y="1967996"/>
              <a:ext cx="230937" cy="147278"/>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732460" y="1998437"/>
              <a:ext cx="33" cy="268599"/>
            </a:xfrm>
            <a:prstGeom prst="line">
              <a:avLst/>
            </a:prstGeom>
            <a:noFill/>
            <a:ln w="6350" cap="flat" cmpd="sng" algn="ctr">
              <a:solidFill>
                <a:srgbClr val="5B9BD5"/>
              </a:solidFill>
              <a:prstDash val="solid"/>
              <a:miter lim="800000"/>
            </a:ln>
            <a:effectLst/>
          </p:spPr>
        </p:cxnSp>
        <p:sp>
          <p:nvSpPr>
            <p:cNvPr id="514" name="Hexagon 513"/>
            <p:cNvSpPr/>
            <p:nvPr/>
          </p:nvSpPr>
          <p:spPr>
            <a:xfrm>
              <a:off x="605404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15" name="Hexagon 514"/>
            <p:cNvSpPr/>
            <p:nvPr/>
          </p:nvSpPr>
          <p:spPr>
            <a:xfrm>
              <a:off x="628497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16" name="Hexagon 515"/>
            <p:cNvSpPr/>
            <p:nvPr/>
          </p:nvSpPr>
          <p:spPr>
            <a:xfrm>
              <a:off x="605404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17" name="Hexagon 516"/>
            <p:cNvSpPr/>
            <p:nvPr/>
          </p:nvSpPr>
          <p:spPr>
            <a:xfrm>
              <a:off x="628497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518" name="Straight Connector 517"/>
            <p:cNvCxnSpPr/>
            <p:nvPr/>
          </p:nvCxnSpPr>
          <p:spPr>
            <a:xfrm>
              <a:off x="6191497" y="2245092"/>
              <a:ext cx="230937" cy="135637"/>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191497" y="1978366"/>
              <a:ext cx="230937" cy="13563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418677" y="210363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418677" y="2245092"/>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6418678" y="2115275"/>
              <a:ext cx="33" cy="268599"/>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187774" y="2109454"/>
              <a:ext cx="230903" cy="12981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418677" y="1967996"/>
              <a:ext cx="230937" cy="147278"/>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191480" y="1998437"/>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65172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27" name="Hexagon 526"/>
            <p:cNvSpPr/>
            <p:nvPr/>
          </p:nvSpPr>
          <p:spPr>
            <a:xfrm>
              <a:off x="67481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28" name="Hexagon 527"/>
            <p:cNvSpPr/>
            <p:nvPr/>
          </p:nvSpPr>
          <p:spPr>
            <a:xfrm>
              <a:off x="65172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29" name="Hexagon 528"/>
            <p:cNvSpPr/>
            <p:nvPr/>
          </p:nvSpPr>
          <p:spPr>
            <a:xfrm>
              <a:off x="67481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530" name="Straight Connector 529"/>
            <p:cNvCxnSpPr/>
            <p:nvPr/>
          </p:nvCxnSpPr>
          <p:spPr>
            <a:xfrm>
              <a:off x="6654673" y="2245092"/>
              <a:ext cx="230937" cy="135637"/>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654673" y="1973817"/>
              <a:ext cx="230937" cy="13563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6881853" y="210363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6881853" y="2245092"/>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6881854" y="2115275"/>
              <a:ext cx="33" cy="268599"/>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650950" y="2109454"/>
              <a:ext cx="230903" cy="12981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6881853" y="1967996"/>
              <a:ext cx="230937" cy="147278"/>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662968" y="1998437"/>
              <a:ext cx="33" cy="268599"/>
            </a:xfrm>
            <a:prstGeom prst="line">
              <a:avLst/>
            </a:prstGeom>
            <a:noFill/>
            <a:ln w="6350" cap="flat" cmpd="sng" algn="ctr">
              <a:solidFill>
                <a:srgbClr val="5B9BD5"/>
              </a:solidFill>
              <a:prstDash val="solid"/>
              <a:miter lim="800000"/>
            </a:ln>
            <a:effectLst/>
          </p:spPr>
        </p:cxnSp>
        <p:sp>
          <p:nvSpPr>
            <p:cNvPr id="538" name="Hexagon 537"/>
            <p:cNvSpPr/>
            <p:nvPr/>
          </p:nvSpPr>
          <p:spPr>
            <a:xfrm>
              <a:off x="6978722"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39" name="Hexagon 538"/>
            <p:cNvSpPr/>
            <p:nvPr/>
          </p:nvSpPr>
          <p:spPr>
            <a:xfrm>
              <a:off x="7209659"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40" name="Hexagon 539"/>
            <p:cNvSpPr/>
            <p:nvPr/>
          </p:nvSpPr>
          <p:spPr>
            <a:xfrm>
              <a:off x="6978722"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41" name="Hexagon 540"/>
            <p:cNvSpPr/>
            <p:nvPr/>
          </p:nvSpPr>
          <p:spPr>
            <a:xfrm>
              <a:off x="7209659"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542" name="Straight Connector 541"/>
            <p:cNvCxnSpPr/>
            <p:nvPr/>
          </p:nvCxnSpPr>
          <p:spPr>
            <a:xfrm>
              <a:off x="7116179" y="2245092"/>
              <a:ext cx="230937" cy="135637"/>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116179" y="1973817"/>
              <a:ext cx="230937" cy="13563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347031" y="210363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347031" y="2245092"/>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343360" y="2115275"/>
              <a:ext cx="33" cy="268599"/>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112456" y="2109454"/>
              <a:ext cx="230903" cy="12981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347031" y="1967996"/>
              <a:ext cx="230937" cy="147278"/>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116162" y="1998437"/>
              <a:ext cx="33" cy="268599"/>
            </a:xfrm>
            <a:prstGeom prst="line">
              <a:avLst/>
            </a:prstGeom>
            <a:noFill/>
            <a:ln w="6350" cap="flat" cmpd="sng" algn="ctr">
              <a:solidFill>
                <a:srgbClr val="5B9BD5"/>
              </a:solidFill>
              <a:prstDash val="solid"/>
              <a:miter lim="800000"/>
            </a:ln>
            <a:effectLst/>
          </p:spPr>
        </p:cxnSp>
        <p:sp>
          <p:nvSpPr>
            <p:cNvPr id="550" name="Hexagon 549"/>
            <p:cNvSpPr/>
            <p:nvPr/>
          </p:nvSpPr>
          <p:spPr>
            <a:xfrm>
              <a:off x="7441414"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51" name="Hexagon 550"/>
            <p:cNvSpPr/>
            <p:nvPr/>
          </p:nvSpPr>
          <p:spPr>
            <a:xfrm>
              <a:off x="7672351"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52" name="Hexagon 551"/>
            <p:cNvSpPr/>
            <p:nvPr/>
          </p:nvSpPr>
          <p:spPr>
            <a:xfrm>
              <a:off x="7441414"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53" name="Hexagon 552"/>
            <p:cNvSpPr/>
            <p:nvPr/>
          </p:nvSpPr>
          <p:spPr>
            <a:xfrm>
              <a:off x="7672351"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554" name="Straight Connector 553"/>
            <p:cNvCxnSpPr/>
            <p:nvPr/>
          </p:nvCxnSpPr>
          <p:spPr>
            <a:xfrm>
              <a:off x="7578871" y="2245092"/>
              <a:ext cx="230937" cy="135637"/>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578871" y="1973817"/>
              <a:ext cx="230937" cy="13563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802379" y="210363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802379" y="2245092"/>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7802380" y="2115275"/>
              <a:ext cx="33" cy="268599"/>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575148" y="2109454"/>
              <a:ext cx="230903" cy="12981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802379" y="1967996"/>
              <a:ext cx="230937" cy="147278"/>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578854" y="1998437"/>
              <a:ext cx="33" cy="268599"/>
            </a:xfrm>
            <a:prstGeom prst="line">
              <a:avLst/>
            </a:prstGeom>
            <a:noFill/>
            <a:ln w="6350" cap="flat" cmpd="sng" algn="ctr">
              <a:solidFill>
                <a:srgbClr val="5B9BD5"/>
              </a:solidFill>
              <a:prstDash val="solid"/>
              <a:miter lim="800000"/>
            </a:ln>
            <a:effectLst/>
          </p:spPr>
        </p:cxnSp>
        <p:sp>
          <p:nvSpPr>
            <p:cNvPr id="562" name="Hexagon 561"/>
            <p:cNvSpPr/>
            <p:nvPr/>
          </p:nvSpPr>
          <p:spPr>
            <a:xfrm>
              <a:off x="79020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63" name="Hexagon 562"/>
            <p:cNvSpPr/>
            <p:nvPr/>
          </p:nvSpPr>
          <p:spPr>
            <a:xfrm>
              <a:off x="81329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64" name="Hexagon 563"/>
            <p:cNvSpPr/>
            <p:nvPr/>
          </p:nvSpPr>
          <p:spPr>
            <a:xfrm>
              <a:off x="79020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65" name="Hexagon 564"/>
            <p:cNvSpPr/>
            <p:nvPr/>
          </p:nvSpPr>
          <p:spPr>
            <a:xfrm>
              <a:off x="81329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566" name="Straight Connector 565"/>
            <p:cNvCxnSpPr/>
            <p:nvPr/>
          </p:nvCxnSpPr>
          <p:spPr>
            <a:xfrm>
              <a:off x="8039497" y="2248636"/>
              <a:ext cx="230937" cy="135637"/>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039497" y="1977361"/>
              <a:ext cx="230937" cy="13563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266677" y="210717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266677" y="2248636"/>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266678" y="2118819"/>
              <a:ext cx="33" cy="268599"/>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035774" y="2112998"/>
              <a:ext cx="230903" cy="12981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266677" y="1971540"/>
              <a:ext cx="230937" cy="147278"/>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039480" y="2006530"/>
              <a:ext cx="33" cy="268599"/>
            </a:xfrm>
            <a:prstGeom prst="line">
              <a:avLst/>
            </a:prstGeom>
            <a:noFill/>
            <a:ln w="6350" cap="flat" cmpd="sng" algn="ctr">
              <a:solidFill>
                <a:srgbClr val="5B9BD5"/>
              </a:solidFill>
              <a:prstDash val="solid"/>
              <a:miter lim="800000"/>
            </a:ln>
            <a:effectLst/>
          </p:spPr>
        </p:cxnSp>
        <p:sp>
          <p:nvSpPr>
            <p:cNvPr id="574" name="Hexagon 573"/>
            <p:cNvSpPr/>
            <p:nvPr/>
          </p:nvSpPr>
          <p:spPr>
            <a:xfrm>
              <a:off x="83610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75" name="Hexagon 574"/>
            <p:cNvSpPr/>
            <p:nvPr/>
          </p:nvSpPr>
          <p:spPr>
            <a:xfrm>
              <a:off x="858832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76" name="Hexagon 575"/>
            <p:cNvSpPr/>
            <p:nvPr/>
          </p:nvSpPr>
          <p:spPr>
            <a:xfrm>
              <a:off x="83610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77" name="Hexagon 576"/>
            <p:cNvSpPr/>
            <p:nvPr/>
          </p:nvSpPr>
          <p:spPr>
            <a:xfrm>
              <a:off x="858832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578" name="Straight Connector 577"/>
            <p:cNvCxnSpPr/>
            <p:nvPr/>
          </p:nvCxnSpPr>
          <p:spPr>
            <a:xfrm>
              <a:off x="8498517" y="2248636"/>
              <a:ext cx="230937" cy="135637"/>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498517" y="1977361"/>
              <a:ext cx="230937" cy="13563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722025" y="210717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722025" y="2248636"/>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8722026" y="2118819"/>
              <a:ext cx="33" cy="268599"/>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494794" y="2112998"/>
              <a:ext cx="230903" cy="12981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722025" y="1971540"/>
              <a:ext cx="230937" cy="147278"/>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498500" y="2001981"/>
              <a:ext cx="33" cy="268599"/>
            </a:xfrm>
            <a:prstGeom prst="line">
              <a:avLst/>
            </a:prstGeom>
            <a:noFill/>
            <a:ln w="6350" cap="flat" cmpd="sng" algn="ctr">
              <a:solidFill>
                <a:srgbClr val="5B9BD5"/>
              </a:solidFill>
              <a:prstDash val="solid"/>
              <a:miter lim="800000"/>
            </a:ln>
            <a:effectLst/>
          </p:spPr>
        </p:cxnSp>
        <p:sp>
          <p:nvSpPr>
            <p:cNvPr id="586" name="Hexagon 585"/>
            <p:cNvSpPr/>
            <p:nvPr/>
          </p:nvSpPr>
          <p:spPr>
            <a:xfrm>
              <a:off x="881889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87" name="Hexagon 586"/>
            <p:cNvSpPr/>
            <p:nvPr/>
          </p:nvSpPr>
          <p:spPr>
            <a:xfrm>
              <a:off x="9046159"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88" name="Hexagon 587"/>
            <p:cNvSpPr/>
            <p:nvPr/>
          </p:nvSpPr>
          <p:spPr>
            <a:xfrm>
              <a:off x="881889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89" name="Hexagon 588"/>
            <p:cNvSpPr/>
            <p:nvPr/>
          </p:nvSpPr>
          <p:spPr>
            <a:xfrm>
              <a:off x="9046159"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590" name="Straight Connector 589"/>
            <p:cNvCxnSpPr/>
            <p:nvPr/>
          </p:nvCxnSpPr>
          <p:spPr>
            <a:xfrm>
              <a:off x="8956351" y="2248636"/>
              <a:ext cx="230937" cy="135637"/>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8956351" y="1977361"/>
              <a:ext cx="230937" cy="13563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167391" y="210717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167391" y="2248636"/>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9179860" y="2118819"/>
              <a:ext cx="33" cy="268599"/>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8952628" y="2112998"/>
              <a:ext cx="230903" cy="12981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167391" y="1971540"/>
              <a:ext cx="230937" cy="147278"/>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8956334" y="2001981"/>
              <a:ext cx="33" cy="268599"/>
            </a:xfrm>
            <a:prstGeom prst="line">
              <a:avLst/>
            </a:prstGeom>
            <a:noFill/>
            <a:ln w="6350" cap="flat" cmpd="sng" algn="ctr">
              <a:solidFill>
                <a:srgbClr val="5B9BD5"/>
              </a:solidFill>
              <a:prstDash val="solid"/>
              <a:miter lim="800000"/>
            </a:ln>
            <a:effectLst/>
          </p:spPr>
        </p:cxnSp>
        <p:sp>
          <p:nvSpPr>
            <p:cNvPr id="598" name="Hexagon 597"/>
            <p:cNvSpPr/>
            <p:nvPr/>
          </p:nvSpPr>
          <p:spPr>
            <a:xfrm>
              <a:off x="927153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599" name="Hexagon 598"/>
            <p:cNvSpPr/>
            <p:nvPr/>
          </p:nvSpPr>
          <p:spPr>
            <a:xfrm>
              <a:off x="950247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00" name="Hexagon 599"/>
            <p:cNvSpPr/>
            <p:nvPr/>
          </p:nvSpPr>
          <p:spPr>
            <a:xfrm>
              <a:off x="927153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01" name="Hexagon 600"/>
            <p:cNvSpPr/>
            <p:nvPr/>
          </p:nvSpPr>
          <p:spPr>
            <a:xfrm>
              <a:off x="950247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602" name="Straight Connector 601"/>
            <p:cNvCxnSpPr/>
            <p:nvPr/>
          </p:nvCxnSpPr>
          <p:spPr>
            <a:xfrm>
              <a:off x="9408995" y="2248636"/>
              <a:ext cx="230937" cy="135637"/>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408995" y="1977361"/>
              <a:ext cx="230937" cy="13563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636175" y="210717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636175" y="2248636"/>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636176" y="2118819"/>
              <a:ext cx="33" cy="268599"/>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405272" y="2112998"/>
              <a:ext cx="230903" cy="12981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636175" y="1971540"/>
              <a:ext cx="230937" cy="147278"/>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408978" y="2001981"/>
              <a:ext cx="33" cy="268599"/>
            </a:xfrm>
            <a:prstGeom prst="line">
              <a:avLst/>
            </a:prstGeom>
            <a:noFill/>
            <a:ln w="6350" cap="flat" cmpd="sng" algn="ctr">
              <a:solidFill>
                <a:srgbClr val="5B9BD5"/>
              </a:solidFill>
              <a:prstDash val="solid"/>
              <a:miter lim="800000"/>
            </a:ln>
            <a:effectLst/>
          </p:spPr>
        </p:cxnSp>
        <p:sp>
          <p:nvSpPr>
            <p:cNvPr id="610" name="Hexagon 609"/>
            <p:cNvSpPr/>
            <p:nvPr/>
          </p:nvSpPr>
          <p:spPr>
            <a:xfrm>
              <a:off x="973055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11" name="Hexagon 610"/>
            <p:cNvSpPr/>
            <p:nvPr/>
          </p:nvSpPr>
          <p:spPr>
            <a:xfrm>
              <a:off x="996149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12" name="Hexagon 611"/>
            <p:cNvSpPr/>
            <p:nvPr/>
          </p:nvSpPr>
          <p:spPr>
            <a:xfrm>
              <a:off x="973055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13" name="Hexagon 612"/>
            <p:cNvSpPr/>
            <p:nvPr/>
          </p:nvSpPr>
          <p:spPr>
            <a:xfrm>
              <a:off x="996149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614" name="Straight Connector 613"/>
            <p:cNvCxnSpPr/>
            <p:nvPr/>
          </p:nvCxnSpPr>
          <p:spPr>
            <a:xfrm>
              <a:off x="9868015" y="2248636"/>
              <a:ext cx="230937" cy="135637"/>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9868015" y="1977361"/>
              <a:ext cx="230937" cy="13563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095195" y="210717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095195" y="2248636"/>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0095196" y="2118819"/>
              <a:ext cx="33" cy="268599"/>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9864292" y="2112998"/>
              <a:ext cx="230903" cy="12981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095195" y="1971540"/>
              <a:ext cx="230937" cy="147278"/>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9867998" y="2006530"/>
              <a:ext cx="33" cy="268599"/>
            </a:xfrm>
            <a:prstGeom prst="line">
              <a:avLst/>
            </a:prstGeom>
            <a:noFill/>
            <a:ln w="6350" cap="flat" cmpd="sng" algn="ctr">
              <a:solidFill>
                <a:srgbClr val="5B9BD5"/>
              </a:solidFill>
              <a:prstDash val="solid"/>
              <a:miter lim="800000"/>
            </a:ln>
            <a:effectLst/>
          </p:spPr>
        </p:cxnSp>
        <p:sp>
          <p:nvSpPr>
            <p:cNvPr id="622" name="Hexagon 621"/>
            <p:cNvSpPr/>
            <p:nvPr/>
          </p:nvSpPr>
          <p:spPr>
            <a:xfrm>
              <a:off x="1019373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23" name="Hexagon 622"/>
            <p:cNvSpPr/>
            <p:nvPr/>
          </p:nvSpPr>
          <p:spPr>
            <a:xfrm>
              <a:off x="10424671"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24" name="Hexagon 623"/>
            <p:cNvSpPr/>
            <p:nvPr/>
          </p:nvSpPr>
          <p:spPr>
            <a:xfrm>
              <a:off x="1019373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25" name="Hexagon 624"/>
            <p:cNvSpPr/>
            <p:nvPr/>
          </p:nvSpPr>
          <p:spPr>
            <a:xfrm>
              <a:off x="10424671"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626" name="Straight Connector 625"/>
            <p:cNvCxnSpPr/>
            <p:nvPr/>
          </p:nvCxnSpPr>
          <p:spPr>
            <a:xfrm>
              <a:off x="10331191" y="2248636"/>
              <a:ext cx="230937" cy="135637"/>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331191" y="1977361"/>
              <a:ext cx="230937" cy="13563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558371" y="210717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558371" y="2248636"/>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558372" y="2118819"/>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327468" y="2112998"/>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558371" y="1971540"/>
              <a:ext cx="230937" cy="147278"/>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331174" y="2006530"/>
              <a:ext cx="33" cy="268599"/>
            </a:xfrm>
            <a:prstGeom prst="line">
              <a:avLst/>
            </a:prstGeom>
            <a:noFill/>
            <a:ln w="6350" cap="flat" cmpd="sng" algn="ctr">
              <a:solidFill>
                <a:srgbClr val="5B9BD5"/>
              </a:solidFill>
              <a:prstDash val="solid"/>
              <a:miter lim="800000"/>
            </a:ln>
            <a:effectLst/>
          </p:spPr>
        </p:cxnSp>
        <p:sp>
          <p:nvSpPr>
            <p:cNvPr id="634" name="Hexagon 633"/>
            <p:cNvSpPr/>
            <p:nvPr/>
          </p:nvSpPr>
          <p:spPr>
            <a:xfrm>
              <a:off x="106552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35" name="Hexagon 634"/>
            <p:cNvSpPr/>
            <p:nvPr/>
          </p:nvSpPr>
          <p:spPr>
            <a:xfrm>
              <a:off x="108861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36" name="Hexagon 635"/>
            <p:cNvSpPr/>
            <p:nvPr/>
          </p:nvSpPr>
          <p:spPr>
            <a:xfrm>
              <a:off x="106552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37" name="Hexagon 636"/>
            <p:cNvSpPr/>
            <p:nvPr/>
          </p:nvSpPr>
          <p:spPr>
            <a:xfrm>
              <a:off x="108861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638" name="Straight Connector 637"/>
            <p:cNvCxnSpPr/>
            <p:nvPr/>
          </p:nvCxnSpPr>
          <p:spPr>
            <a:xfrm>
              <a:off x="10792697" y="2248636"/>
              <a:ext cx="230937" cy="135637"/>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792697" y="1977361"/>
              <a:ext cx="230937" cy="13563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019877" y="210717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019877" y="2248636"/>
              <a:ext cx="230937" cy="135637"/>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11019878" y="2118819"/>
              <a:ext cx="33" cy="268599"/>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788974" y="2112998"/>
              <a:ext cx="230903" cy="12981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019877" y="1971540"/>
              <a:ext cx="230937" cy="147278"/>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792680" y="2001981"/>
              <a:ext cx="33" cy="268599"/>
            </a:xfrm>
            <a:prstGeom prst="line">
              <a:avLst/>
            </a:prstGeom>
            <a:noFill/>
            <a:ln w="6350" cap="flat" cmpd="sng" algn="ctr">
              <a:solidFill>
                <a:srgbClr val="5B9BD5"/>
              </a:solidFill>
              <a:prstDash val="solid"/>
              <a:miter lim="800000"/>
            </a:ln>
            <a:effectLst/>
          </p:spPr>
        </p:cxnSp>
        <p:sp>
          <p:nvSpPr>
            <p:cNvPr id="646" name="Hexagon 645"/>
            <p:cNvSpPr/>
            <p:nvPr/>
          </p:nvSpPr>
          <p:spPr>
            <a:xfrm>
              <a:off x="111142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47" name="Hexagon 646"/>
            <p:cNvSpPr/>
            <p:nvPr/>
          </p:nvSpPr>
          <p:spPr>
            <a:xfrm>
              <a:off x="1134519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48" name="Hexagon 647"/>
            <p:cNvSpPr/>
            <p:nvPr/>
          </p:nvSpPr>
          <p:spPr>
            <a:xfrm>
              <a:off x="111142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sp>
          <p:nvSpPr>
            <p:cNvPr id="649" name="Hexagon 648"/>
            <p:cNvSpPr/>
            <p:nvPr/>
          </p:nvSpPr>
          <p:spPr>
            <a:xfrm>
              <a:off x="1134519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049">
                <a:defRPr/>
              </a:pPr>
              <a:endParaRPr lang="en-US" kern="0">
                <a:solidFill>
                  <a:srgbClr val="FFFFFF"/>
                </a:solidFill>
                <a:latin typeface="Calibri" panose="020F0502020204030204"/>
              </a:endParaRPr>
            </a:p>
          </p:txBody>
        </p:sp>
        <p:cxnSp>
          <p:nvCxnSpPr>
            <p:cNvPr id="650" name="Straight Connector 649"/>
            <p:cNvCxnSpPr/>
            <p:nvPr/>
          </p:nvCxnSpPr>
          <p:spPr>
            <a:xfrm>
              <a:off x="11251717" y="2248636"/>
              <a:ext cx="230937" cy="135637"/>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251717" y="1977361"/>
              <a:ext cx="230937" cy="135637"/>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11478898" y="2118819"/>
              <a:ext cx="33" cy="268599"/>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247994" y="2112998"/>
              <a:ext cx="230903" cy="129817"/>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251700" y="2001981"/>
              <a:ext cx="33" cy="268599"/>
            </a:xfrm>
            <a:prstGeom prst="line">
              <a:avLst/>
            </a:prstGeom>
            <a:noFill/>
            <a:ln w="6350" cap="flat" cmpd="sng" algn="ctr">
              <a:solidFill>
                <a:srgbClr val="5B9BD5"/>
              </a:solidFill>
              <a:prstDash val="solid"/>
              <a:miter lim="800000"/>
            </a:ln>
            <a:effectLst/>
          </p:spPr>
        </p:cxnSp>
      </p:grpSp>
      <p:grpSp>
        <p:nvGrpSpPr>
          <p:cNvPr id="2" name="Group 1"/>
          <p:cNvGrpSpPr/>
          <p:nvPr/>
        </p:nvGrpSpPr>
        <p:grpSpPr>
          <a:xfrm>
            <a:off x="897596" y="4866745"/>
            <a:ext cx="2302809" cy="1843682"/>
            <a:chOff x="896085" y="4299331"/>
            <a:chExt cx="2303462" cy="1844204"/>
          </a:xfrm>
        </p:grpSpPr>
        <p:sp>
          <p:nvSpPr>
            <p:cNvPr id="725" name="TextBox 724"/>
            <p:cNvSpPr txBox="1"/>
            <p:nvPr/>
          </p:nvSpPr>
          <p:spPr bwMode="auto">
            <a:xfrm>
              <a:off x="1405672" y="5509006"/>
              <a:ext cx="1284288" cy="634529"/>
            </a:xfrm>
            <a:prstGeom prst="rect">
              <a:avLst/>
            </a:prstGeom>
            <a:noFill/>
          </p:spPr>
          <p:txBody>
            <a:bodyPr lIns="182828" tIns="146262" rIns="182828" bIns="146262">
              <a:spAutoFit/>
            </a:bodyPr>
            <a:lstStyle/>
            <a:p>
              <a:pPr defTabSz="932384">
                <a:lnSpc>
                  <a:spcPct val="90000"/>
                </a:lnSpc>
                <a:spcAft>
                  <a:spcPts val="600"/>
                </a:spcAft>
                <a:defRPr/>
              </a:pPr>
              <a:r>
                <a:rPr lang="en-US" sz="2400" kern="0" dirty="0">
                  <a:solidFill>
                    <a:prstClr val="black"/>
                  </a:solidFill>
                  <a:latin typeface="Segoe UI"/>
                  <a:ea typeface="MS PGothic" pitchFamily="34" charset="-128"/>
                </a:rPr>
                <a:t>Azure</a:t>
              </a:r>
            </a:p>
          </p:txBody>
        </p:sp>
        <p:sp>
          <p:nvSpPr>
            <p:cNvPr id="726" name="Freeform 725"/>
            <p:cNvSpPr>
              <a:spLocks/>
            </p:cNvSpPr>
            <p:nvPr/>
          </p:nvSpPr>
          <p:spPr bwMode="auto">
            <a:xfrm>
              <a:off x="896085" y="4299331"/>
              <a:ext cx="2303462" cy="127476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0C0"/>
            </a:solidFill>
            <a:ln>
              <a:noFill/>
            </a:ln>
          </p:spPr>
          <p:txBody>
            <a:bodyPr/>
            <a:lstStyle/>
            <a:p>
              <a:pPr defTabSz="932384">
                <a:defRPr/>
              </a:pPr>
              <a:endParaRPr lang="en-US" kern="0" dirty="0">
                <a:solidFill>
                  <a:prstClr val="black"/>
                </a:solidFill>
                <a:latin typeface="Segoe UI"/>
                <a:ea typeface="MS PGothic" pitchFamily="34" charset="-128"/>
              </a:endParaRPr>
            </a:p>
          </p:txBody>
        </p:sp>
      </p:grpSp>
      <p:grpSp>
        <p:nvGrpSpPr>
          <p:cNvPr id="729" name="Group 728"/>
          <p:cNvGrpSpPr>
            <a:grpSpLocks/>
          </p:cNvGrpSpPr>
          <p:nvPr/>
        </p:nvGrpSpPr>
        <p:grpSpPr bwMode="auto">
          <a:xfrm>
            <a:off x="4778282" y="4730912"/>
            <a:ext cx="2564673" cy="2051937"/>
            <a:chOff x="4935683" y="4831160"/>
            <a:chExt cx="2564826" cy="2053167"/>
          </a:xfrm>
        </p:grpSpPr>
        <p:sp>
          <p:nvSpPr>
            <p:cNvPr id="730" name="TextBox 729"/>
            <p:cNvSpPr txBox="1"/>
            <p:nvPr/>
          </p:nvSpPr>
          <p:spPr>
            <a:xfrm>
              <a:off x="4935683" y="6249597"/>
              <a:ext cx="2564826" cy="634730"/>
            </a:xfrm>
            <a:prstGeom prst="rect">
              <a:avLst/>
            </a:prstGeom>
            <a:noFill/>
          </p:spPr>
          <p:txBody>
            <a:bodyPr lIns="182828" tIns="146262" rIns="182828" bIns="146262">
              <a:spAutoFit/>
            </a:bodyPr>
            <a:lstStyle/>
            <a:p>
              <a:pPr algn="ctr" defTabSz="932384">
                <a:lnSpc>
                  <a:spcPct val="90000"/>
                </a:lnSpc>
                <a:spcAft>
                  <a:spcPts val="600"/>
                </a:spcAft>
                <a:defRPr/>
              </a:pPr>
              <a:r>
                <a:rPr lang="en-US" sz="2400" kern="0" dirty="0">
                  <a:solidFill>
                    <a:prstClr val="black"/>
                  </a:solidFill>
                  <a:latin typeface="Segoe UI"/>
                  <a:ea typeface="MS PGothic" pitchFamily="34" charset="-128"/>
                </a:rPr>
                <a:t>Private cloud</a:t>
              </a:r>
            </a:p>
          </p:txBody>
        </p:sp>
        <p:grpSp>
          <p:nvGrpSpPr>
            <p:cNvPr id="732" name="Group 8"/>
            <p:cNvGrpSpPr>
              <a:grpSpLocks noChangeAspect="1"/>
            </p:cNvGrpSpPr>
            <p:nvPr/>
          </p:nvGrpSpPr>
          <p:grpSpPr bwMode="auto">
            <a:xfrm>
              <a:off x="5313388" y="4831160"/>
              <a:ext cx="1809416" cy="1808295"/>
              <a:chOff x="4385" y="3099"/>
              <a:chExt cx="1613" cy="1612"/>
            </a:xfrm>
          </p:grpSpPr>
          <p:sp>
            <p:nvSpPr>
              <p:cNvPr id="733"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32384">
                  <a:defRPr/>
                </a:pPr>
                <a:endParaRPr lang="en-US" kern="0">
                  <a:solidFill>
                    <a:prstClr val="black"/>
                  </a:solidFill>
                  <a:latin typeface="Segoe UI"/>
                  <a:ea typeface="MS PGothic" pitchFamily="34" charset="-128"/>
                </a:endParaRPr>
              </a:p>
            </p:txBody>
          </p:sp>
          <p:sp>
            <p:nvSpPr>
              <p:cNvPr id="734" name="Rectangle 9"/>
              <p:cNvSpPr>
                <a:spLocks noChangeArrowheads="1"/>
              </p:cNvSpPr>
              <p:nvPr/>
            </p:nvSpPr>
            <p:spPr bwMode="auto">
              <a:xfrm>
                <a:off x="5494"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384">
                  <a:defRPr/>
                </a:pPr>
                <a:endParaRPr lang="en-US" kern="0">
                  <a:solidFill>
                    <a:prstClr val="black"/>
                  </a:solidFill>
                  <a:latin typeface="Segoe UI"/>
                  <a:ea typeface="MS PGothic" pitchFamily="34" charset="-128"/>
                </a:endParaRPr>
              </a:p>
            </p:txBody>
          </p:sp>
          <p:sp>
            <p:nvSpPr>
              <p:cNvPr id="735" name="Rectangle 10"/>
              <p:cNvSpPr>
                <a:spLocks noChangeArrowheads="1"/>
              </p:cNvSpPr>
              <p:nvPr/>
            </p:nvSpPr>
            <p:spPr bwMode="auto">
              <a:xfrm>
                <a:off x="4638"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384">
                  <a:defRPr/>
                </a:pPr>
                <a:endParaRPr lang="en-US" kern="0">
                  <a:solidFill>
                    <a:prstClr val="black"/>
                  </a:solidFill>
                  <a:latin typeface="Segoe UI"/>
                  <a:ea typeface="MS PGothic" pitchFamily="34" charset="-128"/>
                </a:endParaRPr>
              </a:p>
            </p:txBody>
          </p:sp>
          <p:sp>
            <p:nvSpPr>
              <p:cNvPr id="736" name="Rectangle 11"/>
              <p:cNvSpPr>
                <a:spLocks noChangeArrowheads="1"/>
              </p:cNvSpPr>
              <p:nvPr/>
            </p:nvSpPr>
            <p:spPr bwMode="auto">
              <a:xfrm>
                <a:off x="4703" y="3531"/>
                <a:ext cx="314" cy="8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384">
                  <a:defRPr/>
                </a:pPr>
                <a:endParaRPr lang="en-US" kern="0">
                  <a:solidFill>
                    <a:prstClr val="black"/>
                  </a:solidFill>
                  <a:latin typeface="Segoe UI"/>
                  <a:ea typeface="MS PGothic" pitchFamily="34" charset="-128"/>
                </a:endParaRPr>
              </a:p>
            </p:txBody>
          </p:sp>
          <p:sp>
            <p:nvSpPr>
              <p:cNvPr id="737" name="Rectangle 736"/>
              <p:cNvSpPr>
                <a:spLocks noChangeArrowheads="1"/>
              </p:cNvSpPr>
              <p:nvPr/>
            </p:nvSpPr>
            <p:spPr bwMode="auto">
              <a:xfrm>
                <a:off x="5367" y="3653"/>
                <a:ext cx="313" cy="70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384">
                  <a:defRPr/>
                </a:pPr>
                <a:endParaRPr lang="en-US" kern="0">
                  <a:solidFill>
                    <a:prstClr val="black"/>
                  </a:solidFill>
                  <a:latin typeface="Segoe UI"/>
                  <a:ea typeface="MS PGothic" pitchFamily="34" charset="-128"/>
                </a:endParaRPr>
              </a:p>
            </p:txBody>
          </p:sp>
          <p:sp>
            <p:nvSpPr>
              <p:cNvPr id="738" name="Rectangle 13"/>
              <p:cNvSpPr>
                <a:spLocks noChangeArrowheads="1"/>
              </p:cNvSpPr>
              <p:nvPr/>
            </p:nvSpPr>
            <p:spPr bwMode="auto">
              <a:xfrm>
                <a:off x="4968" y="3779"/>
                <a:ext cx="463" cy="576"/>
              </a:xfrm>
              <a:prstGeom prst="rect">
                <a:avLst/>
              </a:prstGeom>
              <a:solidFill>
                <a:srgbClr val="4454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384">
                  <a:defRPr/>
                </a:pPr>
                <a:endParaRPr lang="en-US" kern="0">
                  <a:solidFill>
                    <a:prstClr val="black"/>
                  </a:solidFill>
                  <a:latin typeface="Segoe UI"/>
                  <a:ea typeface="MS PGothic" pitchFamily="34" charset="-128"/>
                </a:endParaRPr>
              </a:p>
            </p:txBody>
          </p:sp>
          <p:sp>
            <p:nvSpPr>
              <p:cNvPr id="739" name="Rectangle 14"/>
              <p:cNvSpPr>
                <a:spLocks noChangeArrowheads="1"/>
              </p:cNvSpPr>
              <p:nvPr/>
            </p:nvSpPr>
            <p:spPr bwMode="auto">
              <a:xfrm>
                <a:off x="4945" y="3762"/>
                <a:ext cx="508" cy="17"/>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384">
                  <a:defRPr/>
                </a:pPr>
                <a:endParaRPr lang="en-US" kern="0">
                  <a:solidFill>
                    <a:prstClr val="black"/>
                  </a:solidFill>
                  <a:latin typeface="Segoe UI"/>
                  <a:ea typeface="MS PGothic" pitchFamily="34" charset="-128"/>
                </a:endParaRPr>
              </a:p>
            </p:txBody>
          </p:sp>
          <p:sp>
            <p:nvSpPr>
              <p:cNvPr id="740" name="Rectangle 15"/>
              <p:cNvSpPr>
                <a:spLocks noChangeArrowheads="1"/>
              </p:cNvSpPr>
              <p:nvPr/>
            </p:nvSpPr>
            <p:spPr bwMode="auto">
              <a:xfrm>
                <a:off x="5223"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384">
                  <a:defRPr/>
                </a:pPr>
                <a:endParaRPr lang="en-US" kern="0">
                  <a:solidFill>
                    <a:prstClr val="black"/>
                  </a:solidFill>
                  <a:latin typeface="Segoe UI"/>
                  <a:ea typeface="MS PGothic" pitchFamily="34" charset="-128"/>
                </a:endParaRPr>
              </a:p>
            </p:txBody>
          </p:sp>
          <p:sp>
            <p:nvSpPr>
              <p:cNvPr id="741" name="Rectangle 16"/>
              <p:cNvSpPr>
                <a:spLocks noChangeArrowheads="1"/>
              </p:cNvSpPr>
              <p:nvPr/>
            </p:nvSpPr>
            <p:spPr bwMode="auto">
              <a:xfrm>
                <a:off x="5117"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384">
                  <a:defRPr/>
                </a:pPr>
                <a:endParaRPr lang="en-US" kern="0">
                  <a:solidFill>
                    <a:prstClr val="black"/>
                  </a:solidFill>
                  <a:latin typeface="Segoe UI"/>
                  <a:ea typeface="MS PGothic" pitchFamily="34" charset="-128"/>
                </a:endParaRPr>
              </a:p>
            </p:txBody>
          </p:sp>
          <p:sp>
            <p:nvSpPr>
              <p:cNvPr id="742" name="Rectangle 17"/>
              <p:cNvSpPr>
                <a:spLocks noChangeArrowheads="1"/>
              </p:cNvSpPr>
              <p:nvPr/>
            </p:nvSpPr>
            <p:spPr bwMode="auto">
              <a:xfrm>
                <a:off x="5015" y="3831"/>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384">
                  <a:defRPr/>
                </a:pPr>
                <a:endParaRPr lang="en-US" kern="0">
                  <a:solidFill>
                    <a:prstClr val="black"/>
                  </a:solidFill>
                  <a:latin typeface="Segoe UI"/>
                  <a:ea typeface="MS PGothic" pitchFamily="34" charset="-128"/>
                </a:endParaRPr>
              </a:p>
            </p:txBody>
          </p:sp>
          <p:sp>
            <p:nvSpPr>
              <p:cNvPr id="743" name="Rectangle 18"/>
              <p:cNvSpPr>
                <a:spLocks noChangeArrowheads="1"/>
              </p:cNvSpPr>
              <p:nvPr/>
            </p:nvSpPr>
            <p:spPr bwMode="auto">
              <a:xfrm>
                <a:off x="5015" y="3935"/>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384">
                  <a:defRPr/>
                </a:pPr>
                <a:endParaRPr lang="en-US" kern="0">
                  <a:solidFill>
                    <a:prstClr val="black"/>
                  </a:solidFill>
                  <a:latin typeface="Segoe UI"/>
                  <a:ea typeface="MS PGothic" pitchFamily="34" charset="-128"/>
                </a:endParaRPr>
              </a:p>
            </p:txBody>
          </p:sp>
          <p:sp>
            <p:nvSpPr>
              <p:cNvPr id="744" name="Rectangle 19"/>
              <p:cNvSpPr>
                <a:spLocks noChangeArrowheads="1"/>
              </p:cNvSpPr>
              <p:nvPr/>
            </p:nvSpPr>
            <p:spPr bwMode="auto">
              <a:xfrm>
                <a:off x="5015" y="4038"/>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384">
                  <a:defRPr/>
                </a:pPr>
                <a:endParaRPr lang="en-US" kern="0">
                  <a:solidFill>
                    <a:prstClr val="black"/>
                  </a:solidFill>
                  <a:latin typeface="Segoe UI"/>
                  <a:ea typeface="MS PGothic" pitchFamily="34" charset="-128"/>
                </a:endParaRPr>
              </a:p>
            </p:txBody>
          </p:sp>
          <p:sp>
            <p:nvSpPr>
              <p:cNvPr id="745" name="Rectangle 20"/>
              <p:cNvSpPr>
                <a:spLocks noChangeArrowheads="1"/>
              </p:cNvSpPr>
              <p:nvPr/>
            </p:nvSpPr>
            <p:spPr bwMode="auto">
              <a:xfrm>
                <a:off x="5015" y="4141"/>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384">
                  <a:defRPr/>
                </a:pPr>
                <a:endParaRPr lang="en-US" kern="0">
                  <a:solidFill>
                    <a:prstClr val="black"/>
                  </a:solidFill>
                  <a:latin typeface="Segoe UI"/>
                  <a:ea typeface="MS PGothic" pitchFamily="34" charset="-128"/>
                </a:endParaRPr>
              </a:p>
            </p:txBody>
          </p:sp>
          <p:sp>
            <p:nvSpPr>
              <p:cNvPr id="746" name="Rectangle 21"/>
              <p:cNvSpPr>
                <a:spLocks noChangeArrowheads="1"/>
              </p:cNvSpPr>
              <p:nvPr/>
            </p:nvSpPr>
            <p:spPr bwMode="auto">
              <a:xfrm>
                <a:off x="5043" y="3690"/>
                <a:ext cx="180"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32384">
                  <a:defRPr/>
                </a:pPr>
                <a:endParaRPr lang="en-US" kern="0">
                  <a:solidFill>
                    <a:prstClr val="black"/>
                  </a:solidFill>
                  <a:latin typeface="Segoe UI"/>
                  <a:ea typeface="MS PGothic" pitchFamily="34" charset="-128"/>
                </a:endParaRPr>
              </a:p>
            </p:txBody>
          </p:sp>
        </p:grpSp>
      </p:grpSp>
      <p:grpSp>
        <p:nvGrpSpPr>
          <p:cNvPr id="4" name="Group 3"/>
          <p:cNvGrpSpPr/>
          <p:nvPr/>
        </p:nvGrpSpPr>
        <p:grpSpPr>
          <a:xfrm>
            <a:off x="9041204" y="4980499"/>
            <a:ext cx="2302809" cy="1829399"/>
            <a:chOff x="9042003" y="4413119"/>
            <a:chExt cx="2303462" cy="1829918"/>
          </a:xfrm>
        </p:grpSpPr>
        <p:sp>
          <p:nvSpPr>
            <p:cNvPr id="747" name="TextBox 746"/>
            <p:cNvSpPr txBox="1"/>
            <p:nvPr/>
          </p:nvSpPr>
          <p:spPr bwMode="auto">
            <a:xfrm>
              <a:off x="9118203" y="5608507"/>
              <a:ext cx="2151062" cy="634530"/>
            </a:xfrm>
            <a:prstGeom prst="rect">
              <a:avLst/>
            </a:prstGeom>
            <a:noFill/>
          </p:spPr>
          <p:txBody>
            <a:bodyPr lIns="182828" tIns="146262" rIns="182828" bIns="146262">
              <a:spAutoFit/>
            </a:bodyPr>
            <a:lstStyle/>
            <a:p>
              <a:pPr defTabSz="932384">
                <a:lnSpc>
                  <a:spcPct val="90000"/>
                </a:lnSpc>
                <a:spcAft>
                  <a:spcPts val="600"/>
                </a:spcAft>
                <a:defRPr/>
              </a:pPr>
              <a:r>
                <a:rPr lang="en-US" sz="2400" kern="0" dirty="0">
                  <a:solidFill>
                    <a:prstClr val="black"/>
                  </a:solidFill>
                  <a:latin typeface="Segoe UI"/>
                  <a:ea typeface="MS PGothic" pitchFamily="34" charset="-128"/>
                </a:rPr>
                <a:t>Other clouds</a:t>
              </a:r>
            </a:p>
          </p:txBody>
        </p:sp>
        <p:sp>
          <p:nvSpPr>
            <p:cNvPr id="748" name="Freeform 747"/>
            <p:cNvSpPr>
              <a:spLocks/>
            </p:cNvSpPr>
            <p:nvPr/>
          </p:nvSpPr>
          <p:spPr bwMode="auto">
            <a:xfrm>
              <a:off x="9042003" y="4413119"/>
              <a:ext cx="2303462" cy="1274763"/>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6">
                <a:lumMod val="60000"/>
                <a:lumOff val="40000"/>
              </a:schemeClr>
            </a:solidFill>
            <a:ln>
              <a:noFill/>
            </a:ln>
          </p:spPr>
          <p:txBody>
            <a:bodyPr/>
            <a:lstStyle/>
            <a:p>
              <a:pPr defTabSz="932384">
                <a:defRPr/>
              </a:pPr>
              <a:endParaRPr lang="en-US" kern="0" dirty="0">
                <a:solidFill>
                  <a:prstClr val="black"/>
                </a:solidFill>
                <a:latin typeface="Segoe UI"/>
                <a:ea typeface="MS PGothic" pitchFamily="34" charset="-128"/>
              </a:endParaRPr>
            </a:p>
          </p:txBody>
        </p:sp>
      </p:grpSp>
      <p:sp>
        <p:nvSpPr>
          <p:cNvPr id="7" name="TextBox 6"/>
          <p:cNvSpPr txBox="1"/>
          <p:nvPr/>
        </p:nvSpPr>
        <p:spPr>
          <a:xfrm>
            <a:off x="4608554" y="1792193"/>
            <a:ext cx="2904128"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Your Microservices</a:t>
            </a:r>
          </a:p>
        </p:txBody>
      </p:sp>
      <p:sp>
        <p:nvSpPr>
          <p:cNvPr id="687" name="TextBox 686"/>
          <p:cNvSpPr txBox="1"/>
          <p:nvPr/>
        </p:nvSpPr>
        <p:spPr>
          <a:xfrm>
            <a:off x="5096739" y="1796239"/>
            <a:ext cx="1796517" cy="627864"/>
          </a:xfrm>
          <a:prstGeom prst="rect">
            <a:avLst/>
          </a:prstGeom>
          <a:noFill/>
        </p:spPr>
        <p:txBody>
          <a:bodyPr wrap="non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Your Value</a:t>
            </a:r>
          </a:p>
        </p:txBody>
      </p:sp>
      <p:pic>
        <p:nvPicPr>
          <p:cNvPr id="1026" name="Picture 2" descr="https://upload.wikimedia.org/wikipedia/commons/thumb/5/5f/Windows_logo_-_2012.svg/2000px-Windows_logo_-_201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238" y="5215227"/>
            <a:ext cx="762887" cy="7628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1.staticflickr.com/5/4078/4775107201_4bdefccce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051" y="5125488"/>
            <a:ext cx="1196470" cy="89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351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87"/>
                                        </p:tgtEl>
                                        <p:attrNameLst>
                                          <p:attrName>style.visibility</p:attrName>
                                        </p:attrNameLst>
                                      </p:cBhvr>
                                      <p:to>
                                        <p:strVal val="visible"/>
                                      </p:to>
                                    </p:set>
                                    <p:animEffect transition="in" filter="fade">
                                      <p:cBhvr>
                                        <p:cTn id="10" dur="500"/>
                                        <p:tgtEl>
                                          <p:spTgt spid="687"/>
                                        </p:tgtEl>
                                      </p:cBhvr>
                                    </p:animEffect>
                                  </p:childTnLst>
                                </p:cTn>
                              </p:par>
                            </p:childTnLst>
                          </p:cTn>
                        </p:par>
                        <p:par>
                          <p:cTn id="11" fill="hold">
                            <p:stCondLst>
                              <p:cond delay="500"/>
                            </p:stCondLst>
                            <p:childTnLst>
                              <p:par>
                                <p:cTn id="12" presetID="12" presetClass="entr" presetSubtype="1" fill="hold" grpId="0" nodeType="afterEffect">
                                  <p:stCondLst>
                                    <p:cond delay="0"/>
                                  </p:stCondLst>
                                  <p:childTnLst>
                                    <p:set>
                                      <p:cBhvr>
                                        <p:cTn id="13" dur="1" fill="hold">
                                          <p:stCondLst>
                                            <p:cond delay="0"/>
                                          </p:stCondLst>
                                        </p:cTn>
                                        <p:tgtEl>
                                          <p:spTgt spid="356"/>
                                        </p:tgtEl>
                                        <p:attrNameLst>
                                          <p:attrName>style.visibility</p:attrName>
                                        </p:attrNameLst>
                                      </p:cBhvr>
                                      <p:to>
                                        <p:strVal val="visible"/>
                                      </p:to>
                                    </p:set>
                                    <p:anim calcmode="lin" valueType="num">
                                      <p:cBhvr additive="base">
                                        <p:cTn id="14" dur="500"/>
                                        <p:tgtEl>
                                          <p:spTgt spid="356"/>
                                        </p:tgtEl>
                                        <p:attrNameLst>
                                          <p:attrName>ppt_y</p:attrName>
                                        </p:attrNameLst>
                                      </p:cBhvr>
                                      <p:tavLst>
                                        <p:tav tm="0">
                                          <p:val>
                                            <p:strVal val="#ppt_y-#ppt_h*1.125000"/>
                                          </p:val>
                                        </p:tav>
                                        <p:tav tm="100000">
                                          <p:val>
                                            <p:strVal val="#ppt_y"/>
                                          </p:val>
                                        </p:tav>
                                      </p:tavLst>
                                    </p:anim>
                                    <p:animEffect transition="in" filter="wipe(down)">
                                      <p:cBhvr>
                                        <p:cTn id="15" dur="500"/>
                                        <p:tgtEl>
                                          <p:spTgt spid="356"/>
                                        </p:tgtEl>
                                      </p:cBhvr>
                                    </p:animEffect>
                                  </p:childTnLst>
                                </p:cTn>
                              </p:par>
                            </p:childTnLst>
                          </p:cTn>
                        </p:par>
                        <p:par>
                          <p:cTn id="16" fill="hold">
                            <p:stCondLst>
                              <p:cond delay="1000"/>
                            </p:stCondLst>
                            <p:childTnLst>
                              <p:par>
                                <p:cTn id="17" presetID="12" presetClass="entr" presetSubtype="1" fill="hold" grpId="0" nodeType="afterEffect">
                                  <p:stCondLst>
                                    <p:cond delay="0"/>
                                  </p:stCondLst>
                                  <p:childTnLst>
                                    <p:set>
                                      <p:cBhvr>
                                        <p:cTn id="18" dur="1" fill="hold">
                                          <p:stCondLst>
                                            <p:cond delay="0"/>
                                          </p:stCondLst>
                                        </p:cTn>
                                        <p:tgtEl>
                                          <p:spTgt spid="357"/>
                                        </p:tgtEl>
                                        <p:attrNameLst>
                                          <p:attrName>style.visibility</p:attrName>
                                        </p:attrNameLst>
                                      </p:cBhvr>
                                      <p:to>
                                        <p:strVal val="visible"/>
                                      </p:to>
                                    </p:set>
                                    <p:anim calcmode="lin" valueType="num">
                                      <p:cBhvr additive="base">
                                        <p:cTn id="19" dur="500"/>
                                        <p:tgtEl>
                                          <p:spTgt spid="357"/>
                                        </p:tgtEl>
                                        <p:attrNameLst>
                                          <p:attrName>ppt_y</p:attrName>
                                        </p:attrNameLst>
                                      </p:cBhvr>
                                      <p:tavLst>
                                        <p:tav tm="0">
                                          <p:val>
                                            <p:strVal val="#ppt_y-#ppt_h*1.125000"/>
                                          </p:val>
                                        </p:tav>
                                        <p:tav tm="100000">
                                          <p:val>
                                            <p:strVal val="#ppt_y"/>
                                          </p:val>
                                        </p:tav>
                                      </p:tavLst>
                                    </p:anim>
                                    <p:animEffect transition="in" filter="wipe(down)">
                                      <p:cBhvr>
                                        <p:cTn id="20" dur="500"/>
                                        <p:tgtEl>
                                          <p:spTgt spid="357"/>
                                        </p:tgtEl>
                                      </p:cBhvr>
                                    </p:animEffect>
                                  </p:childTnLst>
                                </p:cTn>
                              </p:par>
                            </p:childTnLst>
                          </p:cTn>
                        </p:par>
                        <p:par>
                          <p:cTn id="21" fill="hold">
                            <p:stCondLst>
                              <p:cond delay="1500"/>
                            </p:stCondLst>
                            <p:childTnLst>
                              <p:par>
                                <p:cTn id="22" presetID="12" presetClass="entr" presetSubtype="1" fill="hold" grpId="0" nodeType="afterEffect">
                                  <p:stCondLst>
                                    <p:cond delay="0"/>
                                  </p:stCondLst>
                                  <p:childTnLst>
                                    <p:set>
                                      <p:cBhvr>
                                        <p:cTn id="23" dur="1" fill="hold">
                                          <p:stCondLst>
                                            <p:cond delay="0"/>
                                          </p:stCondLst>
                                        </p:cTn>
                                        <p:tgtEl>
                                          <p:spTgt spid="358"/>
                                        </p:tgtEl>
                                        <p:attrNameLst>
                                          <p:attrName>style.visibility</p:attrName>
                                        </p:attrNameLst>
                                      </p:cBhvr>
                                      <p:to>
                                        <p:strVal val="visible"/>
                                      </p:to>
                                    </p:set>
                                    <p:anim calcmode="lin" valueType="num">
                                      <p:cBhvr additive="base">
                                        <p:cTn id="24" dur="500"/>
                                        <p:tgtEl>
                                          <p:spTgt spid="358"/>
                                        </p:tgtEl>
                                        <p:attrNameLst>
                                          <p:attrName>ppt_y</p:attrName>
                                        </p:attrNameLst>
                                      </p:cBhvr>
                                      <p:tavLst>
                                        <p:tav tm="0">
                                          <p:val>
                                            <p:strVal val="#ppt_y-#ppt_h*1.125000"/>
                                          </p:val>
                                        </p:tav>
                                        <p:tav tm="100000">
                                          <p:val>
                                            <p:strVal val="#ppt_y"/>
                                          </p:val>
                                        </p:tav>
                                      </p:tavLst>
                                    </p:anim>
                                    <p:animEffect transition="in" filter="wipe(down)">
                                      <p:cBhvr>
                                        <p:cTn id="25" dur="500"/>
                                        <p:tgtEl>
                                          <p:spTgt spid="358"/>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729"/>
                                        </p:tgtEl>
                                        <p:attrNameLst>
                                          <p:attrName>style.visibility</p:attrName>
                                        </p:attrNameLst>
                                      </p:cBhvr>
                                      <p:to>
                                        <p:strVal val="visible"/>
                                      </p:to>
                                    </p:set>
                                    <p:animEffect transition="in" filter="fade">
                                      <p:cBhvr>
                                        <p:cTn id="33" dur="500"/>
                                        <p:tgtEl>
                                          <p:spTgt spid="729"/>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8"/>
                                        </p:tgtEl>
                                        <p:attrNameLst>
                                          <p:attrName>style.visibility</p:attrName>
                                        </p:attrNameLst>
                                      </p:cBhvr>
                                      <p:to>
                                        <p:strVal val="visible"/>
                                      </p:to>
                                    </p:set>
                                    <p:animEffect transition="in" filter="fade">
                                      <p:cBhvr>
                                        <p:cTn id="42" dur="500"/>
                                        <p:tgtEl>
                                          <p:spTgt spid="1028"/>
                                        </p:tgtEl>
                                      </p:cBhvr>
                                    </p:animEffect>
                                  </p:childTnLst>
                                </p:cTn>
                              </p:par>
                              <p:par>
                                <p:cTn id="43" presetID="10" presetClass="entr" presetSubtype="0" fill="hold" nodeType="withEffect">
                                  <p:stCondLst>
                                    <p:cond delay="0"/>
                                  </p:stCondLst>
                                  <p:childTnLst>
                                    <p:set>
                                      <p:cBhvr>
                                        <p:cTn id="44" dur="1" fill="hold">
                                          <p:stCondLst>
                                            <p:cond delay="0"/>
                                          </p:stCondLst>
                                        </p:cTn>
                                        <p:tgtEl>
                                          <p:spTgt spid="1026"/>
                                        </p:tgtEl>
                                        <p:attrNameLst>
                                          <p:attrName>style.visibility</p:attrName>
                                        </p:attrNameLst>
                                      </p:cBhvr>
                                      <p:to>
                                        <p:strVal val="visible"/>
                                      </p:to>
                                    </p:set>
                                    <p:animEffect transition="in" filter="fade">
                                      <p:cBhvr>
                                        <p:cTn id="4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P spid="7" grpId="0"/>
      <p:bldP spid="68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Service Fabric services</a:t>
            </a:r>
          </a:p>
        </p:txBody>
      </p:sp>
      <p:sp>
        <p:nvSpPr>
          <p:cNvPr id="5" name="Rectangle 4"/>
          <p:cNvSpPr/>
          <p:nvPr/>
        </p:nvSpPr>
        <p:spPr bwMode="auto">
          <a:xfrm>
            <a:off x="457597" y="1409030"/>
            <a:ext cx="7633234" cy="99195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GB" sz="2400" b="1" dirty="0">
                <a:gradFill>
                  <a:gsLst>
                    <a:gs pos="0">
                      <a:srgbClr val="FFFFFF"/>
                    </a:gs>
                    <a:gs pos="100000">
                      <a:srgbClr val="FFFFFF"/>
                    </a:gs>
                  </a:gsLst>
                  <a:lin ang="5400000" scaled="0"/>
                </a:gradFill>
                <a:ea typeface="Segoe UI" pitchFamily="34" charset="0"/>
                <a:cs typeface="Segoe UI" pitchFamily="34" charset="0"/>
              </a:rPr>
              <a:t>Cluster Manager</a:t>
            </a:r>
          </a:p>
          <a:p>
            <a:pPr defTabSz="932293"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Performs cluster operations</a:t>
            </a:r>
          </a:p>
        </p:txBody>
      </p:sp>
      <p:sp>
        <p:nvSpPr>
          <p:cNvPr id="6" name="Rectangle 5"/>
          <p:cNvSpPr/>
          <p:nvPr/>
        </p:nvSpPr>
        <p:spPr bwMode="auto">
          <a:xfrm>
            <a:off x="457597" y="2472989"/>
            <a:ext cx="7633234" cy="991951"/>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GB" sz="2400" b="1" dirty="0">
                <a:gradFill>
                  <a:gsLst>
                    <a:gs pos="0">
                      <a:srgbClr val="FFFFFF"/>
                    </a:gs>
                    <a:gs pos="100000">
                      <a:srgbClr val="FFFFFF"/>
                    </a:gs>
                  </a:gsLst>
                  <a:lin ang="5400000" scaled="0"/>
                </a:gradFill>
                <a:ea typeface="Segoe UI" pitchFamily="34" charset="0"/>
                <a:cs typeface="Segoe UI" pitchFamily="34" charset="0"/>
              </a:rPr>
              <a:t>Failover Manager</a:t>
            </a:r>
          </a:p>
          <a:p>
            <a:pPr defTabSz="932293"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Rebalances resources as nodes come/go</a:t>
            </a:r>
          </a:p>
        </p:txBody>
      </p:sp>
      <p:sp>
        <p:nvSpPr>
          <p:cNvPr id="7" name="Rectangle 6"/>
          <p:cNvSpPr/>
          <p:nvPr/>
        </p:nvSpPr>
        <p:spPr bwMode="auto">
          <a:xfrm>
            <a:off x="457597" y="3553109"/>
            <a:ext cx="7633234" cy="991951"/>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GB" sz="2400" b="1" dirty="0">
                <a:gradFill>
                  <a:gsLst>
                    <a:gs pos="0">
                      <a:srgbClr val="FFFFFF"/>
                    </a:gs>
                    <a:gs pos="100000">
                      <a:srgbClr val="FFFFFF"/>
                    </a:gs>
                  </a:gsLst>
                  <a:lin ang="5400000" scaled="0"/>
                </a:gradFill>
                <a:ea typeface="Segoe UI" pitchFamily="34" charset="0"/>
                <a:cs typeface="Segoe UI" pitchFamily="34" charset="0"/>
              </a:rPr>
              <a:t>Naming Service</a:t>
            </a:r>
          </a:p>
          <a:p>
            <a:pPr defTabSz="932293"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Maps service instances to endpoints</a:t>
            </a:r>
          </a:p>
        </p:txBody>
      </p:sp>
      <p:sp>
        <p:nvSpPr>
          <p:cNvPr id="8" name="Rectangle 7"/>
          <p:cNvSpPr/>
          <p:nvPr/>
        </p:nvSpPr>
        <p:spPr bwMode="auto">
          <a:xfrm>
            <a:off x="457597" y="4633229"/>
            <a:ext cx="7633234" cy="991951"/>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GB" sz="2400" b="1" dirty="0">
                <a:gradFill>
                  <a:gsLst>
                    <a:gs pos="0">
                      <a:srgbClr val="FFFFFF"/>
                    </a:gs>
                    <a:gs pos="100000">
                      <a:srgbClr val="FFFFFF"/>
                    </a:gs>
                  </a:gsLst>
                  <a:lin ang="5400000" scaled="0"/>
                </a:gradFill>
                <a:ea typeface="Segoe UI" pitchFamily="34" charset="0"/>
                <a:cs typeface="Segoe UI" pitchFamily="34" charset="0"/>
              </a:rPr>
              <a:t>Image Store (Not on *</a:t>
            </a:r>
            <a:r>
              <a:rPr lang="en-GB" sz="2400" b="1" dirty="0" err="1">
                <a:gradFill>
                  <a:gsLst>
                    <a:gs pos="0">
                      <a:srgbClr val="FFFFFF"/>
                    </a:gs>
                    <a:gs pos="100000">
                      <a:srgbClr val="FFFFFF"/>
                    </a:gs>
                  </a:gsLst>
                  <a:lin ang="5400000" scaled="0"/>
                </a:gradFill>
                <a:ea typeface="Segoe UI" pitchFamily="34" charset="0"/>
                <a:cs typeface="Segoe UI" pitchFamily="34" charset="0"/>
              </a:rPr>
              <a:t>OneBox</a:t>
            </a:r>
            <a:r>
              <a:rPr lang="en-GB" sz="2400" b="1" dirty="0">
                <a:gradFill>
                  <a:gsLst>
                    <a:gs pos="0">
                      <a:srgbClr val="FFFFFF"/>
                    </a:gs>
                    <a:gs pos="100000">
                      <a:srgbClr val="FFFFFF"/>
                    </a:gs>
                  </a:gsLst>
                  <a:lin ang="5400000" scaled="0"/>
                </a:gradFill>
                <a:ea typeface="Segoe UI" pitchFamily="34" charset="0"/>
                <a:cs typeface="Segoe UI" pitchFamily="34" charset="0"/>
              </a:rPr>
              <a:t>)</a:t>
            </a:r>
          </a:p>
          <a:p>
            <a:pPr defTabSz="932293"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Contains your application packages</a:t>
            </a:r>
          </a:p>
        </p:txBody>
      </p:sp>
      <p:sp>
        <p:nvSpPr>
          <p:cNvPr id="9" name="Rectangle 8"/>
          <p:cNvSpPr/>
          <p:nvPr/>
        </p:nvSpPr>
        <p:spPr bwMode="auto">
          <a:xfrm>
            <a:off x="457597" y="5713349"/>
            <a:ext cx="7633234" cy="99195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GB" sz="2400" b="1" dirty="0">
                <a:gradFill>
                  <a:gsLst>
                    <a:gs pos="0">
                      <a:srgbClr val="FFFFFF"/>
                    </a:gs>
                    <a:gs pos="100000">
                      <a:srgbClr val="FFFFFF"/>
                    </a:gs>
                  </a:gsLst>
                  <a:lin ang="5400000" scaled="0"/>
                </a:gradFill>
                <a:ea typeface="Segoe UI" pitchFamily="34" charset="0"/>
                <a:cs typeface="Segoe UI" pitchFamily="34" charset="0"/>
              </a:rPr>
              <a:t>Upgrade Service (Azure ONLY)</a:t>
            </a:r>
          </a:p>
          <a:p>
            <a:pPr defTabSz="932293"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Coordinates upgrading SF itself with Azure’s SFRP</a:t>
            </a:r>
          </a:p>
        </p:txBody>
      </p:sp>
      <p:sp>
        <p:nvSpPr>
          <p:cNvPr id="14" name="Rounded Rectangle 13"/>
          <p:cNvSpPr/>
          <p:nvPr/>
        </p:nvSpPr>
        <p:spPr bwMode="auto">
          <a:xfrm>
            <a:off x="8709201" y="3453177"/>
            <a:ext cx="792088" cy="792088"/>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ounded Rectangle 14"/>
          <p:cNvSpPr/>
          <p:nvPr/>
        </p:nvSpPr>
        <p:spPr bwMode="auto">
          <a:xfrm>
            <a:off x="9314581" y="2373057"/>
            <a:ext cx="792088" cy="792088"/>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ounded Rectangle 15"/>
          <p:cNvSpPr/>
          <p:nvPr/>
        </p:nvSpPr>
        <p:spPr bwMode="auto">
          <a:xfrm>
            <a:off x="10466709" y="2377437"/>
            <a:ext cx="792088" cy="792088"/>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ounded Rectangle 16"/>
          <p:cNvSpPr/>
          <p:nvPr/>
        </p:nvSpPr>
        <p:spPr bwMode="auto">
          <a:xfrm>
            <a:off x="9890645" y="4345197"/>
            <a:ext cx="792088" cy="792088"/>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ounded Rectangle 17"/>
          <p:cNvSpPr/>
          <p:nvPr/>
        </p:nvSpPr>
        <p:spPr bwMode="auto">
          <a:xfrm>
            <a:off x="11042773" y="3453177"/>
            <a:ext cx="792088" cy="792088"/>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0" name="Elbow Connector 19"/>
          <p:cNvCxnSpPr>
            <a:stCxn id="14" idx="0"/>
            <a:endCxn id="15" idx="1"/>
          </p:cNvCxnSpPr>
          <p:nvPr/>
        </p:nvCxnSpPr>
        <p:spPr>
          <a:xfrm rot="5400000" flipH="1" flipV="1">
            <a:off x="8867875" y="3006471"/>
            <a:ext cx="684076" cy="209336"/>
          </a:xfrm>
          <a:prstGeom prst="bentConnector2">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3"/>
            <a:endCxn id="16" idx="1"/>
          </p:cNvCxnSpPr>
          <p:nvPr/>
        </p:nvCxnSpPr>
        <p:spPr>
          <a:xfrm>
            <a:off x="10106669" y="2769101"/>
            <a:ext cx="360040" cy="438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6" idx="3"/>
            <a:endCxn id="18" idx="0"/>
          </p:cNvCxnSpPr>
          <p:nvPr/>
        </p:nvCxnSpPr>
        <p:spPr>
          <a:xfrm>
            <a:off x="11258797" y="2773481"/>
            <a:ext cx="180020" cy="679696"/>
          </a:xfrm>
          <a:prstGeom prst="bentConnector2">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7" idx="1"/>
          </p:cNvCxnSpPr>
          <p:nvPr/>
        </p:nvCxnSpPr>
        <p:spPr>
          <a:xfrm rot="16200000" flipH="1">
            <a:off x="9249957" y="4100553"/>
            <a:ext cx="495976" cy="785400"/>
          </a:xfrm>
          <a:prstGeom prst="bentConnector2">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7" idx="3"/>
            <a:endCxn id="18" idx="2"/>
          </p:cNvCxnSpPr>
          <p:nvPr/>
        </p:nvCxnSpPr>
        <p:spPr>
          <a:xfrm flipV="1">
            <a:off x="10682733" y="4245265"/>
            <a:ext cx="756084" cy="495976"/>
          </a:xfrm>
          <a:prstGeom prst="bentConnector2">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11197168" y="3603960"/>
            <a:ext cx="493677" cy="434473"/>
            <a:chOff x="11197168" y="3603960"/>
            <a:chExt cx="493677" cy="434473"/>
          </a:xfrm>
        </p:grpSpPr>
        <p:sp>
          <p:nvSpPr>
            <p:cNvPr id="36" name="Oval 35"/>
            <p:cNvSpPr/>
            <p:nvPr/>
          </p:nvSpPr>
          <p:spPr bwMode="auto">
            <a:xfrm>
              <a:off x="11197168" y="3858413"/>
              <a:ext cx="180020" cy="180020"/>
            </a:xfrm>
            <a:prstGeom prst="ellipse">
              <a:avLst/>
            </a:prstGeom>
            <a:solidFill>
              <a:srgbClr val="005AA1"/>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p:cNvSpPr/>
            <p:nvPr/>
          </p:nvSpPr>
          <p:spPr bwMode="auto">
            <a:xfrm>
              <a:off x="11510825" y="3858413"/>
              <a:ext cx="180020" cy="180020"/>
            </a:xfrm>
            <a:prstGeom prst="ellipse">
              <a:avLst/>
            </a:prstGeom>
            <a:solidFill>
              <a:srgbClr val="008DB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11362694" y="3603960"/>
              <a:ext cx="180020" cy="180020"/>
            </a:xfrm>
            <a:prstGeom prst="ellipse">
              <a:avLst/>
            </a:prstGeom>
            <a:solidFill>
              <a:srgbClr val="FE7F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4" name="Group 43"/>
          <p:cNvGrpSpPr/>
          <p:nvPr/>
        </p:nvGrpSpPr>
        <p:grpSpPr>
          <a:xfrm>
            <a:off x="10053480" y="4494868"/>
            <a:ext cx="493677" cy="434473"/>
            <a:chOff x="11197168" y="3603960"/>
            <a:chExt cx="493677" cy="434473"/>
          </a:xfrm>
        </p:grpSpPr>
        <p:sp>
          <p:nvSpPr>
            <p:cNvPr id="45" name="Oval 44"/>
            <p:cNvSpPr/>
            <p:nvPr/>
          </p:nvSpPr>
          <p:spPr bwMode="auto">
            <a:xfrm>
              <a:off x="11197168" y="3858413"/>
              <a:ext cx="180020" cy="180020"/>
            </a:xfrm>
            <a:prstGeom prst="ellipse">
              <a:avLst/>
            </a:prstGeom>
            <a:solidFill>
              <a:srgbClr val="FE7F50"/>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p:cNvSpPr/>
            <p:nvPr/>
          </p:nvSpPr>
          <p:spPr bwMode="auto">
            <a:xfrm>
              <a:off x="11510825" y="3858413"/>
              <a:ext cx="180020" cy="180020"/>
            </a:xfrm>
            <a:prstGeom prst="ellipse">
              <a:avLst/>
            </a:prstGeom>
            <a:solidFill>
              <a:srgbClr val="005AA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p:cNvSpPr/>
            <p:nvPr/>
          </p:nvSpPr>
          <p:spPr bwMode="auto">
            <a:xfrm>
              <a:off x="11362694" y="3603960"/>
              <a:ext cx="180020" cy="180020"/>
            </a:xfrm>
            <a:prstGeom prst="ellipse">
              <a:avLst/>
            </a:prstGeom>
            <a:solidFill>
              <a:srgbClr val="9C6CD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p:nvPr/>
        </p:nvGrpSpPr>
        <p:grpSpPr>
          <a:xfrm>
            <a:off x="10608292" y="2522728"/>
            <a:ext cx="493677" cy="434473"/>
            <a:chOff x="11197168" y="3603960"/>
            <a:chExt cx="493677" cy="434473"/>
          </a:xfrm>
        </p:grpSpPr>
        <p:sp>
          <p:nvSpPr>
            <p:cNvPr id="49" name="Oval 48"/>
            <p:cNvSpPr/>
            <p:nvPr/>
          </p:nvSpPr>
          <p:spPr bwMode="auto">
            <a:xfrm>
              <a:off x="11197168" y="3858413"/>
              <a:ext cx="180020" cy="180020"/>
            </a:xfrm>
            <a:prstGeom prst="ellipse">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49"/>
            <p:cNvSpPr/>
            <p:nvPr/>
          </p:nvSpPr>
          <p:spPr bwMode="auto">
            <a:xfrm>
              <a:off x="11510825" y="3858413"/>
              <a:ext cx="180020" cy="180020"/>
            </a:xfrm>
            <a:prstGeom prst="ellipse">
              <a:avLst/>
            </a:prstGeom>
            <a:solidFill>
              <a:srgbClr val="008DB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11362694" y="3603960"/>
              <a:ext cx="180020" cy="180020"/>
            </a:xfrm>
            <a:prstGeom prst="ellipse">
              <a:avLst/>
            </a:prstGeom>
            <a:solidFill>
              <a:srgbClr val="FE7F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2" name="Group 51"/>
          <p:cNvGrpSpPr/>
          <p:nvPr/>
        </p:nvGrpSpPr>
        <p:grpSpPr>
          <a:xfrm>
            <a:off x="9463786" y="2522728"/>
            <a:ext cx="493677" cy="434473"/>
            <a:chOff x="11197168" y="3603960"/>
            <a:chExt cx="493677" cy="434473"/>
          </a:xfrm>
        </p:grpSpPr>
        <p:sp>
          <p:nvSpPr>
            <p:cNvPr id="53" name="Oval 52"/>
            <p:cNvSpPr/>
            <p:nvPr/>
          </p:nvSpPr>
          <p:spPr bwMode="auto">
            <a:xfrm>
              <a:off x="11197168" y="3858413"/>
              <a:ext cx="180020" cy="180020"/>
            </a:xfrm>
            <a:prstGeom prst="ellipse">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Oval 53"/>
            <p:cNvSpPr/>
            <p:nvPr/>
          </p:nvSpPr>
          <p:spPr bwMode="auto">
            <a:xfrm>
              <a:off x="11510825" y="3858413"/>
              <a:ext cx="180020" cy="180020"/>
            </a:xfrm>
            <a:prstGeom prst="ellipse">
              <a:avLst/>
            </a:prstGeom>
            <a:solidFill>
              <a:srgbClr val="9C6CD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Oval 54"/>
            <p:cNvSpPr/>
            <p:nvPr/>
          </p:nvSpPr>
          <p:spPr bwMode="auto">
            <a:xfrm>
              <a:off x="11362694" y="3603960"/>
              <a:ext cx="180020" cy="180020"/>
            </a:xfrm>
            <a:prstGeom prst="ellipse">
              <a:avLst/>
            </a:prstGeom>
            <a:solidFill>
              <a:srgbClr val="008DB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 name="Group 55"/>
          <p:cNvGrpSpPr/>
          <p:nvPr/>
        </p:nvGrpSpPr>
        <p:grpSpPr>
          <a:xfrm>
            <a:off x="8858406" y="3631984"/>
            <a:ext cx="493677" cy="434473"/>
            <a:chOff x="11197168" y="3603960"/>
            <a:chExt cx="493677" cy="434473"/>
          </a:xfrm>
        </p:grpSpPr>
        <p:sp>
          <p:nvSpPr>
            <p:cNvPr id="57" name="Oval 56"/>
            <p:cNvSpPr/>
            <p:nvPr/>
          </p:nvSpPr>
          <p:spPr bwMode="auto">
            <a:xfrm>
              <a:off x="11197168" y="3858413"/>
              <a:ext cx="180020" cy="180020"/>
            </a:xfrm>
            <a:prstGeom prst="ellipse">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Oval 57"/>
            <p:cNvSpPr/>
            <p:nvPr/>
          </p:nvSpPr>
          <p:spPr bwMode="auto">
            <a:xfrm>
              <a:off x="11510825" y="3858413"/>
              <a:ext cx="180020" cy="180020"/>
            </a:xfrm>
            <a:prstGeom prst="ellipse">
              <a:avLst/>
            </a:prstGeom>
            <a:solidFill>
              <a:srgbClr val="9C6CD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Oval 58"/>
            <p:cNvSpPr/>
            <p:nvPr/>
          </p:nvSpPr>
          <p:spPr bwMode="auto">
            <a:xfrm>
              <a:off x="11362694" y="3603960"/>
              <a:ext cx="180020" cy="180020"/>
            </a:xfrm>
            <a:prstGeom prst="ellipse">
              <a:avLst/>
            </a:prstGeom>
            <a:solidFill>
              <a:srgbClr val="005AA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62" name="TextBox 61"/>
          <p:cNvSpPr txBox="1"/>
          <p:nvPr/>
        </p:nvSpPr>
        <p:spPr>
          <a:xfrm>
            <a:off x="8633204" y="5916913"/>
            <a:ext cx="3351623" cy="517065"/>
          </a:xfrm>
          <a:prstGeom prst="rect">
            <a:avLst/>
          </a:prstGeom>
          <a:noFill/>
        </p:spPr>
        <p:txBody>
          <a:bodyPr wrap="non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a:t>
            </a:r>
            <a:r>
              <a:rPr lang="en-GB" sz="1600" dirty="0" err="1">
                <a:gradFill>
                  <a:gsLst>
                    <a:gs pos="2917">
                      <a:schemeClr val="tx1"/>
                    </a:gs>
                    <a:gs pos="30000">
                      <a:schemeClr val="tx1"/>
                    </a:gs>
                  </a:gsLst>
                  <a:lin ang="5400000" scaled="0"/>
                </a:gradFill>
              </a:rPr>
              <a:t>OneBox</a:t>
            </a:r>
            <a:r>
              <a:rPr lang="en-GB" sz="1600" dirty="0">
                <a:gradFill>
                  <a:gsLst>
                    <a:gs pos="2917">
                      <a:schemeClr val="tx1"/>
                    </a:gs>
                    <a:gs pos="30000">
                      <a:schemeClr val="tx1"/>
                    </a:gs>
                  </a:gsLst>
                  <a:lin ang="5400000" scaled="0"/>
                </a:gradFill>
              </a:rPr>
              <a:t> is local dev deployment</a:t>
            </a:r>
          </a:p>
        </p:txBody>
      </p:sp>
    </p:spTree>
    <p:extLst>
      <p:ext uri="{BB962C8B-B14F-4D97-AF65-F5344CB8AC3E}">
        <p14:creationId xmlns:p14="http://schemas.microsoft.com/office/powerpoint/2010/main" val="12415296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Microservices</a:t>
            </a:r>
          </a:p>
        </p:txBody>
      </p:sp>
      <p:sp>
        <p:nvSpPr>
          <p:cNvPr id="14" name="Rectangle 13"/>
          <p:cNvSpPr/>
          <p:nvPr/>
        </p:nvSpPr>
        <p:spPr bwMode="auto">
          <a:xfrm>
            <a:off x="4418037" y="2201118"/>
            <a:ext cx="3731922" cy="36965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4600109" y="2389097"/>
            <a:ext cx="1586660" cy="1586660"/>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600109" y="4132351"/>
            <a:ext cx="1586660" cy="1586660"/>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359968" y="4129856"/>
            <a:ext cx="1589155" cy="1589155"/>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8" name="Rectangle 7"/>
          <p:cNvSpPr/>
          <p:nvPr/>
        </p:nvSpPr>
        <p:spPr bwMode="auto">
          <a:xfrm>
            <a:off x="6359967" y="2389097"/>
            <a:ext cx="1589155" cy="158666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5489420" y="3256079"/>
            <a:ext cx="1589155" cy="158666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5440808" y="3653774"/>
            <a:ext cx="1692758" cy="849463"/>
          </a:xfrm>
          <a:prstGeom prst="rect">
            <a:avLst/>
          </a:prstGeom>
          <a:noFill/>
        </p:spPr>
        <p:txBody>
          <a:bodyPr wrap="square" lIns="182880" tIns="146304" rIns="182880" bIns="146304" rtlCol="0" anchor="ctr">
            <a:spAutoFit/>
          </a:bodyPr>
          <a:lstStyle/>
          <a:p>
            <a:pPr algn="ctr">
              <a:lnSpc>
                <a:spcPct val="90000"/>
              </a:lnSpc>
              <a:spcAft>
                <a:spcPts val="600"/>
              </a:spcAft>
            </a:pPr>
            <a:r>
              <a:rPr lang="en-GB" sz="4000" dirty="0">
                <a:solidFill>
                  <a:srgbClr val="000000"/>
                </a:solidFill>
                <a:latin typeface="+mj-lt"/>
              </a:rPr>
              <a:t>Why?</a:t>
            </a:r>
          </a:p>
        </p:txBody>
      </p:sp>
    </p:spTree>
    <p:extLst>
      <p:ext uri="{BB962C8B-B14F-4D97-AF65-F5344CB8AC3E}">
        <p14:creationId xmlns:p14="http://schemas.microsoft.com/office/powerpoint/2010/main" val="262683359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Application packages</a:t>
            </a:r>
          </a:p>
        </p:txBody>
      </p:sp>
      <p:sp>
        <p:nvSpPr>
          <p:cNvPr id="4" name="Rectangle 3"/>
          <p:cNvSpPr/>
          <p:nvPr/>
        </p:nvSpPr>
        <p:spPr bwMode="auto">
          <a:xfrm>
            <a:off x="5218186" y="2418034"/>
            <a:ext cx="2448272" cy="2592288"/>
          </a:xfrm>
          <a:prstGeom prst="rect">
            <a:avLst/>
          </a:prstGeom>
          <a:solidFill>
            <a:schemeClr val="bg1">
              <a:lumMod val="95000"/>
            </a:schemeClr>
          </a:solidFill>
          <a:ln w="38100">
            <a:solidFill>
              <a:srgbClr val="282828"/>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4000" dirty="0">
                <a:solidFill>
                  <a:srgbClr val="000000"/>
                </a:solidFill>
                <a:latin typeface="+mj-lt"/>
                <a:ea typeface="Segoe UI" pitchFamily="34" charset="0"/>
                <a:cs typeface="Segoe UI" pitchFamily="34" charset="0"/>
              </a:rPr>
              <a:t>App</a:t>
            </a:r>
          </a:p>
        </p:txBody>
      </p:sp>
      <p:grpSp>
        <p:nvGrpSpPr>
          <p:cNvPr id="10" name="Group 9"/>
          <p:cNvGrpSpPr/>
          <p:nvPr/>
        </p:nvGrpSpPr>
        <p:grpSpPr>
          <a:xfrm>
            <a:off x="9322641" y="2403366"/>
            <a:ext cx="1656184" cy="2573796"/>
            <a:chOff x="8234461" y="1913086"/>
            <a:chExt cx="1944216" cy="3021413"/>
          </a:xfrm>
        </p:grpSpPr>
        <p:sp>
          <p:nvSpPr>
            <p:cNvPr id="6" name="Rectangle 5"/>
            <p:cNvSpPr/>
            <p:nvPr/>
          </p:nvSpPr>
          <p:spPr bwMode="auto">
            <a:xfrm>
              <a:off x="8234461" y="1913086"/>
              <a:ext cx="1944216" cy="93610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800" dirty="0">
                  <a:gradFill>
                    <a:gsLst>
                      <a:gs pos="0">
                        <a:srgbClr val="FFFFFF"/>
                      </a:gs>
                      <a:gs pos="100000">
                        <a:srgbClr val="FFFFFF"/>
                      </a:gs>
                    </a:gsLst>
                    <a:lin ang="5400000" scaled="0"/>
                  </a:gradFill>
                  <a:latin typeface="+mj-lt"/>
                  <a:ea typeface="Segoe UI" pitchFamily="34" charset="0"/>
                  <a:cs typeface="Segoe UI" pitchFamily="34" charset="0"/>
                </a:rPr>
                <a:t>Code</a:t>
              </a:r>
            </a:p>
          </p:txBody>
        </p:sp>
        <p:sp>
          <p:nvSpPr>
            <p:cNvPr id="8" name="Rectangle 7"/>
            <p:cNvSpPr/>
            <p:nvPr/>
          </p:nvSpPr>
          <p:spPr bwMode="auto">
            <a:xfrm>
              <a:off x="8234461" y="2957202"/>
              <a:ext cx="1944216" cy="936104"/>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800" dirty="0" err="1">
                  <a:gradFill>
                    <a:gsLst>
                      <a:gs pos="0">
                        <a:srgbClr val="FFFFFF"/>
                      </a:gs>
                      <a:gs pos="100000">
                        <a:srgbClr val="FFFFFF"/>
                      </a:gs>
                    </a:gsLst>
                    <a:lin ang="5400000" scaled="0"/>
                  </a:gradFill>
                  <a:latin typeface="+mj-lt"/>
                  <a:ea typeface="Segoe UI" pitchFamily="34" charset="0"/>
                  <a:cs typeface="Segoe UI" pitchFamily="34" charset="0"/>
                </a:rPr>
                <a:t>Config</a:t>
              </a:r>
              <a:endParaRPr lang="en-GB" sz="28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8234461" y="3998395"/>
              <a:ext cx="1944216" cy="936104"/>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800" dirty="0">
                  <a:gradFill>
                    <a:gsLst>
                      <a:gs pos="0">
                        <a:srgbClr val="FFFFFF"/>
                      </a:gs>
                      <a:gs pos="100000">
                        <a:srgbClr val="FFFFFF"/>
                      </a:gs>
                    </a:gsLst>
                    <a:lin ang="5400000" scaled="0"/>
                  </a:gradFill>
                  <a:latin typeface="+mj-lt"/>
                  <a:ea typeface="Segoe UI" pitchFamily="34" charset="0"/>
                  <a:cs typeface="Segoe UI" pitchFamily="34" charset="0"/>
                </a:rPr>
                <a:t>Data</a:t>
              </a:r>
            </a:p>
          </p:txBody>
        </p:sp>
      </p:grpSp>
      <p:grpSp>
        <p:nvGrpSpPr>
          <p:cNvPr id="18" name="Group 17"/>
          <p:cNvGrpSpPr/>
          <p:nvPr/>
        </p:nvGrpSpPr>
        <p:grpSpPr>
          <a:xfrm>
            <a:off x="1510074" y="1578118"/>
            <a:ext cx="1912272" cy="2003412"/>
            <a:chOff x="705565" y="1578118"/>
            <a:chExt cx="2501889" cy="2621130"/>
          </a:xfrm>
        </p:grpSpPr>
        <p:sp>
          <p:nvSpPr>
            <p:cNvPr id="14" name="Rectangle 13"/>
            <p:cNvSpPr/>
            <p:nvPr/>
          </p:nvSpPr>
          <p:spPr bwMode="auto">
            <a:xfrm>
              <a:off x="705566" y="1578118"/>
              <a:ext cx="2497531" cy="804509"/>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Service A</a:t>
              </a:r>
            </a:p>
          </p:txBody>
        </p:sp>
        <p:sp>
          <p:nvSpPr>
            <p:cNvPr id="16" name="Rectangle 15"/>
            <p:cNvSpPr/>
            <p:nvPr/>
          </p:nvSpPr>
          <p:spPr bwMode="auto">
            <a:xfrm>
              <a:off x="709923" y="2493762"/>
              <a:ext cx="2497531" cy="80450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Manifest</a:t>
              </a:r>
            </a:p>
          </p:txBody>
        </p:sp>
        <p:sp>
          <p:nvSpPr>
            <p:cNvPr id="17" name="Rectangle 16"/>
            <p:cNvSpPr/>
            <p:nvPr/>
          </p:nvSpPr>
          <p:spPr bwMode="auto">
            <a:xfrm>
              <a:off x="705565" y="3394739"/>
              <a:ext cx="2497531" cy="80450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Code</a:t>
              </a:r>
            </a:p>
          </p:txBody>
        </p:sp>
      </p:grpSp>
      <p:grpSp>
        <p:nvGrpSpPr>
          <p:cNvPr id="19" name="Group 18"/>
          <p:cNvGrpSpPr/>
          <p:nvPr/>
        </p:nvGrpSpPr>
        <p:grpSpPr>
          <a:xfrm>
            <a:off x="1513405" y="4362250"/>
            <a:ext cx="1912272" cy="2003412"/>
            <a:chOff x="705565" y="1578118"/>
            <a:chExt cx="2501889" cy="2621130"/>
          </a:xfrm>
        </p:grpSpPr>
        <p:sp>
          <p:nvSpPr>
            <p:cNvPr id="20" name="Rectangle 19"/>
            <p:cNvSpPr/>
            <p:nvPr/>
          </p:nvSpPr>
          <p:spPr bwMode="auto">
            <a:xfrm>
              <a:off x="705566" y="1578118"/>
              <a:ext cx="2497531" cy="80451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Service B</a:t>
              </a:r>
            </a:p>
          </p:txBody>
        </p:sp>
        <p:sp>
          <p:nvSpPr>
            <p:cNvPr id="21" name="Rectangle 20"/>
            <p:cNvSpPr/>
            <p:nvPr/>
          </p:nvSpPr>
          <p:spPr bwMode="auto">
            <a:xfrm>
              <a:off x="709923" y="2493762"/>
              <a:ext cx="2497531" cy="804509"/>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Manifest</a:t>
              </a:r>
            </a:p>
          </p:txBody>
        </p:sp>
        <p:sp>
          <p:nvSpPr>
            <p:cNvPr id="22" name="Rectangle 21"/>
            <p:cNvSpPr/>
            <p:nvPr/>
          </p:nvSpPr>
          <p:spPr bwMode="auto">
            <a:xfrm>
              <a:off x="705565" y="3394739"/>
              <a:ext cx="2497531" cy="804509"/>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mj-lt"/>
                  <a:ea typeface="Segoe UI" pitchFamily="34" charset="0"/>
                  <a:cs typeface="Segoe UI" pitchFamily="34" charset="0"/>
                </a:rPr>
                <a:t>Code</a:t>
              </a:r>
            </a:p>
          </p:txBody>
        </p:sp>
      </p:grpSp>
      <p:cxnSp>
        <p:nvCxnSpPr>
          <p:cNvPr id="24" name="Straight Arrow Connector 23"/>
          <p:cNvCxnSpPr>
            <a:stCxn id="4" idx="1"/>
            <a:endCxn id="16" idx="3"/>
          </p:cNvCxnSpPr>
          <p:nvPr/>
        </p:nvCxnSpPr>
        <p:spPr>
          <a:xfrm flipH="1" flipV="1">
            <a:off x="3422346" y="2585429"/>
            <a:ext cx="1795840" cy="1128749"/>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1"/>
            <a:endCxn id="21" idx="3"/>
          </p:cNvCxnSpPr>
          <p:nvPr/>
        </p:nvCxnSpPr>
        <p:spPr>
          <a:xfrm flipH="1">
            <a:off x="3425677" y="3714178"/>
            <a:ext cx="1792509" cy="165538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Left Brace 26"/>
          <p:cNvSpPr/>
          <p:nvPr/>
        </p:nvSpPr>
        <p:spPr>
          <a:xfrm>
            <a:off x="8314530" y="2418034"/>
            <a:ext cx="504056" cy="2559128"/>
          </a:xfrm>
          <a:prstGeom prst="leftBrace">
            <a:avLst>
              <a:gd name="adj1" fmla="val 0"/>
              <a:gd name="adj2" fmla="val 50000"/>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9" name="Picture 4" descr="https://image.freepik.com/free-icon/xml-file-format-symbol_318-45852.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5986425" y="3498154"/>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s://image.freepik.com/free-icon/xml-file-format-symbol_318-45852.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945589" y="5178966"/>
            <a:ext cx="381189" cy="38118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https://image.freepik.com/free-icon/xml-file-format-symbol_318-45852.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975233" y="2390853"/>
            <a:ext cx="381189" cy="381189"/>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p:nvPr/>
        </p:nvGrpSpPr>
        <p:grpSpPr>
          <a:xfrm>
            <a:off x="889646" y="5851939"/>
            <a:ext cx="550043" cy="412533"/>
            <a:chOff x="2617837" y="3209230"/>
            <a:chExt cx="1152128" cy="864096"/>
          </a:xfrm>
        </p:grpSpPr>
        <p:pic>
          <p:nvPicPr>
            <p:cNvPr id="33" name="Picture 4" descr="https://image.freepik.com/free-icon/xml-file-format-symbol_318-4585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1853" y="320923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bwMode="auto">
            <a:xfrm>
              <a:off x="2833861" y="3569270"/>
              <a:ext cx="720080" cy="28803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7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2617837" y="3519804"/>
              <a:ext cx="1152128" cy="3600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800" b="1" dirty="0">
                  <a:gradFill>
                    <a:gsLst>
                      <a:gs pos="0">
                        <a:srgbClr val="FFFFFF"/>
                      </a:gs>
                      <a:gs pos="100000">
                        <a:srgbClr val="FFFFFF"/>
                      </a:gs>
                    </a:gsLst>
                    <a:lin ang="5400000" scaled="0"/>
                  </a:gradFill>
                  <a:ea typeface="Segoe UI" pitchFamily="34" charset="0"/>
                  <a:cs typeface="Segoe UI" pitchFamily="34" charset="0"/>
                </a:rPr>
                <a:t>.CS</a:t>
              </a:r>
            </a:p>
          </p:txBody>
        </p:sp>
      </p:grpSp>
      <p:grpSp>
        <p:nvGrpSpPr>
          <p:cNvPr id="36" name="Group 35"/>
          <p:cNvGrpSpPr/>
          <p:nvPr/>
        </p:nvGrpSpPr>
        <p:grpSpPr>
          <a:xfrm>
            <a:off x="889645" y="3067807"/>
            <a:ext cx="550043" cy="412533"/>
            <a:chOff x="2617837" y="3209230"/>
            <a:chExt cx="1152128" cy="864096"/>
          </a:xfrm>
        </p:grpSpPr>
        <p:pic>
          <p:nvPicPr>
            <p:cNvPr id="37" name="Picture 4" descr="https://image.freepik.com/free-icon/xml-file-format-symbol_318-4585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1853" y="320923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bwMode="auto">
            <a:xfrm>
              <a:off x="2833861" y="3569270"/>
              <a:ext cx="720080" cy="28803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7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2617837" y="3519804"/>
              <a:ext cx="1152128" cy="3600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800" b="1" dirty="0">
                  <a:gradFill>
                    <a:gsLst>
                      <a:gs pos="0">
                        <a:srgbClr val="FFFFFF"/>
                      </a:gs>
                      <a:gs pos="100000">
                        <a:srgbClr val="FFFFFF"/>
                      </a:gs>
                    </a:gsLst>
                    <a:lin ang="5400000" scaled="0"/>
                  </a:gradFill>
                  <a:ea typeface="Segoe UI" pitchFamily="34" charset="0"/>
                  <a:cs typeface="Segoe UI" pitchFamily="34" charset="0"/>
                </a:rPr>
                <a:t>.CS</a:t>
              </a:r>
            </a:p>
          </p:txBody>
        </p:sp>
      </p:grpSp>
      <p:pic>
        <p:nvPicPr>
          <p:cNvPr id="1026" name="Picture 2" descr="https://cdn4.iconfinder.com/data/icons/ionicons/512/icon-folder-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8481" y="2535801"/>
            <a:ext cx="472482" cy="47248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s://cdn4.iconfinder.com/data/icons/ionicons/512/icon-folder-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8481" y="3455268"/>
            <a:ext cx="472482" cy="47248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s://cdn4.iconfinder.com/data/icons/ionicons/512/icon-folder-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8481" y="4305628"/>
            <a:ext cx="472482" cy="472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3410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58415" y="1193007"/>
            <a:ext cx="5615826" cy="484470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GB" sz="2800" b="1" dirty="0">
                <a:gradFill>
                  <a:gsLst>
                    <a:gs pos="0">
                      <a:srgbClr val="FFFFFF"/>
                    </a:gs>
                    <a:gs pos="100000">
                      <a:srgbClr val="FFFFFF"/>
                    </a:gs>
                  </a:gsLst>
                  <a:lin ang="5400000" scaled="0"/>
                </a:gradFill>
                <a:ea typeface="Segoe UI" pitchFamily="34" charset="0"/>
                <a:cs typeface="Segoe UI" pitchFamily="34" charset="0"/>
              </a:rPr>
              <a:t>Reliable Services</a:t>
            </a:r>
          </a:p>
          <a:p>
            <a:pPr algn="ctr" defTabSz="932293" fontAlgn="base">
              <a:lnSpc>
                <a:spcPct val="90000"/>
              </a:lnSpc>
              <a:spcBef>
                <a:spcPct val="0"/>
              </a:spcBef>
              <a:spcAft>
                <a:spcPct val="0"/>
              </a:spcAft>
            </a:pPr>
            <a:endParaRPr lang="en-GB" sz="2800" b="1" dirty="0">
              <a:gradFill>
                <a:gsLst>
                  <a:gs pos="0">
                    <a:srgbClr val="FFFFFF"/>
                  </a:gs>
                  <a:gs pos="100000">
                    <a:srgbClr val="FFFFFF"/>
                  </a:gs>
                </a:gsLst>
                <a:lin ang="5400000" scaled="0"/>
              </a:gradFill>
              <a:ea typeface="Segoe UI" pitchFamily="34" charset="0"/>
              <a:cs typeface="Segoe UI" pitchFamily="34" charset="0"/>
            </a:endParaRPr>
          </a:p>
          <a:p>
            <a:pPr marL="457112" indent="-457112" defTabSz="932293" fontAlgn="base">
              <a:lnSpc>
                <a:spcPct val="90000"/>
              </a:lnSpc>
              <a:spcBef>
                <a:spcPct val="0"/>
              </a:spcBef>
              <a:spcAft>
                <a:spcPct val="0"/>
              </a:spcAft>
              <a:buFont typeface="Arial" panose="020B0604020202020204" pitchFamily="34" charset="0"/>
              <a:buChar char="•"/>
            </a:pPr>
            <a:endParaRPr lang="en-GB" sz="2400" dirty="0">
              <a:gradFill>
                <a:gsLst>
                  <a:gs pos="0">
                    <a:srgbClr val="FFFFFF"/>
                  </a:gs>
                  <a:gs pos="100000">
                    <a:srgbClr val="FFFFFF"/>
                  </a:gs>
                </a:gsLst>
                <a:lin ang="5400000" scaled="0"/>
              </a:gradFill>
              <a:ea typeface="Segoe UI" pitchFamily="34" charset="0"/>
              <a:cs typeface="Segoe UI" pitchFamily="34" charset="0"/>
            </a:endParaRPr>
          </a:p>
          <a:p>
            <a:pPr marL="457112" indent="-457112" defTabSz="932293" fontAlgn="base">
              <a:lnSpc>
                <a:spcPct val="90000"/>
              </a:lnSpc>
              <a:spcBef>
                <a:spcPct val="0"/>
              </a:spcBef>
              <a:spcAft>
                <a:spcPct val="0"/>
              </a:spcAft>
              <a:buFont typeface="Arial" panose="020B0604020202020204" pitchFamily="34" charset="0"/>
              <a:buChar char="•"/>
            </a:pPr>
            <a:endParaRPr lang="en-GB" sz="2400" dirty="0">
              <a:gradFill>
                <a:gsLst>
                  <a:gs pos="0">
                    <a:srgbClr val="FFFFFF"/>
                  </a:gs>
                  <a:gs pos="100000">
                    <a:srgbClr val="FFFFFF"/>
                  </a:gs>
                </a:gsLst>
                <a:lin ang="5400000" scaled="0"/>
              </a:gradFill>
              <a:ea typeface="Segoe UI" pitchFamily="34" charset="0"/>
              <a:cs typeface="Segoe UI" pitchFamily="34" charset="0"/>
            </a:endParaRPr>
          </a:p>
          <a:p>
            <a:pPr marL="457112" indent="-457112" defTabSz="932293" fontAlgn="base">
              <a:lnSpc>
                <a:spcPct val="90000"/>
              </a:lnSpc>
              <a:spcBef>
                <a:spcPct val="0"/>
              </a:spcBef>
              <a:spcAft>
                <a:spcPct val="0"/>
              </a:spcAft>
              <a:buFont typeface="Arial" panose="020B0604020202020204" pitchFamily="34" charset="0"/>
              <a:buChar char="•"/>
            </a:pPr>
            <a:r>
              <a:rPr lang="en-GB" sz="2400" dirty="0">
                <a:gradFill>
                  <a:gsLst>
                    <a:gs pos="0">
                      <a:srgbClr val="FFFFFF"/>
                    </a:gs>
                    <a:gs pos="100000">
                      <a:srgbClr val="FFFFFF"/>
                    </a:gs>
                  </a:gsLst>
                  <a:lin ang="5400000" scaled="0"/>
                </a:gradFill>
                <a:ea typeface="Segoe UI" pitchFamily="34" charset="0"/>
                <a:cs typeface="Segoe UI" pitchFamily="34" charset="0"/>
              </a:rPr>
              <a:t>Reliable collection (Dictionary and Queue) classes to persist state.</a:t>
            </a:r>
            <a:endParaRPr lang="en-GB" sz="2400" b="1" dirty="0">
              <a:gradFill>
                <a:gsLst>
                  <a:gs pos="0">
                    <a:srgbClr val="FFFFFF"/>
                  </a:gs>
                  <a:gs pos="100000">
                    <a:srgbClr val="FFFFFF"/>
                  </a:gs>
                </a:gsLst>
                <a:lin ang="5400000" scaled="0"/>
              </a:gradFill>
              <a:ea typeface="Segoe UI" pitchFamily="34" charset="0"/>
              <a:cs typeface="Segoe UI" pitchFamily="34" charset="0"/>
            </a:endParaRPr>
          </a:p>
          <a:p>
            <a:pPr marL="457112" indent="-457112" defTabSz="932293" fontAlgn="base">
              <a:lnSpc>
                <a:spcPct val="90000"/>
              </a:lnSpc>
              <a:spcBef>
                <a:spcPct val="0"/>
              </a:spcBef>
              <a:spcAft>
                <a:spcPct val="0"/>
              </a:spcAft>
              <a:buFont typeface="Arial" panose="020B0604020202020204" pitchFamily="34" charset="0"/>
              <a:buChar char="•"/>
            </a:pPr>
            <a:endParaRPr lang="en-GB" sz="2400" dirty="0">
              <a:gradFill>
                <a:gsLst>
                  <a:gs pos="0">
                    <a:srgbClr val="FFFFFF"/>
                  </a:gs>
                  <a:gs pos="100000">
                    <a:srgbClr val="FFFFFF"/>
                  </a:gs>
                </a:gsLst>
                <a:lin ang="5400000" scaled="0"/>
              </a:gradFill>
              <a:ea typeface="Segoe UI" pitchFamily="34" charset="0"/>
              <a:cs typeface="Segoe UI" pitchFamily="34" charset="0"/>
            </a:endParaRPr>
          </a:p>
          <a:p>
            <a:pPr marL="457112" indent="-457112" defTabSz="932293" fontAlgn="base">
              <a:lnSpc>
                <a:spcPct val="90000"/>
              </a:lnSpc>
              <a:spcBef>
                <a:spcPct val="0"/>
              </a:spcBef>
              <a:spcAft>
                <a:spcPct val="0"/>
              </a:spcAft>
              <a:buFont typeface="Arial" panose="020B0604020202020204" pitchFamily="34" charset="0"/>
              <a:buChar char="•"/>
            </a:pPr>
            <a:r>
              <a:rPr lang="en-GB" sz="2400" dirty="0">
                <a:gradFill>
                  <a:gsLst>
                    <a:gs pos="0">
                      <a:srgbClr val="FFFFFF"/>
                    </a:gs>
                    <a:gs pos="100000">
                      <a:srgbClr val="FFFFFF"/>
                    </a:gs>
                  </a:gsLst>
                  <a:lin ang="5400000" scaled="0"/>
                </a:gradFill>
                <a:ea typeface="Segoe UI" pitchFamily="34" charset="0"/>
                <a:cs typeface="Segoe UI" pitchFamily="34" charset="0"/>
              </a:rPr>
              <a:t>Full control of concurrency and state management.</a:t>
            </a:r>
          </a:p>
          <a:p>
            <a:pPr defTabSz="932293"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a:p>
            <a:pPr marL="457112" indent="-457112" defTabSz="932293" fontAlgn="base">
              <a:lnSpc>
                <a:spcPct val="90000"/>
              </a:lnSpc>
              <a:spcBef>
                <a:spcPct val="0"/>
              </a:spcBef>
              <a:spcAft>
                <a:spcPct val="0"/>
              </a:spcAft>
              <a:buFont typeface="Arial" panose="020B0604020202020204" pitchFamily="34" charset="0"/>
              <a:buChar char="•"/>
            </a:pPr>
            <a:r>
              <a:rPr lang="en-GB" sz="2400" dirty="0">
                <a:gradFill>
                  <a:gsLst>
                    <a:gs pos="0">
                      <a:srgbClr val="FFFFFF"/>
                    </a:gs>
                    <a:gs pos="100000">
                      <a:srgbClr val="FFFFFF"/>
                    </a:gs>
                  </a:gsLst>
                  <a:lin ang="5400000" scaled="0"/>
                </a:gradFill>
                <a:ea typeface="Segoe UI" pitchFamily="34" charset="0"/>
                <a:cs typeface="Segoe UI" pitchFamily="34" charset="0"/>
              </a:rPr>
              <a:t>ALM benefits</a:t>
            </a:r>
          </a:p>
          <a:p>
            <a:pPr defTabSz="932293"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458416" y="1861243"/>
            <a:ext cx="5615825" cy="517065"/>
          </a:xfrm>
          <a:prstGeom prst="rect">
            <a:avLst/>
          </a:prstGeom>
          <a:solidFill>
            <a:srgbClr val="00B050"/>
          </a:solidFill>
        </p:spPr>
        <p:txBody>
          <a:bodyPr wrap="square" lIns="182880" tIns="146304" rIns="182880" bIns="146304" rtlCol="0">
            <a:spAutoFit/>
          </a:bodyPr>
          <a:lstStyle/>
          <a:p>
            <a:pPr algn="ctr">
              <a:lnSpc>
                <a:spcPct val="90000"/>
              </a:lnSpc>
              <a:spcAft>
                <a:spcPts val="600"/>
              </a:spcAft>
            </a:pPr>
            <a:r>
              <a:rPr lang="en-GB" sz="1600" spc="600" dirty="0">
                <a:solidFill>
                  <a:schemeClr val="bg1"/>
                </a:solidFill>
              </a:rPr>
              <a:t>STATELESS		STATEFUL</a:t>
            </a:r>
          </a:p>
        </p:txBody>
      </p:sp>
      <p:sp>
        <p:nvSpPr>
          <p:cNvPr id="6" name="Rectangle 5"/>
          <p:cNvSpPr/>
          <p:nvPr/>
        </p:nvSpPr>
        <p:spPr bwMode="auto">
          <a:xfrm>
            <a:off x="6219035" y="1193006"/>
            <a:ext cx="5615826" cy="484470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GB" sz="2800" b="1" dirty="0">
                <a:gradFill>
                  <a:gsLst>
                    <a:gs pos="0">
                      <a:srgbClr val="FFFFFF"/>
                    </a:gs>
                    <a:gs pos="100000">
                      <a:srgbClr val="FFFFFF"/>
                    </a:gs>
                  </a:gsLst>
                  <a:lin ang="5400000" scaled="0"/>
                </a:gradFill>
                <a:ea typeface="Segoe UI" pitchFamily="34" charset="0"/>
                <a:cs typeface="Segoe UI" pitchFamily="34" charset="0"/>
              </a:rPr>
              <a:t>Reliable Actors</a:t>
            </a:r>
          </a:p>
          <a:p>
            <a:pPr defTabSz="932293" fontAlgn="base">
              <a:lnSpc>
                <a:spcPct val="90000"/>
              </a:lnSpc>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a:p>
            <a:pPr defTabSz="932293" fontAlgn="base">
              <a:lnSpc>
                <a:spcPct val="90000"/>
              </a:lnSpc>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a:p>
            <a:pPr marL="457112" indent="-457112" defTabSz="932293" fontAlgn="base">
              <a:lnSpc>
                <a:spcPct val="90000"/>
              </a:lnSpc>
              <a:spcBef>
                <a:spcPct val="0"/>
              </a:spcBef>
              <a:spcAft>
                <a:spcPct val="0"/>
              </a:spcAft>
              <a:buFont typeface="Arial" panose="020B0604020202020204" pitchFamily="34" charset="0"/>
              <a:buChar char="•"/>
            </a:pPr>
            <a:endParaRPr lang="en-GB" sz="2400" dirty="0">
              <a:gradFill>
                <a:gsLst>
                  <a:gs pos="0">
                    <a:srgbClr val="FFFFFF"/>
                  </a:gs>
                  <a:gs pos="100000">
                    <a:srgbClr val="FFFFFF"/>
                  </a:gs>
                </a:gsLst>
                <a:lin ang="5400000" scaled="0"/>
              </a:gradFill>
              <a:ea typeface="Segoe UI" pitchFamily="34" charset="0"/>
              <a:cs typeface="Segoe UI" pitchFamily="34" charset="0"/>
            </a:endParaRPr>
          </a:p>
          <a:p>
            <a:pPr marL="457112" indent="-457112" defTabSz="932293" fontAlgn="base">
              <a:lnSpc>
                <a:spcPct val="90000"/>
              </a:lnSpc>
              <a:spcBef>
                <a:spcPct val="0"/>
              </a:spcBef>
              <a:spcAft>
                <a:spcPct val="0"/>
              </a:spcAft>
              <a:buFont typeface="Arial" panose="020B0604020202020204" pitchFamily="34" charset="0"/>
              <a:buChar char="•"/>
            </a:pPr>
            <a:r>
              <a:rPr lang="en-GB" sz="2400" dirty="0">
                <a:gradFill>
                  <a:gsLst>
                    <a:gs pos="0">
                      <a:srgbClr val="FFFFFF"/>
                    </a:gs>
                    <a:gs pos="100000">
                      <a:srgbClr val="FFFFFF"/>
                    </a:gs>
                  </a:gsLst>
                  <a:lin ang="5400000" scaled="0"/>
                </a:gradFill>
                <a:ea typeface="Segoe UI" pitchFamily="34" charset="0"/>
                <a:cs typeface="Segoe UI" pitchFamily="34" charset="0"/>
              </a:rPr>
              <a:t>Many small independent units of state (i.e. sensor, smart car, etc.)</a:t>
            </a:r>
          </a:p>
          <a:p>
            <a:pPr marL="457112" indent="-457112" defTabSz="932293" fontAlgn="base">
              <a:lnSpc>
                <a:spcPct val="90000"/>
              </a:lnSpc>
              <a:spcBef>
                <a:spcPct val="0"/>
              </a:spcBef>
              <a:spcAft>
                <a:spcPct val="0"/>
              </a:spcAft>
              <a:buFont typeface="Arial" panose="020B0604020202020204" pitchFamily="34" charset="0"/>
              <a:buChar char="•"/>
            </a:pPr>
            <a:endParaRPr lang="en-GB" sz="2400" dirty="0">
              <a:gradFill>
                <a:gsLst>
                  <a:gs pos="0">
                    <a:srgbClr val="FFFFFF"/>
                  </a:gs>
                  <a:gs pos="100000">
                    <a:srgbClr val="FFFFFF"/>
                  </a:gs>
                </a:gsLst>
                <a:lin ang="5400000" scaled="0"/>
              </a:gradFill>
              <a:ea typeface="Segoe UI" pitchFamily="34" charset="0"/>
              <a:cs typeface="Segoe UI" pitchFamily="34" charset="0"/>
            </a:endParaRPr>
          </a:p>
          <a:p>
            <a:pPr marL="457112" indent="-457112" defTabSz="932293" fontAlgn="base">
              <a:lnSpc>
                <a:spcPct val="90000"/>
              </a:lnSpc>
              <a:spcBef>
                <a:spcPct val="0"/>
              </a:spcBef>
              <a:spcAft>
                <a:spcPct val="0"/>
              </a:spcAft>
              <a:buFont typeface="Arial" panose="020B0604020202020204" pitchFamily="34" charset="0"/>
              <a:buChar char="•"/>
            </a:pPr>
            <a:r>
              <a:rPr lang="en-GB" sz="2400" dirty="0">
                <a:gradFill>
                  <a:gsLst>
                    <a:gs pos="0">
                      <a:srgbClr val="FFFFFF"/>
                    </a:gs>
                    <a:gs pos="100000">
                      <a:srgbClr val="FFFFFF"/>
                    </a:gs>
                  </a:gsLst>
                  <a:lin ang="5400000" scaled="0"/>
                </a:gradFill>
                <a:ea typeface="Segoe UI" pitchFamily="34" charset="0"/>
                <a:cs typeface="Segoe UI" pitchFamily="34" charset="0"/>
              </a:rPr>
              <a:t>Single threaded objects</a:t>
            </a:r>
          </a:p>
          <a:p>
            <a:pPr marL="457112" indent="-457112" defTabSz="932293" fontAlgn="base">
              <a:lnSpc>
                <a:spcPct val="90000"/>
              </a:lnSpc>
              <a:spcBef>
                <a:spcPct val="0"/>
              </a:spcBef>
              <a:spcAft>
                <a:spcPct val="0"/>
              </a:spcAft>
              <a:buFont typeface="Arial" panose="020B0604020202020204" pitchFamily="34" charset="0"/>
              <a:buChar char="•"/>
            </a:pPr>
            <a:endParaRPr lang="en-GB" sz="2400" dirty="0">
              <a:gradFill>
                <a:gsLst>
                  <a:gs pos="0">
                    <a:srgbClr val="FFFFFF"/>
                  </a:gs>
                  <a:gs pos="100000">
                    <a:srgbClr val="FFFFFF"/>
                  </a:gs>
                </a:gsLst>
                <a:lin ang="5400000" scaled="0"/>
              </a:gradFill>
              <a:ea typeface="Segoe UI" pitchFamily="34" charset="0"/>
              <a:cs typeface="Segoe UI" pitchFamily="34" charset="0"/>
            </a:endParaRPr>
          </a:p>
          <a:p>
            <a:pPr marL="457112" indent="-457112" defTabSz="932293" fontAlgn="base">
              <a:lnSpc>
                <a:spcPct val="90000"/>
              </a:lnSpc>
              <a:spcBef>
                <a:spcPct val="0"/>
              </a:spcBef>
              <a:spcAft>
                <a:spcPct val="0"/>
              </a:spcAft>
              <a:buFont typeface="Arial" panose="020B0604020202020204" pitchFamily="34" charset="0"/>
              <a:buChar char="•"/>
            </a:pPr>
            <a:r>
              <a:rPr lang="en-GB" sz="2400" dirty="0">
                <a:gradFill>
                  <a:gsLst>
                    <a:gs pos="0">
                      <a:srgbClr val="FFFFFF"/>
                    </a:gs>
                    <a:gs pos="100000">
                      <a:srgbClr val="FFFFFF"/>
                    </a:gs>
                  </a:gsLst>
                  <a:lin ang="5400000" scaled="0"/>
                </a:gradFill>
                <a:ea typeface="Segoe UI" pitchFamily="34" charset="0"/>
                <a:cs typeface="Segoe UI" pitchFamily="34" charset="0"/>
              </a:rPr>
              <a:t>Service Fabric manages concurrency, granularity of state and communication</a:t>
            </a:r>
          </a:p>
        </p:txBody>
      </p:sp>
      <p:sp>
        <p:nvSpPr>
          <p:cNvPr id="2" name="TextBox 1"/>
          <p:cNvSpPr txBox="1"/>
          <p:nvPr/>
        </p:nvSpPr>
        <p:spPr>
          <a:xfrm>
            <a:off x="6219036" y="1861244"/>
            <a:ext cx="5615825" cy="517065"/>
          </a:xfrm>
          <a:prstGeom prst="rect">
            <a:avLst/>
          </a:prstGeom>
          <a:solidFill>
            <a:schemeClr val="tx2">
              <a:lumMod val="75000"/>
            </a:schemeClr>
          </a:solidFill>
        </p:spPr>
        <p:txBody>
          <a:bodyPr wrap="square" lIns="182880" tIns="146304" rIns="182880" bIns="146304" rtlCol="0">
            <a:spAutoFit/>
          </a:bodyPr>
          <a:lstStyle/>
          <a:p>
            <a:pPr algn="ctr">
              <a:lnSpc>
                <a:spcPct val="90000"/>
              </a:lnSpc>
              <a:spcAft>
                <a:spcPts val="600"/>
              </a:spcAft>
            </a:pPr>
            <a:endParaRPr lang="en-GB" sz="1600" spc="600" dirty="0">
              <a:solidFill>
                <a:schemeClr val="bg1"/>
              </a:solidFill>
            </a:endParaRPr>
          </a:p>
        </p:txBody>
      </p:sp>
      <p:sp>
        <p:nvSpPr>
          <p:cNvPr id="7" name="Rectangle 6"/>
          <p:cNvSpPr/>
          <p:nvPr/>
        </p:nvSpPr>
        <p:spPr bwMode="auto">
          <a:xfrm>
            <a:off x="458415" y="6109716"/>
            <a:ext cx="11376832" cy="59623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a:t>
            </a:r>
            <a:r>
              <a:rPr lang="en-GB" sz="2400" dirty="0" err="1">
                <a:gradFill>
                  <a:gsLst>
                    <a:gs pos="0">
                      <a:srgbClr val="FFFFFF"/>
                    </a:gs>
                    <a:gs pos="100000">
                      <a:srgbClr val="FFFFFF"/>
                    </a:gs>
                  </a:gsLst>
                  <a:lin ang="5400000" scaled="0"/>
                </a:gradFill>
                <a:ea typeface="Segoe UI" pitchFamily="34" charset="0"/>
                <a:cs typeface="Segoe UI" pitchFamily="34" charset="0"/>
              </a:rPr>
              <a:t>Stateful</a:t>
            </a:r>
            <a:r>
              <a:rPr lang="en-GB" sz="2400" dirty="0">
                <a:gradFill>
                  <a:gsLst>
                    <a:gs pos="0">
                      <a:srgbClr val="FFFFFF"/>
                    </a:gs>
                    <a:gs pos="100000">
                      <a:srgbClr val="FFFFFF"/>
                    </a:gs>
                  </a:gsLst>
                  <a:lin ang="5400000" scaled="0"/>
                </a:gradFill>
                <a:ea typeface="Segoe UI" pitchFamily="34" charset="0"/>
                <a:cs typeface="Segoe UI" pitchFamily="34" charset="0"/>
              </a:rPr>
              <a:t> service’s state is serialised and stored on the nodes not in a database.</a:t>
            </a:r>
          </a:p>
        </p:txBody>
      </p:sp>
      <p:sp>
        <p:nvSpPr>
          <p:cNvPr id="4" name="Title 3"/>
          <p:cNvSpPr>
            <a:spLocks noGrp="1"/>
          </p:cNvSpPr>
          <p:nvPr>
            <p:ph type="title"/>
          </p:nvPr>
        </p:nvSpPr>
        <p:spPr/>
        <p:txBody>
          <a:bodyPr/>
          <a:lstStyle/>
          <a:p>
            <a:r>
              <a:rPr lang="en-GB" dirty="0"/>
              <a:t>Programming models</a:t>
            </a:r>
          </a:p>
        </p:txBody>
      </p:sp>
    </p:spTree>
    <p:extLst>
      <p:ext uri="{BB962C8B-B14F-4D97-AF65-F5344CB8AC3E}">
        <p14:creationId xmlns:p14="http://schemas.microsoft.com/office/powerpoint/2010/main" val="25355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Microservices</a:t>
            </a:r>
          </a:p>
        </p:txBody>
      </p:sp>
      <p:sp>
        <p:nvSpPr>
          <p:cNvPr id="6" name="Rectangle 5"/>
          <p:cNvSpPr/>
          <p:nvPr/>
        </p:nvSpPr>
        <p:spPr bwMode="auto">
          <a:xfrm>
            <a:off x="1318969" y="3227501"/>
            <a:ext cx="1074324" cy="1074324"/>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p:cNvCxnSpPr/>
          <p:nvPr/>
        </p:nvCxnSpPr>
        <p:spPr>
          <a:xfrm>
            <a:off x="3337917" y="2057102"/>
            <a:ext cx="0" cy="403244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91162" y="4793406"/>
            <a:ext cx="126207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Client</a:t>
            </a:r>
          </a:p>
        </p:txBody>
      </p:sp>
      <p:cxnSp>
        <p:nvCxnSpPr>
          <p:cNvPr id="20" name="Straight Arrow Connector 19"/>
          <p:cNvCxnSpPr/>
          <p:nvPr/>
        </p:nvCxnSpPr>
        <p:spPr>
          <a:xfrm>
            <a:off x="2393293" y="3569270"/>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393293" y="4001318"/>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4792254" y="3013214"/>
            <a:ext cx="1074324" cy="1074324"/>
          </a:xfrm>
          <a:prstGeom prst="rect">
            <a:avLst/>
          </a:prstGeom>
          <a:solidFill>
            <a:srgbClr val="426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4675563" y="3137222"/>
            <a:ext cx="1074324" cy="1074324"/>
          </a:xfrm>
          <a:prstGeom prst="rect">
            <a:avLst/>
          </a:prstGeom>
          <a:solidFill>
            <a:srgbClr val="5A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558872" y="3228280"/>
            <a:ext cx="1074324" cy="10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4297602" y="4793406"/>
            <a:ext cx="188466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Gateway</a:t>
            </a:r>
          </a:p>
        </p:txBody>
      </p:sp>
      <p:sp>
        <p:nvSpPr>
          <p:cNvPr id="32" name="Rectangle 31"/>
          <p:cNvSpPr/>
          <p:nvPr/>
        </p:nvSpPr>
        <p:spPr bwMode="auto">
          <a:xfrm>
            <a:off x="7298357" y="1610559"/>
            <a:ext cx="615136" cy="615136"/>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9746629" y="3459064"/>
            <a:ext cx="615136" cy="615136"/>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4" name="Rectangle 33"/>
          <p:cNvSpPr/>
          <p:nvPr/>
        </p:nvSpPr>
        <p:spPr bwMode="auto">
          <a:xfrm>
            <a:off x="7116232" y="3645962"/>
            <a:ext cx="615136" cy="615136"/>
          </a:xfrm>
          <a:prstGeom prst="rect">
            <a:avLst/>
          </a:prstGeom>
          <a:solidFill>
            <a:srgbClr val="D1806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5" name="Rectangle 34"/>
          <p:cNvSpPr/>
          <p:nvPr/>
        </p:nvSpPr>
        <p:spPr bwMode="auto">
          <a:xfrm>
            <a:off x="8555429" y="2225695"/>
            <a:ext cx="615136" cy="615136"/>
          </a:xfrm>
          <a:prstGeom prst="rect">
            <a:avLst/>
          </a:prstGeom>
          <a:solidFill>
            <a:srgbClr val="006A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
        <p:nvSpPr>
          <p:cNvPr id="36" name="Rectangle 35"/>
          <p:cNvSpPr/>
          <p:nvPr/>
        </p:nvSpPr>
        <p:spPr bwMode="auto">
          <a:xfrm>
            <a:off x="8555429" y="4692433"/>
            <a:ext cx="615136" cy="615136"/>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dirty="0" err="1"/>
          </a:p>
        </p:txBody>
      </p:sp>
      <p:cxnSp>
        <p:nvCxnSpPr>
          <p:cNvPr id="5" name="Straight Arrow Connector 4"/>
          <p:cNvCxnSpPr>
            <a:stCxn id="25" idx="3"/>
            <a:endCxn id="32" idx="2"/>
          </p:cNvCxnSpPr>
          <p:nvPr/>
        </p:nvCxnSpPr>
        <p:spPr>
          <a:xfrm flipV="1">
            <a:off x="5866578" y="2225695"/>
            <a:ext cx="1739347" cy="13246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2" idx="2"/>
            <a:endCxn id="36" idx="0"/>
          </p:cNvCxnSpPr>
          <p:nvPr/>
        </p:nvCxnSpPr>
        <p:spPr>
          <a:xfrm>
            <a:off x="7605925" y="2225695"/>
            <a:ext cx="1257072" cy="24667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6" idx="0"/>
            <a:endCxn id="33" idx="1"/>
          </p:cNvCxnSpPr>
          <p:nvPr/>
        </p:nvCxnSpPr>
        <p:spPr>
          <a:xfrm flipV="1">
            <a:off x="8862997" y="3766632"/>
            <a:ext cx="883632" cy="9258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bwMode="auto">
          <a:xfrm>
            <a:off x="7298357" y="1984054"/>
            <a:ext cx="615136" cy="240601"/>
          </a:xfrm>
          <a:prstGeom prst="rect">
            <a:avLst/>
          </a:prstGeom>
          <a:solidFill>
            <a:srgbClr val="00325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000" dirty="0">
                <a:solidFill>
                  <a:schemeClr val="bg1"/>
                </a:solidFill>
              </a:rPr>
              <a:t>API</a:t>
            </a:r>
          </a:p>
        </p:txBody>
      </p:sp>
      <p:sp>
        <p:nvSpPr>
          <p:cNvPr id="57" name="TextBox 56"/>
          <p:cNvSpPr txBox="1"/>
          <p:nvPr/>
        </p:nvSpPr>
        <p:spPr>
          <a:xfrm>
            <a:off x="10408007" y="3450731"/>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Notifications</a:t>
            </a:r>
          </a:p>
        </p:txBody>
      </p:sp>
      <p:sp>
        <p:nvSpPr>
          <p:cNvPr id="24" name="TextBox 23"/>
          <p:cNvSpPr txBox="1"/>
          <p:nvPr/>
        </p:nvSpPr>
        <p:spPr>
          <a:xfrm>
            <a:off x="10408007" y="3450731"/>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Notifications</a:t>
            </a:r>
          </a:p>
        </p:txBody>
      </p:sp>
      <p:pic>
        <p:nvPicPr>
          <p:cNvPr id="28" name="Picture 2" descr="http://image005.flaticon.com/27/png/512/27/278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4532" y="6004905"/>
            <a:ext cx="456929" cy="45692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image005.flaticon.com/27/png/512/27/278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489" y="464561"/>
            <a:ext cx="456929" cy="45692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image005.flaticon.com/27/png/512/27/278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732" y="2790774"/>
            <a:ext cx="456929" cy="456929"/>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http://image005.flaticon.com/1/png/512/48/486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9524" y="6069838"/>
            <a:ext cx="435818" cy="43581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image005.flaticon.com/1/png/512/48/486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5876" y="2791683"/>
            <a:ext cx="435818" cy="4358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image005.flaticon.com/1/png/512/48/486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8560" y="456860"/>
            <a:ext cx="435818" cy="435818"/>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bwMode="auto">
          <a:xfrm>
            <a:off x="8555429" y="4689129"/>
            <a:ext cx="615136" cy="216152"/>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1000" dirty="0">
                <a:solidFill>
                  <a:schemeClr val="bg1"/>
                </a:solidFill>
              </a:rPr>
              <a:t>API</a:t>
            </a:r>
          </a:p>
        </p:txBody>
      </p:sp>
      <p:sp>
        <p:nvSpPr>
          <p:cNvPr id="48" name="TextBox 47"/>
          <p:cNvSpPr txBox="1"/>
          <p:nvPr/>
        </p:nvSpPr>
        <p:spPr>
          <a:xfrm>
            <a:off x="6505013" y="876360"/>
            <a:ext cx="2196207"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Driver Web UI</a:t>
            </a:r>
          </a:p>
        </p:txBody>
      </p:sp>
      <p:sp>
        <p:nvSpPr>
          <p:cNvPr id="49" name="Rectangle 48"/>
          <p:cNvSpPr/>
          <p:nvPr/>
        </p:nvSpPr>
        <p:spPr bwMode="auto">
          <a:xfrm>
            <a:off x="8555429" y="5078134"/>
            <a:ext cx="615136" cy="226131"/>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900" dirty="0">
                <a:solidFill>
                  <a:schemeClr val="bg1"/>
                </a:solidFill>
                <a:ea typeface="Segoe UI" pitchFamily="34" charset="0"/>
                <a:cs typeface="Segoe UI" pitchFamily="34" charset="0"/>
              </a:rPr>
              <a:t>Data</a:t>
            </a:r>
          </a:p>
        </p:txBody>
      </p:sp>
      <p:sp>
        <p:nvSpPr>
          <p:cNvPr id="50" name="TextBox 49"/>
          <p:cNvSpPr txBox="1"/>
          <p:nvPr/>
        </p:nvSpPr>
        <p:spPr>
          <a:xfrm>
            <a:off x="7521033" y="5342305"/>
            <a:ext cx="3299062" cy="627864"/>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tx1">
                    <a:lumMod val="50000"/>
                  </a:schemeClr>
                </a:solidFill>
                <a:latin typeface="+mj-lt"/>
              </a:rPr>
              <a:t>Driver Management</a:t>
            </a:r>
          </a:p>
        </p:txBody>
      </p:sp>
      <p:sp>
        <p:nvSpPr>
          <p:cNvPr id="39" name="Rectangle 38"/>
          <p:cNvSpPr/>
          <p:nvPr/>
        </p:nvSpPr>
        <p:spPr bwMode="auto">
          <a:xfrm>
            <a:off x="7298357" y="1606206"/>
            <a:ext cx="615136" cy="226131"/>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900" dirty="0">
                <a:solidFill>
                  <a:schemeClr val="bg1"/>
                </a:solidFill>
                <a:ea typeface="Segoe UI" pitchFamily="34" charset="0"/>
                <a:cs typeface="Segoe UI" pitchFamily="34" charset="0"/>
              </a:rPr>
              <a:t>Data</a:t>
            </a:r>
          </a:p>
        </p:txBody>
      </p:sp>
      <p:cxnSp>
        <p:nvCxnSpPr>
          <p:cNvPr id="4" name="Straight Arrow Connector 3"/>
          <p:cNvCxnSpPr/>
          <p:nvPr/>
        </p:nvCxnSpPr>
        <p:spPr>
          <a:xfrm flipV="1">
            <a:off x="7605925" y="1832337"/>
            <a:ext cx="0" cy="151717"/>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7" idx="2"/>
          </p:cNvCxnSpPr>
          <p:nvPr/>
        </p:nvCxnSpPr>
        <p:spPr>
          <a:xfrm flipH="1">
            <a:off x="8862996" y="4905281"/>
            <a:ext cx="1" cy="172853"/>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0476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 name="Group 2048"/>
          <p:cNvGrpSpPr/>
          <p:nvPr/>
        </p:nvGrpSpPr>
        <p:grpSpPr>
          <a:xfrm>
            <a:off x="4922276" y="1375087"/>
            <a:ext cx="2447845" cy="1155916"/>
            <a:chOff x="4691848" y="1375087"/>
            <a:chExt cx="2880899" cy="1267928"/>
          </a:xfrm>
        </p:grpSpPr>
        <p:sp>
          <p:nvSpPr>
            <p:cNvPr id="2048" name="Rounded Rectangle 2047"/>
            <p:cNvSpPr/>
            <p:nvPr/>
          </p:nvSpPr>
          <p:spPr bwMode="auto">
            <a:xfrm>
              <a:off x="4706069" y="1454593"/>
              <a:ext cx="2866678" cy="1188422"/>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4691848" y="1375087"/>
              <a:ext cx="1703595" cy="447772"/>
            </a:xfrm>
            <a:prstGeom prst="rect">
              <a:avLst/>
            </a:prstGeom>
            <a:noFill/>
          </p:spPr>
          <p:txBody>
            <a:bodyPr wrap="square" lIns="182854" tIns="146283" rIns="182854" bIns="146283" rtlCol="0">
              <a:spAutoFit/>
            </a:bodyPr>
            <a:lstStyle/>
            <a:p>
              <a:pPr>
                <a:lnSpc>
                  <a:spcPct val="90000"/>
                </a:lnSpc>
                <a:spcAft>
                  <a:spcPts val="600"/>
                </a:spcAft>
              </a:pPr>
              <a:r>
                <a:rPr lang="en-GB" sz="1100" dirty="0">
                  <a:solidFill>
                    <a:schemeClr val="tx1">
                      <a:lumMod val="60000"/>
                      <a:lumOff val="40000"/>
                    </a:schemeClr>
                  </a:solidFill>
                </a:rPr>
                <a:t>UD/FD Isolation</a:t>
              </a:r>
            </a:p>
          </p:txBody>
        </p:sp>
      </p:grpSp>
      <p:sp>
        <p:nvSpPr>
          <p:cNvPr id="3" name="Title 2"/>
          <p:cNvSpPr>
            <a:spLocks noGrp="1"/>
          </p:cNvSpPr>
          <p:nvPr>
            <p:ph type="title"/>
          </p:nvPr>
        </p:nvSpPr>
        <p:spPr>
          <a:xfrm>
            <a:off x="351784" y="68925"/>
            <a:ext cx="10724938" cy="1351952"/>
          </a:xfrm>
        </p:spPr>
        <p:txBody>
          <a:bodyPr/>
          <a:lstStyle/>
          <a:p>
            <a:r>
              <a:rPr lang="en-GB" dirty="0"/>
              <a:t>Service Fabric cluster</a:t>
            </a:r>
          </a:p>
        </p:txBody>
      </p:sp>
      <p:pic>
        <p:nvPicPr>
          <p:cNvPr id="5" name="Picture 4"/>
          <p:cNvPicPr>
            <a:picLocks noChangeAspect="1"/>
          </p:cNvPicPr>
          <p:nvPr/>
        </p:nvPicPr>
        <p:blipFill>
          <a:blip r:embed="rId3"/>
          <a:stretch>
            <a:fillRect/>
          </a:stretch>
        </p:blipFill>
        <p:spPr>
          <a:xfrm>
            <a:off x="2965209" y="1697317"/>
            <a:ext cx="6508424" cy="4385110"/>
          </a:xfrm>
          <a:prstGeom prst="rect">
            <a:avLst/>
          </a:prstGeom>
        </p:spPr>
      </p:pic>
      <p:sp>
        <p:nvSpPr>
          <p:cNvPr id="7" name="Hexagon 6"/>
          <p:cNvSpPr/>
          <p:nvPr/>
        </p:nvSpPr>
        <p:spPr bwMode="auto">
          <a:xfrm>
            <a:off x="8018182" y="4433234"/>
            <a:ext cx="287991" cy="243997"/>
          </a:xfrm>
          <a:prstGeom prst="hexagon">
            <a:avLst/>
          </a:prstGeom>
          <a:solidFill>
            <a:srgbClr val="7030A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8" name="Hexagon 7"/>
          <p:cNvSpPr/>
          <p:nvPr/>
        </p:nvSpPr>
        <p:spPr bwMode="auto">
          <a:xfrm>
            <a:off x="7788735" y="3179937"/>
            <a:ext cx="272734" cy="243997"/>
          </a:xfrm>
          <a:prstGeom prst="hexagon">
            <a:avLst/>
          </a:prstGeom>
          <a:solidFill>
            <a:srgbClr val="FF8C00">
              <a:lumMod val="75000"/>
            </a:srgbClr>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9" name="Hexagon 8"/>
          <p:cNvSpPr/>
          <p:nvPr/>
        </p:nvSpPr>
        <p:spPr bwMode="auto">
          <a:xfrm>
            <a:off x="4058304" y="3164524"/>
            <a:ext cx="272734" cy="243997"/>
          </a:xfrm>
          <a:prstGeom prst="hexagon">
            <a:avLst/>
          </a:prstGeom>
          <a:solidFill>
            <a:srgbClr val="00206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10" name="Hexagon 9"/>
          <p:cNvSpPr/>
          <p:nvPr/>
        </p:nvSpPr>
        <p:spPr bwMode="auto">
          <a:xfrm>
            <a:off x="8264296" y="3014697"/>
            <a:ext cx="272734" cy="243997"/>
          </a:xfrm>
          <a:prstGeom prst="hexagon">
            <a:avLst/>
          </a:prstGeom>
          <a:solidFill>
            <a:srgbClr val="92D05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11" name="Hexagon 10"/>
          <p:cNvSpPr/>
          <p:nvPr/>
        </p:nvSpPr>
        <p:spPr bwMode="auto">
          <a:xfrm>
            <a:off x="7572747" y="4411235"/>
            <a:ext cx="272734" cy="243997"/>
          </a:xfrm>
          <a:prstGeom prst="hexagon">
            <a:avLst/>
          </a:prstGeom>
          <a:solidFill>
            <a:srgbClr val="FFC00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b="1" kern="0" dirty="0">
              <a:latin typeface="+mj-lt"/>
              <a:ea typeface="Segoe UI" pitchFamily="34" charset="0"/>
              <a:cs typeface="Segoe UI" pitchFamily="34" charset="0"/>
            </a:endParaRPr>
          </a:p>
        </p:txBody>
      </p:sp>
      <p:sp>
        <p:nvSpPr>
          <p:cNvPr id="12" name="Hexagon 11"/>
          <p:cNvSpPr/>
          <p:nvPr/>
        </p:nvSpPr>
        <p:spPr bwMode="auto">
          <a:xfrm>
            <a:off x="3687939" y="2978788"/>
            <a:ext cx="272734" cy="243997"/>
          </a:xfrm>
          <a:prstGeom prst="hexagon">
            <a:avLst/>
          </a:prstGeom>
          <a:solidFill>
            <a:srgbClr val="92D05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13" name="Hexagon 12"/>
          <p:cNvSpPr/>
          <p:nvPr/>
        </p:nvSpPr>
        <p:spPr bwMode="auto">
          <a:xfrm>
            <a:off x="4034665" y="4433234"/>
            <a:ext cx="272734" cy="243997"/>
          </a:xfrm>
          <a:prstGeom prst="hexagon">
            <a:avLst/>
          </a:prstGeom>
          <a:solidFill>
            <a:srgbClr val="FFC00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1100" b="1" kern="0" dirty="0">
              <a:ea typeface="Segoe UI" pitchFamily="34" charset="0"/>
              <a:cs typeface="Segoe UI" pitchFamily="34" charset="0"/>
            </a:endParaRPr>
          </a:p>
          <a:p>
            <a:pPr algn="ctr" defTabSz="931690">
              <a:defRPr/>
            </a:pPr>
            <a:endParaRPr lang="en-US" sz="800" b="1" kern="0" dirty="0">
              <a:ea typeface="Segoe UI" pitchFamily="34" charset="0"/>
              <a:cs typeface="Segoe UI" pitchFamily="34" charset="0"/>
            </a:endParaRPr>
          </a:p>
        </p:txBody>
      </p:sp>
      <p:sp>
        <p:nvSpPr>
          <p:cNvPr id="14" name="Hexagon 13"/>
          <p:cNvSpPr/>
          <p:nvPr/>
        </p:nvSpPr>
        <p:spPr bwMode="auto">
          <a:xfrm>
            <a:off x="6083053" y="5657196"/>
            <a:ext cx="272734" cy="243997"/>
          </a:xfrm>
          <a:prstGeom prst="hexagon">
            <a:avLst/>
          </a:prstGeom>
          <a:solidFill>
            <a:srgbClr val="FF8C00">
              <a:lumMod val="75000"/>
            </a:srgbClr>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15" name="Hexagon 14"/>
          <p:cNvSpPr/>
          <p:nvPr/>
        </p:nvSpPr>
        <p:spPr bwMode="auto">
          <a:xfrm>
            <a:off x="5535975" y="5515473"/>
            <a:ext cx="287991" cy="243997"/>
          </a:xfrm>
          <a:prstGeom prst="hexagon">
            <a:avLst/>
          </a:prstGeom>
          <a:solidFill>
            <a:srgbClr val="7030A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17" name="Hexagon 16"/>
          <p:cNvSpPr/>
          <p:nvPr/>
        </p:nvSpPr>
        <p:spPr bwMode="auto">
          <a:xfrm>
            <a:off x="6365541" y="5413199"/>
            <a:ext cx="272734" cy="243997"/>
          </a:xfrm>
          <a:prstGeom prst="hexagon">
            <a:avLst/>
          </a:prstGeom>
          <a:solidFill>
            <a:srgbClr val="FFC00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18" name="Hexagon 17"/>
          <p:cNvSpPr/>
          <p:nvPr/>
        </p:nvSpPr>
        <p:spPr bwMode="auto">
          <a:xfrm>
            <a:off x="6200276" y="1902533"/>
            <a:ext cx="272734" cy="243997"/>
          </a:xfrm>
          <a:prstGeom prst="hexagon">
            <a:avLst/>
          </a:prstGeom>
          <a:solidFill>
            <a:srgbClr val="92D05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19" name="TextBox 18"/>
          <p:cNvSpPr txBox="1"/>
          <p:nvPr/>
        </p:nvSpPr>
        <p:spPr>
          <a:xfrm>
            <a:off x="2196737" y="1697317"/>
            <a:ext cx="1501577"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Nodes</a:t>
            </a:r>
          </a:p>
        </p:txBody>
      </p:sp>
      <p:cxnSp>
        <p:nvCxnSpPr>
          <p:cNvPr id="21" name="Straight Arrow Connector 20"/>
          <p:cNvCxnSpPr/>
          <p:nvPr/>
        </p:nvCxnSpPr>
        <p:spPr>
          <a:xfrm>
            <a:off x="3122333" y="2179304"/>
            <a:ext cx="215993" cy="577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338325" y="2011205"/>
            <a:ext cx="1583951" cy="461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125963" y="1494135"/>
            <a:ext cx="3420866"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Microservices</a:t>
            </a:r>
          </a:p>
        </p:txBody>
      </p:sp>
      <p:cxnSp>
        <p:nvCxnSpPr>
          <p:cNvPr id="27" name="Straight Arrow Connector 26"/>
          <p:cNvCxnSpPr/>
          <p:nvPr/>
        </p:nvCxnSpPr>
        <p:spPr>
          <a:xfrm flipH="1">
            <a:off x="8388321" y="2057307"/>
            <a:ext cx="148710" cy="9214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466786" y="2011205"/>
            <a:ext cx="3797509" cy="242202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Hexagon 35"/>
          <p:cNvSpPr/>
          <p:nvPr/>
        </p:nvSpPr>
        <p:spPr bwMode="auto">
          <a:xfrm>
            <a:off x="5663510" y="1912257"/>
            <a:ext cx="272734" cy="243997"/>
          </a:xfrm>
          <a:prstGeom prst="hexagon">
            <a:avLst/>
          </a:prstGeom>
          <a:solidFill>
            <a:srgbClr val="FF8C00">
              <a:lumMod val="75000"/>
            </a:srgbClr>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37" name="TextBox 36"/>
          <p:cNvSpPr txBox="1"/>
          <p:nvPr/>
        </p:nvSpPr>
        <p:spPr>
          <a:xfrm>
            <a:off x="274506" y="659590"/>
            <a:ext cx="7625841" cy="572422"/>
          </a:xfrm>
          <a:prstGeom prst="rect">
            <a:avLst/>
          </a:prstGeom>
          <a:noFill/>
        </p:spPr>
        <p:txBody>
          <a:bodyPr wrap="square" lIns="182854" tIns="146283" rIns="182854" bIns="146283" rtlCol="0">
            <a:spAutoFit/>
          </a:bodyPr>
          <a:lstStyle/>
          <a:p>
            <a:pPr>
              <a:lnSpc>
                <a:spcPct val="90000"/>
              </a:lnSpc>
              <a:spcAft>
                <a:spcPts val="600"/>
              </a:spcAft>
            </a:pPr>
            <a:r>
              <a:rPr lang="en-GB" sz="2000" dirty="0">
                <a:gradFill>
                  <a:gsLst>
                    <a:gs pos="2917">
                      <a:schemeClr val="tx1"/>
                    </a:gs>
                    <a:gs pos="30000">
                      <a:schemeClr val="tx1"/>
                    </a:gs>
                  </a:gsLst>
                  <a:lin ang="5400000" scaled="0"/>
                </a:gradFill>
                <a:latin typeface="+mj-lt"/>
              </a:rPr>
              <a:t>The runtime environment your microservices run on top of</a:t>
            </a:r>
          </a:p>
        </p:txBody>
      </p:sp>
      <p:sp>
        <p:nvSpPr>
          <p:cNvPr id="2" name="Left Brace 1"/>
          <p:cNvSpPr/>
          <p:nvPr/>
        </p:nvSpPr>
        <p:spPr>
          <a:xfrm>
            <a:off x="1312257" y="1695161"/>
            <a:ext cx="378613" cy="4387267"/>
          </a:xfrm>
          <a:prstGeom prst="leftBrace">
            <a:avLst>
              <a:gd name="adj1" fmla="val 7277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TextBox 27"/>
          <p:cNvSpPr txBox="1"/>
          <p:nvPr/>
        </p:nvSpPr>
        <p:spPr>
          <a:xfrm rot="16200000">
            <a:off x="179706" y="3525847"/>
            <a:ext cx="1501577"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Cluster</a:t>
            </a:r>
          </a:p>
        </p:txBody>
      </p:sp>
      <p:grpSp>
        <p:nvGrpSpPr>
          <p:cNvPr id="16" name="Group 15"/>
          <p:cNvGrpSpPr/>
          <p:nvPr/>
        </p:nvGrpSpPr>
        <p:grpSpPr>
          <a:xfrm>
            <a:off x="8643506" y="5153446"/>
            <a:ext cx="2370315" cy="667430"/>
            <a:chOff x="8643506" y="5339975"/>
            <a:chExt cx="2370315" cy="667430"/>
          </a:xfrm>
        </p:grpSpPr>
        <p:sp>
          <p:nvSpPr>
            <p:cNvPr id="40" name="Hexagon 39"/>
            <p:cNvSpPr/>
            <p:nvPr/>
          </p:nvSpPr>
          <p:spPr bwMode="auto">
            <a:xfrm>
              <a:off x="8643506" y="5535197"/>
              <a:ext cx="287991" cy="243997"/>
            </a:xfrm>
            <a:prstGeom prst="hexagon">
              <a:avLst/>
            </a:prstGeom>
            <a:solidFill>
              <a:srgbClr val="7030A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42" name="Hexagon 41"/>
            <p:cNvSpPr/>
            <p:nvPr/>
          </p:nvSpPr>
          <p:spPr bwMode="auto">
            <a:xfrm>
              <a:off x="9245012" y="5535197"/>
              <a:ext cx="287991" cy="243997"/>
            </a:xfrm>
            <a:prstGeom prst="hexagon">
              <a:avLst/>
            </a:prstGeom>
            <a:solidFill>
              <a:srgbClr val="FFC00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43" name="TextBox 42"/>
            <p:cNvSpPr txBox="1"/>
            <p:nvPr/>
          </p:nvSpPr>
          <p:spPr>
            <a:xfrm>
              <a:off x="8811073" y="5339975"/>
              <a:ext cx="444958"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rPr>
                <a:t>+</a:t>
              </a:r>
            </a:p>
          </p:txBody>
        </p:sp>
        <p:sp>
          <p:nvSpPr>
            <p:cNvPr id="44" name="TextBox 43"/>
            <p:cNvSpPr txBox="1"/>
            <p:nvPr/>
          </p:nvSpPr>
          <p:spPr>
            <a:xfrm>
              <a:off x="9512244" y="5372965"/>
              <a:ext cx="1501577"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rPr>
                <a:t>= </a:t>
              </a:r>
              <a:r>
                <a:rPr lang="en-GB" sz="2000" dirty="0">
                  <a:gradFill>
                    <a:gsLst>
                      <a:gs pos="2917">
                        <a:schemeClr val="tx1"/>
                      </a:gs>
                      <a:gs pos="30000">
                        <a:schemeClr val="tx1"/>
                      </a:gs>
                    </a:gsLst>
                    <a:lin ang="5400000" scaled="0"/>
                  </a:gradFill>
                </a:rPr>
                <a:t>App1</a:t>
              </a:r>
            </a:p>
          </p:txBody>
        </p:sp>
      </p:grpSp>
      <p:grpSp>
        <p:nvGrpSpPr>
          <p:cNvPr id="6" name="Group 5"/>
          <p:cNvGrpSpPr/>
          <p:nvPr/>
        </p:nvGrpSpPr>
        <p:grpSpPr>
          <a:xfrm>
            <a:off x="8110213" y="5585494"/>
            <a:ext cx="2886483" cy="641307"/>
            <a:chOff x="8110213" y="5763406"/>
            <a:chExt cx="2886483" cy="641307"/>
          </a:xfrm>
        </p:grpSpPr>
        <p:sp>
          <p:nvSpPr>
            <p:cNvPr id="45" name="Hexagon 44"/>
            <p:cNvSpPr/>
            <p:nvPr/>
          </p:nvSpPr>
          <p:spPr bwMode="auto">
            <a:xfrm>
              <a:off x="8110213" y="5961523"/>
              <a:ext cx="272734" cy="243997"/>
            </a:xfrm>
            <a:prstGeom prst="hexagon">
              <a:avLst/>
            </a:prstGeom>
            <a:solidFill>
              <a:srgbClr val="92D05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46" name="Hexagon 45"/>
            <p:cNvSpPr/>
            <p:nvPr/>
          </p:nvSpPr>
          <p:spPr bwMode="auto">
            <a:xfrm>
              <a:off x="8703898" y="5958628"/>
              <a:ext cx="272734" cy="243997"/>
            </a:xfrm>
            <a:prstGeom prst="hexagon">
              <a:avLst/>
            </a:prstGeom>
            <a:solidFill>
              <a:srgbClr val="FF8C00">
                <a:lumMod val="75000"/>
              </a:srgbClr>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47" name="Hexagon 46"/>
            <p:cNvSpPr/>
            <p:nvPr/>
          </p:nvSpPr>
          <p:spPr bwMode="auto">
            <a:xfrm>
              <a:off x="9254879" y="5965495"/>
              <a:ext cx="272734" cy="243997"/>
            </a:xfrm>
            <a:prstGeom prst="hexagon">
              <a:avLst/>
            </a:prstGeom>
            <a:solidFill>
              <a:srgbClr val="00206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48" name="TextBox 47"/>
            <p:cNvSpPr txBox="1"/>
            <p:nvPr/>
          </p:nvSpPr>
          <p:spPr>
            <a:xfrm>
              <a:off x="8819977" y="5770273"/>
              <a:ext cx="444958"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rPr>
                <a:t>+</a:t>
              </a:r>
            </a:p>
          </p:txBody>
        </p:sp>
        <p:sp>
          <p:nvSpPr>
            <p:cNvPr id="49" name="TextBox 48"/>
            <p:cNvSpPr txBox="1"/>
            <p:nvPr/>
          </p:nvSpPr>
          <p:spPr>
            <a:xfrm>
              <a:off x="8251474" y="5770273"/>
              <a:ext cx="444958"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rPr>
                <a:t>+</a:t>
              </a:r>
            </a:p>
          </p:txBody>
        </p:sp>
        <p:sp>
          <p:nvSpPr>
            <p:cNvPr id="50" name="TextBox 49"/>
            <p:cNvSpPr txBox="1"/>
            <p:nvPr/>
          </p:nvSpPr>
          <p:spPr>
            <a:xfrm>
              <a:off x="9495119" y="5763406"/>
              <a:ext cx="1501577"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rPr>
                <a:t>= </a:t>
              </a:r>
              <a:r>
                <a:rPr lang="en-GB" sz="2000" dirty="0">
                  <a:gradFill>
                    <a:gsLst>
                      <a:gs pos="2917">
                        <a:schemeClr val="tx1"/>
                      </a:gs>
                      <a:gs pos="30000">
                        <a:schemeClr val="tx1"/>
                      </a:gs>
                    </a:gsLst>
                    <a:lin ang="5400000" scaled="0"/>
                  </a:gradFill>
                </a:rPr>
                <a:t>App2</a:t>
              </a:r>
            </a:p>
          </p:txBody>
        </p:sp>
      </p:grpSp>
      <p:grpSp>
        <p:nvGrpSpPr>
          <p:cNvPr id="25" name="Group 24"/>
          <p:cNvGrpSpPr/>
          <p:nvPr/>
        </p:nvGrpSpPr>
        <p:grpSpPr>
          <a:xfrm>
            <a:off x="4740930" y="2811585"/>
            <a:ext cx="535988" cy="406223"/>
            <a:chOff x="1739108" y="2490996"/>
            <a:chExt cx="948315" cy="908421"/>
          </a:xfrm>
        </p:grpSpPr>
        <p:sp>
          <p:nvSpPr>
            <p:cNvPr id="22" name="Rounded Rectangle 21"/>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grpSp>
        <p:nvGrpSpPr>
          <p:cNvPr id="68" name="Group 67"/>
          <p:cNvGrpSpPr/>
          <p:nvPr/>
        </p:nvGrpSpPr>
        <p:grpSpPr>
          <a:xfrm>
            <a:off x="6818292" y="1701594"/>
            <a:ext cx="535988" cy="406223"/>
            <a:chOff x="1739108" y="2490996"/>
            <a:chExt cx="948315" cy="908421"/>
          </a:xfrm>
        </p:grpSpPr>
        <p:sp>
          <p:nvSpPr>
            <p:cNvPr id="69" name="Rounded Rectangle 68"/>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grpSp>
        <p:nvGrpSpPr>
          <p:cNvPr id="71" name="Group 70"/>
          <p:cNvGrpSpPr/>
          <p:nvPr/>
        </p:nvGrpSpPr>
        <p:grpSpPr>
          <a:xfrm>
            <a:off x="4793383" y="4180197"/>
            <a:ext cx="535988" cy="406223"/>
            <a:chOff x="1739108" y="2490996"/>
            <a:chExt cx="948315" cy="908421"/>
          </a:xfrm>
        </p:grpSpPr>
        <p:sp>
          <p:nvSpPr>
            <p:cNvPr id="72" name="Rounded Rectangle 71"/>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TextBox 72"/>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grpSp>
        <p:nvGrpSpPr>
          <p:cNvPr id="74" name="Group 73"/>
          <p:cNvGrpSpPr/>
          <p:nvPr/>
        </p:nvGrpSpPr>
        <p:grpSpPr>
          <a:xfrm>
            <a:off x="6834133" y="5332085"/>
            <a:ext cx="535988" cy="406223"/>
            <a:chOff x="1739108" y="2490996"/>
            <a:chExt cx="948315" cy="908421"/>
          </a:xfrm>
        </p:grpSpPr>
        <p:sp>
          <p:nvSpPr>
            <p:cNvPr id="75" name="Rounded Rectangle 74"/>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grpSp>
        <p:nvGrpSpPr>
          <p:cNvPr id="77" name="Group 76"/>
          <p:cNvGrpSpPr/>
          <p:nvPr/>
        </p:nvGrpSpPr>
        <p:grpSpPr>
          <a:xfrm>
            <a:off x="8922708" y="2823592"/>
            <a:ext cx="535988" cy="406223"/>
            <a:chOff x="1739108" y="2490996"/>
            <a:chExt cx="948315" cy="908421"/>
          </a:xfrm>
        </p:grpSpPr>
        <p:sp>
          <p:nvSpPr>
            <p:cNvPr id="78" name="Rounded Rectangle 77"/>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79" name="TextBox 78"/>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grpSp>
        <p:nvGrpSpPr>
          <p:cNvPr id="80" name="Group 79"/>
          <p:cNvGrpSpPr/>
          <p:nvPr/>
        </p:nvGrpSpPr>
        <p:grpSpPr>
          <a:xfrm>
            <a:off x="8960053" y="4230121"/>
            <a:ext cx="535988" cy="406223"/>
            <a:chOff x="1739108" y="2490996"/>
            <a:chExt cx="948315" cy="908421"/>
          </a:xfrm>
        </p:grpSpPr>
        <p:sp>
          <p:nvSpPr>
            <p:cNvPr id="81" name="Rounded Rectangle 80"/>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spTree>
    <p:extLst>
      <p:ext uri="{BB962C8B-B14F-4D97-AF65-F5344CB8AC3E}">
        <p14:creationId xmlns:p14="http://schemas.microsoft.com/office/powerpoint/2010/main" val="144864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par>
                                <p:cTn id="11" presetID="10"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500"/>
                                        <p:tgtEl>
                                          <p:spTgt spid="68"/>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par>
                                <p:cTn id="61" presetID="10"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500"/>
                                        <p:tgtEl>
                                          <p:spTgt spid="1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1" animBg="1"/>
      <p:bldP spid="17" grpId="0" animBg="1"/>
      <p:bldP spid="18" grpId="0" animBg="1"/>
      <p:bldP spid="26" grpId="0"/>
      <p:bldP spid="3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 name="Group 2048"/>
          <p:cNvGrpSpPr/>
          <p:nvPr/>
        </p:nvGrpSpPr>
        <p:grpSpPr>
          <a:xfrm>
            <a:off x="4922276" y="1375087"/>
            <a:ext cx="2447845" cy="1155916"/>
            <a:chOff x="4691848" y="1375087"/>
            <a:chExt cx="2880899" cy="1267928"/>
          </a:xfrm>
        </p:grpSpPr>
        <p:sp>
          <p:nvSpPr>
            <p:cNvPr id="2048" name="Rounded Rectangle 2047"/>
            <p:cNvSpPr/>
            <p:nvPr/>
          </p:nvSpPr>
          <p:spPr bwMode="auto">
            <a:xfrm>
              <a:off x="4706069" y="1454593"/>
              <a:ext cx="2866678" cy="1188422"/>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4691848" y="1375087"/>
              <a:ext cx="1703595" cy="447772"/>
            </a:xfrm>
            <a:prstGeom prst="rect">
              <a:avLst/>
            </a:prstGeom>
            <a:noFill/>
          </p:spPr>
          <p:txBody>
            <a:bodyPr wrap="square" lIns="182854" tIns="146283" rIns="182854" bIns="146283" rtlCol="0">
              <a:spAutoFit/>
            </a:bodyPr>
            <a:lstStyle/>
            <a:p>
              <a:pPr>
                <a:lnSpc>
                  <a:spcPct val="90000"/>
                </a:lnSpc>
                <a:spcAft>
                  <a:spcPts val="600"/>
                </a:spcAft>
              </a:pPr>
              <a:r>
                <a:rPr lang="en-GB" sz="1100" dirty="0">
                  <a:solidFill>
                    <a:schemeClr val="tx1">
                      <a:lumMod val="60000"/>
                      <a:lumOff val="40000"/>
                    </a:schemeClr>
                  </a:solidFill>
                </a:rPr>
                <a:t>UD/FD Isolation</a:t>
              </a:r>
            </a:p>
          </p:txBody>
        </p:sp>
      </p:grpSp>
      <p:sp>
        <p:nvSpPr>
          <p:cNvPr id="3" name="Title 2"/>
          <p:cNvSpPr>
            <a:spLocks noGrp="1"/>
          </p:cNvSpPr>
          <p:nvPr>
            <p:ph type="title"/>
          </p:nvPr>
        </p:nvSpPr>
        <p:spPr>
          <a:xfrm>
            <a:off x="351784" y="68925"/>
            <a:ext cx="10724938" cy="1351952"/>
          </a:xfrm>
        </p:spPr>
        <p:txBody>
          <a:bodyPr/>
          <a:lstStyle/>
          <a:p>
            <a:r>
              <a:rPr lang="en-GB" dirty="0"/>
              <a:t>Service Fabric cluster</a:t>
            </a:r>
          </a:p>
        </p:txBody>
      </p:sp>
      <p:pic>
        <p:nvPicPr>
          <p:cNvPr id="5" name="Picture 4"/>
          <p:cNvPicPr>
            <a:picLocks noChangeAspect="1"/>
          </p:cNvPicPr>
          <p:nvPr/>
        </p:nvPicPr>
        <p:blipFill>
          <a:blip r:embed="rId3"/>
          <a:stretch>
            <a:fillRect/>
          </a:stretch>
        </p:blipFill>
        <p:spPr>
          <a:xfrm>
            <a:off x="2965209" y="1697317"/>
            <a:ext cx="6508424" cy="4385110"/>
          </a:xfrm>
          <a:prstGeom prst="rect">
            <a:avLst/>
          </a:prstGeom>
        </p:spPr>
      </p:pic>
      <p:sp>
        <p:nvSpPr>
          <p:cNvPr id="7" name="Hexagon 6"/>
          <p:cNvSpPr/>
          <p:nvPr/>
        </p:nvSpPr>
        <p:spPr bwMode="auto">
          <a:xfrm>
            <a:off x="8018182" y="4433234"/>
            <a:ext cx="287991" cy="243997"/>
          </a:xfrm>
          <a:prstGeom prst="hexagon">
            <a:avLst/>
          </a:prstGeom>
          <a:solidFill>
            <a:srgbClr val="7030A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8" name="Hexagon 7"/>
          <p:cNvSpPr/>
          <p:nvPr/>
        </p:nvSpPr>
        <p:spPr bwMode="auto">
          <a:xfrm>
            <a:off x="7788735" y="3179937"/>
            <a:ext cx="272734" cy="243997"/>
          </a:xfrm>
          <a:prstGeom prst="hexagon">
            <a:avLst/>
          </a:prstGeom>
          <a:solidFill>
            <a:srgbClr val="FF8C00">
              <a:lumMod val="75000"/>
            </a:srgbClr>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9" name="Hexagon 8"/>
          <p:cNvSpPr/>
          <p:nvPr/>
        </p:nvSpPr>
        <p:spPr bwMode="auto">
          <a:xfrm>
            <a:off x="4058304" y="3164524"/>
            <a:ext cx="272734" cy="243997"/>
          </a:xfrm>
          <a:prstGeom prst="hexagon">
            <a:avLst/>
          </a:prstGeom>
          <a:solidFill>
            <a:srgbClr val="00206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10" name="Hexagon 9"/>
          <p:cNvSpPr/>
          <p:nvPr/>
        </p:nvSpPr>
        <p:spPr bwMode="auto">
          <a:xfrm>
            <a:off x="8264296" y="3014697"/>
            <a:ext cx="272734" cy="243997"/>
          </a:xfrm>
          <a:prstGeom prst="hexagon">
            <a:avLst/>
          </a:prstGeom>
          <a:solidFill>
            <a:srgbClr val="92D05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11" name="Hexagon 10"/>
          <p:cNvSpPr/>
          <p:nvPr/>
        </p:nvSpPr>
        <p:spPr bwMode="auto">
          <a:xfrm>
            <a:off x="7572747" y="4411235"/>
            <a:ext cx="272734" cy="243997"/>
          </a:xfrm>
          <a:prstGeom prst="hexagon">
            <a:avLst/>
          </a:prstGeom>
          <a:solidFill>
            <a:srgbClr val="FFC00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b="1" kern="0" dirty="0">
              <a:latin typeface="+mj-lt"/>
              <a:ea typeface="Segoe UI" pitchFamily="34" charset="0"/>
              <a:cs typeface="Segoe UI" pitchFamily="34" charset="0"/>
            </a:endParaRPr>
          </a:p>
        </p:txBody>
      </p:sp>
      <p:sp>
        <p:nvSpPr>
          <p:cNvPr id="12" name="Hexagon 11"/>
          <p:cNvSpPr/>
          <p:nvPr/>
        </p:nvSpPr>
        <p:spPr bwMode="auto">
          <a:xfrm>
            <a:off x="3687939" y="2978788"/>
            <a:ext cx="272734" cy="243997"/>
          </a:xfrm>
          <a:prstGeom prst="hexagon">
            <a:avLst/>
          </a:prstGeom>
          <a:solidFill>
            <a:srgbClr val="92D05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13" name="Hexagon 12"/>
          <p:cNvSpPr/>
          <p:nvPr/>
        </p:nvSpPr>
        <p:spPr bwMode="auto">
          <a:xfrm>
            <a:off x="4034665" y="4433234"/>
            <a:ext cx="272734" cy="243997"/>
          </a:xfrm>
          <a:prstGeom prst="hexagon">
            <a:avLst/>
          </a:prstGeom>
          <a:solidFill>
            <a:srgbClr val="FFC00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1100" b="1" kern="0" dirty="0">
              <a:ea typeface="Segoe UI" pitchFamily="34" charset="0"/>
              <a:cs typeface="Segoe UI" pitchFamily="34" charset="0"/>
            </a:endParaRPr>
          </a:p>
          <a:p>
            <a:pPr algn="ctr" defTabSz="931690">
              <a:defRPr/>
            </a:pPr>
            <a:endParaRPr lang="en-US" sz="800" b="1" kern="0" dirty="0">
              <a:ea typeface="Segoe UI" pitchFamily="34" charset="0"/>
              <a:cs typeface="Segoe UI" pitchFamily="34" charset="0"/>
            </a:endParaRPr>
          </a:p>
        </p:txBody>
      </p:sp>
      <p:sp>
        <p:nvSpPr>
          <p:cNvPr id="14" name="Hexagon 13"/>
          <p:cNvSpPr/>
          <p:nvPr/>
        </p:nvSpPr>
        <p:spPr bwMode="auto">
          <a:xfrm>
            <a:off x="6083053" y="5657196"/>
            <a:ext cx="272734" cy="243997"/>
          </a:xfrm>
          <a:prstGeom prst="hexagon">
            <a:avLst/>
          </a:prstGeom>
          <a:solidFill>
            <a:srgbClr val="FF8C00">
              <a:lumMod val="75000"/>
            </a:srgbClr>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15" name="Hexagon 14"/>
          <p:cNvSpPr/>
          <p:nvPr/>
        </p:nvSpPr>
        <p:spPr bwMode="auto">
          <a:xfrm>
            <a:off x="5535975" y="5515473"/>
            <a:ext cx="287991" cy="243997"/>
          </a:xfrm>
          <a:prstGeom prst="hexagon">
            <a:avLst/>
          </a:prstGeom>
          <a:solidFill>
            <a:srgbClr val="7030A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17" name="Hexagon 16"/>
          <p:cNvSpPr/>
          <p:nvPr/>
        </p:nvSpPr>
        <p:spPr bwMode="auto">
          <a:xfrm>
            <a:off x="6365541" y="5413199"/>
            <a:ext cx="272734" cy="243997"/>
          </a:xfrm>
          <a:prstGeom prst="hexagon">
            <a:avLst/>
          </a:prstGeom>
          <a:solidFill>
            <a:srgbClr val="FFC00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18" name="Hexagon 17"/>
          <p:cNvSpPr/>
          <p:nvPr/>
        </p:nvSpPr>
        <p:spPr bwMode="auto">
          <a:xfrm>
            <a:off x="6200276" y="1902533"/>
            <a:ext cx="272734" cy="243997"/>
          </a:xfrm>
          <a:prstGeom prst="hexagon">
            <a:avLst/>
          </a:prstGeom>
          <a:solidFill>
            <a:srgbClr val="92D05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19" name="TextBox 18"/>
          <p:cNvSpPr txBox="1"/>
          <p:nvPr/>
        </p:nvSpPr>
        <p:spPr>
          <a:xfrm>
            <a:off x="2196737" y="1697317"/>
            <a:ext cx="1501577"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Nodes</a:t>
            </a:r>
          </a:p>
        </p:txBody>
      </p:sp>
      <p:cxnSp>
        <p:nvCxnSpPr>
          <p:cNvPr id="21" name="Straight Arrow Connector 20"/>
          <p:cNvCxnSpPr/>
          <p:nvPr/>
        </p:nvCxnSpPr>
        <p:spPr>
          <a:xfrm>
            <a:off x="3122333" y="2179304"/>
            <a:ext cx="215993" cy="577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338325" y="2011205"/>
            <a:ext cx="1583951" cy="461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125963" y="1494135"/>
            <a:ext cx="3420866"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Microservices</a:t>
            </a:r>
          </a:p>
        </p:txBody>
      </p:sp>
      <p:cxnSp>
        <p:nvCxnSpPr>
          <p:cNvPr id="27" name="Straight Arrow Connector 26"/>
          <p:cNvCxnSpPr/>
          <p:nvPr/>
        </p:nvCxnSpPr>
        <p:spPr>
          <a:xfrm flipH="1">
            <a:off x="8388321" y="2057307"/>
            <a:ext cx="148710" cy="9214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466786" y="2011205"/>
            <a:ext cx="3797509" cy="242202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Hexagon 35"/>
          <p:cNvSpPr/>
          <p:nvPr/>
        </p:nvSpPr>
        <p:spPr bwMode="auto">
          <a:xfrm>
            <a:off x="5663510" y="1912257"/>
            <a:ext cx="272734" cy="243997"/>
          </a:xfrm>
          <a:prstGeom prst="hexagon">
            <a:avLst/>
          </a:prstGeom>
          <a:solidFill>
            <a:srgbClr val="FF8C00">
              <a:lumMod val="75000"/>
            </a:srgbClr>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37" name="TextBox 36"/>
          <p:cNvSpPr txBox="1"/>
          <p:nvPr/>
        </p:nvSpPr>
        <p:spPr>
          <a:xfrm>
            <a:off x="274506" y="659590"/>
            <a:ext cx="7625841" cy="572422"/>
          </a:xfrm>
          <a:prstGeom prst="rect">
            <a:avLst/>
          </a:prstGeom>
          <a:noFill/>
        </p:spPr>
        <p:txBody>
          <a:bodyPr wrap="square" lIns="182854" tIns="146283" rIns="182854" bIns="146283" rtlCol="0">
            <a:spAutoFit/>
          </a:bodyPr>
          <a:lstStyle/>
          <a:p>
            <a:pPr>
              <a:lnSpc>
                <a:spcPct val="90000"/>
              </a:lnSpc>
              <a:spcAft>
                <a:spcPts val="600"/>
              </a:spcAft>
            </a:pPr>
            <a:r>
              <a:rPr lang="en-GB" sz="2000" dirty="0">
                <a:gradFill>
                  <a:gsLst>
                    <a:gs pos="2917">
                      <a:schemeClr val="tx1"/>
                    </a:gs>
                    <a:gs pos="30000">
                      <a:schemeClr val="tx1"/>
                    </a:gs>
                  </a:gsLst>
                  <a:lin ang="5400000" scaled="0"/>
                </a:gradFill>
                <a:latin typeface="+mj-lt"/>
              </a:rPr>
              <a:t>The runtime environment your microservices run on top of</a:t>
            </a:r>
          </a:p>
        </p:txBody>
      </p:sp>
      <p:sp>
        <p:nvSpPr>
          <p:cNvPr id="2" name="Left Brace 1"/>
          <p:cNvSpPr/>
          <p:nvPr/>
        </p:nvSpPr>
        <p:spPr>
          <a:xfrm>
            <a:off x="1312257" y="1695161"/>
            <a:ext cx="378613" cy="4387267"/>
          </a:xfrm>
          <a:prstGeom prst="leftBrace">
            <a:avLst>
              <a:gd name="adj1" fmla="val 7277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TextBox 27"/>
          <p:cNvSpPr txBox="1"/>
          <p:nvPr/>
        </p:nvSpPr>
        <p:spPr>
          <a:xfrm rot="16200000">
            <a:off x="179706" y="3525847"/>
            <a:ext cx="1501577"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Cluster</a:t>
            </a:r>
          </a:p>
        </p:txBody>
      </p:sp>
      <p:grpSp>
        <p:nvGrpSpPr>
          <p:cNvPr id="16" name="Group 15"/>
          <p:cNvGrpSpPr/>
          <p:nvPr/>
        </p:nvGrpSpPr>
        <p:grpSpPr>
          <a:xfrm>
            <a:off x="8643506" y="5153446"/>
            <a:ext cx="2370315" cy="667430"/>
            <a:chOff x="8643506" y="5339975"/>
            <a:chExt cx="2370315" cy="667430"/>
          </a:xfrm>
        </p:grpSpPr>
        <p:sp>
          <p:nvSpPr>
            <p:cNvPr id="40" name="Hexagon 39"/>
            <p:cNvSpPr/>
            <p:nvPr/>
          </p:nvSpPr>
          <p:spPr bwMode="auto">
            <a:xfrm>
              <a:off x="8643506" y="5535197"/>
              <a:ext cx="287991" cy="243997"/>
            </a:xfrm>
            <a:prstGeom prst="hexagon">
              <a:avLst/>
            </a:prstGeom>
            <a:solidFill>
              <a:srgbClr val="7030A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42" name="Hexagon 41"/>
            <p:cNvSpPr/>
            <p:nvPr/>
          </p:nvSpPr>
          <p:spPr bwMode="auto">
            <a:xfrm>
              <a:off x="9245012" y="5535197"/>
              <a:ext cx="287991" cy="243997"/>
            </a:xfrm>
            <a:prstGeom prst="hexagon">
              <a:avLst/>
            </a:prstGeom>
            <a:solidFill>
              <a:srgbClr val="FFC00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43" name="TextBox 42"/>
            <p:cNvSpPr txBox="1"/>
            <p:nvPr/>
          </p:nvSpPr>
          <p:spPr>
            <a:xfrm>
              <a:off x="8811073" y="5339975"/>
              <a:ext cx="444958"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rPr>
                <a:t>+</a:t>
              </a:r>
            </a:p>
          </p:txBody>
        </p:sp>
        <p:sp>
          <p:nvSpPr>
            <p:cNvPr id="44" name="TextBox 43"/>
            <p:cNvSpPr txBox="1"/>
            <p:nvPr/>
          </p:nvSpPr>
          <p:spPr>
            <a:xfrm>
              <a:off x="9512244" y="5372965"/>
              <a:ext cx="1501577"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rPr>
                <a:t>= </a:t>
              </a:r>
              <a:r>
                <a:rPr lang="en-GB" sz="2000" dirty="0">
                  <a:gradFill>
                    <a:gsLst>
                      <a:gs pos="2917">
                        <a:schemeClr val="tx1"/>
                      </a:gs>
                      <a:gs pos="30000">
                        <a:schemeClr val="tx1"/>
                      </a:gs>
                    </a:gsLst>
                    <a:lin ang="5400000" scaled="0"/>
                  </a:gradFill>
                </a:rPr>
                <a:t>App1</a:t>
              </a:r>
            </a:p>
          </p:txBody>
        </p:sp>
      </p:grpSp>
      <p:grpSp>
        <p:nvGrpSpPr>
          <p:cNvPr id="6" name="Group 5"/>
          <p:cNvGrpSpPr/>
          <p:nvPr/>
        </p:nvGrpSpPr>
        <p:grpSpPr>
          <a:xfrm>
            <a:off x="8110213" y="5585494"/>
            <a:ext cx="2886483" cy="641307"/>
            <a:chOff x="8110213" y="5763406"/>
            <a:chExt cx="2886483" cy="641307"/>
          </a:xfrm>
        </p:grpSpPr>
        <p:sp>
          <p:nvSpPr>
            <p:cNvPr id="45" name="Hexagon 44"/>
            <p:cNvSpPr/>
            <p:nvPr/>
          </p:nvSpPr>
          <p:spPr bwMode="auto">
            <a:xfrm>
              <a:off x="8110213" y="5961523"/>
              <a:ext cx="272734" cy="243997"/>
            </a:xfrm>
            <a:prstGeom prst="hexagon">
              <a:avLst/>
            </a:prstGeom>
            <a:solidFill>
              <a:srgbClr val="92D05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46" name="Hexagon 45"/>
            <p:cNvSpPr/>
            <p:nvPr/>
          </p:nvSpPr>
          <p:spPr bwMode="auto">
            <a:xfrm>
              <a:off x="8703898" y="5958628"/>
              <a:ext cx="272734" cy="243997"/>
            </a:xfrm>
            <a:prstGeom prst="hexagon">
              <a:avLst/>
            </a:prstGeom>
            <a:solidFill>
              <a:srgbClr val="FF8C00">
                <a:lumMod val="75000"/>
              </a:srgbClr>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47" name="Hexagon 46"/>
            <p:cNvSpPr/>
            <p:nvPr/>
          </p:nvSpPr>
          <p:spPr bwMode="auto">
            <a:xfrm>
              <a:off x="9254879" y="5965495"/>
              <a:ext cx="272734" cy="243997"/>
            </a:xfrm>
            <a:prstGeom prst="hexagon">
              <a:avLst/>
            </a:prstGeom>
            <a:solidFill>
              <a:srgbClr val="00206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48" name="TextBox 47"/>
            <p:cNvSpPr txBox="1"/>
            <p:nvPr/>
          </p:nvSpPr>
          <p:spPr>
            <a:xfrm>
              <a:off x="8819977" y="5770273"/>
              <a:ext cx="444958"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rPr>
                <a:t>+</a:t>
              </a:r>
            </a:p>
          </p:txBody>
        </p:sp>
        <p:sp>
          <p:nvSpPr>
            <p:cNvPr id="49" name="TextBox 48"/>
            <p:cNvSpPr txBox="1"/>
            <p:nvPr/>
          </p:nvSpPr>
          <p:spPr>
            <a:xfrm>
              <a:off x="8251474" y="5770273"/>
              <a:ext cx="444958"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rPr>
                <a:t>+</a:t>
              </a:r>
            </a:p>
          </p:txBody>
        </p:sp>
        <p:sp>
          <p:nvSpPr>
            <p:cNvPr id="50" name="TextBox 49"/>
            <p:cNvSpPr txBox="1"/>
            <p:nvPr/>
          </p:nvSpPr>
          <p:spPr>
            <a:xfrm>
              <a:off x="9495119" y="5763406"/>
              <a:ext cx="1501577"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rPr>
                <a:t>= </a:t>
              </a:r>
              <a:r>
                <a:rPr lang="en-GB" sz="2000" dirty="0">
                  <a:gradFill>
                    <a:gsLst>
                      <a:gs pos="2917">
                        <a:schemeClr val="tx1"/>
                      </a:gs>
                      <a:gs pos="30000">
                        <a:schemeClr val="tx1"/>
                      </a:gs>
                    </a:gsLst>
                    <a:lin ang="5400000" scaled="0"/>
                  </a:gradFill>
                </a:rPr>
                <a:t>App2</a:t>
              </a:r>
            </a:p>
          </p:txBody>
        </p:sp>
      </p:grpSp>
      <p:grpSp>
        <p:nvGrpSpPr>
          <p:cNvPr id="25" name="Group 24"/>
          <p:cNvGrpSpPr/>
          <p:nvPr/>
        </p:nvGrpSpPr>
        <p:grpSpPr>
          <a:xfrm>
            <a:off x="4740930" y="2811585"/>
            <a:ext cx="535988" cy="406223"/>
            <a:chOff x="1739108" y="2490996"/>
            <a:chExt cx="948315" cy="908421"/>
          </a:xfrm>
        </p:grpSpPr>
        <p:sp>
          <p:nvSpPr>
            <p:cNvPr id="22" name="Rounded Rectangle 21"/>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grpSp>
        <p:nvGrpSpPr>
          <p:cNvPr id="68" name="Group 67"/>
          <p:cNvGrpSpPr/>
          <p:nvPr/>
        </p:nvGrpSpPr>
        <p:grpSpPr>
          <a:xfrm>
            <a:off x="6818292" y="1701594"/>
            <a:ext cx="535988" cy="406223"/>
            <a:chOff x="1739108" y="2490996"/>
            <a:chExt cx="948315" cy="908421"/>
          </a:xfrm>
        </p:grpSpPr>
        <p:sp>
          <p:nvSpPr>
            <p:cNvPr id="69" name="Rounded Rectangle 68"/>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grpSp>
        <p:nvGrpSpPr>
          <p:cNvPr id="71" name="Group 70"/>
          <p:cNvGrpSpPr/>
          <p:nvPr/>
        </p:nvGrpSpPr>
        <p:grpSpPr>
          <a:xfrm>
            <a:off x="4793383" y="4180197"/>
            <a:ext cx="535988" cy="406223"/>
            <a:chOff x="1739108" y="2490996"/>
            <a:chExt cx="948315" cy="908421"/>
          </a:xfrm>
        </p:grpSpPr>
        <p:sp>
          <p:nvSpPr>
            <p:cNvPr id="72" name="Rounded Rectangle 71"/>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TextBox 72"/>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grpSp>
        <p:nvGrpSpPr>
          <p:cNvPr id="74" name="Group 73"/>
          <p:cNvGrpSpPr/>
          <p:nvPr/>
        </p:nvGrpSpPr>
        <p:grpSpPr>
          <a:xfrm>
            <a:off x="6834133" y="5332085"/>
            <a:ext cx="535988" cy="406223"/>
            <a:chOff x="1739108" y="2490996"/>
            <a:chExt cx="948315" cy="908421"/>
          </a:xfrm>
        </p:grpSpPr>
        <p:sp>
          <p:nvSpPr>
            <p:cNvPr id="75" name="Rounded Rectangle 74"/>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grpSp>
        <p:nvGrpSpPr>
          <p:cNvPr id="77" name="Group 76"/>
          <p:cNvGrpSpPr/>
          <p:nvPr/>
        </p:nvGrpSpPr>
        <p:grpSpPr>
          <a:xfrm>
            <a:off x="8922708" y="2823592"/>
            <a:ext cx="535988" cy="406223"/>
            <a:chOff x="1739108" y="2490996"/>
            <a:chExt cx="948315" cy="908421"/>
          </a:xfrm>
        </p:grpSpPr>
        <p:sp>
          <p:nvSpPr>
            <p:cNvPr id="78" name="Rounded Rectangle 77"/>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79" name="TextBox 78"/>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grpSp>
        <p:nvGrpSpPr>
          <p:cNvPr id="80" name="Group 79"/>
          <p:cNvGrpSpPr/>
          <p:nvPr/>
        </p:nvGrpSpPr>
        <p:grpSpPr>
          <a:xfrm>
            <a:off x="8960053" y="4230121"/>
            <a:ext cx="535988" cy="406223"/>
            <a:chOff x="1739108" y="2490996"/>
            <a:chExt cx="948315" cy="908421"/>
          </a:xfrm>
        </p:grpSpPr>
        <p:sp>
          <p:nvSpPr>
            <p:cNvPr id="81" name="Rounded Rectangle 80"/>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spTree>
    <p:extLst>
      <p:ext uri="{BB962C8B-B14F-4D97-AF65-F5344CB8AC3E}">
        <p14:creationId xmlns:p14="http://schemas.microsoft.com/office/powerpoint/2010/main" val="122308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repeatCount="5000" fill="remove" grpId="1" nodeType="clickEffect">
                                  <p:stCondLst>
                                    <p:cond delay="0"/>
                                  </p:stCondLst>
                                  <p:childTnLst>
                                    <p:animClr clrSpc="rgb" dir="cw">
                                      <p:cBhvr override="childStyle">
                                        <p:cTn id="6" dur="250" autoRev="1" fill="remove"/>
                                        <p:tgtEl>
                                          <p:spTgt spid="36"/>
                                        </p:tgtEl>
                                        <p:attrNameLst>
                                          <p:attrName>style.color</p:attrName>
                                        </p:attrNameLst>
                                      </p:cBhvr>
                                      <p:to>
                                        <a:schemeClr val="bg1"/>
                                      </p:to>
                                    </p:animClr>
                                    <p:animClr clrSpc="rgb" dir="cw">
                                      <p:cBhvr>
                                        <p:cTn id="7" dur="250" autoRev="1" fill="remove"/>
                                        <p:tgtEl>
                                          <p:spTgt spid="36"/>
                                        </p:tgtEl>
                                        <p:attrNameLst>
                                          <p:attrName>fillcolor</p:attrName>
                                        </p:attrNameLst>
                                      </p:cBhvr>
                                      <p:to>
                                        <a:schemeClr val="bg1"/>
                                      </p:to>
                                    </p:animClr>
                                    <p:set>
                                      <p:cBhvr>
                                        <p:cTn id="8" dur="250" autoRev="1" fill="remove"/>
                                        <p:tgtEl>
                                          <p:spTgt spid="36"/>
                                        </p:tgtEl>
                                        <p:attrNameLst>
                                          <p:attrName>fill.type</p:attrName>
                                        </p:attrNameLst>
                                      </p:cBhvr>
                                      <p:to>
                                        <p:strVal val="solid"/>
                                      </p:to>
                                    </p:set>
                                    <p:set>
                                      <p:cBhvr>
                                        <p:cTn id="9" dur="250" autoRev="1" fill="remove"/>
                                        <p:tgtEl>
                                          <p:spTgt spid="36"/>
                                        </p:tgtEl>
                                        <p:attrNameLst>
                                          <p:attrName>fill.on</p:attrName>
                                        </p:attrNameLst>
                                      </p:cBhvr>
                                      <p:to>
                                        <p:strVal val="true"/>
                                      </p:to>
                                    </p:set>
                                  </p:childTnLst>
                                </p:cTn>
                              </p:par>
                              <p:par>
                                <p:cTn id="10" presetID="27" presetClass="emph" presetSubtype="0" repeatCount="5000" fill="remove" grpId="1" nodeType="withEffect">
                                  <p:stCondLst>
                                    <p:cond delay="0"/>
                                  </p:stCondLst>
                                  <p:childTnLst>
                                    <p:animClr clrSpc="rgb" dir="cw">
                                      <p:cBhvr override="childStyle">
                                        <p:cTn id="11" dur="250" autoRev="1" fill="remove"/>
                                        <p:tgtEl>
                                          <p:spTgt spid="10"/>
                                        </p:tgtEl>
                                        <p:attrNameLst>
                                          <p:attrName>style.color</p:attrName>
                                        </p:attrNameLst>
                                      </p:cBhvr>
                                      <p:to>
                                        <a:schemeClr val="bg1"/>
                                      </p:to>
                                    </p:animClr>
                                    <p:animClr clrSpc="rgb" dir="cw">
                                      <p:cBhvr>
                                        <p:cTn id="12" dur="250" autoRev="1" fill="remove"/>
                                        <p:tgtEl>
                                          <p:spTgt spid="10"/>
                                        </p:tgtEl>
                                        <p:attrNameLst>
                                          <p:attrName>fillcolor</p:attrName>
                                        </p:attrNameLst>
                                      </p:cBhvr>
                                      <p:to>
                                        <a:schemeClr val="bg1"/>
                                      </p:to>
                                    </p:animClr>
                                    <p:set>
                                      <p:cBhvr>
                                        <p:cTn id="13" dur="250" autoRev="1" fill="remove"/>
                                        <p:tgtEl>
                                          <p:spTgt spid="10"/>
                                        </p:tgtEl>
                                        <p:attrNameLst>
                                          <p:attrName>fill.type</p:attrName>
                                        </p:attrNameLst>
                                      </p:cBhvr>
                                      <p:to>
                                        <p:strVal val="solid"/>
                                      </p:to>
                                    </p:set>
                                    <p:set>
                                      <p:cBhvr>
                                        <p:cTn id="14" dur="250" autoRev="1" fill="remove"/>
                                        <p:tgtEl>
                                          <p:spTgt spid="10"/>
                                        </p:tgtEl>
                                        <p:attrNameLst>
                                          <p:attrName>fill.on</p:attrName>
                                        </p:attrNameLst>
                                      </p:cBhvr>
                                      <p:to>
                                        <p:strVal val="true"/>
                                      </p:to>
                                    </p:set>
                                  </p:childTnLst>
                                </p:cTn>
                              </p:par>
                              <p:par>
                                <p:cTn id="15" presetID="27" presetClass="emph" presetSubtype="0" repeatCount="5000" fill="remove" grpId="1" nodeType="withEffect">
                                  <p:stCondLst>
                                    <p:cond delay="0"/>
                                  </p:stCondLst>
                                  <p:childTnLst>
                                    <p:animClr clrSpc="rgb" dir="cw">
                                      <p:cBhvr override="childStyle">
                                        <p:cTn id="16" dur="250" autoRev="1" fill="remove"/>
                                        <p:tgtEl>
                                          <p:spTgt spid="9"/>
                                        </p:tgtEl>
                                        <p:attrNameLst>
                                          <p:attrName>style.color</p:attrName>
                                        </p:attrNameLst>
                                      </p:cBhvr>
                                      <p:to>
                                        <a:schemeClr val="bg1"/>
                                      </p:to>
                                    </p:animClr>
                                    <p:animClr clrSpc="rgb" dir="cw">
                                      <p:cBhvr>
                                        <p:cTn id="17" dur="250" autoRev="1" fill="remove"/>
                                        <p:tgtEl>
                                          <p:spTgt spid="9"/>
                                        </p:tgtEl>
                                        <p:attrNameLst>
                                          <p:attrName>fillcolor</p:attrName>
                                        </p:attrNameLst>
                                      </p:cBhvr>
                                      <p:to>
                                        <a:schemeClr val="bg1"/>
                                      </p:to>
                                    </p:animClr>
                                    <p:set>
                                      <p:cBhvr>
                                        <p:cTn id="18" dur="250" autoRev="1" fill="remove"/>
                                        <p:tgtEl>
                                          <p:spTgt spid="9"/>
                                        </p:tgtEl>
                                        <p:attrNameLst>
                                          <p:attrName>fill.type</p:attrName>
                                        </p:attrNameLst>
                                      </p:cBhvr>
                                      <p:to>
                                        <p:strVal val="solid"/>
                                      </p:to>
                                    </p:set>
                                    <p:set>
                                      <p:cBhvr>
                                        <p:cTn id="19" dur="250" autoRev="1" fill="remove"/>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0" grpId="1" animBg="1"/>
      <p:bldP spid="3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 name="Group 2048"/>
          <p:cNvGrpSpPr/>
          <p:nvPr/>
        </p:nvGrpSpPr>
        <p:grpSpPr>
          <a:xfrm>
            <a:off x="4922276" y="1375087"/>
            <a:ext cx="2447845" cy="1155916"/>
            <a:chOff x="4691848" y="1375087"/>
            <a:chExt cx="2880899" cy="1267928"/>
          </a:xfrm>
        </p:grpSpPr>
        <p:sp>
          <p:nvSpPr>
            <p:cNvPr id="2048" name="Rounded Rectangle 2047"/>
            <p:cNvSpPr/>
            <p:nvPr/>
          </p:nvSpPr>
          <p:spPr bwMode="auto">
            <a:xfrm>
              <a:off x="4706069" y="1454593"/>
              <a:ext cx="2866678" cy="1188422"/>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4691848" y="1375087"/>
              <a:ext cx="1703595" cy="447772"/>
            </a:xfrm>
            <a:prstGeom prst="rect">
              <a:avLst/>
            </a:prstGeom>
            <a:noFill/>
          </p:spPr>
          <p:txBody>
            <a:bodyPr wrap="square" lIns="182854" tIns="146283" rIns="182854" bIns="146283" rtlCol="0">
              <a:spAutoFit/>
            </a:bodyPr>
            <a:lstStyle/>
            <a:p>
              <a:pPr>
                <a:lnSpc>
                  <a:spcPct val="90000"/>
                </a:lnSpc>
                <a:spcAft>
                  <a:spcPts val="600"/>
                </a:spcAft>
              </a:pPr>
              <a:r>
                <a:rPr lang="en-GB" sz="1100" dirty="0">
                  <a:solidFill>
                    <a:schemeClr val="tx1">
                      <a:lumMod val="60000"/>
                      <a:lumOff val="40000"/>
                    </a:schemeClr>
                  </a:solidFill>
                </a:rPr>
                <a:t>UD/FD Isolation</a:t>
              </a:r>
            </a:p>
          </p:txBody>
        </p:sp>
      </p:grpSp>
      <p:sp>
        <p:nvSpPr>
          <p:cNvPr id="3" name="Title 2"/>
          <p:cNvSpPr>
            <a:spLocks noGrp="1"/>
          </p:cNvSpPr>
          <p:nvPr>
            <p:ph type="title"/>
          </p:nvPr>
        </p:nvSpPr>
        <p:spPr>
          <a:xfrm>
            <a:off x="351784" y="68925"/>
            <a:ext cx="10724938" cy="1351952"/>
          </a:xfrm>
        </p:spPr>
        <p:txBody>
          <a:bodyPr/>
          <a:lstStyle/>
          <a:p>
            <a:r>
              <a:rPr lang="en-GB" dirty="0"/>
              <a:t>Service Fabric cluster</a:t>
            </a:r>
          </a:p>
        </p:txBody>
      </p:sp>
      <p:pic>
        <p:nvPicPr>
          <p:cNvPr id="5" name="Picture 4"/>
          <p:cNvPicPr>
            <a:picLocks noChangeAspect="1"/>
          </p:cNvPicPr>
          <p:nvPr/>
        </p:nvPicPr>
        <p:blipFill>
          <a:blip r:embed="rId3"/>
          <a:stretch>
            <a:fillRect/>
          </a:stretch>
        </p:blipFill>
        <p:spPr>
          <a:xfrm>
            <a:off x="2965209" y="1697317"/>
            <a:ext cx="6508424" cy="4385110"/>
          </a:xfrm>
          <a:prstGeom prst="rect">
            <a:avLst/>
          </a:prstGeom>
        </p:spPr>
      </p:pic>
      <p:sp>
        <p:nvSpPr>
          <p:cNvPr id="7" name="Hexagon 6"/>
          <p:cNvSpPr/>
          <p:nvPr/>
        </p:nvSpPr>
        <p:spPr bwMode="auto">
          <a:xfrm>
            <a:off x="8018182" y="4433234"/>
            <a:ext cx="287991" cy="243997"/>
          </a:xfrm>
          <a:prstGeom prst="hexagon">
            <a:avLst/>
          </a:prstGeom>
          <a:solidFill>
            <a:srgbClr val="7030A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8" name="Hexagon 7"/>
          <p:cNvSpPr/>
          <p:nvPr/>
        </p:nvSpPr>
        <p:spPr bwMode="auto">
          <a:xfrm>
            <a:off x="7788735" y="3179937"/>
            <a:ext cx="272734" cy="243997"/>
          </a:xfrm>
          <a:prstGeom prst="hexagon">
            <a:avLst/>
          </a:prstGeom>
          <a:solidFill>
            <a:srgbClr val="FF8C00">
              <a:lumMod val="75000"/>
            </a:srgbClr>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9" name="Hexagon 8"/>
          <p:cNvSpPr/>
          <p:nvPr/>
        </p:nvSpPr>
        <p:spPr bwMode="auto">
          <a:xfrm>
            <a:off x="4058304" y="3164524"/>
            <a:ext cx="272734" cy="243997"/>
          </a:xfrm>
          <a:prstGeom prst="hexagon">
            <a:avLst/>
          </a:prstGeom>
          <a:solidFill>
            <a:srgbClr val="00206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10" name="Hexagon 9"/>
          <p:cNvSpPr/>
          <p:nvPr/>
        </p:nvSpPr>
        <p:spPr bwMode="auto">
          <a:xfrm>
            <a:off x="8264296" y="3014697"/>
            <a:ext cx="272734" cy="243997"/>
          </a:xfrm>
          <a:prstGeom prst="hexagon">
            <a:avLst/>
          </a:prstGeom>
          <a:solidFill>
            <a:srgbClr val="92D05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11" name="Hexagon 10"/>
          <p:cNvSpPr/>
          <p:nvPr/>
        </p:nvSpPr>
        <p:spPr bwMode="auto">
          <a:xfrm>
            <a:off x="7572747" y="4411235"/>
            <a:ext cx="272734" cy="243997"/>
          </a:xfrm>
          <a:prstGeom prst="hexagon">
            <a:avLst/>
          </a:prstGeom>
          <a:solidFill>
            <a:srgbClr val="FFC00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b="1" kern="0" dirty="0">
              <a:latin typeface="+mj-lt"/>
              <a:ea typeface="Segoe UI" pitchFamily="34" charset="0"/>
              <a:cs typeface="Segoe UI" pitchFamily="34" charset="0"/>
            </a:endParaRPr>
          </a:p>
        </p:txBody>
      </p:sp>
      <p:sp>
        <p:nvSpPr>
          <p:cNvPr id="12" name="Hexagon 11"/>
          <p:cNvSpPr/>
          <p:nvPr/>
        </p:nvSpPr>
        <p:spPr bwMode="auto">
          <a:xfrm>
            <a:off x="3687939" y="2978788"/>
            <a:ext cx="272734" cy="243997"/>
          </a:xfrm>
          <a:prstGeom prst="hexagon">
            <a:avLst/>
          </a:prstGeom>
          <a:solidFill>
            <a:srgbClr val="92D05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13" name="Hexagon 12"/>
          <p:cNvSpPr/>
          <p:nvPr/>
        </p:nvSpPr>
        <p:spPr bwMode="auto">
          <a:xfrm>
            <a:off x="4034665" y="4433234"/>
            <a:ext cx="272734" cy="243997"/>
          </a:xfrm>
          <a:prstGeom prst="hexagon">
            <a:avLst/>
          </a:prstGeom>
          <a:solidFill>
            <a:srgbClr val="FFC00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1100" b="1" kern="0" dirty="0">
              <a:ea typeface="Segoe UI" pitchFamily="34" charset="0"/>
              <a:cs typeface="Segoe UI" pitchFamily="34" charset="0"/>
            </a:endParaRPr>
          </a:p>
          <a:p>
            <a:pPr algn="ctr" defTabSz="931690">
              <a:defRPr/>
            </a:pPr>
            <a:endParaRPr lang="en-US" sz="800" b="1" kern="0" dirty="0">
              <a:ea typeface="Segoe UI" pitchFamily="34" charset="0"/>
              <a:cs typeface="Segoe UI" pitchFamily="34" charset="0"/>
            </a:endParaRPr>
          </a:p>
        </p:txBody>
      </p:sp>
      <p:sp>
        <p:nvSpPr>
          <p:cNvPr id="14" name="Hexagon 13"/>
          <p:cNvSpPr/>
          <p:nvPr/>
        </p:nvSpPr>
        <p:spPr bwMode="auto">
          <a:xfrm>
            <a:off x="6083053" y="5657196"/>
            <a:ext cx="272734" cy="243997"/>
          </a:xfrm>
          <a:prstGeom prst="hexagon">
            <a:avLst/>
          </a:prstGeom>
          <a:solidFill>
            <a:srgbClr val="FF8C00">
              <a:lumMod val="75000"/>
            </a:srgbClr>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15" name="Hexagon 14"/>
          <p:cNvSpPr/>
          <p:nvPr/>
        </p:nvSpPr>
        <p:spPr bwMode="auto">
          <a:xfrm>
            <a:off x="5535975" y="5515473"/>
            <a:ext cx="287991" cy="243997"/>
          </a:xfrm>
          <a:prstGeom prst="hexagon">
            <a:avLst/>
          </a:prstGeom>
          <a:solidFill>
            <a:srgbClr val="7030A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17" name="Hexagon 16"/>
          <p:cNvSpPr/>
          <p:nvPr/>
        </p:nvSpPr>
        <p:spPr bwMode="auto">
          <a:xfrm>
            <a:off x="6365541" y="5413199"/>
            <a:ext cx="272734" cy="243997"/>
          </a:xfrm>
          <a:prstGeom prst="hexagon">
            <a:avLst/>
          </a:prstGeom>
          <a:solidFill>
            <a:srgbClr val="FFC00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18" name="Hexagon 17"/>
          <p:cNvSpPr/>
          <p:nvPr/>
        </p:nvSpPr>
        <p:spPr bwMode="auto">
          <a:xfrm>
            <a:off x="6200276" y="1902533"/>
            <a:ext cx="272734" cy="243997"/>
          </a:xfrm>
          <a:prstGeom prst="hexagon">
            <a:avLst/>
          </a:prstGeom>
          <a:solidFill>
            <a:srgbClr val="92D05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19" name="TextBox 18"/>
          <p:cNvSpPr txBox="1"/>
          <p:nvPr/>
        </p:nvSpPr>
        <p:spPr>
          <a:xfrm>
            <a:off x="2196737" y="1697317"/>
            <a:ext cx="1501577"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Nodes</a:t>
            </a:r>
          </a:p>
        </p:txBody>
      </p:sp>
      <p:cxnSp>
        <p:nvCxnSpPr>
          <p:cNvPr id="21" name="Straight Arrow Connector 20"/>
          <p:cNvCxnSpPr/>
          <p:nvPr/>
        </p:nvCxnSpPr>
        <p:spPr>
          <a:xfrm>
            <a:off x="3122333" y="2179304"/>
            <a:ext cx="215993" cy="577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338325" y="2011205"/>
            <a:ext cx="1583951" cy="461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125963" y="1494135"/>
            <a:ext cx="3420866"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Microservices</a:t>
            </a:r>
          </a:p>
        </p:txBody>
      </p:sp>
      <p:cxnSp>
        <p:nvCxnSpPr>
          <p:cNvPr id="27" name="Straight Arrow Connector 26"/>
          <p:cNvCxnSpPr/>
          <p:nvPr/>
        </p:nvCxnSpPr>
        <p:spPr>
          <a:xfrm flipH="1">
            <a:off x="8388321" y="2057307"/>
            <a:ext cx="148710" cy="9214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466786" y="2011205"/>
            <a:ext cx="3797509" cy="242202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50694" y="3550888"/>
            <a:ext cx="844367" cy="447772"/>
          </a:xfrm>
          <a:prstGeom prst="rect">
            <a:avLst/>
          </a:prstGeom>
          <a:noFill/>
        </p:spPr>
        <p:txBody>
          <a:bodyPr wrap="square" lIns="182854" tIns="146283" rIns="182854" bIns="146283" rtlCol="0">
            <a:spAutoFit/>
          </a:bodyPr>
          <a:lstStyle/>
          <a:p>
            <a:pPr>
              <a:lnSpc>
                <a:spcPct val="90000"/>
              </a:lnSpc>
              <a:spcAft>
                <a:spcPts val="600"/>
              </a:spcAft>
            </a:pPr>
            <a:r>
              <a:rPr lang="en-GB" sz="1100" dirty="0">
                <a:gradFill>
                  <a:gsLst>
                    <a:gs pos="2917">
                      <a:schemeClr val="tx1"/>
                    </a:gs>
                    <a:gs pos="30000">
                      <a:schemeClr val="tx1"/>
                    </a:gs>
                  </a:gsLst>
                  <a:lin ang="5400000" scaled="0"/>
                </a:gradFill>
              </a:rPr>
              <a:t>WRITE</a:t>
            </a:r>
          </a:p>
        </p:txBody>
      </p:sp>
      <p:sp>
        <p:nvSpPr>
          <p:cNvPr id="36" name="Hexagon 35"/>
          <p:cNvSpPr/>
          <p:nvPr/>
        </p:nvSpPr>
        <p:spPr bwMode="auto">
          <a:xfrm>
            <a:off x="5663510" y="1912257"/>
            <a:ext cx="272734" cy="243997"/>
          </a:xfrm>
          <a:prstGeom prst="hexagon">
            <a:avLst/>
          </a:prstGeom>
          <a:solidFill>
            <a:srgbClr val="FF8C00">
              <a:lumMod val="75000"/>
            </a:srgbClr>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37" name="TextBox 36"/>
          <p:cNvSpPr txBox="1"/>
          <p:nvPr/>
        </p:nvSpPr>
        <p:spPr>
          <a:xfrm>
            <a:off x="274506" y="659590"/>
            <a:ext cx="7625841" cy="572422"/>
          </a:xfrm>
          <a:prstGeom prst="rect">
            <a:avLst/>
          </a:prstGeom>
          <a:noFill/>
        </p:spPr>
        <p:txBody>
          <a:bodyPr wrap="square" lIns="182854" tIns="146283" rIns="182854" bIns="146283" rtlCol="0">
            <a:spAutoFit/>
          </a:bodyPr>
          <a:lstStyle/>
          <a:p>
            <a:pPr>
              <a:lnSpc>
                <a:spcPct val="90000"/>
              </a:lnSpc>
              <a:spcAft>
                <a:spcPts val="600"/>
              </a:spcAft>
            </a:pPr>
            <a:r>
              <a:rPr lang="en-GB" sz="2000" dirty="0">
                <a:gradFill>
                  <a:gsLst>
                    <a:gs pos="2917">
                      <a:schemeClr val="tx1"/>
                    </a:gs>
                    <a:gs pos="30000">
                      <a:schemeClr val="tx1"/>
                    </a:gs>
                  </a:gsLst>
                  <a:lin ang="5400000" scaled="0"/>
                </a:gradFill>
                <a:latin typeface="+mj-lt"/>
              </a:rPr>
              <a:t>The runtime environment your microservices run on top of</a:t>
            </a:r>
          </a:p>
        </p:txBody>
      </p:sp>
      <p:sp>
        <p:nvSpPr>
          <p:cNvPr id="2" name="Left Brace 1"/>
          <p:cNvSpPr/>
          <p:nvPr/>
        </p:nvSpPr>
        <p:spPr>
          <a:xfrm>
            <a:off x="1312257" y="1695161"/>
            <a:ext cx="378613" cy="4387267"/>
          </a:xfrm>
          <a:prstGeom prst="leftBrace">
            <a:avLst>
              <a:gd name="adj1" fmla="val 7277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TextBox 27"/>
          <p:cNvSpPr txBox="1"/>
          <p:nvPr/>
        </p:nvSpPr>
        <p:spPr>
          <a:xfrm rot="16200000">
            <a:off x="179706" y="3525847"/>
            <a:ext cx="1501577"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Cluster</a:t>
            </a:r>
          </a:p>
        </p:txBody>
      </p:sp>
      <p:sp>
        <p:nvSpPr>
          <p:cNvPr id="29" name="TextBox 28"/>
          <p:cNvSpPr txBox="1"/>
          <p:nvPr/>
        </p:nvSpPr>
        <p:spPr>
          <a:xfrm>
            <a:off x="8099984" y="403440"/>
            <a:ext cx="2976738" cy="627822"/>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latin typeface="+mj-lt"/>
              </a:rPr>
              <a:t>: </a:t>
            </a:r>
            <a:r>
              <a:rPr lang="en-GB" sz="2400" dirty="0" err="1">
                <a:gradFill>
                  <a:gsLst>
                    <a:gs pos="2917">
                      <a:schemeClr val="tx1"/>
                    </a:gs>
                    <a:gs pos="30000">
                      <a:schemeClr val="tx1"/>
                    </a:gs>
                  </a:gsLst>
                  <a:lin ang="5400000" scaled="0"/>
                </a:gradFill>
                <a:latin typeface="+mj-lt"/>
              </a:rPr>
              <a:t>Stateful</a:t>
            </a:r>
            <a:r>
              <a:rPr lang="en-GB" sz="2400" dirty="0">
                <a:gradFill>
                  <a:gsLst>
                    <a:gs pos="2917">
                      <a:schemeClr val="tx1"/>
                    </a:gs>
                    <a:gs pos="30000">
                      <a:schemeClr val="tx1"/>
                    </a:gs>
                  </a:gsLst>
                  <a:lin ang="5400000" scaled="0"/>
                </a:gradFill>
                <a:latin typeface="+mj-lt"/>
              </a:rPr>
              <a:t> service</a:t>
            </a:r>
          </a:p>
        </p:txBody>
      </p:sp>
      <p:sp>
        <p:nvSpPr>
          <p:cNvPr id="30" name="Hexagon 29"/>
          <p:cNvSpPr/>
          <p:nvPr/>
        </p:nvSpPr>
        <p:spPr bwMode="auto">
          <a:xfrm>
            <a:off x="7881815" y="595808"/>
            <a:ext cx="272734" cy="243997"/>
          </a:xfrm>
          <a:prstGeom prst="hexagon">
            <a:avLst/>
          </a:prstGeom>
          <a:solidFill>
            <a:srgbClr val="FFC00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4" name="TextBox 3"/>
          <p:cNvSpPr txBox="1"/>
          <p:nvPr/>
        </p:nvSpPr>
        <p:spPr>
          <a:xfrm>
            <a:off x="3945283" y="4328874"/>
            <a:ext cx="431976" cy="461665"/>
          </a:xfrm>
          <a:prstGeom prst="rect">
            <a:avLst/>
          </a:prstGeom>
          <a:noFill/>
        </p:spPr>
        <p:txBody>
          <a:bodyPr wrap="square" lIns="182880" tIns="146304" rIns="182880" bIns="146304" rtlCol="0">
            <a:spAutoFit/>
          </a:bodyPr>
          <a:lstStyle/>
          <a:p>
            <a:pPr>
              <a:lnSpc>
                <a:spcPct val="90000"/>
              </a:lnSpc>
              <a:spcAft>
                <a:spcPts val="600"/>
              </a:spcAft>
            </a:pPr>
            <a:r>
              <a:rPr lang="en-GB" sz="1200" b="1" dirty="0">
                <a:gradFill>
                  <a:gsLst>
                    <a:gs pos="2917">
                      <a:schemeClr val="tx1"/>
                    </a:gs>
                    <a:gs pos="30000">
                      <a:schemeClr val="tx1"/>
                    </a:gs>
                  </a:gsLst>
                  <a:lin ang="5400000" scaled="0"/>
                </a:gradFill>
              </a:rPr>
              <a:t>P</a:t>
            </a:r>
          </a:p>
        </p:txBody>
      </p:sp>
      <p:sp>
        <p:nvSpPr>
          <p:cNvPr id="31" name="TextBox 30"/>
          <p:cNvSpPr txBox="1"/>
          <p:nvPr/>
        </p:nvSpPr>
        <p:spPr>
          <a:xfrm>
            <a:off x="7483220" y="4308860"/>
            <a:ext cx="431976" cy="461665"/>
          </a:xfrm>
          <a:prstGeom prst="rect">
            <a:avLst/>
          </a:prstGeom>
          <a:noFill/>
        </p:spPr>
        <p:txBody>
          <a:bodyPr wrap="square" lIns="182880" tIns="146304" rIns="182880" bIns="146304" rtlCol="0">
            <a:spAutoFit/>
          </a:bodyPr>
          <a:lstStyle/>
          <a:p>
            <a:pPr>
              <a:lnSpc>
                <a:spcPct val="90000"/>
              </a:lnSpc>
              <a:spcAft>
                <a:spcPts val="600"/>
              </a:spcAft>
            </a:pPr>
            <a:r>
              <a:rPr lang="en-GB" sz="1200" b="1" dirty="0">
                <a:gradFill>
                  <a:gsLst>
                    <a:gs pos="2917">
                      <a:schemeClr val="tx1"/>
                    </a:gs>
                    <a:gs pos="30000">
                      <a:schemeClr val="tx1"/>
                    </a:gs>
                  </a:gsLst>
                  <a:lin ang="5400000" scaled="0"/>
                </a:gradFill>
              </a:rPr>
              <a:t>S</a:t>
            </a:r>
          </a:p>
        </p:txBody>
      </p:sp>
      <p:sp>
        <p:nvSpPr>
          <p:cNvPr id="33" name="TextBox 32"/>
          <p:cNvSpPr txBox="1"/>
          <p:nvPr/>
        </p:nvSpPr>
        <p:spPr>
          <a:xfrm>
            <a:off x="6269776" y="5314975"/>
            <a:ext cx="431976" cy="461665"/>
          </a:xfrm>
          <a:prstGeom prst="rect">
            <a:avLst/>
          </a:prstGeom>
          <a:noFill/>
        </p:spPr>
        <p:txBody>
          <a:bodyPr wrap="square" lIns="182880" tIns="146304" rIns="182880" bIns="146304" rtlCol="0">
            <a:spAutoFit/>
          </a:bodyPr>
          <a:lstStyle/>
          <a:p>
            <a:pPr>
              <a:lnSpc>
                <a:spcPct val="90000"/>
              </a:lnSpc>
              <a:spcAft>
                <a:spcPts val="600"/>
              </a:spcAft>
            </a:pPr>
            <a:r>
              <a:rPr lang="en-GB" sz="1200" b="1" dirty="0">
                <a:gradFill>
                  <a:gsLst>
                    <a:gs pos="2917">
                      <a:schemeClr val="tx1"/>
                    </a:gs>
                    <a:gs pos="30000">
                      <a:schemeClr val="tx1"/>
                    </a:gs>
                  </a:gsLst>
                  <a:lin ang="5400000" scaled="0"/>
                </a:gradFill>
              </a:rPr>
              <a:t>S</a:t>
            </a:r>
          </a:p>
        </p:txBody>
      </p:sp>
      <p:cxnSp>
        <p:nvCxnSpPr>
          <p:cNvPr id="20" name="Straight Arrow Connector 19"/>
          <p:cNvCxnSpPr>
            <a:endCxn id="31" idx="1"/>
          </p:cNvCxnSpPr>
          <p:nvPr/>
        </p:nvCxnSpPr>
        <p:spPr>
          <a:xfrm flipV="1">
            <a:off x="4366345" y="4539693"/>
            <a:ext cx="3116875" cy="1332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33" idx="1"/>
          </p:cNvCxnSpPr>
          <p:nvPr/>
        </p:nvCxnSpPr>
        <p:spPr>
          <a:xfrm>
            <a:off x="4363535" y="4559707"/>
            <a:ext cx="1906241" cy="9861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https://upload.wikimedia.org/wikipedia/commons/thumb/d/d8/Person_icon_BLACK-01.svg/2000px-Person_icon_BLACK-01.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1405" y="3569270"/>
            <a:ext cx="608804" cy="648072"/>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2050" idx="3"/>
            <a:endCxn id="4" idx="1"/>
          </p:cNvCxnSpPr>
          <p:nvPr/>
        </p:nvCxnSpPr>
        <p:spPr>
          <a:xfrm>
            <a:off x="2390209" y="3893306"/>
            <a:ext cx="1555074" cy="666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8643506" y="5153446"/>
            <a:ext cx="2370315" cy="667430"/>
            <a:chOff x="8643506" y="5339975"/>
            <a:chExt cx="2370315" cy="667430"/>
          </a:xfrm>
        </p:grpSpPr>
        <p:sp>
          <p:nvSpPr>
            <p:cNvPr id="40" name="Hexagon 39"/>
            <p:cNvSpPr/>
            <p:nvPr/>
          </p:nvSpPr>
          <p:spPr bwMode="auto">
            <a:xfrm>
              <a:off x="8643506" y="5535197"/>
              <a:ext cx="287991" cy="243997"/>
            </a:xfrm>
            <a:prstGeom prst="hexagon">
              <a:avLst/>
            </a:prstGeom>
            <a:solidFill>
              <a:srgbClr val="7030A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42" name="Hexagon 41"/>
            <p:cNvSpPr/>
            <p:nvPr/>
          </p:nvSpPr>
          <p:spPr bwMode="auto">
            <a:xfrm>
              <a:off x="9245012" y="5535197"/>
              <a:ext cx="287991" cy="243997"/>
            </a:xfrm>
            <a:prstGeom prst="hexagon">
              <a:avLst/>
            </a:prstGeom>
            <a:solidFill>
              <a:srgbClr val="FFC00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43" name="TextBox 42"/>
            <p:cNvSpPr txBox="1"/>
            <p:nvPr/>
          </p:nvSpPr>
          <p:spPr>
            <a:xfrm>
              <a:off x="8811073" y="5339975"/>
              <a:ext cx="444958"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rPr>
                <a:t>+</a:t>
              </a:r>
            </a:p>
          </p:txBody>
        </p:sp>
        <p:sp>
          <p:nvSpPr>
            <p:cNvPr id="44" name="TextBox 43"/>
            <p:cNvSpPr txBox="1"/>
            <p:nvPr/>
          </p:nvSpPr>
          <p:spPr>
            <a:xfrm>
              <a:off x="9512244" y="5372965"/>
              <a:ext cx="1501577"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rPr>
                <a:t>= </a:t>
              </a:r>
              <a:r>
                <a:rPr lang="en-GB" sz="2000" dirty="0">
                  <a:gradFill>
                    <a:gsLst>
                      <a:gs pos="2917">
                        <a:schemeClr val="tx1"/>
                      </a:gs>
                      <a:gs pos="30000">
                        <a:schemeClr val="tx1"/>
                      </a:gs>
                    </a:gsLst>
                    <a:lin ang="5400000" scaled="0"/>
                  </a:gradFill>
                </a:rPr>
                <a:t>App1</a:t>
              </a:r>
            </a:p>
          </p:txBody>
        </p:sp>
      </p:grpSp>
      <p:grpSp>
        <p:nvGrpSpPr>
          <p:cNvPr id="6" name="Group 5"/>
          <p:cNvGrpSpPr/>
          <p:nvPr/>
        </p:nvGrpSpPr>
        <p:grpSpPr>
          <a:xfrm>
            <a:off x="8110213" y="5585494"/>
            <a:ext cx="2886483" cy="641307"/>
            <a:chOff x="8110213" y="5763406"/>
            <a:chExt cx="2886483" cy="641307"/>
          </a:xfrm>
        </p:grpSpPr>
        <p:sp>
          <p:nvSpPr>
            <p:cNvPr id="45" name="Hexagon 44"/>
            <p:cNvSpPr/>
            <p:nvPr/>
          </p:nvSpPr>
          <p:spPr bwMode="auto">
            <a:xfrm>
              <a:off x="8110213" y="5961523"/>
              <a:ext cx="272734" cy="243997"/>
            </a:xfrm>
            <a:prstGeom prst="hexagon">
              <a:avLst/>
            </a:prstGeom>
            <a:solidFill>
              <a:srgbClr val="92D05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defRPr/>
              </a:pPr>
              <a:endParaRPr lang="en-US" sz="800" kern="0" dirty="0">
                <a:latin typeface="+mj-lt"/>
                <a:ea typeface="Segoe UI" pitchFamily="34" charset="0"/>
                <a:cs typeface="Segoe UI" pitchFamily="34" charset="0"/>
              </a:endParaRPr>
            </a:p>
          </p:txBody>
        </p:sp>
        <p:sp>
          <p:nvSpPr>
            <p:cNvPr id="46" name="Hexagon 45"/>
            <p:cNvSpPr/>
            <p:nvPr/>
          </p:nvSpPr>
          <p:spPr bwMode="auto">
            <a:xfrm>
              <a:off x="8703898" y="5958628"/>
              <a:ext cx="272734" cy="243997"/>
            </a:xfrm>
            <a:prstGeom prst="hexagon">
              <a:avLst/>
            </a:prstGeom>
            <a:solidFill>
              <a:srgbClr val="FF8C00">
                <a:lumMod val="75000"/>
              </a:srgbClr>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47" name="Hexagon 46"/>
            <p:cNvSpPr/>
            <p:nvPr/>
          </p:nvSpPr>
          <p:spPr bwMode="auto">
            <a:xfrm>
              <a:off x="9254879" y="5965495"/>
              <a:ext cx="272734" cy="243997"/>
            </a:xfrm>
            <a:prstGeom prst="hexagon">
              <a:avLst/>
            </a:prstGeom>
            <a:solidFill>
              <a:srgbClr val="002060"/>
            </a:solidFill>
            <a:ln w="9525" cap="flat" cmpd="sng" algn="ctr">
              <a:noFill/>
              <a:prstDash val="solid"/>
              <a:headEnd type="none" w="med" len="med"/>
              <a:tailEnd type="none" w="med" len="med"/>
            </a:ln>
            <a:effectLst/>
          </p:spPr>
          <p:txBody>
            <a:bodyPr lIns="91388" tIns="91388" rIns="34274" bIns="34274" rtlCol="0" anchor="b" anchorCtr="0"/>
            <a:lstStyle/>
            <a:p>
              <a:pPr algn="ctr" defTabSz="931690"/>
              <a:endParaRPr lang="en-US" sz="800" kern="0" dirty="0">
                <a:latin typeface="+mj-lt"/>
                <a:ea typeface="Segoe UI" pitchFamily="34" charset="0"/>
                <a:cs typeface="Segoe UI" pitchFamily="34" charset="0"/>
              </a:endParaRPr>
            </a:p>
          </p:txBody>
        </p:sp>
        <p:sp>
          <p:nvSpPr>
            <p:cNvPr id="48" name="TextBox 47"/>
            <p:cNvSpPr txBox="1"/>
            <p:nvPr/>
          </p:nvSpPr>
          <p:spPr>
            <a:xfrm>
              <a:off x="8819977" y="5770273"/>
              <a:ext cx="444958"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rPr>
                <a:t>+</a:t>
              </a:r>
            </a:p>
          </p:txBody>
        </p:sp>
        <p:sp>
          <p:nvSpPr>
            <p:cNvPr id="49" name="TextBox 48"/>
            <p:cNvSpPr txBox="1"/>
            <p:nvPr/>
          </p:nvSpPr>
          <p:spPr>
            <a:xfrm>
              <a:off x="8251474" y="5770273"/>
              <a:ext cx="444958"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rPr>
                <a:t>+</a:t>
              </a:r>
            </a:p>
          </p:txBody>
        </p:sp>
        <p:sp>
          <p:nvSpPr>
            <p:cNvPr id="50" name="TextBox 49"/>
            <p:cNvSpPr txBox="1"/>
            <p:nvPr/>
          </p:nvSpPr>
          <p:spPr>
            <a:xfrm>
              <a:off x="9495119" y="5763406"/>
              <a:ext cx="1501577" cy="634440"/>
            </a:xfrm>
            <a:prstGeom prst="rect">
              <a:avLst/>
            </a:prstGeom>
            <a:noFill/>
          </p:spPr>
          <p:txBody>
            <a:bodyPr wrap="square" lIns="182854" tIns="146283" rIns="182854" bIns="146283" rtlCol="0">
              <a:spAutoFit/>
            </a:bodyPr>
            <a:lstStyle/>
            <a:p>
              <a:pPr>
                <a:lnSpc>
                  <a:spcPct val="90000"/>
                </a:lnSpc>
                <a:spcAft>
                  <a:spcPts val="600"/>
                </a:spcAft>
              </a:pPr>
              <a:r>
                <a:rPr lang="en-GB" sz="2400" dirty="0">
                  <a:gradFill>
                    <a:gsLst>
                      <a:gs pos="2917">
                        <a:schemeClr val="tx1"/>
                      </a:gs>
                      <a:gs pos="30000">
                        <a:schemeClr val="tx1"/>
                      </a:gs>
                    </a:gsLst>
                    <a:lin ang="5400000" scaled="0"/>
                  </a:gradFill>
                </a:rPr>
                <a:t>= </a:t>
              </a:r>
              <a:r>
                <a:rPr lang="en-GB" sz="2000" dirty="0">
                  <a:gradFill>
                    <a:gsLst>
                      <a:gs pos="2917">
                        <a:schemeClr val="tx1"/>
                      </a:gs>
                      <a:gs pos="30000">
                        <a:schemeClr val="tx1"/>
                      </a:gs>
                    </a:gsLst>
                    <a:lin ang="5400000" scaled="0"/>
                  </a:gradFill>
                </a:rPr>
                <a:t>App2</a:t>
              </a:r>
            </a:p>
          </p:txBody>
        </p:sp>
      </p:grpSp>
      <p:grpSp>
        <p:nvGrpSpPr>
          <p:cNvPr id="25" name="Group 24"/>
          <p:cNvGrpSpPr/>
          <p:nvPr/>
        </p:nvGrpSpPr>
        <p:grpSpPr>
          <a:xfrm>
            <a:off x="4740930" y="2811585"/>
            <a:ext cx="535988" cy="406223"/>
            <a:chOff x="1739108" y="2490996"/>
            <a:chExt cx="948315" cy="908421"/>
          </a:xfrm>
        </p:grpSpPr>
        <p:sp>
          <p:nvSpPr>
            <p:cNvPr id="22" name="Rounded Rectangle 21"/>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grpSp>
        <p:nvGrpSpPr>
          <p:cNvPr id="68" name="Group 67"/>
          <p:cNvGrpSpPr/>
          <p:nvPr/>
        </p:nvGrpSpPr>
        <p:grpSpPr>
          <a:xfrm>
            <a:off x="6818292" y="1701594"/>
            <a:ext cx="535988" cy="406223"/>
            <a:chOff x="1739108" y="2490996"/>
            <a:chExt cx="948315" cy="908421"/>
          </a:xfrm>
        </p:grpSpPr>
        <p:sp>
          <p:nvSpPr>
            <p:cNvPr id="69" name="Rounded Rectangle 68"/>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grpSp>
        <p:nvGrpSpPr>
          <p:cNvPr id="71" name="Group 70"/>
          <p:cNvGrpSpPr/>
          <p:nvPr/>
        </p:nvGrpSpPr>
        <p:grpSpPr>
          <a:xfrm>
            <a:off x="4793383" y="4180197"/>
            <a:ext cx="535988" cy="406223"/>
            <a:chOff x="1739108" y="2490996"/>
            <a:chExt cx="948315" cy="908421"/>
          </a:xfrm>
        </p:grpSpPr>
        <p:sp>
          <p:nvSpPr>
            <p:cNvPr id="72" name="Rounded Rectangle 71"/>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TextBox 72"/>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grpSp>
        <p:nvGrpSpPr>
          <p:cNvPr id="74" name="Group 73"/>
          <p:cNvGrpSpPr/>
          <p:nvPr/>
        </p:nvGrpSpPr>
        <p:grpSpPr>
          <a:xfrm>
            <a:off x="6834133" y="5332085"/>
            <a:ext cx="535988" cy="406223"/>
            <a:chOff x="1739108" y="2490996"/>
            <a:chExt cx="948315" cy="908421"/>
          </a:xfrm>
        </p:grpSpPr>
        <p:sp>
          <p:nvSpPr>
            <p:cNvPr id="75" name="Rounded Rectangle 74"/>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grpSp>
        <p:nvGrpSpPr>
          <p:cNvPr id="77" name="Group 76"/>
          <p:cNvGrpSpPr/>
          <p:nvPr/>
        </p:nvGrpSpPr>
        <p:grpSpPr>
          <a:xfrm>
            <a:off x="8922708" y="2823592"/>
            <a:ext cx="535988" cy="406223"/>
            <a:chOff x="1739108" y="2490996"/>
            <a:chExt cx="948315" cy="908421"/>
          </a:xfrm>
        </p:grpSpPr>
        <p:sp>
          <p:nvSpPr>
            <p:cNvPr id="78" name="Rounded Rectangle 77"/>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79" name="TextBox 78"/>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grpSp>
        <p:nvGrpSpPr>
          <p:cNvPr id="80" name="Group 79"/>
          <p:cNvGrpSpPr/>
          <p:nvPr/>
        </p:nvGrpSpPr>
        <p:grpSpPr>
          <a:xfrm>
            <a:off x="8960053" y="4230121"/>
            <a:ext cx="535988" cy="406223"/>
            <a:chOff x="1739108" y="2490996"/>
            <a:chExt cx="948315" cy="908421"/>
          </a:xfrm>
        </p:grpSpPr>
        <p:sp>
          <p:nvSpPr>
            <p:cNvPr id="81" name="Rounded Rectangle 80"/>
            <p:cNvSpPr/>
            <p:nvPr/>
          </p:nvSpPr>
          <p:spPr bwMode="auto">
            <a:xfrm>
              <a:off x="1969765" y="2762177"/>
              <a:ext cx="360040" cy="330101"/>
            </a:xfrm>
            <a:prstGeom prst="round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0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a:off x="1739108" y="2490996"/>
              <a:ext cx="948315" cy="908421"/>
            </a:xfrm>
            <a:prstGeom prst="rect">
              <a:avLst/>
            </a:prstGeom>
            <a:noFill/>
          </p:spPr>
          <p:txBody>
            <a:bodyPr wrap="square" lIns="182854" tIns="146283" rIns="182854" bIns="146283" rtlCol="0">
              <a:spAutoFit/>
            </a:bodyPr>
            <a:lstStyle/>
            <a:p>
              <a:pPr>
                <a:lnSpc>
                  <a:spcPct val="90000"/>
                </a:lnSpc>
                <a:spcAft>
                  <a:spcPts val="600"/>
                </a:spcAft>
              </a:pPr>
              <a:r>
                <a:rPr lang="en-GB" sz="800" b="1" dirty="0">
                  <a:gradFill>
                    <a:gsLst>
                      <a:gs pos="2917">
                        <a:schemeClr val="tx1"/>
                      </a:gs>
                      <a:gs pos="30000">
                        <a:schemeClr val="tx1"/>
                      </a:gs>
                    </a:gsLst>
                    <a:lin ang="5400000" scaled="0"/>
                  </a:gradFill>
                </a:rPr>
                <a:t>SF</a:t>
              </a:r>
            </a:p>
          </p:txBody>
        </p:sp>
      </p:grpSp>
    </p:spTree>
    <p:extLst>
      <p:ext uri="{BB962C8B-B14F-4D97-AF65-F5344CB8AC3E}">
        <p14:creationId xmlns:p14="http://schemas.microsoft.com/office/powerpoint/2010/main" val="268126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fade">
                                      <p:cBhvr>
                                        <p:cTn id="24" dur="500"/>
                                        <p:tgtEl>
                                          <p:spTgt spid="2050"/>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9" grpId="0"/>
      <p:bldP spid="30" grpId="0" animBg="1"/>
      <p:bldP spid="4" grpId="0"/>
      <p:bldP spid="31" grpId="0"/>
      <p:bldP spid="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740370" y="987504"/>
            <a:ext cx="10628037" cy="5390078"/>
            <a:chOff x="468098" y="987504"/>
            <a:chExt cx="10628037" cy="5390078"/>
          </a:xfrm>
        </p:grpSpPr>
        <p:sp>
          <p:nvSpPr>
            <p:cNvPr id="8" name="Rounded Rectangle 7"/>
            <p:cNvSpPr/>
            <p:nvPr/>
          </p:nvSpPr>
          <p:spPr bwMode="auto">
            <a:xfrm>
              <a:off x="5135980" y="1622263"/>
              <a:ext cx="5960155" cy="2955118"/>
            </a:xfrm>
            <a:prstGeom prst="roundRect">
              <a:avLst/>
            </a:prstGeom>
            <a:ln>
              <a:prstDash val="dash"/>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a:off x="1402969" y="4962501"/>
              <a:ext cx="3447027" cy="1179809"/>
              <a:chOff x="3896274" y="4463982"/>
              <a:chExt cx="3447027" cy="1179809"/>
            </a:xfrm>
          </p:grpSpPr>
          <p:sp>
            <p:nvSpPr>
              <p:cNvPr id="7" name="Rectangle 6"/>
              <p:cNvSpPr/>
              <p:nvPr/>
            </p:nvSpPr>
            <p:spPr bwMode="auto">
              <a:xfrm>
                <a:off x="4850126" y="4463982"/>
                <a:ext cx="576064" cy="57606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flipH="1">
                <a:off x="3896274" y="5099026"/>
                <a:ext cx="3447027" cy="544765"/>
              </a:xfrm>
              <a:prstGeom prst="rect">
                <a:avLst/>
              </a:prstGeom>
              <a:noFill/>
            </p:spPr>
            <p:txBody>
              <a:bodyPr wrap="square" lIns="182880" tIns="146304" rIns="182880" bIns="146304" rtlCol="0">
                <a:spAutoFit/>
              </a:bodyPr>
              <a:lstStyle/>
              <a:p>
                <a:pPr>
                  <a:lnSpc>
                    <a:spcPct val="90000"/>
                  </a:lnSpc>
                  <a:spcAft>
                    <a:spcPts val="600"/>
                  </a:spcAft>
                </a:pPr>
                <a:r>
                  <a:rPr lang="en-GB" dirty="0">
                    <a:gradFill>
                      <a:gsLst>
                        <a:gs pos="2917">
                          <a:schemeClr val="tx1"/>
                        </a:gs>
                        <a:gs pos="30000">
                          <a:schemeClr val="tx1"/>
                        </a:gs>
                      </a:gsLst>
                      <a:lin ang="5400000" scaled="0"/>
                    </a:gradFill>
                  </a:rPr>
                  <a:t>Aggregation Service</a:t>
                </a:r>
              </a:p>
            </p:txBody>
          </p:sp>
        </p:grpSp>
        <p:grpSp>
          <p:nvGrpSpPr>
            <p:cNvPr id="16" name="Group 15"/>
            <p:cNvGrpSpPr/>
            <p:nvPr/>
          </p:nvGrpSpPr>
          <p:grpSpPr>
            <a:xfrm>
              <a:off x="1480389" y="3114377"/>
              <a:ext cx="2705147" cy="1033475"/>
              <a:chOff x="841674" y="2769101"/>
              <a:chExt cx="2705147" cy="1033475"/>
            </a:xfrm>
          </p:grpSpPr>
          <p:grpSp>
            <p:nvGrpSpPr>
              <p:cNvPr id="13" name="Group 12"/>
              <p:cNvGrpSpPr/>
              <p:nvPr/>
            </p:nvGrpSpPr>
            <p:grpSpPr>
              <a:xfrm>
                <a:off x="841674" y="2769101"/>
                <a:ext cx="858684" cy="1033475"/>
                <a:chOff x="1654001" y="2769101"/>
                <a:chExt cx="858684" cy="1033475"/>
              </a:xfrm>
            </p:grpSpPr>
            <p:sp>
              <p:nvSpPr>
                <p:cNvPr id="2" name="Oval 1"/>
                <p:cNvSpPr/>
                <p:nvPr/>
              </p:nvSpPr>
              <p:spPr bwMode="auto">
                <a:xfrm>
                  <a:off x="2152645" y="2769101"/>
                  <a:ext cx="360040" cy="3600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2152645" y="3442536"/>
                  <a:ext cx="360040" cy="3600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1654001" y="3095560"/>
                  <a:ext cx="360040" cy="3600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TextBox 9"/>
              <p:cNvSpPr txBox="1"/>
              <p:nvPr/>
            </p:nvSpPr>
            <p:spPr>
              <a:xfrm flipH="1">
                <a:off x="1693327" y="3039269"/>
                <a:ext cx="1853494" cy="544765"/>
              </a:xfrm>
              <a:prstGeom prst="rect">
                <a:avLst/>
              </a:prstGeom>
              <a:noFill/>
            </p:spPr>
            <p:txBody>
              <a:bodyPr wrap="square" lIns="182880" tIns="146304" rIns="182880" bIns="146304" rtlCol="0">
                <a:spAutoFit/>
              </a:bodyPr>
              <a:lstStyle/>
              <a:p>
                <a:pPr>
                  <a:lnSpc>
                    <a:spcPct val="90000"/>
                  </a:lnSpc>
                  <a:spcAft>
                    <a:spcPts val="600"/>
                  </a:spcAft>
                </a:pPr>
                <a:r>
                  <a:rPr lang="en-GB" dirty="0">
                    <a:gradFill>
                      <a:gsLst>
                        <a:gs pos="2917">
                          <a:schemeClr val="tx1"/>
                        </a:gs>
                        <a:gs pos="30000">
                          <a:schemeClr val="tx1"/>
                        </a:gs>
                      </a:gsLst>
                      <a:lin ang="5400000" scaled="0"/>
                    </a:gradFill>
                  </a:rPr>
                  <a:t>Phone Actors</a:t>
                </a:r>
              </a:p>
            </p:txBody>
          </p:sp>
        </p:grpSp>
        <p:grpSp>
          <p:nvGrpSpPr>
            <p:cNvPr id="14" name="Group 13"/>
            <p:cNvGrpSpPr/>
            <p:nvPr/>
          </p:nvGrpSpPr>
          <p:grpSpPr>
            <a:xfrm>
              <a:off x="6178986" y="4913751"/>
              <a:ext cx="3447027" cy="1228559"/>
              <a:chOff x="6650285" y="4425069"/>
              <a:chExt cx="3447027" cy="1228559"/>
            </a:xfrm>
          </p:grpSpPr>
          <p:sp>
            <p:nvSpPr>
              <p:cNvPr id="11" name="Isosceles Triangle 10"/>
              <p:cNvSpPr/>
              <p:nvPr/>
            </p:nvSpPr>
            <p:spPr bwMode="auto">
              <a:xfrm rot="5400000">
                <a:off x="7272156" y="4476362"/>
                <a:ext cx="743751" cy="641165"/>
              </a:xfrm>
              <a:prstGeom prst="triangl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flipH="1">
                <a:off x="6650285" y="5108863"/>
                <a:ext cx="3447027" cy="544765"/>
              </a:xfrm>
              <a:prstGeom prst="rect">
                <a:avLst/>
              </a:prstGeom>
              <a:noFill/>
            </p:spPr>
            <p:txBody>
              <a:bodyPr wrap="square" lIns="182880" tIns="146304" rIns="182880" bIns="146304" rtlCol="0">
                <a:spAutoFit/>
              </a:bodyPr>
              <a:lstStyle/>
              <a:p>
                <a:pPr>
                  <a:lnSpc>
                    <a:spcPct val="90000"/>
                  </a:lnSpc>
                  <a:spcAft>
                    <a:spcPts val="600"/>
                  </a:spcAft>
                </a:pPr>
                <a:r>
                  <a:rPr lang="en-GB" dirty="0">
                    <a:gradFill>
                      <a:gsLst>
                        <a:gs pos="2917">
                          <a:schemeClr val="tx1"/>
                        </a:gs>
                        <a:gs pos="30000">
                          <a:schemeClr val="tx1"/>
                        </a:gs>
                      </a:gsLst>
                      <a:lin ang="5400000" scaled="0"/>
                    </a:gradFill>
                  </a:rPr>
                  <a:t>Web Front End</a:t>
                </a:r>
              </a:p>
            </p:txBody>
          </p:sp>
        </p:grpSp>
        <p:cxnSp>
          <p:nvCxnSpPr>
            <p:cNvPr id="19" name="Elbow Connector 18"/>
            <p:cNvCxnSpPr>
              <a:stCxn id="10" idx="0"/>
              <a:endCxn id="24" idx="1"/>
            </p:cNvCxnSpPr>
            <p:nvPr/>
          </p:nvCxnSpPr>
          <p:spPr>
            <a:xfrm rot="5400000" flipH="1" flipV="1">
              <a:off x="3957042" y="1843430"/>
              <a:ext cx="842862" cy="2239368"/>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11" idx="3"/>
            </p:cNvCxnSpPr>
            <p:nvPr/>
          </p:nvCxnSpPr>
          <p:spPr>
            <a:xfrm>
              <a:off x="2932885" y="5250533"/>
              <a:ext cx="3919265" cy="350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3"/>
            <a:stretch>
              <a:fillRect/>
            </a:stretch>
          </p:blipFill>
          <p:spPr>
            <a:xfrm>
              <a:off x="5498157" y="1928766"/>
              <a:ext cx="1044012" cy="1225833"/>
            </a:xfrm>
            <a:prstGeom prst="rect">
              <a:avLst/>
            </a:prstGeom>
          </p:spPr>
        </p:pic>
        <p:pic>
          <p:nvPicPr>
            <p:cNvPr id="26" name="Picture 25"/>
            <p:cNvPicPr>
              <a:picLocks noChangeAspect="1"/>
            </p:cNvPicPr>
            <p:nvPr/>
          </p:nvPicPr>
          <p:blipFill>
            <a:blip r:embed="rId4"/>
            <a:stretch>
              <a:fillRect/>
            </a:stretch>
          </p:blipFill>
          <p:spPr>
            <a:xfrm>
              <a:off x="7368487" y="1972888"/>
              <a:ext cx="1743943" cy="1137588"/>
            </a:xfrm>
            <a:prstGeom prst="rect">
              <a:avLst/>
            </a:prstGeom>
          </p:spPr>
        </p:pic>
        <p:cxnSp>
          <p:nvCxnSpPr>
            <p:cNvPr id="28" name="Straight Arrow Connector 27"/>
            <p:cNvCxnSpPr>
              <a:stCxn id="24" idx="3"/>
            </p:cNvCxnSpPr>
            <p:nvPr/>
          </p:nvCxnSpPr>
          <p:spPr>
            <a:xfrm>
              <a:off x="6542169" y="2541683"/>
              <a:ext cx="826318" cy="116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5"/>
            <a:stretch>
              <a:fillRect/>
            </a:stretch>
          </p:blipFill>
          <p:spPr>
            <a:xfrm>
              <a:off x="9454852" y="2028301"/>
              <a:ext cx="1494414" cy="1049996"/>
            </a:xfrm>
            <a:prstGeom prst="rect">
              <a:avLst/>
            </a:prstGeom>
          </p:spPr>
        </p:pic>
        <p:cxnSp>
          <p:nvCxnSpPr>
            <p:cNvPr id="31" name="Straight Arrow Connector 30"/>
            <p:cNvCxnSpPr>
              <a:endCxn id="29" idx="1"/>
            </p:cNvCxnSpPr>
            <p:nvPr/>
          </p:nvCxnSpPr>
          <p:spPr>
            <a:xfrm>
              <a:off x="8996413" y="2553299"/>
              <a:ext cx="45843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flipH="1">
              <a:off x="5030002" y="987504"/>
              <a:ext cx="4676970" cy="683264"/>
            </a:xfrm>
            <a:prstGeom prst="rect">
              <a:avLst/>
            </a:prstGeom>
            <a:noFill/>
          </p:spPr>
          <p:txBody>
            <a:bodyPr wrap="square" lIns="182880" tIns="146304" rIns="182880" bIns="146304" rtlCol="0">
              <a:spAutoFit/>
            </a:bodyPr>
            <a:lstStyle/>
            <a:p>
              <a:pPr>
                <a:lnSpc>
                  <a:spcPct val="90000"/>
                </a:lnSpc>
                <a:spcAft>
                  <a:spcPts val="600"/>
                </a:spcAft>
              </a:pPr>
              <a:r>
                <a:rPr lang="en-GB" sz="2800" b="1" dirty="0">
                  <a:gradFill>
                    <a:gsLst>
                      <a:gs pos="2917">
                        <a:schemeClr val="tx1"/>
                      </a:gs>
                      <a:gs pos="30000">
                        <a:schemeClr val="tx1"/>
                      </a:gs>
                    </a:gsLst>
                    <a:lin ang="5400000" scaled="0"/>
                  </a:gradFill>
                </a:rPr>
                <a:t>Azure</a:t>
              </a:r>
            </a:p>
          </p:txBody>
        </p:sp>
        <p:sp>
          <p:nvSpPr>
            <p:cNvPr id="57" name="TextBox 56"/>
            <p:cNvSpPr txBox="1"/>
            <p:nvPr/>
          </p:nvSpPr>
          <p:spPr>
            <a:xfrm flipH="1">
              <a:off x="468098" y="2140070"/>
              <a:ext cx="2922865" cy="683264"/>
            </a:xfrm>
            <a:prstGeom prst="rect">
              <a:avLst/>
            </a:prstGeom>
            <a:noFill/>
          </p:spPr>
          <p:txBody>
            <a:bodyPr wrap="square" lIns="182880" tIns="146304" rIns="182880" bIns="146304" rtlCol="0">
              <a:spAutoFit/>
            </a:bodyPr>
            <a:lstStyle/>
            <a:p>
              <a:pPr>
                <a:lnSpc>
                  <a:spcPct val="90000"/>
                </a:lnSpc>
                <a:spcAft>
                  <a:spcPts val="600"/>
                </a:spcAft>
              </a:pPr>
              <a:r>
                <a:rPr lang="en-GB" sz="2800" b="1" dirty="0">
                  <a:gradFill>
                    <a:gsLst>
                      <a:gs pos="2917">
                        <a:schemeClr val="tx1"/>
                      </a:gs>
                      <a:gs pos="30000">
                        <a:schemeClr val="tx1"/>
                      </a:gs>
                    </a:gsLst>
                    <a:lin ang="5400000" scaled="0"/>
                  </a:gradFill>
                </a:rPr>
                <a:t>Service Fabric</a:t>
              </a:r>
            </a:p>
          </p:txBody>
        </p:sp>
        <p:sp>
          <p:nvSpPr>
            <p:cNvPr id="68" name="Rounded Rectangle 67"/>
            <p:cNvSpPr/>
            <p:nvPr/>
          </p:nvSpPr>
          <p:spPr bwMode="auto">
            <a:xfrm>
              <a:off x="1080878" y="2796624"/>
              <a:ext cx="2977119" cy="3580958"/>
            </a:xfrm>
            <a:prstGeom prst="roundRect">
              <a:avLst/>
            </a:prstGeom>
            <a:noFill/>
            <a:ln>
              <a:prstDash val="dash"/>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ight Brace 69"/>
            <p:cNvSpPr/>
            <p:nvPr/>
          </p:nvSpPr>
          <p:spPr>
            <a:xfrm rot="5400000">
              <a:off x="1758566" y="3790119"/>
              <a:ext cx="375594" cy="1198931"/>
            </a:xfrm>
            <a:prstGeom prst="rightBrace">
              <a:avLst>
                <a:gd name="adj1" fmla="val 156489"/>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72" name="Elbow Connector 71"/>
            <p:cNvCxnSpPr>
              <a:stCxn id="70" idx="1"/>
              <a:endCxn id="7" idx="0"/>
            </p:cNvCxnSpPr>
            <p:nvPr/>
          </p:nvCxnSpPr>
          <p:spPr>
            <a:xfrm rot="16200000" flipH="1">
              <a:off x="2103048" y="4420696"/>
              <a:ext cx="385119" cy="698490"/>
            </a:xfrm>
            <a:prstGeom prst="bentConnector3">
              <a:avLst>
                <a:gd name="adj1" fmla="val 3960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24" idx="2"/>
            </p:cNvCxnSpPr>
            <p:nvPr/>
          </p:nvCxnSpPr>
          <p:spPr>
            <a:xfrm rot="16200000" flipH="1">
              <a:off x="6632091" y="2542671"/>
              <a:ext cx="774419" cy="199827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8229633" y="3422394"/>
              <a:ext cx="799806" cy="896756"/>
              <a:chOff x="8540443" y="3375465"/>
              <a:chExt cx="914409" cy="1025250"/>
            </a:xfrm>
          </p:grpSpPr>
          <p:sp>
            <p:nvSpPr>
              <p:cNvPr id="85" name="Oval 84"/>
              <p:cNvSpPr/>
              <p:nvPr/>
            </p:nvSpPr>
            <p:spPr bwMode="auto">
              <a:xfrm>
                <a:off x="8540443" y="3486306"/>
                <a:ext cx="914409" cy="9144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4400" b="1" dirty="0">
                  <a:gradFill>
                    <a:gsLst>
                      <a:gs pos="0">
                        <a:srgbClr val="FFFFFF"/>
                      </a:gs>
                      <a:gs pos="100000">
                        <a:srgbClr val="FFFFFF"/>
                      </a:gs>
                    </a:gsLst>
                    <a:lin ang="5400000" scaled="0"/>
                  </a:gradFill>
                  <a:ea typeface="Segoe UI" pitchFamily="34" charset="0"/>
                  <a:cs typeface="Segoe UI" pitchFamily="34" charset="0"/>
                </a:endParaRPr>
              </a:p>
            </p:txBody>
          </p:sp>
          <p:sp>
            <p:nvSpPr>
              <p:cNvPr id="86" name="TextBox 85"/>
              <p:cNvSpPr txBox="1"/>
              <p:nvPr/>
            </p:nvSpPr>
            <p:spPr>
              <a:xfrm flipH="1">
                <a:off x="8562434" y="3375465"/>
                <a:ext cx="733953" cy="794064"/>
              </a:xfrm>
              <a:prstGeom prst="rect">
                <a:avLst/>
              </a:prstGeom>
              <a:noFill/>
            </p:spPr>
            <p:txBody>
              <a:bodyPr wrap="square" lIns="182880" tIns="146304" rIns="182880" bIns="146304" rtlCol="0">
                <a:spAutoFit/>
              </a:bodyPr>
              <a:lstStyle/>
              <a:p>
                <a:pPr>
                  <a:lnSpc>
                    <a:spcPct val="90000"/>
                  </a:lnSpc>
                  <a:spcAft>
                    <a:spcPts val="600"/>
                  </a:spcAft>
                </a:pPr>
                <a:r>
                  <a:rPr lang="en-GB" sz="3600" b="1" dirty="0">
                    <a:solidFill>
                      <a:schemeClr val="bg1"/>
                    </a:solidFill>
                  </a:rPr>
                  <a:t>…</a:t>
                </a:r>
              </a:p>
            </p:txBody>
          </p:sp>
        </p:grpSp>
      </p:grpSp>
      <p:sp>
        <p:nvSpPr>
          <p:cNvPr id="4" name="Title 3"/>
          <p:cNvSpPr>
            <a:spLocks noGrp="1"/>
          </p:cNvSpPr>
          <p:nvPr>
            <p:ph type="title"/>
          </p:nvPr>
        </p:nvSpPr>
        <p:spPr/>
        <p:txBody>
          <a:bodyPr/>
          <a:lstStyle/>
          <a:p>
            <a:endParaRPr lang="en-GB"/>
          </a:p>
        </p:txBody>
      </p:sp>
      <p:sp>
        <p:nvSpPr>
          <p:cNvPr id="35" name="Rectangle 34"/>
          <p:cNvSpPr/>
          <p:nvPr/>
        </p:nvSpPr>
        <p:spPr bwMode="auto">
          <a:xfrm rot="18900000">
            <a:off x="-801790" y="578074"/>
            <a:ext cx="3206716" cy="501728"/>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DEMO</a:t>
            </a:r>
          </a:p>
        </p:txBody>
      </p:sp>
    </p:spTree>
    <p:extLst>
      <p:ext uri="{BB962C8B-B14F-4D97-AF65-F5344CB8AC3E}">
        <p14:creationId xmlns:p14="http://schemas.microsoft.com/office/powerpoint/2010/main" val="352634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Recap</a:t>
            </a:r>
          </a:p>
        </p:txBody>
      </p:sp>
      <p:sp>
        <p:nvSpPr>
          <p:cNvPr id="14" name="TextBox 13"/>
          <p:cNvSpPr txBox="1"/>
          <p:nvPr/>
        </p:nvSpPr>
        <p:spPr>
          <a:xfrm>
            <a:off x="1825749" y="1913086"/>
            <a:ext cx="2949844" cy="794064"/>
          </a:xfrm>
          <a:prstGeom prst="rect">
            <a:avLst/>
          </a:prstGeom>
          <a:noFill/>
        </p:spPr>
        <p:txBody>
          <a:bodyPr wrap="square" lIns="182880" tIns="146304" rIns="182880" bIns="146304" rtlCol="0">
            <a:spAutoFit/>
          </a:bodyPr>
          <a:lstStyle/>
          <a:p>
            <a:pPr>
              <a:lnSpc>
                <a:spcPct val="90000"/>
              </a:lnSpc>
              <a:spcAft>
                <a:spcPts val="600"/>
              </a:spcAft>
            </a:pPr>
            <a:r>
              <a:rPr lang="en-GB" sz="3600" dirty="0">
                <a:solidFill>
                  <a:schemeClr val="tx1">
                    <a:lumMod val="50000"/>
                  </a:schemeClr>
                </a:solidFill>
                <a:latin typeface="+mj-lt"/>
              </a:rPr>
              <a:t>Microservices</a:t>
            </a:r>
          </a:p>
        </p:txBody>
      </p:sp>
      <p:sp>
        <p:nvSpPr>
          <p:cNvPr id="15" name="TextBox 14"/>
          <p:cNvSpPr txBox="1"/>
          <p:nvPr/>
        </p:nvSpPr>
        <p:spPr>
          <a:xfrm>
            <a:off x="1825749" y="3083842"/>
            <a:ext cx="3528393" cy="794064"/>
          </a:xfrm>
          <a:prstGeom prst="rect">
            <a:avLst/>
          </a:prstGeom>
          <a:noFill/>
        </p:spPr>
        <p:txBody>
          <a:bodyPr wrap="square" lIns="182880" tIns="146304" rIns="182880" bIns="146304" rtlCol="0">
            <a:spAutoFit/>
          </a:bodyPr>
          <a:lstStyle/>
          <a:p>
            <a:pPr>
              <a:lnSpc>
                <a:spcPct val="90000"/>
              </a:lnSpc>
              <a:spcAft>
                <a:spcPts val="600"/>
              </a:spcAft>
            </a:pPr>
            <a:r>
              <a:rPr lang="en-GB" sz="3600" dirty="0">
                <a:solidFill>
                  <a:schemeClr val="tx1">
                    <a:lumMod val="50000"/>
                  </a:schemeClr>
                </a:solidFill>
                <a:latin typeface="+mj-lt"/>
              </a:rPr>
              <a:t>Containerisation</a:t>
            </a:r>
          </a:p>
        </p:txBody>
      </p:sp>
      <p:sp>
        <p:nvSpPr>
          <p:cNvPr id="16" name="TextBox 15"/>
          <p:cNvSpPr txBox="1"/>
          <p:nvPr/>
        </p:nvSpPr>
        <p:spPr>
          <a:xfrm>
            <a:off x="1820780" y="4254598"/>
            <a:ext cx="5909625" cy="794064"/>
          </a:xfrm>
          <a:prstGeom prst="rect">
            <a:avLst/>
          </a:prstGeom>
          <a:noFill/>
        </p:spPr>
        <p:txBody>
          <a:bodyPr wrap="square" lIns="182880" tIns="146304" rIns="182880" bIns="146304" rtlCol="0">
            <a:spAutoFit/>
          </a:bodyPr>
          <a:lstStyle/>
          <a:p>
            <a:pPr>
              <a:lnSpc>
                <a:spcPct val="90000"/>
              </a:lnSpc>
              <a:spcAft>
                <a:spcPts val="600"/>
              </a:spcAft>
            </a:pPr>
            <a:r>
              <a:rPr lang="en-GB" sz="3600" dirty="0">
                <a:solidFill>
                  <a:schemeClr val="tx1">
                    <a:lumMod val="50000"/>
                  </a:schemeClr>
                </a:solidFill>
                <a:latin typeface="+mj-lt"/>
              </a:rPr>
              <a:t>Azure Container Service</a:t>
            </a:r>
          </a:p>
        </p:txBody>
      </p:sp>
      <p:sp>
        <p:nvSpPr>
          <p:cNvPr id="17" name="TextBox 16"/>
          <p:cNvSpPr txBox="1"/>
          <p:nvPr/>
        </p:nvSpPr>
        <p:spPr>
          <a:xfrm>
            <a:off x="1820780" y="5425354"/>
            <a:ext cx="4320480" cy="794064"/>
          </a:xfrm>
          <a:prstGeom prst="rect">
            <a:avLst/>
          </a:prstGeom>
          <a:noFill/>
        </p:spPr>
        <p:txBody>
          <a:bodyPr wrap="square" lIns="182880" tIns="146304" rIns="182880" bIns="146304" rtlCol="0">
            <a:spAutoFit/>
          </a:bodyPr>
          <a:lstStyle/>
          <a:p>
            <a:pPr>
              <a:lnSpc>
                <a:spcPct val="90000"/>
              </a:lnSpc>
              <a:spcAft>
                <a:spcPts val="600"/>
              </a:spcAft>
            </a:pPr>
            <a:r>
              <a:rPr lang="en-GB" sz="3600" dirty="0">
                <a:solidFill>
                  <a:schemeClr val="tx1">
                    <a:lumMod val="50000"/>
                  </a:schemeClr>
                </a:solidFill>
                <a:latin typeface="+mj-lt"/>
              </a:rPr>
              <a:t>Azure Service Fabric</a:t>
            </a:r>
          </a:p>
        </p:txBody>
      </p:sp>
      <p:sp>
        <p:nvSpPr>
          <p:cNvPr id="11" name="Rectangle 10"/>
          <p:cNvSpPr/>
          <p:nvPr/>
        </p:nvSpPr>
        <p:spPr bwMode="auto">
          <a:xfrm>
            <a:off x="453530" y="1772956"/>
            <a:ext cx="1074324" cy="1074324"/>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455990" y="2943712"/>
            <a:ext cx="1074324" cy="10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453530" y="4114468"/>
            <a:ext cx="1074324" cy="1074324"/>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53530" y="5285224"/>
            <a:ext cx="1074324" cy="1074324"/>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spTree>
    <p:extLst>
      <p:ext uri="{BB962C8B-B14F-4D97-AF65-F5344CB8AC3E}">
        <p14:creationId xmlns:p14="http://schemas.microsoft.com/office/powerpoint/2010/main" val="358159232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Call to action</a:t>
            </a:r>
          </a:p>
        </p:txBody>
      </p:sp>
      <p:grpSp>
        <p:nvGrpSpPr>
          <p:cNvPr id="6" name="Group 5"/>
          <p:cNvGrpSpPr/>
          <p:nvPr/>
        </p:nvGrpSpPr>
        <p:grpSpPr>
          <a:xfrm>
            <a:off x="529704" y="1403301"/>
            <a:ext cx="1074324" cy="1074324"/>
            <a:chOff x="587497" y="1403301"/>
            <a:chExt cx="1074324" cy="1074324"/>
          </a:xfrm>
        </p:grpSpPr>
        <p:sp>
          <p:nvSpPr>
            <p:cNvPr id="39" name="Rectangle 38"/>
            <p:cNvSpPr/>
            <p:nvPr/>
          </p:nvSpPr>
          <p:spPr bwMode="auto">
            <a:xfrm>
              <a:off x="587497" y="1403301"/>
              <a:ext cx="1074324" cy="1074324"/>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p:cNvPicPr>
              <a:picLocks noChangeAspect="1"/>
            </p:cNvPicPr>
            <p:nvPr/>
          </p:nvPicPr>
          <p:blipFill>
            <a:blip r:embed="rId2">
              <a:biLevel thresh="25000"/>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40988" y="1671421"/>
              <a:ext cx="538084" cy="538084"/>
            </a:xfrm>
            <a:prstGeom prst="rect">
              <a:avLst/>
            </a:prstGeom>
          </p:spPr>
        </p:pic>
      </p:grpSp>
      <p:sp>
        <p:nvSpPr>
          <p:cNvPr id="20" name="TextBox 19"/>
          <p:cNvSpPr txBox="1"/>
          <p:nvPr/>
        </p:nvSpPr>
        <p:spPr>
          <a:xfrm>
            <a:off x="1776631" y="1348292"/>
            <a:ext cx="6754350" cy="1037207"/>
          </a:xfrm>
          <a:prstGeom prst="rect">
            <a:avLst/>
          </a:prstGeom>
          <a:noFill/>
        </p:spPr>
        <p:txBody>
          <a:bodyPr wrap="none" lIns="182880" tIns="146304" rIns="182880" bIns="146304" rtlCol="0">
            <a:spAutoFit/>
          </a:bodyPr>
          <a:lstStyle/>
          <a:p>
            <a:pPr>
              <a:lnSpc>
                <a:spcPct val="90000"/>
              </a:lnSpc>
              <a:spcAft>
                <a:spcPts val="600"/>
              </a:spcAft>
            </a:pPr>
            <a:r>
              <a:rPr lang="en-GB" sz="2800" b="1" dirty="0">
                <a:solidFill>
                  <a:srgbClr val="000000"/>
                </a:solidFill>
                <a:latin typeface="+mj-lt"/>
              </a:rPr>
              <a:t>Introduction to Microservices</a:t>
            </a:r>
            <a:endParaRPr lang="en-GB" sz="2800" b="1" dirty="0">
              <a:solidFill>
                <a:srgbClr val="000000"/>
              </a:solidFill>
              <a:latin typeface="+mj-lt"/>
              <a:hlinkClick r:id="rId4"/>
            </a:endParaRPr>
          </a:p>
          <a:p>
            <a:pPr>
              <a:lnSpc>
                <a:spcPct val="90000"/>
              </a:lnSpc>
              <a:spcAft>
                <a:spcPts val="600"/>
              </a:spcAft>
            </a:pPr>
            <a:r>
              <a:rPr lang="en-GB" sz="2000" dirty="0">
                <a:solidFill>
                  <a:srgbClr val="000000"/>
                </a:solidFill>
                <a:latin typeface="+mj-lt"/>
                <a:hlinkClick r:id="rId4"/>
              </a:rPr>
              <a:t>https://www.nginx.com/blog/introduction-to-microservices/</a:t>
            </a:r>
            <a:endParaRPr lang="en-GB" sz="2000" dirty="0">
              <a:solidFill>
                <a:srgbClr val="000000"/>
              </a:solidFill>
              <a:latin typeface="+mj-lt"/>
            </a:endParaRPr>
          </a:p>
        </p:txBody>
      </p:sp>
      <p:grpSp>
        <p:nvGrpSpPr>
          <p:cNvPr id="4" name="Group 3"/>
          <p:cNvGrpSpPr/>
          <p:nvPr/>
        </p:nvGrpSpPr>
        <p:grpSpPr>
          <a:xfrm>
            <a:off x="529605" y="3964887"/>
            <a:ext cx="1074324" cy="1074324"/>
            <a:chOff x="587398" y="3964887"/>
            <a:chExt cx="1074324" cy="1074324"/>
          </a:xfrm>
        </p:grpSpPr>
        <p:sp>
          <p:nvSpPr>
            <p:cNvPr id="41" name="Rectangle 40"/>
            <p:cNvSpPr/>
            <p:nvPr/>
          </p:nvSpPr>
          <p:spPr bwMode="auto">
            <a:xfrm>
              <a:off x="587398" y="3964887"/>
              <a:ext cx="1074324" cy="1074324"/>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p:cNvPicPr>
              <a:picLocks noChangeAspect="1"/>
            </p:cNvPicPr>
            <p:nvPr/>
          </p:nvPicPr>
          <p:blipFill>
            <a:blip r:embed="rId5">
              <a:biLevel thresh="25000"/>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90478" y="4182496"/>
              <a:ext cx="639105" cy="639105"/>
            </a:xfrm>
            <a:prstGeom prst="rect">
              <a:avLst/>
            </a:prstGeom>
          </p:spPr>
        </p:pic>
      </p:grpSp>
      <p:sp>
        <p:nvSpPr>
          <p:cNvPr id="28" name="TextBox 27"/>
          <p:cNvSpPr txBox="1"/>
          <p:nvPr/>
        </p:nvSpPr>
        <p:spPr>
          <a:xfrm>
            <a:off x="1786622" y="3986493"/>
            <a:ext cx="8668399" cy="1418850"/>
          </a:xfrm>
          <a:prstGeom prst="rect">
            <a:avLst/>
          </a:prstGeom>
          <a:noFill/>
        </p:spPr>
        <p:txBody>
          <a:bodyPr wrap="none" lIns="182880" tIns="146304" rIns="182880" bIns="146304" rtlCol="0">
            <a:spAutoFit/>
          </a:bodyPr>
          <a:lstStyle/>
          <a:p>
            <a:pPr>
              <a:lnSpc>
                <a:spcPct val="90000"/>
              </a:lnSpc>
              <a:spcAft>
                <a:spcPts val="600"/>
              </a:spcAft>
            </a:pPr>
            <a:r>
              <a:rPr lang="en-GB" sz="2800" b="1" dirty="0">
                <a:solidFill>
                  <a:srgbClr val="000000"/>
                </a:solidFill>
                <a:latin typeface="+mj-lt"/>
              </a:rPr>
              <a:t>Building Microservices: </a:t>
            </a:r>
            <a:r>
              <a:rPr lang="en-GB" sz="2800" dirty="0">
                <a:solidFill>
                  <a:srgbClr val="000000"/>
                </a:solidFill>
                <a:latin typeface="+mj-lt"/>
              </a:rPr>
              <a:t>Designing Fine Grained Systems</a:t>
            </a:r>
          </a:p>
          <a:p>
            <a:pPr>
              <a:lnSpc>
                <a:spcPct val="90000"/>
              </a:lnSpc>
              <a:spcAft>
                <a:spcPts val="600"/>
              </a:spcAft>
            </a:pPr>
            <a:r>
              <a:rPr lang="en-GB" sz="2400" dirty="0">
                <a:solidFill>
                  <a:srgbClr val="000000"/>
                </a:solidFill>
                <a:latin typeface="+mj-lt"/>
              </a:rPr>
              <a:t>Sam Newman</a:t>
            </a:r>
          </a:p>
          <a:p>
            <a:pPr>
              <a:lnSpc>
                <a:spcPct val="90000"/>
              </a:lnSpc>
              <a:spcAft>
                <a:spcPts val="600"/>
              </a:spcAft>
            </a:pPr>
            <a:endParaRPr lang="en-GB" dirty="0">
              <a:solidFill>
                <a:schemeClr val="bg1"/>
              </a:solidFill>
            </a:endParaRPr>
          </a:p>
        </p:txBody>
      </p:sp>
      <p:sp>
        <p:nvSpPr>
          <p:cNvPr id="32" name="TextBox 31"/>
          <p:cNvSpPr txBox="1"/>
          <p:nvPr/>
        </p:nvSpPr>
        <p:spPr>
          <a:xfrm>
            <a:off x="1811258" y="2668078"/>
            <a:ext cx="9078254" cy="1363450"/>
          </a:xfrm>
          <a:prstGeom prst="rect">
            <a:avLst/>
          </a:prstGeom>
          <a:noFill/>
        </p:spPr>
        <p:txBody>
          <a:bodyPr wrap="none" lIns="182880" tIns="146304" rIns="182880" bIns="146304" rtlCol="0">
            <a:spAutoFit/>
          </a:bodyPr>
          <a:lstStyle/>
          <a:p>
            <a:pPr>
              <a:lnSpc>
                <a:spcPct val="90000"/>
              </a:lnSpc>
              <a:spcAft>
                <a:spcPts val="600"/>
              </a:spcAft>
            </a:pPr>
            <a:r>
              <a:rPr lang="en-GB" sz="2800" b="1" dirty="0">
                <a:solidFill>
                  <a:srgbClr val="000000"/>
                </a:solidFill>
                <a:latin typeface="+mj-lt"/>
              </a:rPr>
              <a:t>Introduction to Service Fabric</a:t>
            </a:r>
          </a:p>
          <a:p>
            <a:pPr>
              <a:lnSpc>
                <a:spcPct val="90000"/>
              </a:lnSpc>
              <a:spcAft>
                <a:spcPts val="600"/>
              </a:spcAft>
            </a:pPr>
            <a:r>
              <a:rPr lang="en-GB" sz="2000" dirty="0">
                <a:solidFill>
                  <a:schemeClr val="bg1"/>
                </a:solidFill>
                <a:latin typeface="+mj-lt"/>
                <a:hlinkClick r:id="rId7"/>
              </a:rPr>
              <a:t>https://azure.microsoft.com/en-gb/documentation/learning-paths/service-fabric/</a:t>
            </a:r>
            <a:endParaRPr lang="en-GB" sz="2000" dirty="0">
              <a:solidFill>
                <a:schemeClr val="bg1"/>
              </a:solidFill>
              <a:latin typeface="+mj-lt"/>
            </a:endParaRPr>
          </a:p>
          <a:p>
            <a:pPr>
              <a:lnSpc>
                <a:spcPct val="90000"/>
              </a:lnSpc>
              <a:spcAft>
                <a:spcPts val="600"/>
              </a:spcAft>
            </a:pPr>
            <a:endParaRPr lang="en-GB" dirty="0">
              <a:solidFill>
                <a:schemeClr val="bg1"/>
              </a:solidFill>
              <a:latin typeface="+mj-lt"/>
            </a:endParaRPr>
          </a:p>
        </p:txBody>
      </p:sp>
      <p:grpSp>
        <p:nvGrpSpPr>
          <p:cNvPr id="5" name="Group 4"/>
          <p:cNvGrpSpPr/>
          <p:nvPr/>
        </p:nvGrpSpPr>
        <p:grpSpPr>
          <a:xfrm>
            <a:off x="529605" y="2699476"/>
            <a:ext cx="1074324" cy="1074324"/>
            <a:chOff x="587398" y="2699476"/>
            <a:chExt cx="1074324" cy="1074324"/>
          </a:xfrm>
        </p:grpSpPr>
        <p:sp>
          <p:nvSpPr>
            <p:cNvPr id="40" name="Rectangle 39"/>
            <p:cNvSpPr/>
            <p:nvPr/>
          </p:nvSpPr>
          <p:spPr bwMode="auto">
            <a:xfrm>
              <a:off x="587398" y="2699476"/>
              <a:ext cx="1074324" cy="10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32"/>
            <p:cNvPicPr>
              <a:picLocks noChangeAspect="1"/>
            </p:cNvPicPr>
            <p:nvPr/>
          </p:nvPicPr>
          <p:blipFill>
            <a:blip r:embed="rId2">
              <a:biLevel thresh="25000"/>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87624" y="2952214"/>
              <a:ext cx="538084" cy="538084"/>
            </a:xfrm>
            <a:prstGeom prst="rect">
              <a:avLst/>
            </a:prstGeom>
          </p:spPr>
        </p:pic>
      </p:grpSp>
      <p:sp>
        <p:nvSpPr>
          <p:cNvPr id="38" name="TextBox 37"/>
          <p:cNvSpPr txBox="1"/>
          <p:nvPr/>
        </p:nvSpPr>
        <p:spPr>
          <a:xfrm>
            <a:off x="1795589" y="5298964"/>
            <a:ext cx="2371483" cy="1092607"/>
          </a:xfrm>
          <a:prstGeom prst="rect">
            <a:avLst/>
          </a:prstGeom>
          <a:noFill/>
        </p:spPr>
        <p:txBody>
          <a:bodyPr wrap="none" lIns="182880" tIns="146304" rIns="182880" bIns="146304" rtlCol="0">
            <a:spAutoFit/>
          </a:bodyPr>
          <a:lstStyle/>
          <a:p>
            <a:pPr>
              <a:lnSpc>
                <a:spcPct val="90000"/>
              </a:lnSpc>
              <a:spcAft>
                <a:spcPts val="600"/>
              </a:spcAft>
            </a:pPr>
            <a:r>
              <a:rPr lang="en-GB" sz="2800" b="1" dirty="0">
                <a:solidFill>
                  <a:srgbClr val="000000"/>
                </a:solidFill>
                <a:latin typeface="+mj-lt"/>
              </a:rPr>
              <a:t>Joni Collinge </a:t>
            </a:r>
          </a:p>
          <a:p>
            <a:pPr>
              <a:lnSpc>
                <a:spcPct val="90000"/>
              </a:lnSpc>
              <a:spcAft>
                <a:spcPts val="600"/>
              </a:spcAft>
            </a:pPr>
            <a:r>
              <a:rPr lang="en-GB" sz="2400" dirty="0">
                <a:solidFill>
                  <a:srgbClr val="000000"/>
                </a:solidFill>
                <a:latin typeface="+mj-lt"/>
              </a:rPr>
              <a:t>@</a:t>
            </a:r>
            <a:r>
              <a:rPr lang="en-GB" sz="2400" dirty="0" err="1">
                <a:solidFill>
                  <a:srgbClr val="000000"/>
                </a:solidFill>
                <a:latin typeface="+mj-lt"/>
              </a:rPr>
              <a:t>dotjson</a:t>
            </a:r>
            <a:endParaRPr lang="en-GB" sz="1400" dirty="0">
              <a:solidFill>
                <a:srgbClr val="000000"/>
              </a:solidFill>
              <a:latin typeface="+mj-lt"/>
            </a:endParaRPr>
          </a:p>
        </p:txBody>
      </p:sp>
      <p:grpSp>
        <p:nvGrpSpPr>
          <p:cNvPr id="3" name="Group 2"/>
          <p:cNvGrpSpPr/>
          <p:nvPr/>
        </p:nvGrpSpPr>
        <p:grpSpPr>
          <a:xfrm>
            <a:off x="529605" y="5263391"/>
            <a:ext cx="1074324" cy="1074324"/>
            <a:chOff x="587398" y="5263391"/>
            <a:chExt cx="1074324" cy="1074324"/>
          </a:xfrm>
        </p:grpSpPr>
        <p:sp>
          <p:nvSpPr>
            <p:cNvPr id="42" name="Rectangle 41"/>
            <p:cNvSpPr/>
            <p:nvPr/>
          </p:nvSpPr>
          <p:spPr bwMode="auto">
            <a:xfrm>
              <a:off x="587398" y="5263391"/>
              <a:ext cx="1074324" cy="1074324"/>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pic>
          <p:nvPicPr>
            <p:cNvPr id="36" name="Picture 35"/>
            <p:cNvPicPr>
              <a:picLocks noChangeAspect="1"/>
            </p:cNvPicPr>
            <p:nvPr/>
          </p:nvPicPr>
          <p:blipFill>
            <a:blip r:embed="rId8">
              <a:biLevel thresh="25000"/>
              <a:extLst>
                <a:ext uri="{BEBA8EAE-BF5A-486C-A8C5-ECC9F3942E4B}">
                  <a14:imgProps xmlns:a14="http://schemas.microsoft.com/office/drawing/2010/main">
                    <a14:imgLayer r:embed="rId9">
                      <a14:imgEffect>
                        <a14:backgroundRemoval t="10000" b="90000" l="10000" r="90000"/>
                      </a14:imgEffect>
                      <a14:imgEffect>
                        <a14:brightnessContrast bright="-20000" contrast="-40000"/>
                      </a14:imgEffect>
                    </a14:imgLayer>
                  </a14:imgProps>
                </a:ext>
              </a:extLst>
            </a:blip>
            <a:stretch>
              <a:fillRect/>
            </a:stretch>
          </p:blipFill>
          <p:spPr>
            <a:xfrm>
              <a:off x="664967" y="5483944"/>
              <a:ext cx="919185" cy="633217"/>
            </a:xfrm>
            <a:prstGeom prst="rect">
              <a:avLst/>
            </a:prstGeom>
          </p:spPr>
        </p:pic>
      </p:grpSp>
    </p:spTree>
    <p:extLst>
      <p:ext uri="{BB962C8B-B14F-4D97-AF65-F5344CB8AC3E}">
        <p14:creationId xmlns:p14="http://schemas.microsoft.com/office/powerpoint/2010/main" val="15597037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Monolith</a:t>
            </a:r>
          </a:p>
        </p:txBody>
      </p:sp>
      <p:sp>
        <p:nvSpPr>
          <p:cNvPr id="6" name="Rectangle 5"/>
          <p:cNvSpPr/>
          <p:nvPr/>
        </p:nvSpPr>
        <p:spPr bwMode="auto">
          <a:xfrm>
            <a:off x="1318969" y="3227501"/>
            <a:ext cx="1074324" cy="1074324"/>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633196" y="3227501"/>
            <a:ext cx="1074324" cy="1074324"/>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6707520" y="3227501"/>
            <a:ext cx="1074324" cy="1074324"/>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cxnSp>
        <p:nvCxnSpPr>
          <p:cNvPr id="11" name="Straight Connector 10"/>
          <p:cNvCxnSpPr/>
          <p:nvPr/>
        </p:nvCxnSpPr>
        <p:spPr>
          <a:xfrm>
            <a:off x="3337917" y="2057102"/>
            <a:ext cx="0" cy="403244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91162" y="4793406"/>
            <a:ext cx="126207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Client</a:t>
            </a:r>
          </a:p>
        </p:txBody>
      </p:sp>
      <p:cxnSp>
        <p:nvCxnSpPr>
          <p:cNvPr id="20" name="Straight Arrow Connector 19"/>
          <p:cNvCxnSpPr/>
          <p:nvPr/>
        </p:nvCxnSpPr>
        <p:spPr>
          <a:xfrm>
            <a:off x="2393293" y="3569270"/>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393293" y="4001318"/>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4558872" y="3228280"/>
            <a:ext cx="1074324" cy="10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4558872" y="4793406"/>
            <a:ext cx="3222971" cy="683264"/>
          </a:xfrm>
          <a:prstGeom prst="rect">
            <a:avLst/>
          </a:prstGeom>
          <a:noFill/>
        </p:spPr>
        <p:txBody>
          <a:bodyPr wrap="square" lIns="182880" tIns="146304" rIns="182880" bIns="146304" rtlCol="0">
            <a:spAutoFit/>
          </a:bodyPr>
          <a:lstStyle/>
          <a:p>
            <a:pPr algn="ctr">
              <a:lnSpc>
                <a:spcPct val="90000"/>
              </a:lnSpc>
              <a:spcAft>
                <a:spcPts val="600"/>
              </a:spcAft>
            </a:pPr>
            <a:r>
              <a:rPr lang="en-GB" sz="2800" dirty="0">
                <a:solidFill>
                  <a:schemeClr val="tx1">
                    <a:lumMod val="50000"/>
                  </a:schemeClr>
                </a:solidFill>
                <a:latin typeface="+mj-lt"/>
              </a:rPr>
              <a:t>Full Stack App</a:t>
            </a:r>
          </a:p>
        </p:txBody>
      </p:sp>
    </p:spTree>
    <p:extLst>
      <p:ext uri="{BB962C8B-B14F-4D97-AF65-F5344CB8AC3E}">
        <p14:creationId xmlns:p14="http://schemas.microsoft.com/office/powerpoint/2010/main" val="6550262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Monolith</a:t>
            </a:r>
          </a:p>
        </p:txBody>
      </p:sp>
      <p:sp>
        <p:nvSpPr>
          <p:cNvPr id="6" name="Rectangle 5"/>
          <p:cNvSpPr/>
          <p:nvPr/>
        </p:nvSpPr>
        <p:spPr bwMode="auto">
          <a:xfrm>
            <a:off x="1318969" y="3227501"/>
            <a:ext cx="1074324" cy="1074324"/>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139432" y="3227501"/>
            <a:ext cx="1074324" cy="1074324"/>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0123115" y="3227501"/>
            <a:ext cx="1074324" cy="1074324"/>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cxnSp>
        <p:nvCxnSpPr>
          <p:cNvPr id="11" name="Straight Connector 10"/>
          <p:cNvCxnSpPr/>
          <p:nvPr/>
        </p:nvCxnSpPr>
        <p:spPr>
          <a:xfrm>
            <a:off x="3337917" y="2057102"/>
            <a:ext cx="0" cy="403244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91162" y="4793406"/>
            <a:ext cx="126207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Client</a:t>
            </a:r>
          </a:p>
        </p:txBody>
      </p:sp>
      <p:sp>
        <p:nvSpPr>
          <p:cNvPr id="16" name="TextBox 15"/>
          <p:cNvSpPr txBox="1"/>
          <p:nvPr/>
        </p:nvSpPr>
        <p:spPr>
          <a:xfrm>
            <a:off x="4153700" y="4793406"/>
            <a:ext cx="188466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Front End</a:t>
            </a:r>
          </a:p>
        </p:txBody>
      </p:sp>
      <p:sp>
        <p:nvSpPr>
          <p:cNvPr id="17" name="TextBox 16"/>
          <p:cNvSpPr txBox="1"/>
          <p:nvPr/>
        </p:nvSpPr>
        <p:spPr>
          <a:xfrm>
            <a:off x="6530780" y="4793406"/>
            <a:ext cx="262479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Business Logic</a:t>
            </a:r>
          </a:p>
        </p:txBody>
      </p:sp>
      <p:sp>
        <p:nvSpPr>
          <p:cNvPr id="18" name="TextBox 17"/>
          <p:cNvSpPr txBox="1"/>
          <p:nvPr/>
        </p:nvSpPr>
        <p:spPr>
          <a:xfrm>
            <a:off x="10051107" y="4793406"/>
            <a:ext cx="1080120"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Data</a:t>
            </a:r>
          </a:p>
        </p:txBody>
      </p:sp>
      <p:cxnSp>
        <p:nvCxnSpPr>
          <p:cNvPr id="20" name="Straight Arrow Connector 19"/>
          <p:cNvCxnSpPr/>
          <p:nvPr/>
        </p:nvCxnSpPr>
        <p:spPr>
          <a:xfrm>
            <a:off x="2393293" y="3569270"/>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633196" y="3570049"/>
            <a:ext cx="1506236"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213756" y="3569270"/>
            <a:ext cx="190935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8213756" y="4001318"/>
            <a:ext cx="190935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633196" y="4001318"/>
            <a:ext cx="150623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393293" y="4001318"/>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4558872" y="3228280"/>
            <a:ext cx="1074324" cy="10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897104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4792254" y="3013214"/>
            <a:ext cx="1074324" cy="1074324"/>
          </a:xfrm>
          <a:prstGeom prst="rect">
            <a:avLst/>
          </a:prstGeom>
          <a:solidFill>
            <a:srgbClr val="426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GB" dirty="0"/>
              <a:t>Monolith</a:t>
            </a:r>
          </a:p>
        </p:txBody>
      </p:sp>
      <p:sp>
        <p:nvSpPr>
          <p:cNvPr id="6" name="Rectangle 5"/>
          <p:cNvSpPr/>
          <p:nvPr/>
        </p:nvSpPr>
        <p:spPr bwMode="auto">
          <a:xfrm>
            <a:off x="1318969" y="3227501"/>
            <a:ext cx="1074324" cy="1074324"/>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0123115" y="3227501"/>
            <a:ext cx="1074324" cy="1074324"/>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cxnSp>
        <p:nvCxnSpPr>
          <p:cNvPr id="11" name="Straight Connector 10"/>
          <p:cNvCxnSpPr/>
          <p:nvPr/>
        </p:nvCxnSpPr>
        <p:spPr>
          <a:xfrm>
            <a:off x="3337917" y="2057102"/>
            <a:ext cx="0" cy="403244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91162" y="4793406"/>
            <a:ext cx="126207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Client</a:t>
            </a:r>
          </a:p>
        </p:txBody>
      </p:sp>
      <p:sp>
        <p:nvSpPr>
          <p:cNvPr id="16" name="TextBox 15"/>
          <p:cNvSpPr txBox="1"/>
          <p:nvPr/>
        </p:nvSpPr>
        <p:spPr>
          <a:xfrm>
            <a:off x="4153700" y="4793406"/>
            <a:ext cx="188466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Front End</a:t>
            </a:r>
          </a:p>
        </p:txBody>
      </p:sp>
      <p:sp>
        <p:nvSpPr>
          <p:cNvPr id="17" name="TextBox 16"/>
          <p:cNvSpPr txBox="1"/>
          <p:nvPr/>
        </p:nvSpPr>
        <p:spPr>
          <a:xfrm>
            <a:off x="6530780" y="4793406"/>
            <a:ext cx="262479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Business Logic</a:t>
            </a:r>
          </a:p>
        </p:txBody>
      </p:sp>
      <p:sp>
        <p:nvSpPr>
          <p:cNvPr id="18" name="TextBox 17"/>
          <p:cNvSpPr txBox="1"/>
          <p:nvPr/>
        </p:nvSpPr>
        <p:spPr>
          <a:xfrm>
            <a:off x="10051107" y="4793406"/>
            <a:ext cx="1080120"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Data</a:t>
            </a:r>
          </a:p>
        </p:txBody>
      </p:sp>
      <p:cxnSp>
        <p:nvCxnSpPr>
          <p:cNvPr id="20" name="Straight Arrow Connector 19"/>
          <p:cNvCxnSpPr/>
          <p:nvPr/>
        </p:nvCxnSpPr>
        <p:spPr>
          <a:xfrm>
            <a:off x="2393293" y="3569270"/>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633196" y="3570049"/>
            <a:ext cx="1506236"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213756" y="3569270"/>
            <a:ext cx="190935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8213756" y="4001318"/>
            <a:ext cx="190935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633196" y="4001318"/>
            <a:ext cx="150623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auto">
          <a:xfrm>
            <a:off x="4675563" y="3137222"/>
            <a:ext cx="1074324" cy="1074324"/>
          </a:xfrm>
          <a:prstGeom prst="rect">
            <a:avLst/>
          </a:prstGeom>
          <a:solidFill>
            <a:srgbClr val="5A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0" name="Straight Arrow Connector 29"/>
          <p:cNvCxnSpPr/>
          <p:nvPr/>
        </p:nvCxnSpPr>
        <p:spPr>
          <a:xfrm flipH="1">
            <a:off x="2393293" y="4001318"/>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4558872" y="3228280"/>
            <a:ext cx="1074324" cy="10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7155706" y="3227500"/>
            <a:ext cx="1074324" cy="1061849"/>
            <a:chOff x="7139432" y="2777182"/>
            <a:chExt cx="1074324" cy="1872208"/>
          </a:xfrm>
        </p:grpSpPr>
        <p:sp>
          <p:nvSpPr>
            <p:cNvPr id="8" name="Rectangle 7"/>
            <p:cNvSpPr/>
            <p:nvPr/>
          </p:nvSpPr>
          <p:spPr bwMode="auto">
            <a:xfrm>
              <a:off x="7139432" y="2777182"/>
              <a:ext cx="1074324" cy="1872208"/>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7846342" y="2777182"/>
              <a:ext cx="367414" cy="1872208"/>
            </a:xfrm>
            <a:prstGeom prst="rect">
              <a:avLst/>
            </a:prstGeom>
            <a:solidFill>
              <a:srgbClr val="006A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dirty="0" err="1"/>
            </a:p>
          </p:txBody>
        </p:sp>
      </p:grpSp>
    </p:spTree>
    <p:extLst>
      <p:ext uri="{BB962C8B-B14F-4D97-AF65-F5344CB8AC3E}">
        <p14:creationId xmlns:p14="http://schemas.microsoft.com/office/powerpoint/2010/main" val="13567229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4792254" y="3013214"/>
            <a:ext cx="1074324" cy="1074324"/>
          </a:xfrm>
          <a:prstGeom prst="rect">
            <a:avLst/>
          </a:prstGeom>
          <a:solidFill>
            <a:srgbClr val="426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GB" dirty="0"/>
              <a:t>Monolith</a:t>
            </a:r>
          </a:p>
        </p:txBody>
      </p:sp>
      <p:sp>
        <p:nvSpPr>
          <p:cNvPr id="6" name="Rectangle 5"/>
          <p:cNvSpPr/>
          <p:nvPr/>
        </p:nvSpPr>
        <p:spPr bwMode="auto">
          <a:xfrm>
            <a:off x="1318969" y="3227501"/>
            <a:ext cx="1074324" cy="1074324"/>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0123115" y="3227501"/>
            <a:ext cx="1074324" cy="1074324"/>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cxnSp>
        <p:nvCxnSpPr>
          <p:cNvPr id="11" name="Straight Connector 10"/>
          <p:cNvCxnSpPr/>
          <p:nvPr/>
        </p:nvCxnSpPr>
        <p:spPr>
          <a:xfrm>
            <a:off x="3337917" y="2057102"/>
            <a:ext cx="0" cy="403244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91162" y="4793406"/>
            <a:ext cx="126207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Client</a:t>
            </a:r>
          </a:p>
        </p:txBody>
      </p:sp>
      <p:sp>
        <p:nvSpPr>
          <p:cNvPr id="16" name="TextBox 15"/>
          <p:cNvSpPr txBox="1"/>
          <p:nvPr/>
        </p:nvSpPr>
        <p:spPr>
          <a:xfrm>
            <a:off x="4153700" y="4793406"/>
            <a:ext cx="188466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Front End</a:t>
            </a:r>
          </a:p>
        </p:txBody>
      </p:sp>
      <p:sp>
        <p:nvSpPr>
          <p:cNvPr id="17" name="TextBox 16"/>
          <p:cNvSpPr txBox="1"/>
          <p:nvPr/>
        </p:nvSpPr>
        <p:spPr>
          <a:xfrm>
            <a:off x="6530780" y="4793406"/>
            <a:ext cx="262479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Business Logic</a:t>
            </a:r>
          </a:p>
        </p:txBody>
      </p:sp>
      <p:sp>
        <p:nvSpPr>
          <p:cNvPr id="18" name="TextBox 17"/>
          <p:cNvSpPr txBox="1"/>
          <p:nvPr/>
        </p:nvSpPr>
        <p:spPr>
          <a:xfrm>
            <a:off x="10051107" y="4793406"/>
            <a:ext cx="1080120"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Data</a:t>
            </a:r>
          </a:p>
        </p:txBody>
      </p:sp>
      <p:cxnSp>
        <p:nvCxnSpPr>
          <p:cNvPr id="20" name="Straight Arrow Connector 19"/>
          <p:cNvCxnSpPr/>
          <p:nvPr/>
        </p:nvCxnSpPr>
        <p:spPr>
          <a:xfrm>
            <a:off x="2393293" y="3569270"/>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633196" y="3570049"/>
            <a:ext cx="1506236"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213756" y="3569270"/>
            <a:ext cx="190935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8213756" y="4001318"/>
            <a:ext cx="190935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633196" y="4001318"/>
            <a:ext cx="150623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auto">
          <a:xfrm>
            <a:off x="4675563" y="3137222"/>
            <a:ext cx="1074324" cy="1074324"/>
          </a:xfrm>
          <a:prstGeom prst="rect">
            <a:avLst/>
          </a:prstGeom>
          <a:solidFill>
            <a:srgbClr val="5A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0" name="Straight Arrow Connector 29"/>
          <p:cNvCxnSpPr/>
          <p:nvPr/>
        </p:nvCxnSpPr>
        <p:spPr>
          <a:xfrm flipH="1">
            <a:off x="2393293" y="4001318"/>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4558872" y="3228280"/>
            <a:ext cx="1074324" cy="10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7155706" y="3227500"/>
            <a:ext cx="1074324" cy="1061849"/>
            <a:chOff x="7139432" y="2777182"/>
            <a:chExt cx="1074324" cy="1872208"/>
          </a:xfrm>
        </p:grpSpPr>
        <p:sp>
          <p:nvSpPr>
            <p:cNvPr id="8" name="Rectangle 7"/>
            <p:cNvSpPr/>
            <p:nvPr/>
          </p:nvSpPr>
          <p:spPr bwMode="auto">
            <a:xfrm>
              <a:off x="7139432" y="2777182"/>
              <a:ext cx="1074324" cy="1872208"/>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7846342" y="2777182"/>
              <a:ext cx="367414" cy="1872208"/>
            </a:xfrm>
            <a:prstGeom prst="rect">
              <a:avLst/>
            </a:prstGeom>
            <a:solidFill>
              <a:srgbClr val="006A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dirty="0" err="1"/>
            </a:p>
          </p:txBody>
        </p:sp>
      </p:grpSp>
    </p:spTree>
    <p:extLst>
      <p:ext uri="{BB962C8B-B14F-4D97-AF65-F5344CB8AC3E}">
        <p14:creationId xmlns:p14="http://schemas.microsoft.com/office/powerpoint/2010/main" val="33426128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4792254" y="3013214"/>
            <a:ext cx="1074324" cy="1074324"/>
          </a:xfrm>
          <a:prstGeom prst="rect">
            <a:avLst/>
          </a:prstGeom>
          <a:solidFill>
            <a:srgbClr val="426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GB" dirty="0"/>
              <a:t>Monolith</a:t>
            </a:r>
          </a:p>
        </p:txBody>
      </p:sp>
      <p:sp>
        <p:nvSpPr>
          <p:cNvPr id="6" name="Rectangle 5"/>
          <p:cNvSpPr/>
          <p:nvPr/>
        </p:nvSpPr>
        <p:spPr bwMode="auto">
          <a:xfrm>
            <a:off x="1318969" y="3227501"/>
            <a:ext cx="1074324" cy="1074324"/>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139432" y="3227501"/>
            <a:ext cx="1074324" cy="1074324"/>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0123115" y="3227501"/>
            <a:ext cx="1074324" cy="1074324"/>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cxnSp>
        <p:nvCxnSpPr>
          <p:cNvPr id="11" name="Straight Connector 10"/>
          <p:cNvCxnSpPr/>
          <p:nvPr/>
        </p:nvCxnSpPr>
        <p:spPr>
          <a:xfrm>
            <a:off x="3337917" y="2057102"/>
            <a:ext cx="0" cy="403244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91162" y="4793406"/>
            <a:ext cx="126207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Client</a:t>
            </a:r>
          </a:p>
        </p:txBody>
      </p:sp>
      <p:sp>
        <p:nvSpPr>
          <p:cNvPr id="16" name="TextBox 15"/>
          <p:cNvSpPr txBox="1"/>
          <p:nvPr/>
        </p:nvSpPr>
        <p:spPr>
          <a:xfrm>
            <a:off x="4153700" y="4793406"/>
            <a:ext cx="188466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Front End</a:t>
            </a:r>
          </a:p>
        </p:txBody>
      </p:sp>
      <p:sp>
        <p:nvSpPr>
          <p:cNvPr id="17" name="TextBox 16"/>
          <p:cNvSpPr txBox="1"/>
          <p:nvPr/>
        </p:nvSpPr>
        <p:spPr>
          <a:xfrm>
            <a:off x="6530780" y="4793406"/>
            <a:ext cx="262479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Business Logic</a:t>
            </a:r>
          </a:p>
        </p:txBody>
      </p:sp>
      <p:sp>
        <p:nvSpPr>
          <p:cNvPr id="18" name="TextBox 17"/>
          <p:cNvSpPr txBox="1"/>
          <p:nvPr/>
        </p:nvSpPr>
        <p:spPr>
          <a:xfrm>
            <a:off x="10051107" y="4793406"/>
            <a:ext cx="1080120"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Data</a:t>
            </a:r>
          </a:p>
        </p:txBody>
      </p:sp>
      <p:cxnSp>
        <p:nvCxnSpPr>
          <p:cNvPr id="20" name="Straight Arrow Connector 19"/>
          <p:cNvCxnSpPr/>
          <p:nvPr/>
        </p:nvCxnSpPr>
        <p:spPr>
          <a:xfrm>
            <a:off x="2393293" y="3569270"/>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633196" y="1985887"/>
            <a:ext cx="1491841" cy="158416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213756" y="1913086"/>
            <a:ext cx="1909359" cy="16561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8213756" y="2345134"/>
            <a:ext cx="1909361" cy="16561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633196" y="2489150"/>
            <a:ext cx="1506236" cy="151216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auto">
          <a:xfrm>
            <a:off x="4675563" y="3137222"/>
            <a:ext cx="1074324" cy="1074324"/>
          </a:xfrm>
          <a:prstGeom prst="rect">
            <a:avLst/>
          </a:prstGeom>
          <a:solidFill>
            <a:srgbClr val="5A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0" name="Straight Arrow Connector 29"/>
          <p:cNvCxnSpPr/>
          <p:nvPr/>
        </p:nvCxnSpPr>
        <p:spPr>
          <a:xfrm flipH="1">
            <a:off x="2393293" y="4001318"/>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4558872" y="3228280"/>
            <a:ext cx="1074324" cy="10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7846342" y="3227501"/>
            <a:ext cx="367414" cy="1074324"/>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dirty="0" err="1"/>
          </a:p>
        </p:txBody>
      </p:sp>
      <p:pic>
        <p:nvPicPr>
          <p:cNvPr id="31" name="Picture 4" descr="http://iconshow.me/media/images/Application/Modern-Flat-style-Icons/png/512/Clo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7241" y="1755254"/>
            <a:ext cx="1046072" cy="929842"/>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p:cNvGrpSpPr/>
          <p:nvPr/>
        </p:nvGrpSpPr>
        <p:grpSpPr>
          <a:xfrm>
            <a:off x="7155706" y="1689250"/>
            <a:ext cx="1074324" cy="1061849"/>
            <a:chOff x="7139432" y="2777182"/>
            <a:chExt cx="1074324" cy="1872208"/>
          </a:xfrm>
        </p:grpSpPr>
        <p:sp>
          <p:nvSpPr>
            <p:cNvPr id="27" name="Rectangle 26"/>
            <p:cNvSpPr/>
            <p:nvPr/>
          </p:nvSpPr>
          <p:spPr bwMode="auto">
            <a:xfrm>
              <a:off x="7139432" y="2777182"/>
              <a:ext cx="1074324" cy="1872208"/>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7846342" y="2777182"/>
              <a:ext cx="367414" cy="1872208"/>
            </a:xfrm>
            <a:prstGeom prst="rect">
              <a:avLst/>
            </a:prstGeom>
            <a:solidFill>
              <a:srgbClr val="006A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dirty="0" err="1"/>
            </a:p>
          </p:txBody>
        </p:sp>
      </p:grpSp>
      <p:grpSp>
        <p:nvGrpSpPr>
          <p:cNvPr id="3" name="Group 2"/>
          <p:cNvGrpSpPr/>
          <p:nvPr/>
        </p:nvGrpSpPr>
        <p:grpSpPr>
          <a:xfrm>
            <a:off x="7220214" y="1755254"/>
            <a:ext cx="576423" cy="927435"/>
            <a:chOff x="7220214" y="1755254"/>
            <a:chExt cx="576423" cy="927435"/>
          </a:xfrm>
        </p:grpSpPr>
        <p:sp>
          <p:nvSpPr>
            <p:cNvPr id="32" name="Rectangle 31"/>
            <p:cNvSpPr/>
            <p:nvPr/>
          </p:nvSpPr>
          <p:spPr bwMode="auto">
            <a:xfrm>
              <a:off x="7220573" y="1755254"/>
              <a:ext cx="576064" cy="283588"/>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220214" y="2399101"/>
              <a:ext cx="576064" cy="283588"/>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7220214" y="2077177"/>
              <a:ext cx="576064" cy="283588"/>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719615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4792254" y="3013214"/>
            <a:ext cx="1074324" cy="1074324"/>
          </a:xfrm>
          <a:prstGeom prst="rect">
            <a:avLst/>
          </a:prstGeom>
          <a:solidFill>
            <a:srgbClr val="426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GB" dirty="0"/>
              <a:t>Monolith</a:t>
            </a:r>
          </a:p>
        </p:txBody>
      </p:sp>
      <p:sp>
        <p:nvSpPr>
          <p:cNvPr id="6" name="Rectangle 5"/>
          <p:cNvSpPr/>
          <p:nvPr/>
        </p:nvSpPr>
        <p:spPr bwMode="auto">
          <a:xfrm>
            <a:off x="1318969" y="3227501"/>
            <a:ext cx="1074324" cy="1074324"/>
          </a:xfrm>
          <a:prstGeom prst="rect">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139432" y="3227501"/>
            <a:ext cx="1074324" cy="1074324"/>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0123115" y="3227501"/>
            <a:ext cx="1074324" cy="1074324"/>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solidFill>
                <a:srgbClr val="FDB700"/>
              </a:solidFill>
              <a:ea typeface="Segoe UI" pitchFamily="34" charset="0"/>
              <a:cs typeface="Segoe UI" pitchFamily="34" charset="0"/>
            </a:endParaRPr>
          </a:p>
        </p:txBody>
      </p:sp>
      <p:cxnSp>
        <p:nvCxnSpPr>
          <p:cNvPr id="11" name="Straight Connector 10"/>
          <p:cNvCxnSpPr/>
          <p:nvPr/>
        </p:nvCxnSpPr>
        <p:spPr>
          <a:xfrm>
            <a:off x="3337917" y="2057102"/>
            <a:ext cx="0" cy="403244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91162" y="4793406"/>
            <a:ext cx="126207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Client</a:t>
            </a:r>
          </a:p>
        </p:txBody>
      </p:sp>
      <p:sp>
        <p:nvSpPr>
          <p:cNvPr id="16" name="TextBox 15"/>
          <p:cNvSpPr txBox="1"/>
          <p:nvPr/>
        </p:nvSpPr>
        <p:spPr>
          <a:xfrm>
            <a:off x="4153700" y="4793406"/>
            <a:ext cx="1884668"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Front End</a:t>
            </a:r>
          </a:p>
        </p:txBody>
      </p:sp>
      <p:sp>
        <p:nvSpPr>
          <p:cNvPr id="17" name="TextBox 16"/>
          <p:cNvSpPr txBox="1"/>
          <p:nvPr/>
        </p:nvSpPr>
        <p:spPr>
          <a:xfrm>
            <a:off x="6530780" y="4793406"/>
            <a:ext cx="2624792"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Business Logic</a:t>
            </a:r>
          </a:p>
        </p:txBody>
      </p:sp>
      <p:sp>
        <p:nvSpPr>
          <p:cNvPr id="18" name="TextBox 17"/>
          <p:cNvSpPr txBox="1"/>
          <p:nvPr/>
        </p:nvSpPr>
        <p:spPr>
          <a:xfrm>
            <a:off x="10051107" y="4793406"/>
            <a:ext cx="1080120" cy="683264"/>
          </a:xfrm>
          <a:prstGeom prst="rect">
            <a:avLst/>
          </a:prstGeom>
          <a:noFill/>
        </p:spPr>
        <p:txBody>
          <a:bodyPr wrap="square" lIns="182880" tIns="146304" rIns="182880" bIns="146304" rtlCol="0">
            <a:spAutoFit/>
          </a:bodyPr>
          <a:lstStyle/>
          <a:p>
            <a:pPr>
              <a:lnSpc>
                <a:spcPct val="90000"/>
              </a:lnSpc>
              <a:spcAft>
                <a:spcPts val="600"/>
              </a:spcAft>
            </a:pPr>
            <a:r>
              <a:rPr lang="en-GB" sz="2800" dirty="0">
                <a:solidFill>
                  <a:schemeClr val="tx1">
                    <a:lumMod val="50000"/>
                  </a:schemeClr>
                </a:solidFill>
                <a:latin typeface="+mj-lt"/>
              </a:rPr>
              <a:t>Data</a:t>
            </a:r>
          </a:p>
        </p:txBody>
      </p:sp>
      <p:cxnSp>
        <p:nvCxnSpPr>
          <p:cNvPr id="20" name="Straight Arrow Connector 19"/>
          <p:cNvCxnSpPr/>
          <p:nvPr/>
        </p:nvCxnSpPr>
        <p:spPr>
          <a:xfrm>
            <a:off x="2393293" y="3569270"/>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633196" y="1985887"/>
            <a:ext cx="1491841" cy="158416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213756" y="1913086"/>
            <a:ext cx="1909359" cy="16561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8213756" y="2345134"/>
            <a:ext cx="1909361" cy="16561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633196" y="2489150"/>
            <a:ext cx="1506236" cy="151216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auto">
          <a:xfrm>
            <a:off x="4675563" y="3137222"/>
            <a:ext cx="1074324" cy="1074324"/>
          </a:xfrm>
          <a:prstGeom prst="rect">
            <a:avLst/>
          </a:prstGeom>
          <a:solidFill>
            <a:srgbClr val="5A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0" name="Straight Arrow Connector 29"/>
          <p:cNvCxnSpPr/>
          <p:nvPr/>
        </p:nvCxnSpPr>
        <p:spPr>
          <a:xfrm flipH="1">
            <a:off x="2393293" y="4001318"/>
            <a:ext cx="21655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4558872" y="3228280"/>
            <a:ext cx="1074324" cy="10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7846342" y="3227501"/>
            <a:ext cx="367414" cy="1074324"/>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dirty="0" err="1"/>
          </a:p>
        </p:txBody>
      </p:sp>
      <p:pic>
        <p:nvPicPr>
          <p:cNvPr id="2050" name="Picture 2" descr="http://image005.flaticon.com/27/png/512/27/278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389" y="5734905"/>
            <a:ext cx="709289" cy="70928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image005.flaticon.com/27/png/512/27/278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760" y="5752879"/>
            <a:ext cx="709289" cy="70928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image005.flaticon.com/27/png/512/27/278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6522" y="5727395"/>
            <a:ext cx="709289" cy="709289"/>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7155706" y="1689250"/>
            <a:ext cx="1074324" cy="1061849"/>
            <a:chOff x="7139432" y="2777182"/>
            <a:chExt cx="1074324" cy="1872208"/>
          </a:xfrm>
        </p:grpSpPr>
        <p:sp>
          <p:nvSpPr>
            <p:cNvPr id="34" name="Rectangle 33"/>
            <p:cNvSpPr/>
            <p:nvPr/>
          </p:nvSpPr>
          <p:spPr bwMode="auto">
            <a:xfrm>
              <a:off x="7139432" y="2777182"/>
              <a:ext cx="1074324" cy="1872208"/>
            </a:xfrm>
            <a:prstGeom prst="rect">
              <a:avLst/>
            </a:prstGeom>
            <a:solidFill>
              <a:srgbClr val="00A6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7846342" y="2777182"/>
              <a:ext cx="367414" cy="1872208"/>
            </a:xfrm>
            <a:prstGeom prst="rect">
              <a:avLst/>
            </a:prstGeom>
            <a:solidFill>
              <a:srgbClr val="006A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dirty="0" err="1"/>
            </a:p>
          </p:txBody>
        </p:sp>
      </p:grpSp>
      <p:grpSp>
        <p:nvGrpSpPr>
          <p:cNvPr id="32" name="Group 31"/>
          <p:cNvGrpSpPr/>
          <p:nvPr/>
        </p:nvGrpSpPr>
        <p:grpSpPr>
          <a:xfrm>
            <a:off x="7220214" y="1755254"/>
            <a:ext cx="576423" cy="927435"/>
            <a:chOff x="7220214" y="1755254"/>
            <a:chExt cx="576423" cy="927435"/>
          </a:xfrm>
        </p:grpSpPr>
        <p:sp>
          <p:nvSpPr>
            <p:cNvPr id="33" name="Rectangle 32"/>
            <p:cNvSpPr/>
            <p:nvPr/>
          </p:nvSpPr>
          <p:spPr bwMode="auto">
            <a:xfrm>
              <a:off x="7220573" y="1755254"/>
              <a:ext cx="576064" cy="283588"/>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7220214" y="2399101"/>
              <a:ext cx="576064" cy="283588"/>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7220214" y="2079037"/>
              <a:ext cx="576064" cy="283588"/>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33204240"/>
      </p:ext>
    </p:extLst>
  </p:cSld>
  <p:clrMapOvr>
    <a:masterClrMapping/>
  </p:clrMapOvr>
  <p:transition>
    <p:fade/>
  </p:transition>
</p:sld>
</file>

<file path=ppt/theme/theme1.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4" id="{55C6D293-5D63-405F-8E23-B827644D5808}" vid="{B27E3459-694C-4658-87EA-CD02CDAE4FDE}"/>
    </a:ext>
  </a:extLst>
</a:theme>
</file>

<file path=ppt/theme/theme2.xml><?xml version="1.0" encoding="utf-8"?>
<a:theme xmlns:a="http://schemas.openxmlformats.org/drawingml/2006/main"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4" id="{55C6D293-5D63-405F-8E23-B827644D5808}" vid="{C86E4F02-28EC-409A-AD49-46B356E5E8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Brand_template_16-9_Business_BLUE_4</Template>
  <TotalTime>6410</TotalTime>
  <Words>1369</Words>
  <Application>Microsoft Office PowerPoint</Application>
  <PresentationFormat>Custom</PresentationFormat>
  <Paragraphs>384</Paragraphs>
  <Slides>38</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MS PGothic</vt:lpstr>
      <vt:lpstr>Arial</vt:lpstr>
      <vt:lpstr>Calibri</vt:lpstr>
      <vt:lpstr>Consolas</vt:lpstr>
      <vt:lpstr>Segoe UI</vt:lpstr>
      <vt:lpstr>Segoe UI Light</vt:lpstr>
      <vt:lpstr>Wingdings</vt:lpstr>
      <vt:lpstr>WHITE TEMPLATE</vt:lpstr>
      <vt:lpstr>COLOR TEMPLATE</vt:lpstr>
      <vt:lpstr>Crossing Boundaries</vt:lpstr>
      <vt:lpstr>Roadmap</vt:lpstr>
      <vt:lpstr>Microservices</vt:lpstr>
      <vt:lpstr>Monolith</vt:lpstr>
      <vt:lpstr>Monolith</vt:lpstr>
      <vt:lpstr>Monolith</vt:lpstr>
      <vt:lpstr>Monolith</vt:lpstr>
      <vt:lpstr>Monolith</vt:lpstr>
      <vt:lpstr>Monolith</vt:lpstr>
      <vt:lpstr>Microservices</vt:lpstr>
      <vt:lpstr>Microservices</vt:lpstr>
      <vt:lpstr>Microservices</vt:lpstr>
      <vt:lpstr>Microservices</vt:lpstr>
      <vt:lpstr>Microservices</vt:lpstr>
      <vt:lpstr>Infrastructure</vt:lpstr>
      <vt:lpstr>Dependencies</vt:lpstr>
      <vt:lpstr>Isolating dependencies</vt:lpstr>
      <vt:lpstr>Containerisation</vt:lpstr>
      <vt:lpstr>Containerisation</vt:lpstr>
      <vt:lpstr>PowerPoint Presentation</vt:lpstr>
      <vt:lpstr>Docker ecosystem</vt:lpstr>
      <vt:lpstr>Docker ecosystem</vt:lpstr>
      <vt:lpstr>Docker Compose</vt:lpstr>
      <vt:lpstr>Orchestrators </vt:lpstr>
      <vt:lpstr>Azure Container Service  </vt:lpstr>
      <vt:lpstr>Azure Container Service </vt:lpstr>
      <vt:lpstr>Azure Container Service </vt:lpstr>
      <vt:lpstr>Azure Service Fabric A platform for reliable, hyperscale, microservice-based applications</vt:lpstr>
      <vt:lpstr>Service Fabric services</vt:lpstr>
      <vt:lpstr>Application packages</vt:lpstr>
      <vt:lpstr>Programming models</vt:lpstr>
      <vt:lpstr>Microservices</vt:lpstr>
      <vt:lpstr>Service Fabric cluster</vt:lpstr>
      <vt:lpstr>Service Fabric cluster</vt:lpstr>
      <vt:lpstr>Service Fabric cluster</vt:lpstr>
      <vt:lpstr>PowerPoint Presentation</vt:lpstr>
      <vt:lpstr>Recap</vt:lpstr>
      <vt:lpstr>Call to action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Architecting </dc:title>
  <dc:subject>&lt;Speech title here&gt;</dc:subject>
  <dc:creator>Jonathan Collinge</dc:creator>
  <cp:keywords>MSVID, Brand Guidelines, Branding, Visual Identity, grid</cp:keywords>
  <dc:description>Template: Maryfj_x000d_
Formatting: _x000d_
Audience Type:</dc:description>
  <cp:lastModifiedBy>Jonathan Collinge</cp:lastModifiedBy>
  <cp:revision>133</cp:revision>
  <dcterms:created xsi:type="dcterms:W3CDTF">2016-04-06T12:02:45Z</dcterms:created>
  <dcterms:modified xsi:type="dcterms:W3CDTF">2016-04-27T10:15:35Z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