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21"/>
  </p:notesMasterIdLst>
  <p:handoutMasterIdLst>
    <p:handoutMasterId r:id="rId22"/>
  </p:handoutMasterIdLst>
  <p:sldIdLst>
    <p:sldId id="1342" r:id="rId6"/>
    <p:sldId id="1346" r:id="rId7"/>
    <p:sldId id="1335" r:id="rId8"/>
    <p:sldId id="1334" r:id="rId9"/>
    <p:sldId id="1336" r:id="rId10"/>
    <p:sldId id="1338" r:id="rId11"/>
    <p:sldId id="1348" r:id="rId12"/>
    <p:sldId id="1341" r:id="rId13"/>
    <p:sldId id="1339" r:id="rId14"/>
    <p:sldId id="1340" r:id="rId15"/>
    <p:sldId id="1343" r:id="rId16"/>
    <p:sldId id="1344" r:id="rId17"/>
    <p:sldId id="1345" r:id="rId18"/>
    <p:sldId id="1347" r:id="rId19"/>
    <p:sldId id="1326"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ldId id="1342"/>
            <p14:sldId id="1346"/>
            <p14:sldId id="1335"/>
            <p14:sldId id="1334"/>
            <p14:sldId id="1336"/>
            <p14:sldId id="1338"/>
            <p14:sldId id="1348"/>
            <p14:sldId id="1341"/>
            <p14:sldId id="1339"/>
            <p14:sldId id="1340"/>
            <p14:sldId id="1343"/>
            <p14:sldId id="1344"/>
            <p14:sldId id="1345"/>
            <p14:sldId id="1347"/>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004B50"/>
    <a:srgbClr val="008272"/>
    <a:srgbClr val="0078D7"/>
    <a:srgbClr val="004B1C"/>
    <a:srgbClr val="002050"/>
    <a:srgbClr val="FFFFFF"/>
    <a:srgbClr val="D83B01"/>
    <a:srgbClr val="000000"/>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32" autoAdjust="0"/>
    <p:restoredTop sz="82613" autoAdjust="0"/>
  </p:normalViewPr>
  <p:slideViewPr>
    <p:cSldViewPr>
      <p:cViewPr>
        <p:scale>
          <a:sx n="42" d="100"/>
          <a:sy n="42" d="100"/>
        </p:scale>
        <p:origin x="360" y="80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3" d="100"/>
          <a:sy n="83" d="100"/>
        </p:scale>
        <p:origin x="30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1/13/2016 9:36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1/13/2016 9:36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1/13/2016 9:36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610019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1/13/2016 9:36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08797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1/13/2016 9:36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5404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1/13/2016 9:36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26189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1/13/2016 9:36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06143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1/13/2016 9:36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709211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1/13/2016 9:36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1/13/2016 9:36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956911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1/13/2016 9:36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684116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1/13/2016 9:36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371897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1/13/2016 9:36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223869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1/13/2016 9:36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755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1/13/2016 9:36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4197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1/13/2016 9:36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53720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smtClean="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699745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16426" r="9343" b="7083"/>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dirty="0" smtClean="0"/>
              <a:t>Speaker Name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18" y="6161442"/>
            <a:ext cx="1645920" cy="353658"/>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6161442"/>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16426" r="9343" b="7083"/>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dirty="0" smtClean="0"/>
              <a:t>Speaker Name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18" y="6161442"/>
            <a:ext cx="1645920" cy="353658"/>
          </a:xfrm>
          <a:prstGeom prst="rect">
            <a:avLst/>
          </a:prstGeom>
        </p:spPr>
      </p:pic>
    </p:spTree>
    <p:extLst>
      <p:ext uri="{BB962C8B-B14F-4D97-AF65-F5344CB8AC3E}">
        <p14:creationId xmlns:p14="http://schemas.microsoft.com/office/powerpoint/2010/main" val="104493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849011"/>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6629115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5"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8" Type="http://schemas.openxmlformats.org/officeDocument/2006/relationships/image" Target="../media/image12.jp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jpg"/><Relationship Id="rId12"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jp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0.jpg"/><Relationship Id="rId5" Type="http://schemas.openxmlformats.org/officeDocument/2006/relationships/image" Target="../media/image19.png"/><Relationship Id="rId4" Type="http://schemas.openxmlformats.org/officeDocument/2006/relationships/hyperlink" Target="http://theartofscalability.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28.png"/><Relationship Id="rId5" Type="http://schemas.openxmlformats.org/officeDocument/2006/relationships/image" Target="../media/image27.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a:t>
            </a:r>
            <a:endParaRPr lang="en-US" dirty="0"/>
          </a:p>
        </p:txBody>
      </p:sp>
      <p:sp>
        <p:nvSpPr>
          <p:cNvPr id="3" name="TextBox 2"/>
          <p:cNvSpPr txBox="1"/>
          <p:nvPr/>
        </p:nvSpPr>
        <p:spPr>
          <a:xfrm>
            <a:off x="252045" y="3065214"/>
            <a:ext cx="611020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smtClean="0">
                <a:gradFill>
                  <a:gsLst>
                    <a:gs pos="2917">
                      <a:schemeClr val="tx1"/>
                    </a:gs>
                    <a:gs pos="30000">
                      <a:schemeClr val="tx1"/>
                    </a:gs>
                  </a:gsLst>
                  <a:lin ang="5400000" scaled="0"/>
                </a:gradFill>
              </a:rPr>
              <a:t>Just another buzzword?</a:t>
            </a:r>
          </a:p>
        </p:txBody>
      </p:sp>
      <p:sp>
        <p:nvSpPr>
          <p:cNvPr id="4" name="TextBox 3"/>
          <p:cNvSpPr txBox="1"/>
          <p:nvPr/>
        </p:nvSpPr>
        <p:spPr>
          <a:xfrm>
            <a:off x="9962653" y="5801518"/>
            <a:ext cx="2055167"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smtClean="0">
                <a:gradFill>
                  <a:gsLst>
                    <a:gs pos="2917">
                      <a:schemeClr val="tx1"/>
                    </a:gs>
                    <a:gs pos="30000">
                      <a:schemeClr val="tx1"/>
                    </a:gs>
                  </a:gsLst>
                  <a:lin ang="5400000" scaled="0"/>
                </a:gradFill>
              </a:rPr>
              <a:t>@</a:t>
            </a:r>
            <a:r>
              <a:rPr lang="en-GB" sz="2800" dirty="0" err="1" smtClean="0">
                <a:gradFill>
                  <a:gsLst>
                    <a:gs pos="2917">
                      <a:schemeClr val="tx1"/>
                    </a:gs>
                    <a:gs pos="30000">
                      <a:schemeClr val="tx1"/>
                    </a:gs>
                  </a:gsLst>
                  <a:lin ang="5400000" scaled="0"/>
                </a:gradFill>
              </a:rPr>
              <a:t>dotjson</a:t>
            </a:r>
            <a:endParaRPr lang="en-GB" sz="28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6549428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Service Fabric Cluster</a:t>
            </a:r>
            <a:endParaRPr lang="en-GB" dirty="0"/>
          </a:p>
        </p:txBody>
      </p:sp>
      <p:pic>
        <p:nvPicPr>
          <p:cNvPr id="5" name="Picture 4"/>
          <p:cNvPicPr>
            <a:picLocks noChangeAspect="1"/>
          </p:cNvPicPr>
          <p:nvPr/>
        </p:nvPicPr>
        <p:blipFill>
          <a:blip r:embed="rId3">
            <a:duotone>
              <a:schemeClr val="accent4">
                <a:shade val="45000"/>
                <a:satMod val="135000"/>
              </a:schemeClr>
              <a:prstClr val="white"/>
            </a:duotone>
          </a:blip>
          <a:stretch>
            <a:fillRect/>
          </a:stretch>
        </p:blipFill>
        <p:spPr>
          <a:xfrm>
            <a:off x="2964747" y="1697062"/>
            <a:ext cx="6509347" cy="4385732"/>
          </a:xfrm>
          <a:prstGeom prst="rect">
            <a:avLst/>
          </a:prstGeom>
        </p:spPr>
      </p:pic>
      <p:sp>
        <p:nvSpPr>
          <p:cNvPr id="7" name="Hexagon 6"/>
          <p:cNvSpPr/>
          <p:nvPr/>
        </p:nvSpPr>
        <p:spPr bwMode="auto">
          <a:xfrm>
            <a:off x="8018437" y="4433366"/>
            <a:ext cx="288032" cy="244031"/>
          </a:xfrm>
          <a:prstGeom prst="hexagon">
            <a:avLst/>
          </a:prstGeom>
          <a:solidFill>
            <a:srgbClr val="7030A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8" name="Hexagon 7"/>
          <p:cNvSpPr/>
          <p:nvPr/>
        </p:nvSpPr>
        <p:spPr bwMode="auto">
          <a:xfrm>
            <a:off x="7586389" y="2993206"/>
            <a:ext cx="272773" cy="244031"/>
          </a:xfrm>
          <a:prstGeom prst="hexagon">
            <a:avLst/>
          </a:prstGeom>
          <a:solidFill>
            <a:srgbClr val="FF8C00">
              <a:lumMod val="75000"/>
            </a:srgbClr>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9" name="Hexagon 8"/>
          <p:cNvSpPr/>
          <p:nvPr/>
        </p:nvSpPr>
        <p:spPr bwMode="auto">
          <a:xfrm>
            <a:off x="4057997" y="3164477"/>
            <a:ext cx="272773" cy="244031"/>
          </a:xfrm>
          <a:prstGeom prst="hexagon">
            <a:avLst/>
          </a:prstGeom>
          <a:solidFill>
            <a:srgbClr val="00206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10" name="Hexagon 9"/>
          <p:cNvSpPr/>
          <p:nvPr/>
        </p:nvSpPr>
        <p:spPr bwMode="auto">
          <a:xfrm>
            <a:off x="8264585" y="3014628"/>
            <a:ext cx="272773" cy="244031"/>
          </a:xfrm>
          <a:prstGeom prst="hexagon">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11" name="Hexagon 10"/>
          <p:cNvSpPr/>
          <p:nvPr/>
        </p:nvSpPr>
        <p:spPr bwMode="auto">
          <a:xfrm>
            <a:off x="7572938" y="4411365"/>
            <a:ext cx="272773" cy="244031"/>
          </a:xfrm>
          <a:prstGeom prst="hexagon">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12" name="Hexagon 11"/>
          <p:cNvSpPr/>
          <p:nvPr/>
        </p:nvSpPr>
        <p:spPr bwMode="auto">
          <a:xfrm>
            <a:off x="3687579" y="2978714"/>
            <a:ext cx="272773" cy="244031"/>
          </a:xfrm>
          <a:prstGeom prst="hexagon">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13" name="Hexagon 12"/>
          <p:cNvSpPr/>
          <p:nvPr/>
        </p:nvSpPr>
        <p:spPr bwMode="auto">
          <a:xfrm>
            <a:off x="4034354" y="4433366"/>
            <a:ext cx="272773" cy="244031"/>
          </a:xfrm>
          <a:prstGeom prst="hexagon">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14" name="Hexagon 13"/>
          <p:cNvSpPr/>
          <p:nvPr/>
        </p:nvSpPr>
        <p:spPr bwMode="auto">
          <a:xfrm>
            <a:off x="6083033" y="5657502"/>
            <a:ext cx="272773" cy="244031"/>
          </a:xfrm>
          <a:prstGeom prst="hexagon">
            <a:avLst/>
          </a:prstGeom>
          <a:solidFill>
            <a:srgbClr val="FF8C00">
              <a:lumMod val="75000"/>
            </a:srgbClr>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15" name="Hexagon 14"/>
          <p:cNvSpPr/>
          <p:nvPr/>
        </p:nvSpPr>
        <p:spPr bwMode="auto">
          <a:xfrm>
            <a:off x="5714181" y="5535486"/>
            <a:ext cx="288032" cy="244031"/>
          </a:xfrm>
          <a:prstGeom prst="hexagon">
            <a:avLst/>
          </a:prstGeom>
          <a:solidFill>
            <a:srgbClr val="7030A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16" name="Hexagon 15"/>
          <p:cNvSpPr/>
          <p:nvPr/>
        </p:nvSpPr>
        <p:spPr bwMode="auto">
          <a:xfrm>
            <a:off x="5441408" y="5687124"/>
            <a:ext cx="272773" cy="244031"/>
          </a:xfrm>
          <a:prstGeom prst="hexagon">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17" name="Hexagon 16"/>
          <p:cNvSpPr/>
          <p:nvPr/>
        </p:nvSpPr>
        <p:spPr bwMode="auto">
          <a:xfrm>
            <a:off x="6365561" y="5413470"/>
            <a:ext cx="272773" cy="244031"/>
          </a:xfrm>
          <a:prstGeom prst="hexagon">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18" name="Hexagon 17"/>
          <p:cNvSpPr/>
          <p:nvPr/>
        </p:nvSpPr>
        <p:spPr bwMode="auto">
          <a:xfrm>
            <a:off x="6200272" y="1902306"/>
            <a:ext cx="272773" cy="244031"/>
          </a:xfrm>
          <a:prstGeom prst="hexagon">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19" name="TextBox 18"/>
          <p:cNvSpPr txBox="1"/>
          <p:nvPr/>
        </p:nvSpPr>
        <p:spPr>
          <a:xfrm>
            <a:off x="2196167" y="1697062"/>
            <a:ext cx="1501790"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smtClean="0">
                <a:gradFill>
                  <a:gsLst>
                    <a:gs pos="2917">
                      <a:schemeClr val="tx1"/>
                    </a:gs>
                    <a:gs pos="30000">
                      <a:schemeClr val="tx1"/>
                    </a:gs>
                  </a:gsLst>
                  <a:lin ang="5400000" scaled="0"/>
                </a:gradFill>
              </a:rPr>
              <a:t>Nodes</a:t>
            </a:r>
          </a:p>
        </p:txBody>
      </p:sp>
      <p:cxnSp>
        <p:nvCxnSpPr>
          <p:cNvPr id="21" name="Straight Arrow Connector 20"/>
          <p:cNvCxnSpPr/>
          <p:nvPr/>
        </p:nvCxnSpPr>
        <p:spPr>
          <a:xfrm>
            <a:off x="3121893" y="2179117"/>
            <a:ext cx="216024" cy="57762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337917" y="2010994"/>
            <a:ext cx="1584176" cy="461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126233" y="1493851"/>
            <a:ext cx="2340475"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smtClean="0">
                <a:gradFill>
                  <a:gsLst>
                    <a:gs pos="2917">
                      <a:schemeClr val="tx1"/>
                    </a:gs>
                    <a:gs pos="30000">
                      <a:schemeClr val="tx1"/>
                    </a:gs>
                  </a:gsLst>
                  <a:lin ang="5400000" scaled="0"/>
                </a:gradFill>
              </a:rPr>
              <a:t>Microservices</a:t>
            </a:r>
          </a:p>
        </p:txBody>
      </p:sp>
      <p:cxnSp>
        <p:nvCxnSpPr>
          <p:cNvPr id="27" name="Straight Arrow Connector 26"/>
          <p:cNvCxnSpPr/>
          <p:nvPr/>
        </p:nvCxnSpPr>
        <p:spPr>
          <a:xfrm flipH="1">
            <a:off x="8388628" y="2057102"/>
            <a:ext cx="148731" cy="9216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466537" y="2010994"/>
            <a:ext cx="3798048" cy="242237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661923" y="6236004"/>
            <a:ext cx="1053330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smtClean="0">
                <a:gradFill>
                  <a:gsLst>
                    <a:gs pos="2917">
                      <a:schemeClr val="tx1"/>
                    </a:gs>
                    <a:gs pos="30000">
                      <a:schemeClr val="tx1"/>
                    </a:gs>
                  </a:gsLst>
                  <a:lin ang="5400000" scaled="0"/>
                </a:gradFill>
              </a:rPr>
              <a:t>What happens if a microservice is too greedy? Or a node fails?</a:t>
            </a:r>
          </a:p>
        </p:txBody>
      </p:sp>
      <p:sp>
        <p:nvSpPr>
          <p:cNvPr id="36" name="Hexagon 35"/>
          <p:cNvSpPr/>
          <p:nvPr/>
        </p:nvSpPr>
        <p:spPr bwMode="auto">
          <a:xfrm>
            <a:off x="5663430" y="1912032"/>
            <a:ext cx="272773" cy="244031"/>
          </a:xfrm>
          <a:prstGeom prst="hexagon">
            <a:avLst/>
          </a:prstGeom>
          <a:solidFill>
            <a:srgbClr val="FF8C00">
              <a:lumMod val="75000"/>
            </a:srgbClr>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37" name="TextBox 36"/>
          <p:cNvSpPr txBox="1"/>
          <p:nvPr/>
        </p:nvSpPr>
        <p:spPr>
          <a:xfrm>
            <a:off x="232240" y="940466"/>
            <a:ext cx="7626922" cy="544765"/>
          </a:xfrm>
          <a:prstGeom prst="rect">
            <a:avLst/>
          </a:prstGeom>
          <a:noFill/>
        </p:spPr>
        <p:txBody>
          <a:bodyPr wrap="square" lIns="182880" tIns="146304" rIns="182880" bIns="146304" rtlCol="0">
            <a:spAutoFit/>
          </a:bodyPr>
          <a:lstStyle/>
          <a:p>
            <a:pPr>
              <a:lnSpc>
                <a:spcPct val="90000"/>
              </a:lnSpc>
              <a:spcAft>
                <a:spcPts val="600"/>
              </a:spcAft>
            </a:pPr>
            <a:r>
              <a:rPr lang="en-GB" dirty="0" smtClean="0">
                <a:gradFill>
                  <a:gsLst>
                    <a:gs pos="2917">
                      <a:schemeClr val="tx1"/>
                    </a:gs>
                    <a:gs pos="30000">
                      <a:schemeClr val="tx1"/>
                    </a:gs>
                  </a:gsLst>
                  <a:lin ang="5400000" scaled="0"/>
                </a:gradFill>
              </a:rPr>
              <a:t>The runtime environment your microservices run on top of</a:t>
            </a:r>
          </a:p>
        </p:txBody>
      </p:sp>
      <p:sp>
        <p:nvSpPr>
          <p:cNvPr id="2" name="Left Brace 1"/>
          <p:cNvSpPr/>
          <p:nvPr/>
        </p:nvSpPr>
        <p:spPr>
          <a:xfrm>
            <a:off x="1311559" y="1694904"/>
            <a:ext cx="378667" cy="4387890"/>
          </a:xfrm>
          <a:prstGeom prst="leftBrace">
            <a:avLst>
              <a:gd name="adj1" fmla="val 72774"/>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TextBox 27"/>
          <p:cNvSpPr txBox="1"/>
          <p:nvPr/>
        </p:nvSpPr>
        <p:spPr>
          <a:xfrm rot="16200000">
            <a:off x="178849" y="3529184"/>
            <a:ext cx="1501790"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smtClean="0">
                <a:gradFill>
                  <a:gsLst>
                    <a:gs pos="2917">
                      <a:schemeClr val="tx1"/>
                    </a:gs>
                    <a:gs pos="30000">
                      <a:schemeClr val="tx1"/>
                    </a:gs>
                  </a:gsLst>
                  <a:lin ang="5400000" scaled="0"/>
                </a:gradFill>
              </a:rPr>
              <a:t>Cluster</a:t>
            </a:r>
          </a:p>
        </p:txBody>
      </p:sp>
    </p:spTree>
    <p:extLst>
      <p:ext uri="{BB962C8B-B14F-4D97-AF65-F5344CB8AC3E}">
        <p14:creationId xmlns:p14="http://schemas.microsoft.com/office/powerpoint/2010/main" val="9316428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0" presetClass="path" presetSubtype="0" accel="50000" decel="50000" fill="hold" grpId="0" nodeType="afterEffect">
                                  <p:stCondLst>
                                    <p:cond delay="0"/>
                                  </p:stCondLst>
                                  <p:childTnLst>
                                    <p:animMotion origin="layout" path="M 0 0 C -0.06331 0.01838 -0.12662 0.03654 -0.15598 0.01044 C -0.18522 -0.01566 -0.17577 -0.1566 -0.17577 -0.1566 L -0.17577 -0.1566 " pathEditMode="relative" ptsTypes="AAAA">
                                      <p:cBhvr>
                                        <p:cTn id="10" dur="2000" fill="hold"/>
                                        <p:tgtEl>
                                          <p:spTgt spid="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Demo</a:t>
            </a:r>
            <a:endParaRPr lang="en-GB" dirty="0"/>
          </a:p>
        </p:txBody>
      </p:sp>
      <p:pic>
        <p:nvPicPr>
          <p:cNvPr id="4" name="Picture 3"/>
          <p:cNvPicPr>
            <a:picLocks noChangeAspect="1"/>
          </p:cNvPicPr>
          <p:nvPr/>
        </p:nvPicPr>
        <p:blipFill>
          <a:blip r:embed="rId3"/>
          <a:stretch>
            <a:fillRect/>
          </a:stretch>
        </p:blipFill>
        <p:spPr>
          <a:xfrm>
            <a:off x="3590521" y="1913086"/>
            <a:ext cx="5257800" cy="3467100"/>
          </a:xfrm>
          <a:prstGeom prst="rect">
            <a:avLst/>
          </a:prstGeom>
        </p:spPr>
      </p:pic>
    </p:spTree>
    <p:extLst>
      <p:ext uri="{BB962C8B-B14F-4D97-AF65-F5344CB8AC3E}">
        <p14:creationId xmlns:p14="http://schemas.microsoft.com/office/powerpoint/2010/main" val="276552554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Programming Models</a:t>
            </a:r>
            <a:endParaRPr lang="en-GB" dirty="0"/>
          </a:p>
        </p:txBody>
      </p:sp>
      <p:sp>
        <p:nvSpPr>
          <p:cNvPr id="6" name="Rectangle 5"/>
          <p:cNvSpPr/>
          <p:nvPr/>
        </p:nvSpPr>
        <p:spPr bwMode="auto">
          <a:xfrm>
            <a:off x="457597" y="1244527"/>
            <a:ext cx="5616623" cy="5254707"/>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800" b="1" dirty="0" smtClean="0">
                <a:gradFill>
                  <a:gsLst>
                    <a:gs pos="0">
                      <a:srgbClr val="FFFFFF"/>
                    </a:gs>
                    <a:gs pos="100000">
                      <a:srgbClr val="FFFFFF"/>
                    </a:gs>
                  </a:gsLst>
                  <a:lin ang="5400000" scaled="0"/>
                </a:gradFill>
                <a:ea typeface="Segoe UI" pitchFamily="34" charset="0"/>
                <a:cs typeface="Segoe UI" pitchFamily="34" charset="0"/>
              </a:rPr>
              <a:t>Reliable Actors</a:t>
            </a:r>
          </a:p>
          <a:p>
            <a:pPr defTabSz="932472" fontAlgn="base">
              <a:lnSpc>
                <a:spcPct val="90000"/>
              </a:lnSpc>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a:p>
            <a:pPr marL="457200" indent="-457200" defTabSz="932472" fontAlgn="base">
              <a:lnSpc>
                <a:spcPct val="90000"/>
              </a:lnSpc>
              <a:spcBef>
                <a:spcPct val="0"/>
              </a:spcBef>
              <a:spcAft>
                <a:spcPct val="0"/>
              </a:spcAft>
              <a:buFont typeface="Arial" panose="020B0604020202020204" pitchFamily="34" charset="0"/>
              <a:buChar char="•"/>
            </a:pPr>
            <a:r>
              <a:rPr lang="en-GB" sz="2400" dirty="0" smtClean="0">
                <a:gradFill>
                  <a:gsLst>
                    <a:gs pos="0">
                      <a:srgbClr val="FFFFFF"/>
                    </a:gs>
                    <a:gs pos="100000">
                      <a:srgbClr val="FFFFFF"/>
                    </a:gs>
                  </a:gsLst>
                  <a:lin ang="5400000" scaled="0"/>
                </a:gradFill>
                <a:ea typeface="Segoe UI" pitchFamily="34" charset="0"/>
                <a:cs typeface="Segoe UI" pitchFamily="34" charset="0"/>
              </a:rPr>
              <a:t>Many small independent units of state (i.e. sensor, smart car, etc.)</a:t>
            </a:r>
          </a:p>
          <a:p>
            <a:pPr marL="457200" indent="-457200" defTabSz="932472" fontAlgn="base">
              <a:lnSpc>
                <a:spcPct val="90000"/>
              </a:lnSpc>
              <a:spcBef>
                <a:spcPct val="0"/>
              </a:spcBef>
              <a:spcAft>
                <a:spcPct val="0"/>
              </a:spcAft>
              <a:buFont typeface="Arial" panose="020B0604020202020204" pitchFamily="34" charset="0"/>
              <a:buChar char="•"/>
            </a:pPr>
            <a:endParaRPr lang="en-GB" sz="2400" dirty="0">
              <a:gradFill>
                <a:gsLst>
                  <a:gs pos="0">
                    <a:srgbClr val="FFFFFF"/>
                  </a:gs>
                  <a:gs pos="100000">
                    <a:srgbClr val="FFFFFF"/>
                  </a:gs>
                </a:gsLst>
                <a:lin ang="5400000" scaled="0"/>
              </a:gradFill>
              <a:ea typeface="Segoe UI" pitchFamily="34" charset="0"/>
              <a:cs typeface="Segoe UI" pitchFamily="34" charset="0"/>
            </a:endParaRPr>
          </a:p>
          <a:p>
            <a:pPr marL="457200" indent="-457200" defTabSz="932472" fontAlgn="base">
              <a:lnSpc>
                <a:spcPct val="90000"/>
              </a:lnSpc>
              <a:spcBef>
                <a:spcPct val="0"/>
              </a:spcBef>
              <a:spcAft>
                <a:spcPct val="0"/>
              </a:spcAft>
              <a:buFont typeface="Arial" panose="020B0604020202020204" pitchFamily="34" charset="0"/>
              <a:buChar char="•"/>
            </a:pPr>
            <a:r>
              <a:rPr lang="en-GB" sz="2400" dirty="0" smtClean="0">
                <a:gradFill>
                  <a:gsLst>
                    <a:gs pos="0">
                      <a:srgbClr val="FFFFFF"/>
                    </a:gs>
                    <a:gs pos="100000">
                      <a:srgbClr val="FFFFFF"/>
                    </a:gs>
                  </a:gsLst>
                  <a:lin ang="5400000" scaled="0"/>
                </a:gradFill>
                <a:ea typeface="Segoe UI" pitchFamily="34" charset="0"/>
                <a:cs typeface="Segoe UI" pitchFamily="34" charset="0"/>
              </a:rPr>
              <a:t>Single threaded objects</a:t>
            </a:r>
          </a:p>
          <a:p>
            <a:pPr marL="457200" indent="-457200" defTabSz="932472" fontAlgn="base">
              <a:lnSpc>
                <a:spcPct val="90000"/>
              </a:lnSpc>
              <a:spcBef>
                <a:spcPct val="0"/>
              </a:spcBef>
              <a:spcAft>
                <a:spcPct val="0"/>
              </a:spcAft>
              <a:buFont typeface="Arial" panose="020B0604020202020204" pitchFamily="34" charset="0"/>
              <a:buChar char="•"/>
            </a:pPr>
            <a:endParaRPr lang="en-GB" sz="2400" dirty="0">
              <a:gradFill>
                <a:gsLst>
                  <a:gs pos="0">
                    <a:srgbClr val="FFFFFF"/>
                  </a:gs>
                  <a:gs pos="100000">
                    <a:srgbClr val="FFFFFF"/>
                  </a:gs>
                </a:gsLst>
                <a:lin ang="5400000" scaled="0"/>
              </a:gradFill>
              <a:ea typeface="Segoe UI" pitchFamily="34" charset="0"/>
              <a:cs typeface="Segoe UI" pitchFamily="34" charset="0"/>
            </a:endParaRPr>
          </a:p>
          <a:p>
            <a:pPr marL="457200" indent="-457200" defTabSz="932472" fontAlgn="base">
              <a:lnSpc>
                <a:spcPct val="90000"/>
              </a:lnSpc>
              <a:spcBef>
                <a:spcPct val="0"/>
              </a:spcBef>
              <a:spcAft>
                <a:spcPct val="0"/>
              </a:spcAft>
              <a:buFont typeface="Arial" panose="020B0604020202020204" pitchFamily="34" charset="0"/>
              <a:buChar char="•"/>
            </a:pPr>
            <a:r>
              <a:rPr lang="en-GB" sz="2400" dirty="0" smtClean="0">
                <a:gradFill>
                  <a:gsLst>
                    <a:gs pos="0">
                      <a:srgbClr val="FFFFFF"/>
                    </a:gs>
                    <a:gs pos="100000">
                      <a:srgbClr val="FFFFFF"/>
                    </a:gs>
                  </a:gsLst>
                  <a:lin ang="5400000" scaled="0"/>
                </a:gradFill>
                <a:ea typeface="Segoe UI" pitchFamily="34" charset="0"/>
                <a:cs typeface="Segoe UI" pitchFamily="34" charset="0"/>
              </a:rPr>
              <a:t>Service Fabric manages concurrency and granularity of state</a:t>
            </a:r>
          </a:p>
          <a:p>
            <a:pPr marL="457200" indent="-457200" defTabSz="932472" fontAlgn="base">
              <a:lnSpc>
                <a:spcPct val="90000"/>
              </a:lnSpc>
              <a:spcBef>
                <a:spcPct val="0"/>
              </a:spcBef>
              <a:spcAft>
                <a:spcPct val="0"/>
              </a:spcAft>
              <a:buFont typeface="Arial" panose="020B0604020202020204" pitchFamily="34" charset="0"/>
              <a:buChar char="•"/>
            </a:pPr>
            <a:endParaRPr lang="en-GB" sz="2400" dirty="0">
              <a:gradFill>
                <a:gsLst>
                  <a:gs pos="0">
                    <a:srgbClr val="FFFFFF"/>
                  </a:gs>
                  <a:gs pos="100000">
                    <a:srgbClr val="FFFFFF"/>
                  </a:gs>
                </a:gsLst>
                <a:lin ang="5400000" scaled="0"/>
              </a:gradFill>
              <a:ea typeface="Segoe UI" pitchFamily="34" charset="0"/>
              <a:cs typeface="Segoe UI" pitchFamily="34" charset="0"/>
            </a:endParaRPr>
          </a:p>
          <a:p>
            <a:pPr marL="457200" indent="-457200" defTabSz="932472" fontAlgn="base">
              <a:lnSpc>
                <a:spcPct val="90000"/>
              </a:lnSpc>
              <a:spcBef>
                <a:spcPct val="0"/>
              </a:spcBef>
              <a:spcAft>
                <a:spcPct val="0"/>
              </a:spcAft>
              <a:buFont typeface="Arial" panose="020B0604020202020204" pitchFamily="34" charset="0"/>
              <a:buChar char="•"/>
            </a:pPr>
            <a:r>
              <a:rPr lang="en-GB" sz="2400" dirty="0" smtClean="0">
                <a:gradFill>
                  <a:gsLst>
                    <a:gs pos="0">
                      <a:srgbClr val="FFFFFF"/>
                    </a:gs>
                    <a:gs pos="100000">
                      <a:srgbClr val="FFFFFF"/>
                    </a:gs>
                  </a:gsLst>
                  <a:lin ang="5400000" scaled="0"/>
                </a:gradFill>
                <a:ea typeface="Segoe UI" pitchFamily="34" charset="0"/>
                <a:cs typeface="Segoe UI" pitchFamily="34" charset="0"/>
              </a:rPr>
              <a:t>Service Fabric to manages communication</a:t>
            </a:r>
          </a:p>
          <a:p>
            <a:pPr defTabSz="932472" fontAlgn="base">
              <a:lnSpc>
                <a:spcPct val="90000"/>
              </a:lnSpc>
              <a:spcBef>
                <a:spcPct val="0"/>
              </a:spcBef>
              <a:spcAft>
                <a:spcPct val="0"/>
              </a:spcAft>
            </a:pPr>
            <a:endParaRPr lang="en-GB"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219421" y="1244527"/>
            <a:ext cx="5616623" cy="525470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800" b="1" dirty="0" smtClean="0">
                <a:gradFill>
                  <a:gsLst>
                    <a:gs pos="0">
                      <a:srgbClr val="FFFFFF"/>
                    </a:gs>
                    <a:gs pos="100000">
                      <a:srgbClr val="FFFFFF"/>
                    </a:gs>
                  </a:gsLst>
                  <a:lin ang="5400000" scaled="0"/>
                </a:gradFill>
                <a:ea typeface="Segoe UI" pitchFamily="34" charset="0"/>
                <a:cs typeface="Segoe UI" pitchFamily="34" charset="0"/>
              </a:rPr>
              <a:t>Reliable Services</a:t>
            </a:r>
          </a:p>
          <a:p>
            <a:pPr algn="ctr" defTabSz="932472" fontAlgn="base">
              <a:lnSpc>
                <a:spcPct val="90000"/>
              </a:lnSpc>
              <a:spcBef>
                <a:spcPct val="0"/>
              </a:spcBef>
              <a:spcAft>
                <a:spcPct val="0"/>
              </a:spcAft>
            </a:pPr>
            <a:endParaRPr lang="en-GB" sz="2800" b="1" dirty="0">
              <a:gradFill>
                <a:gsLst>
                  <a:gs pos="0">
                    <a:srgbClr val="FFFFFF"/>
                  </a:gs>
                  <a:gs pos="100000">
                    <a:srgbClr val="FFFFFF"/>
                  </a:gs>
                </a:gsLst>
                <a:lin ang="5400000" scaled="0"/>
              </a:gradFill>
              <a:ea typeface="Segoe UI" pitchFamily="34" charset="0"/>
              <a:cs typeface="Segoe UI" pitchFamily="34" charset="0"/>
            </a:endParaRPr>
          </a:p>
          <a:p>
            <a:pPr marL="457200" indent="-457200" defTabSz="932472" fontAlgn="base">
              <a:lnSpc>
                <a:spcPct val="90000"/>
              </a:lnSpc>
              <a:spcBef>
                <a:spcPct val="0"/>
              </a:spcBef>
              <a:spcAft>
                <a:spcPct val="0"/>
              </a:spcAft>
              <a:buFont typeface="Arial" panose="020B0604020202020204" pitchFamily="34" charset="0"/>
              <a:buChar char="•"/>
            </a:pPr>
            <a:r>
              <a:rPr lang="en-GB" sz="2400" dirty="0" smtClean="0">
                <a:gradFill>
                  <a:gsLst>
                    <a:gs pos="0">
                      <a:srgbClr val="FFFFFF"/>
                    </a:gs>
                    <a:gs pos="100000">
                      <a:srgbClr val="FFFFFF"/>
                    </a:gs>
                  </a:gsLst>
                  <a:lin ang="5400000" scaled="0"/>
                </a:gradFill>
                <a:ea typeface="Segoe UI" pitchFamily="34" charset="0"/>
                <a:cs typeface="Segoe UI" pitchFamily="34" charset="0"/>
              </a:rPr>
              <a:t>You can use reliable collections (Dictionary and Queue) to store and manage state</a:t>
            </a:r>
          </a:p>
          <a:p>
            <a:pPr marL="457200" indent="-457200" defTabSz="932472" fontAlgn="base">
              <a:lnSpc>
                <a:spcPct val="90000"/>
              </a:lnSpc>
              <a:spcBef>
                <a:spcPct val="0"/>
              </a:spcBef>
              <a:spcAft>
                <a:spcPct val="0"/>
              </a:spcAft>
              <a:buFont typeface="Arial" panose="020B0604020202020204" pitchFamily="34" charset="0"/>
              <a:buChar char="•"/>
            </a:pPr>
            <a:endParaRPr lang="en-GB" sz="2400" b="1" dirty="0">
              <a:gradFill>
                <a:gsLst>
                  <a:gs pos="0">
                    <a:srgbClr val="FFFFFF"/>
                  </a:gs>
                  <a:gs pos="100000">
                    <a:srgbClr val="FFFFFF"/>
                  </a:gs>
                </a:gsLst>
                <a:lin ang="5400000" scaled="0"/>
              </a:gradFill>
              <a:ea typeface="Segoe UI" pitchFamily="34" charset="0"/>
              <a:cs typeface="Segoe UI" pitchFamily="34" charset="0"/>
            </a:endParaRPr>
          </a:p>
          <a:p>
            <a:pPr marL="457200" indent="-457200" defTabSz="932472" fontAlgn="base">
              <a:lnSpc>
                <a:spcPct val="90000"/>
              </a:lnSpc>
              <a:spcBef>
                <a:spcPct val="0"/>
              </a:spcBef>
              <a:spcAft>
                <a:spcPct val="0"/>
              </a:spcAft>
              <a:buFont typeface="Arial" panose="020B0604020202020204" pitchFamily="34" charset="0"/>
              <a:buChar char="•"/>
            </a:pPr>
            <a:r>
              <a:rPr lang="en-GB" sz="2400" dirty="0" smtClean="0">
                <a:gradFill>
                  <a:gsLst>
                    <a:gs pos="0">
                      <a:srgbClr val="FFFFFF"/>
                    </a:gs>
                    <a:gs pos="100000">
                      <a:srgbClr val="FFFFFF"/>
                    </a:gs>
                  </a:gsLst>
                  <a:lin ang="5400000" scaled="0"/>
                </a:gradFill>
                <a:ea typeface="Segoe UI" pitchFamily="34" charset="0"/>
                <a:cs typeface="Segoe UI" pitchFamily="34" charset="0"/>
              </a:rPr>
              <a:t>You control concurrency and granularity of state</a:t>
            </a:r>
          </a:p>
          <a:p>
            <a:pPr marL="457200" indent="-457200" defTabSz="932472" fontAlgn="base">
              <a:lnSpc>
                <a:spcPct val="90000"/>
              </a:lnSpc>
              <a:spcBef>
                <a:spcPct val="0"/>
              </a:spcBef>
              <a:spcAft>
                <a:spcPct val="0"/>
              </a:spcAft>
              <a:buFont typeface="Arial" panose="020B0604020202020204" pitchFamily="34" charset="0"/>
              <a:buChar char="•"/>
            </a:pPr>
            <a:endParaRPr lang="en-GB" sz="2400" dirty="0">
              <a:gradFill>
                <a:gsLst>
                  <a:gs pos="0">
                    <a:srgbClr val="FFFFFF"/>
                  </a:gs>
                  <a:gs pos="100000">
                    <a:srgbClr val="FFFFFF"/>
                  </a:gs>
                </a:gsLst>
                <a:lin ang="5400000" scaled="0"/>
              </a:gradFill>
              <a:ea typeface="Segoe UI" pitchFamily="34" charset="0"/>
              <a:cs typeface="Segoe UI" pitchFamily="34" charset="0"/>
            </a:endParaRPr>
          </a:p>
          <a:p>
            <a:pPr marL="457200" indent="-457200" defTabSz="932472" fontAlgn="base">
              <a:lnSpc>
                <a:spcPct val="90000"/>
              </a:lnSpc>
              <a:spcBef>
                <a:spcPct val="0"/>
              </a:spcBef>
              <a:spcAft>
                <a:spcPct val="0"/>
              </a:spcAft>
              <a:buFont typeface="Arial" panose="020B0604020202020204" pitchFamily="34" charset="0"/>
              <a:buChar char="•"/>
            </a:pPr>
            <a:r>
              <a:rPr lang="en-GB" sz="2400" dirty="0" smtClean="0">
                <a:gradFill>
                  <a:gsLst>
                    <a:gs pos="0">
                      <a:srgbClr val="FFFFFF"/>
                    </a:gs>
                    <a:gs pos="100000">
                      <a:srgbClr val="FFFFFF"/>
                    </a:gs>
                  </a:gsLst>
                  <a:lin ang="5400000" scaled="0"/>
                </a:gradFill>
                <a:ea typeface="Segoe UI" pitchFamily="34" charset="0"/>
                <a:cs typeface="Segoe UI" pitchFamily="34" charset="0"/>
              </a:rPr>
              <a:t>You manage communications between services</a:t>
            </a:r>
            <a:endParaRPr lang="en-GB" sz="28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0860791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Antifragility</a:t>
            </a:r>
            <a:endParaRPr lang="en-GB"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2838257" y="904974"/>
            <a:ext cx="6762328" cy="4767441"/>
          </a:xfrm>
          <a:prstGeom prst="rect">
            <a:avLst/>
          </a:prstGeom>
        </p:spPr>
      </p:pic>
    </p:spTree>
    <p:extLst>
      <p:ext uri="{BB962C8B-B14F-4D97-AF65-F5344CB8AC3E}">
        <p14:creationId xmlns:p14="http://schemas.microsoft.com/office/powerpoint/2010/main" val="252440533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9" y="1265014"/>
            <a:ext cx="11889564" cy="6574107"/>
          </a:xfrm>
        </p:spPr>
        <p:txBody>
          <a:bodyPr/>
          <a:lstStyle/>
          <a:p>
            <a:r>
              <a:rPr lang="en-US" dirty="0" smtClean="0"/>
              <a:t>Scalability</a:t>
            </a:r>
          </a:p>
          <a:p>
            <a:pPr marL="342900" lvl="1" indent="0">
              <a:buNone/>
            </a:pPr>
            <a:r>
              <a:rPr lang="en-US" dirty="0" smtClean="0"/>
              <a:t>Independently scalable services gives us higher utilization and reduces cost</a:t>
            </a:r>
          </a:p>
          <a:p>
            <a:r>
              <a:rPr lang="en-US" dirty="0" smtClean="0"/>
              <a:t>Agility</a:t>
            </a:r>
          </a:p>
          <a:p>
            <a:pPr marL="342900" lvl="1" indent="0">
              <a:buNone/>
            </a:pPr>
            <a:r>
              <a:rPr lang="en-US" dirty="0" smtClean="0"/>
              <a:t>Enables rapid delivery of new capabilities and shortens MTTR</a:t>
            </a:r>
          </a:p>
          <a:p>
            <a:r>
              <a:rPr lang="en-US" dirty="0" smtClean="0"/>
              <a:t>Availability</a:t>
            </a:r>
          </a:p>
          <a:p>
            <a:pPr marL="342900" lvl="1" indent="0">
              <a:buNone/>
            </a:pPr>
            <a:r>
              <a:rPr lang="en-US" dirty="0" smtClean="0"/>
              <a:t>Isolated errors allows service degradation and service replication enables fail over</a:t>
            </a:r>
          </a:p>
          <a:p>
            <a:r>
              <a:rPr lang="en-US" dirty="0" smtClean="0"/>
              <a:t>Flexibility</a:t>
            </a:r>
          </a:p>
          <a:p>
            <a:pPr marL="342900" lvl="1" indent="0">
              <a:buNone/>
            </a:pPr>
            <a:r>
              <a:rPr lang="en-US" dirty="0" smtClean="0"/>
              <a:t>Ability to use the right tool, languages and platform for the job</a:t>
            </a:r>
          </a:p>
          <a:p>
            <a:r>
              <a:rPr lang="en-US" dirty="0" smtClean="0"/>
              <a:t>Adaptability</a:t>
            </a:r>
            <a:endParaRPr lang="en-US" dirty="0"/>
          </a:p>
          <a:p>
            <a:pPr marL="342900" lvl="1" indent="0">
              <a:buNone/>
            </a:pPr>
            <a:r>
              <a:rPr lang="en-US" dirty="0" smtClean="0"/>
              <a:t>Update and deprecate microservices incrementally on the live system</a:t>
            </a:r>
            <a:endParaRPr lang="en-US" dirty="0"/>
          </a:p>
          <a:p>
            <a:pPr marL="342900" lvl="1" indent="0">
              <a:buNone/>
            </a:pPr>
            <a:endParaRPr lang="en-US" dirty="0" smtClean="0"/>
          </a:p>
          <a:p>
            <a:pPr marL="342900" lvl="1" indent="0">
              <a:buNone/>
            </a:pPr>
            <a:endParaRPr lang="en-US" dirty="0" smtClean="0"/>
          </a:p>
          <a:p>
            <a:pPr marL="0" indent="0">
              <a:buNone/>
            </a:pPr>
            <a:endParaRPr lang="en-US" dirty="0" smtClean="0"/>
          </a:p>
        </p:txBody>
      </p:sp>
      <p:sp>
        <p:nvSpPr>
          <p:cNvPr id="2" name="Title 1"/>
          <p:cNvSpPr>
            <a:spLocks noGrp="1"/>
          </p:cNvSpPr>
          <p:nvPr>
            <p:ph type="title"/>
          </p:nvPr>
        </p:nvSpPr>
        <p:spPr/>
        <p:txBody>
          <a:bodyPr/>
          <a:lstStyle/>
          <a:p>
            <a:r>
              <a:rPr lang="en-US" dirty="0" smtClean="0"/>
              <a:t>Summary</a:t>
            </a:r>
            <a:br>
              <a:rPr lang="en-US" dirty="0" smtClean="0"/>
            </a:br>
            <a:endParaRPr lang="en-US" sz="4000" dirty="0">
              <a:gradFill>
                <a:gsLst>
                  <a:gs pos="1250">
                    <a:schemeClr val="tx2"/>
                  </a:gs>
                  <a:gs pos="99000">
                    <a:schemeClr val="tx2"/>
                  </a:gs>
                </a:gsLst>
                <a:lin ang="5400000" scaled="0"/>
              </a:gradFill>
            </a:endParaRPr>
          </a:p>
        </p:txBody>
      </p:sp>
    </p:spTree>
    <p:extLst>
      <p:ext uri="{BB962C8B-B14F-4D97-AF65-F5344CB8AC3E}">
        <p14:creationId xmlns:p14="http://schemas.microsoft.com/office/powerpoint/2010/main" val="1600790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62653" y="5801518"/>
            <a:ext cx="2055167"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smtClean="0">
                <a:gradFill>
                  <a:gsLst>
                    <a:gs pos="2917">
                      <a:schemeClr val="tx1"/>
                    </a:gs>
                    <a:gs pos="30000">
                      <a:schemeClr val="tx1"/>
                    </a:gs>
                  </a:gsLst>
                  <a:lin ang="5400000" scaled="0"/>
                </a:gradFill>
              </a:rPr>
              <a:t>@</a:t>
            </a:r>
            <a:r>
              <a:rPr lang="en-GB" sz="2800" dirty="0" err="1" smtClean="0">
                <a:gradFill>
                  <a:gsLst>
                    <a:gs pos="2917">
                      <a:schemeClr val="tx1"/>
                    </a:gs>
                    <a:gs pos="30000">
                      <a:schemeClr val="tx1"/>
                    </a:gs>
                  </a:gsLst>
                  <a:lin ang="5400000" scaled="0"/>
                </a:gradFill>
              </a:rPr>
              <a:t>dotjson</a:t>
            </a:r>
            <a:endParaRPr lang="en-GB" sz="28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6607458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Whose using them?</a:t>
            </a:r>
            <a:br>
              <a:rPr lang="en-US" dirty="0" smtClean="0"/>
            </a:br>
            <a:endParaRPr lang="en-US" sz="4000" dirty="0">
              <a:gradFill>
                <a:gsLst>
                  <a:gs pos="1250">
                    <a:schemeClr val="tx2"/>
                  </a:gs>
                  <a:gs pos="99000">
                    <a:schemeClr val="tx2"/>
                  </a:gs>
                </a:gsLst>
                <a:lin ang="5400000" scaled="0"/>
              </a:gradFill>
            </a:endParaRPr>
          </a:p>
        </p:txBody>
      </p:sp>
      <p:pic>
        <p:nvPicPr>
          <p:cNvPr id="5" name="Picture 4"/>
          <p:cNvPicPr>
            <a:picLocks noChangeAspect="1"/>
          </p:cNvPicPr>
          <p:nvPr/>
        </p:nvPicPr>
        <p:blipFill>
          <a:blip r:embed="rId3"/>
          <a:stretch>
            <a:fillRect/>
          </a:stretch>
        </p:blipFill>
        <p:spPr>
          <a:xfrm>
            <a:off x="802832" y="1662875"/>
            <a:ext cx="2923420" cy="1644424"/>
          </a:xfrm>
          <a:prstGeom prst="rect">
            <a:avLst/>
          </a:prstGeom>
        </p:spPr>
      </p:pic>
      <p:pic>
        <p:nvPicPr>
          <p:cNvPr id="8" name="Picture 7"/>
          <p:cNvPicPr>
            <a:picLocks noChangeAspect="1"/>
          </p:cNvPicPr>
          <p:nvPr/>
        </p:nvPicPr>
        <p:blipFill rotWithShape="1">
          <a:blip r:embed="rId4"/>
          <a:srcRect l="19643" t="20464" r="18973" b="18152"/>
          <a:stretch/>
        </p:blipFill>
        <p:spPr>
          <a:xfrm>
            <a:off x="7989867" y="1764972"/>
            <a:ext cx="1252105" cy="1252105"/>
          </a:xfrm>
          <a:prstGeom prst="rect">
            <a:avLst/>
          </a:prstGeom>
        </p:spPr>
      </p:pic>
      <p:pic>
        <p:nvPicPr>
          <p:cNvPr id="9" name="Picture 8"/>
          <p:cNvPicPr>
            <a:picLocks noChangeAspect="1"/>
          </p:cNvPicPr>
          <p:nvPr/>
        </p:nvPicPr>
        <p:blipFill>
          <a:blip r:embed="rId5"/>
          <a:stretch>
            <a:fillRect/>
          </a:stretch>
        </p:blipFill>
        <p:spPr>
          <a:xfrm>
            <a:off x="7373999" y="3237385"/>
            <a:ext cx="1584176" cy="1584176"/>
          </a:xfrm>
          <a:prstGeom prst="rect">
            <a:avLst/>
          </a:prstGeom>
        </p:spPr>
      </p:pic>
      <p:pic>
        <p:nvPicPr>
          <p:cNvPr id="10" name="Picture 9"/>
          <p:cNvPicPr>
            <a:picLocks noChangeAspect="1"/>
          </p:cNvPicPr>
          <p:nvPr/>
        </p:nvPicPr>
        <p:blipFill rotWithShape="1">
          <a:blip r:embed="rId6"/>
          <a:srcRect l="18729" t="37646" r="17571" b="37647"/>
          <a:stretch/>
        </p:blipFill>
        <p:spPr>
          <a:xfrm>
            <a:off x="1299683" y="3830001"/>
            <a:ext cx="1828495" cy="398944"/>
          </a:xfrm>
          <a:prstGeom prst="rect">
            <a:avLst/>
          </a:prstGeom>
        </p:spPr>
      </p:pic>
      <p:pic>
        <p:nvPicPr>
          <p:cNvPr id="11" name="Picture 10"/>
          <p:cNvPicPr>
            <a:picLocks noChangeAspect="1"/>
          </p:cNvPicPr>
          <p:nvPr/>
        </p:nvPicPr>
        <p:blipFill>
          <a:blip r:embed="rId7"/>
          <a:stretch>
            <a:fillRect/>
          </a:stretch>
        </p:blipFill>
        <p:spPr>
          <a:xfrm>
            <a:off x="9593343" y="3764328"/>
            <a:ext cx="756520" cy="756520"/>
          </a:xfrm>
          <a:prstGeom prst="rect">
            <a:avLst/>
          </a:prstGeom>
        </p:spPr>
      </p:pic>
      <p:sp>
        <p:nvSpPr>
          <p:cNvPr id="12" name="TextBox 11"/>
          <p:cNvSpPr txBox="1"/>
          <p:nvPr/>
        </p:nvSpPr>
        <p:spPr>
          <a:xfrm>
            <a:off x="883426" y="4831855"/>
            <a:ext cx="10671989" cy="1618905"/>
          </a:xfrm>
          <a:prstGeom prst="rect">
            <a:avLst/>
          </a:prstGeom>
          <a:noFill/>
        </p:spPr>
        <p:txBody>
          <a:bodyPr wrap="square" lIns="182880" tIns="146304" rIns="182880" bIns="146304" rtlCol="0">
            <a:spAutoFit/>
          </a:bodyPr>
          <a:lstStyle/>
          <a:p>
            <a:pPr algn="ctr">
              <a:lnSpc>
                <a:spcPct val="90000"/>
              </a:lnSpc>
              <a:spcAft>
                <a:spcPts val="600"/>
              </a:spcAft>
            </a:pPr>
            <a:r>
              <a:rPr lang="en-GB" sz="2400" dirty="0" smtClean="0">
                <a:gradFill>
                  <a:gsLst>
                    <a:gs pos="2917">
                      <a:schemeClr val="tx1"/>
                    </a:gs>
                    <a:gs pos="30000">
                      <a:schemeClr val="tx1"/>
                    </a:gs>
                  </a:gsLst>
                  <a:lin ang="5400000" scaled="0"/>
                </a:gradFill>
              </a:rPr>
              <a:t>“M</a:t>
            </a:r>
            <a:r>
              <a:rPr lang="en-GB" sz="2400" dirty="0" smtClean="0"/>
              <a:t>icroservice </a:t>
            </a:r>
            <a:r>
              <a:rPr lang="en-GB" sz="2400" dirty="0"/>
              <a:t>architecture is not a silver </a:t>
            </a:r>
            <a:r>
              <a:rPr lang="en-GB" sz="2400" dirty="0" smtClean="0"/>
              <a:t>bullet… </a:t>
            </a:r>
            <a:r>
              <a:rPr lang="en-GB" sz="2400" dirty="0"/>
              <a:t>However, we have found that there are a huge number of benefits which vastly outweigh any disadvantages</a:t>
            </a:r>
            <a:r>
              <a:rPr lang="en-GB" sz="2400" dirty="0" smtClean="0"/>
              <a:t>.</a:t>
            </a:r>
            <a:r>
              <a:rPr lang="en-GB" sz="2400" dirty="0" smtClean="0">
                <a:gradFill>
                  <a:gsLst>
                    <a:gs pos="2917">
                      <a:schemeClr val="tx1"/>
                    </a:gs>
                    <a:gs pos="30000">
                      <a:schemeClr val="tx1"/>
                    </a:gs>
                  </a:gsLst>
                  <a:lin ang="5400000" scaled="0"/>
                </a:gradFill>
              </a:rPr>
              <a:t>” </a:t>
            </a:r>
          </a:p>
          <a:p>
            <a:pPr algn="ctr">
              <a:lnSpc>
                <a:spcPct val="90000"/>
              </a:lnSpc>
              <a:spcAft>
                <a:spcPts val="600"/>
              </a:spcAft>
            </a:pPr>
            <a:r>
              <a:rPr lang="en-GB" dirty="0" smtClean="0">
                <a:gradFill>
                  <a:gsLst>
                    <a:gs pos="2917">
                      <a:schemeClr val="tx1"/>
                    </a:gs>
                    <a:gs pos="30000">
                      <a:schemeClr val="tx1"/>
                    </a:gs>
                  </a:gsLst>
                  <a:lin ang="5400000" scaled="0"/>
                </a:gradFill>
              </a:rPr>
              <a:t>– Matt Heath, </a:t>
            </a:r>
            <a:r>
              <a:rPr lang="en-GB" dirty="0">
                <a:gradFill>
                  <a:gsLst>
                    <a:gs pos="2917">
                      <a:schemeClr val="tx1"/>
                    </a:gs>
                    <a:gs pos="30000">
                      <a:schemeClr val="tx1"/>
                    </a:gs>
                  </a:gsLst>
                  <a:lin ang="5400000" scaled="0"/>
                </a:gradFill>
              </a:rPr>
              <a:t>Technical Lead @ </a:t>
            </a:r>
            <a:r>
              <a:rPr lang="en-GB" dirty="0" err="1" smtClean="0">
                <a:gradFill>
                  <a:gsLst>
                    <a:gs pos="2917">
                      <a:schemeClr val="tx1"/>
                    </a:gs>
                    <a:gs pos="30000">
                      <a:schemeClr val="tx1"/>
                    </a:gs>
                  </a:gsLst>
                  <a:lin ang="5400000" scaled="0"/>
                </a:gradFill>
              </a:rPr>
              <a:t>Hailo</a:t>
            </a:r>
            <a:endParaRPr lang="en-GB" dirty="0" smtClean="0">
              <a:gradFill>
                <a:gsLst>
                  <a:gs pos="2917">
                    <a:schemeClr val="tx1"/>
                  </a:gs>
                  <a:gs pos="30000">
                    <a:schemeClr val="tx1"/>
                  </a:gs>
                </a:gsLst>
                <a:lin ang="5400000" scaled="0"/>
              </a:gradFill>
            </a:endParaRPr>
          </a:p>
        </p:txBody>
      </p:sp>
      <p:pic>
        <p:nvPicPr>
          <p:cNvPr id="13" name="Picture 12"/>
          <p:cNvPicPr>
            <a:picLocks noChangeAspect="1"/>
          </p:cNvPicPr>
          <p:nvPr/>
        </p:nvPicPr>
        <p:blipFill>
          <a:blip r:embed="rId8"/>
          <a:stretch>
            <a:fillRect/>
          </a:stretch>
        </p:blipFill>
        <p:spPr>
          <a:xfrm>
            <a:off x="4008228" y="1643856"/>
            <a:ext cx="1764303" cy="1215409"/>
          </a:xfrm>
          <a:prstGeom prst="rect">
            <a:avLst/>
          </a:prstGeom>
        </p:spPr>
      </p:pic>
      <p:pic>
        <p:nvPicPr>
          <p:cNvPr id="14" name="Picture 13"/>
          <p:cNvPicPr>
            <a:picLocks noChangeAspect="1"/>
          </p:cNvPicPr>
          <p:nvPr/>
        </p:nvPicPr>
        <p:blipFill>
          <a:blip r:embed="rId9"/>
          <a:stretch>
            <a:fillRect/>
          </a:stretch>
        </p:blipFill>
        <p:spPr>
          <a:xfrm>
            <a:off x="6129202" y="980785"/>
            <a:ext cx="1744228" cy="968452"/>
          </a:xfrm>
          <a:prstGeom prst="rect">
            <a:avLst/>
          </a:prstGeom>
        </p:spPr>
      </p:pic>
      <p:pic>
        <p:nvPicPr>
          <p:cNvPr id="15" name="Picture 14"/>
          <p:cNvPicPr>
            <a:picLocks noChangeAspect="1"/>
          </p:cNvPicPr>
          <p:nvPr/>
        </p:nvPicPr>
        <p:blipFill>
          <a:blip r:embed="rId10"/>
          <a:stretch>
            <a:fillRect/>
          </a:stretch>
        </p:blipFill>
        <p:spPr>
          <a:xfrm>
            <a:off x="9756690" y="2508502"/>
            <a:ext cx="2119659" cy="1130485"/>
          </a:xfrm>
          <a:prstGeom prst="rect">
            <a:avLst/>
          </a:prstGeom>
        </p:spPr>
      </p:pic>
      <p:pic>
        <p:nvPicPr>
          <p:cNvPr id="17" name="Picture 16"/>
          <p:cNvPicPr>
            <a:picLocks noChangeAspect="1"/>
          </p:cNvPicPr>
          <p:nvPr/>
        </p:nvPicPr>
        <p:blipFill>
          <a:blip r:embed="rId11"/>
          <a:stretch>
            <a:fillRect/>
          </a:stretch>
        </p:blipFill>
        <p:spPr>
          <a:xfrm>
            <a:off x="9580815" y="698467"/>
            <a:ext cx="1711727" cy="1711727"/>
          </a:xfrm>
          <a:prstGeom prst="rect">
            <a:avLst/>
          </a:prstGeom>
        </p:spPr>
      </p:pic>
      <p:pic>
        <p:nvPicPr>
          <p:cNvPr id="18" name="Picture 17"/>
          <p:cNvPicPr>
            <a:picLocks noChangeAspect="1"/>
          </p:cNvPicPr>
          <p:nvPr/>
        </p:nvPicPr>
        <p:blipFill>
          <a:blip r:embed="rId12"/>
          <a:stretch>
            <a:fillRect/>
          </a:stretch>
        </p:blipFill>
        <p:spPr>
          <a:xfrm>
            <a:off x="3939105" y="3669856"/>
            <a:ext cx="3012579" cy="851220"/>
          </a:xfrm>
          <a:prstGeom prst="rect">
            <a:avLst/>
          </a:prstGeom>
        </p:spPr>
      </p:pic>
      <p:pic>
        <p:nvPicPr>
          <p:cNvPr id="3" name="Picture 2"/>
          <p:cNvPicPr>
            <a:picLocks noChangeAspect="1"/>
          </p:cNvPicPr>
          <p:nvPr/>
        </p:nvPicPr>
        <p:blipFill>
          <a:blip r:embed="rId13"/>
          <a:stretch>
            <a:fillRect/>
          </a:stretch>
        </p:blipFill>
        <p:spPr>
          <a:xfrm>
            <a:off x="5642322" y="2727810"/>
            <a:ext cx="1781444" cy="589083"/>
          </a:xfrm>
          <a:prstGeom prst="rect">
            <a:avLst/>
          </a:prstGeom>
        </p:spPr>
      </p:pic>
    </p:spTree>
    <p:extLst>
      <p:ext uri="{BB962C8B-B14F-4D97-AF65-F5344CB8AC3E}">
        <p14:creationId xmlns:p14="http://schemas.microsoft.com/office/powerpoint/2010/main" val="25187950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they using them?</a:t>
            </a:r>
            <a:br>
              <a:rPr lang="en-US" dirty="0" smtClean="0"/>
            </a:br>
            <a:endParaRPr lang="en-US" sz="4000" dirty="0">
              <a:gradFill>
                <a:gsLst>
                  <a:gs pos="1250">
                    <a:schemeClr val="tx2"/>
                  </a:gs>
                  <a:gs pos="99000">
                    <a:schemeClr val="tx2"/>
                  </a:gs>
                </a:gsLst>
                <a:lin ang="5400000" scaled="0"/>
              </a:gradFill>
            </a:endParaRPr>
          </a:p>
        </p:txBody>
      </p:sp>
      <p:sp>
        <p:nvSpPr>
          <p:cNvPr id="113" name="Text Placeholder 2"/>
          <p:cNvSpPr>
            <a:spLocks noGrp="1"/>
          </p:cNvSpPr>
          <p:nvPr>
            <p:ph type="body" sz="quarter" idx="10"/>
          </p:nvPr>
        </p:nvSpPr>
        <p:spPr>
          <a:xfrm>
            <a:off x="457597" y="1225044"/>
            <a:ext cx="3927374" cy="6167842"/>
          </a:xfrm>
        </p:spPr>
        <p:txBody>
          <a:bodyPr/>
          <a:lstStyle/>
          <a:p>
            <a:pPr marL="0" indent="0">
              <a:lnSpc>
                <a:spcPct val="200000"/>
              </a:lnSpc>
              <a:buNone/>
            </a:pPr>
            <a:r>
              <a:rPr lang="en-US" dirty="0" smtClean="0"/>
              <a:t>Scale</a:t>
            </a:r>
          </a:p>
          <a:p>
            <a:pPr marL="0" indent="0">
              <a:lnSpc>
                <a:spcPct val="200000"/>
              </a:lnSpc>
              <a:buNone/>
            </a:pPr>
            <a:r>
              <a:rPr lang="en-US" dirty="0" smtClean="0"/>
              <a:t>Agility</a:t>
            </a:r>
          </a:p>
          <a:p>
            <a:pPr marL="0" indent="0">
              <a:lnSpc>
                <a:spcPct val="200000"/>
              </a:lnSpc>
              <a:buNone/>
            </a:pPr>
            <a:r>
              <a:rPr lang="en-US" dirty="0" smtClean="0"/>
              <a:t>Availability</a:t>
            </a:r>
          </a:p>
          <a:p>
            <a:pPr marL="0" indent="0">
              <a:lnSpc>
                <a:spcPct val="200000"/>
              </a:lnSpc>
              <a:buNone/>
            </a:pPr>
            <a:r>
              <a:rPr lang="en-US" dirty="0" smtClean="0"/>
              <a:t>Flexibility</a:t>
            </a:r>
          </a:p>
          <a:p>
            <a:pPr marL="0" indent="0">
              <a:buNone/>
            </a:pPr>
            <a:endParaRPr lang="en-US" dirty="0"/>
          </a:p>
          <a:p>
            <a:pPr marL="0" indent="0">
              <a:buNone/>
            </a:pPr>
            <a:endParaRPr lang="en-US" dirty="0" smtClean="0"/>
          </a:p>
        </p:txBody>
      </p:sp>
      <p:grpSp>
        <p:nvGrpSpPr>
          <p:cNvPr id="5" name="Group 4"/>
          <p:cNvGrpSpPr/>
          <p:nvPr/>
        </p:nvGrpSpPr>
        <p:grpSpPr>
          <a:xfrm>
            <a:off x="3625949" y="1409030"/>
            <a:ext cx="7704856" cy="5091666"/>
            <a:chOff x="3913981" y="1625054"/>
            <a:chExt cx="7704856" cy="5091666"/>
          </a:xfrm>
        </p:grpSpPr>
        <p:pic>
          <p:nvPicPr>
            <p:cNvPr id="4" name="Picture 3"/>
            <p:cNvPicPr>
              <a:picLocks noChangeAspect="1"/>
            </p:cNvPicPr>
            <p:nvPr/>
          </p:nvPicPr>
          <p:blipFill>
            <a:blip r:embed="rId3"/>
            <a:stretch>
              <a:fillRect/>
            </a:stretch>
          </p:blipFill>
          <p:spPr>
            <a:xfrm>
              <a:off x="3913981" y="1625054"/>
              <a:ext cx="6042178" cy="4525276"/>
            </a:xfrm>
            <a:prstGeom prst="rect">
              <a:avLst/>
            </a:prstGeom>
          </p:spPr>
        </p:pic>
        <p:sp>
          <p:nvSpPr>
            <p:cNvPr id="3" name="TextBox 2"/>
            <p:cNvSpPr txBox="1"/>
            <p:nvPr/>
          </p:nvSpPr>
          <p:spPr>
            <a:xfrm>
              <a:off x="4202013" y="6171955"/>
              <a:ext cx="7416824" cy="544765"/>
            </a:xfrm>
            <a:prstGeom prst="rect">
              <a:avLst/>
            </a:prstGeom>
            <a:noFill/>
          </p:spPr>
          <p:txBody>
            <a:bodyPr wrap="square" lIns="182880" tIns="146304" rIns="182880" bIns="146304" rtlCol="0">
              <a:spAutoFit/>
            </a:bodyPr>
            <a:lstStyle/>
            <a:p>
              <a:pPr>
                <a:lnSpc>
                  <a:spcPct val="90000"/>
                </a:lnSpc>
                <a:spcAft>
                  <a:spcPts val="600"/>
                </a:spcAft>
              </a:pPr>
              <a:r>
                <a:rPr lang="en-GB" dirty="0">
                  <a:hlinkClick r:id="rId4"/>
                </a:rPr>
                <a:t>The Art of </a:t>
              </a:r>
              <a:r>
                <a:rPr lang="en-GB" dirty="0" smtClean="0">
                  <a:hlinkClick r:id="rId4"/>
                </a:rPr>
                <a:t>Scalability</a:t>
              </a:r>
              <a:r>
                <a:rPr lang="en-GB" dirty="0" smtClean="0">
                  <a:gradFill>
                    <a:gsLst>
                      <a:gs pos="2917">
                        <a:schemeClr val="tx1"/>
                      </a:gs>
                      <a:gs pos="30000">
                        <a:schemeClr val="tx1"/>
                      </a:gs>
                    </a:gsLst>
                    <a:lin ang="5400000" scaled="0"/>
                  </a:gradFill>
                </a:rPr>
                <a:t> </a:t>
              </a:r>
              <a:r>
                <a:rPr lang="en-GB" dirty="0">
                  <a:gradFill>
                    <a:gsLst>
                      <a:gs pos="2917">
                        <a:schemeClr val="tx1"/>
                      </a:gs>
                      <a:gs pos="30000">
                        <a:schemeClr val="tx1"/>
                      </a:gs>
                    </a:gsLst>
                    <a:lin ang="5400000" scaled="0"/>
                  </a:gradFill>
                </a:rPr>
                <a:t>- Martin L. Abbott &amp; Michael T. Fisher</a:t>
              </a:r>
              <a:endParaRPr lang="en-US" dirty="0"/>
            </a:p>
          </p:txBody>
        </p:sp>
      </p:grpSp>
      <p:pic>
        <p:nvPicPr>
          <p:cNvPr id="10" name="Picture 9"/>
          <p:cNvPicPr>
            <a:picLocks noChangeAspect="1"/>
          </p:cNvPicPr>
          <p:nvPr/>
        </p:nvPicPr>
        <p:blipFill>
          <a:blip r:embed="rId5"/>
          <a:stretch>
            <a:fillRect/>
          </a:stretch>
        </p:blipFill>
        <p:spPr>
          <a:xfrm>
            <a:off x="5384013" y="1879348"/>
            <a:ext cx="3375206" cy="3375206"/>
          </a:xfrm>
          <a:prstGeom prst="rect">
            <a:avLst/>
          </a:prstGeom>
        </p:spPr>
      </p:pic>
      <p:pic>
        <p:nvPicPr>
          <p:cNvPr id="8" name="Picture 7"/>
          <p:cNvPicPr>
            <a:picLocks noChangeAspect="1"/>
          </p:cNvPicPr>
          <p:nvPr/>
        </p:nvPicPr>
        <p:blipFill>
          <a:blip r:embed="rId6"/>
          <a:stretch>
            <a:fillRect/>
          </a:stretch>
        </p:blipFill>
        <p:spPr>
          <a:xfrm>
            <a:off x="4420583" y="2332377"/>
            <a:ext cx="5420015" cy="3555476"/>
          </a:xfrm>
          <a:prstGeom prst="rect">
            <a:avLst/>
          </a:prstGeom>
        </p:spPr>
      </p:pic>
      <p:pic>
        <p:nvPicPr>
          <p:cNvPr id="9" name="Picture 8"/>
          <p:cNvPicPr>
            <a:picLocks noChangeAspect="1"/>
          </p:cNvPicPr>
          <p:nvPr/>
        </p:nvPicPr>
        <p:blipFill>
          <a:blip r:embed="rId7"/>
          <a:stretch>
            <a:fillRect/>
          </a:stretch>
        </p:blipFill>
        <p:spPr>
          <a:xfrm>
            <a:off x="5116786" y="1631000"/>
            <a:ext cx="3819525" cy="3933825"/>
          </a:xfrm>
          <a:prstGeom prst="rect">
            <a:avLst/>
          </a:prstGeom>
        </p:spPr>
      </p:pic>
    </p:spTree>
    <p:extLst>
      <p:ext uri="{BB962C8B-B14F-4D97-AF65-F5344CB8AC3E}">
        <p14:creationId xmlns:p14="http://schemas.microsoft.com/office/powerpoint/2010/main" val="14148965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animEffect transition="in" filter="fade">
                                      <p:cBhvr>
                                        <p:cTn id="7" dur="500"/>
                                        <p:tgtEl>
                                          <p:spTgt spid="1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3">
                                            <p:txEl>
                                              <p:pRg st="1" end="1"/>
                                            </p:txEl>
                                          </p:spTgt>
                                        </p:tgtEl>
                                        <p:attrNameLst>
                                          <p:attrName>style.visibility</p:attrName>
                                        </p:attrNameLst>
                                      </p:cBhvr>
                                      <p:to>
                                        <p:strVal val="visible"/>
                                      </p:to>
                                    </p:set>
                                    <p:animEffect transition="in" filter="fade">
                                      <p:cBhvr>
                                        <p:cTn id="15" dur="500"/>
                                        <p:tgtEl>
                                          <p:spTgt spid="113">
                                            <p:txEl>
                                              <p:pRg st="1" end="1"/>
                                            </p:txEl>
                                          </p:spTgt>
                                        </p:tgtEl>
                                      </p:cBhvr>
                                    </p:animEffec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3">
                                            <p:txEl>
                                              <p:pRg st="2" end="2"/>
                                            </p:txEl>
                                          </p:spTgt>
                                        </p:tgtEl>
                                        <p:attrNameLst>
                                          <p:attrName>style.visibility</p:attrName>
                                        </p:attrNameLst>
                                      </p:cBhvr>
                                      <p:to>
                                        <p:strVal val="visible"/>
                                      </p:to>
                                    </p:set>
                                    <p:animEffect transition="in" filter="fade">
                                      <p:cBhvr>
                                        <p:cTn id="26" dur="500"/>
                                        <p:tgtEl>
                                          <p:spTgt spid="113">
                                            <p:txEl>
                                              <p:pRg st="2" end="2"/>
                                            </p:txEl>
                                          </p:spTgt>
                                        </p:tgtEl>
                                      </p:cBhvr>
                                    </p:animEffect>
                                  </p:childTnLst>
                                </p:cTn>
                              </p:par>
                              <p:par>
                                <p:cTn id="27" presetID="10" presetClass="exit" presetSubtype="0" fill="hold" nodeType="with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3">
                                            <p:txEl>
                                              <p:pRg st="3" end="3"/>
                                            </p:txEl>
                                          </p:spTgt>
                                        </p:tgtEl>
                                        <p:attrNameLst>
                                          <p:attrName>style.visibility</p:attrName>
                                        </p:attrNameLst>
                                      </p:cBhvr>
                                      <p:to>
                                        <p:strVal val="visible"/>
                                      </p:to>
                                    </p:set>
                                    <p:animEffect transition="in" filter="fade">
                                      <p:cBhvr>
                                        <p:cTn id="37" dur="500"/>
                                        <p:tgtEl>
                                          <p:spTgt spid="113">
                                            <p:txEl>
                                              <p:pRg st="3" end="3"/>
                                            </p:txEl>
                                          </p:spTgt>
                                        </p:tgtEl>
                                      </p:cBhvr>
                                    </p:animEffect>
                                  </p:childTnLst>
                                </p:cTn>
                              </p:par>
                              <p:par>
                                <p:cTn id="38" presetID="10" presetClass="exit" presetSubtype="0" fill="hold" nodeType="with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481038"/>
            <a:ext cx="11930613" cy="5410712"/>
          </a:xfrm>
        </p:spPr>
        <p:txBody>
          <a:bodyPr/>
          <a:lstStyle/>
          <a:p>
            <a:pPr>
              <a:lnSpc>
                <a:spcPct val="150000"/>
              </a:lnSpc>
            </a:pPr>
            <a:r>
              <a:rPr lang="en-US" sz="3000" b="1" dirty="0" smtClean="0"/>
              <a:t>Distributed </a:t>
            </a:r>
            <a:r>
              <a:rPr lang="en-US" sz="3000" dirty="0" smtClean="0"/>
              <a:t>architectural design style</a:t>
            </a:r>
            <a:endParaRPr lang="en-US" sz="3000" dirty="0"/>
          </a:p>
          <a:p>
            <a:pPr>
              <a:lnSpc>
                <a:spcPct val="150000"/>
              </a:lnSpc>
            </a:pPr>
            <a:r>
              <a:rPr lang="en-US" sz="3000" dirty="0"/>
              <a:t>A</a:t>
            </a:r>
            <a:r>
              <a:rPr lang="en-US" sz="3000" dirty="0" smtClean="0"/>
              <a:t> microservice is a single component of a larger microservice system</a:t>
            </a:r>
          </a:p>
          <a:p>
            <a:pPr>
              <a:lnSpc>
                <a:spcPct val="150000"/>
              </a:lnSpc>
            </a:pPr>
            <a:r>
              <a:rPr lang="en-US" sz="3000" dirty="0" smtClean="0"/>
              <a:t>Encapsulation and modularization at the service level</a:t>
            </a:r>
          </a:p>
          <a:p>
            <a:pPr>
              <a:lnSpc>
                <a:spcPct val="150000"/>
              </a:lnSpc>
            </a:pPr>
            <a:r>
              <a:rPr lang="en-US" sz="3000" dirty="0" smtClean="0"/>
              <a:t>How small actually is micro?</a:t>
            </a:r>
          </a:p>
          <a:p>
            <a:pPr>
              <a:lnSpc>
                <a:spcPct val="150000"/>
              </a:lnSpc>
            </a:pPr>
            <a:r>
              <a:rPr lang="en-US" sz="3000" dirty="0" smtClean="0"/>
              <a:t>It </a:t>
            </a:r>
            <a:r>
              <a:rPr lang="en-US" sz="3000" dirty="0"/>
              <a:t>is a refinement of SOA, DDD, and </a:t>
            </a:r>
            <a:r>
              <a:rPr lang="en-US" sz="3000" dirty="0" smtClean="0"/>
              <a:t>Component-based SE</a:t>
            </a:r>
            <a:endParaRPr lang="en-US" sz="3000" dirty="0"/>
          </a:p>
          <a:p>
            <a:pPr>
              <a:lnSpc>
                <a:spcPct val="150000"/>
              </a:lnSpc>
            </a:pPr>
            <a:r>
              <a:rPr lang="en-US" sz="3000" dirty="0" smtClean="0"/>
              <a:t>Complimented by </a:t>
            </a:r>
            <a:r>
              <a:rPr lang="en-US" sz="3000" dirty="0" smtClean="0"/>
              <a:t>cloud computing, DevOps and new workloads</a:t>
            </a:r>
            <a:endParaRPr lang="en-US" sz="3000" dirty="0" smtClean="0"/>
          </a:p>
          <a:p>
            <a:pPr marL="0" indent="0">
              <a:buNone/>
            </a:pPr>
            <a:endParaRPr lang="en-US" dirty="0" smtClean="0"/>
          </a:p>
        </p:txBody>
      </p:sp>
      <p:sp>
        <p:nvSpPr>
          <p:cNvPr id="2" name="Title 1"/>
          <p:cNvSpPr>
            <a:spLocks noGrp="1"/>
          </p:cNvSpPr>
          <p:nvPr>
            <p:ph type="title"/>
          </p:nvPr>
        </p:nvSpPr>
        <p:spPr/>
        <p:txBody>
          <a:bodyPr/>
          <a:lstStyle/>
          <a:p>
            <a:r>
              <a:rPr lang="en-US" dirty="0" smtClean="0"/>
              <a:t>What does “microservice” mean?</a:t>
            </a:r>
            <a:br>
              <a:rPr lang="en-US" dirty="0" smtClean="0"/>
            </a:br>
            <a:endParaRPr lang="en-US" sz="4000" dirty="0">
              <a:gradFill>
                <a:gsLst>
                  <a:gs pos="1250">
                    <a:schemeClr val="tx2"/>
                  </a:gs>
                  <a:gs pos="99000">
                    <a:schemeClr val="tx2"/>
                  </a:gs>
                </a:gsLst>
                <a:lin ang="5400000" scaled="0"/>
              </a:gradFill>
            </a:endParaRPr>
          </a:p>
        </p:txBody>
      </p:sp>
    </p:spTree>
    <p:extLst>
      <p:ext uri="{BB962C8B-B14F-4D97-AF65-F5344CB8AC3E}">
        <p14:creationId xmlns:p14="http://schemas.microsoft.com/office/powerpoint/2010/main" val="6000563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7874421" y="830318"/>
            <a:ext cx="3960440" cy="2494908"/>
          </a:xfrm>
          <a:prstGeom prst="round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Microservice Principles</a:t>
            </a:r>
            <a:br>
              <a:rPr lang="en-US" dirty="0" smtClean="0"/>
            </a:br>
            <a:endParaRPr lang="en-US" sz="4000" dirty="0">
              <a:gradFill>
                <a:gsLst>
                  <a:gs pos="1250">
                    <a:schemeClr val="tx2"/>
                  </a:gs>
                  <a:gs pos="99000">
                    <a:schemeClr val="tx2"/>
                  </a:gs>
                </a:gsLst>
                <a:lin ang="5400000" scaled="0"/>
              </a:gradFill>
            </a:endParaRPr>
          </a:p>
        </p:txBody>
      </p:sp>
      <p:sp>
        <p:nvSpPr>
          <p:cNvPr id="4" name="Text Placeholder 2"/>
          <p:cNvSpPr txBox="1">
            <a:spLocks/>
          </p:cNvSpPr>
          <p:nvPr/>
        </p:nvSpPr>
        <p:spPr>
          <a:xfrm>
            <a:off x="274639" y="1481038"/>
            <a:ext cx="11887200" cy="251145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t>A microservice is:</a:t>
            </a:r>
            <a:endParaRPr lang="en-US" dirty="0" smtClean="0"/>
          </a:p>
          <a:p>
            <a:r>
              <a:rPr lang="en-US" dirty="0" smtClean="0"/>
              <a:t>independently </a:t>
            </a:r>
            <a:r>
              <a:rPr lang="en-US" dirty="0"/>
              <a:t>versioned </a:t>
            </a:r>
            <a:endParaRPr lang="en-US" dirty="0" smtClean="0"/>
          </a:p>
          <a:p>
            <a:r>
              <a:rPr lang="en-US" dirty="0" smtClean="0"/>
              <a:t>independently deployable</a:t>
            </a:r>
          </a:p>
          <a:p>
            <a:r>
              <a:rPr lang="en-US" dirty="0" smtClean="0"/>
              <a:t>independently scalable</a:t>
            </a:r>
            <a:endParaRPr lang="en-US" b="1" dirty="0"/>
          </a:p>
        </p:txBody>
      </p:sp>
      <p:sp>
        <p:nvSpPr>
          <p:cNvPr id="6" name="Text Placeholder 2"/>
          <p:cNvSpPr txBox="1">
            <a:spLocks/>
          </p:cNvSpPr>
          <p:nvPr/>
        </p:nvSpPr>
        <p:spPr>
          <a:xfrm>
            <a:off x="296906" y="3992495"/>
            <a:ext cx="11887200" cy="251145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t>A microservice can:</a:t>
            </a:r>
          </a:p>
          <a:p>
            <a:r>
              <a:rPr lang="en-US" dirty="0"/>
              <a:t>t</a:t>
            </a:r>
            <a:r>
              <a:rPr lang="en-US" dirty="0" smtClean="0"/>
              <a:t>alk to other microservices via standard protocols </a:t>
            </a:r>
          </a:p>
          <a:p>
            <a:r>
              <a:rPr lang="en-US" dirty="0" smtClean="0"/>
              <a:t>use other microservices via standard interfaces </a:t>
            </a:r>
          </a:p>
          <a:p>
            <a:r>
              <a:rPr lang="en-US" dirty="0" smtClean="0"/>
              <a:t>update, fail and restart whilst the system is running</a:t>
            </a:r>
            <a:endParaRPr lang="en-US" dirty="0"/>
          </a:p>
        </p:txBody>
      </p:sp>
      <p:sp>
        <p:nvSpPr>
          <p:cNvPr id="7" name="Rounded Rectangle 6"/>
          <p:cNvSpPr/>
          <p:nvPr/>
        </p:nvSpPr>
        <p:spPr bwMode="auto">
          <a:xfrm>
            <a:off x="6506269" y="3132699"/>
            <a:ext cx="931692" cy="50980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ounded Rectangle 20"/>
          <p:cNvSpPr/>
          <p:nvPr/>
        </p:nvSpPr>
        <p:spPr bwMode="auto">
          <a:xfrm>
            <a:off x="10611946" y="1090923"/>
            <a:ext cx="931692" cy="50980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ounded Rectangle 29"/>
          <p:cNvSpPr/>
          <p:nvPr/>
        </p:nvSpPr>
        <p:spPr bwMode="auto">
          <a:xfrm>
            <a:off x="10600812" y="1864380"/>
            <a:ext cx="931692" cy="50980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ounded Rectangle 35"/>
          <p:cNvSpPr/>
          <p:nvPr/>
        </p:nvSpPr>
        <p:spPr bwMode="auto">
          <a:xfrm>
            <a:off x="9389031" y="1103444"/>
            <a:ext cx="931692" cy="509805"/>
          </a:xfrm>
          <a:prstGeom prst="round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Rounded Rectangle 41"/>
          <p:cNvSpPr/>
          <p:nvPr/>
        </p:nvSpPr>
        <p:spPr bwMode="auto">
          <a:xfrm>
            <a:off x="10611946" y="2630813"/>
            <a:ext cx="931692" cy="509805"/>
          </a:xfrm>
          <a:prstGeom prst="round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6471962" y="3145220"/>
            <a:ext cx="965999" cy="489365"/>
          </a:xfrm>
          <a:prstGeom prst="rect">
            <a:avLst/>
          </a:prstGeom>
          <a:noFill/>
        </p:spPr>
        <p:txBody>
          <a:bodyPr wrap="square" lIns="182880" tIns="146304" rIns="182880" bIns="146304" rtlCol="0">
            <a:spAutoFit/>
          </a:bodyPr>
          <a:lstStyle/>
          <a:p>
            <a:pPr>
              <a:lnSpc>
                <a:spcPct val="90000"/>
              </a:lnSpc>
              <a:spcAft>
                <a:spcPts val="600"/>
              </a:spcAft>
            </a:pPr>
            <a:r>
              <a:rPr lang="en-GB" sz="1400" dirty="0" smtClean="0">
                <a:solidFill>
                  <a:schemeClr val="bg1"/>
                </a:solidFill>
              </a:rPr>
              <a:t>V1.0.1</a:t>
            </a:r>
          </a:p>
        </p:txBody>
      </p:sp>
      <p:sp>
        <p:nvSpPr>
          <p:cNvPr id="22" name="TextBox 21"/>
          <p:cNvSpPr txBox="1"/>
          <p:nvPr/>
        </p:nvSpPr>
        <p:spPr>
          <a:xfrm>
            <a:off x="10610966" y="1103444"/>
            <a:ext cx="932671" cy="489365"/>
          </a:xfrm>
          <a:prstGeom prst="rect">
            <a:avLst/>
          </a:prstGeom>
          <a:noFill/>
        </p:spPr>
        <p:txBody>
          <a:bodyPr wrap="square" lIns="182880" tIns="146304" rIns="182880" bIns="146304" rtlCol="0">
            <a:spAutoFit/>
          </a:bodyPr>
          <a:lstStyle/>
          <a:p>
            <a:pPr>
              <a:lnSpc>
                <a:spcPct val="90000"/>
              </a:lnSpc>
              <a:spcAft>
                <a:spcPts val="600"/>
              </a:spcAft>
            </a:pPr>
            <a:r>
              <a:rPr lang="en-GB" sz="1400" dirty="0" smtClean="0">
                <a:solidFill>
                  <a:schemeClr val="bg1"/>
                </a:solidFill>
              </a:rPr>
              <a:t>V1.0.0</a:t>
            </a:r>
          </a:p>
        </p:txBody>
      </p:sp>
      <p:sp>
        <p:nvSpPr>
          <p:cNvPr id="31" name="TextBox 30"/>
          <p:cNvSpPr txBox="1"/>
          <p:nvPr/>
        </p:nvSpPr>
        <p:spPr>
          <a:xfrm>
            <a:off x="10627629" y="1876901"/>
            <a:ext cx="904875" cy="489365"/>
          </a:xfrm>
          <a:prstGeom prst="rect">
            <a:avLst/>
          </a:prstGeom>
          <a:noFill/>
        </p:spPr>
        <p:txBody>
          <a:bodyPr wrap="square" lIns="182880" tIns="146304" rIns="182880" bIns="146304" rtlCol="0">
            <a:spAutoFit/>
          </a:bodyPr>
          <a:lstStyle/>
          <a:p>
            <a:pPr>
              <a:lnSpc>
                <a:spcPct val="90000"/>
              </a:lnSpc>
              <a:spcAft>
                <a:spcPts val="600"/>
              </a:spcAft>
            </a:pPr>
            <a:r>
              <a:rPr lang="en-GB" sz="1400" dirty="0" smtClean="0">
                <a:solidFill>
                  <a:schemeClr val="bg1"/>
                </a:solidFill>
              </a:rPr>
              <a:t>V1.0.0</a:t>
            </a:r>
          </a:p>
        </p:txBody>
      </p:sp>
      <p:sp>
        <p:nvSpPr>
          <p:cNvPr id="37" name="TextBox 36"/>
          <p:cNvSpPr txBox="1"/>
          <p:nvPr/>
        </p:nvSpPr>
        <p:spPr>
          <a:xfrm>
            <a:off x="9372367" y="1115965"/>
            <a:ext cx="948356" cy="489365"/>
          </a:xfrm>
          <a:prstGeom prst="rect">
            <a:avLst/>
          </a:prstGeom>
          <a:noFill/>
        </p:spPr>
        <p:txBody>
          <a:bodyPr wrap="square" lIns="182880" tIns="146304" rIns="182880" bIns="146304" rtlCol="0">
            <a:spAutoFit/>
          </a:bodyPr>
          <a:lstStyle/>
          <a:p>
            <a:pPr>
              <a:lnSpc>
                <a:spcPct val="90000"/>
              </a:lnSpc>
              <a:spcAft>
                <a:spcPts val="600"/>
              </a:spcAft>
            </a:pPr>
            <a:r>
              <a:rPr lang="en-GB" sz="1400" dirty="0" smtClean="0">
                <a:solidFill>
                  <a:schemeClr val="bg1"/>
                </a:solidFill>
              </a:rPr>
              <a:t>V2.0.3</a:t>
            </a:r>
          </a:p>
        </p:txBody>
      </p:sp>
      <p:sp>
        <p:nvSpPr>
          <p:cNvPr id="43" name="TextBox 42"/>
          <p:cNvSpPr txBox="1"/>
          <p:nvPr/>
        </p:nvSpPr>
        <p:spPr>
          <a:xfrm>
            <a:off x="10610966" y="2643334"/>
            <a:ext cx="932672" cy="489365"/>
          </a:xfrm>
          <a:prstGeom prst="rect">
            <a:avLst/>
          </a:prstGeom>
          <a:noFill/>
        </p:spPr>
        <p:txBody>
          <a:bodyPr wrap="square" lIns="182880" tIns="146304" rIns="182880" bIns="146304" rtlCol="0">
            <a:spAutoFit/>
          </a:bodyPr>
          <a:lstStyle/>
          <a:p>
            <a:pPr>
              <a:lnSpc>
                <a:spcPct val="90000"/>
              </a:lnSpc>
              <a:spcAft>
                <a:spcPts val="600"/>
              </a:spcAft>
            </a:pPr>
            <a:r>
              <a:rPr lang="en-GB" sz="1400" dirty="0" smtClean="0">
                <a:solidFill>
                  <a:schemeClr val="bg1"/>
                </a:solidFill>
              </a:rPr>
              <a:t>V1.6.2</a:t>
            </a:r>
          </a:p>
        </p:txBody>
      </p:sp>
      <p:sp>
        <p:nvSpPr>
          <p:cNvPr id="46" name="Rounded Rectangle 45"/>
          <p:cNvSpPr/>
          <p:nvPr/>
        </p:nvSpPr>
        <p:spPr bwMode="auto">
          <a:xfrm>
            <a:off x="8166116" y="1103444"/>
            <a:ext cx="931692" cy="50980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p:cNvSpPr txBox="1"/>
          <p:nvPr/>
        </p:nvSpPr>
        <p:spPr>
          <a:xfrm>
            <a:off x="8234461" y="1115965"/>
            <a:ext cx="846683" cy="489365"/>
          </a:xfrm>
          <a:prstGeom prst="rect">
            <a:avLst/>
          </a:prstGeom>
          <a:noFill/>
        </p:spPr>
        <p:txBody>
          <a:bodyPr wrap="square" lIns="182880" tIns="146304" rIns="182880" bIns="146304" rtlCol="0">
            <a:spAutoFit/>
          </a:bodyPr>
          <a:lstStyle/>
          <a:p>
            <a:pPr>
              <a:lnSpc>
                <a:spcPct val="90000"/>
              </a:lnSpc>
              <a:spcAft>
                <a:spcPts val="600"/>
              </a:spcAft>
            </a:pPr>
            <a:r>
              <a:rPr lang="en-GB" sz="1400" dirty="0" smtClean="0">
                <a:solidFill>
                  <a:schemeClr val="bg1"/>
                </a:solidFill>
              </a:rPr>
              <a:t>V1.0.1</a:t>
            </a:r>
          </a:p>
        </p:txBody>
      </p:sp>
      <p:sp>
        <p:nvSpPr>
          <p:cNvPr id="48" name="Rounded Rectangle 47"/>
          <p:cNvSpPr/>
          <p:nvPr/>
        </p:nvSpPr>
        <p:spPr bwMode="auto">
          <a:xfrm>
            <a:off x="8149453" y="1913086"/>
            <a:ext cx="931692" cy="50980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8149452" y="1925607"/>
            <a:ext cx="915029" cy="489365"/>
          </a:xfrm>
          <a:prstGeom prst="rect">
            <a:avLst/>
          </a:prstGeom>
          <a:noFill/>
        </p:spPr>
        <p:txBody>
          <a:bodyPr wrap="square" lIns="182880" tIns="146304" rIns="182880" bIns="146304" rtlCol="0">
            <a:spAutoFit/>
          </a:bodyPr>
          <a:lstStyle/>
          <a:p>
            <a:pPr>
              <a:lnSpc>
                <a:spcPct val="90000"/>
              </a:lnSpc>
              <a:spcAft>
                <a:spcPts val="600"/>
              </a:spcAft>
            </a:pPr>
            <a:r>
              <a:rPr lang="en-GB" sz="1400" dirty="0" smtClean="0">
                <a:solidFill>
                  <a:schemeClr val="bg1"/>
                </a:solidFill>
              </a:rPr>
              <a:t>V1.0.1</a:t>
            </a:r>
          </a:p>
        </p:txBody>
      </p:sp>
      <p:sp>
        <p:nvSpPr>
          <p:cNvPr id="50" name="Rounded Rectangle 49"/>
          <p:cNvSpPr/>
          <p:nvPr/>
        </p:nvSpPr>
        <p:spPr bwMode="auto">
          <a:xfrm>
            <a:off x="8132790" y="2630813"/>
            <a:ext cx="931692" cy="50980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p:cNvSpPr txBox="1"/>
          <p:nvPr/>
        </p:nvSpPr>
        <p:spPr>
          <a:xfrm>
            <a:off x="8166116" y="2643335"/>
            <a:ext cx="898365" cy="489365"/>
          </a:xfrm>
          <a:prstGeom prst="rect">
            <a:avLst/>
          </a:prstGeom>
          <a:noFill/>
        </p:spPr>
        <p:txBody>
          <a:bodyPr wrap="square" lIns="182880" tIns="146304" rIns="182880" bIns="146304" rtlCol="0">
            <a:spAutoFit/>
          </a:bodyPr>
          <a:lstStyle/>
          <a:p>
            <a:pPr>
              <a:lnSpc>
                <a:spcPct val="90000"/>
              </a:lnSpc>
              <a:spcAft>
                <a:spcPts val="600"/>
              </a:spcAft>
            </a:pPr>
            <a:r>
              <a:rPr lang="en-GB" sz="1400" dirty="0" smtClean="0">
                <a:solidFill>
                  <a:schemeClr val="bg1"/>
                </a:solidFill>
              </a:rPr>
              <a:t>V1.0.1</a:t>
            </a:r>
          </a:p>
        </p:txBody>
      </p:sp>
      <p:grpSp>
        <p:nvGrpSpPr>
          <p:cNvPr id="66" name="Group 65"/>
          <p:cNvGrpSpPr/>
          <p:nvPr/>
        </p:nvGrpSpPr>
        <p:grpSpPr>
          <a:xfrm>
            <a:off x="8615300" y="3132699"/>
            <a:ext cx="2462002" cy="980041"/>
            <a:chOff x="8615300" y="3132699"/>
            <a:chExt cx="2462002" cy="980041"/>
          </a:xfrm>
        </p:grpSpPr>
        <p:grpSp>
          <p:nvGrpSpPr>
            <p:cNvPr id="63" name="Group 62"/>
            <p:cNvGrpSpPr/>
            <p:nvPr/>
          </p:nvGrpSpPr>
          <p:grpSpPr>
            <a:xfrm>
              <a:off x="8615300" y="3132699"/>
              <a:ext cx="2462002" cy="859807"/>
              <a:chOff x="8615300" y="3132699"/>
              <a:chExt cx="2462002" cy="859807"/>
            </a:xfrm>
          </p:grpSpPr>
          <p:cxnSp>
            <p:nvCxnSpPr>
              <p:cNvPr id="59" name="Elbow Connector 58"/>
              <p:cNvCxnSpPr>
                <a:endCxn id="51" idx="2"/>
              </p:cNvCxnSpPr>
              <p:nvPr/>
            </p:nvCxnSpPr>
            <p:spPr>
              <a:xfrm rot="10800000">
                <a:off x="8615300" y="3132700"/>
                <a:ext cx="1419855" cy="85980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endCxn id="43" idx="2"/>
              </p:cNvCxnSpPr>
              <p:nvPr/>
            </p:nvCxnSpPr>
            <p:spPr>
              <a:xfrm flipV="1">
                <a:off x="9768898" y="3132699"/>
                <a:ext cx="1308404" cy="859799"/>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9388795" y="3623375"/>
              <a:ext cx="931692" cy="489365"/>
            </a:xfrm>
            <a:prstGeom prst="rect">
              <a:avLst/>
            </a:prstGeom>
            <a:noFill/>
          </p:spPr>
          <p:txBody>
            <a:bodyPr wrap="square" lIns="182880" tIns="146304" rIns="182880" bIns="146304" rtlCol="0">
              <a:spAutoFit/>
            </a:bodyPr>
            <a:lstStyle/>
            <a:p>
              <a:pPr>
                <a:lnSpc>
                  <a:spcPct val="90000"/>
                </a:lnSpc>
                <a:spcAft>
                  <a:spcPts val="600"/>
                </a:spcAft>
              </a:pPr>
              <a:r>
                <a:rPr lang="en-GB" sz="1400" b="1" dirty="0" smtClean="0"/>
                <a:t>HTTP</a:t>
              </a:r>
            </a:p>
          </p:txBody>
        </p:sp>
      </p:grpSp>
      <p:sp>
        <p:nvSpPr>
          <p:cNvPr id="67" name="Rectangle 66"/>
          <p:cNvSpPr/>
          <p:nvPr/>
        </p:nvSpPr>
        <p:spPr bwMode="auto">
          <a:xfrm>
            <a:off x="8149453" y="3140619"/>
            <a:ext cx="915028" cy="35791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1100" dirty="0" smtClean="0">
                <a:gradFill>
                  <a:gsLst>
                    <a:gs pos="0">
                      <a:srgbClr val="FFFFFF"/>
                    </a:gs>
                    <a:gs pos="100000">
                      <a:srgbClr val="FFFFFF"/>
                    </a:gs>
                  </a:gsLst>
                  <a:lin ang="5400000" scaled="0"/>
                </a:gradFill>
                <a:ea typeface="Segoe UI" pitchFamily="34" charset="0"/>
                <a:cs typeface="Segoe UI" pitchFamily="34" charset="0"/>
              </a:rPr>
              <a:t>REST API</a:t>
            </a:r>
          </a:p>
        </p:txBody>
      </p:sp>
      <p:sp>
        <p:nvSpPr>
          <p:cNvPr id="68" name="Rectangle 67"/>
          <p:cNvSpPr/>
          <p:nvPr/>
        </p:nvSpPr>
        <p:spPr bwMode="auto">
          <a:xfrm>
            <a:off x="10612152" y="3124780"/>
            <a:ext cx="915028" cy="35791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1100" dirty="0" smtClean="0">
                <a:gradFill>
                  <a:gsLst>
                    <a:gs pos="0">
                      <a:srgbClr val="FFFFFF"/>
                    </a:gs>
                    <a:gs pos="100000">
                      <a:srgbClr val="FFFFFF"/>
                    </a:gs>
                  </a:gsLst>
                  <a:lin ang="5400000" scaled="0"/>
                </a:gradFill>
                <a:ea typeface="Segoe UI" pitchFamily="34" charset="0"/>
                <a:cs typeface="Segoe UI" pitchFamily="34" charset="0"/>
              </a:rPr>
              <a:t>REST API</a:t>
            </a:r>
          </a:p>
        </p:txBody>
      </p:sp>
      <p:sp>
        <p:nvSpPr>
          <p:cNvPr id="69" name="Text Placeholder 2"/>
          <p:cNvSpPr txBox="1">
            <a:spLocks/>
          </p:cNvSpPr>
          <p:nvPr/>
        </p:nvSpPr>
        <p:spPr>
          <a:xfrm>
            <a:off x="313581" y="3758941"/>
            <a:ext cx="11887200" cy="373025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t>A microservice will:</a:t>
            </a:r>
          </a:p>
          <a:p>
            <a:r>
              <a:rPr lang="en-US" dirty="0" smtClean="0"/>
              <a:t>be developed by a small engineering team</a:t>
            </a:r>
          </a:p>
          <a:p>
            <a:r>
              <a:rPr lang="en-US" dirty="0" smtClean="0"/>
              <a:t>contain both code and </a:t>
            </a:r>
            <a:r>
              <a:rPr lang="en-US" b="1" u="sng" dirty="0" smtClean="0"/>
              <a:t>dedicated</a:t>
            </a:r>
            <a:r>
              <a:rPr lang="en-US" dirty="0" smtClean="0"/>
              <a:t> state</a:t>
            </a:r>
          </a:p>
          <a:p>
            <a:r>
              <a:rPr lang="en-US" dirty="0"/>
              <a:t>e</a:t>
            </a:r>
            <a:r>
              <a:rPr lang="en-US" dirty="0" smtClean="0"/>
              <a:t>ncapsulate a business function</a:t>
            </a:r>
          </a:p>
          <a:p>
            <a:r>
              <a:rPr lang="en-US" dirty="0" smtClean="0"/>
              <a:t>support mixed languages, tools and platforms*</a:t>
            </a:r>
          </a:p>
          <a:p>
            <a:endParaRPr lang="en-US" dirty="0"/>
          </a:p>
        </p:txBody>
      </p:sp>
      <p:pic>
        <p:nvPicPr>
          <p:cNvPr id="70" name="Picture 69"/>
          <p:cNvPicPr>
            <a:picLocks noChangeAspect="1"/>
          </p:cNvPicPr>
          <p:nvPr/>
        </p:nvPicPr>
        <p:blipFill>
          <a:blip r:embed="rId3"/>
          <a:stretch>
            <a:fillRect/>
          </a:stretch>
        </p:blipFill>
        <p:spPr>
          <a:xfrm>
            <a:off x="5998348" y="1761728"/>
            <a:ext cx="916406" cy="916406"/>
          </a:xfrm>
          <a:prstGeom prst="rect">
            <a:avLst/>
          </a:prstGeom>
        </p:spPr>
      </p:pic>
      <p:grpSp>
        <p:nvGrpSpPr>
          <p:cNvPr id="76" name="Group 75"/>
          <p:cNvGrpSpPr/>
          <p:nvPr/>
        </p:nvGrpSpPr>
        <p:grpSpPr>
          <a:xfrm>
            <a:off x="926357" y="1568367"/>
            <a:ext cx="4032448" cy="2047354"/>
            <a:chOff x="2154884" y="-2737073"/>
            <a:chExt cx="4032448" cy="2047354"/>
          </a:xfrm>
        </p:grpSpPr>
        <p:sp>
          <p:nvSpPr>
            <p:cNvPr id="72" name="Rounded Rectangle 71"/>
            <p:cNvSpPr/>
            <p:nvPr/>
          </p:nvSpPr>
          <p:spPr bwMode="auto">
            <a:xfrm>
              <a:off x="2154884" y="-2737073"/>
              <a:ext cx="4032448" cy="204735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3" name="Rounded Rectangle 72"/>
            <p:cNvSpPr/>
            <p:nvPr/>
          </p:nvSpPr>
          <p:spPr bwMode="auto">
            <a:xfrm>
              <a:off x="2471046" y="-2484373"/>
              <a:ext cx="1700062" cy="1453953"/>
            </a:xfrm>
            <a:prstGeom prst="roundRect">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3600" dirty="0" smtClean="0">
                <a:solidFill>
                  <a:schemeClr val="tx1"/>
                </a:solidFill>
                <a:ea typeface="Segoe UI" pitchFamily="34" charset="0"/>
                <a:cs typeface="Segoe UI" pitchFamily="34" charset="0"/>
              </a:endParaRPr>
            </a:p>
          </p:txBody>
        </p:sp>
        <p:sp>
          <p:nvSpPr>
            <p:cNvPr id="75" name="Can 74"/>
            <p:cNvSpPr/>
            <p:nvPr/>
          </p:nvSpPr>
          <p:spPr bwMode="auto">
            <a:xfrm>
              <a:off x="4562053" y="-2484373"/>
              <a:ext cx="1296144" cy="1453953"/>
            </a:xfrm>
            <a:prstGeom prst="can">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3200" dirty="0" smtClean="0">
                  <a:gradFill>
                    <a:gsLst>
                      <a:gs pos="0">
                        <a:srgbClr val="FFFFFF"/>
                      </a:gs>
                      <a:gs pos="100000">
                        <a:srgbClr val="FFFFFF"/>
                      </a:gs>
                    </a:gsLst>
                    <a:lin ang="5400000" scaled="0"/>
                  </a:gradFill>
                  <a:ea typeface="Segoe UI" pitchFamily="34" charset="0"/>
                  <a:cs typeface="Segoe UI" pitchFamily="34" charset="0"/>
                </a:rPr>
                <a:t>State</a:t>
              </a:r>
            </a:p>
          </p:txBody>
        </p:sp>
      </p:grpSp>
      <p:pic>
        <p:nvPicPr>
          <p:cNvPr id="77" name="Picture 76"/>
          <p:cNvPicPr>
            <a:picLocks noChangeAspect="1"/>
          </p:cNvPicPr>
          <p:nvPr/>
        </p:nvPicPr>
        <p:blipFill>
          <a:blip r:embed="rId4"/>
          <a:stretch>
            <a:fillRect/>
          </a:stretch>
        </p:blipFill>
        <p:spPr>
          <a:xfrm>
            <a:off x="1321693" y="1925607"/>
            <a:ext cx="671259" cy="644408"/>
          </a:xfrm>
          <a:prstGeom prst="rect">
            <a:avLst/>
          </a:prstGeom>
        </p:spPr>
      </p:pic>
      <p:pic>
        <p:nvPicPr>
          <p:cNvPr id="78" name="Picture 77"/>
          <p:cNvPicPr>
            <a:picLocks noChangeAspect="1"/>
          </p:cNvPicPr>
          <p:nvPr/>
        </p:nvPicPr>
        <p:blipFill>
          <a:blip r:embed="rId5"/>
          <a:stretch>
            <a:fillRect/>
          </a:stretch>
        </p:blipFill>
        <p:spPr>
          <a:xfrm>
            <a:off x="2175479" y="1950713"/>
            <a:ext cx="538437" cy="538437"/>
          </a:xfrm>
          <a:prstGeom prst="rect">
            <a:avLst/>
          </a:prstGeom>
        </p:spPr>
      </p:pic>
      <p:pic>
        <p:nvPicPr>
          <p:cNvPr id="81" name="Picture 80"/>
          <p:cNvPicPr>
            <a:picLocks noChangeAspect="1"/>
          </p:cNvPicPr>
          <p:nvPr/>
        </p:nvPicPr>
        <p:blipFill>
          <a:blip r:embed="rId6"/>
          <a:stretch>
            <a:fillRect/>
          </a:stretch>
        </p:blipFill>
        <p:spPr>
          <a:xfrm>
            <a:off x="1889123" y="2517510"/>
            <a:ext cx="338089" cy="628929"/>
          </a:xfrm>
          <a:prstGeom prst="rect">
            <a:avLst/>
          </a:prstGeom>
        </p:spPr>
      </p:pic>
      <p:sp>
        <p:nvSpPr>
          <p:cNvPr id="82" name="TextBox 81"/>
          <p:cNvSpPr txBox="1"/>
          <p:nvPr/>
        </p:nvSpPr>
        <p:spPr>
          <a:xfrm>
            <a:off x="1437318" y="2142150"/>
            <a:ext cx="1321516" cy="738664"/>
          </a:xfrm>
          <a:prstGeom prst="rect">
            <a:avLst/>
          </a:prstGeom>
          <a:noFill/>
        </p:spPr>
        <p:txBody>
          <a:bodyPr wrap="none" lIns="182880" tIns="146304" rIns="182880" bIns="146304" rtlCol="0">
            <a:spAutoFit/>
          </a:bodyPr>
          <a:lstStyle/>
          <a:p>
            <a:pPr>
              <a:lnSpc>
                <a:spcPct val="90000"/>
              </a:lnSpc>
              <a:spcAft>
                <a:spcPts val="600"/>
              </a:spcAft>
            </a:pPr>
            <a:r>
              <a:rPr lang="en-GB" sz="3200" dirty="0" smtClean="0">
                <a:gradFill>
                  <a:gsLst>
                    <a:gs pos="2917">
                      <a:schemeClr val="tx1"/>
                    </a:gs>
                    <a:gs pos="30000">
                      <a:schemeClr val="tx1"/>
                    </a:gs>
                  </a:gsLst>
                  <a:lin ang="5400000" scaled="0"/>
                </a:gradFill>
              </a:rPr>
              <a:t>Code</a:t>
            </a:r>
          </a:p>
        </p:txBody>
      </p:sp>
      <p:sp>
        <p:nvSpPr>
          <p:cNvPr id="83" name="TextBox 82"/>
          <p:cNvSpPr txBox="1"/>
          <p:nvPr/>
        </p:nvSpPr>
        <p:spPr>
          <a:xfrm>
            <a:off x="8234461" y="327092"/>
            <a:ext cx="3965073" cy="572464"/>
          </a:xfrm>
          <a:prstGeom prst="rect">
            <a:avLst/>
          </a:prstGeom>
          <a:noFill/>
        </p:spPr>
        <p:txBody>
          <a:bodyPr wrap="square" lIns="182880" tIns="146304" rIns="182880" bIns="146304" rtlCol="0">
            <a:spAutoFit/>
          </a:bodyPr>
          <a:lstStyle/>
          <a:p>
            <a:pPr>
              <a:lnSpc>
                <a:spcPct val="90000"/>
              </a:lnSpc>
              <a:spcAft>
                <a:spcPts val="600"/>
              </a:spcAft>
            </a:pPr>
            <a:r>
              <a:rPr lang="en-GB" sz="2000" dirty="0" smtClean="0">
                <a:gradFill>
                  <a:gsLst>
                    <a:gs pos="2917">
                      <a:schemeClr val="tx1"/>
                    </a:gs>
                    <a:gs pos="30000">
                      <a:schemeClr val="tx1"/>
                    </a:gs>
                  </a:gsLst>
                  <a:lin ang="5400000" scaled="0"/>
                </a:gradFill>
              </a:rPr>
              <a:t>Microservice application</a:t>
            </a:r>
          </a:p>
        </p:txBody>
      </p:sp>
    </p:spTree>
    <p:extLst>
      <p:ext uri="{BB962C8B-B14F-4D97-AF65-F5344CB8AC3E}">
        <p14:creationId xmlns:p14="http://schemas.microsoft.com/office/powerpoint/2010/main" val="30332587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3"/>
                                        </p:tgtEl>
                                        <p:attrNameLst>
                                          <p:attrName>style.visibility</p:attrName>
                                        </p:attrNameLst>
                                      </p:cBhvr>
                                      <p:to>
                                        <p:strVal val="visible"/>
                                      </p:to>
                                    </p:set>
                                    <p:animEffect transition="in" filter="fade">
                                      <p:cBhvr>
                                        <p:cTn id="14" dur="500"/>
                                        <p:tgtEl>
                                          <p:spTgt spid="83"/>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childTnLst>
                                </p:cTn>
                              </p:par>
                            </p:childTnLst>
                          </p:cTn>
                        </p:par>
                        <p:par>
                          <p:cTn id="34" fill="hold">
                            <p:stCondLst>
                              <p:cond delay="0"/>
                            </p:stCondLst>
                            <p:childTnLst>
                              <p:par>
                                <p:cTn id="35" presetID="10" presetClass="entr" presetSubtype="0" fill="hold" grpId="1"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childTnLst>
                                </p:cTn>
                              </p:par>
                            </p:childTnLst>
                          </p:cTn>
                        </p:par>
                        <p:par>
                          <p:cTn id="55" fill="hold">
                            <p:stCondLst>
                              <p:cond delay="0"/>
                            </p:stCondLst>
                            <p:childTnLst>
                              <p:par>
                                <p:cTn id="56" presetID="42" presetClass="path" presetSubtype="0" accel="50000" decel="50000" fill="hold" grpId="0" nodeType="afterEffect">
                                  <p:stCondLst>
                                    <p:cond delay="0"/>
                                  </p:stCondLst>
                                  <p:childTnLst>
                                    <p:animMotion origin="layout" path="M 9.98213E-7 3.49977E-6 L 0.23474 -0.18021 " pathEditMode="relative" rAng="0" ptsTypes="AA">
                                      <p:cBhvr>
                                        <p:cTn id="57" dur="2000" fill="hold"/>
                                        <p:tgtEl>
                                          <p:spTgt spid="17"/>
                                        </p:tgtEl>
                                        <p:attrNameLst>
                                          <p:attrName>ppt_x</p:attrName>
                                          <p:attrName>ppt_y</p:attrName>
                                        </p:attrNameLst>
                                      </p:cBhvr>
                                      <p:rCtr x="11731" y="-9010"/>
                                    </p:animMotion>
                                  </p:childTnLst>
                                </p:cTn>
                              </p:par>
                              <p:par>
                                <p:cTn id="58" presetID="42" presetClass="path" presetSubtype="0" accel="50000" decel="50000" fill="hold" grpId="0" nodeType="withEffect">
                                  <p:stCondLst>
                                    <p:cond delay="0"/>
                                  </p:stCondLst>
                                  <p:childTnLst>
                                    <p:animMotion origin="layout" path="M -0.00256 -0.00159 L 0.23219 -0.17975 " pathEditMode="relative" rAng="0" ptsTypes="AA">
                                      <p:cBhvr>
                                        <p:cTn id="59" dur="2000" fill="hold"/>
                                        <p:tgtEl>
                                          <p:spTgt spid="7"/>
                                        </p:tgtEl>
                                        <p:attrNameLst>
                                          <p:attrName>ppt_x</p:attrName>
                                          <p:attrName>ppt_y</p:attrName>
                                        </p:attrNameLst>
                                      </p:cBhvr>
                                      <p:rCtr x="11731" y="-8920"/>
                                    </p:animMotion>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
                                            <p:txEl>
                                              <p:pRg st="3" end="3"/>
                                            </p:txEl>
                                          </p:spTgt>
                                        </p:tgtEl>
                                        <p:attrNameLst>
                                          <p:attrName>style.visibility</p:attrName>
                                        </p:attrNameLst>
                                      </p:cBhvr>
                                      <p:to>
                                        <p:strVal val="visible"/>
                                      </p:to>
                                    </p:set>
                                  </p:childTnLst>
                                </p:cTn>
                              </p:par>
                            </p:childTnLst>
                          </p:cTn>
                        </p:par>
                        <p:par>
                          <p:cTn id="64" fill="hold">
                            <p:stCondLst>
                              <p:cond delay="0"/>
                            </p:stCondLst>
                            <p:childTnLst>
                              <p:par>
                                <p:cTn id="65" presetID="10" presetClass="entr" presetSubtype="0" fill="hold" grpId="0" nodeType="after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childTnLst>
                          </p:cTn>
                        </p:par>
                        <p:par>
                          <p:cTn id="71" fill="hold">
                            <p:stCondLst>
                              <p:cond delay="500"/>
                            </p:stCondLst>
                            <p:childTnLst>
                              <p:par>
                                <p:cTn id="72" presetID="10" presetClass="entr" presetSubtype="0" fill="hold" grpId="0" nodeType="afterEffect">
                                  <p:stCondLst>
                                    <p:cond delay="50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500"/>
                                        <p:tgtEl>
                                          <p:spTgt spid="48"/>
                                        </p:tgtEl>
                                      </p:cBhvr>
                                    </p:animEffect>
                                  </p:childTnLst>
                                </p:cTn>
                              </p:par>
                            </p:childTnLst>
                          </p:cTn>
                        </p:par>
                        <p:par>
                          <p:cTn id="78" fill="hold">
                            <p:stCondLst>
                              <p:cond delay="1500"/>
                            </p:stCondLst>
                            <p:childTnLst>
                              <p:par>
                                <p:cTn id="79" presetID="10" presetClass="entr" presetSubtype="0" fill="hold" grpId="0" nodeType="afterEffect">
                                  <p:stCondLst>
                                    <p:cond delay="50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500"/>
                                        <p:tgtEl>
                                          <p:spTgt spid="51"/>
                                        </p:tgtEl>
                                      </p:cBhvr>
                                    </p:animEffect>
                                  </p:childTnLst>
                                </p:cTn>
                              </p:par>
                              <p:par>
                                <p:cTn id="82" presetID="10" presetClass="entr" presetSubtype="0" fill="hold" grpId="0" nodeType="withEffect">
                                  <p:stCondLst>
                                    <p:cond delay="50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500"/>
                                        <p:tgtEl>
                                          <p:spTgt spid="50"/>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6">
                                            <p:txEl>
                                              <p:pRg st="0" end="0"/>
                                            </p:txEl>
                                          </p:spTgt>
                                        </p:tgtEl>
                                        <p:attrNameLst>
                                          <p:attrName>style.visibility</p:attrName>
                                        </p:attrNameLst>
                                      </p:cBhvr>
                                      <p:to>
                                        <p:strVal val="visible"/>
                                      </p:to>
                                    </p:set>
                                    <p:animEffect transition="in" filter="fade">
                                      <p:cBhvr>
                                        <p:cTn id="93" dur="500"/>
                                        <p:tgtEl>
                                          <p:spTgt spid="6">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6">
                                            <p:txEl>
                                              <p:pRg st="1" end="1"/>
                                            </p:txEl>
                                          </p:spTgt>
                                        </p:tgtEl>
                                        <p:attrNameLst>
                                          <p:attrName>style.visibility</p:attrName>
                                        </p:attrNameLst>
                                      </p:cBhvr>
                                      <p:to>
                                        <p:strVal val="visible"/>
                                      </p:to>
                                    </p:set>
                                    <p:animEffect transition="in" filter="fade">
                                      <p:cBhvr>
                                        <p:cTn id="98" dur="500"/>
                                        <p:tgtEl>
                                          <p:spTgt spid="6">
                                            <p:txEl>
                                              <p:pRg st="1" end="1"/>
                                            </p:txEl>
                                          </p:spTgt>
                                        </p:tgtEl>
                                      </p:cBhvr>
                                    </p:animEffect>
                                  </p:childTnLst>
                                </p:cTn>
                              </p:par>
                            </p:childTnLst>
                          </p:cTn>
                        </p:par>
                        <p:par>
                          <p:cTn id="99" fill="hold">
                            <p:stCondLst>
                              <p:cond delay="500"/>
                            </p:stCondLst>
                            <p:childTnLst>
                              <p:par>
                                <p:cTn id="100" presetID="10" presetClass="entr" presetSubtype="0" fill="hold" nodeType="after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fade">
                                      <p:cBhvr>
                                        <p:cTn id="102" dur="500"/>
                                        <p:tgtEl>
                                          <p:spTgt spid="6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
                                            <p:txEl>
                                              <p:pRg st="2" end="2"/>
                                            </p:txEl>
                                          </p:spTgt>
                                        </p:tgtEl>
                                        <p:attrNameLst>
                                          <p:attrName>style.visibility</p:attrName>
                                        </p:attrNameLst>
                                      </p:cBhvr>
                                      <p:to>
                                        <p:strVal val="visible"/>
                                      </p:to>
                                    </p:set>
                                    <p:animEffect transition="in" filter="fade">
                                      <p:cBhvr>
                                        <p:cTn id="107" dur="500"/>
                                        <p:tgtEl>
                                          <p:spTgt spid="6">
                                            <p:txEl>
                                              <p:pRg st="2" end="2"/>
                                            </p:txEl>
                                          </p:spTgt>
                                        </p:tgtEl>
                                      </p:cBhvr>
                                    </p:animEffect>
                                  </p:childTnLst>
                                </p:cTn>
                              </p:par>
                            </p:childTnLst>
                          </p:cTn>
                        </p:par>
                        <p:par>
                          <p:cTn id="108" fill="hold">
                            <p:stCondLst>
                              <p:cond delay="500"/>
                            </p:stCondLst>
                            <p:childTnLst>
                              <p:par>
                                <p:cTn id="109" presetID="42" presetClass="path" presetSubtype="0" accel="50000" decel="50000" fill="hold" nodeType="afterEffect">
                                  <p:stCondLst>
                                    <p:cond delay="0"/>
                                  </p:stCondLst>
                                  <p:childTnLst>
                                    <p:animMotion origin="layout" path="M 2.69594E-6 -9.53246E-8 L 2.69594E-6 0.04834 " pathEditMode="relative" rAng="0" ptsTypes="AA">
                                      <p:cBhvr>
                                        <p:cTn id="110" dur="2000" fill="hold"/>
                                        <p:tgtEl>
                                          <p:spTgt spid="66"/>
                                        </p:tgtEl>
                                        <p:attrNameLst>
                                          <p:attrName>ppt_x</p:attrName>
                                          <p:attrName>ppt_y</p:attrName>
                                        </p:attrNameLst>
                                      </p:cBhvr>
                                      <p:rCtr x="0" y="2406"/>
                                    </p:animMotion>
                                  </p:childTnLst>
                                </p:cTn>
                              </p:par>
                              <p:par>
                                <p:cTn id="111" presetID="10" presetClass="entr" presetSubtype="0" fill="hold" grpId="0" nodeType="withEffect">
                                  <p:stCondLst>
                                    <p:cond delay="500"/>
                                  </p:stCondLst>
                                  <p:childTnLst>
                                    <p:set>
                                      <p:cBhvr>
                                        <p:cTn id="112" dur="1" fill="hold">
                                          <p:stCondLst>
                                            <p:cond delay="0"/>
                                          </p:stCondLst>
                                        </p:cTn>
                                        <p:tgtEl>
                                          <p:spTgt spid="68"/>
                                        </p:tgtEl>
                                        <p:attrNameLst>
                                          <p:attrName>style.visibility</p:attrName>
                                        </p:attrNameLst>
                                      </p:cBhvr>
                                      <p:to>
                                        <p:strVal val="visible"/>
                                      </p:to>
                                    </p:set>
                                    <p:animEffect transition="in" filter="fade">
                                      <p:cBhvr>
                                        <p:cTn id="113" dur="500"/>
                                        <p:tgtEl>
                                          <p:spTgt spid="68"/>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67"/>
                                        </p:tgtEl>
                                        <p:attrNameLst>
                                          <p:attrName>style.visibility</p:attrName>
                                        </p:attrNameLst>
                                      </p:cBhvr>
                                      <p:to>
                                        <p:strVal val="visible"/>
                                      </p:to>
                                    </p:set>
                                    <p:animEffect transition="in" filter="fade">
                                      <p:cBhvr>
                                        <p:cTn id="116" dur="500"/>
                                        <p:tgtEl>
                                          <p:spTgt spid="67"/>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6">
                                            <p:txEl>
                                              <p:pRg st="3" end="3"/>
                                            </p:txEl>
                                          </p:spTgt>
                                        </p:tgtEl>
                                        <p:attrNameLst>
                                          <p:attrName>style.visibility</p:attrName>
                                        </p:attrNameLst>
                                      </p:cBhvr>
                                      <p:to>
                                        <p:strVal val="visible"/>
                                      </p:to>
                                    </p:set>
                                    <p:animEffect transition="in" filter="fade">
                                      <p:cBhvr>
                                        <p:cTn id="121" dur="500"/>
                                        <p:tgtEl>
                                          <p:spTgt spid="6">
                                            <p:txEl>
                                              <p:pRg st="3" end="3"/>
                                            </p:txEl>
                                          </p:spTgt>
                                        </p:tgtEl>
                                      </p:cBhvr>
                                    </p:animEffect>
                                  </p:childTnLst>
                                </p:cTn>
                              </p:par>
                              <p:par>
                                <p:cTn id="122" presetID="26" presetClass="emph" presetSubtype="0" fill="hold" grpId="2" nodeType="withEffect">
                                  <p:stCondLst>
                                    <p:cond delay="0"/>
                                  </p:stCondLst>
                                  <p:childTnLst>
                                    <p:animEffect transition="out" filter="fade">
                                      <p:cBhvr>
                                        <p:cTn id="123" dur="1000" tmFilter="0, 0; .2, .5; .8, .5; 1, 0"/>
                                        <p:tgtEl>
                                          <p:spTgt spid="21"/>
                                        </p:tgtEl>
                                      </p:cBhvr>
                                    </p:animEffect>
                                    <p:animScale>
                                      <p:cBhvr>
                                        <p:cTn id="124" dur="500" autoRev="1" fill="hold"/>
                                        <p:tgtEl>
                                          <p:spTgt spid="21"/>
                                        </p:tgtEl>
                                      </p:cBhvr>
                                      <p:by x="105000" y="105000"/>
                                    </p:animScale>
                                  </p:childTnLst>
                                </p:cTn>
                              </p:par>
                              <p:par>
                                <p:cTn id="125" presetID="26" presetClass="emph" presetSubtype="0" fill="hold" grpId="1" nodeType="withEffect">
                                  <p:stCondLst>
                                    <p:cond delay="0"/>
                                  </p:stCondLst>
                                  <p:childTnLst>
                                    <p:animEffect transition="out" filter="fade">
                                      <p:cBhvr>
                                        <p:cTn id="126" dur="1000" tmFilter="0, 0; .2, .5; .8, .5; 1, 0"/>
                                        <p:tgtEl>
                                          <p:spTgt spid="22"/>
                                        </p:tgtEl>
                                      </p:cBhvr>
                                    </p:animEffect>
                                    <p:animScale>
                                      <p:cBhvr>
                                        <p:cTn id="127" dur="500" autoRev="1" fill="hold"/>
                                        <p:tgtEl>
                                          <p:spTgt spid="22"/>
                                        </p:tgtEl>
                                      </p:cBhvr>
                                      <p:by x="105000" y="105000"/>
                                    </p:animScale>
                                  </p:childTnLst>
                                </p:cTn>
                              </p:par>
                              <p:par>
                                <p:cTn id="128" presetID="26" presetClass="emph" presetSubtype="0" fill="hold" grpId="1" nodeType="withEffect">
                                  <p:stCondLst>
                                    <p:cond delay="0"/>
                                  </p:stCondLst>
                                  <p:childTnLst>
                                    <p:animEffect transition="out" filter="fade">
                                      <p:cBhvr>
                                        <p:cTn id="129" dur="1000" tmFilter="0, 0; .2, .5; .8, .5; 1, 0"/>
                                        <p:tgtEl>
                                          <p:spTgt spid="30"/>
                                        </p:tgtEl>
                                      </p:cBhvr>
                                    </p:animEffect>
                                    <p:animScale>
                                      <p:cBhvr>
                                        <p:cTn id="130" dur="500" autoRev="1" fill="hold"/>
                                        <p:tgtEl>
                                          <p:spTgt spid="30"/>
                                        </p:tgtEl>
                                      </p:cBhvr>
                                      <p:by x="105000" y="105000"/>
                                    </p:animScale>
                                  </p:childTnLst>
                                </p:cTn>
                              </p:par>
                              <p:par>
                                <p:cTn id="131" presetID="26" presetClass="emph" presetSubtype="0" fill="hold" grpId="1" nodeType="withEffect">
                                  <p:stCondLst>
                                    <p:cond delay="0"/>
                                  </p:stCondLst>
                                  <p:childTnLst>
                                    <p:animEffect transition="out" filter="fade">
                                      <p:cBhvr>
                                        <p:cTn id="132" dur="1000" tmFilter="0, 0; .2, .5; .8, .5; 1, 0"/>
                                        <p:tgtEl>
                                          <p:spTgt spid="31"/>
                                        </p:tgtEl>
                                      </p:cBhvr>
                                    </p:animEffect>
                                    <p:animScale>
                                      <p:cBhvr>
                                        <p:cTn id="133" dur="500" autoRev="1" fill="hold"/>
                                        <p:tgtEl>
                                          <p:spTgt spid="31"/>
                                        </p:tgtEl>
                                      </p:cBhvr>
                                      <p:by x="105000" y="105000"/>
                                    </p:animScale>
                                  </p:childTnLst>
                                </p:cTn>
                              </p:par>
                            </p:childTnLst>
                          </p:cTn>
                        </p:par>
                        <p:par>
                          <p:cTn id="134" fill="hold">
                            <p:stCondLst>
                              <p:cond delay="1000"/>
                            </p:stCondLst>
                            <p:childTnLst>
                              <p:par>
                                <p:cTn id="135" presetID="26" presetClass="emph" presetSubtype="0" fill="hold" grpId="3" nodeType="afterEffect">
                                  <p:stCondLst>
                                    <p:cond delay="0"/>
                                  </p:stCondLst>
                                  <p:childTnLst>
                                    <p:animEffect transition="out" filter="fade">
                                      <p:cBhvr>
                                        <p:cTn id="136" dur="500" tmFilter="0, 0; .2, .5; .8, .5; 1, 0"/>
                                        <p:tgtEl>
                                          <p:spTgt spid="21"/>
                                        </p:tgtEl>
                                      </p:cBhvr>
                                    </p:animEffect>
                                    <p:animScale>
                                      <p:cBhvr>
                                        <p:cTn id="137" dur="250" autoRev="1" fill="hold"/>
                                        <p:tgtEl>
                                          <p:spTgt spid="21"/>
                                        </p:tgtEl>
                                      </p:cBhvr>
                                      <p:by x="105000" y="105000"/>
                                    </p:animScale>
                                  </p:childTnLst>
                                </p:cTn>
                              </p:par>
                              <p:par>
                                <p:cTn id="138" presetID="26" presetClass="emph" presetSubtype="0" fill="hold" grpId="2" nodeType="withEffect">
                                  <p:stCondLst>
                                    <p:cond delay="0"/>
                                  </p:stCondLst>
                                  <p:childTnLst>
                                    <p:animEffect transition="out" filter="fade">
                                      <p:cBhvr>
                                        <p:cTn id="139" dur="500" tmFilter="0, 0; .2, .5; .8, .5; 1, 0"/>
                                        <p:tgtEl>
                                          <p:spTgt spid="22"/>
                                        </p:tgtEl>
                                      </p:cBhvr>
                                    </p:animEffect>
                                    <p:animScale>
                                      <p:cBhvr>
                                        <p:cTn id="140" dur="250" autoRev="1" fill="hold"/>
                                        <p:tgtEl>
                                          <p:spTgt spid="22"/>
                                        </p:tgtEl>
                                      </p:cBhvr>
                                      <p:by x="105000" y="105000"/>
                                    </p:animScale>
                                  </p:childTnLst>
                                </p:cTn>
                              </p:par>
                              <p:par>
                                <p:cTn id="141" presetID="26" presetClass="emph" presetSubtype="0" fill="hold" grpId="2" nodeType="withEffect">
                                  <p:stCondLst>
                                    <p:cond delay="0"/>
                                  </p:stCondLst>
                                  <p:childTnLst>
                                    <p:animEffect transition="out" filter="fade">
                                      <p:cBhvr>
                                        <p:cTn id="142" dur="500" tmFilter="0, 0; .2, .5; .8, .5; 1, 0"/>
                                        <p:tgtEl>
                                          <p:spTgt spid="30"/>
                                        </p:tgtEl>
                                      </p:cBhvr>
                                    </p:animEffect>
                                    <p:animScale>
                                      <p:cBhvr>
                                        <p:cTn id="143" dur="250" autoRev="1" fill="hold"/>
                                        <p:tgtEl>
                                          <p:spTgt spid="30"/>
                                        </p:tgtEl>
                                      </p:cBhvr>
                                      <p:by x="105000" y="105000"/>
                                    </p:animScale>
                                  </p:childTnLst>
                                </p:cTn>
                              </p:par>
                              <p:par>
                                <p:cTn id="144" presetID="26" presetClass="emph" presetSubtype="0" fill="hold" grpId="2" nodeType="withEffect">
                                  <p:stCondLst>
                                    <p:cond delay="0"/>
                                  </p:stCondLst>
                                  <p:childTnLst>
                                    <p:animEffect transition="out" filter="fade">
                                      <p:cBhvr>
                                        <p:cTn id="145" dur="500" tmFilter="0, 0; .2, .5; .8, .5; 1, 0"/>
                                        <p:tgtEl>
                                          <p:spTgt spid="31"/>
                                        </p:tgtEl>
                                      </p:cBhvr>
                                    </p:animEffect>
                                    <p:animScale>
                                      <p:cBhvr>
                                        <p:cTn id="146" dur="250" autoRev="1" fill="hold"/>
                                        <p:tgtEl>
                                          <p:spTgt spid="31"/>
                                        </p:tgtEl>
                                      </p:cBhvr>
                                      <p:by x="105000" y="105000"/>
                                    </p:animScale>
                                  </p:childTnLst>
                                </p:cTn>
                              </p:par>
                            </p:childTnLst>
                          </p:cTn>
                        </p:par>
                        <p:par>
                          <p:cTn id="147" fill="hold">
                            <p:stCondLst>
                              <p:cond delay="1500"/>
                            </p:stCondLst>
                            <p:childTnLst>
                              <p:par>
                                <p:cTn id="148" presetID="26" presetClass="emph" presetSubtype="0" fill="hold" grpId="4" nodeType="afterEffect">
                                  <p:stCondLst>
                                    <p:cond delay="0"/>
                                  </p:stCondLst>
                                  <p:childTnLst>
                                    <p:animEffect transition="out" filter="fade">
                                      <p:cBhvr>
                                        <p:cTn id="149" dur="500" tmFilter="0, 0; .2, .5; .8, .5; 1, 0"/>
                                        <p:tgtEl>
                                          <p:spTgt spid="21"/>
                                        </p:tgtEl>
                                      </p:cBhvr>
                                    </p:animEffect>
                                    <p:animScale>
                                      <p:cBhvr>
                                        <p:cTn id="150" dur="250" autoRev="1" fill="hold"/>
                                        <p:tgtEl>
                                          <p:spTgt spid="21"/>
                                        </p:tgtEl>
                                      </p:cBhvr>
                                      <p:by x="105000" y="105000"/>
                                    </p:animScale>
                                  </p:childTnLst>
                                </p:cTn>
                              </p:par>
                              <p:par>
                                <p:cTn id="151" presetID="26" presetClass="emph" presetSubtype="0" fill="hold" grpId="3" nodeType="withEffect">
                                  <p:stCondLst>
                                    <p:cond delay="0"/>
                                  </p:stCondLst>
                                  <p:childTnLst>
                                    <p:animEffect transition="out" filter="fade">
                                      <p:cBhvr>
                                        <p:cTn id="152" dur="500" tmFilter="0, 0; .2, .5; .8, .5; 1, 0"/>
                                        <p:tgtEl>
                                          <p:spTgt spid="22"/>
                                        </p:tgtEl>
                                      </p:cBhvr>
                                    </p:animEffect>
                                    <p:animScale>
                                      <p:cBhvr>
                                        <p:cTn id="153" dur="250" autoRev="1" fill="hold"/>
                                        <p:tgtEl>
                                          <p:spTgt spid="22"/>
                                        </p:tgtEl>
                                      </p:cBhvr>
                                      <p:by x="105000" y="105000"/>
                                    </p:animScale>
                                  </p:childTnLst>
                                </p:cTn>
                              </p:par>
                              <p:par>
                                <p:cTn id="154" presetID="26" presetClass="emph" presetSubtype="0" fill="hold" grpId="3" nodeType="withEffect">
                                  <p:stCondLst>
                                    <p:cond delay="0"/>
                                  </p:stCondLst>
                                  <p:childTnLst>
                                    <p:animEffect transition="out" filter="fade">
                                      <p:cBhvr>
                                        <p:cTn id="155" dur="500" tmFilter="0, 0; .2, .5; .8, .5; 1, 0"/>
                                        <p:tgtEl>
                                          <p:spTgt spid="30"/>
                                        </p:tgtEl>
                                      </p:cBhvr>
                                    </p:animEffect>
                                    <p:animScale>
                                      <p:cBhvr>
                                        <p:cTn id="156" dur="250" autoRev="1" fill="hold"/>
                                        <p:tgtEl>
                                          <p:spTgt spid="30"/>
                                        </p:tgtEl>
                                      </p:cBhvr>
                                      <p:by x="105000" y="105000"/>
                                    </p:animScale>
                                  </p:childTnLst>
                                </p:cTn>
                              </p:par>
                              <p:par>
                                <p:cTn id="157" presetID="26" presetClass="emph" presetSubtype="0" fill="hold" grpId="3" nodeType="withEffect">
                                  <p:stCondLst>
                                    <p:cond delay="0"/>
                                  </p:stCondLst>
                                  <p:childTnLst>
                                    <p:animEffect transition="out" filter="fade">
                                      <p:cBhvr>
                                        <p:cTn id="158" dur="500" tmFilter="0, 0; .2, .5; .8, .5; 1, 0"/>
                                        <p:tgtEl>
                                          <p:spTgt spid="31"/>
                                        </p:tgtEl>
                                      </p:cBhvr>
                                    </p:animEffect>
                                    <p:animScale>
                                      <p:cBhvr>
                                        <p:cTn id="159" dur="250" autoRev="1" fill="hold"/>
                                        <p:tgtEl>
                                          <p:spTgt spid="31"/>
                                        </p:tgtEl>
                                      </p:cBhvr>
                                      <p:by x="105000" y="105000"/>
                                    </p:animScale>
                                  </p:childTnLst>
                                </p:cTn>
                              </p:par>
                            </p:childTnLst>
                          </p:cTn>
                        </p:par>
                      </p:childTnLst>
                    </p:cTn>
                  </p:par>
                  <p:par>
                    <p:cTn id="160" fill="hold">
                      <p:stCondLst>
                        <p:cond delay="indefinite"/>
                      </p:stCondLst>
                      <p:childTnLst>
                        <p:par>
                          <p:cTn id="161" fill="hold">
                            <p:stCondLst>
                              <p:cond delay="0"/>
                            </p:stCondLst>
                            <p:childTnLst>
                              <p:par>
                                <p:cTn id="162" presetID="10" presetClass="exit" presetSubtype="0" fill="hold" grpId="1" nodeType="clickEffect">
                                  <p:stCondLst>
                                    <p:cond delay="0"/>
                                  </p:stCondLst>
                                  <p:childTnLst>
                                    <p:animEffect transition="out" filter="fade">
                                      <p:cBhvr>
                                        <p:cTn id="163" dur="500"/>
                                        <p:tgtEl>
                                          <p:spTgt spid="6">
                                            <p:txEl>
                                              <p:pRg st="0" end="0"/>
                                            </p:txEl>
                                          </p:spTgt>
                                        </p:tgtEl>
                                      </p:cBhvr>
                                    </p:animEffect>
                                    <p:set>
                                      <p:cBhvr>
                                        <p:cTn id="164" dur="1" fill="hold">
                                          <p:stCondLst>
                                            <p:cond delay="499"/>
                                          </p:stCondLst>
                                        </p:cTn>
                                        <p:tgtEl>
                                          <p:spTgt spid="6">
                                            <p:txEl>
                                              <p:pRg st="0" end="0"/>
                                            </p:txEl>
                                          </p:spTgt>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500"/>
                                        <p:tgtEl>
                                          <p:spTgt spid="6">
                                            <p:txEl>
                                              <p:pRg st="1" end="1"/>
                                            </p:txEl>
                                          </p:spTgt>
                                        </p:tgtEl>
                                      </p:cBhvr>
                                    </p:animEffect>
                                    <p:set>
                                      <p:cBhvr>
                                        <p:cTn id="167" dur="1" fill="hold">
                                          <p:stCondLst>
                                            <p:cond delay="499"/>
                                          </p:stCondLst>
                                        </p:cTn>
                                        <p:tgtEl>
                                          <p:spTgt spid="6">
                                            <p:txEl>
                                              <p:pRg st="1" end="1"/>
                                            </p:txEl>
                                          </p:spTgt>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6">
                                            <p:txEl>
                                              <p:pRg st="2" end="2"/>
                                            </p:txEl>
                                          </p:spTgt>
                                        </p:tgtEl>
                                      </p:cBhvr>
                                    </p:animEffect>
                                    <p:set>
                                      <p:cBhvr>
                                        <p:cTn id="170" dur="1" fill="hold">
                                          <p:stCondLst>
                                            <p:cond delay="499"/>
                                          </p:stCondLst>
                                        </p:cTn>
                                        <p:tgtEl>
                                          <p:spTgt spid="6">
                                            <p:txEl>
                                              <p:pRg st="2" end="2"/>
                                            </p:txEl>
                                          </p:spTgt>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6">
                                            <p:txEl>
                                              <p:pRg st="3" end="3"/>
                                            </p:txEl>
                                          </p:spTgt>
                                        </p:tgtEl>
                                      </p:cBhvr>
                                    </p:animEffect>
                                    <p:set>
                                      <p:cBhvr>
                                        <p:cTn id="173" dur="1" fill="hold">
                                          <p:stCondLst>
                                            <p:cond delay="499"/>
                                          </p:stCondLst>
                                        </p:cTn>
                                        <p:tgtEl>
                                          <p:spTgt spid="6">
                                            <p:txEl>
                                              <p:pRg st="3" end="3"/>
                                            </p:txEl>
                                          </p:spTgt>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4">
                                            <p:txEl>
                                              <p:pRg st="0" end="0"/>
                                            </p:txEl>
                                          </p:spTgt>
                                        </p:tgtEl>
                                      </p:cBhvr>
                                    </p:animEffect>
                                    <p:set>
                                      <p:cBhvr>
                                        <p:cTn id="176" dur="1" fill="hold">
                                          <p:stCondLst>
                                            <p:cond delay="499"/>
                                          </p:stCondLst>
                                        </p:cTn>
                                        <p:tgtEl>
                                          <p:spTgt spid="4">
                                            <p:txEl>
                                              <p:pRg st="0" end="0"/>
                                            </p:txEl>
                                          </p:spTgt>
                                        </p:tgtEl>
                                        <p:attrNameLst>
                                          <p:attrName>style.visibility</p:attrName>
                                        </p:attrNameLst>
                                      </p:cBhvr>
                                      <p:to>
                                        <p:strVal val="hidden"/>
                                      </p:to>
                                    </p:set>
                                  </p:childTnLst>
                                </p:cTn>
                              </p:par>
                              <p:par>
                                <p:cTn id="177" presetID="10" presetClass="exit" presetSubtype="0" fill="hold" grpId="1" nodeType="withEffect">
                                  <p:stCondLst>
                                    <p:cond delay="0"/>
                                  </p:stCondLst>
                                  <p:childTnLst>
                                    <p:animEffect transition="out" filter="fade">
                                      <p:cBhvr>
                                        <p:cTn id="178" dur="500"/>
                                        <p:tgtEl>
                                          <p:spTgt spid="4">
                                            <p:txEl>
                                              <p:pRg st="1" end="1"/>
                                            </p:txEl>
                                          </p:spTgt>
                                        </p:tgtEl>
                                      </p:cBhvr>
                                    </p:animEffect>
                                    <p:set>
                                      <p:cBhvr>
                                        <p:cTn id="179" dur="1" fill="hold">
                                          <p:stCondLst>
                                            <p:cond delay="499"/>
                                          </p:stCondLst>
                                        </p:cTn>
                                        <p:tgtEl>
                                          <p:spTgt spid="4">
                                            <p:txEl>
                                              <p:pRg st="1" end="1"/>
                                            </p:txEl>
                                          </p:spTgt>
                                        </p:tgtEl>
                                        <p:attrNameLst>
                                          <p:attrName>style.visibility</p:attrName>
                                        </p:attrNameLst>
                                      </p:cBhvr>
                                      <p:to>
                                        <p:strVal val="hidden"/>
                                      </p:to>
                                    </p:set>
                                  </p:childTnLst>
                                </p:cTn>
                              </p:par>
                              <p:par>
                                <p:cTn id="180" presetID="10" presetClass="exit" presetSubtype="0" fill="hold" grpId="1" nodeType="withEffect">
                                  <p:stCondLst>
                                    <p:cond delay="0"/>
                                  </p:stCondLst>
                                  <p:childTnLst>
                                    <p:animEffect transition="out" filter="fade">
                                      <p:cBhvr>
                                        <p:cTn id="181" dur="500"/>
                                        <p:tgtEl>
                                          <p:spTgt spid="4">
                                            <p:txEl>
                                              <p:pRg st="2" end="2"/>
                                            </p:txEl>
                                          </p:spTgt>
                                        </p:tgtEl>
                                      </p:cBhvr>
                                    </p:animEffect>
                                    <p:set>
                                      <p:cBhvr>
                                        <p:cTn id="182" dur="1" fill="hold">
                                          <p:stCondLst>
                                            <p:cond delay="499"/>
                                          </p:stCondLst>
                                        </p:cTn>
                                        <p:tgtEl>
                                          <p:spTgt spid="4">
                                            <p:txEl>
                                              <p:pRg st="2" end="2"/>
                                            </p:txEl>
                                          </p:spTgt>
                                        </p:tgtEl>
                                        <p:attrNameLst>
                                          <p:attrName>style.visibility</p:attrName>
                                        </p:attrNameLst>
                                      </p:cBhvr>
                                      <p:to>
                                        <p:strVal val="hidden"/>
                                      </p:to>
                                    </p:set>
                                  </p:childTnLst>
                                </p:cTn>
                              </p:par>
                              <p:par>
                                <p:cTn id="183" presetID="10" presetClass="exit" presetSubtype="0" fill="hold" grpId="1" nodeType="withEffect">
                                  <p:stCondLst>
                                    <p:cond delay="0"/>
                                  </p:stCondLst>
                                  <p:childTnLst>
                                    <p:animEffect transition="out" filter="fade">
                                      <p:cBhvr>
                                        <p:cTn id="184" dur="500"/>
                                        <p:tgtEl>
                                          <p:spTgt spid="4">
                                            <p:txEl>
                                              <p:pRg st="3" end="3"/>
                                            </p:txEl>
                                          </p:spTgt>
                                        </p:tgtEl>
                                      </p:cBhvr>
                                    </p:animEffect>
                                    <p:set>
                                      <p:cBhvr>
                                        <p:cTn id="185" dur="1" fill="hold">
                                          <p:stCondLst>
                                            <p:cond delay="499"/>
                                          </p:stCondLst>
                                        </p:cTn>
                                        <p:tgtEl>
                                          <p:spTgt spid="4">
                                            <p:txEl>
                                              <p:pRg st="3" end="3"/>
                                            </p:txEl>
                                          </p:spTgt>
                                        </p:tgtEl>
                                        <p:attrNameLst>
                                          <p:attrName>style.visibility</p:attrName>
                                        </p:attrNameLst>
                                      </p:cBhvr>
                                      <p:to>
                                        <p:strVal val="hidden"/>
                                      </p:to>
                                    </p:set>
                                  </p:childTnLst>
                                </p:cTn>
                              </p:par>
                            </p:childTnLst>
                          </p:cTn>
                        </p:par>
                        <p:par>
                          <p:cTn id="186" fill="hold">
                            <p:stCondLst>
                              <p:cond delay="500"/>
                            </p:stCondLst>
                            <p:childTnLst>
                              <p:par>
                                <p:cTn id="187" presetID="1" presetClass="entr" presetSubtype="0" fill="hold" grpId="0" nodeType="afterEffect">
                                  <p:stCondLst>
                                    <p:cond delay="0"/>
                                  </p:stCondLst>
                                  <p:childTnLst>
                                    <p:set>
                                      <p:cBhvr>
                                        <p:cTn id="188"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69">
                                            <p:txEl>
                                              <p:pRg st="1" end="1"/>
                                            </p:txEl>
                                          </p:spTgt>
                                        </p:tgtEl>
                                        <p:attrNameLst>
                                          <p:attrName>style.visibility</p:attrName>
                                        </p:attrNameLst>
                                      </p:cBhvr>
                                      <p:to>
                                        <p:strVal val="visible"/>
                                      </p:to>
                                    </p:set>
                                  </p:childTnLst>
                                </p:cTn>
                              </p:par>
                            </p:childTnLst>
                          </p:cTn>
                        </p:par>
                        <p:par>
                          <p:cTn id="193" fill="hold">
                            <p:stCondLst>
                              <p:cond delay="0"/>
                            </p:stCondLst>
                            <p:childTnLst>
                              <p:par>
                                <p:cTn id="194" presetID="10" presetClass="entr" presetSubtype="0" fill="hold" nodeType="afterEffect">
                                  <p:stCondLst>
                                    <p:cond delay="0"/>
                                  </p:stCondLst>
                                  <p:childTnLst>
                                    <p:set>
                                      <p:cBhvr>
                                        <p:cTn id="195" dur="1" fill="hold">
                                          <p:stCondLst>
                                            <p:cond delay="0"/>
                                          </p:stCondLst>
                                        </p:cTn>
                                        <p:tgtEl>
                                          <p:spTgt spid="70"/>
                                        </p:tgtEl>
                                        <p:attrNameLst>
                                          <p:attrName>style.visibility</p:attrName>
                                        </p:attrNameLst>
                                      </p:cBhvr>
                                      <p:to>
                                        <p:strVal val="visible"/>
                                      </p:to>
                                    </p:set>
                                    <p:animEffect transition="in" filter="fade">
                                      <p:cBhvr>
                                        <p:cTn id="196" dur="500"/>
                                        <p:tgtEl>
                                          <p:spTgt spid="70"/>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69">
                                            <p:txEl>
                                              <p:pRg st="2" end="2"/>
                                            </p:txEl>
                                          </p:spTgt>
                                        </p:tgtEl>
                                        <p:attrNameLst>
                                          <p:attrName>style.visibility</p:attrName>
                                        </p:attrNameLst>
                                      </p:cBhvr>
                                      <p:to>
                                        <p:strVal val="visible"/>
                                      </p:to>
                                    </p:set>
                                  </p:childTnLst>
                                </p:cTn>
                              </p:par>
                            </p:childTnLst>
                          </p:cTn>
                        </p:par>
                        <p:par>
                          <p:cTn id="201" fill="hold">
                            <p:stCondLst>
                              <p:cond delay="0"/>
                            </p:stCondLst>
                            <p:childTnLst>
                              <p:par>
                                <p:cTn id="202" presetID="10" presetClass="entr" presetSubtype="0" fill="hold" nodeType="afterEffect">
                                  <p:stCondLst>
                                    <p:cond delay="0"/>
                                  </p:stCondLst>
                                  <p:childTnLst>
                                    <p:set>
                                      <p:cBhvr>
                                        <p:cTn id="203" dur="1" fill="hold">
                                          <p:stCondLst>
                                            <p:cond delay="0"/>
                                          </p:stCondLst>
                                        </p:cTn>
                                        <p:tgtEl>
                                          <p:spTgt spid="76"/>
                                        </p:tgtEl>
                                        <p:attrNameLst>
                                          <p:attrName>style.visibility</p:attrName>
                                        </p:attrNameLst>
                                      </p:cBhvr>
                                      <p:to>
                                        <p:strVal val="visible"/>
                                      </p:to>
                                    </p:set>
                                    <p:animEffect transition="in" filter="fade">
                                      <p:cBhvr>
                                        <p:cTn id="204" dur="500"/>
                                        <p:tgtEl>
                                          <p:spTgt spid="76"/>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82"/>
                                        </p:tgtEl>
                                        <p:attrNameLst>
                                          <p:attrName>style.visibility</p:attrName>
                                        </p:attrNameLst>
                                      </p:cBhvr>
                                      <p:to>
                                        <p:strVal val="visible"/>
                                      </p:to>
                                    </p:set>
                                    <p:animEffect transition="in" filter="fade">
                                      <p:cBhvr>
                                        <p:cTn id="207" dur="500"/>
                                        <p:tgtEl>
                                          <p:spTgt spid="82"/>
                                        </p:tgtEl>
                                      </p:cBhvr>
                                    </p:animEffec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69">
                                            <p:txEl>
                                              <p:pRg st="3" end="3"/>
                                            </p:txEl>
                                          </p:spTgt>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grpId="0" nodeType="clickEffect">
                                  <p:stCondLst>
                                    <p:cond delay="0"/>
                                  </p:stCondLst>
                                  <p:childTnLst>
                                    <p:set>
                                      <p:cBhvr>
                                        <p:cTn id="215" dur="1" fill="hold">
                                          <p:stCondLst>
                                            <p:cond delay="0"/>
                                          </p:stCondLst>
                                        </p:cTn>
                                        <p:tgtEl>
                                          <p:spTgt spid="69">
                                            <p:txEl>
                                              <p:pRg st="4" end="4"/>
                                            </p:txEl>
                                          </p:spTgt>
                                        </p:tgtEl>
                                        <p:attrNameLst>
                                          <p:attrName>style.visibility</p:attrName>
                                        </p:attrNameLst>
                                      </p:cBhvr>
                                      <p:to>
                                        <p:strVal val="visible"/>
                                      </p:to>
                                    </p:set>
                                  </p:childTnLst>
                                </p:cTn>
                              </p:par>
                              <p:par>
                                <p:cTn id="216" presetID="10" presetClass="exit" presetSubtype="0" fill="hold" grpId="1" nodeType="withEffect">
                                  <p:stCondLst>
                                    <p:cond delay="0"/>
                                  </p:stCondLst>
                                  <p:childTnLst>
                                    <p:animEffect transition="out" filter="fade">
                                      <p:cBhvr>
                                        <p:cTn id="217" dur="500"/>
                                        <p:tgtEl>
                                          <p:spTgt spid="82"/>
                                        </p:tgtEl>
                                      </p:cBhvr>
                                    </p:animEffect>
                                    <p:set>
                                      <p:cBhvr>
                                        <p:cTn id="218" dur="1" fill="hold">
                                          <p:stCondLst>
                                            <p:cond delay="499"/>
                                          </p:stCondLst>
                                        </p:cTn>
                                        <p:tgtEl>
                                          <p:spTgt spid="82"/>
                                        </p:tgtEl>
                                        <p:attrNameLst>
                                          <p:attrName>style.visibility</p:attrName>
                                        </p:attrNameLst>
                                      </p:cBhvr>
                                      <p:to>
                                        <p:strVal val="hidden"/>
                                      </p:to>
                                    </p:set>
                                  </p:childTnLst>
                                </p:cTn>
                              </p:par>
                            </p:childTnLst>
                          </p:cTn>
                        </p:par>
                        <p:par>
                          <p:cTn id="219" fill="hold">
                            <p:stCondLst>
                              <p:cond delay="500"/>
                            </p:stCondLst>
                            <p:childTnLst>
                              <p:par>
                                <p:cTn id="220" presetID="1" presetClass="entr" presetSubtype="0" fill="hold" nodeType="afterEffect">
                                  <p:stCondLst>
                                    <p:cond delay="0"/>
                                  </p:stCondLst>
                                  <p:childTnLst>
                                    <p:set>
                                      <p:cBhvr>
                                        <p:cTn id="221" dur="1" fill="hold">
                                          <p:stCondLst>
                                            <p:cond delay="0"/>
                                          </p:stCondLst>
                                        </p:cTn>
                                        <p:tgtEl>
                                          <p:spTgt spid="81"/>
                                        </p:tgtEl>
                                        <p:attrNameLst>
                                          <p:attrName>style.visibility</p:attrName>
                                        </p:attrNameLst>
                                      </p:cBhvr>
                                      <p:to>
                                        <p:strVal val="visible"/>
                                      </p:to>
                                    </p:set>
                                  </p:childTnLst>
                                </p:cTn>
                              </p:par>
                              <p:par>
                                <p:cTn id="222" presetID="1" presetClass="entr" presetSubtype="0" fill="hold" nodeType="withEffect">
                                  <p:stCondLst>
                                    <p:cond delay="0"/>
                                  </p:stCondLst>
                                  <p:childTnLst>
                                    <p:set>
                                      <p:cBhvr>
                                        <p:cTn id="223" dur="1" fill="hold">
                                          <p:stCondLst>
                                            <p:cond delay="0"/>
                                          </p:stCondLst>
                                        </p:cTn>
                                        <p:tgtEl>
                                          <p:spTgt spid="78"/>
                                        </p:tgtEl>
                                        <p:attrNameLst>
                                          <p:attrName>style.visibility</p:attrName>
                                        </p:attrNameLst>
                                      </p:cBhvr>
                                      <p:to>
                                        <p:strVal val="visible"/>
                                      </p:to>
                                    </p:set>
                                  </p:childTnLst>
                                </p:cTn>
                              </p:par>
                              <p:par>
                                <p:cTn id="224" presetID="1" presetClass="entr" presetSubtype="0" fill="hold" nodeType="withEffect">
                                  <p:stCondLst>
                                    <p:cond delay="0"/>
                                  </p:stCondLst>
                                  <p:childTnLst>
                                    <p:set>
                                      <p:cBhvr>
                                        <p:cTn id="225"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P spid="4" grpId="1" build="allAtOnce"/>
      <p:bldP spid="6" grpId="0"/>
      <p:bldP spid="6" grpId="1" uiExpand="1" build="allAtOnce"/>
      <p:bldP spid="7" grpId="0" animBg="1"/>
      <p:bldP spid="7" grpId="1" animBg="1"/>
      <p:bldP spid="21" grpId="1" animBg="1"/>
      <p:bldP spid="21" grpId="2" animBg="1"/>
      <p:bldP spid="21" grpId="3" animBg="1"/>
      <p:bldP spid="21" grpId="4" animBg="1"/>
      <p:bldP spid="30" grpId="0" animBg="1"/>
      <p:bldP spid="30" grpId="1" animBg="1"/>
      <p:bldP spid="30" grpId="2" animBg="1"/>
      <p:bldP spid="30" grpId="3" animBg="1"/>
      <p:bldP spid="36" grpId="0" animBg="1"/>
      <p:bldP spid="42" grpId="0" animBg="1"/>
      <p:bldP spid="17" grpId="0"/>
      <p:bldP spid="17" grpId="1"/>
      <p:bldP spid="22" grpId="0"/>
      <p:bldP spid="22" grpId="1"/>
      <p:bldP spid="22" grpId="2"/>
      <p:bldP spid="22" grpId="3"/>
      <p:bldP spid="31" grpId="0"/>
      <p:bldP spid="31" grpId="1"/>
      <p:bldP spid="31" grpId="2"/>
      <p:bldP spid="31" grpId="3"/>
      <p:bldP spid="37" grpId="0"/>
      <p:bldP spid="43" grpId="0"/>
      <p:bldP spid="46" grpId="0" animBg="1"/>
      <p:bldP spid="47" grpId="0"/>
      <p:bldP spid="48" grpId="0" animBg="1"/>
      <p:bldP spid="49" grpId="0"/>
      <p:bldP spid="50" grpId="0" animBg="1"/>
      <p:bldP spid="51" grpId="0"/>
      <p:bldP spid="67" grpId="0" animBg="1"/>
      <p:bldP spid="68" grpId="0" animBg="1"/>
      <p:bldP spid="69" grpId="0" uiExpand="1" build="allAtOnce"/>
      <p:bldP spid="82" grpId="0"/>
      <p:bldP spid="82" grpId="1"/>
      <p:bldP spid="8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900"/>
                    </a14:imgEffect>
                    <a14:imgEffect>
                      <a14:saturation sat="66000"/>
                    </a14:imgEffect>
                  </a14:imgLayer>
                </a14:imgProps>
              </a:ext>
              <a:ext uri="{28A0092B-C50C-407E-A947-70E740481C1C}">
                <a14:useLocalDpi xmlns:a14="http://schemas.microsoft.com/office/drawing/2010/main" val="0"/>
              </a:ext>
            </a:extLst>
          </a:blip>
          <a:srcRect t="33955" b="34327"/>
          <a:stretch/>
        </p:blipFill>
        <p:spPr>
          <a:xfrm>
            <a:off x="1466705" y="3346148"/>
            <a:ext cx="2279097" cy="761784"/>
          </a:xfrm>
          <a:prstGeom prst="rect">
            <a:avLst/>
          </a:prstGeom>
        </p:spPr>
      </p:pic>
      <p:pic>
        <p:nvPicPr>
          <p:cNvPr id="57" name="Picture 56"/>
          <p:cNvPicPr>
            <a:picLocks noChangeAspect="1"/>
          </p:cNvPicPr>
          <p:nvPr/>
        </p:nvPicPr>
        <p:blipFill rotWithShape="1">
          <a:blip r:embed="rId5">
            <a:lum bright="70000" contrast="-70000"/>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t="33955" b="34327"/>
          <a:stretch/>
        </p:blipFill>
        <p:spPr>
          <a:xfrm>
            <a:off x="1466705" y="4188590"/>
            <a:ext cx="2279097" cy="761784"/>
          </a:xfrm>
          <a:prstGeom prst="rect">
            <a:avLst/>
          </a:prstGeom>
        </p:spPr>
      </p:pic>
      <p:pic>
        <p:nvPicPr>
          <p:cNvPr id="58" name="Picture 57"/>
          <p:cNvPicPr>
            <a:picLocks noChangeAspect="1"/>
          </p:cNvPicPr>
          <p:nvPr/>
        </p:nvPicPr>
        <p:blipFill rotWithShape="1">
          <a:blip r:embed="rId6">
            <a:lum bright="70000" contrast="-70000"/>
            <a:extLst>
              <a:ext uri="{28A0092B-C50C-407E-A947-70E740481C1C}">
                <a14:useLocalDpi xmlns:a14="http://schemas.microsoft.com/office/drawing/2010/main" val="0"/>
              </a:ext>
            </a:extLst>
          </a:blip>
          <a:srcRect t="33955" b="34327"/>
          <a:stretch/>
        </p:blipFill>
        <p:spPr>
          <a:xfrm>
            <a:off x="1466705" y="5031034"/>
            <a:ext cx="2288213" cy="761784"/>
          </a:xfrm>
          <a:prstGeom prst="rect">
            <a:avLst/>
          </a:prstGeom>
        </p:spPr>
      </p:pic>
      <p:sp>
        <p:nvSpPr>
          <p:cNvPr id="67" name="Rectangle 66"/>
          <p:cNvSpPr/>
          <p:nvPr/>
        </p:nvSpPr>
        <p:spPr>
          <a:xfrm>
            <a:off x="390522" y="2506044"/>
            <a:ext cx="3886433" cy="596071"/>
          </a:xfrm>
          <a:prstGeom prst="rect">
            <a:avLst/>
          </a:prstGeom>
        </p:spPr>
        <p:txBody>
          <a:bodyPr wrap="square">
            <a:spAutoFit/>
          </a:bodyPr>
          <a:lstStyle/>
          <a:p>
            <a:pPr marL="285695" indent="-285695" defTabSz="914049">
              <a:buFont typeface="Arial" panose="020B0604020202020204" pitchFamily="34" charset="0"/>
              <a:buChar char="•"/>
            </a:pPr>
            <a:r>
              <a:rPr lang="en-US" sz="1598" dirty="0">
                <a:latin typeface="+mj-lt"/>
              </a:rPr>
              <a:t>Scales by cloning the app on multiple servers/VMs/Containers</a:t>
            </a:r>
          </a:p>
        </p:txBody>
      </p:sp>
      <p:sp>
        <p:nvSpPr>
          <p:cNvPr id="71" name="Rectangle 70"/>
          <p:cNvSpPr/>
          <p:nvPr/>
        </p:nvSpPr>
        <p:spPr>
          <a:xfrm>
            <a:off x="677227" y="252917"/>
            <a:ext cx="5114464" cy="533560"/>
          </a:xfrm>
          <a:prstGeom prst="rect">
            <a:avLst/>
          </a:prstGeom>
        </p:spPr>
        <p:txBody>
          <a:bodyPr wrap="none">
            <a:spAutoFit/>
          </a:bodyPr>
          <a:lstStyle/>
          <a:p>
            <a:pPr defTabSz="914049"/>
            <a:r>
              <a:rPr lang="en-US" sz="2800" dirty="0">
                <a:latin typeface="+mj-lt"/>
              </a:rPr>
              <a:t>Monolithic application approach</a:t>
            </a:r>
          </a:p>
        </p:txBody>
      </p:sp>
      <p:sp>
        <p:nvSpPr>
          <p:cNvPr id="72" name="Rectangle 71"/>
          <p:cNvSpPr/>
          <p:nvPr/>
        </p:nvSpPr>
        <p:spPr>
          <a:xfrm>
            <a:off x="6330452" y="269271"/>
            <a:ext cx="5571658" cy="533636"/>
          </a:xfrm>
          <a:prstGeom prst="rect">
            <a:avLst/>
          </a:prstGeom>
        </p:spPr>
        <p:txBody>
          <a:bodyPr wrap="none">
            <a:spAutoFit/>
          </a:bodyPr>
          <a:lstStyle/>
          <a:p>
            <a:pPr defTabSz="914049"/>
            <a:r>
              <a:rPr lang="en-US" sz="2800" dirty="0" err="1">
                <a:latin typeface="+mj-lt"/>
              </a:rPr>
              <a:t>Microservices</a:t>
            </a:r>
            <a:r>
              <a:rPr lang="en-US" sz="2800" dirty="0">
                <a:latin typeface="+mj-lt"/>
              </a:rPr>
              <a:t> application approach</a:t>
            </a:r>
          </a:p>
        </p:txBody>
      </p:sp>
      <p:sp>
        <p:nvSpPr>
          <p:cNvPr id="73" name="Rectangle 72"/>
          <p:cNvSpPr/>
          <p:nvPr/>
        </p:nvSpPr>
        <p:spPr>
          <a:xfrm>
            <a:off x="6240493" y="1130310"/>
            <a:ext cx="3185943" cy="847027"/>
          </a:xfrm>
          <a:prstGeom prst="rect">
            <a:avLst/>
          </a:prstGeom>
        </p:spPr>
        <p:txBody>
          <a:bodyPr wrap="square">
            <a:spAutoFit/>
          </a:bodyPr>
          <a:lstStyle/>
          <a:p>
            <a:pPr marL="285695" indent="-285695" defTabSz="914049">
              <a:buFont typeface="Arial" panose="020B0604020202020204" pitchFamily="34" charset="0"/>
              <a:buChar char="•"/>
            </a:pPr>
            <a:r>
              <a:rPr lang="en-US" sz="1598" dirty="0">
                <a:latin typeface="+mj-lt"/>
              </a:rPr>
              <a:t>A </a:t>
            </a:r>
            <a:r>
              <a:rPr lang="en-US" sz="1598" dirty="0" err="1">
                <a:latin typeface="+mj-lt"/>
              </a:rPr>
              <a:t>microservice</a:t>
            </a:r>
            <a:r>
              <a:rPr lang="en-US" sz="1598" dirty="0">
                <a:latin typeface="+mj-lt"/>
              </a:rPr>
              <a:t> application separates functionality into separate smaller services.</a:t>
            </a:r>
          </a:p>
        </p:txBody>
      </p:sp>
      <p:grpSp>
        <p:nvGrpSpPr>
          <p:cNvPr id="124" name="Group 123"/>
          <p:cNvGrpSpPr/>
          <p:nvPr/>
        </p:nvGrpSpPr>
        <p:grpSpPr>
          <a:xfrm>
            <a:off x="6712574" y="2407415"/>
            <a:ext cx="4807414" cy="4136648"/>
            <a:chOff x="6851987" y="2430462"/>
            <a:chExt cx="4808779" cy="4137821"/>
          </a:xfrm>
        </p:grpSpPr>
        <p:pic>
          <p:nvPicPr>
            <p:cNvPr id="74" name="Picture 73"/>
            <p:cNvPicPr>
              <a:picLocks noChangeAspect="1"/>
            </p:cNvPicPr>
            <p:nvPr/>
          </p:nvPicPr>
          <p:blipFill>
            <a:blip r:embed="rId7">
              <a:duotone>
                <a:schemeClr val="accent4">
                  <a:shade val="45000"/>
                  <a:satMod val="135000"/>
                </a:schemeClr>
                <a:prstClr val="white"/>
              </a:duotone>
            </a:blip>
            <a:stretch>
              <a:fillRect/>
            </a:stretch>
          </p:blipFill>
          <p:spPr>
            <a:xfrm>
              <a:off x="6851987" y="3328326"/>
              <a:ext cx="4808779" cy="3239957"/>
            </a:xfrm>
            <a:prstGeom prst="rect">
              <a:avLst/>
            </a:prstGeom>
          </p:spPr>
        </p:pic>
        <p:sp>
          <p:nvSpPr>
            <p:cNvPr id="75" name="Rectangle 74"/>
            <p:cNvSpPr/>
            <p:nvPr/>
          </p:nvSpPr>
          <p:spPr>
            <a:xfrm>
              <a:off x="6858001" y="2430462"/>
              <a:ext cx="4715072" cy="846799"/>
            </a:xfrm>
            <a:prstGeom prst="rect">
              <a:avLst/>
            </a:prstGeom>
          </p:spPr>
          <p:txBody>
            <a:bodyPr wrap="square">
              <a:spAutoFit/>
            </a:bodyPr>
            <a:lstStyle/>
            <a:p>
              <a:pPr marL="285695" indent="-285695" defTabSz="914049">
                <a:buFont typeface="Arial" panose="020B0604020202020204" pitchFamily="34" charset="0"/>
                <a:buChar char="•"/>
              </a:pPr>
              <a:r>
                <a:rPr lang="en-US" sz="1598" dirty="0">
                  <a:latin typeface="+mj-lt"/>
                </a:rPr>
                <a:t>Scales out by deploying each service independently creating instances of these services across servers/VMs/containers</a:t>
              </a:r>
            </a:p>
          </p:txBody>
        </p:sp>
      </p:grpSp>
      <p:sp>
        <p:nvSpPr>
          <p:cNvPr id="76" name="Hexagon 75"/>
          <p:cNvSpPr/>
          <p:nvPr/>
        </p:nvSpPr>
        <p:spPr bwMode="auto">
          <a:xfrm>
            <a:off x="9844218" y="1409239"/>
            <a:ext cx="272773" cy="244031"/>
          </a:xfrm>
          <a:prstGeom prst="hexagon">
            <a:avLst/>
          </a:prstGeom>
          <a:solidFill>
            <a:srgbClr val="FF0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77" name="Hexagon 76"/>
          <p:cNvSpPr/>
          <p:nvPr/>
        </p:nvSpPr>
        <p:spPr bwMode="auto">
          <a:xfrm>
            <a:off x="11023896" y="1937092"/>
            <a:ext cx="272773" cy="244031"/>
          </a:xfrm>
          <a:prstGeom prst="hexagon">
            <a:avLst/>
          </a:prstGeom>
          <a:solidFill>
            <a:srgbClr val="FF8C00">
              <a:lumMod val="75000"/>
            </a:srgbClr>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78" name="Hexagon 77"/>
          <p:cNvSpPr/>
          <p:nvPr/>
        </p:nvSpPr>
        <p:spPr bwMode="auto">
          <a:xfrm>
            <a:off x="11456715" y="1694798"/>
            <a:ext cx="272773" cy="244031"/>
          </a:xfrm>
          <a:prstGeom prst="hexagon">
            <a:avLst/>
          </a:prstGeom>
          <a:solidFill>
            <a:srgbClr val="7030A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79" name="Hexagon 78"/>
          <p:cNvSpPr/>
          <p:nvPr/>
        </p:nvSpPr>
        <p:spPr bwMode="auto">
          <a:xfrm>
            <a:off x="9823239" y="1431512"/>
            <a:ext cx="272773" cy="244031"/>
          </a:xfrm>
          <a:prstGeom prst="hexagon">
            <a:avLst/>
          </a:prstGeom>
          <a:solidFill>
            <a:srgbClr val="FF0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80" name="Hexagon 79"/>
          <p:cNvSpPr/>
          <p:nvPr/>
        </p:nvSpPr>
        <p:spPr bwMode="auto">
          <a:xfrm>
            <a:off x="9848277" y="1384597"/>
            <a:ext cx="272773" cy="244031"/>
          </a:xfrm>
          <a:prstGeom prst="hexagon">
            <a:avLst/>
          </a:prstGeom>
          <a:solidFill>
            <a:srgbClr val="FF0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81" name="Hexagon 80"/>
          <p:cNvSpPr/>
          <p:nvPr/>
        </p:nvSpPr>
        <p:spPr bwMode="auto">
          <a:xfrm>
            <a:off x="9843805" y="1965054"/>
            <a:ext cx="272773" cy="244031"/>
          </a:xfrm>
          <a:prstGeom prst="hexagon">
            <a:avLst>
              <a:gd name="adj" fmla="val 55889"/>
              <a:gd name="vf" fmla="val 115470"/>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82" name="Hexagon 81"/>
          <p:cNvSpPr/>
          <p:nvPr/>
        </p:nvSpPr>
        <p:spPr bwMode="auto">
          <a:xfrm>
            <a:off x="9813222" y="1937092"/>
            <a:ext cx="272773" cy="244031"/>
          </a:xfrm>
          <a:prstGeom prst="hexagon">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83" name="Hexagon 82"/>
          <p:cNvSpPr/>
          <p:nvPr/>
        </p:nvSpPr>
        <p:spPr bwMode="auto">
          <a:xfrm>
            <a:off x="9830444" y="1983411"/>
            <a:ext cx="272773" cy="244031"/>
          </a:xfrm>
          <a:prstGeom prst="hexagon">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84" name="Hexagon 83"/>
          <p:cNvSpPr/>
          <p:nvPr/>
        </p:nvSpPr>
        <p:spPr bwMode="auto">
          <a:xfrm>
            <a:off x="10243305" y="1727865"/>
            <a:ext cx="272773" cy="244031"/>
          </a:xfrm>
          <a:prstGeom prst="hexagon">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85" name="Hexagon 84"/>
          <p:cNvSpPr/>
          <p:nvPr/>
        </p:nvSpPr>
        <p:spPr bwMode="auto">
          <a:xfrm>
            <a:off x="10284615" y="1678822"/>
            <a:ext cx="272773" cy="244031"/>
          </a:xfrm>
          <a:prstGeom prst="hexagon">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86" name="Hexagon 85"/>
          <p:cNvSpPr/>
          <p:nvPr/>
        </p:nvSpPr>
        <p:spPr bwMode="auto">
          <a:xfrm>
            <a:off x="10241433" y="1693415"/>
            <a:ext cx="272773" cy="244031"/>
          </a:xfrm>
          <a:prstGeom prst="hexagon">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87" name="Hexagon 86"/>
          <p:cNvSpPr/>
          <p:nvPr/>
        </p:nvSpPr>
        <p:spPr bwMode="auto">
          <a:xfrm>
            <a:off x="10977026" y="1364021"/>
            <a:ext cx="366514" cy="309784"/>
          </a:xfrm>
          <a:prstGeom prst="hexagon">
            <a:avLst/>
          </a:prstGeom>
          <a:solidFill>
            <a:srgbClr val="00206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88" name="Hexagon 87"/>
          <p:cNvSpPr/>
          <p:nvPr/>
        </p:nvSpPr>
        <p:spPr bwMode="auto">
          <a:xfrm>
            <a:off x="10977026" y="1928125"/>
            <a:ext cx="366514" cy="309784"/>
          </a:xfrm>
          <a:prstGeom prst="hexagon">
            <a:avLst/>
          </a:prstGeom>
          <a:solidFill>
            <a:srgbClr val="FF8C00">
              <a:lumMod val="75000"/>
            </a:srgbClr>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89" name="Hexagon 88"/>
          <p:cNvSpPr/>
          <p:nvPr/>
        </p:nvSpPr>
        <p:spPr bwMode="auto">
          <a:xfrm>
            <a:off x="11394326" y="1652843"/>
            <a:ext cx="366514" cy="309784"/>
          </a:xfrm>
          <a:prstGeom prst="hexagon">
            <a:avLst/>
          </a:prstGeom>
          <a:solidFill>
            <a:srgbClr val="7030A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91" name="Rounded Rectangle 90"/>
          <p:cNvSpPr/>
          <p:nvPr/>
        </p:nvSpPr>
        <p:spPr bwMode="auto">
          <a:xfrm>
            <a:off x="10811591" y="1294324"/>
            <a:ext cx="1023270" cy="1019150"/>
          </a:xfrm>
          <a:prstGeom prst="roundRect">
            <a:avLst/>
          </a:prstGeom>
          <a:noFill/>
          <a:ln w="10795" cap="flat" cmpd="sng" algn="ctr">
            <a:solidFill>
              <a:srgbClr val="404040"/>
            </a:solidFill>
            <a:prstDash val="lgDash"/>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pic>
        <p:nvPicPr>
          <p:cNvPr id="68" name="Picture 67"/>
          <p:cNvPicPr>
            <a:picLocks noChangeAspect="1"/>
          </p:cNvPicPr>
          <p:nvPr/>
        </p:nvPicPr>
        <p:blipFill>
          <a:blip r:embed="rId8"/>
          <a:stretch>
            <a:fillRect/>
          </a:stretch>
        </p:blipFill>
        <p:spPr>
          <a:xfrm>
            <a:off x="3977498" y="1368023"/>
            <a:ext cx="605864" cy="602300"/>
          </a:xfrm>
          <a:prstGeom prst="rect">
            <a:avLst/>
          </a:prstGeom>
        </p:spPr>
      </p:pic>
      <p:pic>
        <p:nvPicPr>
          <p:cNvPr id="69" name="Picture 68"/>
          <p:cNvPicPr>
            <a:picLocks noChangeAspect="1"/>
          </p:cNvPicPr>
          <p:nvPr/>
        </p:nvPicPr>
        <p:blipFill>
          <a:blip r:embed="rId8"/>
          <a:stretch>
            <a:fillRect/>
          </a:stretch>
        </p:blipFill>
        <p:spPr>
          <a:xfrm>
            <a:off x="4275433" y="1423827"/>
            <a:ext cx="605864" cy="602300"/>
          </a:xfrm>
          <a:prstGeom prst="rect">
            <a:avLst/>
          </a:prstGeom>
        </p:spPr>
      </p:pic>
      <p:pic>
        <p:nvPicPr>
          <p:cNvPr id="70" name="Picture 69"/>
          <p:cNvPicPr>
            <a:picLocks noChangeAspect="1"/>
          </p:cNvPicPr>
          <p:nvPr/>
        </p:nvPicPr>
        <p:blipFill>
          <a:blip r:embed="rId8"/>
          <a:stretch>
            <a:fillRect/>
          </a:stretch>
        </p:blipFill>
        <p:spPr>
          <a:xfrm>
            <a:off x="4204889" y="1658568"/>
            <a:ext cx="605864" cy="602300"/>
          </a:xfrm>
          <a:prstGeom prst="rect">
            <a:avLst/>
          </a:prstGeom>
        </p:spPr>
      </p:pic>
      <p:grpSp>
        <p:nvGrpSpPr>
          <p:cNvPr id="122" name="Group 121"/>
          <p:cNvGrpSpPr/>
          <p:nvPr/>
        </p:nvGrpSpPr>
        <p:grpSpPr>
          <a:xfrm>
            <a:off x="9576863" y="946070"/>
            <a:ext cx="1023270" cy="1367402"/>
            <a:chOff x="9684608" y="945346"/>
            <a:chExt cx="1023560" cy="1367790"/>
          </a:xfrm>
        </p:grpSpPr>
        <p:sp>
          <p:nvSpPr>
            <p:cNvPr id="59" name="Hexagon 58"/>
            <p:cNvSpPr/>
            <p:nvPr/>
          </p:nvSpPr>
          <p:spPr bwMode="auto">
            <a:xfrm>
              <a:off x="9886641" y="1371114"/>
              <a:ext cx="366618" cy="309872"/>
            </a:xfrm>
            <a:prstGeom prst="hexagon">
              <a:avLst/>
            </a:prstGeom>
            <a:solidFill>
              <a:srgbClr val="FF0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60" name="Hexagon 59"/>
            <p:cNvSpPr/>
            <p:nvPr/>
          </p:nvSpPr>
          <p:spPr bwMode="auto">
            <a:xfrm>
              <a:off x="9886641" y="1935376"/>
              <a:ext cx="366618" cy="309872"/>
            </a:xfrm>
            <a:prstGeom prst="hexagon">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61" name="Hexagon 60"/>
            <p:cNvSpPr/>
            <p:nvPr/>
          </p:nvSpPr>
          <p:spPr bwMode="auto">
            <a:xfrm>
              <a:off x="10304059" y="1660017"/>
              <a:ext cx="366618" cy="309872"/>
            </a:xfrm>
            <a:prstGeom prst="hexagon">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90" name="Rounded Rectangle 89"/>
            <p:cNvSpPr/>
            <p:nvPr/>
          </p:nvSpPr>
          <p:spPr bwMode="auto">
            <a:xfrm>
              <a:off x="9684608" y="1293697"/>
              <a:ext cx="1023560" cy="1019439"/>
            </a:xfrm>
            <a:prstGeom prst="roundRect">
              <a:avLst/>
            </a:prstGeom>
            <a:noFill/>
            <a:ln w="10795" cap="flat" cmpd="sng" algn="ctr">
              <a:solidFill>
                <a:srgbClr val="404040"/>
              </a:solidFill>
              <a:prstDash val="lgDash"/>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93" name="Rectangle 92"/>
            <p:cNvSpPr/>
            <p:nvPr/>
          </p:nvSpPr>
          <p:spPr>
            <a:xfrm>
              <a:off x="9845620" y="945346"/>
              <a:ext cx="749224" cy="376738"/>
            </a:xfrm>
            <a:prstGeom prst="rect">
              <a:avLst/>
            </a:prstGeom>
          </p:spPr>
          <p:txBody>
            <a:bodyPr wrap="none">
              <a:spAutoFit/>
            </a:bodyPr>
            <a:lstStyle/>
            <a:p>
              <a:pPr defTabSz="914049"/>
              <a:r>
                <a:rPr lang="en-US" dirty="0">
                  <a:latin typeface="+mj-lt"/>
                </a:rPr>
                <a:t>App 1</a:t>
              </a:r>
            </a:p>
          </p:txBody>
        </p:sp>
      </p:grpSp>
      <p:sp>
        <p:nvSpPr>
          <p:cNvPr id="94" name="Rectangle 93"/>
          <p:cNvSpPr/>
          <p:nvPr/>
        </p:nvSpPr>
        <p:spPr>
          <a:xfrm>
            <a:off x="10957685" y="932878"/>
            <a:ext cx="786610" cy="376630"/>
          </a:xfrm>
          <a:prstGeom prst="rect">
            <a:avLst/>
          </a:prstGeom>
        </p:spPr>
        <p:txBody>
          <a:bodyPr wrap="none">
            <a:spAutoFit/>
          </a:bodyPr>
          <a:lstStyle/>
          <a:p>
            <a:pPr defTabSz="914049"/>
            <a:r>
              <a:rPr lang="en-US" dirty="0">
                <a:latin typeface="+mj-lt"/>
              </a:rPr>
              <a:t>App 2</a:t>
            </a:r>
          </a:p>
        </p:txBody>
      </p:sp>
      <p:sp>
        <p:nvSpPr>
          <p:cNvPr id="95" name="Hexagon 94"/>
          <p:cNvSpPr/>
          <p:nvPr/>
        </p:nvSpPr>
        <p:spPr bwMode="auto">
          <a:xfrm>
            <a:off x="11017373" y="1418429"/>
            <a:ext cx="272773" cy="244031"/>
          </a:xfrm>
          <a:prstGeom prst="hexagon">
            <a:avLst/>
          </a:prstGeom>
          <a:solidFill>
            <a:srgbClr val="00206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96" name="Hexagon 95"/>
          <p:cNvSpPr/>
          <p:nvPr/>
        </p:nvSpPr>
        <p:spPr bwMode="auto">
          <a:xfrm>
            <a:off x="11017373" y="1409239"/>
            <a:ext cx="272773" cy="244031"/>
          </a:xfrm>
          <a:prstGeom prst="hexagon">
            <a:avLst/>
          </a:prstGeom>
          <a:solidFill>
            <a:srgbClr val="00206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97" name="Hexagon 96"/>
          <p:cNvSpPr/>
          <p:nvPr/>
        </p:nvSpPr>
        <p:spPr bwMode="auto">
          <a:xfrm>
            <a:off x="11032359" y="1366087"/>
            <a:ext cx="272773" cy="244031"/>
          </a:xfrm>
          <a:prstGeom prst="hexagon">
            <a:avLst/>
          </a:prstGeom>
          <a:solidFill>
            <a:srgbClr val="00206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98" name="Hexagon 97"/>
          <p:cNvSpPr/>
          <p:nvPr/>
        </p:nvSpPr>
        <p:spPr bwMode="auto">
          <a:xfrm>
            <a:off x="10978108" y="1950055"/>
            <a:ext cx="272773" cy="244031"/>
          </a:xfrm>
          <a:prstGeom prst="hexagon">
            <a:avLst/>
          </a:prstGeom>
          <a:solidFill>
            <a:srgbClr val="FF8C00">
              <a:lumMod val="75000"/>
            </a:srgbClr>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99" name="Hexagon 98"/>
          <p:cNvSpPr/>
          <p:nvPr/>
        </p:nvSpPr>
        <p:spPr bwMode="auto">
          <a:xfrm>
            <a:off x="11469953" y="1672136"/>
            <a:ext cx="272773" cy="244031"/>
          </a:xfrm>
          <a:prstGeom prst="hexagon">
            <a:avLst/>
          </a:prstGeom>
          <a:solidFill>
            <a:srgbClr val="7030A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100" name="Hexagon 99"/>
          <p:cNvSpPr/>
          <p:nvPr/>
        </p:nvSpPr>
        <p:spPr bwMode="auto">
          <a:xfrm>
            <a:off x="11432320" y="1669172"/>
            <a:ext cx="272773" cy="244031"/>
          </a:xfrm>
          <a:prstGeom prst="hexagon">
            <a:avLst/>
          </a:prstGeom>
          <a:solidFill>
            <a:srgbClr val="7030A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101" name="Hexagon 100"/>
          <p:cNvSpPr/>
          <p:nvPr/>
        </p:nvSpPr>
        <p:spPr bwMode="auto">
          <a:xfrm>
            <a:off x="11043200" y="1962758"/>
            <a:ext cx="272773" cy="244031"/>
          </a:xfrm>
          <a:prstGeom prst="hexagon">
            <a:avLst/>
          </a:prstGeom>
          <a:solidFill>
            <a:srgbClr val="FF8C00">
              <a:lumMod val="75000"/>
            </a:srgbClr>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cxnSp>
        <p:nvCxnSpPr>
          <p:cNvPr id="102" name="Straight Connector 101"/>
          <p:cNvCxnSpPr/>
          <p:nvPr/>
        </p:nvCxnSpPr>
        <p:spPr>
          <a:xfrm flipH="1">
            <a:off x="5879324" y="297771"/>
            <a:ext cx="3617" cy="6097078"/>
          </a:xfrm>
          <a:prstGeom prst="line">
            <a:avLst/>
          </a:prstGeom>
          <a:noFill/>
          <a:ln w="15875" cap="flat" cmpd="sng" algn="ctr">
            <a:solidFill>
              <a:sysClr val="windowText" lastClr="000000"/>
            </a:solidFill>
            <a:prstDash val="solid"/>
            <a:miter lim="800000"/>
          </a:ln>
          <a:effectLst/>
        </p:spPr>
      </p:cxnSp>
      <p:grpSp>
        <p:nvGrpSpPr>
          <p:cNvPr id="120" name="Group 119"/>
          <p:cNvGrpSpPr/>
          <p:nvPr/>
        </p:nvGrpSpPr>
        <p:grpSpPr>
          <a:xfrm>
            <a:off x="3898714" y="966623"/>
            <a:ext cx="1023270" cy="1340929"/>
            <a:chOff x="4004846" y="965905"/>
            <a:chExt cx="1023560" cy="1341310"/>
          </a:xfrm>
        </p:grpSpPr>
        <p:sp>
          <p:nvSpPr>
            <p:cNvPr id="62" name="Rounded Rectangle 61"/>
            <p:cNvSpPr/>
            <p:nvPr/>
          </p:nvSpPr>
          <p:spPr bwMode="auto">
            <a:xfrm>
              <a:off x="4004846" y="1287776"/>
              <a:ext cx="1023560" cy="1019439"/>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63" name="Rectangle 62"/>
            <p:cNvSpPr/>
            <p:nvPr/>
          </p:nvSpPr>
          <p:spPr>
            <a:xfrm>
              <a:off x="4096326" y="1489621"/>
              <a:ext cx="286870" cy="309872"/>
            </a:xfrm>
            <a:prstGeom prst="rect">
              <a:avLst/>
            </a:prstGeom>
            <a:solidFill>
              <a:srgbClr val="FF0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64" name="Rectangle 63"/>
            <p:cNvSpPr/>
            <p:nvPr/>
          </p:nvSpPr>
          <p:spPr>
            <a:xfrm>
              <a:off x="4383196" y="1884030"/>
              <a:ext cx="286870" cy="309872"/>
            </a:xfrm>
            <a:prstGeom prst="rect">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a:latin typeface="+mj-lt"/>
                <a:ea typeface="Segoe UI" pitchFamily="34" charset="0"/>
                <a:cs typeface="Segoe UI" pitchFamily="34" charset="0"/>
              </a:endParaRPr>
            </a:p>
          </p:txBody>
        </p:sp>
        <p:sp>
          <p:nvSpPr>
            <p:cNvPr id="65" name="Rectangle 64"/>
            <p:cNvSpPr/>
            <p:nvPr/>
          </p:nvSpPr>
          <p:spPr>
            <a:xfrm>
              <a:off x="4670066" y="1489621"/>
              <a:ext cx="286870" cy="309872"/>
            </a:xfrm>
            <a:prstGeom prst="rect">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a:latin typeface="+mj-lt"/>
                <a:ea typeface="Segoe UI" pitchFamily="34" charset="0"/>
                <a:cs typeface="Segoe UI" pitchFamily="34" charset="0"/>
              </a:endParaRPr>
            </a:p>
          </p:txBody>
        </p:sp>
        <p:sp>
          <p:nvSpPr>
            <p:cNvPr id="92" name="Rectangle 91"/>
            <p:cNvSpPr/>
            <p:nvPr/>
          </p:nvSpPr>
          <p:spPr>
            <a:xfrm>
              <a:off x="4160986" y="965905"/>
              <a:ext cx="749224" cy="376738"/>
            </a:xfrm>
            <a:prstGeom prst="rect">
              <a:avLst/>
            </a:prstGeom>
          </p:spPr>
          <p:txBody>
            <a:bodyPr wrap="none">
              <a:spAutoFit/>
            </a:bodyPr>
            <a:lstStyle/>
            <a:p>
              <a:pPr defTabSz="914049"/>
              <a:r>
                <a:rPr lang="en-US" dirty="0">
                  <a:latin typeface="+mj-lt"/>
                </a:rPr>
                <a:t>App 1</a:t>
              </a:r>
            </a:p>
          </p:txBody>
        </p:sp>
      </p:grpSp>
      <p:sp>
        <p:nvSpPr>
          <p:cNvPr id="123" name="Hexagon 122"/>
          <p:cNvSpPr/>
          <p:nvPr/>
        </p:nvSpPr>
        <p:spPr bwMode="auto">
          <a:xfrm>
            <a:off x="9812640" y="1974442"/>
            <a:ext cx="272773" cy="244031"/>
          </a:xfrm>
          <a:prstGeom prst="hexagon">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125" name="Hexagon 124"/>
          <p:cNvSpPr/>
          <p:nvPr/>
        </p:nvSpPr>
        <p:spPr bwMode="auto">
          <a:xfrm>
            <a:off x="9796002" y="1962625"/>
            <a:ext cx="272773" cy="244031"/>
          </a:xfrm>
          <a:prstGeom prst="hexagon">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126" name="Hexagon 125"/>
          <p:cNvSpPr/>
          <p:nvPr/>
        </p:nvSpPr>
        <p:spPr bwMode="auto">
          <a:xfrm>
            <a:off x="11011667" y="1401737"/>
            <a:ext cx="272773" cy="244031"/>
          </a:xfrm>
          <a:prstGeom prst="hexagon">
            <a:avLst/>
          </a:prstGeom>
          <a:solidFill>
            <a:srgbClr val="00206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127" name="Hexagon 126"/>
          <p:cNvSpPr/>
          <p:nvPr/>
        </p:nvSpPr>
        <p:spPr bwMode="auto">
          <a:xfrm>
            <a:off x="11017420" y="1414569"/>
            <a:ext cx="272773" cy="244031"/>
          </a:xfrm>
          <a:prstGeom prst="hexagon">
            <a:avLst/>
          </a:prstGeom>
          <a:solidFill>
            <a:srgbClr val="00206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128" name="Hexagon 127"/>
          <p:cNvSpPr/>
          <p:nvPr/>
        </p:nvSpPr>
        <p:spPr bwMode="auto">
          <a:xfrm>
            <a:off x="10971274" y="1368175"/>
            <a:ext cx="272773" cy="244031"/>
          </a:xfrm>
          <a:prstGeom prst="hexagon">
            <a:avLst/>
          </a:prstGeom>
          <a:solidFill>
            <a:srgbClr val="00206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138" name="Hexagon 137"/>
          <p:cNvSpPr/>
          <p:nvPr/>
        </p:nvSpPr>
        <p:spPr bwMode="auto">
          <a:xfrm>
            <a:off x="10238686" y="1713645"/>
            <a:ext cx="272773" cy="244031"/>
          </a:xfrm>
          <a:prstGeom prst="hexagon">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140" name="Hexagon 139"/>
          <p:cNvSpPr/>
          <p:nvPr/>
        </p:nvSpPr>
        <p:spPr bwMode="auto">
          <a:xfrm>
            <a:off x="10260221" y="1709276"/>
            <a:ext cx="272773" cy="244031"/>
          </a:xfrm>
          <a:prstGeom prst="hexagon">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dirty="0">
              <a:latin typeface="+mj-lt"/>
              <a:ea typeface="Segoe UI" pitchFamily="34" charset="0"/>
              <a:cs typeface="Segoe UI" pitchFamily="34" charset="0"/>
            </a:endParaRPr>
          </a:p>
        </p:txBody>
      </p:sp>
      <p:sp>
        <p:nvSpPr>
          <p:cNvPr id="103" name="Rectangle 102"/>
          <p:cNvSpPr/>
          <p:nvPr/>
        </p:nvSpPr>
        <p:spPr>
          <a:xfrm>
            <a:off x="677227" y="1030837"/>
            <a:ext cx="286789" cy="309784"/>
          </a:xfrm>
          <a:prstGeom prst="rect">
            <a:avLst/>
          </a:prstGeom>
          <a:solidFill>
            <a:srgbClr val="FF0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104" name="Rectangle 103"/>
          <p:cNvSpPr/>
          <p:nvPr/>
        </p:nvSpPr>
        <p:spPr>
          <a:xfrm>
            <a:off x="677225" y="1813855"/>
            <a:ext cx="286789" cy="309784"/>
          </a:xfrm>
          <a:prstGeom prst="rect">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a:latin typeface="+mj-lt"/>
              <a:ea typeface="Segoe UI" pitchFamily="34" charset="0"/>
              <a:cs typeface="Segoe UI" pitchFamily="34" charset="0"/>
            </a:endParaRPr>
          </a:p>
        </p:txBody>
      </p:sp>
      <p:sp>
        <p:nvSpPr>
          <p:cNvPr id="105" name="Rectangle 104"/>
          <p:cNvSpPr/>
          <p:nvPr/>
        </p:nvSpPr>
        <p:spPr>
          <a:xfrm>
            <a:off x="677226" y="1422441"/>
            <a:ext cx="286789" cy="309784"/>
          </a:xfrm>
          <a:prstGeom prst="rect">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a:latin typeface="+mj-lt"/>
              <a:ea typeface="Segoe UI" pitchFamily="34" charset="0"/>
              <a:cs typeface="Segoe UI" pitchFamily="34" charset="0"/>
            </a:endParaRPr>
          </a:p>
        </p:txBody>
      </p:sp>
      <p:sp>
        <p:nvSpPr>
          <p:cNvPr id="107" name="Rectangle 106"/>
          <p:cNvSpPr/>
          <p:nvPr/>
        </p:nvSpPr>
        <p:spPr>
          <a:xfrm>
            <a:off x="1016070" y="1064933"/>
            <a:ext cx="3185943" cy="338234"/>
          </a:xfrm>
          <a:prstGeom prst="rect">
            <a:avLst/>
          </a:prstGeom>
        </p:spPr>
        <p:txBody>
          <a:bodyPr wrap="square">
            <a:spAutoFit/>
          </a:bodyPr>
          <a:lstStyle/>
          <a:p>
            <a:pPr defTabSz="914049"/>
            <a:r>
              <a:rPr lang="en-US" sz="1598" b="1" dirty="0" smtClean="0">
                <a:latin typeface="+mj-lt"/>
              </a:rPr>
              <a:t>: Presentation </a:t>
            </a:r>
            <a:endParaRPr lang="en-US" sz="1598" b="1" dirty="0">
              <a:latin typeface="+mj-lt"/>
            </a:endParaRPr>
          </a:p>
        </p:txBody>
      </p:sp>
      <p:sp>
        <p:nvSpPr>
          <p:cNvPr id="108" name="Rectangle 107"/>
          <p:cNvSpPr/>
          <p:nvPr/>
        </p:nvSpPr>
        <p:spPr>
          <a:xfrm>
            <a:off x="1016070" y="1434386"/>
            <a:ext cx="3185943" cy="338234"/>
          </a:xfrm>
          <a:prstGeom prst="rect">
            <a:avLst/>
          </a:prstGeom>
        </p:spPr>
        <p:txBody>
          <a:bodyPr wrap="square">
            <a:spAutoFit/>
          </a:bodyPr>
          <a:lstStyle/>
          <a:p>
            <a:pPr defTabSz="914049"/>
            <a:r>
              <a:rPr lang="en-US" sz="1598" b="1" dirty="0" smtClean="0">
                <a:latin typeface="+mj-lt"/>
              </a:rPr>
              <a:t>: Application</a:t>
            </a:r>
            <a:endParaRPr lang="en-US" sz="1598" b="1" dirty="0">
              <a:latin typeface="+mj-lt"/>
            </a:endParaRPr>
          </a:p>
        </p:txBody>
      </p:sp>
      <p:sp>
        <p:nvSpPr>
          <p:cNvPr id="109" name="Rectangle 108"/>
          <p:cNvSpPr/>
          <p:nvPr/>
        </p:nvSpPr>
        <p:spPr>
          <a:xfrm>
            <a:off x="1016070" y="1777362"/>
            <a:ext cx="3185943" cy="338234"/>
          </a:xfrm>
          <a:prstGeom prst="rect">
            <a:avLst/>
          </a:prstGeom>
        </p:spPr>
        <p:txBody>
          <a:bodyPr wrap="square">
            <a:spAutoFit/>
          </a:bodyPr>
          <a:lstStyle/>
          <a:p>
            <a:pPr defTabSz="914049"/>
            <a:r>
              <a:rPr lang="en-US" sz="1598" b="1" dirty="0" smtClean="0">
                <a:latin typeface="+mj-lt"/>
              </a:rPr>
              <a:t>: Data </a:t>
            </a:r>
            <a:endParaRPr lang="en-US" sz="1598" b="1" dirty="0">
              <a:latin typeface="+mj-lt"/>
            </a:endParaRPr>
          </a:p>
        </p:txBody>
      </p:sp>
    </p:spTree>
    <p:extLst>
      <p:ext uri="{BB962C8B-B14F-4D97-AF65-F5344CB8AC3E}">
        <p14:creationId xmlns:p14="http://schemas.microsoft.com/office/powerpoint/2010/main" val="9717304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42" presetClass="path" presetSubtype="0" accel="50000" decel="50000" fill="hold" nodeType="withEffect">
                                  <p:stCondLst>
                                    <p:cond delay="0"/>
                                  </p:stCondLst>
                                  <p:childTnLst>
                                    <p:animMotion origin="layout" path="M -9.24177E-7 1.64321E-6 L -0.14488 0.29619 " pathEditMode="relative" rAng="0" ptsTypes="AA">
                                      <p:cBhvr>
                                        <p:cTn id="18" dur="2000" fill="hold"/>
                                        <p:tgtEl>
                                          <p:spTgt spid="68"/>
                                        </p:tgtEl>
                                        <p:attrNameLst>
                                          <p:attrName>ppt_x</p:attrName>
                                          <p:attrName>ppt_y</p:attrName>
                                        </p:attrNameLst>
                                      </p:cBhvr>
                                      <p:rCtr x="-7250" y="14798"/>
                                    </p:animMotion>
                                  </p:childTnLst>
                                </p:cTn>
                              </p:par>
                              <p:par>
                                <p:cTn id="19" presetID="42" presetClass="path" presetSubtype="0" accel="50000" decel="50000" fill="hold" nodeType="withEffect">
                                  <p:stCondLst>
                                    <p:cond delay="0"/>
                                  </p:stCondLst>
                                  <p:childTnLst>
                                    <p:animMotion origin="layout" path="M 1.1182E-6 -2.0699E-6 L -0.16888 0.41058 " pathEditMode="relative" rAng="0" ptsTypes="AA">
                                      <p:cBhvr>
                                        <p:cTn id="20" dur="2000" fill="hold"/>
                                        <p:tgtEl>
                                          <p:spTgt spid="69"/>
                                        </p:tgtEl>
                                        <p:attrNameLst>
                                          <p:attrName>ppt_x</p:attrName>
                                          <p:attrName>ppt_y</p:attrName>
                                        </p:attrNameLst>
                                      </p:cBhvr>
                                      <p:rCtr x="-8450" y="20517"/>
                                    </p:animMotion>
                                  </p:childTnLst>
                                </p:cTn>
                              </p:par>
                              <p:par>
                                <p:cTn id="21" presetID="42" presetClass="path" presetSubtype="0" accel="50000" decel="50000" fill="hold" nodeType="withEffect">
                                  <p:stCondLst>
                                    <p:cond delay="0"/>
                                  </p:stCondLst>
                                  <p:childTnLst>
                                    <p:animMotion origin="layout" path="M -4.68981E-6 -2.62823E-6 L -0.16517 0.49456 " pathEditMode="relative" rAng="0" ptsTypes="AA">
                                      <p:cBhvr>
                                        <p:cTn id="22" dur="2000" fill="hold"/>
                                        <p:tgtEl>
                                          <p:spTgt spid="70"/>
                                        </p:tgtEl>
                                        <p:attrNameLst>
                                          <p:attrName>ppt_x</p:attrName>
                                          <p:attrName>ppt_y</p:attrName>
                                        </p:attrNameLst>
                                      </p:cBhvr>
                                      <p:rCtr x="-8259" y="24716"/>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fade">
                                      <p:cBhvr>
                                        <p:cTn id="27" dur="500"/>
                                        <p:tgtEl>
                                          <p:spTgt spid="124"/>
                                        </p:tgtEl>
                                      </p:cBhvr>
                                    </p:animEffect>
                                  </p:childTnLst>
                                </p:cTn>
                              </p:par>
                            </p:childTnLst>
                          </p:cTn>
                        </p:par>
                        <p:par>
                          <p:cTn id="28" fill="hold">
                            <p:stCondLst>
                              <p:cond delay="500"/>
                            </p:stCondLst>
                            <p:childTnLst>
                              <p:par>
                                <p:cTn id="29" presetID="42" presetClass="path" presetSubtype="0" accel="50000" decel="50000" fill="hold" grpId="0" nodeType="afterEffect">
                                  <p:stCondLst>
                                    <p:cond delay="0"/>
                                  </p:stCondLst>
                                  <p:childTnLst>
                                    <p:animMotion origin="layout" path="M 2.55553E-6 -2.55561E-6 L -0.08936 0.28121 " pathEditMode="relative" rAng="0" ptsTypes="AA">
                                      <p:cBhvr>
                                        <p:cTn id="30" dur="2000" fill="hold"/>
                                        <p:tgtEl>
                                          <p:spTgt spid="76"/>
                                        </p:tgtEl>
                                        <p:attrNameLst>
                                          <p:attrName>ppt_x</p:attrName>
                                          <p:attrName>ppt_y</p:attrName>
                                        </p:attrNameLst>
                                      </p:cBhvr>
                                      <p:rCtr x="-4468" y="14049"/>
                                    </p:animMotion>
                                  </p:childTnLst>
                                </p:cTn>
                              </p:par>
                              <p:par>
                                <p:cTn id="31" presetID="42" presetClass="path" presetSubtype="0" accel="50000" decel="50000" fill="hold" grpId="0" nodeType="withEffect">
                                  <p:stCondLst>
                                    <p:cond delay="0"/>
                                  </p:stCondLst>
                                  <p:childTnLst>
                                    <p:animMotion origin="layout" path="M 1.98877E-6 -4.08534E-8 L -0.21764 0.39719 " pathEditMode="relative" rAng="0" ptsTypes="AA">
                                      <p:cBhvr>
                                        <p:cTn id="32" dur="2000" fill="hold"/>
                                        <p:tgtEl>
                                          <p:spTgt spid="79"/>
                                        </p:tgtEl>
                                        <p:attrNameLst>
                                          <p:attrName>ppt_x</p:attrName>
                                          <p:attrName>ppt_y</p:attrName>
                                        </p:attrNameLst>
                                      </p:cBhvr>
                                      <p:rCtr x="-10888" y="19859"/>
                                    </p:animMotion>
                                  </p:childTnLst>
                                </p:cTn>
                              </p:par>
                              <p:par>
                                <p:cTn id="33" presetID="42" presetClass="path" presetSubtype="0" accel="50000" decel="50000" fill="hold" grpId="0" nodeType="withEffect">
                                  <p:stCondLst>
                                    <p:cond delay="0"/>
                                  </p:stCondLst>
                                  <p:childTnLst>
                                    <p:animMotion origin="layout" path="M 1.58284E-7 -4.335E-6 L -0.1482 0.27985 " pathEditMode="relative" rAng="0" ptsTypes="AA">
                                      <p:cBhvr>
                                        <p:cTn id="34" dur="2000" fill="hold"/>
                                        <p:tgtEl>
                                          <p:spTgt spid="95"/>
                                        </p:tgtEl>
                                        <p:attrNameLst>
                                          <p:attrName>ppt_x</p:attrName>
                                          <p:attrName>ppt_y</p:attrName>
                                        </p:attrNameLst>
                                      </p:cBhvr>
                                      <p:rCtr x="-7416" y="13981"/>
                                    </p:animMotion>
                                  </p:childTnLst>
                                </p:cTn>
                              </p:par>
                              <p:par>
                                <p:cTn id="35" presetID="42" presetClass="path" presetSubtype="0" accel="50000" decel="50000" fill="hold" grpId="0" nodeType="withEffect">
                                  <p:stCondLst>
                                    <p:cond delay="0"/>
                                  </p:stCondLst>
                                  <p:childTnLst>
                                    <p:animMotion origin="layout" path="M 1.58284E-7 -2.55561E-6 L -0.04927 0.42284 " pathEditMode="relative" rAng="0" ptsTypes="AA">
                                      <p:cBhvr>
                                        <p:cTn id="36" dur="2000" fill="hold"/>
                                        <p:tgtEl>
                                          <p:spTgt spid="96"/>
                                        </p:tgtEl>
                                        <p:attrNameLst>
                                          <p:attrName>ppt_x</p:attrName>
                                          <p:attrName>ppt_y</p:attrName>
                                        </p:attrNameLst>
                                      </p:cBhvr>
                                      <p:rCtr x="-2464" y="21130"/>
                                    </p:animMotion>
                                  </p:childTnLst>
                                </p:cTn>
                              </p:par>
                              <p:par>
                                <p:cTn id="37" presetID="42" presetClass="path" presetSubtype="0" accel="50000" decel="50000" fill="hold" grpId="0" nodeType="withEffect">
                                  <p:stCondLst>
                                    <p:cond delay="0"/>
                                  </p:stCondLst>
                                  <p:childTnLst>
                                    <p:animMotion origin="layout" path="M 2.72913E-6 -2.16523E-6 L -0.00664 0.35475 " pathEditMode="relative" rAng="0" ptsTypes="AA">
                                      <p:cBhvr>
                                        <p:cTn id="38" dur="2000" fill="hold"/>
                                        <p:tgtEl>
                                          <p:spTgt spid="84"/>
                                        </p:tgtEl>
                                        <p:attrNameLst>
                                          <p:attrName>ppt_x</p:attrName>
                                          <p:attrName>ppt_y</p:attrName>
                                        </p:attrNameLst>
                                      </p:cBhvr>
                                      <p:rCtr x="-332" y="17726"/>
                                    </p:animMotion>
                                  </p:childTnLst>
                                </p:cTn>
                              </p:par>
                              <p:par>
                                <p:cTn id="39" presetID="42" presetClass="path" presetSubtype="0" accel="50000" decel="50000" fill="hold" grpId="0" nodeType="withEffect">
                                  <p:stCondLst>
                                    <p:cond delay="0"/>
                                  </p:stCondLst>
                                  <p:childTnLst>
                                    <p:animMotion origin="layout" path="M 1.37605E-6 2.9823E-6 L -0.02796 0.32297 " pathEditMode="relative" rAng="0" ptsTypes="AA">
                                      <p:cBhvr>
                                        <p:cTn id="40" dur="2000" fill="hold"/>
                                        <p:tgtEl>
                                          <p:spTgt spid="98"/>
                                        </p:tgtEl>
                                        <p:attrNameLst>
                                          <p:attrName>ppt_x</p:attrName>
                                          <p:attrName>ppt_y</p:attrName>
                                        </p:attrNameLst>
                                      </p:cBhvr>
                                      <p:rCtr x="-1404" y="16137"/>
                                    </p:animMotion>
                                  </p:childTnLst>
                                </p:cTn>
                              </p:par>
                              <p:par>
                                <p:cTn id="41" presetID="42" presetClass="path" presetSubtype="0" accel="50000" decel="50000" fill="hold" grpId="0" nodeType="withEffect">
                                  <p:stCondLst>
                                    <p:cond delay="0"/>
                                  </p:stCondLst>
                                  <p:childTnLst>
                                    <p:animMotion origin="layout" path="M 3.84478E-6 -4.52565E-6 L -0.05668 0.51635 " pathEditMode="relative" rAng="0" ptsTypes="AA">
                                      <p:cBhvr>
                                        <p:cTn id="42" dur="2000" fill="hold"/>
                                        <p:tgtEl>
                                          <p:spTgt spid="100"/>
                                        </p:tgtEl>
                                        <p:attrNameLst>
                                          <p:attrName>ppt_x</p:attrName>
                                          <p:attrName>ppt_y</p:attrName>
                                        </p:attrNameLst>
                                      </p:cBhvr>
                                      <p:rCtr x="-2834" y="25806"/>
                                    </p:animMotion>
                                  </p:childTnLst>
                                </p:cTn>
                              </p:par>
                              <p:par>
                                <p:cTn id="43" presetID="42" presetClass="path" presetSubtype="0" accel="50000" decel="50000" fill="hold" grpId="0" nodeType="withEffect">
                                  <p:stCondLst>
                                    <p:cond delay="0"/>
                                  </p:stCondLst>
                                  <p:childTnLst>
                                    <p:animMotion origin="layout" path="M 1.31989E-6 -4.54834E-6 L -0.34057 0.4065 " pathEditMode="relative" rAng="0" ptsTypes="AA">
                                      <p:cBhvr>
                                        <p:cTn id="44" dur="2000" fill="hold"/>
                                        <p:tgtEl>
                                          <p:spTgt spid="97"/>
                                        </p:tgtEl>
                                        <p:attrNameLst>
                                          <p:attrName>ppt_x</p:attrName>
                                          <p:attrName>ppt_y</p:attrName>
                                        </p:attrNameLst>
                                      </p:cBhvr>
                                      <p:rCtr x="-17028" y="20313"/>
                                    </p:animMotion>
                                  </p:childTnLst>
                                </p:cTn>
                              </p:par>
                              <p:par>
                                <p:cTn id="45" presetID="42" presetClass="path" presetSubtype="0" accel="50000" decel="50000" fill="hold" grpId="0" nodeType="withEffect">
                                  <p:stCondLst>
                                    <p:cond delay="0"/>
                                  </p:stCondLst>
                                  <p:childTnLst>
                                    <p:animMotion origin="layout" path="M -4.47026E-6 -1.31185E-6 L -0.06944 0.23831 " pathEditMode="relative" rAng="0" ptsTypes="AA">
                                      <p:cBhvr>
                                        <p:cTn id="46" dur="2000" fill="hold"/>
                                        <p:tgtEl>
                                          <p:spTgt spid="82"/>
                                        </p:tgtEl>
                                        <p:attrNameLst>
                                          <p:attrName>ppt_x</p:attrName>
                                          <p:attrName>ppt_y</p:attrName>
                                        </p:attrNameLst>
                                      </p:cBhvr>
                                      <p:rCtr x="-3472" y="11916"/>
                                    </p:animMotion>
                                  </p:childTnLst>
                                </p:cTn>
                              </p:par>
                              <p:par>
                                <p:cTn id="47" presetID="42" presetClass="path" presetSubtype="0" accel="50000" decel="50000" fill="hold" grpId="0" nodeType="withEffect">
                                  <p:stCondLst>
                                    <p:cond delay="0"/>
                                  </p:stCondLst>
                                  <p:childTnLst>
                                    <p:animMotion origin="layout" path="M -4.36559E-7 -1.31185E-6 L -0.15484 0.58602 " pathEditMode="relative" rAng="0" ptsTypes="AA">
                                      <p:cBhvr>
                                        <p:cTn id="48" dur="2000" fill="hold"/>
                                        <p:tgtEl>
                                          <p:spTgt spid="77"/>
                                        </p:tgtEl>
                                        <p:attrNameLst>
                                          <p:attrName>ppt_x</p:attrName>
                                          <p:attrName>ppt_y</p:attrName>
                                        </p:attrNameLst>
                                      </p:cBhvr>
                                      <p:rCtr x="-7748" y="29301"/>
                                    </p:animMotion>
                                  </p:childTnLst>
                                </p:cTn>
                              </p:par>
                              <p:par>
                                <p:cTn id="49" presetID="42" presetClass="path" presetSubtype="0" accel="50000" decel="50000" fill="hold" grpId="0" nodeType="withEffect">
                                  <p:stCondLst>
                                    <p:cond delay="0"/>
                                  </p:stCondLst>
                                  <p:childTnLst>
                                    <p:animMotion origin="layout" path="M 3.7784E-7 1.02587E-6 L -0.10391 0.65501 " pathEditMode="relative" rAng="0" ptsTypes="AA">
                                      <p:cBhvr>
                                        <p:cTn id="50" dur="2000" fill="hold"/>
                                        <p:tgtEl>
                                          <p:spTgt spid="86"/>
                                        </p:tgtEl>
                                        <p:attrNameLst>
                                          <p:attrName>ppt_x</p:attrName>
                                          <p:attrName>ppt_y</p:attrName>
                                        </p:attrNameLst>
                                      </p:cBhvr>
                                      <p:rCtr x="-5195" y="32751"/>
                                    </p:animMotion>
                                  </p:childTnLst>
                                </p:cTn>
                              </p:par>
                              <p:par>
                                <p:cTn id="51" presetID="42" presetClass="path" presetSubtype="0" accel="50000" decel="50000" fill="hold" grpId="0" nodeType="withEffect">
                                  <p:stCondLst>
                                    <p:cond delay="0"/>
                                  </p:stCondLst>
                                  <p:childTnLst>
                                    <p:animMotion origin="layout" path="M 1.39392E-6 -3.24557E-6 L -0.08948 0.57944 " pathEditMode="relative" rAng="0" ptsTypes="AA">
                                      <p:cBhvr>
                                        <p:cTn id="52" dur="2000" fill="hold"/>
                                        <p:tgtEl>
                                          <p:spTgt spid="83"/>
                                        </p:tgtEl>
                                        <p:attrNameLst>
                                          <p:attrName>ppt_x</p:attrName>
                                          <p:attrName>ppt_y</p:attrName>
                                        </p:attrNameLst>
                                      </p:cBhvr>
                                      <p:rCtr x="-4480" y="28961"/>
                                    </p:animMotion>
                                  </p:childTnLst>
                                </p:cTn>
                              </p:par>
                              <p:par>
                                <p:cTn id="53" presetID="42" presetClass="path" presetSubtype="0" accel="50000" decel="50000" fill="hold" grpId="0" nodeType="withEffect">
                                  <p:stCondLst>
                                    <p:cond delay="0"/>
                                  </p:stCondLst>
                                  <p:childTnLst>
                                    <p:animMotion origin="layout" path="M -2.22109E-6 -2.72356E-6 L -0.27891 0.46346 " pathEditMode="relative" rAng="0" ptsTypes="AA">
                                      <p:cBhvr>
                                        <p:cTn id="54" dur="2000" fill="hold"/>
                                        <p:tgtEl>
                                          <p:spTgt spid="101"/>
                                        </p:tgtEl>
                                        <p:attrNameLst>
                                          <p:attrName>ppt_x</p:attrName>
                                          <p:attrName>ppt_y</p:attrName>
                                        </p:attrNameLst>
                                      </p:cBhvr>
                                      <p:rCtr x="-13952" y="23173"/>
                                    </p:animMotion>
                                  </p:childTnLst>
                                </p:cTn>
                              </p:par>
                              <p:par>
                                <p:cTn id="55" presetID="42" presetClass="path" presetSubtype="0" accel="50000" decel="50000" fill="hold" grpId="0" nodeType="withEffect">
                                  <p:stCondLst>
                                    <p:cond delay="0"/>
                                  </p:stCondLst>
                                  <p:childTnLst>
                                    <p:animMotion origin="layout" path="M 1.46541E-6 4.06264E-6 L -0.32589 0.38198 " pathEditMode="relative" rAng="0" ptsTypes="AA">
                                      <p:cBhvr>
                                        <p:cTn id="56" dur="2000" fill="hold"/>
                                        <p:tgtEl>
                                          <p:spTgt spid="78"/>
                                        </p:tgtEl>
                                        <p:attrNameLst>
                                          <p:attrName>ppt_x</p:attrName>
                                          <p:attrName>ppt_y</p:attrName>
                                        </p:attrNameLst>
                                      </p:cBhvr>
                                      <p:rCtr x="-16301" y="19088"/>
                                    </p:animMotion>
                                  </p:childTnLst>
                                </p:cTn>
                              </p:par>
                              <p:par>
                                <p:cTn id="57" presetID="42" presetClass="path" presetSubtype="0" accel="50000" decel="50000" fill="hold" grpId="0" nodeType="withEffect">
                                  <p:stCondLst>
                                    <p:cond delay="0"/>
                                  </p:stCondLst>
                                  <p:childTnLst>
                                    <p:animMotion origin="layout" path="M 2.75721E-7 1.54789E-6 L -0.33138 0.52678 " pathEditMode="relative" rAng="0" ptsTypes="AA">
                                      <p:cBhvr>
                                        <p:cTn id="58" dur="2000" fill="hold"/>
                                        <p:tgtEl>
                                          <p:spTgt spid="99"/>
                                        </p:tgtEl>
                                        <p:attrNameLst>
                                          <p:attrName>ppt_x</p:attrName>
                                          <p:attrName>ppt_y</p:attrName>
                                        </p:attrNameLst>
                                      </p:cBhvr>
                                      <p:rCtr x="-16569" y="26328"/>
                                    </p:animMotion>
                                  </p:childTnLst>
                                </p:cTn>
                              </p:par>
                              <p:par>
                                <p:cTn id="59" presetID="42" presetClass="path" presetSubtype="0" accel="50000" decel="50000" fill="hold" grpId="0" nodeType="withEffect">
                                  <p:stCondLst>
                                    <p:cond delay="0"/>
                                  </p:stCondLst>
                                  <p:childTnLst>
                                    <p:animMotion origin="layout" path="M -2.74189E-6 1.89287E-6 L -0.21955 0.54607 " pathEditMode="relative" rAng="0" ptsTypes="AA">
                                      <p:cBhvr>
                                        <p:cTn id="60" dur="2000" fill="hold"/>
                                        <p:tgtEl>
                                          <p:spTgt spid="80"/>
                                        </p:tgtEl>
                                        <p:attrNameLst>
                                          <p:attrName>ppt_x</p:attrName>
                                          <p:attrName>ppt_y</p:attrName>
                                        </p:attrNameLst>
                                      </p:cBhvr>
                                      <p:rCtr x="-10978" y="27304"/>
                                    </p:animMotion>
                                  </p:childTnLst>
                                </p:cTn>
                              </p:par>
                              <p:par>
                                <p:cTn id="61" presetID="42" presetClass="path" presetSubtype="0" accel="50000" decel="50000" fill="hold" grpId="0" nodeType="withEffect">
                                  <p:stCondLst>
                                    <p:cond delay="0"/>
                                  </p:stCondLst>
                                  <p:childTnLst>
                                    <p:animMotion origin="layout" path="M 3.86265E-6 3.69496E-6 L -0.21177 0.36178 " pathEditMode="relative" rAng="0" ptsTypes="AA">
                                      <p:cBhvr>
                                        <p:cTn id="62" dur="2000" fill="hold"/>
                                        <p:tgtEl>
                                          <p:spTgt spid="85"/>
                                        </p:tgtEl>
                                        <p:attrNameLst>
                                          <p:attrName>ppt_x</p:attrName>
                                          <p:attrName>ppt_y</p:attrName>
                                        </p:attrNameLst>
                                      </p:cBhvr>
                                      <p:rCtr x="-10595" y="18089"/>
                                    </p:animMotion>
                                  </p:childTnLst>
                                </p:cTn>
                              </p:par>
                              <p:par>
                                <p:cTn id="63" presetID="42" presetClass="path" presetSubtype="0" accel="50000" decel="50000" fill="hold" grpId="0" nodeType="withEffect">
                                  <p:stCondLst>
                                    <p:cond delay="0"/>
                                  </p:stCondLst>
                                  <p:childTnLst>
                                    <p:animMotion origin="layout" path="M 2.01685E-6 -2.72356E-6 L -0.23768 0.46346 " pathEditMode="relative" rAng="0" ptsTypes="AA">
                                      <p:cBhvr>
                                        <p:cTn id="64" dur="2000" fill="hold"/>
                                        <p:tgtEl>
                                          <p:spTgt spid="125"/>
                                        </p:tgtEl>
                                        <p:attrNameLst>
                                          <p:attrName>ppt_x</p:attrName>
                                          <p:attrName>ppt_y</p:attrName>
                                        </p:attrNameLst>
                                      </p:cBhvr>
                                      <p:rCtr x="-11884" y="23173"/>
                                    </p:animMotion>
                                  </p:childTnLst>
                                </p:cTn>
                              </p:par>
                              <p:par>
                                <p:cTn id="65" presetID="42" presetClass="path" presetSubtype="0" accel="50000" decel="50000" fill="hold" grpId="0" nodeType="withEffect">
                                  <p:stCondLst>
                                    <p:cond delay="0"/>
                                  </p:stCondLst>
                                  <p:childTnLst>
                                    <p:animMotion origin="layout" path="M -0.00957 -4.70268E-6 L -0.20896 0.66274 " pathEditMode="relative" rAng="0" ptsTypes="AA">
                                      <p:cBhvr>
                                        <p:cTn id="66" dur="2000" fill="hold"/>
                                        <p:tgtEl>
                                          <p:spTgt spid="126"/>
                                        </p:tgtEl>
                                        <p:attrNameLst>
                                          <p:attrName>ppt_x</p:attrName>
                                          <p:attrName>ppt_y</p:attrName>
                                        </p:attrNameLst>
                                      </p:cBhvr>
                                      <p:rCtr x="-9969" y="33137"/>
                                    </p:animMotion>
                                  </p:childTnLst>
                                </p:cTn>
                              </p:par>
                              <p:par>
                                <p:cTn id="67" presetID="42" presetClass="path" presetSubtype="0" accel="50000" decel="50000" fill="hold" grpId="0" nodeType="withEffect">
                                  <p:stCondLst>
                                    <p:cond delay="0"/>
                                  </p:stCondLst>
                                  <p:childTnLst>
                                    <p:animMotion origin="layout" path="M 1.9709E-6 1.52519E-6 L -0.06115 0.55946 " pathEditMode="relative" rAng="0" ptsTypes="AA">
                                      <p:cBhvr>
                                        <p:cTn id="68" dur="2000" fill="hold"/>
                                        <p:tgtEl>
                                          <p:spTgt spid="128"/>
                                        </p:tgtEl>
                                        <p:attrNameLst>
                                          <p:attrName>ppt_x</p:attrName>
                                          <p:attrName>ppt_y</p:attrName>
                                        </p:attrNameLst>
                                      </p:cBhvr>
                                      <p:rCtr x="-3064" y="27962"/>
                                    </p:animMotion>
                                  </p:childTnLst>
                                </p:cTn>
                              </p:par>
                              <p:par>
                                <p:cTn id="69" presetID="42" presetClass="path" presetSubtype="0" accel="50000" decel="50000" fill="hold" grpId="0" nodeType="withEffect">
                                  <p:stCondLst>
                                    <p:cond delay="0"/>
                                  </p:stCondLst>
                                  <p:childTnLst>
                                    <p:animMotion origin="layout" path="M -4.32474E-6 5.03858E-7 L -0.14475 0.23763 " pathEditMode="relative" rAng="0" ptsTypes="AA">
                                      <p:cBhvr>
                                        <p:cTn id="70" dur="2000" fill="hold"/>
                                        <p:tgtEl>
                                          <p:spTgt spid="138"/>
                                        </p:tgtEl>
                                        <p:attrNameLst>
                                          <p:attrName>ppt_x</p:attrName>
                                          <p:attrName>ppt_y</p:attrName>
                                        </p:attrNameLst>
                                      </p:cBhvr>
                                      <p:rCtr x="-7238" y="11870"/>
                                    </p:animMotion>
                                  </p:childTnLst>
                                </p:cTn>
                              </p:par>
                              <p:par>
                                <p:cTn id="71" presetID="42" presetClass="path" presetSubtype="0" accel="50000" decel="50000" fill="hold" grpId="0" nodeType="withEffect">
                                  <p:stCondLst>
                                    <p:cond delay="0"/>
                                  </p:stCondLst>
                                  <p:childTnLst>
                                    <p:animMotion origin="layout" path="M -1.40669E-6 1.39355E-6 L 0.01711 0.53245 " pathEditMode="relative" rAng="0" ptsTypes="AA">
                                      <p:cBhvr>
                                        <p:cTn id="72" dur="2000" fill="hold"/>
                                        <p:tgtEl>
                                          <p:spTgt spid="140"/>
                                        </p:tgtEl>
                                        <p:attrNameLst>
                                          <p:attrName>ppt_x</p:attrName>
                                          <p:attrName>ppt_y</p:attrName>
                                        </p:attrNameLst>
                                      </p:cBhvr>
                                      <p:rCtr x="855" y="266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6" grpId="0" animBg="1"/>
      <p:bldP spid="77" grpId="0" animBg="1"/>
      <p:bldP spid="78" grpId="0" animBg="1"/>
      <p:bldP spid="79" grpId="0" animBg="1"/>
      <p:bldP spid="80" grpId="0" animBg="1"/>
      <p:bldP spid="82" grpId="0" animBg="1"/>
      <p:bldP spid="83" grpId="0" animBg="1"/>
      <p:bldP spid="84" grpId="0" animBg="1"/>
      <p:bldP spid="85" grpId="0" animBg="1"/>
      <p:bldP spid="86" grpId="0" animBg="1"/>
      <p:bldP spid="95" grpId="0" animBg="1"/>
      <p:bldP spid="96" grpId="0" animBg="1"/>
      <p:bldP spid="97" grpId="0" animBg="1"/>
      <p:bldP spid="98" grpId="0" animBg="1"/>
      <p:bldP spid="99" grpId="0" animBg="1"/>
      <p:bldP spid="100" grpId="0" animBg="1"/>
      <p:bldP spid="101" grpId="0" animBg="1"/>
      <p:bldP spid="125" grpId="0" animBg="1"/>
      <p:bldP spid="126" grpId="0" animBg="1"/>
      <p:bldP spid="128" grpId="0" animBg="1"/>
      <p:bldP spid="138" grpId="0" animBg="1"/>
      <p:bldP spid="1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What’s the catch?</a:t>
            </a:r>
            <a:endParaRPr lang="en-GB" dirty="0"/>
          </a:p>
        </p:txBody>
      </p:sp>
      <p:sp>
        <p:nvSpPr>
          <p:cNvPr id="4" name="TextBox 3"/>
          <p:cNvSpPr txBox="1"/>
          <p:nvPr/>
        </p:nvSpPr>
        <p:spPr>
          <a:xfrm>
            <a:off x="1303403" y="4760576"/>
            <a:ext cx="9832033" cy="1951303"/>
          </a:xfrm>
          <a:prstGeom prst="rect">
            <a:avLst/>
          </a:prstGeom>
          <a:noFill/>
        </p:spPr>
        <p:txBody>
          <a:bodyPr wrap="square" lIns="182880" tIns="146304" rIns="182880" bIns="146304" rtlCol="0">
            <a:spAutoFit/>
          </a:bodyPr>
          <a:lstStyle/>
          <a:p>
            <a:pPr algn="ctr">
              <a:lnSpc>
                <a:spcPct val="90000"/>
              </a:lnSpc>
              <a:spcAft>
                <a:spcPts val="600"/>
              </a:spcAft>
            </a:pPr>
            <a:r>
              <a:rPr lang="en-GB" sz="2400" dirty="0" smtClean="0"/>
              <a:t>“Turns </a:t>
            </a:r>
            <a:r>
              <a:rPr lang="en-GB" sz="2400" dirty="0"/>
              <a:t>out that selecting the runtime and language is just one step in building products in a microservices architecture. Another important aspect an organization has to think about is what </a:t>
            </a:r>
            <a:r>
              <a:rPr lang="en-GB" sz="2400" i="1" dirty="0"/>
              <a:t>stack</a:t>
            </a:r>
            <a:r>
              <a:rPr lang="en-GB" sz="2400" dirty="0"/>
              <a:t> to use for things like RPC, resilience, and concurrency</a:t>
            </a:r>
            <a:r>
              <a:rPr lang="en-GB" sz="2400" dirty="0" smtClean="0"/>
              <a:t>.”</a:t>
            </a:r>
          </a:p>
          <a:p>
            <a:pPr algn="ctr">
              <a:lnSpc>
                <a:spcPct val="90000"/>
              </a:lnSpc>
              <a:spcAft>
                <a:spcPts val="600"/>
              </a:spcAft>
            </a:pPr>
            <a:r>
              <a:rPr lang="en-GB" dirty="0" smtClean="0">
                <a:gradFill>
                  <a:gsLst>
                    <a:gs pos="2917">
                      <a:schemeClr val="tx1"/>
                    </a:gs>
                    <a:gs pos="30000">
                      <a:schemeClr val="tx1"/>
                    </a:gs>
                  </a:gsLst>
                  <a:lin ang="5400000" scaled="0"/>
                </a:gradFill>
              </a:rPr>
              <a:t>- Phil </a:t>
            </a:r>
            <a:r>
              <a:rPr lang="en-GB" dirty="0" err="1" smtClean="0">
                <a:gradFill>
                  <a:gsLst>
                    <a:gs pos="2917">
                      <a:schemeClr val="tx1"/>
                    </a:gs>
                    <a:gs pos="30000">
                      <a:schemeClr val="tx1"/>
                    </a:gs>
                  </a:gsLst>
                  <a:lin ang="5400000" scaled="0"/>
                </a:gradFill>
              </a:rPr>
              <a:t>Calçado</a:t>
            </a:r>
            <a:r>
              <a:rPr lang="en-GB" dirty="0">
                <a:gradFill>
                  <a:gsLst>
                    <a:gs pos="2917">
                      <a:schemeClr val="tx1"/>
                    </a:gs>
                    <a:gs pos="30000">
                      <a:schemeClr val="tx1"/>
                    </a:gs>
                  </a:gsLst>
                  <a:lin ang="5400000" scaled="0"/>
                </a:gradFill>
              </a:rPr>
              <a:t>, </a:t>
            </a:r>
            <a:r>
              <a:rPr lang="en-GB" dirty="0" smtClean="0">
                <a:gradFill>
                  <a:gsLst>
                    <a:gs pos="2917">
                      <a:schemeClr val="tx1"/>
                    </a:gs>
                    <a:gs pos="30000">
                      <a:schemeClr val="tx1"/>
                    </a:gs>
                  </a:gsLst>
                  <a:lin ang="5400000" scaled="0"/>
                </a:gradFill>
              </a:rPr>
              <a:t>Director @ </a:t>
            </a:r>
            <a:r>
              <a:rPr lang="en-GB" dirty="0" err="1" smtClean="0">
                <a:gradFill>
                  <a:gsLst>
                    <a:gs pos="2917">
                      <a:schemeClr val="tx1"/>
                    </a:gs>
                    <a:gs pos="30000">
                      <a:schemeClr val="tx1"/>
                    </a:gs>
                  </a:gsLst>
                  <a:lin ang="5400000" scaled="0"/>
                </a:gradFill>
              </a:rPr>
              <a:t>DigitalOcean</a:t>
            </a:r>
            <a:r>
              <a:rPr lang="en-GB" dirty="0" smtClean="0">
                <a:gradFill>
                  <a:gsLst>
                    <a:gs pos="2917">
                      <a:schemeClr val="tx1"/>
                    </a:gs>
                    <a:gs pos="30000">
                      <a:schemeClr val="tx1"/>
                    </a:gs>
                  </a:gsLst>
                  <a:lin ang="5400000" scaled="0"/>
                </a:gradFill>
              </a:rPr>
              <a:t> (formerly </a:t>
            </a:r>
            <a:r>
              <a:rPr lang="en-GB" dirty="0" err="1" smtClean="0">
                <a:gradFill>
                  <a:gsLst>
                    <a:gs pos="2917">
                      <a:schemeClr val="tx1"/>
                    </a:gs>
                    <a:gs pos="30000">
                      <a:schemeClr val="tx1"/>
                    </a:gs>
                  </a:gsLst>
                  <a:lin ang="5400000" scaled="0"/>
                </a:gradFill>
              </a:rPr>
              <a:t>SoundCloud</a:t>
            </a:r>
            <a:r>
              <a:rPr lang="en-GB" dirty="0" smtClean="0">
                <a:gradFill>
                  <a:gsLst>
                    <a:gs pos="2917">
                      <a:schemeClr val="tx1"/>
                    </a:gs>
                    <a:gs pos="30000">
                      <a:schemeClr val="tx1"/>
                    </a:gs>
                  </a:gsLst>
                  <a:lin ang="5400000" scaled="0"/>
                </a:gradFill>
              </a:rPr>
              <a:t>)</a:t>
            </a:r>
          </a:p>
        </p:txBody>
      </p:sp>
      <p:sp>
        <p:nvSpPr>
          <p:cNvPr id="6" name="Hexagon 5"/>
          <p:cNvSpPr/>
          <p:nvPr/>
        </p:nvSpPr>
        <p:spPr bwMode="auto">
          <a:xfrm>
            <a:off x="5967392" y="2201118"/>
            <a:ext cx="504056" cy="450944"/>
          </a:xfrm>
          <a:prstGeom prst="hexagon">
            <a:avLst/>
          </a:prstGeom>
          <a:solidFill>
            <a:srgbClr val="00206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7" name="Hexagon 6"/>
          <p:cNvSpPr/>
          <p:nvPr/>
        </p:nvSpPr>
        <p:spPr bwMode="auto">
          <a:xfrm>
            <a:off x="6623000" y="1878505"/>
            <a:ext cx="504056" cy="450944"/>
          </a:xfrm>
          <a:prstGeom prst="hexagon">
            <a:avLst/>
          </a:prstGeom>
          <a:solidFill>
            <a:schemeClr val="accent6">
              <a:lumMod val="40000"/>
              <a:lumOff val="60000"/>
            </a:schemeClr>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8" name="Hexagon 7"/>
          <p:cNvSpPr/>
          <p:nvPr/>
        </p:nvSpPr>
        <p:spPr bwMode="auto">
          <a:xfrm>
            <a:off x="5337914" y="1858659"/>
            <a:ext cx="504056" cy="450944"/>
          </a:xfrm>
          <a:prstGeom prst="hexagon">
            <a:avLst/>
          </a:prstGeom>
          <a:solidFill>
            <a:srgbClr val="00B0F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9" name="Hexagon 8"/>
          <p:cNvSpPr/>
          <p:nvPr/>
        </p:nvSpPr>
        <p:spPr bwMode="auto">
          <a:xfrm>
            <a:off x="5980457" y="1481511"/>
            <a:ext cx="504056" cy="450944"/>
          </a:xfrm>
          <a:prstGeom prst="hexagon">
            <a:avLst/>
          </a:prstGeom>
          <a:solidFill>
            <a:schemeClr val="accent3">
              <a:lumMod val="40000"/>
              <a:lumOff val="60000"/>
            </a:schemeClr>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10" name="Hexagon 9"/>
          <p:cNvSpPr/>
          <p:nvPr/>
        </p:nvSpPr>
        <p:spPr bwMode="auto">
          <a:xfrm>
            <a:off x="6623000" y="2632509"/>
            <a:ext cx="504056" cy="450944"/>
          </a:xfrm>
          <a:prstGeom prst="hexagon">
            <a:avLst/>
          </a:prstGeom>
          <a:solidFill>
            <a:srgbClr val="FF0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11" name="Hexagon 10"/>
          <p:cNvSpPr/>
          <p:nvPr/>
        </p:nvSpPr>
        <p:spPr bwMode="auto">
          <a:xfrm>
            <a:off x="5311784" y="2575619"/>
            <a:ext cx="504056" cy="450944"/>
          </a:xfrm>
          <a:prstGeom prst="hexagon">
            <a:avLst/>
          </a:prstGeom>
          <a:solidFill>
            <a:srgbClr val="FFFF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12" name="Hexagon 11"/>
          <p:cNvSpPr/>
          <p:nvPr/>
        </p:nvSpPr>
        <p:spPr bwMode="auto">
          <a:xfrm>
            <a:off x="7278608" y="2254082"/>
            <a:ext cx="504056" cy="450944"/>
          </a:xfrm>
          <a:prstGeom prst="hexagon">
            <a:avLst/>
          </a:prstGeom>
          <a:solidFill>
            <a:srgbClr val="004B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13" name="Hexagon 12"/>
          <p:cNvSpPr/>
          <p:nvPr/>
        </p:nvSpPr>
        <p:spPr bwMode="auto">
          <a:xfrm>
            <a:off x="7278608" y="1535754"/>
            <a:ext cx="504056" cy="450944"/>
          </a:xfrm>
          <a:prstGeom prst="hexagon">
            <a:avLst/>
          </a:prstGeom>
          <a:solidFill>
            <a:srgbClr val="004B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14" name="Hexagon 13"/>
          <p:cNvSpPr/>
          <p:nvPr/>
        </p:nvSpPr>
        <p:spPr bwMode="auto">
          <a:xfrm>
            <a:off x="7908086" y="1912086"/>
            <a:ext cx="504056" cy="450944"/>
          </a:xfrm>
          <a:prstGeom prst="hexagon">
            <a:avLst/>
          </a:prstGeom>
          <a:solidFill>
            <a:srgbClr val="FF0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15" name="Hexagon 14"/>
          <p:cNvSpPr/>
          <p:nvPr/>
        </p:nvSpPr>
        <p:spPr bwMode="auto">
          <a:xfrm>
            <a:off x="4682306" y="2170566"/>
            <a:ext cx="504056" cy="450944"/>
          </a:xfrm>
          <a:prstGeom prst="hexagon">
            <a:avLst/>
          </a:prstGeom>
          <a:solidFill>
            <a:schemeClr val="accent2">
              <a:lumMod val="60000"/>
              <a:lumOff val="40000"/>
            </a:schemeClr>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16" name="Hexagon 15"/>
          <p:cNvSpPr/>
          <p:nvPr/>
        </p:nvSpPr>
        <p:spPr bwMode="auto">
          <a:xfrm>
            <a:off x="4682306" y="1507993"/>
            <a:ext cx="504056" cy="450944"/>
          </a:xfrm>
          <a:prstGeom prst="hexagon">
            <a:avLst/>
          </a:prstGeom>
          <a:solidFill>
            <a:srgbClr val="737373"/>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sp>
        <p:nvSpPr>
          <p:cNvPr id="17" name="Hexagon 16"/>
          <p:cNvSpPr/>
          <p:nvPr/>
        </p:nvSpPr>
        <p:spPr bwMode="auto">
          <a:xfrm>
            <a:off x="4039763" y="1803138"/>
            <a:ext cx="504056" cy="450944"/>
          </a:xfrm>
          <a:prstGeom prst="hexagon">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endParaRPr lang="en-US" sz="800" kern="0" dirty="0">
              <a:latin typeface="+mj-lt"/>
              <a:ea typeface="Segoe UI" pitchFamily="34" charset="0"/>
              <a:cs typeface="Segoe UI" pitchFamily="34" charset="0"/>
            </a:endParaRPr>
          </a:p>
        </p:txBody>
      </p:sp>
      <p:cxnSp>
        <p:nvCxnSpPr>
          <p:cNvPr id="34" name="Straight Arrow Connector 33"/>
          <p:cNvCxnSpPr>
            <a:stCxn id="11" idx="0"/>
            <a:endCxn id="6" idx="3"/>
          </p:cNvCxnSpPr>
          <p:nvPr/>
        </p:nvCxnSpPr>
        <p:spPr>
          <a:xfrm flipV="1">
            <a:off x="5815840" y="2426590"/>
            <a:ext cx="151552" cy="37450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0"/>
            <a:endCxn id="8" idx="2"/>
          </p:cNvCxnSpPr>
          <p:nvPr/>
        </p:nvCxnSpPr>
        <p:spPr>
          <a:xfrm flipV="1">
            <a:off x="5186362" y="2309603"/>
            <a:ext cx="264288" cy="8643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3"/>
            <a:endCxn id="16" idx="0"/>
          </p:cNvCxnSpPr>
          <p:nvPr/>
        </p:nvCxnSpPr>
        <p:spPr>
          <a:xfrm flipH="1">
            <a:off x="5186362" y="1706983"/>
            <a:ext cx="794095" cy="2648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3"/>
            <a:endCxn id="7" idx="5"/>
          </p:cNvCxnSpPr>
          <p:nvPr/>
        </p:nvCxnSpPr>
        <p:spPr>
          <a:xfrm flipH="1">
            <a:off x="7014320" y="1761226"/>
            <a:ext cx="264288" cy="1172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5" idx="4"/>
            <a:endCxn id="17" idx="0"/>
          </p:cNvCxnSpPr>
          <p:nvPr/>
        </p:nvCxnSpPr>
        <p:spPr>
          <a:xfrm flipH="1" flipV="1">
            <a:off x="4543819" y="2028610"/>
            <a:ext cx="251223" cy="14195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1"/>
            <a:endCxn id="10" idx="3"/>
          </p:cNvCxnSpPr>
          <p:nvPr/>
        </p:nvCxnSpPr>
        <p:spPr>
          <a:xfrm flipV="1">
            <a:off x="5703104" y="2857981"/>
            <a:ext cx="919896" cy="16858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0" idx="4"/>
            <a:endCxn id="9" idx="1"/>
          </p:cNvCxnSpPr>
          <p:nvPr/>
        </p:nvCxnSpPr>
        <p:spPr>
          <a:xfrm flipH="1" flipV="1">
            <a:off x="6371777" y="1932455"/>
            <a:ext cx="363959" cy="7000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0"/>
            <a:endCxn id="12" idx="2"/>
          </p:cNvCxnSpPr>
          <p:nvPr/>
        </p:nvCxnSpPr>
        <p:spPr>
          <a:xfrm flipV="1">
            <a:off x="7127056" y="2705026"/>
            <a:ext cx="264288" cy="1529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4" idx="3"/>
            <a:endCxn id="7" idx="0"/>
          </p:cNvCxnSpPr>
          <p:nvPr/>
        </p:nvCxnSpPr>
        <p:spPr>
          <a:xfrm flipH="1" flipV="1">
            <a:off x="7127056" y="2103977"/>
            <a:ext cx="781030" cy="335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6" idx="3"/>
            <a:endCxn id="17" idx="5"/>
          </p:cNvCxnSpPr>
          <p:nvPr/>
        </p:nvCxnSpPr>
        <p:spPr>
          <a:xfrm flipH="1">
            <a:off x="4431083" y="1733465"/>
            <a:ext cx="251223" cy="696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9" idx="5"/>
            <a:endCxn id="13" idx="4"/>
          </p:cNvCxnSpPr>
          <p:nvPr/>
        </p:nvCxnSpPr>
        <p:spPr>
          <a:xfrm>
            <a:off x="6371777" y="1481511"/>
            <a:ext cx="1019567" cy="5424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0147661" y="3491363"/>
            <a:ext cx="1969289" cy="544765"/>
          </a:xfrm>
          <a:prstGeom prst="rect">
            <a:avLst/>
          </a:prstGeom>
          <a:noFill/>
        </p:spPr>
        <p:txBody>
          <a:bodyPr wrap="square" lIns="182880" tIns="146304" rIns="182880" bIns="146304" rtlCol="0">
            <a:spAutoFit/>
          </a:bodyPr>
          <a:lstStyle/>
          <a:p>
            <a:pPr algn="ctr">
              <a:lnSpc>
                <a:spcPct val="90000"/>
              </a:lnSpc>
              <a:spcAft>
                <a:spcPts val="600"/>
              </a:spcAft>
            </a:pPr>
            <a:r>
              <a:rPr lang="en-GB" dirty="0" smtClean="0">
                <a:gradFill>
                  <a:gsLst>
                    <a:gs pos="2917">
                      <a:schemeClr val="tx1"/>
                    </a:gs>
                    <a:gs pos="30000">
                      <a:schemeClr val="tx1"/>
                    </a:gs>
                  </a:gsLst>
                  <a:lin ang="5400000" scaled="0"/>
                </a:gradFill>
              </a:rPr>
              <a:t>CAP Theorem!?</a:t>
            </a:r>
          </a:p>
        </p:txBody>
      </p:sp>
      <p:sp>
        <p:nvSpPr>
          <p:cNvPr id="58" name="TextBox 57"/>
          <p:cNvSpPr txBox="1"/>
          <p:nvPr/>
        </p:nvSpPr>
        <p:spPr>
          <a:xfrm>
            <a:off x="5798713" y="673322"/>
            <a:ext cx="3625950" cy="544765"/>
          </a:xfrm>
          <a:prstGeom prst="rect">
            <a:avLst/>
          </a:prstGeom>
          <a:noFill/>
        </p:spPr>
        <p:txBody>
          <a:bodyPr wrap="square" lIns="182880" tIns="146304" rIns="182880" bIns="146304" rtlCol="0">
            <a:spAutoFit/>
          </a:bodyPr>
          <a:lstStyle/>
          <a:p>
            <a:pPr algn="ctr">
              <a:lnSpc>
                <a:spcPct val="90000"/>
              </a:lnSpc>
              <a:spcAft>
                <a:spcPts val="600"/>
              </a:spcAft>
            </a:pPr>
            <a:r>
              <a:rPr lang="en-GB" dirty="0" smtClean="0">
                <a:gradFill>
                  <a:gsLst>
                    <a:gs pos="2917">
                      <a:schemeClr val="tx1"/>
                    </a:gs>
                    <a:gs pos="30000">
                      <a:schemeClr val="tx1"/>
                    </a:gs>
                  </a:gsLst>
                  <a:lin ang="5400000" scaled="0"/>
                </a:gradFill>
              </a:rPr>
              <a:t>What about network latency?</a:t>
            </a:r>
          </a:p>
        </p:txBody>
      </p:sp>
      <p:sp>
        <p:nvSpPr>
          <p:cNvPr id="59" name="TextBox 58"/>
          <p:cNvSpPr txBox="1"/>
          <p:nvPr/>
        </p:nvSpPr>
        <p:spPr>
          <a:xfrm>
            <a:off x="250153" y="1857050"/>
            <a:ext cx="3270709" cy="794064"/>
          </a:xfrm>
          <a:prstGeom prst="rect">
            <a:avLst/>
          </a:prstGeom>
          <a:noFill/>
        </p:spPr>
        <p:txBody>
          <a:bodyPr wrap="square" lIns="182880" tIns="146304" rIns="182880" bIns="146304" rtlCol="0">
            <a:spAutoFit/>
          </a:bodyPr>
          <a:lstStyle/>
          <a:p>
            <a:pPr algn="ctr">
              <a:lnSpc>
                <a:spcPct val="90000"/>
              </a:lnSpc>
              <a:spcAft>
                <a:spcPts val="600"/>
              </a:spcAft>
            </a:pPr>
            <a:r>
              <a:rPr lang="en-GB" dirty="0" smtClean="0">
                <a:gradFill>
                  <a:gsLst>
                    <a:gs pos="2917">
                      <a:schemeClr val="tx1"/>
                    </a:gs>
                    <a:gs pos="30000">
                      <a:schemeClr val="tx1"/>
                    </a:gs>
                  </a:gsLst>
                  <a:lin ang="5400000" scaled="0"/>
                </a:gradFill>
              </a:rPr>
              <a:t>How do the microservices know about each other?</a:t>
            </a:r>
          </a:p>
        </p:txBody>
      </p:sp>
      <p:sp>
        <p:nvSpPr>
          <p:cNvPr id="60" name="TextBox 59"/>
          <p:cNvSpPr txBox="1"/>
          <p:nvPr/>
        </p:nvSpPr>
        <p:spPr>
          <a:xfrm>
            <a:off x="9040208" y="2144865"/>
            <a:ext cx="3270709" cy="794064"/>
          </a:xfrm>
          <a:prstGeom prst="rect">
            <a:avLst/>
          </a:prstGeom>
          <a:noFill/>
        </p:spPr>
        <p:txBody>
          <a:bodyPr wrap="square" lIns="182880" tIns="146304" rIns="182880" bIns="146304" rtlCol="0">
            <a:spAutoFit/>
          </a:bodyPr>
          <a:lstStyle/>
          <a:p>
            <a:pPr algn="ctr">
              <a:lnSpc>
                <a:spcPct val="90000"/>
              </a:lnSpc>
              <a:spcAft>
                <a:spcPts val="600"/>
              </a:spcAft>
            </a:pPr>
            <a:r>
              <a:rPr lang="en-GB" dirty="0" smtClean="0">
                <a:gradFill>
                  <a:gsLst>
                    <a:gs pos="2917">
                      <a:schemeClr val="tx1"/>
                    </a:gs>
                    <a:gs pos="30000">
                      <a:schemeClr val="tx1"/>
                    </a:gs>
                  </a:gsLst>
                  <a:lin ang="5400000" scaled="0"/>
                </a:gradFill>
              </a:rPr>
              <a:t>How do we monitor our system?</a:t>
            </a:r>
          </a:p>
        </p:txBody>
      </p:sp>
      <p:sp>
        <p:nvSpPr>
          <p:cNvPr id="61" name="TextBox 60"/>
          <p:cNvSpPr txBox="1"/>
          <p:nvPr/>
        </p:nvSpPr>
        <p:spPr>
          <a:xfrm>
            <a:off x="4648752" y="3507398"/>
            <a:ext cx="2821263" cy="794064"/>
          </a:xfrm>
          <a:prstGeom prst="rect">
            <a:avLst/>
          </a:prstGeom>
          <a:noFill/>
        </p:spPr>
        <p:txBody>
          <a:bodyPr wrap="square" lIns="182880" tIns="146304" rIns="182880" bIns="146304" rtlCol="0">
            <a:spAutoFit/>
          </a:bodyPr>
          <a:lstStyle/>
          <a:p>
            <a:pPr algn="ctr">
              <a:lnSpc>
                <a:spcPct val="90000"/>
              </a:lnSpc>
              <a:spcAft>
                <a:spcPts val="600"/>
              </a:spcAft>
            </a:pPr>
            <a:r>
              <a:rPr lang="en-GB" dirty="0" smtClean="0">
                <a:gradFill>
                  <a:gsLst>
                    <a:gs pos="2917">
                      <a:schemeClr val="tx1"/>
                    </a:gs>
                    <a:gs pos="30000">
                      <a:schemeClr val="tx1"/>
                    </a:gs>
                  </a:gsLst>
                  <a:lin ang="5400000" scaled="0"/>
                </a:gradFill>
              </a:rPr>
              <a:t>How do I perform complex queries?</a:t>
            </a:r>
          </a:p>
        </p:txBody>
      </p:sp>
      <p:sp>
        <p:nvSpPr>
          <p:cNvPr id="62" name="TextBox 61"/>
          <p:cNvSpPr txBox="1"/>
          <p:nvPr/>
        </p:nvSpPr>
        <p:spPr>
          <a:xfrm>
            <a:off x="8538253" y="1262567"/>
            <a:ext cx="3625950" cy="544765"/>
          </a:xfrm>
          <a:prstGeom prst="rect">
            <a:avLst/>
          </a:prstGeom>
          <a:noFill/>
        </p:spPr>
        <p:txBody>
          <a:bodyPr wrap="square" lIns="182880" tIns="146304" rIns="182880" bIns="146304" rtlCol="0">
            <a:spAutoFit/>
          </a:bodyPr>
          <a:lstStyle/>
          <a:p>
            <a:pPr algn="ctr">
              <a:lnSpc>
                <a:spcPct val="90000"/>
              </a:lnSpc>
              <a:spcAft>
                <a:spcPts val="600"/>
              </a:spcAft>
            </a:pPr>
            <a:r>
              <a:rPr lang="en-GB" dirty="0" smtClean="0">
                <a:gradFill>
                  <a:gsLst>
                    <a:gs pos="2917">
                      <a:schemeClr val="tx1"/>
                    </a:gs>
                    <a:gs pos="30000">
                      <a:schemeClr val="tx1"/>
                    </a:gs>
                  </a:gsLst>
                  <a:lin ang="5400000" scaled="0"/>
                </a:gradFill>
              </a:rPr>
              <a:t>Who authorises who?</a:t>
            </a:r>
          </a:p>
        </p:txBody>
      </p:sp>
      <p:sp>
        <p:nvSpPr>
          <p:cNvPr id="63" name="TextBox 62"/>
          <p:cNvSpPr txBox="1"/>
          <p:nvPr/>
        </p:nvSpPr>
        <p:spPr>
          <a:xfrm>
            <a:off x="1200237" y="2895725"/>
            <a:ext cx="3270709" cy="794064"/>
          </a:xfrm>
          <a:prstGeom prst="rect">
            <a:avLst/>
          </a:prstGeom>
          <a:noFill/>
        </p:spPr>
        <p:txBody>
          <a:bodyPr wrap="square" lIns="182880" tIns="146304" rIns="182880" bIns="146304" rtlCol="0">
            <a:spAutoFit/>
          </a:bodyPr>
          <a:lstStyle/>
          <a:p>
            <a:pPr algn="ctr">
              <a:lnSpc>
                <a:spcPct val="90000"/>
              </a:lnSpc>
              <a:spcAft>
                <a:spcPts val="600"/>
              </a:spcAft>
            </a:pPr>
            <a:r>
              <a:rPr lang="en-GB" dirty="0" smtClean="0">
                <a:gradFill>
                  <a:gsLst>
                    <a:gs pos="2917">
                      <a:schemeClr val="tx1"/>
                    </a:gs>
                    <a:gs pos="30000">
                      <a:schemeClr val="tx1"/>
                    </a:gs>
                  </a:gsLst>
                  <a:lin ang="5400000" scaled="0"/>
                </a:gradFill>
              </a:rPr>
              <a:t>What language? Protocol? Interface? Should we use?</a:t>
            </a:r>
          </a:p>
        </p:txBody>
      </p:sp>
      <p:sp>
        <p:nvSpPr>
          <p:cNvPr id="64" name="TextBox 63"/>
          <p:cNvSpPr txBox="1"/>
          <p:nvPr/>
        </p:nvSpPr>
        <p:spPr>
          <a:xfrm>
            <a:off x="7148592" y="2976730"/>
            <a:ext cx="3270709" cy="794064"/>
          </a:xfrm>
          <a:prstGeom prst="rect">
            <a:avLst/>
          </a:prstGeom>
          <a:noFill/>
        </p:spPr>
        <p:txBody>
          <a:bodyPr wrap="square" lIns="182880" tIns="146304" rIns="182880" bIns="146304" rtlCol="0">
            <a:spAutoFit/>
          </a:bodyPr>
          <a:lstStyle/>
          <a:p>
            <a:pPr algn="ctr">
              <a:lnSpc>
                <a:spcPct val="90000"/>
              </a:lnSpc>
              <a:spcAft>
                <a:spcPts val="600"/>
              </a:spcAft>
            </a:pPr>
            <a:r>
              <a:rPr lang="en-GB" dirty="0" smtClean="0">
                <a:gradFill>
                  <a:gsLst>
                    <a:gs pos="2917">
                      <a:schemeClr val="tx1"/>
                    </a:gs>
                    <a:gs pos="30000">
                      <a:schemeClr val="tx1"/>
                    </a:gs>
                  </a:gsLst>
                  <a:lin ang="5400000" scaled="0"/>
                </a:gradFill>
              </a:rPr>
              <a:t>What happens if a service fail?</a:t>
            </a:r>
          </a:p>
        </p:txBody>
      </p:sp>
    </p:spTree>
    <p:extLst>
      <p:ext uri="{BB962C8B-B14F-4D97-AF65-F5344CB8AC3E}">
        <p14:creationId xmlns:p14="http://schemas.microsoft.com/office/powerpoint/2010/main" val="27503305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par>
                          <p:cTn id="48" fill="hold">
                            <p:stCondLst>
                              <p:cond delay="5500"/>
                            </p:stCondLst>
                            <p:childTnLst>
                              <p:par>
                                <p:cTn id="49" presetID="10" presetClass="entr" presetSubtype="0" fill="hold" nodeType="afterEffect">
                                  <p:stCondLst>
                                    <p:cond delay="50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10" presetClass="entr" presetSubtype="0" fill="hold"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par>
                                <p:cTn id="58" presetID="10" presetClass="entr" presetSubtype="0" fill="hold"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500"/>
                                        <p:tgtEl>
                                          <p:spTgt spid="53"/>
                                        </p:tgtEl>
                                      </p:cBhvr>
                                    </p:animEffect>
                                  </p:childTnLst>
                                </p:cTn>
                              </p:par>
                              <p:par>
                                <p:cTn id="64" presetID="10" presetClass="entr" presetSubtype="0" fill="hold"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par>
                                <p:cTn id="67" presetID="10" presetClass="entr" presetSubtype="0"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par>
                                <p:cTn id="70" presetID="10" presetClass="entr" presetSubtype="0" fill="hold"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500"/>
                                        <p:tgtEl>
                                          <p:spTgt spid="41"/>
                                        </p:tgtEl>
                                      </p:cBhvr>
                                    </p:animEffect>
                                  </p:childTnLst>
                                </p:cTn>
                              </p:par>
                              <p:par>
                                <p:cTn id="73" presetID="10" presetClass="entr" presetSubtype="0" fill="hold" nodeType="with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500"/>
                                        <p:tgtEl>
                                          <p:spTgt spid="51"/>
                                        </p:tgtEl>
                                      </p:cBhvr>
                                    </p:animEffect>
                                  </p:childTnLst>
                                </p:cTn>
                              </p:par>
                              <p:par>
                                <p:cTn id="76" presetID="10" presetClass="entr" presetSubtype="0" fill="hold"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par>
                                <p:cTn id="79" presetID="10" presetClass="entr" presetSubtype="0" fill="hold" nodeType="with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fade">
                                      <p:cBhvr>
                                        <p:cTn id="84" dur="500"/>
                                        <p:tgtEl>
                                          <p:spTgt spid="59"/>
                                        </p:tgtEl>
                                      </p:cBhvr>
                                    </p:animEffect>
                                  </p:childTnLst>
                                </p:cTn>
                              </p:par>
                            </p:childTnLst>
                          </p:cTn>
                        </p:par>
                        <p:par>
                          <p:cTn id="85" fill="hold">
                            <p:stCondLst>
                              <p:cond delay="6500"/>
                            </p:stCondLst>
                            <p:childTnLst>
                              <p:par>
                                <p:cTn id="86" presetID="10" presetClass="entr" presetSubtype="0" fill="hold" grpId="0" nodeType="afterEffect">
                                  <p:stCondLst>
                                    <p:cond delay="0"/>
                                  </p:stCondLst>
                                  <p:childTnLst>
                                    <p:set>
                                      <p:cBhvr>
                                        <p:cTn id="87" dur="1" fill="hold">
                                          <p:stCondLst>
                                            <p:cond delay="0"/>
                                          </p:stCondLst>
                                        </p:cTn>
                                        <p:tgtEl>
                                          <p:spTgt spid="61"/>
                                        </p:tgtEl>
                                        <p:attrNameLst>
                                          <p:attrName>style.visibility</p:attrName>
                                        </p:attrNameLst>
                                      </p:cBhvr>
                                      <p:to>
                                        <p:strVal val="visible"/>
                                      </p:to>
                                    </p:set>
                                    <p:animEffect transition="in" filter="fade">
                                      <p:cBhvr>
                                        <p:cTn id="88" dur="500"/>
                                        <p:tgtEl>
                                          <p:spTgt spid="61"/>
                                        </p:tgtEl>
                                      </p:cBhvr>
                                    </p:animEffect>
                                  </p:childTnLst>
                                </p:cTn>
                              </p:par>
                            </p:childTnLst>
                          </p:cTn>
                        </p:par>
                        <p:par>
                          <p:cTn id="89" fill="hold">
                            <p:stCondLst>
                              <p:cond delay="7000"/>
                            </p:stCondLst>
                            <p:childTnLst>
                              <p:par>
                                <p:cTn id="90" presetID="10" presetClass="entr" presetSubtype="0" fill="hold" grpId="0" nodeType="after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fade">
                                      <p:cBhvr>
                                        <p:cTn id="92" dur="500"/>
                                        <p:tgtEl>
                                          <p:spTgt spid="57"/>
                                        </p:tgtEl>
                                      </p:cBhvr>
                                    </p:animEffect>
                                  </p:childTnLst>
                                </p:cTn>
                              </p:par>
                            </p:childTnLst>
                          </p:cTn>
                        </p:par>
                        <p:par>
                          <p:cTn id="93" fill="hold">
                            <p:stCondLst>
                              <p:cond delay="7500"/>
                            </p:stCondLst>
                            <p:childTnLst>
                              <p:par>
                                <p:cTn id="94" presetID="10" presetClass="entr" presetSubtype="0" fill="hold" grpId="0" nodeType="after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fade">
                                      <p:cBhvr>
                                        <p:cTn id="96" dur="500"/>
                                        <p:tgtEl>
                                          <p:spTgt spid="60"/>
                                        </p:tgtEl>
                                      </p:cBhvr>
                                    </p:animEffect>
                                  </p:childTnLst>
                                </p:cTn>
                              </p:par>
                            </p:childTnLst>
                          </p:cTn>
                        </p:par>
                        <p:par>
                          <p:cTn id="97" fill="hold">
                            <p:stCondLst>
                              <p:cond delay="8000"/>
                            </p:stCondLst>
                            <p:childTnLst>
                              <p:par>
                                <p:cTn id="98" presetID="10" presetClass="entr" presetSubtype="0" fill="hold" grpId="0" nodeType="after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fade">
                                      <p:cBhvr>
                                        <p:cTn id="100" dur="500"/>
                                        <p:tgtEl>
                                          <p:spTgt spid="58"/>
                                        </p:tgtEl>
                                      </p:cBhvr>
                                    </p:animEffect>
                                  </p:childTnLst>
                                </p:cTn>
                              </p:par>
                            </p:childTnLst>
                          </p:cTn>
                        </p:par>
                        <p:par>
                          <p:cTn id="101" fill="hold">
                            <p:stCondLst>
                              <p:cond delay="8500"/>
                            </p:stCondLst>
                            <p:childTnLst>
                              <p:par>
                                <p:cTn id="102" presetID="10" presetClass="entr" presetSubtype="0" fill="hold" grpId="0" nodeType="afterEffect">
                                  <p:stCondLst>
                                    <p:cond delay="0"/>
                                  </p:stCondLst>
                                  <p:childTnLst>
                                    <p:set>
                                      <p:cBhvr>
                                        <p:cTn id="103" dur="1" fill="hold">
                                          <p:stCondLst>
                                            <p:cond delay="0"/>
                                          </p:stCondLst>
                                        </p:cTn>
                                        <p:tgtEl>
                                          <p:spTgt spid="62"/>
                                        </p:tgtEl>
                                        <p:attrNameLst>
                                          <p:attrName>style.visibility</p:attrName>
                                        </p:attrNameLst>
                                      </p:cBhvr>
                                      <p:to>
                                        <p:strVal val="visible"/>
                                      </p:to>
                                    </p:set>
                                    <p:animEffect transition="in" filter="fade">
                                      <p:cBhvr>
                                        <p:cTn id="104" dur="500"/>
                                        <p:tgtEl>
                                          <p:spTgt spid="62"/>
                                        </p:tgtEl>
                                      </p:cBhvr>
                                    </p:animEffect>
                                  </p:childTnLst>
                                </p:cTn>
                              </p:par>
                            </p:childTnLst>
                          </p:cTn>
                        </p:par>
                        <p:par>
                          <p:cTn id="105" fill="hold">
                            <p:stCondLst>
                              <p:cond delay="9000"/>
                            </p:stCondLst>
                            <p:childTnLst>
                              <p:par>
                                <p:cTn id="106" presetID="10" presetClass="entr" presetSubtype="0" fill="hold" grpId="0" nodeType="afterEffect">
                                  <p:stCondLst>
                                    <p:cond delay="0"/>
                                  </p:stCondLst>
                                  <p:childTnLst>
                                    <p:set>
                                      <p:cBhvr>
                                        <p:cTn id="107" dur="1" fill="hold">
                                          <p:stCondLst>
                                            <p:cond delay="0"/>
                                          </p:stCondLst>
                                        </p:cTn>
                                        <p:tgtEl>
                                          <p:spTgt spid="63"/>
                                        </p:tgtEl>
                                        <p:attrNameLst>
                                          <p:attrName>style.visibility</p:attrName>
                                        </p:attrNameLst>
                                      </p:cBhvr>
                                      <p:to>
                                        <p:strVal val="visible"/>
                                      </p:to>
                                    </p:set>
                                    <p:animEffect transition="in" filter="fade">
                                      <p:cBhvr>
                                        <p:cTn id="108" dur="500"/>
                                        <p:tgtEl>
                                          <p:spTgt spid="63"/>
                                        </p:tgtEl>
                                      </p:cBhvr>
                                    </p:animEffect>
                                  </p:childTnLst>
                                </p:cTn>
                              </p:par>
                            </p:childTnLst>
                          </p:cTn>
                        </p:par>
                        <p:par>
                          <p:cTn id="109" fill="hold">
                            <p:stCondLst>
                              <p:cond delay="9500"/>
                            </p:stCondLst>
                            <p:childTnLst>
                              <p:par>
                                <p:cTn id="110" presetID="10" presetClass="entr" presetSubtype="0" fill="hold" grpId="0" nodeType="after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57" grpId="0"/>
      <p:bldP spid="58" grpId="0"/>
      <p:bldP spid="59" grpId="0"/>
      <p:bldP spid="60" grpId="0"/>
      <p:bldP spid="61" grpId="0"/>
      <p:bldP spid="62" grpId="0"/>
      <p:bldP spid="63" grpId="0"/>
      <p:bldP spid="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Fabric</a:t>
            </a:r>
            <a:endParaRPr lang="en-US" dirty="0"/>
          </a:p>
        </p:txBody>
      </p:sp>
      <p:sp>
        <p:nvSpPr>
          <p:cNvPr id="4" name="TextBox 3"/>
          <p:cNvSpPr txBox="1"/>
          <p:nvPr/>
        </p:nvSpPr>
        <p:spPr>
          <a:xfrm>
            <a:off x="252045" y="3065214"/>
            <a:ext cx="611020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smtClean="0">
                <a:gradFill>
                  <a:gsLst>
                    <a:gs pos="2917">
                      <a:schemeClr val="tx1"/>
                    </a:gs>
                    <a:gs pos="30000">
                      <a:schemeClr val="tx1"/>
                    </a:gs>
                  </a:gsLst>
                  <a:lin ang="5400000" scaled="0"/>
                </a:gradFill>
              </a:rPr>
              <a:t>Managing the complexity</a:t>
            </a:r>
          </a:p>
        </p:txBody>
      </p:sp>
    </p:spTree>
    <p:extLst>
      <p:ext uri="{BB962C8B-B14F-4D97-AF65-F5344CB8AC3E}">
        <p14:creationId xmlns:p14="http://schemas.microsoft.com/office/powerpoint/2010/main" val="55181996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Service Fabric</a:t>
            </a:r>
            <a:br>
              <a:rPr lang="en-US" dirty="0" smtClean="0"/>
            </a:br>
            <a:r>
              <a:rPr lang="en-US" sz="2800" dirty="0"/>
              <a:t>A platform for reliable, </a:t>
            </a:r>
            <a:r>
              <a:rPr lang="en-US" sz="2800" dirty="0" err="1"/>
              <a:t>hyperscale</a:t>
            </a:r>
            <a:r>
              <a:rPr lang="en-US" sz="2800" dirty="0"/>
              <a:t>, microservice-based applications</a:t>
            </a:r>
          </a:p>
        </p:txBody>
      </p:sp>
      <p:sp>
        <p:nvSpPr>
          <p:cNvPr id="356" name="Right Arrow 355"/>
          <p:cNvSpPr/>
          <p:nvPr/>
        </p:nvSpPr>
        <p:spPr>
          <a:xfrm rot="5400000">
            <a:off x="1546831" y="4015899"/>
            <a:ext cx="668435" cy="761944"/>
          </a:xfrm>
          <a:prstGeom prst="rightArrow">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57" name="Right Arrow 356"/>
          <p:cNvSpPr/>
          <p:nvPr/>
        </p:nvSpPr>
        <p:spPr>
          <a:xfrm rot="5400000">
            <a:off x="5683467" y="3991562"/>
            <a:ext cx="706374" cy="806317"/>
          </a:xfrm>
          <a:prstGeom prst="rightArrow">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58" name="Right Arrow 357"/>
          <p:cNvSpPr/>
          <p:nvPr/>
        </p:nvSpPr>
        <p:spPr>
          <a:xfrm rot="5400000">
            <a:off x="10084310" y="4012876"/>
            <a:ext cx="667703" cy="742754"/>
          </a:xfrm>
          <a:prstGeom prst="rightArrow">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55" name="Hexagon 654"/>
          <p:cNvSpPr/>
          <p:nvPr/>
        </p:nvSpPr>
        <p:spPr>
          <a:xfrm>
            <a:off x="534686" y="2987286"/>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56" name="Hexagon 655"/>
          <p:cNvSpPr/>
          <p:nvPr/>
        </p:nvSpPr>
        <p:spPr>
          <a:xfrm>
            <a:off x="993641" y="2987286"/>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57" name="Hexagon 656"/>
          <p:cNvSpPr/>
          <p:nvPr/>
        </p:nvSpPr>
        <p:spPr>
          <a:xfrm>
            <a:off x="1455082" y="2987286"/>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58" name="Hexagon 657"/>
          <p:cNvSpPr/>
          <p:nvPr/>
        </p:nvSpPr>
        <p:spPr>
          <a:xfrm>
            <a:off x="1914036" y="2987286"/>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59" name="Hexagon 658"/>
          <p:cNvSpPr/>
          <p:nvPr/>
        </p:nvSpPr>
        <p:spPr>
          <a:xfrm>
            <a:off x="2376663" y="2987286"/>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0" name="Hexagon 659"/>
          <p:cNvSpPr/>
          <p:nvPr/>
        </p:nvSpPr>
        <p:spPr>
          <a:xfrm>
            <a:off x="2831947" y="2987286"/>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1" name="Hexagon 660"/>
          <p:cNvSpPr/>
          <p:nvPr/>
        </p:nvSpPr>
        <p:spPr>
          <a:xfrm>
            <a:off x="3289716" y="2987286"/>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2" name="Hexagon 661"/>
          <p:cNvSpPr/>
          <p:nvPr/>
        </p:nvSpPr>
        <p:spPr>
          <a:xfrm>
            <a:off x="3757657" y="2987286"/>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3" name="Hexagon 662"/>
          <p:cNvSpPr/>
          <p:nvPr/>
        </p:nvSpPr>
        <p:spPr>
          <a:xfrm>
            <a:off x="4219449" y="2988606"/>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4" name="Hexagon 663"/>
          <p:cNvSpPr/>
          <p:nvPr/>
        </p:nvSpPr>
        <p:spPr>
          <a:xfrm>
            <a:off x="4678404" y="2988606"/>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5" name="Hexagon 664"/>
          <p:cNvSpPr/>
          <p:nvPr/>
        </p:nvSpPr>
        <p:spPr>
          <a:xfrm>
            <a:off x="5139845" y="2988606"/>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6" name="Hexagon 665"/>
          <p:cNvSpPr/>
          <p:nvPr/>
        </p:nvSpPr>
        <p:spPr>
          <a:xfrm>
            <a:off x="5598799" y="2988606"/>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7" name="Hexagon 666"/>
          <p:cNvSpPr/>
          <p:nvPr/>
        </p:nvSpPr>
        <p:spPr>
          <a:xfrm>
            <a:off x="6057755" y="2988606"/>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8" name="Hexagon 667"/>
          <p:cNvSpPr/>
          <p:nvPr/>
        </p:nvSpPr>
        <p:spPr>
          <a:xfrm>
            <a:off x="6519603" y="2988606"/>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69" name="Hexagon 668"/>
          <p:cNvSpPr/>
          <p:nvPr/>
        </p:nvSpPr>
        <p:spPr>
          <a:xfrm>
            <a:off x="6981044" y="2988606"/>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0" name="Hexagon 669"/>
          <p:cNvSpPr/>
          <p:nvPr/>
        </p:nvSpPr>
        <p:spPr>
          <a:xfrm>
            <a:off x="7439998" y="2988606"/>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1" name="Hexagon 670"/>
          <p:cNvSpPr/>
          <p:nvPr/>
        </p:nvSpPr>
        <p:spPr>
          <a:xfrm>
            <a:off x="7904231" y="2992149"/>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2" name="Hexagon 671"/>
          <p:cNvSpPr/>
          <p:nvPr/>
        </p:nvSpPr>
        <p:spPr>
          <a:xfrm>
            <a:off x="8363657" y="2992149"/>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3" name="Hexagon 672"/>
          <p:cNvSpPr/>
          <p:nvPr/>
        </p:nvSpPr>
        <p:spPr>
          <a:xfrm>
            <a:off x="8816978" y="2992149"/>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4" name="Hexagon 673"/>
          <p:cNvSpPr/>
          <p:nvPr/>
        </p:nvSpPr>
        <p:spPr>
          <a:xfrm>
            <a:off x="9275932" y="2992149"/>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5" name="Hexagon 674"/>
          <p:cNvSpPr/>
          <p:nvPr/>
        </p:nvSpPr>
        <p:spPr>
          <a:xfrm>
            <a:off x="9736225" y="2992149"/>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6" name="Hexagon 675"/>
          <p:cNvSpPr/>
          <p:nvPr/>
        </p:nvSpPr>
        <p:spPr>
          <a:xfrm>
            <a:off x="10198074" y="2992149"/>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7" name="Hexagon 676"/>
          <p:cNvSpPr/>
          <p:nvPr/>
        </p:nvSpPr>
        <p:spPr>
          <a:xfrm>
            <a:off x="10655842" y="2992149"/>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8" name="Hexagon 677"/>
          <p:cNvSpPr/>
          <p:nvPr/>
        </p:nvSpPr>
        <p:spPr>
          <a:xfrm>
            <a:off x="11117691" y="2992149"/>
            <a:ext cx="274875" cy="247956"/>
          </a:xfrm>
          <a:prstGeom prst="hexagon">
            <a:avLst/>
          </a:prstGeom>
          <a:solidFill>
            <a:srgbClr val="662E93"/>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79" name="Rectangle 678"/>
          <p:cNvSpPr/>
          <p:nvPr/>
        </p:nvSpPr>
        <p:spPr>
          <a:xfrm>
            <a:off x="518120" y="3109062"/>
            <a:ext cx="11101226" cy="1045040"/>
          </a:xfrm>
          <a:prstGeom prst="rect">
            <a:avLst/>
          </a:prstGeom>
          <a:solidFill>
            <a:srgbClr val="662E93"/>
          </a:solidFill>
          <a:ln w="12700" cap="flat" cmpd="sng" algn="ctr">
            <a:noFill/>
            <a:prstDash val="solid"/>
            <a:miter lim="800000"/>
          </a:ln>
          <a:effectLst/>
        </p:spPr>
        <p:txBody>
          <a:bodyPr rtlCol="0" anchor="ctr"/>
          <a:lstStyle/>
          <a:p>
            <a:pPr algn="ctr" defTabSz="914224">
              <a:defRPr/>
            </a:pPr>
            <a:endParaRPr lang="en-US" b="1" kern="0">
              <a:solidFill>
                <a:srgbClr val="FFFFFF"/>
              </a:solidFill>
              <a:latin typeface="Calibri" panose="020F0502020204030204"/>
            </a:endParaRPr>
          </a:p>
        </p:txBody>
      </p:sp>
      <p:sp>
        <p:nvSpPr>
          <p:cNvPr id="680" name="TextBox 679"/>
          <p:cNvSpPr txBox="1"/>
          <p:nvPr/>
        </p:nvSpPr>
        <p:spPr>
          <a:xfrm>
            <a:off x="5076544" y="3103427"/>
            <a:ext cx="2316952" cy="533636"/>
          </a:xfrm>
          <a:prstGeom prst="rect">
            <a:avLst/>
          </a:prstGeom>
          <a:noFill/>
        </p:spPr>
        <p:txBody>
          <a:bodyPr wrap="square" rtlCol="0">
            <a:spAutoFit/>
          </a:bodyPr>
          <a:lstStyle/>
          <a:p>
            <a:pPr defTabSz="914224"/>
            <a:r>
              <a:rPr lang="en-US" sz="2800" b="1" dirty="0">
                <a:solidFill>
                  <a:srgbClr val="FFFFFF"/>
                </a:solidFill>
                <a:latin typeface="Segoe UI Light"/>
              </a:rPr>
              <a:t>Service Fabric</a:t>
            </a:r>
          </a:p>
        </p:txBody>
      </p:sp>
      <p:sp>
        <p:nvSpPr>
          <p:cNvPr id="689" name="TextBox 688"/>
          <p:cNvSpPr txBox="1"/>
          <p:nvPr/>
        </p:nvSpPr>
        <p:spPr>
          <a:xfrm>
            <a:off x="602166" y="3226503"/>
            <a:ext cx="1228076" cy="282383"/>
          </a:xfrm>
          <a:prstGeom prst="rect">
            <a:avLst/>
          </a:prstGeom>
          <a:noFill/>
        </p:spPr>
        <p:txBody>
          <a:bodyPr wrap="square" rtlCol="0">
            <a:spAutoFit/>
          </a:bodyPr>
          <a:lstStyle/>
          <a:p>
            <a:pPr defTabSz="914224"/>
            <a:r>
              <a:rPr lang="en-US" sz="1199" b="1" dirty="0">
                <a:solidFill>
                  <a:srgbClr val="FFFFFF"/>
                </a:solidFill>
                <a:latin typeface="Segoe UI Light"/>
              </a:rPr>
              <a:t>High Availability</a:t>
            </a:r>
          </a:p>
        </p:txBody>
      </p:sp>
      <p:sp>
        <p:nvSpPr>
          <p:cNvPr id="690" name="TextBox 689"/>
          <p:cNvSpPr txBox="1"/>
          <p:nvPr/>
        </p:nvSpPr>
        <p:spPr>
          <a:xfrm>
            <a:off x="2054954" y="3838213"/>
            <a:ext cx="1183193" cy="282383"/>
          </a:xfrm>
          <a:prstGeom prst="rect">
            <a:avLst/>
          </a:prstGeom>
          <a:noFill/>
        </p:spPr>
        <p:txBody>
          <a:bodyPr wrap="square" rtlCol="0">
            <a:spAutoFit/>
          </a:bodyPr>
          <a:lstStyle/>
          <a:p>
            <a:pPr defTabSz="914224"/>
            <a:r>
              <a:rPr lang="en-US" sz="1199" b="1" dirty="0">
                <a:solidFill>
                  <a:srgbClr val="FFFFFF"/>
                </a:solidFill>
                <a:latin typeface="Segoe UI Light"/>
              </a:rPr>
              <a:t>Hyper-Scale</a:t>
            </a:r>
          </a:p>
        </p:txBody>
      </p:sp>
      <p:sp>
        <p:nvSpPr>
          <p:cNvPr id="691" name="TextBox 690"/>
          <p:cNvSpPr txBox="1"/>
          <p:nvPr/>
        </p:nvSpPr>
        <p:spPr>
          <a:xfrm>
            <a:off x="2006188" y="3262880"/>
            <a:ext cx="1403692" cy="282383"/>
          </a:xfrm>
          <a:prstGeom prst="rect">
            <a:avLst/>
          </a:prstGeom>
          <a:noFill/>
        </p:spPr>
        <p:txBody>
          <a:bodyPr wrap="square" rtlCol="0">
            <a:spAutoFit/>
          </a:bodyPr>
          <a:lstStyle/>
          <a:p>
            <a:pPr defTabSz="914224"/>
            <a:r>
              <a:rPr lang="en-US" sz="1199" b="1" dirty="0">
                <a:solidFill>
                  <a:srgbClr val="FFFFFF"/>
                </a:solidFill>
                <a:latin typeface="Segoe UI Light"/>
              </a:rPr>
              <a:t>Hybrid Operations</a:t>
            </a:r>
          </a:p>
        </p:txBody>
      </p:sp>
      <p:sp>
        <p:nvSpPr>
          <p:cNvPr id="692" name="TextBox 691"/>
          <p:cNvSpPr txBox="1"/>
          <p:nvPr/>
        </p:nvSpPr>
        <p:spPr>
          <a:xfrm>
            <a:off x="2566490" y="3575064"/>
            <a:ext cx="1074632" cy="282383"/>
          </a:xfrm>
          <a:prstGeom prst="rect">
            <a:avLst/>
          </a:prstGeom>
          <a:noFill/>
        </p:spPr>
        <p:txBody>
          <a:bodyPr wrap="square" rtlCol="0">
            <a:spAutoFit/>
          </a:bodyPr>
          <a:lstStyle/>
          <a:p>
            <a:pPr defTabSz="914224"/>
            <a:r>
              <a:rPr lang="en-US" sz="1199" b="1" dirty="0">
                <a:solidFill>
                  <a:srgbClr val="FFFFFF"/>
                </a:solidFill>
                <a:latin typeface="Segoe UI Light"/>
              </a:rPr>
              <a:t>High Density</a:t>
            </a:r>
          </a:p>
        </p:txBody>
      </p:sp>
      <p:grpSp>
        <p:nvGrpSpPr>
          <p:cNvPr id="5" name="Group 4"/>
          <p:cNvGrpSpPr/>
          <p:nvPr/>
        </p:nvGrpSpPr>
        <p:grpSpPr>
          <a:xfrm>
            <a:off x="535342" y="1814930"/>
            <a:ext cx="11084003" cy="1257657"/>
            <a:chOff x="534536" y="1246889"/>
            <a:chExt cx="11085575" cy="1257836"/>
          </a:xfrm>
        </p:grpSpPr>
        <p:sp>
          <p:nvSpPr>
            <p:cNvPr id="370" name="Hexagon 369"/>
            <p:cNvSpPr/>
            <p:nvPr/>
          </p:nvSpPr>
          <p:spPr>
            <a:xfrm>
              <a:off x="53453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71" name="Hexagon 370"/>
            <p:cNvSpPr/>
            <p:nvPr/>
          </p:nvSpPr>
          <p:spPr>
            <a:xfrm>
              <a:off x="76547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72" name="Hexagon 371"/>
            <p:cNvSpPr/>
            <p:nvPr/>
          </p:nvSpPr>
          <p:spPr>
            <a:xfrm>
              <a:off x="53453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73" name="Hexagon 372"/>
            <p:cNvSpPr/>
            <p:nvPr/>
          </p:nvSpPr>
          <p:spPr>
            <a:xfrm>
              <a:off x="76547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374" name="Straight Connector 373"/>
            <p:cNvCxnSpPr/>
            <p:nvPr/>
          </p:nvCxnSpPr>
          <p:spPr>
            <a:xfrm>
              <a:off x="671993" y="2243771"/>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671993" y="1972496"/>
              <a:ext cx="230937" cy="13563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899173" y="210231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899173" y="2243771"/>
              <a:ext cx="230937" cy="13563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899174" y="2113954"/>
              <a:ext cx="33" cy="268599"/>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668270" y="210813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899173" y="1966675"/>
              <a:ext cx="230937" cy="147278"/>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671976" y="1997116"/>
              <a:ext cx="33" cy="268599"/>
            </a:xfrm>
            <a:prstGeom prst="line">
              <a:avLst/>
            </a:prstGeom>
            <a:noFill/>
            <a:ln w="6350" cap="flat" cmpd="sng" algn="ctr">
              <a:solidFill>
                <a:srgbClr val="5B9BD5"/>
              </a:solidFill>
              <a:prstDash val="solid"/>
              <a:miter lim="800000"/>
            </a:ln>
            <a:effectLst/>
          </p:spPr>
        </p:cxnSp>
        <p:sp>
          <p:nvSpPr>
            <p:cNvPr id="382" name="Hexagon 381"/>
            <p:cNvSpPr/>
            <p:nvPr/>
          </p:nvSpPr>
          <p:spPr>
            <a:xfrm>
              <a:off x="9935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83" name="Hexagon 382"/>
            <p:cNvSpPr/>
            <p:nvPr/>
          </p:nvSpPr>
          <p:spPr>
            <a:xfrm>
              <a:off x="12244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84" name="Hexagon 383"/>
            <p:cNvSpPr/>
            <p:nvPr/>
          </p:nvSpPr>
          <p:spPr>
            <a:xfrm>
              <a:off x="9935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85" name="Hexagon 384"/>
            <p:cNvSpPr/>
            <p:nvPr/>
          </p:nvSpPr>
          <p:spPr>
            <a:xfrm>
              <a:off x="12244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386" name="Straight Connector 385"/>
            <p:cNvCxnSpPr/>
            <p:nvPr/>
          </p:nvCxnSpPr>
          <p:spPr>
            <a:xfrm>
              <a:off x="1131013" y="2243771"/>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131013" y="1977045"/>
              <a:ext cx="230937" cy="13563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358193" y="210231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358193" y="2243771"/>
              <a:ext cx="230937" cy="13563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358194" y="2113954"/>
              <a:ext cx="33" cy="268599"/>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127290" y="2108133"/>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358193" y="1966675"/>
              <a:ext cx="230937" cy="147278"/>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130996" y="1997116"/>
              <a:ext cx="33" cy="268599"/>
            </a:xfrm>
            <a:prstGeom prst="line">
              <a:avLst/>
            </a:prstGeom>
            <a:noFill/>
            <a:ln w="6350" cap="flat" cmpd="sng" algn="ctr">
              <a:solidFill>
                <a:srgbClr val="5B9BD5"/>
              </a:solidFill>
              <a:prstDash val="solid"/>
              <a:miter lim="800000"/>
            </a:ln>
            <a:effectLst/>
          </p:spPr>
        </p:cxnSp>
        <p:sp>
          <p:nvSpPr>
            <p:cNvPr id="394" name="Hexagon 393"/>
            <p:cNvSpPr/>
            <p:nvPr/>
          </p:nvSpPr>
          <p:spPr>
            <a:xfrm>
              <a:off x="145506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95" name="Hexagon 394"/>
            <p:cNvSpPr/>
            <p:nvPr/>
          </p:nvSpPr>
          <p:spPr>
            <a:xfrm>
              <a:off x="168599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96" name="Hexagon 395"/>
            <p:cNvSpPr/>
            <p:nvPr/>
          </p:nvSpPr>
          <p:spPr>
            <a:xfrm>
              <a:off x="145506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397" name="Hexagon 396"/>
            <p:cNvSpPr/>
            <p:nvPr/>
          </p:nvSpPr>
          <p:spPr>
            <a:xfrm>
              <a:off x="168599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398" name="Straight Connector 397"/>
            <p:cNvCxnSpPr/>
            <p:nvPr/>
          </p:nvCxnSpPr>
          <p:spPr>
            <a:xfrm>
              <a:off x="1592519" y="2243771"/>
              <a:ext cx="230937" cy="135637"/>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592519" y="1972496"/>
              <a:ext cx="230937" cy="13563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819699" y="210231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819699" y="2243771"/>
              <a:ext cx="230937" cy="135637"/>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819700" y="211395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588796" y="2108133"/>
              <a:ext cx="230903" cy="12981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819699" y="1966675"/>
              <a:ext cx="230937" cy="147278"/>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592502" y="2001665"/>
              <a:ext cx="33" cy="268599"/>
            </a:xfrm>
            <a:prstGeom prst="line">
              <a:avLst/>
            </a:prstGeom>
            <a:noFill/>
            <a:ln w="6350" cap="flat" cmpd="sng" algn="ctr">
              <a:solidFill>
                <a:srgbClr val="5B9BD5"/>
              </a:solidFill>
              <a:prstDash val="solid"/>
              <a:miter lim="800000"/>
            </a:ln>
            <a:effectLst/>
          </p:spPr>
        </p:cxnSp>
        <p:sp>
          <p:nvSpPr>
            <p:cNvPr id="406" name="Hexagon 405"/>
            <p:cNvSpPr/>
            <p:nvPr/>
          </p:nvSpPr>
          <p:spPr>
            <a:xfrm>
              <a:off x="191408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07" name="Hexagon 406"/>
            <p:cNvSpPr/>
            <p:nvPr/>
          </p:nvSpPr>
          <p:spPr>
            <a:xfrm>
              <a:off x="214501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08" name="Hexagon 407"/>
            <p:cNvSpPr/>
            <p:nvPr/>
          </p:nvSpPr>
          <p:spPr>
            <a:xfrm>
              <a:off x="191408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09" name="Hexagon 408"/>
            <p:cNvSpPr/>
            <p:nvPr/>
          </p:nvSpPr>
          <p:spPr>
            <a:xfrm>
              <a:off x="214501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10" name="Straight Connector 409"/>
            <p:cNvCxnSpPr/>
            <p:nvPr/>
          </p:nvCxnSpPr>
          <p:spPr>
            <a:xfrm>
              <a:off x="2051539" y="2243771"/>
              <a:ext cx="230937" cy="135637"/>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051539" y="1972496"/>
              <a:ext cx="230937" cy="13563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278719" y="210231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278719" y="2243771"/>
              <a:ext cx="230937" cy="135637"/>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2278720" y="2109405"/>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047816" y="2108133"/>
              <a:ext cx="230903" cy="12981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278719" y="1966675"/>
              <a:ext cx="230937" cy="147278"/>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051522" y="2001665"/>
              <a:ext cx="33" cy="268599"/>
            </a:xfrm>
            <a:prstGeom prst="line">
              <a:avLst/>
            </a:prstGeom>
            <a:noFill/>
            <a:ln w="6350" cap="flat" cmpd="sng" algn="ctr">
              <a:solidFill>
                <a:srgbClr val="5B9BD5"/>
              </a:solidFill>
              <a:prstDash val="solid"/>
              <a:miter lim="800000"/>
            </a:ln>
            <a:effectLst/>
          </p:spPr>
        </p:cxnSp>
        <p:sp>
          <p:nvSpPr>
            <p:cNvPr id="418" name="Hexagon 417"/>
            <p:cNvSpPr/>
            <p:nvPr/>
          </p:nvSpPr>
          <p:spPr>
            <a:xfrm>
              <a:off x="237310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19" name="Hexagon 418"/>
            <p:cNvSpPr/>
            <p:nvPr/>
          </p:nvSpPr>
          <p:spPr>
            <a:xfrm>
              <a:off x="260036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20" name="Hexagon 419"/>
            <p:cNvSpPr/>
            <p:nvPr/>
          </p:nvSpPr>
          <p:spPr>
            <a:xfrm>
              <a:off x="237310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21" name="Hexagon 420"/>
            <p:cNvSpPr/>
            <p:nvPr/>
          </p:nvSpPr>
          <p:spPr>
            <a:xfrm>
              <a:off x="260036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22" name="Straight Connector 421"/>
            <p:cNvCxnSpPr/>
            <p:nvPr/>
          </p:nvCxnSpPr>
          <p:spPr>
            <a:xfrm>
              <a:off x="2506887" y="224377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506887" y="1972496"/>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734067" y="210231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734067" y="2243771"/>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2734068" y="2113954"/>
              <a:ext cx="33" cy="268599"/>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503164" y="2108133"/>
              <a:ext cx="230903" cy="12981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734067" y="1966675"/>
              <a:ext cx="230937" cy="147278"/>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510542" y="1997116"/>
              <a:ext cx="33" cy="268599"/>
            </a:xfrm>
            <a:prstGeom prst="line">
              <a:avLst/>
            </a:prstGeom>
            <a:noFill/>
            <a:ln w="6350" cap="flat" cmpd="sng" algn="ctr">
              <a:solidFill>
                <a:srgbClr val="5B9BD5"/>
              </a:solidFill>
              <a:prstDash val="solid"/>
              <a:miter lim="800000"/>
            </a:ln>
            <a:effectLst/>
          </p:spPr>
        </p:cxnSp>
        <p:sp>
          <p:nvSpPr>
            <p:cNvPr id="430" name="Hexagon 429"/>
            <p:cNvSpPr/>
            <p:nvPr/>
          </p:nvSpPr>
          <p:spPr>
            <a:xfrm>
              <a:off x="2828450"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31" name="Hexagon 430"/>
            <p:cNvSpPr/>
            <p:nvPr/>
          </p:nvSpPr>
          <p:spPr>
            <a:xfrm>
              <a:off x="305938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32" name="Hexagon 431"/>
            <p:cNvSpPr/>
            <p:nvPr/>
          </p:nvSpPr>
          <p:spPr>
            <a:xfrm>
              <a:off x="2828450"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33" name="Hexagon 432"/>
            <p:cNvSpPr/>
            <p:nvPr/>
          </p:nvSpPr>
          <p:spPr>
            <a:xfrm>
              <a:off x="305938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34" name="Straight Connector 433"/>
            <p:cNvCxnSpPr/>
            <p:nvPr/>
          </p:nvCxnSpPr>
          <p:spPr>
            <a:xfrm>
              <a:off x="2965907" y="2243771"/>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2965907" y="1972496"/>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193087" y="210231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193087" y="2243771"/>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3193088" y="2113954"/>
              <a:ext cx="33" cy="268599"/>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2962184" y="2108133"/>
              <a:ext cx="230903" cy="12981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193087" y="1966675"/>
              <a:ext cx="230937" cy="147278"/>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2965890" y="1997116"/>
              <a:ext cx="33" cy="268599"/>
            </a:xfrm>
            <a:prstGeom prst="line">
              <a:avLst/>
            </a:prstGeom>
            <a:noFill/>
            <a:ln w="6350" cap="flat" cmpd="sng" algn="ctr">
              <a:solidFill>
                <a:srgbClr val="5B9BD5"/>
              </a:solidFill>
              <a:prstDash val="solid"/>
              <a:miter lim="800000"/>
            </a:ln>
            <a:effectLst/>
          </p:spPr>
        </p:cxnSp>
        <p:sp>
          <p:nvSpPr>
            <p:cNvPr id="442" name="Hexagon 441"/>
            <p:cNvSpPr/>
            <p:nvPr/>
          </p:nvSpPr>
          <p:spPr>
            <a:xfrm>
              <a:off x="32899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43" name="Hexagon 442"/>
            <p:cNvSpPr/>
            <p:nvPr/>
          </p:nvSpPr>
          <p:spPr>
            <a:xfrm>
              <a:off x="35208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44" name="Hexagon 443"/>
            <p:cNvSpPr/>
            <p:nvPr/>
          </p:nvSpPr>
          <p:spPr>
            <a:xfrm>
              <a:off x="32899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45" name="Hexagon 444"/>
            <p:cNvSpPr/>
            <p:nvPr/>
          </p:nvSpPr>
          <p:spPr>
            <a:xfrm>
              <a:off x="35208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46" name="Straight Connector 445"/>
            <p:cNvCxnSpPr/>
            <p:nvPr/>
          </p:nvCxnSpPr>
          <p:spPr>
            <a:xfrm>
              <a:off x="3427413" y="2243771"/>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427413" y="1972496"/>
              <a:ext cx="230937" cy="13563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654593" y="210231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654593" y="2243771"/>
              <a:ext cx="230937" cy="135637"/>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654594" y="2113954"/>
              <a:ext cx="33" cy="268599"/>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423690" y="2108133"/>
              <a:ext cx="230903" cy="12981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654593" y="1966675"/>
              <a:ext cx="230937" cy="147278"/>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427396" y="1997116"/>
              <a:ext cx="33" cy="268599"/>
            </a:xfrm>
            <a:prstGeom prst="line">
              <a:avLst/>
            </a:prstGeom>
            <a:noFill/>
            <a:ln w="6350" cap="flat" cmpd="sng" algn="ctr">
              <a:solidFill>
                <a:srgbClr val="5B9BD5"/>
              </a:solidFill>
              <a:prstDash val="solid"/>
              <a:miter lim="800000"/>
            </a:ln>
            <a:effectLst/>
          </p:spPr>
        </p:cxnSp>
        <p:sp>
          <p:nvSpPr>
            <p:cNvPr id="454" name="Hexagon 453"/>
            <p:cNvSpPr/>
            <p:nvPr/>
          </p:nvSpPr>
          <p:spPr>
            <a:xfrm>
              <a:off x="375313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55" name="Hexagon 454"/>
            <p:cNvSpPr/>
            <p:nvPr/>
          </p:nvSpPr>
          <p:spPr>
            <a:xfrm>
              <a:off x="398406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56" name="Hexagon 455"/>
            <p:cNvSpPr/>
            <p:nvPr/>
          </p:nvSpPr>
          <p:spPr>
            <a:xfrm>
              <a:off x="375313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57" name="Hexagon 456"/>
            <p:cNvSpPr/>
            <p:nvPr/>
          </p:nvSpPr>
          <p:spPr>
            <a:xfrm>
              <a:off x="398406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58" name="Straight Connector 457"/>
            <p:cNvCxnSpPr/>
            <p:nvPr/>
          </p:nvCxnSpPr>
          <p:spPr>
            <a:xfrm>
              <a:off x="3890589" y="2243771"/>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3890589" y="1972496"/>
              <a:ext cx="230937" cy="13563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108054" y="2107644"/>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H="1">
              <a:off x="4108054" y="2249102"/>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119275" y="2119285"/>
              <a:ext cx="33" cy="268599"/>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3886866" y="2108133"/>
              <a:ext cx="230903" cy="12981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108054" y="1972006"/>
              <a:ext cx="230937" cy="147278"/>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3890572" y="1997116"/>
              <a:ext cx="33" cy="268599"/>
            </a:xfrm>
            <a:prstGeom prst="line">
              <a:avLst/>
            </a:prstGeom>
            <a:noFill/>
            <a:ln w="6350" cap="flat" cmpd="sng" algn="ctr">
              <a:solidFill>
                <a:srgbClr val="5B9BD5"/>
              </a:solidFill>
              <a:prstDash val="solid"/>
              <a:miter lim="800000"/>
            </a:ln>
            <a:effectLst/>
          </p:spPr>
        </p:cxnSp>
        <p:sp>
          <p:nvSpPr>
            <p:cNvPr id="466" name="Hexagon 465"/>
            <p:cNvSpPr/>
            <p:nvPr/>
          </p:nvSpPr>
          <p:spPr>
            <a:xfrm>
              <a:off x="421499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67" name="Hexagon 466"/>
            <p:cNvSpPr/>
            <p:nvPr/>
          </p:nvSpPr>
          <p:spPr>
            <a:xfrm>
              <a:off x="444592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68" name="Hexagon 467"/>
            <p:cNvSpPr/>
            <p:nvPr/>
          </p:nvSpPr>
          <p:spPr>
            <a:xfrm>
              <a:off x="421499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69" name="Hexagon 468"/>
            <p:cNvSpPr/>
            <p:nvPr/>
          </p:nvSpPr>
          <p:spPr>
            <a:xfrm>
              <a:off x="444592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70" name="Straight Connector 469"/>
            <p:cNvCxnSpPr/>
            <p:nvPr/>
          </p:nvCxnSpPr>
          <p:spPr>
            <a:xfrm>
              <a:off x="4352447" y="2245092"/>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352447" y="1973817"/>
              <a:ext cx="230937" cy="13563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579627" y="210363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579627" y="2245092"/>
              <a:ext cx="230937" cy="135637"/>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4579628" y="2115275"/>
              <a:ext cx="33" cy="268599"/>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348724" y="2109454"/>
              <a:ext cx="230903" cy="12981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579627" y="1967996"/>
              <a:ext cx="230937" cy="147278"/>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352430" y="1998437"/>
              <a:ext cx="33" cy="268599"/>
            </a:xfrm>
            <a:prstGeom prst="line">
              <a:avLst/>
            </a:prstGeom>
            <a:noFill/>
            <a:ln w="6350" cap="flat" cmpd="sng" algn="ctr">
              <a:solidFill>
                <a:srgbClr val="5B9BD5"/>
              </a:solidFill>
              <a:prstDash val="solid"/>
              <a:miter lim="800000"/>
            </a:ln>
            <a:effectLst/>
          </p:spPr>
        </p:cxnSp>
        <p:sp>
          <p:nvSpPr>
            <p:cNvPr id="478" name="Hexagon 477"/>
            <p:cNvSpPr/>
            <p:nvPr/>
          </p:nvSpPr>
          <p:spPr>
            <a:xfrm>
              <a:off x="467401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79" name="Hexagon 478"/>
            <p:cNvSpPr/>
            <p:nvPr/>
          </p:nvSpPr>
          <p:spPr>
            <a:xfrm>
              <a:off x="490494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80" name="Hexagon 479"/>
            <p:cNvSpPr/>
            <p:nvPr/>
          </p:nvSpPr>
          <p:spPr>
            <a:xfrm>
              <a:off x="467401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81" name="Hexagon 480"/>
            <p:cNvSpPr/>
            <p:nvPr/>
          </p:nvSpPr>
          <p:spPr>
            <a:xfrm>
              <a:off x="490494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82" name="Straight Connector 481"/>
            <p:cNvCxnSpPr/>
            <p:nvPr/>
          </p:nvCxnSpPr>
          <p:spPr>
            <a:xfrm>
              <a:off x="4811467" y="2245092"/>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811467" y="1973817"/>
              <a:ext cx="230937" cy="13563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038647" y="210363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038647" y="2245092"/>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038648" y="2115275"/>
              <a:ext cx="33" cy="268599"/>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807744" y="2109454"/>
              <a:ext cx="230903" cy="12981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038647" y="1967996"/>
              <a:ext cx="230937" cy="147278"/>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811450" y="1998437"/>
              <a:ext cx="33" cy="268599"/>
            </a:xfrm>
            <a:prstGeom prst="line">
              <a:avLst/>
            </a:prstGeom>
            <a:noFill/>
            <a:ln w="6350" cap="flat" cmpd="sng" algn="ctr">
              <a:solidFill>
                <a:srgbClr val="5B9BD5"/>
              </a:solidFill>
              <a:prstDash val="solid"/>
              <a:miter lim="800000"/>
            </a:ln>
            <a:effectLst/>
          </p:spPr>
        </p:cxnSp>
        <p:sp>
          <p:nvSpPr>
            <p:cNvPr id="490" name="Hexagon 489"/>
            <p:cNvSpPr/>
            <p:nvPr/>
          </p:nvSpPr>
          <p:spPr>
            <a:xfrm>
              <a:off x="51355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91" name="Hexagon 490"/>
            <p:cNvSpPr/>
            <p:nvPr/>
          </p:nvSpPr>
          <p:spPr>
            <a:xfrm>
              <a:off x="53664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92" name="Hexagon 491"/>
            <p:cNvSpPr/>
            <p:nvPr/>
          </p:nvSpPr>
          <p:spPr>
            <a:xfrm>
              <a:off x="51355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493" name="Hexagon 492"/>
            <p:cNvSpPr/>
            <p:nvPr/>
          </p:nvSpPr>
          <p:spPr>
            <a:xfrm>
              <a:off x="53664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494" name="Straight Connector 493"/>
            <p:cNvCxnSpPr/>
            <p:nvPr/>
          </p:nvCxnSpPr>
          <p:spPr>
            <a:xfrm>
              <a:off x="5272973" y="2245092"/>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272973" y="1973817"/>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495997" y="210363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495997" y="2245092"/>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5500154" y="2115275"/>
              <a:ext cx="33" cy="268599"/>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269250" y="2109454"/>
              <a:ext cx="230903" cy="12981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495997" y="1967996"/>
              <a:ext cx="230937" cy="147278"/>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272956" y="1998437"/>
              <a:ext cx="33" cy="268599"/>
            </a:xfrm>
            <a:prstGeom prst="line">
              <a:avLst/>
            </a:prstGeom>
            <a:noFill/>
            <a:ln w="6350" cap="flat" cmpd="sng" algn="ctr">
              <a:solidFill>
                <a:srgbClr val="5B9BD5"/>
              </a:solidFill>
              <a:prstDash val="solid"/>
              <a:miter lim="800000"/>
            </a:ln>
            <a:effectLst/>
          </p:spPr>
        </p:cxnSp>
        <p:sp>
          <p:nvSpPr>
            <p:cNvPr id="502" name="Hexagon 501"/>
            <p:cNvSpPr/>
            <p:nvPr/>
          </p:nvSpPr>
          <p:spPr>
            <a:xfrm>
              <a:off x="5595020" y="184982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03" name="Hexagon 502"/>
            <p:cNvSpPr/>
            <p:nvPr/>
          </p:nvSpPr>
          <p:spPr>
            <a:xfrm>
              <a:off x="582595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04" name="Hexagon 503"/>
            <p:cNvSpPr/>
            <p:nvPr/>
          </p:nvSpPr>
          <p:spPr>
            <a:xfrm>
              <a:off x="559502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05" name="Hexagon 504"/>
            <p:cNvSpPr/>
            <p:nvPr/>
          </p:nvSpPr>
          <p:spPr>
            <a:xfrm>
              <a:off x="582595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06" name="Straight Connector 505"/>
            <p:cNvCxnSpPr/>
            <p:nvPr/>
          </p:nvCxnSpPr>
          <p:spPr>
            <a:xfrm>
              <a:off x="5732477" y="2245092"/>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732477" y="1973817"/>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5959657" y="210363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5959657" y="2245092"/>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5959658" y="2115275"/>
              <a:ext cx="33" cy="268599"/>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728754" y="2109454"/>
              <a:ext cx="230903" cy="12981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5959657" y="1967996"/>
              <a:ext cx="230937" cy="147278"/>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732460" y="1998437"/>
              <a:ext cx="33" cy="268599"/>
            </a:xfrm>
            <a:prstGeom prst="line">
              <a:avLst/>
            </a:prstGeom>
            <a:noFill/>
            <a:ln w="6350" cap="flat" cmpd="sng" algn="ctr">
              <a:solidFill>
                <a:srgbClr val="5B9BD5"/>
              </a:solidFill>
              <a:prstDash val="solid"/>
              <a:miter lim="800000"/>
            </a:ln>
            <a:effectLst/>
          </p:spPr>
        </p:cxnSp>
        <p:sp>
          <p:nvSpPr>
            <p:cNvPr id="514" name="Hexagon 513"/>
            <p:cNvSpPr/>
            <p:nvPr/>
          </p:nvSpPr>
          <p:spPr>
            <a:xfrm>
              <a:off x="605404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15" name="Hexagon 514"/>
            <p:cNvSpPr/>
            <p:nvPr/>
          </p:nvSpPr>
          <p:spPr>
            <a:xfrm>
              <a:off x="628497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16" name="Hexagon 515"/>
            <p:cNvSpPr/>
            <p:nvPr/>
          </p:nvSpPr>
          <p:spPr>
            <a:xfrm>
              <a:off x="605404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17" name="Hexagon 516"/>
            <p:cNvSpPr/>
            <p:nvPr/>
          </p:nvSpPr>
          <p:spPr>
            <a:xfrm>
              <a:off x="628497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18" name="Straight Connector 517"/>
            <p:cNvCxnSpPr/>
            <p:nvPr/>
          </p:nvCxnSpPr>
          <p:spPr>
            <a:xfrm>
              <a:off x="6191497" y="2245092"/>
              <a:ext cx="230937" cy="135637"/>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191497" y="1978366"/>
              <a:ext cx="230937" cy="13563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418677" y="210363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418677" y="2245092"/>
              <a:ext cx="230937" cy="135637"/>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6418678" y="2115275"/>
              <a:ext cx="33" cy="268599"/>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187774" y="2109454"/>
              <a:ext cx="230903" cy="12981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418677" y="1967996"/>
              <a:ext cx="230937" cy="147278"/>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191480" y="1998437"/>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65172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27" name="Hexagon 526"/>
            <p:cNvSpPr/>
            <p:nvPr/>
          </p:nvSpPr>
          <p:spPr>
            <a:xfrm>
              <a:off x="67481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28" name="Hexagon 527"/>
            <p:cNvSpPr/>
            <p:nvPr/>
          </p:nvSpPr>
          <p:spPr>
            <a:xfrm>
              <a:off x="65172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29" name="Hexagon 528"/>
            <p:cNvSpPr/>
            <p:nvPr/>
          </p:nvSpPr>
          <p:spPr>
            <a:xfrm>
              <a:off x="67481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30" name="Straight Connector 529"/>
            <p:cNvCxnSpPr/>
            <p:nvPr/>
          </p:nvCxnSpPr>
          <p:spPr>
            <a:xfrm>
              <a:off x="6654673" y="2245092"/>
              <a:ext cx="230937" cy="135637"/>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654673" y="1973817"/>
              <a:ext cx="230937" cy="13563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6881853" y="210363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6881853" y="2245092"/>
              <a:ext cx="230937" cy="135637"/>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6881854" y="2115275"/>
              <a:ext cx="33" cy="268599"/>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650950" y="2109454"/>
              <a:ext cx="230903" cy="12981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6881853" y="1967996"/>
              <a:ext cx="230937" cy="147278"/>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662968" y="1998437"/>
              <a:ext cx="33" cy="268599"/>
            </a:xfrm>
            <a:prstGeom prst="line">
              <a:avLst/>
            </a:prstGeom>
            <a:noFill/>
            <a:ln w="6350" cap="flat" cmpd="sng" algn="ctr">
              <a:solidFill>
                <a:srgbClr val="5B9BD5"/>
              </a:solidFill>
              <a:prstDash val="solid"/>
              <a:miter lim="800000"/>
            </a:ln>
            <a:effectLst/>
          </p:spPr>
        </p:cxnSp>
        <p:sp>
          <p:nvSpPr>
            <p:cNvPr id="538" name="Hexagon 537"/>
            <p:cNvSpPr/>
            <p:nvPr/>
          </p:nvSpPr>
          <p:spPr>
            <a:xfrm>
              <a:off x="6978722"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39" name="Hexagon 538"/>
            <p:cNvSpPr/>
            <p:nvPr/>
          </p:nvSpPr>
          <p:spPr>
            <a:xfrm>
              <a:off x="7209659"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40" name="Hexagon 539"/>
            <p:cNvSpPr/>
            <p:nvPr/>
          </p:nvSpPr>
          <p:spPr>
            <a:xfrm>
              <a:off x="6978722"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41" name="Hexagon 540"/>
            <p:cNvSpPr/>
            <p:nvPr/>
          </p:nvSpPr>
          <p:spPr>
            <a:xfrm>
              <a:off x="7209659"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42" name="Straight Connector 541"/>
            <p:cNvCxnSpPr/>
            <p:nvPr/>
          </p:nvCxnSpPr>
          <p:spPr>
            <a:xfrm>
              <a:off x="7116179" y="2245092"/>
              <a:ext cx="230937" cy="135637"/>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116179" y="1973817"/>
              <a:ext cx="230937" cy="13563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347031" y="210363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347031" y="2245092"/>
              <a:ext cx="230937" cy="135637"/>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7343360" y="2115275"/>
              <a:ext cx="33" cy="268599"/>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112456" y="2109454"/>
              <a:ext cx="230903" cy="12981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347031" y="1967996"/>
              <a:ext cx="230937" cy="147278"/>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116162" y="1998437"/>
              <a:ext cx="33" cy="268599"/>
            </a:xfrm>
            <a:prstGeom prst="line">
              <a:avLst/>
            </a:prstGeom>
            <a:noFill/>
            <a:ln w="6350" cap="flat" cmpd="sng" algn="ctr">
              <a:solidFill>
                <a:srgbClr val="5B9BD5"/>
              </a:solidFill>
              <a:prstDash val="solid"/>
              <a:miter lim="800000"/>
            </a:ln>
            <a:effectLst/>
          </p:spPr>
        </p:cxnSp>
        <p:sp>
          <p:nvSpPr>
            <p:cNvPr id="550" name="Hexagon 549"/>
            <p:cNvSpPr/>
            <p:nvPr/>
          </p:nvSpPr>
          <p:spPr>
            <a:xfrm>
              <a:off x="7441414"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51" name="Hexagon 550"/>
            <p:cNvSpPr/>
            <p:nvPr/>
          </p:nvSpPr>
          <p:spPr>
            <a:xfrm>
              <a:off x="7672351"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52" name="Hexagon 551"/>
            <p:cNvSpPr/>
            <p:nvPr/>
          </p:nvSpPr>
          <p:spPr>
            <a:xfrm>
              <a:off x="7441414"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53" name="Hexagon 552"/>
            <p:cNvSpPr/>
            <p:nvPr/>
          </p:nvSpPr>
          <p:spPr>
            <a:xfrm>
              <a:off x="7672351"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54" name="Straight Connector 553"/>
            <p:cNvCxnSpPr/>
            <p:nvPr/>
          </p:nvCxnSpPr>
          <p:spPr>
            <a:xfrm>
              <a:off x="7578871" y="2245092"/>
              <a:ext cx="230937" cy="135637"/>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578871" y="1973817"/>
              <a:ext cx="230937" cy="13563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802379" y="210363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802379" y="2245092"/>
              <a:ext cx="230937" cy="135637"/>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7802380" y="2115275"/>
              <a:ext cx="33" cy="268599"/>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575148" y="2109454"/>
              <a:ext cx="230903" cy="12981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802379" y="1967996"/>
              <a:ext cx="230937" cy="147278"/>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578854" y="1998437"/>
              <a:ext cx="33" cy="268599"/>
            </a:xfrm>
            <a:prstGeom prst="line">
              <a:avLst/>
            </a:prstGeom>
            <a:noFill/>
            <a:ln w="6350" cap="flat" cmpd="sng" algn="ctr">
              <a:solidFill>
                <a:srgbClr val="5B9BD5"/>
              </a:solidFill>
              <a:prstDash val="solid"/>
              <a:miter lim="800000"/>
            </a:ln>
            <a:effectLst/>
          </p:spPr>
        </p:cxnSp>
        <p:sp>
          <p:nvSpPr>
            <p:cNvPr id="562" name="Hexagon 561"/>
            <p:cNvSpPr/>
            <p:nvPr/>
          </p:nvSpPr>
          <p:spPr>
            <a:xfrm>
              <a:off x="79020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63" name="Hexagon 562"/>
            <p:cNvSpPr/>
            <p:nvPr/>
          </p:nvSpPr>
          <p:spPr>
            <a:xfrm>
              <a:off x="81329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64" name="Hexagon 563"/>
            <p:cNvSpPr/>
            <p:nvPr/>
          </p:nvSpPr>
          <p:spPr>
            <a:xfrm>
              <a:off x="79020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65" name="Hexagon 564"/>
            <p:cNvSpPr/>
            <p:nvPr/>
          </p:nvSpPr>
          <p:spPr>
            <a:xfrm>
              <a:off x="81329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66" name="Straight Connector 565"/>
            <p:cNvCxnSpPr/>
            <p:nvPr/>
          </p:nvCxnSpPr>
          <p:spPr>
            <a:xfrm>
              <a:off x="8039497" y="2248636"/>
              <a:ext cx="230937" cy="135637"/>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039497" y="1977361"/>
              <a:ext cx="230937" cy="13563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266677" y="210717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266677" y="2248636"/>
              <a:ext cx="230937" cy="135637"/>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8266678" y="2118819"/>
              <a:ext cx="33" cy="268599"/>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035774" y="2112998"/>
              <a:ext cx="230903" cy="12981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266677" y="1971540"/>
              <a:ext cx="230937" cy="147278"/>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039480" y="2006530"/>
              <a:ext cx="33" cy="268599"/>
            </a:xfrm>
            <a:prstGeom prst="line">
              <a:avLst/>
            </a:prstGeom>
            <a:noFill/>
            <a:ln w="6350" cap="flat" cmpd="sng" algn="ctr">
              <a:solidFill>
                <a:srgbClr val="5B9BD5"/>
              </a:solidFill>
              <a:prstDash val="solid"/>
              <a:miter lim="800000"/>
            </a:ln>
            <a:effectLst/>
          </p:spPr>
        </p:cxnSp>
        <p:sp>
          <p:nvSpPr>
            <p:cNvPr id="574" name="Hexagon 573"/>
            <p:cNvSpPr/>
            <p:nvPr/>
          </p:nvSpPr>
          <p:spPr>
            <a:xfrm>
              <a:off x="83610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75" name="Hexagon 574"/>
            <p:cNvSpPr/>
            <p:nvPr/>
          </p:nvSpPr>
          <p:spPr>
            <a:xfrm>
              <a:off x="858832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76" name="Hexagon 575"/>
            <p:cNvSpPr/>
            <p:nvPr/>
          </p:nvSpPr>
          <p:spPr>
            <a:xfrm>
              <a:off x="83610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77" name="Hexagon 576"/>
            <p:cNvSpPr/>
            <p:nvPr/>
          </p:nvSpPr>
          <p:spPr>
            <a:xfrm>
              <a:off x="858832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78" name="Straight Connector 577"/>
            <p:cNvCxnSpPr/>
            <p:nvPr/>
          </p:nvCxnSpPr>
          <p:spPr>
            <a:xfrm>
              <a:off x="8498517" y="2248636"/>
              <a:ext cx="230937" cy="135637"/>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498517" y="1977361"/>
              <a:ext cx="230937" cy="13563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722025" y="210717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722025" y="2248636"/>
              <a:ext cx="230937" cy="135637"/>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8722026" y="2118819"/>
              <a:ext cx="33" cy="268599"/>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494794" y="2112998"/>
              <a:ext cx="230903" cy="12981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722025" y="1971540"/>
              <a:ext cx="230937" cy="147278"/>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498500" y="2001981"/>
              <a:ext cx="33" cy="268599"/>
            </a:xfrm>
            <a:prstGeom prst="line">
              <a:avLst/>
            </a:prstGeom>
            <a:noFill/>
            <a:ln w="6350" cap="flat" cmpd="sng" algn="ctr">
              <a:solidFill>
                <a:srgbClr val="5B9BD5"/>
              </a:solidFill>
              <a:prstDash val="solid"/>
              <a:miter lim="800000"/>
            </a:ln>
            <a:effectLst/>
          </p:spPr>
        </p:cxnSp>
        <p:sp>
          <p:nvSpPr>
            <p:cNvPr id="586" name="Hexagon 585"/>
            <p:cNvSpPr/>
            <p:nvPr/>
          </p:nvSpPr>
          <p:spPr>
            <a:xfrm>
              <a:off x="881889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87" name="Hexagon 586"/>
            <p:cNvSpPr/>
            <p:nvPr/>
          </p:nvSpPr>
          <p:spPr>
            <a:xfrm>
              <a:off x="9046159"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88" name="Hexagon 587"/>
            <p:cNvSpPr/>
            <p:nvPr/>
          </p:nvSpPr>
          <p:spPr>
            <a:xfrm>
              <a:off x="881889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89" name="Hexagon 588"/>
            <p:cNvSpPr/>
            <p:nvPr/>
          </p:nvSpPr>
          <p:spPr>
            <a:xfrm>
              <a:off x="9046159"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590" name="Straight Connector 589"/>
            <p:cNvCxnSpPr/>
            <p:nvPr/>
          </p:nvCxnSpPr>
          <p:spPr>
            <a:xfrm>
              <a:off x="8956351" y="2248636"/>
              <a:ext cx="230937" cy="135637"/>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8956351" y="1977361"/>
              <a:ext cx="230937" cy="13563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167391" y="210717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167391" y="2248636"/>
              <a:ext cx="230937" cy="135637"/>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9179860" y="2118819"/>
              <a:ext cx="33" cy="268599"/>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8952628" y="2112998"/>
              <a:ext cx="230903" cy="12981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167391" y="1971540"/>
              <a:ext cx="230937" cy="147278"/>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8956334" y="2001981"/>
              <a:ext cx="33" cy="268599"/>
            </a:xfrm>
            <a:prstGeom prst="line">
              <a:avLst/>
            </a:prstGeom>
            <a:noFill/>
            <a:ln w="6350" cap="flat" cmpd="sng" algn="ctr">
              <a:solidFill>
                <a:srgbClr val="5B9BD5"/>
              </a:solidFill>
              <a:prstDash val="solid"/>
              <a:miter lim="800000"/>
            </a:ln>
            <a:effectLst/>
          </p:spPr>
        </p:cxnSp>
        <p:sp>
          <p:nvSpPr>
            <p:cNvPr id="598" name="Hexagon 597"/>
            <p:cNvSpPr/>
            <p:nvPr/>
          </p:nvSpPr>
          <p:spPr>
            <a:xfrm>
              <a:off x="927153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599" name="Hexagon 598"/>
            <p:cNvSpPr/>
            <p:nvPr/>
          </p:nvSpPr>
          <p:spPr>
            <a:xfrm>
              <a:off x="950247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00" name="Hexagon 599"/>
            <p:cNvSpPr/>
            <p:nvPr/>
          </p:nvSpPr>
          <p:spPr>
            <a:xfrm>
              <a:off x="927153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01" name="Hexagon 600"/>
            <p:cNvSpPr/>
            <p:nvPr/>
          </p:nvSpPr>
          <p:spPr>
            <a:xfrm>
              <a:off x="950247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602" name="Straight Connector 601"/>
            <p:cNvCxnSpPr/>
            <p:nvPr/>
          </p:nvCxnSpPr>
          <p:spPr>
            <a:xfrm>
              <a:off x="9408995" y="2248636"/>
              <a:ext cx="230937" cy="135637"/>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408995" y="1977361"/>
              <a:ext cx="230937" cy="13563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636175" y="210717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636175" y="2248636"/>
              <a:ext cx="230937" cy="135637"/>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9636176" y="2118819"/>
              <a:ext cx="33" cy="268599"/>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405272" y="2112998"/>
              <a:ext cx="230903" cy="12981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636175" y="1971540"/>
              <a:ext cx="230937" cy="147278"/>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408978" y="2001981"/>
              <a:ext cx="33" cy="268599"/>
            </a:xfrm>
            <a:prstGeom prst="line">
              <a:avLst/>
            </a:prstGeom>
            <a:noFill/>
            <a:ln w="6350" cap="flat" cmpd="sng" algn="ctr">
              <a:solidFill>
                <a:srgbClr val="5B9BD5"/>
              </a:solidFill>
              <a:prstDash val="solid"/>
              <a:miter lim="800000"/>
            </a:ln>
            <a:effectLst/>
          </p:spPr>
        </p:cxnSp>
        <p:sp>
          <p:nvSpPr>
            <p:cNvPr id="610" name="Hexagon 609"/>
            <p:cNvSpPr/>
            <p:nvPr/>
          </p:nvSpPr>
          <p:spPr>
            <a:xfrm>
              <a:off x="973055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11" name="Hexagon 610"/>
            <p:cNvSpPr/>
            <p:nvPr/>
          </p:nvSpPr>
          <p:spPr>
            <a:xfrm>
              <a:off x="996149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12" name="Hexagon 611"/>
            <p:cNvSpPr/>
            <p:nvPr/>
          </p:nvSpPr>
          <p:spPr>
            <a:xfrm>
              <a:off x="973055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13" name="Hexagon 612"/>
            <p:cNvSpPr/>
            <p:nvPr/>
          </p:nvSpPr>
          <p:spPr>
            <a:xfrm>
              <a:off x="996149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614" name="Straight Connector 613"/>
            <p:cNvCxnSpPr/>
            <p:nvPr/>
          </p:nvCxnSpPr>
          <p:spPr>
            <a:xfrm>
              <a:off x="9868015" y="2248636"/>
              <a:ext cx="230937" cy="135637"/>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9868015" y="1977361"/>
              <a:ext cx="230937" cy="13563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095195" y="210717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095195" y="2248636"/>
              <a:ext cx="230937" cy="135637"/>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0095196" y="2118819"/>
              <a:ext cx="33" cy="268599"/>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9864292" y="2112998"/>
              <a:ext cx="230903" cy="12981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095195" y="1971540"/>
              <a:ext cx="230937" cy="147278"/>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9867998" y="2006530"/>
              <a:ext cx="33" cy="268599"/>
            </a:xfrm>
            <a:prstGeom prst="line">
              <a:avLst/>
            </a:prstGeom>
            <a:noFill/>
            <a:ln w="6350" cap="flat" cmpd="sng" algn="ctr">
              <a:solidFill>
                <a:srgbClr val="5B9BD5"/>
              </a:solidFill>
              <a:prstDash val="solid"/>
              <a:miter lim="800000"/>
            </a:ln>
            <a:effectLst/>
          </p:spPr>
        </p:cxnSp>
        <p:sp>
          <p:nvSpPr>
            <p:cNvPr id="622" name="Hexagon 621"/>
            <p:cNvSpPr/>
            <p:nvPr/>
          </p:nvSpPr>
          <p:spPr>
            <a:xfrm>
              <a:off x="1019373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23" name="Hexagon 622"/>
            <p:cNvSpPr/>
            <p:nvPr/>
          </p:nvSpPr>
          <p:spPr>
            <a:xfrm>
              <a:off x="10424671"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24" name="Hexagon 623"/>
            <p:cNvSpPr/>
            <p:nvPr/>
          </p:nvSpPr>
          <p:spPr>
            <a:xfrm>
              <a:off x="1019373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25" name="Hexagon 624"/>
            <p:cNvSpPr/>
            <p:nvPr/>
          </p:nvSpPr>
          <p:spPr>
            <a:xfrm>
              <a:off x="10424671"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626" name="Straight Connector 625"/>
            <p:cNvCxnSpPr/>
            <p:nvPr/>
          </p:nvCxnSpPr>
          <p:spPr>
            <a:xfrm>
              <a:off x="10331191" y="2248636"/>
              <a:ext cx="230937" cy="135637"/>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331191" y="1977361"/>
              <a:ext cx="230937" cy="13563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558371" y="210717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558371" y="2248636"/>
              <a:ext cx="230937" cy="135637"/>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0558372" y="2118819"/>
              <a:ext cx="33" cy="26859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327468" y="2112998"/>
              <a:ext cx="230903" cy="12981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558371" y="1971540"/>
              <a:ext cx="230937" cy="147278"/>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331174" y="2006530"/>
              <a:ext cx="33" cy="268599"/>
            </a:xfrm>
            <a:prstGeom prst="line">
              <a:avLst/>
            </a:prstGeom>
            <a:noFill/>
            <a:ln w="6350" cap="flat" cmpd="sng" algn="ctr">
              <a:solidFill>
                <a:srgbClr val="5B9BD5"/>
              </a:solidFill>
              <a:prstDash val="solid"/>
              <a:miter lim="800000"/>
            </a:ln>
            <a:effectLst/>
          </p:spPr>
        </p:cxnSp>
        <p:sp>
          <p:nvSpPr>
            <p:cNvPr id="634" name="Hexagon 633"/>
            <p:cNvSpPr/>
            <p:nvPr/>
          </p:nvSpPr>
          <p:spPr>
            <a:xfrm>
              <a:off x="106552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35" name="Hexagon 634"/>
            <p:cNvSpPr/>
            <p:nvPr/>
          </p:nvSpPr>
          <p:spPr>
            <a:xfrm>
              <a:off x="108861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36" name="Hexagon 635"/>
            <p:cNvSpPr/>
            <p:nvPr/>
          </p:nvSpPr>
          <p:spPr>
            <a:xfrm>
              <a:off x="106552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37" name="Hexagon 636"/>
            <p:cNvSpPr/>
            <p:nvPr/>
          </p:nvSpPr>
          <p:spPr>
            <a:xfrm>
              <a:off x="108861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638" name="Straight Connector 637"/>
            <p:cNvCxnSpPr/>
            <p:nvPr/>
          </p:nvCxnSpPr>
          <p:spPr>
            <a:xfrm>
              <a:off x="10792697" y="2248636"/>
              <a:ext cx="230937" cy="135637"/>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792697" y="1977361"/>
              <a:ext cx="230937" cy="13563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019877" y="210717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019877" y="2248636"/>
              <a:ext cx="230937" cy="135637"/>
            </a:xfrm>
            <a:prstGeom prst="line">
              <a:avLst/>
            </a:prstGeom>
            <a:noFill/>
            <a:ln w="6350" cap="flat" cmpd="sng" algn="ctr">
              <a:solidFill>
                <a:srgbClr val="5B9BD5"/>
              </a:solidFill>
              <a:prstDash val="solid"/>
              <a:miter lim="800000"/>
            </a:ln>
            <a:effectLst/>
          </p:spPr>
        </p:cxnSp>
        <p:cxnSp>
          <p:nvCxnSpPr>
            <p:cNvPr id="642" name="Straight Connector 641"/>
            <p:cNvCxnSpPr/>
            <p:nvPr/>
          </p:nvCxnSpPr>
          <p:spPr>
            <a:xfrm>
              <a:off x="11019878" y="2118819"/>
              <a:ext cx="33" cy="268599"/>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788974" y="2112998"/>
              <a:ext cx="230903" cy="12981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019877" y="1971540"/>
              <a:ext cx="230937" cy="147278"/>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792680" y="2001981"/>
              <a:ext cx="33" cy="268599"/>
            </a:xfrm>
            <a:prstGeom prst="line">
              <a:avLst/>
            </a:prstGeom>
            <a:noFill/>
            <a:ln w="6350" cap="flat" cmpd="sng" algn="ctr">
              <a:solidFill>
                <a:srgbClr val="5B9BD5"/>
              </a:solidFill>
              <a:prstDash val="solid"/>
              <a:miter lim="800000"/>
            </a:ln>
            <a:effectLst/>
          </p:spPr>
        </p:cxnSp>
        <p:sp>
          <p:nvSpPr>
            <p:cNvPr id="646" name="Hexagon 645"/>
            <p:cNvSpPr/>
            <p:nvPr/>
          </p:nvSpPr>
          <p:spPr>
            <a:xfrm>
              <a:off x="111142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47" name="Hexagon 646"/>
            <p:cNvSpPr/>
            <p:nvPr/>
          </p:nvSpPr>
          <p:spPr>
            <a:xfrm>
              <a:off x="1134519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48" name="Hexagon 647"/>
            <p:cNvSpPr/>
            <p:nvPr/>
          </p:nvSpPr>
          <p:spPr>
            <a:xfrm>
              <a:off x="111142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sp>
          <p:nvSpPr>
            <p:cNvPr id="649" name="Hexagon 648"/>
            <p:cNvSpPr/>
            <p:nvPr/>
          </p:nvSpPr>
          <p:spPr>
            <a:xfrm>
              <a:off x="1134519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224">
                <a:defRPr/>
              </a:pPr>
              <a:endParaRPr lang="en-US" kern="0">
                <a:solidFill>
                  <a:srgbClr val="FFFFFF"/>
                </a:solidFill>
                <a:latin typeface="Calibri" panose="020F0502020204030204"/>
              </a:endParaRPr>
            </a:p>
          </p:txBody>
        </p:sp>
        <p:cxnSp>
          <p:nvCxnSpPr>
            <p:cNvPr id="650" name="Straight Connector 649"/>
            <p:cNvCxnSpPr/>
            <p:nvPr/>
          </p:nvCxnSpPr>
          <p:spPr>
            <a:xfrm>
              <a:off x="11251717" y="2248636"/>
              <a:ext cx="230937" cy="135637"/>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251717" y="1977361"/>
              <a:ext cx="230937" cy="135637"/>
            </a:xfrm>
            <a:prstGeom prst="line">
              <a:avLst/>
            </a:prstGeom>
            <a:noFill/>
            <a:ln w="6350" cap="flat" cmpd="sng" algn="ctr">
              <a:solidFill>
                <a:srgbClr val="5B9BD5"/>
              </a:solidFill>
              <a:prstDash val="solid"/>
              <a:miter lim="800000"/>
            </a:ln>
            <a:effectLst/>
          </p:spPr>
        </p:cxnSp>
        <p:cxnSp>
          <p:nvCxnSpPr>
            <p:cNvPr id="652" name="Straight Connector 651"/>
            <p:cNvCxnSpPr/>
            <p:nvPr/>
          </p:nvCxnSpPr>
          <p:spPr>
            <a:xfrm>
              <a:off x="11478898" y="2118819"/>
              <a:ext cx="33" cy="268599"/>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247994" y="2112998"/>
              <a:ext cx="230903" cy="129817"/>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251700" y="2001981"/>
              <a:ext cx="33" cy="268599"/>
            </a:xfrm>
            <a:prstGeom prst="line">
              <a:avLst/>
            </a:prstGeom>
            <a:noFill/>
            <a:ln w="6350" cap="flat" cmpd="sng" algn="ctr">
              <a:solidFill>
                <a:srgbClr val="5B9BD5"/>
              </a:solidFill>
              <a:prstDash val="solid"/>
              <a:miter lim="800000"/>
            </a:ln>
            <a:effectLst/>
          </p:spPr>
        </p:cxnSp>
        <p:sp>
          <p:nvSpPr>
            <p:cNvPr id="693" name="TextBox 692"/>
            <p:cNvSpPr txBox="1"/>
            <p:nvPr/>
          </p:nvSpPr>
          <p:spPr>
            <a:xfrm>
              <a:off x="5076382" y="1246889"/>
              <a:ext cx="2784226" cy="533712"/>
            </a:xfrm>
            <a:prstGeom prst="rect">
              <a:avLst/>
            </a:prstGeom>
            <a:noFill/>
          </p:spPr>
          <p:txBody>
            <a:bodyPr wrap="square" rtlCol="0">
              <a:spAutoFit/>
            </a:bodyPr>
            <a:lstStyle/>
            <a:p>
              <a:pPr defTabSz="914224"/>
              <a:r>
                <a:rPr lang="en-US" sz="2800" dirty="0" err="1">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latin typeface="Segoe UI Semibold" panose="020B0702040204020203" pitchFamily="34" charset="0"/>
                <a:ea typeface="Segoe UI Black" panose="020B0A02040204020203" pitchFamily="34" charset="0"/>
                <a:cs typeface="Segoe UI Semibold" panose="020B0702040204020203" pitchFamily="34" charset="0"/>
              </a:endParaRPr>
            </a:p>
          </p:txBody>
        </p:sp>
      </p:grpSp>
      <p:sp>
        <p:nvSpPr>
          <p:cNvPr id="694" name="TextBox 693"/>
          <p:cNvSpPr txBox="1"/>
          <p:nvPr/>
        </p:nvSpPr>
        <p:spPr>
          <a:xfrm>
            <a:off x="3957155" y="3531960"/>
            <a:ext cx="1339043" cy="282383"/>
          </a:xfrm>
          <a:prstGeom prst="rect">
            <a:avLst/>
          </a:prstGeom>
          <a:noFill/>
        </p:spPr>
        <p:txBody>
          <a:bodyPr wrap="square" rtlCol="0">
            <a:spAutoFit/>
          </a:bodyPr>
          <a:lstStyle/>
          <a:p>
            <a:pPr defTabSz="914224"/>
            <a:r>
              <a:rPr lang="en-US" sz="1199" b="1" dirty="0">
                <a:solidFill>
                  <a:srgbClr val="FFFFFF"/>
                </a:solidFill>
                <a:latin typeface="Segoe UI Light"/>
              </a:rPr>
              <a:t>Rolling Upgrades</a:t>
            </a:r>
          </a:p>
        </p:txBody>
      </p:sp>
      <p:sp>
        <p:nvSpPr>
          <p:cNvPr id="695" name="TextBox 694"/>
          <p:cNvSpPr txBox="1"/>
          <p:nvPr/>
        </p:nvSpPr>
        <p:spPr>
          <a:xfrm>
            <a:off x="5319617" y="3797096"/>
            <a:ext cx="1339043" cy="282383"/>
          </a:xfrm>
          <a:prstGeom prst="rect">
            <a:avLst/>
          </a:prstGeom>
          <a:noFill/>
        </p:spPr>
        <p:txBody>
          <a:bodyPr wrap="square" rtlCol="0">
            <a:spAutoFit/>
          </a:bodyPr>
          <a:lstStyle/>
          <a:p>
            <a:pPr defTabSz="914224"/>
            <a:r>
              <a:rPr lang="en-US" sz="1199" b="1" dirty="0" err="1">
                <a:solidFill>
                  <a:srgbClr val="FFFFFF"/>
                </a:solidFill>
                <a:latin typeface="Segoe UI Light"/>
              </a:rPr>
              <a:t>Stateful</a:t>
            </a:r>
            <a:r>
              <a:rPr lang="en-US" sz="1199" b="1" dirty="0">
                <a:solidFill>
                  <a:srgbClr val="FFFFFF"/>
                </a:solidFill>
                <a:latin typeface="Segoe UI Light"/>
              </a:rPr>
              <a:t> services</a:t>
            </a:r>
          </a:p>
        </p:txBody>
      </p:sp>
      <p:sp>
        <p:nvSpPr>
          <p:cNvPr id="696" name="TextBox 695"/>
          <p:cNvSpPr txBox="1"/>
          <p:nvPr/>
        </p:nvSpPr>
        <p:spPr>
          <a:xfrm>
            <a:off x="5822210" y="3563003"/>
            <a:ext cx="1339043" cy="282383"/>
          </a:xfrm>
          <a:prstGeom prst="rect">
            <a:avLst/>
          </a:prstGeom>
          <a:noFill/>
        </p:spPr>
        <p:txBody>
          <a:bodyPr wrap="square" rtlCol="0">
            <a:spAutoFit/>
          </a:bodyPr>
          <a:lstStyle/>
          <a:p>
            <a:pPr defTabSz="914224"/>
            <a:r>
              <a:rPr lang="en-US" sz="1199" b="1" dirty="0">
                <a:solidFill>
                  <a:srgbClr val="FFFFFF"/>
                </a:solidFill>
                <a:latin typeface="Segoe UI Light"/>
              </a:rPr>
              <a:t>Low Latency</a:t>
            </a:r>
          </a:p>
        </p:txBody>
      </p:sp>
      <p:sp>
        <p:nvSpPr>
          <p:cNvPr id="697" name="TextBox 696"/>
          <p:cNvSpPr txBox="1"/>
          <p:nvPr/>
        </p:nvSpPr>
        <p:spPr>
          <a:xfrm>
            <a:off x="7613198" y="3658688"/>
            <a:ext cx="1339043" cy="470593"/>
          </a:xfrm>
          <a:prstGeom prst="rect">
            <a:avLst/>
          </a:prstGeom>
          <a:noFill/>
        </p:spPr>
        <p:txBody>
          <a:bodyPr wrap="square" rtlCol="0">
            <a:spAutoFit/>
          </a:bodyPr>
          <a:lstStyle/>
          <a:p>
            <a:pPr algn="ctr" defTabSz="914224"/>
            <a:r>
              <a:rPr lang="en-US" sz="1199" b="1" dirty="0">
                <a:solidFill>
                  <a:srgbClr val="FFFFFF"/>
                </a:solidFill>
                <a:latin typeface="Segoe UI Light"/>
              </a:rPr>
              <a:t>Fast startup &amp; shutdown</a:t>
            </a:r>
          </a:p>
        </p:txBody>
      </p:sp>
      <p:sp>
        <p:nvSpPr>
          <p:cNvPr id="698" name="TextBox 697"/>
          <p:cNvSpPr txBox="1"/>
          <p:nvPr/>
        </p:nvSpPr>
        <p:spPr>
          <a:xfrm>
            <a:off x="8567026" y="3142829"/>
            <a:ext cx="1741683" cy="461408"/>
          </a:xfrm>
          <a:prstGeom prst="rect">
            <a:avLst/>
          </a:prstGeom>
          <a:noFill/>
        </p:spPr>
        <p:txBody>
          <a:bodyPr wrap="square" rtlCol="0">
            <a:spAutoFit/>
          </a:bodyPr>
          <a:lstStyle/>
          <a:p>
            <a:pPr defTabSz="914224"/>
            <a:r>
              <a:rPr lang="en-US" sz="1199" b="1" dirty="0">
                <a:solidFill>
                  <a:srgbClr val="FFFFFF"/>
                </a:solidFill>
                <a:latin typeface="Segoe UI Light"/>
              </a:rPr>
              <a:t>Container Orchestration &amp; lifecycle management</a:t>
            </a:r>
          </a:p>
        </p:txBody>
      </p:sp>
      <p:sp>
        <p:nvSpPr>
          <p:cNvPr id="699" name="TextBox 698"/>
          <p:cNvSpPr txBox="1"/>
          <p:nvPr/>
        </p:nvSpPr>
        <p:spPr>
          <a:xfrm>
            <a:off x="10046785" y="3614534"/>
            <a:ext cx="1557015" cy="470593"/>
          </a:xfrm>
          <a:prstGeom prst="rect">
            <a:avLst/>
          </a:prstGeom>
          <a:noFill/>
        </p:spPr>
        <p:txBody>
          <a:bodyPr wrap="square" rtlCol="0">
            <a:spAutoFit/>
          </a:bodyPr>
          <a:lstStyle/>
          <a:p>
            <a:pPr algn="ctr" defTabSz="914224"/>
            <a:r>
              <a:rPr lang="en-US" sz="1199" b="1" dirty="0">
                <a:solidFill>
                  <a:srgbClr val="FFFFFF"/>
                </a:solidFill>
                <a:latin typeface="Segoe UI Light"/>
              </a:rPr>
              <a:t>Replication &amp; Failover</a:t>
            </a:r>
          </a:p>
        </p:txBody>
      </p:sp>
      <p:sp>
        <p:nvSpPr>
          <p:cNvPr id="700" name="TextBox 699"/>
          <p:cNvSpPr txBox="1"/>
          <p:nvPr/>
        </p:nvSpPr>
        <p:spPr>
          <a:xfrm>
            <a:off x="677905" y="3494454"/>
            <a:ext cx="1183193" cy="658805"/>
          </a:xfrm>
          <a:prstGeom prst="rect">
            <a:avLst/>
          </a:prstGeom>
          <a:noFill/>
        </p:spPr>
        <p:txBody>
          <a:bodyPr wrap="square" rtlCol="0">
            <a:spAutoFit/>
          </a:bodyPr>
          <a:lstStyle/>
          <a:p>
            <a:pPr algn="ctr" defTabSz="914224"/>
            <a:r>
              <a:rPr lang="en-US" sz="1199" b="1" dirty="0">
                <a:solidFill>
                  <a:srgbClr val="FFFFFF"/>
                </a:solidFill>
                <a:latin typeface="Segoe UI Light"/>
              </a:rPr>
              <a:t>Simple programming models</a:t>
            </a:r>
          </a:p>
        </p:txBody>
      </p:sp>
      <p:sp>
        <p:nvSpPr>
          <p:cNvPr id="701" name="TextBox 700"/>
          <p:cNvSpPr txBox="1"/>
          <p:nvPr/>
        </p:nvSpPr>
        <p:spPr>
          <a:xfrm>
            <a:off x="8925700" y="3773442"/>
            <a:ext cx="1702370" cy="282383"/>
          </a:xfrm>
          <a:prstGeom prst="rect">
            <a:avLst/>
          </a:prstGeom>
          <a:noFill/>
        </p:spPr>
        <p:txBody>
          <a:bodyPr wrap="square" rtlCol="0">
            <a:spAutoFit/>
          </a:bodyPr>
          <a:lstStyle/>
          <a:p>
            <a:pPr defTabSz="914224"/>
            <a:r>
              <a:rPr lang="en-US" sz="1199" b="1" dirty="0">
                <a:solidFill>
                  <a:srgbClr val="FFFFFF"/>
                </a:solidFill>
                <a:latin typeface="Segoe UI Light"/>
              </a:rPr>
              <a:t>Resource balancing</a:t>
            </a:r>
          </a:p>
        </p:txBody>
      </p:sp>
      <p:sp>
        <p:nvSpPr>
          <p:cNvPr id="702" name="TextBox 701"/>
          <p:cNvSpPr txBox="1"/>
          <p:nvPr/>
        </p:nvSpPr>
        <p:spPr>
          <a:xfrm>
            <a:off x="10418784" y="3261443"/>
            <a:ext cx="1403692" cy="282383"/>
          </a:xfrm>
          <a:prstGeom prst="rect">
            <a:avLst/>
          </a:prstGeom>
          <a:noFill/>
        </p:spPr>
        <p:txBody>
          <a:bodyPr wrap="square" rtlCol="0">
            <a:spAutoFit/>
          </a:bodyPr>
          <a:lstStyle/>
          <a:p>
            <a:pPr defTabSz="914224"/>
            <a:r>
              <a:rPr lang="en-US" sz="1199" b="1" dirty="0">
                <a:solidFill>
                  <a:srgbClr val="FFFFFF"/>
                </a:solidFill>
                <a:latin typeface="Segoe UI Light"/>
              </a:rPr>
              <a:t>Self-healing</a:t>
            </a:r>
          </a:p>
        </p:txBody>
      </p:sp>
      <p:sp>
        <p:nvSpPr>
          <p:cNvPr id="703" name="TextBox 702"/>
          <p:cNvSpPr txBox="1"/>
          <p:nvPr/>
        </p:nvSpPr>
        <p:spPr>
          <a:xfrm>
            <a:off x="3539520" y="3223542"/>
            <a:ext cx="1359486" cy="282383"/>
          </a:xfrm>
          <a:prstGeom prst="rect">
            <a:avLst/>
          </a:prstGeom>
          <a:noFill/>
        </p:spPr>
        <p:txBody>
          <a:bodyPr wrap="square" rtlCol="0">
            <a:spAutoFit/>
          </a:bodyPr>
          <a:lstStyle/>
          <a:p>
            <a:pPr defTabSz="914224"/>
            <a:r>
              <a:rPr lang="en-US" sz="1199" b="1" dirty="0">
                <a:solidFill>
                  <a:srgbClr val="FFFFFF"/>
                </a:solidFill>
                <a:latin typeface="Segoe UI Light"/>
              </a:rPr>
              <a:t>Data Partitioning</a:t>
            </a:r>
          </a:p>
        </p:txBody>
      </p:sp>
      <p:sp>
        <p:nvSpPr>
          <p:cNvPr id="704" name="TextBox 703"/>
          <p:cNvSpPr txBox="1"/>
          <p:nvPr/>
        </p:nvSpPr>
        <p:spPr>
          <a:xfrm>
            <a:off x="3594875" y="3843853"/>
            <a:ext cx="1538246" cy="282383"/>
          </a:xfrm>
          <a:prstGeom prst="rect">
            <a:avLst/>
          </a:prstGeom>
          <a:noFill/>
        </p:spPr>
        <p:txBody>
          <a:bodyPr wrap="square" rtlCol="0">
            <a:spAutoFit/>
          </a:bodyPr>
          <a:lstStyle/>
          <a:p>
            <a:pPr defTabSz="914224"/>
            <a:r>
              <a:rPr lang="en-US" sz="1199" b="1" dirty="0">
                <a:solidFill>
                  <a:srgbClr val="FFFFFF"/>
                </a:solidFill>
                <a:latin typeface="Segoe UI Light"/>
              </a:rPr>
              <a:t>Automated Rollback</a:t>
            </a:r>
          </a:p>
        </p:txBody>
      </p:sp>
      <p:sp>
        <p:nvSpPr>
          <p:cNvPr id="705" name="TextBox 704"/>
          <p:cNvSpPr txBox="1"/>
          <p:nvPr/>
        </p:nvSpPr>
        <p:spPr>
          <a:xfrm>
            <a:off x="7343459" y="3162702"/>
            <a:ext cx="1339043" cy="470593"/>
          </a:xfrm>
          <a:prstGeom prst="rect">
            <a:avLst/>
          </a:prstGeom>
          <a:noFill/>
        </p:spPr>
        <p:txBody>
          <a:bodyPr wrap="square" rtlCol="0">
            <a:spAutoFit/>
          </a:bodyPr>
          <a:lstStyle/>
          <a:p>
            <a:pPr algn="ctr" defTabSz="914224"/>
            <a:r>
              <a:rPr lang="en-US" sz="1199" b="1" dirty="0">
                <a:solidFill>
                  <a:srgbClr val="FFFFFF"/>
                </a:solidFill>
                <a:latin typeface="Segoe UI Light"/>
              </a:rPr>
              <a:t>Health Monitoring</a:t>
            </a:r>
          </a:p>
        </p:txBody>
      </p:sp>
      <p:sp>
        <p:nvSpPr>
          <p:cNvPr id="706" name="TextBox 705"/>
          <p:cNvSpPr txBox="1"/>
          <p:nvPr/>
        </p:nvSpPr>
        <p:spPr>
          <a:xfrm>
            <a:off x="6853268" y="3575063"/>
            <a:ext cx="1359486" cy="470593"/>
          </a:xfrm>
          <a:prstGeom prst="rect">
            <a:avLst/>
          </a:prstGeom>
          <a:noFill/>
        </p:spPr>
        <p:txBody>
          <a:bodyPr wrap="square" rtlCol="0">
            <a:spAutoFit/>
          </a:bodyPr>
          <a:lstStyle/>
          <a:p>
            <a:pPr defTabSz="914224"/>
            <a:r>
              <a:rPr lang="en-US" sz="1199" b="1" dirty="0">
                <a:solidFill>
                  <a:srgbClr val="FFFFFF"/>
                </a:solidFill>
                <a:latin typeface="Segoe UI Light"/>
              </a:rPr>
              <a:t>Placement Constraints</a:t>
            </a:r>
          </a:p>
        </p:txBody>
      </p:sp>
      <p:grpSp>
        <p:nvGrpSpPr>
          <p:cNvPr id="2" name="Group 1"/>
          <p:cNvGrpSpPr/>
          <p:nvPr/>
        </p:nvGrpSpPr>
        <p:grpSpPr>
          <a:xfrm>
            <a:off x="896840" y="4866938"/>
            <a:ext cx="2303136" cy="1843943"/>
            <a:chOff x="896085" y="4299331"/>
            <a:chExt cx="2303462" cy="1844204"/>
          </a:xfrm>
        </p:grpSpPr>
        <p:sp>
          <p:nvSpPr>
            <p:cNvPr id="725" name="TextBox 724"/>
            <p:cNvSpPr txBox="1"/>
            <p:nvPr/>
          </p:nvSpPr>
          <p:spPr bwMode="auto">
            <a:xfrm>
              <a:off x="1405672" y="5509006"/>
              <a:ext cx="1284288" cy="634529"/>
            </a:xfrm>
            <a:prstGeom prst="rect">
              <a:avLst/>
            </a:prstGeom>
            <a:noFill/>
          </p:spPr>
          <p:txBody>
            <a:bodyPr lIns="182854" tIns="146283" rIns="182854" bIns="146283">
              <a:spAutoFit/>
            </a:bodyPr>
            <a:lstStyle/>
            <a:p>
              <a:pPr defTabSz="932563">
                <a:lnSpc>
                  <a:spcPct val="90000"/>
                </a:lnSpc>
                <a:spcAft>
                  <a:spcPts val="600"/>
                </a:spcAft>
                <a:defRPr/>
              </a:pPr>
              <a:r>
                <a:rPr lang="en-US" sz="2400" kern="0" dirty="0">
                  <a:solidFill>
                    <a:prstClr val="black"/>
                  </a:solidFill>
                  <a:latin typeface="Segoe UI"/>
                  <a:ea typeface="MS PGothic" pitchFamily="34" charset="-128"/>
                </a:rPr>
                <a:t>Azure</a:t>
              </a:r>
            </a:p>
          </p:txBody>
        </p:sp>
        <p:sp>
          <p:nvSpPr>
            <p:cNvPr id="726" name="Freeform 725"/>
            <p:cNvSpPr>
              <a:spLocks/>
            </p:cNvSpPr>
            <p:nvPr/>
          </p:nvSpPr>
          <p:spPr bwMode="auto">
            <a:xfrm>
              <a:off x="896085" y="4299331"/>
              <a:ext cx="2303462" cy="127476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ED7D31">
                <a:lumMod val="50000"/>
                <a:lumOff val="50000"/>
              </a:srgbClr>
            </a:solidFill>
            <a:ln>
              <a:noFill/>
            </a:ln>
          </p:spPr>
          <p:txBody>
            <a:bodyPr/>
            <a:lstStyle/>
            <a:p>
              <a:pPr defTabSz="932563">
                <a:defRPr/>
              </a:pPr>
              <a:endParaRPr lang="en-US" kern="0" dirty="0">
                <a:solidFill>
                  <a:prstClr val="black"/>
                </a:solidFill>
                <a:latin typeface="Segoe UI"/>
                <a:ea typeface="MS PGothic" pitchFamily="34" charset="-128"/>
              </a:endParaRPr>
            </a:p>
          </p:txBody>
        </p:sp>
      </p:grpSp>
      <p:grpSp>
        <p:nvGrpSpPr>
          <p:cNvPr id="729" name="Group 728"/>
          <p:cNvGrpSpPr>
            <a:grpSpLocks/>
          </p:cNvGrpSpPr>
          <p:nvPr/>
        </p:nvGrpSpPr>
        <p:grpSpPr bwMode="auto">
          <a:xfrm>
            <a:off x="4778077" y="4731087"/>
            <a:ext cx="2565037" cy="2052228"/>
            <a:chOff x="4935683" y="4831160"/>
            <a:chExt cx="2564826" cy="2053167"/>
          </a:xfrm>
        </p:grpSpPr>
        <p:sp>
          <p:nvSpPr>
            <p:cNvPr id="730" name="TextBox 729"/>
            <p:cNvSpPr txBox="1"/>
            <p:nvPr/>
          </p:nvSpPr>
          <p:spPr>
            <a:xfrm>
              <a:off x="4935683" y="6249597"/>
              <a:ext cx="2564826" cy="634730"/>
            </a:xfrm>
            <a:prstGeom prst="rect">
              <a:avLst/>
            </a:prstGeom>
            <a:noFill/>
          </p:spPr>
          <p:txBody>
            <a:bodyPr lIns="182854" tIns="146283" rIns="182854" bIns="146283">
              <a:spAutoFit/>
            </a:bodyPr>
            <a:lstStyle/>
            <a:p>
              <a:pPr algn="ctr" defTabSz="932563">
                <a:lnSpc>
                  <a:spcPct val="90000"/>
                </a:lnSpc>
                <a:spcAft>
                  <a:spcPts val="600"/>
                </a:spcAft>
                <a:defRPr/>
              </a:pPr>
              <a:r>
                <a:rPr lang="en-US" sz="2400" kern="0" dirty="0">
                  <a:solidFill>
                    <a:prstClr val="black"/>
                  </a:solidFill>
                  <a:latin typeface="Segoe UI"/>
                  <a:ea typeface="MS PGothic" pitchFamily="34" charset="-128"/>
                </a:rPr>
                <a:t>Private cloud</a:t>
              </a:r>
            </a:p>
          </p:txBody>
        </p:sp>
        <p:grpSp>
          <p:nvGrpSpPr>
            <p:cNvPr id="732" name="Group 8"/>
            <p:cNvGrpSpPr>
              <a:grpSpLocks noChangeAspect="1"/>
            </p:cNvGrpSpPr>
            <p:nvPr/>
          </p:nvGrpSpPr>
          <p:grpSpPr bwMode="auto">
            <a:xfrm>
              <a:off x="5313388" y="4831160"/>
              <a:ext cx="1809416" cy="1808295"/>
              <a:chOff x="4385" y="3099"/>
              <a:chExt cx="1613" cy="1612"/>
            </a:xfrm>
          </p:grpSpPr>
          <p:sp>
            <p:nvSpPr>
              <p:cNvPr id="733"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32563">
                  <a:defRPr/>
                </a:pPr>
                <a:endParaRPr lang="en-US" kern="0">
                  <a:solidFill>
                    <a:prstClr val="black"/>
                  </a:solidFill>
                  <a:latin typeface="Segoe UI"/>
                  <a:ea typeface="MS PGothic" pitchFamily="34" charset="-128"/>
                </a:endParaRPr>
              </a:p>
            </p:txBody>
          </p:sp>
          <p:sp>
            <p:nvSpPr>
              <p:cNvPr id="734" name="Rectangle 9"/>
              <p:cNvSpPr>
                <a:spLocks noChangeArrowheads="1"/>
              </p:cNvSpPr>
              <p:nvPr/>
            </p:nvSpPr>
            <p:spPr bwMode="auto">
              <a:xfrm>
                <a:off x="5494"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563">
                  <a:defRPr/>
                </a:pPr>
                <a:endParaRPr lang="en-US" kern="0">
                  <a:solidFill>
                    <a:prstClr val="black"/>
                  </a:solidFill>
                  <a:latin typeface="Segoe UI"/>
                  <a:ea typeface="MS PGothic" pitchFamily="34" charset="-128"/>
                </a:endParaRPr>
              </a:p>
            </p:txBody>
          </p:sp>
          <p:sp>
            <p:nvSpPr>
              <p:cNvPr id="735" name="Rectangle 10"/>
              <p:cNvSpPr>
                <a:spLocks noChangeArrowheads="1"/>
              </p:cNvSpPr>
              <p:nvPr/>
            </p:nvSpPr>
            <p:spPr bwMode="auto">
              <a:xfrm>
                <a:off x="4638"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563">
                  <a:defRPr/>
                </a:pPr>
                <a:endParaRPr lang="en-US" kern="0">
                  <a:solidFill>
                    <a:prstClr val="black"/>
                  </a:solidFill>
                  <a:latin typeface="Segoe UI"/>
                  <a:ea typeface="MS PGothic" pitchFamily="34" charset="-128"/>
                </a:endParaRPr>
              </a:p>
            </p:txBody>
          </p:sp>
          <p:sp>
            <p:nvSpPr>
              <p:cNvPr id="736" name="Rectangle 11"/>
              <p:cNvSpPr>
                <a:spLocks noChangeArrowheads="1"/>
              </p:cNvSpPr>
              <p:nvPr/>
            </p:nvSpPr>
            <p:spPr bwMode="auto">
              <a:xfrm>
                <a:off x="4703" y="3531"/>
                <a:ext cx="314" cy="8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563">
                  <a:defRPr/>
                </a:pPr>
                <a:endParaRPr lang="en-US" kern="0">
                  <a:solidFill>
                    <a:prstClr val="black"/>
                  </a:solidFill>
                  <a:latin typeface="Segoe UI"/>
                  <a:ea typeface="MS PGothic" pitchFamily="34" charset="-128"/>
                </a:endParaRPr>
              </a:p>
            </p:txBody>
          </p:sp>
          <p:sp>
            <p:nvSpPr>
              <p:cNvPr id="737" name="Rectangle 736"/>
              <p:cNvSpPr>
                <a:spLocks noChangeArrowheads="1"/>
              </p:cNvSpPr>
              <p:nvPr/>
            </p:nvSpPr>
            <p:spPr bwMode="auto">
              <a:xfrm>
                <a:off x="5367" y="3653"/>
                <a:ext cx="313" cy="70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563">
                  <a:defRPr/>
                </a:pPr>
                <a:endParaRPr lang="en-US" kern="0">
                  <a:solidFill>
                    <a:prstClr val="black"/>
                  </a:solidFill>
                  <a:latin typeface="Segoe UI"/>
                  <a:ea typeface="MS PGothic" pitchFamily="34" charset="-128"/>
                </a:endParaRPr>
              </a:p>
            </p:txBody>
          </p:sp>
          <p:sp>
            <p:nvSpPr>
              <p:cNvPr id="738" name="Rectangle 13"/>
              <p:cNvSpPr>
                <a:spLocks noChangeArrowheads="1"/>
              </p:cNvSpPr>
              <p:nvPr/>
            </p:nvSpPr>
            <p:spPr bwMode="auto">
              <a:xfrm>
                <a:off x="4968" y="3779"/>
                <a:ext cx="463" cy="576"/>
              </a:xfrm>
              <a:prstGeom prst="rect">
                <a:avLst/>
              </a:prstGeom>
              <a:solidFill>
                <a:srgbClr val="4454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563">
                  <a:defRPr/>
                </a:pPr>
                <a:endParaRPr lang="en-US" kern="0">
                  <a:solidFill>
                    <a:prstClr val="black"/>
                  </a:solidFill>
                  <a:latin typeface="Segoe UI"/>
                  <a:ea typeface="MS PGothic" pitchFamily="34" charset="-128"/>
                </a:endParaRPr>
              </a:p>
            </p:txBody>
          </p:sp>
          <p:sp>
            <p:nvSpPr>
              <p:cNvPr id="739" name="Rectangle 14"/>
              <p:cNvSpPr>
                <a:spLocks noChangeArrowheads="1"/>
              </p:cNvSpPr>
              <p:nvPr/>
            </p:nvSpPr>
            <p:spPr bwMode="auto">
              <a:xfrm>
                <a:off x="4945" y="3762"/>
                <a:ext cx="508" cy="17"/>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563">
                  <a:defRPr/>
                </a:pPr>
                <a:endParaRPr lang="en-US" kern="0">
                  <a:solidFill>
                    <a:prstClr val="black"/>
                  </a:solidFill>
                  <a:latin typeface="Segoe UI"/>
                  <a:ea typeface="MS PGothic" pitchFamily="34" charset="-128"/>
                </a:endParaRPr>
              </a:p>
            </p:txBody>
          </p:sp>
          <p:sp>
            <p:nvSpPr>
              <p:cNvPr id="740" name="Rectangle 15"/>
              <p:cNvSpPr>
                <a:spLocks noChangeArrowheads="1"/>
              </p:cNvSpPr>
              <p:nvPr/>
            </p:nvSpPr>
            <p:spPr bwMode="auto">
              <a:xfrm>
                <a:off x="5223"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563">
                  <a:defRPr/>
                </a:pPr>
                <a:endParaRPr lang="en-US" kern="0">
                  <a:solidFill>
                    <a:prstClr val="black"/>
                  </a:solidFill>
                  <a:latin typeface="Segoe UI"/>
                  <a:ea typeface="MS PGothic" pitchFamily="34" charset="-128"/>
                </a:endParaRPr>
              </a:p>
            </p:txBody>
          </p:sp>
          <p:sp>
            <p:nvSpPr>
              <p:cNvPr id="741" name="Rectangle 16"/>
              <p:cNvSpPr>
                <a:spLocks noChangeArrowheads="1"/>
              </p:cNvSpPr>
              <p:nvPr/>
            </p:nvSpPr>
            <p:spPr bwMode="auto">
              <a:xfrm>
                <a:off x="5117"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563">
                  <a:defRPr/>
                </a:pPr>
                <a:endParaRPr lang="en-US" kern="0">
                  <a:solidFill>
                    <a:prstClr val="black"/>
                  </a:solidFill>
                  <a:latin typeface="Segoe UI"/>
                  <a:ea typeface="MS PGothic" pitchFamily="34" charset="-128"/>
                </a:endParaRPr>
              </a:p>
            </p:txBody>
          </p:sp>
          <p:sp>
            <p:nvSpPr>
              <p:cNvPr id="742" name="Rectangle 17"/>
              <p:cNvSpPr>
                <a:spLocks noChangeArrowheads="1"/>
              </p:cNvSpPr>
              <p:nvPr/>
            </p:nvSpPr>
            <p:spPr bwMode="auto">
              <a:xfrm>
                <a:off x="5015" y="3831"/>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563">
                  <a:defRPr/>
                </a:pPr>
                <a:endParaRPr lang="en-US" kern="0">
                  <a:solidFill>
                    <a:prstClr val="black"/>
                  </a:solidFill>
                  <a:latin typeface="Segoe UI"/>
                  <a:ea typeface="MS PGothic" pitchFamily="34" charset="-128"/>
                </a:endParaRPr>
              </a:p>
            </p:txBody>
          </p:sp>
          <p:sp>
            <p:nvSpPr>
              <p:cNvPr id="743" name="Rectangle 18"/>
              <p:cNvSpPr>
                <a:spLocks noChangeArrowheads="1"/>
              </p:cNvSpPr>
              <p:nvPr/>
            </p:nvSpPr>
            <p:spPr bwMode="auto">
              <a:xfrm>
                <a:off x="5015" y="3935"/>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563">
                  <a:defRPr/>
                </a:pPr>
                <a:endParaRPr lang="en-US" kern="0">
                  <a:solidFill>
                    <a:prstClr val="black"/>
                  </a:solidFill>
                  <a:latin typeface="Segoe UI"/>
                  <a:ea typeface="MS PGothic" pitchFamily="34" charset="-128"/>
                </a:endParaRPr>
              </a:p>
            </p:txBody>
          </p:sp>
          <p:sp>
            <p:nvSpPr>
              <p:cNvPr id="744" name="Rectangle 19"/>
              <p:cNvSpPr>
                <a:spLocks noChangeArrowheads="1"/>
              </p:cNvSpPr>
              <p:nvPr/>
            </p:nvSpPr>
            <p:spPr bwMode="auto">
              <a:xfrm>
                <a:off x="5015" y="4038"/>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563">
                  <a:defRPr/>
                </a:pPr>
                <a:endParaRPr lang="en-US" kern="0">
                  <a:solidFill>
                    <a:prstClr val="black"/>
                  </a:solidFill>
                  <a:latin typeface="Segoe UI"/>
                  <a:ea typeface="MS PGothic" pitchFamily="34" charset="-128"/>
                </a:endParaRPr>
              </a:p>
            </p:txBody>
          </p:sp>
          <p:sp>
            <p:nvSpPr>
              <p:cNvPr id="745" name="Rectangle 20"/>
              <p:cNvSpPr>
                <a:spLocks noChangeArrowheads="1"/>
              </p:cNvSpPr>
              <p:nvPr/>
            </p:nvSpPr>
            <p:spPr bwMode="auto">
              <a:xfrm>
                <a:off x="5015" y="4141"/>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563">
                  <a:defRPr/>
                </a:pPr>
                <a:endParaRPr lang="en-US" kern="0">
                  <a:solidFill>
                    <a:prstClr val="black"/>
                  </a:solidFill>
                  <a:latin typeface="Segoe UI"/>
                  <a:ea typeface="MS PGothic" pitchFamily="34" charset="-128"/>
                </a:endParaRPr>
              </a:p>
            </p:txBody>
          </p:sp>
          <p:sp>
            <p:nvSpPr>
              <p:cNvPr id="746" name="Rectangle 21"/>
              <p:cNvSpPr>
                <a:spLocks noChangeArrowheads="1"/>
              </p:cNvSpPr>
              <p:nvPr/>
            </p:nvSpPr>
            <p:spPr bwMode="auto">
              <a:xfrm>
                <a:off x="5043" y="3690"/>
                <a:ext cx="180"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563">
                  <a:defRPr/>
                </a:pPr>
                <a:endParaRPr lang="en-US" kern="0">
                  <a:solidFill>
                    <a:prstClr val="black"/>
                  </a:solidFill>
                  <a:latin typeface="Segoe UI"/>
                  <a:ea typeface="MS PGothic" pitchFamily="34" charset="-128"/>
                </a:endParaRPr>
              </a:p>
            </p:txBody>
          </p:sp>
        </p:grpSp>
      </p:grpSp>
      <p:grpSp>
        <p:nvGrpSpPr>
          <p:cNvPr id="4" name="Group 3"/>
          <p:cNvGrpSpPr/>
          <p:nvPr/>
        </p:nvGrpSpPr>
        <p:grpSpPr>
          <a:xfrm>
            <a:off x="9041603" y="4980710"/>
            <a:ext cx="2303136" cy="1829658"/>
            <a:chOff x="9042003" y="4413119"/>
            <a:chExt cx="2303462" cy="1829918"/>
          </a:xfrm>
        </p:grpSpPr>
        <p:sp>
          <p:nvSpPr>
            <p:cNvPr id="747" name="TextBox 746"/>
            <p:cNvSpPr txBox="1"/>
            <p:nvPr/>
          </p:nvSpPr>
          <p:spPr bwMode="auto">
            <a:xfrm>
              <a:off x="9118203" y="5608507"/>
              <a:ext cx="2151062" cy="634530"/>
            </a:xfrm>
            <a:prstGeom prst="rect">
              <a:avLst/>
            </a:prstGeom>
            <a:noFill/>
          </p:spPr>
          <p:txBody>
            <a:bodyPr lIns="182854" tIns="146283" rIns="182854" bIns="146283">
              <a:spAutoFit/>
            </a:bodyPr>
            <a:lstStyle/>
            <a:p>
              <a:pPr defTabSz="932563">
                <a:lnSpc>
                  <a:spcPct val="90000"/>
                </a:lnSpc>
                <a:spcAft>
                  <a:spcPts val="600"/>
                </a:spcAft>
                <a:defRPr/>
              </a:pPr>
              <a:r>
                <a:rPr lang="en-US" sz="2400" kern="0" dirty="0">
                  <a:solidFill>
                    <a:prstClr val="black"/>
                  </a:solidFill>
                  <a:latin typeface="Segoe UI"/>
                  <a:ea typeface="MS PGothic" pitchFamily="34" charset="-128"/>
                </a:rPr>
                <a:t>Other clouds</a:t>
              </a:r>
            </a:p>
          </p:txBody>
        </p:sp>
        <p:sp>
          <p:nvSpPr>
            <p:cNvPr id="748" name="Freeform 747"/>
            <p:cNvSpPr>
              <a:spLocks/>
            </p:cNvSpPr>
            <p:nvPr/>
          </p:nvSpPr>
          <p:spPr bwMode="auto">
            <a:xfrm>
              <a:off x="9042003" y="4413119"/>
              <a:ext cx="2303462" cy="1274763"/>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000">
                <a:lumMod val="40000"/>
                <a:lumOff val="60000"/>
              </a:srgbClr>
            </a:solidFill>
            <a:ln>
              <a:noFill/>
            </a:ln>
          </p:spPr>
          <p:txBody>
            <a:bodyPr/>
            <a:lstStyle/>
            <a:p>
              <a:pPr defTabSz="932563">
                <a:defRPr/>
              </a:pPr>
              <a:endParaRPr lang="en-US" kern="0">
                <a:solidFill>
                  <a:prstClr val="black"/>
                </a:solidFill>
                <a:latin typeface="Segoe UI"/>
                <a:ea typeface="MS PGothic" pitchFamily="34" charset="-128"/>
              </a:endParaRPr>
            </a:p>
          </p:txBody>
        </p:sp>
      </p:grpSp>
    </p:spTree>
    <p:extLst>
      <p:ext uri="{BB962C8B-B14F-4D97-AF65-F5344CB8AC3E}">
        <p14:creationId xmlns:p14="http://schemas.microsoft.com/office/powerpoint/2010/main" val="24586834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800"/>
                                  </p:stCondLst>
                                  <p:childTnLst>
                                    <p:set>
                                      <p:cBhvr>
                                        <p:cTn id="6" dur="1" fill="hold">
                                          <p:stCondLst>
                                            <p:cond delay="0"/>
                                          </p:stCondLst>
                                        </p:cTn>
                                        <p:tgtEl>
                                          <p:spTgt spid="356"/>
                                        </p:tgtEl>
                                        <p:attrNameLst>
                                          <p:attrName>style.visibility</p:attrName>
                                        </p:attrNameLst>
                                      </p:cBhvr>
                                      <p:to>
                                        <p:strVal val="visible"/>
                                      </p:to>
                                    </p:set>
                                    <p:anim calcmode="lin" valueType="num">
                                      <p:cBhvr additive="base">
                                        <p:cTn id="7" dur="500"/>
                                        <p:tgtEl>
                                          <p:spTgt spid="356"/>
                                        </p:tgtEl>
                                        <p:attrNameLst>
                                          <p:attrName>ppt_y</p:attrName>
                                        </p:attrNameLst>
                                      </p:cBhvr>
                                      <p:tavLst>
                                        <p:tav tm="0">
                                          <p:val>
                                            <p:strVal val="#ppt_y-#ppt_h*1.125000"/>
                                          </p:val>
                                        </p:tav>
                                        <p:tav tm="100000">
                                          <p:val>
                                            <p:strVal val="#ppt_y"/>
                                          </p:val>
                                        </p:tav>
                                      </p:tavLst>
                                    </p:anim>
                                    <p:animEffect transition="in" filter="wipe(down)">
                                      <p:cBhvr>
                                        <p:cTn id="8" dur="500"/>
                                        <p:tgtEl>
                                          <p:spTgt spid="356"/>
                                        </p:tgtEl>
                                      </p:cBhvr>
                                    </p:animEffect>
                                  </p:childTnLst>
                                </p:cTn>
                              </p:par>
                              <p:par>
                                <p:cTn id="9" presetID="12" presetClass="entr" presetSubtype="1" fill="hold" grpId="0" nodeType="withEffect">
                                  <p:stCondLst>
                                    <p:cond delay="800"/>
                                  </p:stCondLst>
                                  <p:childTnLst>
                                    <p:set>
                                      <p:cBhvr>
                                        <p:cTn id="10" dur="1" fill="hold">
                                          <p:stCondLst>
                                            <p:cond delay="0"/>
                                          </p:stCondLst>
                                        </p:cTn>
                                        <p:tgtEl>
                                          <p:spTgt spid="357"/>
                                        </p:tgtEl>
                                        <p:attrNameLst>
                                          <p:attrName>style.visibility</p:attrName>
                                        </p:attrNameLst>
                                      </p:cBhvr>
                                      <p:to>
                                        <p:strVal val="visible"/>
                                      </p:to>
                                    </p:set>
                                    <p:anim calcmode="lin" valueType="num">
                                      <p:cBhvr additive="base">
                                        <p:cTn id="11" dur="500"/>
                                        <p:tgtEl>
                                          <p:spTgt spid="357"/>
                                        </p:tgtEl>
                                        <p:attrNameLst>
                                          <p:attrName>ppt_y</p:attrName>
                                        </p:attrNameLst>
                                      </p:cBhvr>
                                      <p:tavLst>
                                        <p:tav tm="0">
                                          <p:val>
                                            <p:strVal val="#ppt_y-#ppt_h*1.125000"/>
                                          </p:val>
                                        </p:tav>
                                        <p:tav tm="100000">
                                          <p:val>
                                            <p:strVal val="#ppt_y"/>
                                          </p:val>
                                        </p:tav>
                                      </p:tavLst>
                                    </p:anim>
                                    <p:animEffect transition="in" filter="wipe(down)">
                                      <p:cBhvr>
                                        <p:cTn id="12" dur="500"/>
                                        <p:tgtEl>
                                          <p:spTgt spid="357"/>
                                        </p:tgtEl>
                                      </p:cBhvr>
                                    </p:animEffect>
                                  </p:childTnLst>
                                </p:cTn>
                              </p:par>
                              <p:par>
                                <p:cTn id="13" presetID="12" presetClass="entr" presetSubtype="1" fill="hold" grpId="0" nodeType="withEffect">
                                  <p:stCondLst>
                                    <p:cond delay="800"/>
                                  </p:stCondLst>
                                  <p:childTnLst>
                                    <p:set>
                                      <p:cBhvr>
                                        <p:cTn id="14" dur="1" fill="hold">
                                          <p:stCondLst>
                                            <p:cond delay="0"/>
                                          </p:stCondLst>
                                        </p:cTn>
                                        <p:tgtEl>
                                          <p:spTgt spid="358"/>
                                        </p:tgtEl>
                                        <p:attrNameLst>
                                          <p:attrName>style.visibility</p:attrName>
                                        </p:attrNameLst>
                                      </p:cBhvr>
                                      <p:to>
                                        <p:strVal val="visible"/>
                                      </p:to>
                                    </p:set>
                                    <p:anim calcmode="lin" valueType="num">
                                      <p:cBhvr additive="base">
                                        <p:cTn id="15" dur="500"/>
                                        <p:tgtEl>
                                          <p:spTgt spid="358"/>
                                        </p:tgtEl>
                                        <p:attrNameLst>
                                          <p:attrName>ppt_y</p:attrName>
                                        </p:attrNameLst>
                                      </p:cBhvr>
                                      <p:tavLst>
                                        <p:tav tm="0">
                                          <p:val>
                                            <p:strVal val="#ppt_y-#ppt_h*1.125000"/>
                                          </p:val>
                                        </p:tav>
                                        <p:tav tm="100000">
                                          <p:val>
                                            <p:strVal val="#ppt_y"/>
                                          </p:val>
                                        </p:tav>
                                      </p:tavLst>
                                    </p:anim>
                                    <p:animEffect transition="in" filter="wipe(down)">
                                      <p:cBhvr>
                                        <p:cTn id="16" dur="500"/>
                                        <p:tgtEl>
                                          <p:spTgt spid="358"/>
                                        </p:tgtEl>
                                      </p:cBhvr>
                                    </p:animEffect>
                                  </p:childTnLst>
                                </p:cTn>
                              </p:par>
                            </p:childTnLst>
                          </p:cTn>
                        </p:par>
                        <p:par>
                          <p:cTn id="17" fill="hold">
                            <p:stCondLst>
                              <p:cond delay="13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800"/>
                            </p:stCondLst>
                            <p:childTnLst>
                              <p:par>
                                <p:cTn id="22" presetID="10" presetClass="entr" presetSubtype="0" fill="hold" nodeType="afterEffect">
                                  <p:stCondLst>
                                    <p:cond delay="0"/>
                                  </p:stCondLst>
                                  <p:childTnLst>
                                    <p:set>
                                      <p:cBhvr>
                                        <p:cTn id="23" dur="1" fill="hold">
                                          <p:stCondLst>
                                            <p:cond delay="0"/>
                                          </p:stCondLst>
                                        </p:cTn>
                                        <p:tgtEl>
                                          <p:spTgt spid="729"/>
                                        </p:tgtEl>
                                        <p:attrNameLst>
                                          <p:attrName>style.visibility</p:attrName>
                                        </p:attrNameLst>
                                      </p:cBhvr>
                                      <p:to>
                                        <p:strVal val="visible"/>
                                      </p:to>
                                    </p:set>
                                    <p:animEffect transition="in" filter="fade">
                                      <p:cBhvr>
                                        <p:cTn id="24" dur="500"/>
                                        <p:tgtEl>
                                          <p:spTgt spid="729"/>
                                        </p:tgtEl>
                                      </p:cBhvr>
                                    </p:animEffect>
                                  </p:childTnLst>
                                </p:cTn>
                              </p:par>
                            </p:childTnLst>
                          </p:cTn>
                        </p:par>
                        <p:par>
                          <p:cTn id="25" fill="hold">
                            <p:stCondLst>
                              <p:cond delay="2300"/>
                            </p:stCondLst>
                            <p:childTnLst>
                              <p:par>
                                <p:cTn id="26" presetID="10"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Lst>
  </p:timing>
</p:sld>
</file>

<file path=ppt/theme/theme1.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 Business_BLUE_1" id="{072F09DF-8CE0-419F-A7BD-F3C381839582}" vid="{B79F01AC-57DB-4E72-AF3C-AC83EA18EDDD}"/>
    </a:ext>
  </a:extLst>
</a:theme>
</file>

<file path=ppt/theme/theme2.xml><?xml version="1.0" encoding="utf-8"?>
<a:theme xmlns:a="http://schemas.openxmlformats.org/drawingml/2006/main" name="COLOR TEMPLATE">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 Business_BLUE_1" id="{072F09DF-8CE0-419F-A7BD-F3C381839582}" vid="{FFC7E4EC-A570-4BE3-96A9-2E0B113AE4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0745ed47326c9b384ddd038e9264d024">
  <xsd:schema xmlns:xsd="http://www.w3.org/2001/XMLSchema" xmlns:xs="http://www.w3.org/2001/XMLSchema" xmlns:p="http://schemas.microsoft.com/office/2006/metadata/properties" xmlns:ns3="630a2e83-186a-4a0f-ab27-bee8a8096abc" targetNamespace="http://schemas.microsoft.com/office/2006/metadata/properties" ma:root="true" ma:fieldsID="1b888c7d131b96e410a33edb0d0efa2e"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4E03F5A-DB87-470F-A737-B803E8827C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 Business_BLUE_1</Template>
  <TotalTime>1247</TotalTime>
  <Words>1125</Words>
  <Application>Microsoft Office PowerPoint</Application>
  <PresentationFormat>Custom</PresentationFormat>
  <Paragraphs>177</Paragraphs>
  <Slides>15</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Calibri</vt:lpstr>
      <vt:lpstr>Consolas</vt:lpstr>
      <vt:lpstr>MS PGothic</vt:lpstr>
      <vt:lpstr>Segoe UI</vt:lpstr>
      <vt:lpstr>Segoe UI Black</vt:lpstr>
      <vt:lpstr>Segoe UI Light</vt:lpstr>
      <vt:lpstr>Segoe UI Semibold</vt:lpstr>
      <vt:lpstr>Wingdings</vt:lpstr>
      <vt:lpstr>WHITE TEMPLATE</vt:lpstr>
      <vt:lpstr>COLOR TEMPLATE</vt:lpstr>
      <vt:lpstr>Microservices</vt:lpstr>
      <vt:lpstr>Whose using them? </vt:lpstr>
      <vt:lpstr>Why are they using them? </vt:lpstr>
      <vt:lpstr>What does “microservice” mean? </vt:lpstr>
      <vt:lpstr>Microservice Principles </vt:lpstr>
      <vt:lpstr>PowerPoint Presentation</vt:lpstr>
      <vt:lpstr>What’s the catch?</vt:lpstr>
      <vt:lpstr>Service Fabric</vt:lpstr>
      <vt:lpstr>Microsoft Service Fabric A platform for reliable, hyperscale, microservice-based applications</vt:lpstr>
      <vt:lpstr>Service Fabric Cluster</vt:lpstr>
      <vt:lpstr>Demo</vt:lpstr>
      <vt:lpstr>Programming Models</vt:lpstr>
      <vt:lpstr>Antifragility</vt:lpstr>
      <vt:lpstr>Summary </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Jonathan Collinge</dc:creator>
  <cp:keywords>MSVID, Brand Guidelines, Branding, Visual Identity, grid</cp:keywords>
  <dc:description>Template: Maryfj_x000d_
Formatting:_x000d_
Audience Type:</dc:description>
  <cp:lastModifiedBy>Jonathan Collinge</cp:lastModifiedBy>
  <cp:revision>78</cp:revision>
  <dcterms:created xsi:type="dcterms:W3CDTF">2016-01-07T10:47:38Z</dcterms:created>
  <dcterms:modified xsi:type="dcterms:W3CDTF">2016-01-13T13:06:28Z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