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45"/>
  </p:notesMasterIdLst>
  <p:handoutMasterIdLst>
    <p:handoutMasterId r:id="rId46"/>
  </p:handoutMasterIdLst>
  <p:sldIdLst>
    <p:sldId id="334" r:id="rId6"/>
    <p:sldId id="28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01" r:id="rId16"/>
    <p:sldId id="302" r:id="rId17"/>
    <p:sldId id="303" r:id="rId18"/>
    <p:sldId id="305" r:id="rId19"/>
    <p:sldId id="304" r:id="rId20"/>
    <p:sldId id="306" r:id="rId21"/>
    <p:sldId id="307" r:id="rId22"/>
    <p:sldId id="308" r:id="rId23"/>
    <p:sldId id="309" r:id="rId24"/>
    <p:sldId id="360" r:id="rId25"/>
    <p:sldId id="361" r:id="rId26"/>
    <p:sldId id="362" r:id="rId27"/>
    <p:sldId id="354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8" r:id="rId39"/>
    <p:sldId id="359" r:id="rId40"/>
    <p:sldId id="355" r:id="rId41"/>
    <p:sldId id="356" r:id="rId42"/>
    <p:sldId id="357" r:id="rId43"/>
    <p:sldId id="331" r:id="rId4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00A6F0"/>
    <a:srgbClr val="F25022"/>
    <a:srgbClr val="282828"/>
    <a:srgbClr val="D5ECFF"/>
    <a:srgbClr val="00E2C7"/>
    <a:srgbClr val="146E3B"/>
    <a:srgbClr val="7FBA00"/>
    <a:srgbClr val="42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7" autoAdjust="0"/>
    <p:restoredTop sz="96323" autoAdjust="0"/>
  </p:normalViewPr>
  <p:slideViewPr>
    <p:cSldViewPr>
      <p:cViewPr>
        <p:scale>
          <a:sx n="118" d="100"/>
          <a:sy n="118" d="100"/>
        </p:scale>
        <p:origin x="-480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0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6/29/2016 8:27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6/29/2016 8:27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900" baseline="0" dirty="0"/>
              <a:t>Service Fabric Explorer open:</a:t>
            </a:r>
          </a:p>
          <a:p>
            <a:r>
              <a:rPr lang="en-GB" sz="900" baseline="0" dirty="0"/>
              <a:t>http://localhost:19080/Explorer/</a:t>
            </a:r>
          </a:p>
          <a:p>
            <a:endParaRPr lang="en-GB" sz="900" baseline="0" dirty="0"/>
          </a:p>
          <a:p>
            <a:r>
              <a:rPr lang="en-GB" sz="900" baseline="0" dirty="0"/>
              <a:t>Cluster monitor webpage open:</a:t>
            </a:r>
          </a:p>
          <a:p>
            <a:r>
              <a:rPr lang="en-GB" sz="10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http://localhost:8081/Cluster</a:t>
            </a:r>
            <a:endParaRPr lang="en-GB" sz="900" baseline="0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6/29/2016 8:27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9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6/29/2016 8:27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1398" y="1211287"/>
            <a:ext cx="6404040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2000">
                      <a:schemeClr val="tx1"/>
                    </a:gs>
                    <a:gs pos="98000">
                      <a:schemeClr val="tx1"/>
                    </a:gs>
                  </a:gsLst>
                  <a:lin ang="5400000" scaled="1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74702" y="2125683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2000">
                      <a:schemeClr val="tx1"/>
                    </a:gs>
                    <a:gs pos="98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auto">
          <a:xfrm>
            <a:off x="273050" y="3954463"/>
            <a:ext cx="5487988" cy="1828800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2000">
                      <a:schemeClr val="tx1"/>
                    </a:gs>
                    <a:gs pos="98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29" name="Picture 2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20853"/>
            <a:ext cx="1828800" cy="393896"/>
          </a:xfrm>
          <a:prstGeom prst="rect">
            <a:avLst/>
          </a:prstGeom>
        </p:spPr>
      </p:pic>
      <p:sp>
        <p:nvSpPr>
          <p:cNvPr id="230" name="Freeform 229"/>
          <p:cNvSpPr>
            <a:spLocks/>
          </p:cNvSpPr>
          <p:nvPr userDrawn="1"/>
        </p:nvSpPr>
        <p:spPr bwMode="auto">
          <a:xfrm>
            <a:off x="10633303" y="2540869"/>
            <a:ext cx="1228270" cy="499194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1" name="Group 230"/>
          <p:cNvGrpSpPr/>
          <p:nvPr userDrawn="1"/>
        </p:nvGrpSpPr>
        <p:grpSpPr bwMode="auto">
          <a:xfrm>
            <a:off x="6362728" y="3629515"/>
            <a:ext cx="5396739" cy="2131262"/>
            <a:chOff x="8040688" y="7151688"/>
            <a:chExt cx="6745287" cy="2663825"/>
          </a:xfrm>
        </p:grpSpPr>
        <p:sp>
          <p:nvSpPr>
            <p:cNvPr id="232" name="Freeform 5"/>
            <p:cNvSpPr>
              <a:spLocks noEditPoints="1"/>
            </p:cNvSpPr>
            <p:nvPr userDrawn="1"/>
          </p:nvSpPr>
          <p:spPr bwMode="auto">
            <a:xfrm>
              <a:off x="10498138" y="7808913"/>
              <a:ext cx="776287" cy="774700"/>
            </a:xfrm>
            <a:custGeom>
              <a:avLst/>
              <a:gdLst>
                <a:gd name="T0" fmla="*/ 50 w 221"/>
                <a:gd name="T1" fmla="*/ 202 h 220"/>
                <a:gd name="T2" fmla="*/ 73 w 221"/>
                <a:gd name="T3" fmla="*/ 186 h 220"/>
                <a:gd name="T4" fmla="*/ 86 w 221"/>
                <a:gd name="T5" fmla="*/ 183 h 220"/>
                <a:gd name="T6" fmla="*/ 95 w 221"/>
                <a:gd name="T7" fmla="*/ 185 h 220"/>
                <a:gd name="T8" fmla="*/ 109 w 221"/>
                <a:gd name="T9" fmla="*/ 214 h 220"/>
                <a:gd name="T10" fmla="*/ 133 w 221"/>
                <a:gd name="T11" fmla="*/ 218 h 220"/>
                <a:gd name="T12" fmla="*/ 138 w 221"/>
                <a:gd name="T13" fmla="*/ 191 h 220"/>
                <a:gd name="T14" fmla="*/ 145 w 221"/>
                <a:gd name="T15" fmla="*/ 179 h 220"/>
                <a:gd name="T16" fmla="*/ 153 w 221"/>
                <a:gd name="T17" fmla="*/ 174 h 220"/>
                <a:gd name="T18" fmla="*/ 183 w 221"/>
                <a:gd name="T19" fmla="*/ 184 h 220"/>
                <a:gd name="T20" fmla="*/ 202 w 221"/>
                <a:gd name="T21" fmla="*/ 170 h 220"/>
                <a:gd name="T22" fmla="*/ 187 w 221"/>
                <a:gd name="T23" fmla="*/ 148 h 220"/>
                <a:gd name="T24" fmla="*/ 183 w 221"/>
                <a:gd name="T25" fmla="*/ 134 h 220"/>
                <a:gd name="T26" fmla="*/ 186 w 221"/>
                <a:gd name="T27" fmla="*/ 125 h 220"/>
                <a:gd name="T28" fmla="*/ 215 w 221"/>
                <a:gd name="T29" fmla="*/ 111 h 220"/>
                <a:gd name="T30" fmla="*/ 218 w 221"/>
                <a:gd name="T31" fmla="*/ 88 h 220"/>
                <a:gd name="T32" fmla="*/ 191 w 221"/>
                <a:gd name="T33" fmla="*/ 83 h 220"/>
                <a:gd name="T34" fmla="*/ 179 w 221"/>
                <a:gd name="T35" fmla="*/ 76 h 220"/>
                <a:gd name="T36" fmla="*/ 175 w 221"/>
                <a:gd name="T37" fmla="*/ 67 h 220"/>
                <a:gd name="T38" fmla="*/ 185 w 221"/>
                <a:gd name="T39" fmla="*/ 37 h 220"/>
                <a:gd name="T40" fmla="*/ 171 w 221"/>
                <a:gd name="T41" fmla="*/ 18 h 220"/>
                <a:gd name="T42" fmla="*/ 148 w 221"/>
                <a:gd name="T43" fmla="*/ 34 h 220"/>
                <a:gd name="T44" fmla="*/ 135 w 221"/>
                <a:gd name="T45" fmla="*/ 37 h 220"/>
                <a:gd name="T46" fmla="*/ 126 w 221"/>
                <a:gd name="T47" fmla="*/ 34 h 220"/>
                <a:gd name="T48" fmla="*/ 112 w 221"/>
                <a:gd name="T49" fmla="*/ 6 h 220"/>
                <a:gd name="T50" fmla="*/ 88 w 221"/>
                <a:gd name="T51" fmla="*/ 2 h 220"/>
                <a:gd name="T52" fmla="*/ 83 w 221"/>
                <a:gd name="T53" fmla="*/ 29 h 220"/>
                <a:gd name="T54" fmla="*/ 68 w 221"/>
                <a:gd name="T55" fmla="*/ 46 h 220"/>
                <a:gd name="T56" fmla="*/ 38 w 221"/>
                <a:gd name="T57" fmla="*/ 35 h 220"/>
                <a:gd name="T58" fmla="*/ 19 w 221"/>
                <a:gd name="T59" fmla="*/ 49 h 220"/>
                <a:gd name="T60" fmla="*/ 34 w 221"/>
                <a:gd name="T61" fmla="*/ 72 h 220"/>
                <a:gd name="T62" fmla="*/ 35 w 221"/>
                <a:gd name="T63" fmla="*/ 96 h 220"/>
                <a:gd name="T64" fmla="*/ 6 w 221"/>
                <a:gd name="T65" fmla="*/ 109 h 220"/>
                <a:gd name="T66" fmla="*/ 3 w 221"/>
                <a:gd name="T67" fmla="*/ 132 h 220"/>
                <a:gd name="T68" fmla="*/ 30 w 221"/>
                <a:gd name="T69" fmla="*/ 137 h 220"/>
                <a:gd name="T70" fmla="*/ 46 w 221"/>
                <a:gd name="T71" fmla="*/ 152 h 220"/>
                <a:gd name="T72" fmla="*/ 46 w 221"/>
                <a:gd name="T73" fmla="*/ 166 h 220"/>
                <a:gd name="T74" fmla="*/ 37 w 221"/>
                <a:gd name="T75" fmla="*/ 192 h 220"/>
                <a:gd name="T76" fmla="*/ 78 w 221"/>
                <a:gd name="T77" fmla="*/ 85 h 220"/>
                <a:gd name="T78" fmla="*/ 142 w 221"/>
                <a:gd name="T79" fmla="*/ 1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20">
                  <a:moveTo>
                    <a:pt x="37" y="192"/>
                  </a:moveTo>
                  <a:cubicBezTo>
                    <a:pt x="50" y="202"/>
                    <a:pt x="50" y="202"/>
                    <a:pt x="50" y="202"/>
                  </a:cubicBezTo>
                  <a:cubicBezTo>
                    <a:pt x="52" y="203"/>
                    <a:pt x="56" y="203"/>
                    <a:pt x="59" y="201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78" y="181"/>
                    <a:pt x="82" y="181"/>
                    <a:pt x="85" y="183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9" y="184"/>
                    <a:pt x="92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9" y="186"/>
                    <a:pt x="103" y="188"/>
                    <a:pt x="105" y="195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10" y="218"/>
                    <a:pt x="114" y="220"/>
                    <a:pt x="116" y="220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35" y="217"/>
                    <a:pt x="138" y="214"/>
                    <a:pt x="138" y="210"/>
                  </a:cubicBezTo>
                  <a:cubicBezTo>
                    <a:pt x="138" y="191"/>
                    <a:pt x="138" y="191"/>
                    <a:pt x="138" y="191"/>
                  </a:cubicBezTo>
                  <a:cubicBezTo>
                    <a:pt x="138" y="184"/>
                    <a:pt x="141" y="181"/>
                    <a:pt x="144" y="179"/>
                  </a:cubicBezTo>
                  <a:cubicBezTo>
                    <a:pt x="144" y="179"/>
                    <a:pt x="145" y="179"/>
                    <a:pt x="145" y="179"/>
                  </a:cubicBezTo>
                  <a:cubicBezTo>
                    <a:pt x="147" y="177"/>
                    <a:pt x="150" y="176"/>
                    <a:pt x="153" y="174"/>
                  </a:cubicBezTo>
                  <a:cubicBezTo>
                    <a:pt x="153" y="174"/>
                    <a:pt x="153" y="174"/>
                    <a:pt x="153" y="174"/>
                  </a:cubicBezTo>
                  <a:cubicBezTo>
                    <a:pt x="156" y="172"/>
                    <a:pt x="161" y="171"/>
                    <a:pt x="167" y="17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7" y="186"/>
                    <a:pt x="191" y="185"/>
                    <a:pt x="192" y="183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4" y="169"/>
                    <a:pt x="204" y="164"/>
                    <a:pt x="201" y="161"/>
                  </a:cubicBezTo>
                  <a:cubicBezTo>
                    <a:pt x="187" y="148"/>
                    <a:pt x="187" y="148"/>
                    <a:pt x="187" y="148"/>
                  </a:cubicBezTo>
                  <a:cubicBezTo>
                    <a:pt x="182" y="143"/>
                    <a:pt x="182" y="139"/>
                    <a:pt x="183" y="135"/>
                  </a:cubicBezTo>
                  <a:cubicBezTo>
                    <a:pt x="183" y="135"/>
                    <a:pt x="183" y="135"/>
                    <a:pt x="183" y="134"/>
                  </a:cubicBezTo>
                  <a:cubicBezTo>
                    <a:pt x="184" y="131"/>
                    <a:pt x="185" y="128"/>
                    <a:pt x="186" y="126"/>
                  </a:cubicBezTo>
                  <a:cubicBezTo>
                    <a:pt x="186" y="125"/>
                    <a:pt x="186" y="125"/>
                    <a:pt x="186" y="125"/>
                  </a:cubicBezTo>
                  <a:cubicBezTo>
                    <a:pt x="187" y="121"/>
                    <a:pt x="189" y="117"/>
                    <a:pt x="196" y="116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8" y="110"/>
                    <a:pt x="221" y="106"/>
                    <a:pt x="220" y="104"/>
                  </a:cubicBezTo>
                  <a:cubicBezTo>
                    <a:pt x="218" y="88"/>
                    <a:pt x="218" y="88"/>
                    <a:pt x="218" y="88"/>
                  </a:cubicBezTo>
                  <a:cubicBezTo>
                    <a:pt x="218" y="85"/>
                    <a:pt x="215" y="82"/>
                    <a:pt x="211" y="82"/>
                  </a:cubicBezTo>
                  <a:cubicBezTo>
                    <a:pt x="191" y="83"/>
                    <a:pt x="191" y="83"/>
                    <a:pt x="191" y="83"/>
                  </a:cubicBezTo>
                  <a:cubicBezTo>
                    <a:pt x="184" y="83"/>
                    <a:pt x="181" y="80"/>
                    <a:pt x="180" y="76"/>
                  </a:cubicBezTo>
                  <a:cubicBezTo>
                    <a:pt x="180" y="76"/>
                    <a:pt x="179" y="76"/>
                    <a:pt x="179" y="76"/>
                  </a:cubicBezTo>
                  <a:cubicBezTo>
                    <a:pt x="178" y="73"/>
                    <a:pt x="176" y="70"/>
                    <a:pt x="175" y="68"/>
                  </a:cubicBezTo>
                  <a:cubicBezTo>
                    <a:pt x="175" y="67"/>
                    <a:pt x="175" y="67"/>
                    <a:pt x="175" y="67"/>
                  </a:cubicBezTo>
                  <a:cubicBezTo>
                    <a:pt x="172" y="64"/>
                    <a:pt x="171" y="60"/>
                    <a:pt x="175" y="53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7" y="34"/>
                    <a:pt x="186" y="29"/>
                    <a:pt x="184" y="2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9" y="17"/>
                    <a:pt x="164" y="16"/>
                    <a:pt x="162" y="1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3" y="38"/>
                    <a:pt x="139" y="38"/>
                    <a:pt x="135" y="37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2" y="36"/>
                    <a:pt x="129" y="35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1" y="34"/>
                    <a:pt x="118" y="32"/>
                    <a:pt x="116" y="24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7" y="0"/>
                    <a:pt x="104" y="0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3" y="6"/>
                    <a:pt x="83" y="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6"/>
                    <a:pt x="80" y="39"/>
                    <a:pt x="77" y="41"/>
                  </a:cubicBezTo>
                  <a:cubicBezTo>
                    <a:pt x="73" y="42"/>
                    <a:pt x="70" y="44"/>
                    <a:pt x="68" y="46"/>
                  </a:cubicBezTo>
                  <a:cubicBezTo>
                    <a:pt x="64" y="48"/>
                    <a:pt x="60" y="49"/>
                    <a:pt x="54" y="4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4" y="33"/>
                    <a:pt x="30" y="35"/>
                    <a:pt x="29" y="36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51"/>
                    <a:pt x="17" y="56"/>
                    <a:pt x="20" y="59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8" y="76"/>
                    <a:pt x="39" y="80"/>
                    <a:pt x="38" y="83"/>
                  </a:cubicBezTo>
                  <a:cubicBezTo>
                    <a:pt x="37" y="87"/>
                    <a:pt x="36" y="91"/>
                    <a:pt x="35" y="96"/>
                  </a:cubicBezTo>
                  <a:cubicBezTo>
                    <a:pt x="34" y="99"/>
                    <a:pt x="32" y="103"/>
                    <a:pt x="25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2" y="110"/>
                    <a:pt x="0" y="113"/>
                    <a:pt x="1" y="116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3" y="134"/>
                    <a:pt x="6" y="138"/>
                    <a:pt x="10" y="138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7" y="137"/>
                    <a:pt x="40" y="140"/>
                    <a:pt x="41" y="144"/>
                  </a:cubicBezTo>
                  <a:cubicBezTo>
                    <a:pt x="43" y="147"/>
                    <a:pt x="44" y="150"/>
                    <a:pt x="46" y="152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9" y="156"/>
                    <a:pt x="50" y="160"/>
                    <a:pt x="46" y="166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4" y="186"/>
                    <a:pt x="35" y="190"/>
                    <a:pt x="37" y="192"/>
                  </a:cubicBezTo>
                  <a:close/>
                  <a:moveTo>
                    <a:pt x="86" y="142"/>
                  </a:moveTo>
                  <a:cubicBezTo>
                    <a:pt x="68" y="128"/>
                    <a:pt x="65" y="103"/>
                    <a:pt x="78" y="85"/>
                  </a:cubicBezTo>
                  <a:cubicBezTo>
                    <a:pt x="92" y="68"/>
                    <a:pt x="117" y="64"/>
                    <a:pt x="135" y="78"/>
                  </a:cubicBezTo>
                  <a:cubicBezTo>
                    <a:pt x="152" y="92"/>
                    <a:pt x="156" y="117"/>
                    <a:pt x="142" y="134"/>
                  </a:cubicBezTo>
                  <a:cubicBezTo>
                    <a:pt x="129" y="152"/>
                    <a:pt x="103" y="155"/>
                    <a:pt x="86" y="142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6"/>
            <p:cNvSpPr>
              <a:spLocks noEditPoints="1"/>
            </p:cNvSpPr>
            <p:nvPr userDrawn="1"/>
          </p:nvSpPr>
          <p:spPr bwMode="auto">
            <a:xfrm>
              <a:off x="9758363" y="8366126"/>
              <a:ext cx="1060450" cy="1062038"/>
            </a:xfrm>
            <a:custGeom>
              <a:avLst/>
              <a:gdLst>
                <a:gd name="T0" fmla="*/ 264 w 302"/>
                <a:gd name="T1" fmla="*/ 100 h 302"/>
                <a:gd name="T2" fmla="*/ 274 w 302"/>
                <a:gd name="T3" fmla="*/ 69 h 302"/>
                <a:gd name="T4" fmla="*/ 248 w 302"/>
                <a:gd name="T5" fmla="*/ 61 h 302"/>
                <a:gd name="T6" fmla="*/ 233 w 302"/>
                <a:gd name="T7" fmla="*/ 47 h 302"/>
                <a:gd name="T8" fmla="*/ 224 w 302"/>
                <a:gd name="T9" fmla="*/ 22 h 302"/>
                <a:gd name="T10" fmla="*/ 196 w 302"/>
                <a:gd name="T11" fmla="*/ 35 h 302"/>
                <a:gd name="T12" fmla="*/ 180 w 302"/>
                <a:gd name="T13" fmla="*/ 6 h 302"/>
                <a:gd name="T14" fmla="*/ 157 w 302"/>
                <a:gd name="T15" fmla="*/ 19 h 302"/>
                <a:gd name="T16" fmla="*/ 136 w 302"/>
                <a:gd name="T17" fmla="*/ 20 h 302"/>
                <a:gd name="T18" fmla="*/ 112 w 302"/>
                <a:gd name="T19" fmla="*/ 8 h 302"/>
                <a:gd name="T20" fmla="*/ 101 w 302"/>
                <a:gd name="T21" fmla="*/ 38 h 302"/>
                <a:gd name="T22" fmla="*/ 69 w 302"/>
                <a:gd name="T23" fmla="*/ 28 h 302"/>
                <a:gd name="T24" fmla="*/ 62 w 302"/>
                <a:gd name="T25" fmla="*/ 54 h 302"/>
                <a:gd name="T26" fmla="*/ 48 w 302"/>
                <a:gd name="T27" fmla="*/ 69 h 302"/>
                <a:gd name="T28" fmla="*/ 23 w 302"/>
                <a:gd name="T29" fmla="*/ 78 h 302"/>
                <a:gd name="T30" fmla="*/ 36 w 302"/>
                <a:gd name="T31" fmla="*/ 107 h 302"/>
                <a:gd name="T32" fmla="*/ 6 w 302"/>
                <a:gd name="T33" fmla="*/ 122 h 302"/>
                <a:gd name="T34" fmla="*/ 20 w 302"/>
                <a:gd name="T35" fmla="*/ 145 h 302"/>
                <a:gd name="T36" fmla="*/ 20 w 302"/>
                <a:gd name="T37" fmla="*/ 166 h 302"/>
                <a:gd name="T38" fmla="*/ 9 w 302"/>
                <a:gd name="T39" fmla="*/ 190 h 302"/>
                <a:gd name="T40" fmla="*/ 38 w 302"/>
                <a:gd name="T41" fmla="*/ 201 h 302"/>
                <a:gd name="T42" fmla="*/ 28 w 302"/>
                <a:gd name="T43" fmla="*/ 233 h 302"/>
                <a:gd name="T44" fmla="*/ 54 w 302"/>
                <a:gd name="T45" fmla="*/ 240 h 302"/>
                <a:gd name="T46" fmla="*/ 69 w 302"/>
                <a:gd name="T47" fmla="*/ 254 h 302"/>
                <a:gd name="T48" fmla="*/ 78 w 302"/>
                <a:gd name="T49" fmla="*/ 279 h 302"/>
                <a:gd name="T50" fmla="*/ 107 w 302"/>
                <a:gd name="T51" fmla="*/ 266 h 302"/>
                <a:gd name="T52" fmla="*/ 123 w 302"/>
                <a:gd name="T53" fmla="*/ 296 h 302"/>
                <a:gd name="T54" fmla="*/ 146 w 302"/>
                <a:gd name="T55" fmla="*/ 282 h 302"/>
                <a:gd name="T56" fmla="*/ 166 w 302"/>
                <a:gd name="T57" fmla="*/ 282 h 302"/>
                <a:gd name="T58" fmla="*/ 191 w 302"/>
                <a:gd name="T59" fmla="*/ 293 h 302"/>
                <a:gd name="T60" fmla="*/ 202 w 302"/>
                <a:gd name="T61" fmla="*/ 264 h 302"/>
                <a:gd name="T62" fmla="*/ 233 w 302"/>
                <a:gd name="T63" fmla="*/ 274 h 302"/>
                <a:gd name="T64" fmla="*/ 241 w 302"/>
                <a:gd name="T65" fmla="*/ 248 h 302"/>
                <a:gd name="T66" fmla="*/ 255 w 302"/>
                <a:gd name="T67" fmla="*/ 233 h 302"/>
                <a:gd name="T68" fmla="*/ 280 w 302"/>
                <a:gd name="T69" fmla="*/ 224 h 302"/>
                <a:gd name="T70" fmla="*/ 267 w 302"/>
                <a:gd name="T71" fmla="*/ 195 h 302"/>
                <a:gd name="T72" fmla="*/ 296 w 302"/>
                <a:gd name="T73" fmla="*/ 180 h 302"/>
                <a:gd name="T74" fmla="*/ 283 w 302"/>
                <a:gd name="T75" fmla="*/ 156 h 302"/>
                <a:gd name="T76" fmla="*/ 282 w 302"/>
                <a:gd name="T77" fmla="*/ 136 h 302"/>
                <a:gd name="T78" fmla="*/ 294 w 302"/>
                <a:gd name="T79" fmla="*/ 111 h 302"/>
                <a:gd name="T80" fmla="*/ 147 w 302"/>
                <a:gd name="T81" fmla="*/ 176 h 302"/>
                <a:gd name="T82" fmla="*/ 156 w 302"/>
                <a:gd name="T83" fmla="*/ 125 h 302"/>
                <a:gd name="T84" fmla="*/ 147 w 302"/>
                <a:gd name="T85" fmla="*/ 17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302">
                  <a:moveTo>
                    <a:pt x="275" y="105"/>
                  </a:moveTo>
                  <a:cubicBezTo>
                    <a:pt x="270" y="103"/>
                    <a:pt x="265" y="101"/>
                    <a:pt x="264" y="100"/>
                  </a:cubicBezTo>
                  <a:cubicBezTo>
                    <a:pt x="264" y="99"/>
                    <a:pt x="264" y="92"/>
                    <a:pt x="267" y="87"/>
                  </a:cubicBezTo>
                  <a:cubicBezTo>
                    <a:pt x="274" y="69"/>
                    <a:pt x="274" y="69"/>
                    <a:pt x="274" y="69"/>
                  </a:cubicBezTo>
                  <a:cubicBezTo>
                    <a:pt x="276" y="63"/>
                    <a:pt x="274" y="60"/>
                    <a:pt x="268" y="60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3" y="62"/>
                    <a:pt x="237" y="62"/>
                    <a:pt x="237" y="61"/>
                  </a:cubicBezTo>
                  <a:cubicBezTo>
                    <a:pt x="236" y="60"/>
                    <a:pt x="233" y="53"/>
                    <a:pt x="233" y="47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33" y="22"/>
                    <a:pt x="229" y="20"/>
                    <a:pt x="224" y="22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2" y="34"/>
                    <a:pt x="197" y="35"/>
                    <a:pt x="196" y="35"/>
                  </a:cubicBezTo>
                  <a:cubicBezTo>
                    <a:pt x="194" y="34"/>
                    <a:pt x="190" y="29"/>
                    <a:pt x="188" y="24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78" y="1"/>
                    <a:pt x="173" y="0"/>
                    <a:pt x="170" y="4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3" y="23"/>
                    <a:pt x="149" y="27"/>
                    <a:pt x="148" y="27"/>
                  </a:cubicBezTo>
                  <a:cubicBezTo>
                    <a:pt x="147" y="27"/>
                    <a:pt x="140" y="24"/>
                    <a:pt x="136" y="20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18" y="2"/>
                    <a:pt x="114" y="3"/>
                    <a:pt x="112" y="8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32"/>
                    <a:pt x="102" y="37"/>
                    <a:pt x="101" y="38"/>
                  </a:cubicBezTo>
                  <a:cubicBezTo>
                    <a:pt x="100" y="38"/>
                    <a:pt x="93" y="38"/>
                    <a:pt x="88" y="35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4" y="26"/>
                    <a:pt x="60" y="28"/>
                    <a:pt x="61" y="34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9"/>
                    <a:pt x="62" y="65"/>
                    <a:pt x="61" y="66"/>
                  </a:cubicBezTo>
                  <a:cubicBezTo>
                    <a:pt x="61" y="66"/>
                    <a:pt x="54" y="69"/>
                    <a:pt x="4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3" y="69"/>
                    <a:pt x="20" y="73"/>
                    <a:pt x="23" y="78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4" y="100"/>
                    <a:pt x="36" y="105"/>
                    <a:pt x="36" y="107"/>
                  </a:cubicBezTo>
                  <a:cubicBezTo>
                    <a:pt x="35" y="108"/>
                    <a:pt x="30" y="112"/>
                    <a:pt x="25" y="114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1" y="124"/>
                    <a:pt x="0" y="129"/>
                    <a:pt x="5" y="132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4" y="149"/>
                    <a:pt x="27" y="153"/>
                    <a:pt x="27" y="154"/>
                  </a:cubicBezTo>
                  <a:cubicBezTo>
                    <a:pt x="28" y="155"/>
                    <a:pt x="24" y="162"/>
                    <a:pt x="20" y="166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2" y="184"/>
                    <a:pt x="4" y="188"/>
                    <a:pt x="9" y="19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33" y="198"/>
                    <a:pt x="38" y="200"/>
                    <a:pt x="38" y="201"/>
                  </a:cubicBezTo>
                  <a:cubicBezTo>
                    <a:pt x="39" y="202"/>
                    <a:pt x="38" y="209"/>
                    <a:pt x="36" y="21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26" y="238"/>
                    <a:pt x="29" y="242"/>
                    <a:pt x="35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60" y="240"/>
                    <a:pt x="65" y="240"/>
                    <a:pt x="66" y="241"/>
                  </a:cubicBezTo>
                  <a:cubicBezTo>
                    <a:pt x="67" y="242"/>
                    <a:pt x="69" y="248"/>
                    <a:pt x="69" y="25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9" y="279"/>
                    <a:pt x="73" y="282"/>
                    <a:pt x="78" y="279"/>
                  </a:cubicBezTo>
                  <a:cubicBezTo>
                    <a:pt x="96" y="270"/>
                    <a:pt x="96" y="270"/>
                    <a:pt x="96" y="270"/>
                  </a:cubicBezTo>
                  <a:cubicBezTo>
                    <a:pt x="101" y="268"/>
                    <a:pt x="106" y="266"/>
                    <a:pt x="107" y="266"/>
                  </a:cubicBezTo>
                  <a:cubicBezTo>
                    <a:pt x="108" y="267"/>
                    <a:pt x="113" y="272"/>
                    <a:pt x="115" y="277"/>
                  </a:cubicBezTo>
                  <a:cubicBezTo>
                    <a:pt x="123" y="296"/>
                    <a:pt x="123" y="296"/>
                    <a:pt x="123" y="296"/>
                  </a:cubicBezTo>
                  <a:cubicBezTo>
                    <a:pt x="125" y="301"/>
                    <a:pt x="129" y="302"/>
                    <a:pt x="133" y="297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50" y="278"/>
                    <a:pt x="154" y="275"/>
                    <a:pt x="155" y="275"/>
                  </a:cubicBezTo>
                  <a:cubicBezTo>
                    <a:pt x="156" y="275"/>
                    <a:pt x="162" y="278"/>
                    <a:pt x="166" y="282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84" y="300"/>
                    <a:pt x="189" y="298"/>
                    <a:pt x="191" y="293"/>
                  </a:cubicBezTo>
                  <a:cubicBezTo>
                    <a:pt x="197" y="274"/>
                    <a:pt x="197" y="274"/>
                    <a:pt x="197" y="274"/>
                  </a:cubicBezTo>
                  <a:cubicBezTo>
                    <a:pt x="199" y="269"/>
                    <a:pt x="201" y="264"/>
                    <a:pt x="202" y="264"/>
                  </a:cubicBezTo>
                  <a:cubicBezTo>
                    <a:pt x="203" y="263"/>
                    <a:pt x="210" y="264"/>
                    <a:pt x="215" y="266"/>
                  </a:cubicBezTo>
                  <a:cubicBezTo>
                    <a:pt x="233" y="274"/>
                    <a:pt x="233" y="274"/>
                    <a:pt x="233" y="274"/>
                  </a:cubicBezTo>
                  <a:cubicBezTo>
                    <a:pt x="239" y="276"/>
                    <a:pt x="243" y="273"/>
                    <a:pt x="242" y="267"/>
                  </a:cubicBezTo>
                  <a:cubicBezTo>
                    <a:pt x="241" y="248"/>
                    <a:pt x="241" y="248"/>
                    <a:pt x="241" y="248"/>
                  </a:cubicBezTo>
                  <a:cubicBezTo>
                    <a:pt x="240" y="242"/>
                    <a:pt x="241" y="237"/>
                    <a:pt x="241" y="236"/>
                  </a:cubicBezTo>
                  <a:cubicBezTo>
                    <a:pt x="242" y="235"/>
                    <a:pt x="249" y="233"/>
                    <a:pt x="255" y="233"/>
                  </a:cubicBezTo>
                  <a:cubicBezTo>
                    <a:pt x="274" y="233"/>
                    <a:pt x="274" y="233"/>
                    <a:pt x="274" y="233"/>
                  </a:cubicBezTo>
                  <a:cubicBezTo>
                    <a:pt x="280" y="233"/>
                    <a:pt x="283" y="229"/>
                    <a:pt x="280" y="224"/>
                  </a:cubicBezTo>
                  <a:cubicBezTo>
                    <a:pt x="271" y="206"/>
                    <a:pt x="271" y="206"/>
                    <a:pt x="271" y="206"/>
                  </a:cubicBezTo>
                  <a:cubicBezTo>
                    <a:pt x="268" y="201"/>
                    <a:pt x="267" y="196"/>
                    <a:pt x="267" y="195"/>
                  </a:cubicBezTo>
                  <a:cubicBezTo>
                    <a:pt x="268" y="194"/>
                    <a:pt x="273" y="189"/>
                    <a:pt x="278" y="187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302" y="177"/>
                    <a:pt x="302" y="173"/>
                    <a:pt x="298" y="169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79" y="152"/>
                    <a:pt x="275" y="148"/>
                    <a:pt x="275" y="147"/>
                  </a:cubicBezTo>
                  <a:cubicBezTo>
                    <a:pt x="275" y="146"/>
                    <a:pt x="278" y="140"/>
                    <a:pt x="282" y="136"/>
                  </a:cubicBezTo>
                  <a:cubicBezTo>
                    <a:pt x="296" y="122"/>
                    <a:pt x="296" y="122"/>
                    <a:pt x="296" y="122"/>
                  </a:cubicBezTo>
                  <a:cubicBezTo>
                    <a:pt x="300" y="118"/>
                    <a:pt x="299" y="113"/>
                    <a:pt x="294" y="111"/>
                  </a:cubicBezTo>
                  <a:lnTo>
                    <a:pt x="275" y="105"/>
                  </a:lnTo>
                  <a:close/>
                  <a:moveTo>
                    <a:pt x="147" y="176"/>
                  </a:moveTo>
                  <a:cubicBezTo>
                    <a:pt x="133" y="174"/>
                    <a:pt x="123" y="161"/>
                    <a:pt x="126" y="147"/>
                  </a:cubicBezTo>
                  <a:cubicBezTo>
                    <a:pt x="128" y="132"/>
                    <a:pt x="141" y="123"/>
                    <a:pt x="156" y="125"/>
                  </a:cubicBezTo>
                  <a:cubicBezTo>
                    <a:pt x="170" y="127"/>
                    <a:pt x="179" y="141"/>
                    <a:pt x="177" y="155"/>
                  </a:cubicBezTo>
                  <a:cubicBezTo>
                    <a:pt x="175" y="169"/>
                    <a:pt x="161" y="179"/>
                    <a:pt x="147" y="176"/>
                  </a:cubicBez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7"/>
            <p:cNvSpPr>
              <a:spLocks noEditPoints="1"/>
            </p:cNvSpPr>
            <p:nvPr userDrawn="1"/>
          </p:nvSpPr>
          <p:spPr bwMode="auto">
            <a:xfrm>
              <a:off x="11022013" y="8059738"/>
              <a:ext cx="1547812" cy="1550988"/>
            </a:xfrm>
            <a:custGeom>
              <a:avLst/>
              <a:gdLst>
                <a:gd name="T0" fmla="*/ 434 w 441"/>
                <a:gd name="T1" fmla="*/ 201 h 441"/>
                <a:gd name="T2" fmla="*/ 425 w 441"/>
                <a:gd name="T3" fmla="*/ 156 h 441"/>
                <a:gd name="T4" fmla="*/ 410 w 441"/>
                <a:gd name="T5" fmla="*/ 120 h 441"/>
                <a:gd name="T6" fmla="*/ 385 w 441"/>
                <a:gd name="T7" fmla="*/ 84 h 441"/>
                <a:gd name="T8" fmla="*/ 357 w 441"/>
                <a:gd name="T9" fmla="*/ 56 h 441"/>
                <a:gd name="T10" fmla="*/ 320 w 441"/>
                <a:gd name="T11" fmla="*/ 30 h 441"/>
                <a:gd name="T12" fmla="*/ 283 w 441"/>
                <a:gd name="T13" fmla="*/ 16 h 441"/>
                <a:gd name="T14" fmla="*/ 240 w 441"/>
                <a:gd name="T15" fmla="*/ 7 h 441"/>
                <a:gd name="T16" fmla="*/ 201 w 441"/>
                <a:gd name="T17" fmla="*/ 7 h 441"/>
                <a:gd name="T18" fmla="*/ 156 w 441"/>
                <a:gd name="T19" fmla="*/ 16 h 441"/>
                <a:gd name="T20" fmla="*/ 120 w 441"/>
                <a:gd name="T21" fmla="*/ 31 h 441"/>
                <a:gd name="T22" fmla="*/ 84 w 441"/>
                <a:gd name="T23" fmla="*/ 56 h 441"/>
                <a:gd name="T24" fmla="*/ 56 w 441"/>
                <a:gd name="T25" fmla="*/ 84 h 441"/>
                <a:gd name="T26" fmla="*/ 31 w 441"/>
                <a:gd name="T27" fmla="*/ 122 h 441"/>
                <a:gd name="T28" fmla="*/ 16 w 441"/>
                <a:gd name="T29" fmla="*/ 158 h 441"/>
                <a:gd name="T30" fmla="*/ 7 w 441"/>
                <a:gd name="T31" fmla="*/ 201 h 441"/>
                <a:gd name="T32" fmla="*/ 7 w 441"/>
                <a:gd name="T33" fmla="*/ 240 h 441"/>
                <a:gd name="T34" fmla="*/ 16 w 441"/>
                <a:gd name="T35" fmla="*/ 285 h 441"/>
                <a:gd name="T36" fmla="*/ 32 w 441"/>
                <a:gd name="T37" fmla="*/ 321 h 441"/>
                <a:gd name="T38" fmla="*/ 56 w 441"/>
                <a:gd name="T39" fmla="*/ 357 h 441"/>
                <a:gd name="T40" fmla="*/ 84 w 441"/>
                <a:gd name="T41" fmla="*/ 385 h 441"/>
                <a:gd name="T42" fmla="*/ 122 w 441"/>
                <a:gd name="T43" fmla="*/ 411 h 441"/>
                <a:gd name="T44" fmla="*/ 158 w 441"/>
                <a:gd name="T45" fmla="*/ 425 h 441"/>
                <a:gd name="T46" fmla="*/ 201 w 441"/>
                <a:gd name="T47" fmla="*/ 434 h 441"/>
                <a:gd name="T48" fmla="*/ 240 w 441"/>
                <a:gd name="T49" fmla="*/ 434 h 441"/>
                <a:gd name="T50" fmla="*/ 285 w 441"/>
                <a:gd name="T51" fmla="*/ 425 h 441"/>
                <a:gd name="T52" fmla="*/ 321 w 441"/>
                <a:gd name="T53" fmla="*/ 410 h 441"/>
                <a:gd name="T54" fmla="*/ 357 w 441"/>
                <a:gd name="T55" fmla="*/ 385 h 441"/>
                <a:gd name="T56" fmla="*/ 385 w 441"/>
                <a:gd name="T57" fmla="*/ 357 h 441"/>
                <a:gd name="T58" fmla="*/ 411 w 441"/>
                <a:gd name="T59" fmla="*/ 319 h 441"/>
                <a:gd name="T60" fmla="*/ 426 w 441"/>
                <a:gd name="T61" fmla="*/ 283 h 441"/>
                <a:gd name="T62" fmla="*/ 434 w 441"/>
                <a:gd name="T63" fmla="*/ 240 h 441"/>
                <a:gd name="T64" fmla="*/ 356 w 441"/>
                <a:gd name="T65" fmla="*/ 256 h 441"/>
                <a:gd name="T66" fmla="*/ 284 w 441"/>
                <a:gd name="T67" fmla="*/ 213 h 441"/>
                <a:gd name="T68" fmla="*/ 361 w 441"/>
                <a:gd name="T69" fmla="*/ 220 h 441"/>
                <a:gd name="T70" fmla="*/ 275 w 441"/>
                <a:gd name="T71" fmla="*/ 335 h 441"/>
                <a:gd name="T72" fmla="*/ 335 w 441"/>
                <a:gd name="T73" fmla="*/ 276 h 441"/>
                <a:gd name="T74" fmla="*/ 178 w 441"/>
                <a:gd name="T75" fmla="*/ 341 h 441"/>
                <a:gd name="T76" fmla="*/ 263 w 441"/>
                <a:gd name="T77" fmla="*/ 341 h 441"/>
                <a:gd name="T78" fmla="*/ 185 w 441"/>
                <a:gd name="T79" fmla="*/ 358 h 441"/>
                <a:gd name="T80" fmla="*/ 186 w 441"/>
                <a:gd name="T81" fmla="*/ 220 h 441"/>
                <a:gd name="T82" fmla="*/ 221 w 441"/>
                <a:gd name="T83" fmla="*/ 255 h 441"/>
                <a:gd name="T84" fmla="*/ 106 w 441"/>
                <a:gd name="T85" fmla="*/ 277 h 441"/>
                <a:gd name="T86" fmla="*/ 165 w 441"/>
                <a:gd name="T87" fmla="*/ 337 h 441"/>
                <a:gd name="T88" fmla="*/ 100 w 441"/>
                <a:gd name="T89" fmla="*/ 180 h 441"/>
                <a:gd name="T90" fmla="*/ 100 w 441"/>
                <a:gd name="T91" fmla="*/ 264 h 441"/>
                <a:gd name="T92" fmla="*/ 83 w 441"/>
                <a:gd name="T93" fmla="*/ 187 h 441"/>
                <a:gd name="T94" fmla="*/ 148 w 441"/>
                <a:gd name="T95" fmla="*/ 100 h 441"/>
                <a:gd name="T96" fmla="*/ 168 w 441"/>
                <a:gd name="T97" fmla="*/ 182 h 441"/>
                <a:gd name="T98" fmla="*/ 119 w 441"/>
                <a:gd name="T99" fmla="*/ 122 h 441"/>
                <a:gd name="T100" fmla="*/ 211 w 441"/>
                <a:gd name="T101" fmla="*/ 157 h 441"/>
                <a:gd name="T102" fmla="*/ 219 w 441"/>
                <a:gd name="T103" fmla="*/ 80 h 441"/>
                <a:gd name="T104" fmla="*/ 319 w 441"/>
                <a:gd name="T105" fmla="*/ 121 h 441"/>
                <a:gd name="T106" fmla="*/ 270 w 441"/>
                <a:gd name="T107" fmla="*/ 181 h 441"/>
                <a:gd name="T108" fmla="*/ 290 w 441"/>
                <a:gd name="T109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1" h="441">
                  <a:moveTo>
                    <a:pt x="441" y="232"/>
                  </a:moveTo>
                  <a:cubicBezTo>
                    <a:pt x="441" y="209"/>
                    <a:pt x="441" y="209"/>
                    <a:pt x="441" y="209"/>
                  </a:cubicBezTo>
                  <a:cubicBezTo>
                    <a:pt x="441" y="205"/>
                    <a:pt x="438" y="201"/>
                    <a:pt x="434" y="201"/>
                  </a:cubicBezTo>
                  <a:cubicBezTo>
                    <a:pt x="401" y="196"/>
                    <a:pt x="401" y="196"/>
                    <a:pt x="401" y="196"/>
                  </a:cubicBezTo>
                  <a:cubicBezTo>
                    <a:pt x="400" y="188"/>
                    <a:pt x="398" y="181"/>
                    <a:pt x="396" y="173"/>
                  </a:cubicBezTo>
                  <a:cubicBezTo>
                    <a:pt x="425" y="156"/>
                    <a:pt x="425" y="156"/>
                    <a:pt x="425" y="156"/>
                  </a:cubicBezTo>
                  <a:cubicBezTo>
                    <a:pt x="428" y="154"/>
                    <a:pt x="430" y="149"/>
                    <a:pt x="428" y="145"/>
                  </a:cubicBezTo>
                  <a:cubicBezTo>
                    <a:pt x="420" y="125"/>
                    <a:pt x="420" y="125"/>
                    <a:pt x="420" y="125"/>
                  </a:cubicBezTo>
                  <a:cubicBezTo>
                    <a:pt x="418" y="121"/>
                    <a:pt x="414" y="119"/>
                    <a:pt x="410" y="120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374" y="122"/>
                    <a:pt x="370" y="116"/>
                    <a:pt x="365" y="110"/>
                  </a:cubicBezTo>
                  <a:cubicBezTo>
                    <a:pt x="385" y="84"/>
                    <a:pt x="385" y="84"/>
                    <a:pt x="385" y="84"/>
                  </a:cubicBezTo>
                  <a:cubicBezTo>
                    <a:pt x="388" y="80"/>
                    <a:pt x="387" y="75"/>
                    <a:pt x="385" y="72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6" y="54"/>
                    <a:pt x="361" y="53"/>
                    <a:pt x="357" y="56"/>
                  </a:cubicBezTo>
                  <a:cubicBezTo>
                    <a:pt x="331" y="76"/>
                    <a:pt x="331" y="76"/>
                    <a:pt x="331" y="76"/>
                  </a:cubicBezTo>
                  <a:cubicBezTo>
                    <a:pt x="325" y="71"/>
                    <a:pt x="318" y="67"/>
                    <a:pt x="311" y="63"/>
                  </a:cubicBezTo>
                  <a:cubicBezTo>
                    <a:pt x="320" y="30"/>
                    <a:pt x="320" y="30"/>
                    <a:pt x="320" y="30"/>
                  </a:cubicBezTo>
                  <a:cubicBezTo>
                    <a:pt x="321" y="26"/>
                    <a:pt x="318" y="22"/>
                    <a:pt x="314" y="20"/>
                  </a:cubicBezTo>
                  <a:cubicBezTo>
                    <a:pt x="294" y="12"/>
                    <a:pt x="294" y="12"/>
                    <a:pt x="294" y="12"/>
                  </a:cubicBezTo>
                  <a:cubicBezTo>
                    <a:pt x="290" y="10"/>
                    <a:pt x="285" y="12"/>
                    <a:pt x="283" y="16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59" y="43"/>
                    <a:pt x="252" y="41"/>
                    <a:pt x="245" y="40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3"/>
                    <a:pt x="236" y="0"/>
                    <a:pt x="23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5" y="0"/>
                    <a:pt x="201" y="3"/>
                    <a:pt x="201" y="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8" y="41"/>
                    <a:pt x="181" y="43"/>
                    <a:pt x="173" y="45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4" y="13"/>
                    <a:pt x="149" y="11"/>
                    <a:pt x="145" y="13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23"/>
                    <a:pt x="119" y="27"/>
                    <a:pt x="120" y="31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2" y="67"/>
                    <a:pt x="116" y="71"/>
                    <a:pt x="111" y="7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0" y="53"/>
                    <a:pt x="75" y="54"/>
                    <a:pt x="72" y="56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4" y="75"/>
                    <a:pt x="53" y="80"/>
                    <a:pt x="56" y="84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1" y="117"/>
                    <a:pt x="67" y="123"/>
                    <a:pt x="63" y="130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7" y="121"/>
                    <a:pt x="22" y="123"/>
                    <a:pt x="20" y="12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0" y="151"/>
                    <a:pt x="12" y="156"/>
                    <a:pt x="16" y="158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3" y="182"/>
                    <a:pt x="41" y="189"/>
                    <a:pt x="40" y="196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3" y="201"/>
                    <a:pt x="0" y="205"/>
                    <a:pt x="0" y="209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6"/>
                    <a:pt x="3" y="240"/>
                    <a:pt x="7" y="240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2" y="253"/>
                    <a:pt x="43" y="260"/>
                    <a:pt x="45" y="268"/>
                  </a:cubicBezTo>
                  <a:cubicBezTo>
                    <a:pt x="16" y="285"/>
                    <a:pt x="16" y="285"/>
                    <a:pt x="16" y="285"/>
                  </a:cubicBezTo>
                  <a:cubicBezTo>
                    <a:pt x="13" y="287"/>
                    <a:pt x="11" y="292"/>
                    <a:pt x="13" y="296"/>
                  </a:cubicBezTo>
                  <a:cubicBezTo>
                    <a:pt x="21" y="316"/>
                    <a:pt x="21" y="316"/>
                    <a:pt x="21" y="316"/>
                  </a:cubicBezTo>
                  <a:cubicBezTo>
                    <a:pt x="23" y="320"/>
                    <a:pt x="28" y="322"/>
                    <a:pt x="32" y="321"/>
                  </a:cubicBezTo>
                  <a:cubicBezTo>
                    <a:pt x="64" y="313"/>
                    <a:pt x="64" y="313"/>
                    <a:pt x="64" y="313"/>
                  </a:cubicBezTo>
                  <a:cubicBezTo>
                    <a:pt x="68" y="319"/>
                    <a:pt x="72" y="325"/>
                    <a:pt x="76" y="331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3" y="361"/>
                    <a:pt x="54" y="366"/>
                    <a:pt x="57" y="369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75" y="387"/>
                    <a:pt x="80" y="388"/>
                    <a:pt x="84" y="385"/>
                  </a:cubicBezTo>
                  <a:cubicBezTo>
                    <a:pt x="111" y="365"/>
                    <a:pt x="111" y="365"/>
                    <a:pt x="111" y="365"/>
                  </a:cubicBezTo>
                  <a:cubicBezTo>
                    <a:pt x="117" y="370"/>
                    <a:pt x="123" y="374"/>
                    <a:pt x="130" y="378"/>
                  </a:cubicBezTo>
                  <a:cubicBezTo>
                    <a:pt x="122" y="411"/>
                    <a:pt x="122" y="411"/>
                    <a:pt x="122" y="411"/>
                  </a:cubicBezTo>
                  <a:cubicBezTo>
                    <a:pt x="121" y="415"/>
                    <a:pt x="123" y="419"/>
                    <a:pt x="127" y="421"/>
                  </a:cubicBezTo>
                  <a:cubicBezTo>
                    <a:pt x="147" y="429"/>
                    <a:pt x="147" y="429"/>
                    <a:pt x="147" y="429"/>
                  </a:cubicBezTo>
                  <a:cubicBezTo>
                    <a:pt x="151" y="431"/>
                    <a:pt x="156" y="429"/>
                    <a:pt x="158" y="425"/>
                  </a:cubicBezTo>
                  <a:cubicBezTo>
                    <a:pt x="175" y="397"/>
                    <a:pt x="175" y="397"/>
                    <a:pt x="175" y="397"/>
                  </a:cubicBezTo>
                  <a:cubicBezTo>
                    <a:pt x="182" y="398"/>
                    <a:pt x="189" y="400"/>
                    <a:pt x="196" y="401"/>
                  </a:cubicBezTo>
                  <a:cubicBezTo>
                    <a:pt x="201" y="434"/>
                    <a:pt x="201" y="434"/>
                    <a:pt x="201" y="434"/>
                  </a:cubicBezTo>
                  <a:cubicBezTo>
                    <a:pt x="201" y="438"/>
                    <a:pt x="205" y="441"/>
                    <a:pt x="209" y="441"/>
                  </a:cubicBezTo>
                  <a:cubicBezTo>
                    <a:pt x="232" y="441"/>
                    <a:pt x="232" y="441"/>
                    <a:pt x="232" y="441"/>
                  </a:cubicBezTo>
                  <a:cubicBezTo>
                    <a:pt x="236" y="441"/>
                    <a:pt x="240" y="438"/>
                    <a:pt x="240" y="434"/>
                  </a:cubicBezTo>
                  <a:cubicBezTo>
                    <a:pt x="245" y="401"/>
                    <a:pt x="245" y="401"/>
                    <a:pt x="245" y="401"/>
                  </a:cubicBezTo>
                  <a:cubicBezTo>
                    <a:pt x="253" y="400"/>
                    <a:pt x="260" y="398"/>
                    <a:pt x="268" y="396"/>
                  </a:cubicBezTo>
                  <a:cubicBezTo>
                    <a:pt x="285" y="425"/>
                    <a:pt x="285" y="425"/>
                    <a:pt x="285" y="425"/>
                  </a:cubicBezTo>
                  <a:cubicBezTo>
                    <a:pt x="287" y="428"/>
                    <a:pt x="292" y="430"/>
                    <a:pt x="296" y="428"/>
                  </a:cubicBezTo>
                  <a:cubicBezTo>
                    <a:pt x="316" y="420"/>
                    <a:pt x="316" y="420"/>
                    <a:pt x="316" y="420"/>
                  </a:cubicBezTo>
                  <a:cubicBezTo>
                    <a:pt x="320" y="418"/>
                    <a:pt x="322" y="414"/>
                    <a:pt x="321" y="410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25" y="369"/>
                    <a:pt x="331" y="365"/>
                  </a:cubicBezTo>
                  <a:cubicBezTo>
                    <a:pt x="357" y="385"/>
                    <a:pt x="357" y="385"/>
                    <a:pt x="357" y="385"/>
                  </a:cubicBezTo>
                  <a:cubicBezTo>
                    <a:pt x="361" y="388"/>
                    <a:pt x="366" y="387"/>
                    <a:pt x="369" y="384"/>
                  </a:cubicBezTo>
                  <a:cubicBezTo>
                    <a:pt x="385" y="369"/>
                    <a:pt x="385" y="369"/>
                    <a:pt x="385" y="369"/>
                  </a:cubicBezTo>
                  <a:cubicBezTo>
                    <a:pt x="387" y="366"/>
                    <a:pt x="388" y="361"/>
                    <a:pt x="385" y="357"/>
                  </a:cubicBezTo>
                  <a:cubicBezTo>
                    <a:pt x="365" y="331"/>
                    <a:pt x="365" y="331"/>
                    <a:pt x="365" y="331"/>
                  </a:cubicBezTo>
                  <a:cubicBezTo>
                    <a:pt x="370" y="324"/>
                    <a:pt x="374" y="318"/>
                    <a:pt x="378" y="311"/>
                  </a:cubicBezTo>
                  <a:cubicBezTo>
                    <a:pt x="411" y="319"/>
                    <a:pt x="411" y="319"/>
                    <a:pt x="411" y="319"/>
                  </a:cubicBezTo>
                  <a:cubicBezTo>
                    <a:pt x="415" y="320"/>
                    <a:pt x="419" y="318"/>
                    <a:pt x="421" y="314"/>
                  </a:cubicBezTo>
                  <a:cubicBezTo>
                    <a:pt x="429" y="294"/>
                    <a:pt x="429" y="294"/>
                    <a:pt x="429" y="294"/>
                  </a:cubicBezTo>
                  <a:cubicBezTo>
                    <a:pt x="431" y="290"/>
                    <a:pt x="429" y="285"/>
                    <a:pt x="426" y="283"/>
                  </a:cubicBezTo>
                  <a:cubicBezTo>
                    <a:pt x="397" y="266"/>
                    <a:pt x="397" y="266"/>
                    <a:pt x="397" y="266"/>
                  </a:cubicBezTo>
                  <a:cubicBezTo>
                    <a:pt x="398" y="259"/>
                    <a:pt x="400" y="252"/>
                    <a:pt x="401" y="245"/>
                  </a:cubicBezTo>
                  <a:cubicBezTo>
                    <a:pt x="434" y="240"/>
                    <a:pt x="434" y="240"/>
                    <a:pt x="434" y="240"/>
                  </a:cubicBezTo>
                  <a:cubicBezTo>
                    <a:pt x="438" y="240"/>
                    <a:pt x="441" y="236"/>
                    <a:pt x="441" y="232"/>
                  </a:cubicBezTo>
                  <a:close/>
                  <a:moveTo>
                    <a:pt x="361" y="220"/>
                  </a:moveTo>
                  <a:cubicBezTo>
                    <a:pt x="361" y="238"/>
                    <a:pt x="356" y="256"/>
                    <a:pt x="356" y="256"/>
                  </a:cubicBezTo>
                  <a:cubicBezTo>
                    <a:pt x="354" y="264"/>
                    <a:pt x="346" y="267"/>
                    <a:pt x="339" y="263"/>
                  </a:cubicBezTo>
                  <a:cubicBezTo>
                    <a:pt x="284" y="228"/>
                    <a:pt x="284" y="228"/>
                    <a:pt x="284" y="228"/>
                  </a:cubicBezTo>
                  <a:cubicBezTo>
                    <a:pt x="277" y="224"/>
                    <a:pt x="277" y="217"/>
                    <a:pt x="284" y="213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46" y="174"/>
                    <a:pt x="354" y="177"/>
                    <a:pt x="356" y="185"/>
                  </a:cubicBezTo>
                  <a:cubicBezTo>
                    <a:pt x="356" y="185"/>
                    <a:pt x="361" y="203"/>
                    <a:pt x="361" y="220"/>
                  </a:cubicBezTo>
                  <a:close/>
                  <a:moveTo>
                    <a:pt x="321" y="321"/>
                  </a:moveTo>
                  <a:cubicBezTo>
                    <a:pt x="308" y="333"/>
                    <a:pt x="292" y="343"/>
                    <a:pt x="292" y="343"/>
                  </a:cubicBezTo>
                  <a:cubicBezTo>
                    <a:pt x="285" y="347"/>
                    <a:pt x="277" y="343"/>
                    <a:pt x="275" y="335"/>
                  </a:cubicBezTo>
                  <a:cubicBezTo>
                    <a:pt x="260" y="272"/>
                    <a:pt x="260" y="272"/>
                    <a:pt x="260" y="272"/>
                  </a:cubicBezTo>
                  <a:cubicBezTo>
                    <a:pt x="258" y="264"/>
                    <a:pt x="263" y="259"/>
                    <a:pt x="271" y="260"/>
                  </a:cubicBezTo>
                  <a:cubicBezTo>
                    <a:pt x="335" y="276"/>
                    <a:pt x="335" y="276"/>
                    <a:pt x="335" y="276"/>
                  </a:cubicBezTo>
                  <a:cubicBezTo>
                    <a:pt x="343" y="278"/>
                    <a:pt x="346" y="285"/>
                    <a:pt x="342" y="292"/>
                  </a:cubicBezTo>
                  <a:cubicBezTo>
                    <a:pt x="342" y="292"/>
                    <a:pt x="333" y="309"/>
                    <a:pt x="321" y="321"/>
                  </a:cubicBezTo>
                  <a:close/>
                  <a:moveTo>
                    <a:pt x="178" y="341"/>
                  </a:moveTo>
                  <a:cubicBezTo>
                    <a:pt x="213" y="285"/>
                    <a:pt x="213" y="285"/>
                    <a:pt x="213" y="285"/>
                  </a:cubicBezTo>
                  <a:cubicBezTo>
                    <a:pt x="217" y="278"/>
                    <a:pt x="224" y="278"/>
                    <a:pt x="228" y="285"/>
                  </a:cubicBezTo>
                  <a:cubicBezTo>
                    <a:pt x="263" y="341"/>
                    <a:pt x="263" y="341"/>
                    <a:pt x="263" y="341"/>
                  </a:cubicBezTo>
                  <a:cubicBezTo>
                    <a:pt x="267" y="348"/>
                    <a:pt x="264" y="356"/>
                    <a:pt x="256" y="358"/>
                  </a:cubicBezTo>
                  <a:cubicBezTo>
                    <a:pt x="256" y="358"/>
                    <a:pt x="238" y="363"/>
                    <a:pt x="221" y="363"/>
                  </a:cubicBezTo>
                  <a:cubicBezTo>
                    <a:pt x="203" y="363"/>
                    <a:pt x="185" y="358"/>
                    <a:pt x="185" y="358"/>
                  </a:cubicBezTo>
                  <a:cubicBezTo>
                    <a:pt x="177" y="356"/>
                    <a:pt x="174" y="348"/>
                    <a:pt x="178" y="341"/>
                  </a:cubicBezTo>
                  <a:close/>
                  <a:moveTo>
                    <a:pt x="221" y="255"/>
                  </a:moveTo>
                  <a:cubicBezTo>
                    <a:pt x="202" y="255"/>
                    <a:pt x="186" y="240"/>
                    <a:pt x="186" y="220"/>
                  </a:cubicBezTo>
                  <a:cubicBezTo>
                    <a:pt x="186" y="201"/>
                    <a:pt x="202" y="186"/>
                    <a:pt x="221" y="186"/>
                  </a:cubicBezTo>
                  <a:cubicBezTo>
                    <a:pt x="240" y="186"/>
                    <a:pt x="255" y="201"/>
                    <a:pt x="255" y="220"/>
                  </a:cubicBezTo>
                  <a:cubicBezTo>
                    <a:pt x="255" y="240"/>
                    <a:pt x="240" y="255"/>
                    <a:pt x="221" y="255"/>
                  </a:cubicBezTo>
                  <a:close/>
                  <a:moveTo>
                    <a:pt x="120" y="322"/>
                  </a:moveTo>
                  <a:cubicBezTo>
                    <a:pt x="108" y="310"/>
                    <a:pt x="99" y="294"/>
                    <a:pt x="99" y="294"/>
                  </a:cubicBezTo>
                  <a:cubicBezTo>
                    <a:pt x="95" y="286"/>
                    <a:pt x="98" y="279"/>
                    <a:pt x="106" y="277"/>
                  </a:cubicBezTo>
                  <a:cubicBezTo>
                    <a:pt x="170" y="262"/>
                    <a:pt x="170" y="262"/>
                    <a:pt x="170" y="262"/>
                  </a:cubicBezTo>
                  <a:cubicBezTo>
                    <a:pt x="178" y="260"/>
                    <a:pt x="182" y="265"/>
                    <a:pt x="181" y="273"/>
                  </a:cubicBezTo>
                  <a:cubicBezTo>
                    <a:pt x="165" y="337"/>
                    <a:pt x="165" y="337"/>
                    <a:pt x="165" y="337"/>
                  </a:cubicBezTo>
                  <a:cubicBezTo>
                    <a:pt x="163" y="345"/>
                    <a:pt x="156" y="348"/>
                    <a:pt x="149" y="344"/>
                  </a:cubicBezTo>
                  <a:cubicBezTo>
                    <a:pt x="149" y="344"/>
                    <a:pt x="133" y="335"/>
                    <a:pt x="120" y="322"/>
                  </a:cubicBezTo>
                  <a:close/>
                  <a:moveTo>
                    <a:pt x="100" y="180"/>
                  </a:moveTo>
                  <a:cubicBezTo>
                    <a:pt x="156" y="215"/>
                    <a:pt x="156" y="215"/>
                    <a:pt x="156" y="215"/>
                  </a:cubicBezTo>
                  <a:cubicBezTo>
                    <a:pt x="163" y="219"/>
                    <a:pt x="163" y="226"/>
                    <a:pt x="156" y="230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3" y="269"/>
                    <a:pt x="85" y="266"/>
                    <a:pt x="83" y="258"/>
                  </a:cubicBezTo>
                  <a:cubicBezTo>
                    <a:pt x="83" y="258"/>
                    <a:pt x="78" y="240"/>
                    <a:pt x="78" y="222"/>
                  </a:cubicBezTo>
                  <a:cubicBezTo>
                    <a:pt x="78" y="205"/>
                    <a:pt x="83" y="187"/>
                    <a:pt x="83" y="187"/>
                  </a:cubicBezTo>
                  <a:cubicBezTo>
                    <a:pt x="85" y="179"/>
                    <a:pt x="93" y="176"/>
                    <a:pt x="100" y="180"/>
                  </a:cubicBezTo>
                  <a:close/>
                  <a:moveTo>
                    <a:pt x="119" y="122"/>
                  </a:moveTo>
                  <a:cubicBezTo>
                    <a:pt x="131" y="109"/>
                    <a:pt x="148" y="100"/>
                    <a:pt x="148" y="100"/>
                  </a:cubicBezTo>
                  <a:cubicBezTo>
                    <a:pt x="155" y="96"/>
                    <a:pt x="162" y="100"/>
                    <a:pt x="164" y="108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9"/>
                    <a:pt x="176" y="184"/>
                    <a:pt x="168" y="182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96" y="165"/>
                    <a:pt x="93" y="158"/>
                    <a:pt x="97" y="151"/>
                  </a:cubicBezTo>
                  <a:cubicBezTo>
                    <a:pt x="97" y="151"/>
                    <a:pt x="106" y="134"/>
                    <a:pt x="119" y="122"/>
                  </a:cubicBezTo>
                  <a:close/>
                  <a:moveTo>
                    <a:pt x="261" y="102"/>
                  </a:moveTo>
                  <a:cubicBezTo>
                    <a:pt x="227" y="157"/>
                    <a:pt x="227" y="157"/>
                    <a:pt x="227" y="157"/>
                  </a:cubicBezTo>
                  <a:cubicBezTo>
                    <a:pt x="222" y="164"/>
                    <a:pt x="215" y="164"/>
                    <a:pt x="211" y="157"/>
                  </a:cubicBezTo>
                  <a:cubicBezTo>
                    <a:pt x="177" y="102"/>
                    <a:pt x="177" y="102"/>
                    <a:pt x="177" y="102"/>
                  </a:cubicBezTo>
                  <a:cubicBezTo>
                    <a:pt x="172" y="95"/>
                    <a:pt x="175" y="87"/>
                    <a:pt x="183" y="85"/>
                  </a:cubicBezTo>
                  <a:cubicBezTo>
                    <a:pt x="183" y="85"/>
                    <a:pt x="201" y="80"/>
                    <a:pt x="219" y="80"/>
                  </a:cubicBezTo>
                  <a:cubicBezTo>
                    <a:pt x="236" y="80"/>
                    <a:pt x="254" y="85"/>
                    <a:pt x="254" y="85"/>
                  </a:cubicBezTo>
                  <a:cubicBezTo>
                    <a:pt x="262" y="87"/>
                    <a:pt x="265" y="95"/>
                    <a:pt x="261" y="102"/>
                  </a:cubicBezTo>
                  <a:close/>
                  <a:moveTo>
                    <a:pt x="319" y="121"/>
                  </a:moveTo>
                  <a:cubicBezTo>
                    <a:pt x="332" y="133"/>
                    <a:pt x="341" y="149"/>
                    <a:pt x="341" y="149"/>
                  </a:cubicBezTo>
                  <a:cubicBezTo>
                    <a:pt x="345" y="156"/>
                    <a:pt x="342" y="164"/>
                    <a:pt x="334" y="166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62" y="183"/>
                    <a:pt x="257" y="178"/>
                    <a:pt x="259" y="170"/>
                  </a:cubicBezTo>
                  <a:cubicBezTo>
                    <a:pt x="274" y="106"/>
                    <a:pt x="274" y="106"/>
                    <a:pt x="274" y="106"/>
                  </a:cubicBezTo>
                  <a:cubicBezTo>
                    <a:pt x="276" y="98"/>
                    <a:pt x="283" y="95"/>
                    <a:pt x="290" y="99"/>
                  </a:cubicBezTo>
                  <a:cubicBezTo>
                    <a:pt x="290" y="99"/>
                    <a:pt x="307" y="108"/>
                    <a:pt x="319" y="121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8"/>
            <p:cNvSpPr>
              <a:spLocks/>
            </p:cNvSpPr>
            <p:nvPr userDrawn="1"/>
          </p:nvSpPr>
          <p:spPr bwMode="auto">
            <a:xfrm>
              <a:off x="8040688" y="7580313"/>
              <a:ext cx="2109787" cy="2235200"/>
            </a:xfrm>
            <a:custGeom>
              <a:avLst/>
              <a:gdLst>
                <a:gd name="T0" fmla="*/ 516 w 601"/>
                <a:gd name="T1" fmla="*/ 0 h 635"/>
                <a:gd name="T2" fmla="*/ 296 w 601"/>
                <a:gd name="T3" fmla="*/ 208 h 635"/>
                <a:gd name="T4" fmla="*/ 220 w 601"/>
                <a:gd name="T5" fmla="*/ 195 h 635"/>
                <a:gd name="T6" fmla="*/ 0 w 601"/>
                <a:gd name="T7" fmla="*/ 415 h 635"/>
                <a:gd name="T8" fmla="*/ 220 w 601"/>
                <a:gd name="T9" fmla="*/ 635 h 635"/>
                <a:gd name="T10" fmla="*/ 601 w 601"/>
                <a:gd name="T11" fmla="*/ 635 h 635"/>
                <a:gd name="T12" fmla="*/ 601 w 601"/>
                <a:gd name="T13" fmla="*/ 17 h 635"/>
                <a:gd name="T14" fmla="*/ 516 w 601"/>
                <a:gd name="T1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635">
                  <a:moveTo>
                    <a:pt x="516" y="0"/>
                  </a:moveTo>
                  <a:cubicBezTo>
                    <a:pt x="398" y="0"/>
                    <a:pt x="302" y="92"/>
                    <a:pt x="296" y="208"/>
                  </a:cubicBezTo>
                  <a:cubicBezTo>
                    <a:pt x="272" y="200"/>
                    <a:pt x="247" y="195"/>
                    <a:pt x="220" y="195"/>
                  </a:cubicBezTo>
                  <a:cubicBezTo>
                    <a:pt x="99" y="195"/>
                    <a:pt x="0" y="293"/>
                    <a:pt x="0" y="415"/>
                  </a:cubicBezTo>
                  <a:cubicBezTo>
                    <a:pt x="0" y="536"/>
                    <a:pt x="99" y="635"/>
                    <a:pt x="220" y="635"/>
                  </a:cubicBezTo>
                  <a:cubicBezTo>
                    <a:pt x="601" y="635"/>
                    <a:pt x="601" y="635"/>
                    <a:pt x="601" y="635"/>
                  </a:cubicBezTo>
                  <a:cubicBezTo>
                    <a:pt x="601" y="17"/>
                    <a:pt x="601" y="17"/>
                    <a:pt x="601" y="17"/>
                  </a:cubicBezTo>
                  <a:cubicBezTo>
                    <a:pt x="575" y="6"/>
                    <a:pt x="546" y="0"/>
                    <a:pt x="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9"/>
            <p:cNvSpPr>
              <a:spLocks/>
            </p:cNvSpPr>
            <p:nvPr userDrawn="1"/>
          </p:nvSpPr>
          <p:spPr bwMode="auto">
            <a:xfrm>
              <a:off x="12195175" y="7151688"/>
              <a:ext cx="2590800" cy="2663825"/>
            </a:xfrm>
            <a:custGeom>
              <a:avLst/>
              <a:gdLst>
                <a:gd name="T0" fmla="*/ 738 w 738"/>
                <a:gd name="T1" fmla="*/ 537 h 757"/>
                <a:gd name="T2" fmla="*/ 518 w 738"/>
                <a:gd name="T3" fmla="*/ 317 h 757"/>
                <a:gd name="T4" fmla="*/ 495 w 738"/>
                <a:gd name="T5" fmla="*/ 318 h 757"/>
                <a:gd name="T6" fmla="*/ 518 w 738"/>
                <a:gd name="T7" fmla="*/ 221 h 757"/>
                <a:gd name="T8" fmla="*/ 297 w 738"/>
                <a:gd name="T9" fmla="*/ 0 h 757"/>
                <a:gd name="T10" fmla="*/ 79 w 738"/>
                <a:gd name="T11" fmla="*/ 194 h 757"/>
                <a:gd name="T12" fmla="*/ 0 w 738"/>
                <a:gd name="T13" fmla="*/ 139 h 757"/>
                <a:gd name="T14" fmla="*/ 0 w 738"/>
                <a:gd name="T15" fmla="*/ 757 h 757"/>
                <a:gd name="T16" fmla="*/ 518 w 738"/>
                <a:gd name="T17" fmla="*/ 757 h 757"/>
                <a:gd name="T18" fmla="*/ 738 w 738"/>
                <a:gd name="T19" fmla="*/ 53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57">
                  <a:moveTo>
                    <a:pt x="738" y="537"/>
                  </a:moveTo>
                  <a:cubicBezTo>
                    <a:pt x="738" y="415"/>
                    <a:pt x="639" y="317"/>
                    <a:pt x="518" y="317"/>
                  </a:cubicBezTo>
                  <a:cubicBezTo>
                    <a:pt x="510" y="317"/>
                    <a:pt x="502" y="317"/>
                    <a:pt x="495" y="318"/>
                  </a:cubicBezTo>
                  <a:cubicBezTo>
                    <a:pt x="509" y="289"/>
                    <a:pt x="518" y="256"/>
                    <a:pt x="518" y="221"/>
                  </a:cubicBezTo>
                  <a:cubicBezTo>
                    <a:pt x="518" y="99"/>
                    <a:pt x="419" y="0"/>
                    <a:pt x="297" y="0"/>
                  </a:cubicBezTo>
                  <a:cubicBezTo>
                    <a:pt x="185" y="0"/>
                    <a:pt x="92" y="85"/>
                    <a:pt x="79" y="194"/>
                  </a:cubicBezTo>
                  <a:cubicBezTo>
                    <a:pt x="57" y="171"/>
                    <a:pt x="31" y="151"/>
                    <a:pt x="0" y="139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639" y="757"/>
                    <a:pt x="738" y="658"/>
                    <a:pt x="738" y="5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7" name="Freeform 42"/>
          <p:cNvSpPr>
            <a:spLocks/>
          </p:cNvSpPr>
          <p:nvPr userDrawn="1"/>
        </p:nvSpPr>
        <p:spPr bwMode="auto">
          <a:xfrm>
            <a:off x="8716653" y="1485604"/>
            <a:ext cx="1403969" cy="840253"/>
          </a:xfrm>
          <a:custGeom>
            <a:avLst/>
            <a:gdLst>
              <a:gd name="T0" fmla="*/ 218 w 242"/>
              <a:gd name="T1" fmla="*/ 72 h 145"/>
              <a:gd name="T2" fmla="*/ 178 w 242"/>
              <a:gd name="T3" fmla="*/ 41 h 145"/>
              <a:gd name="T4" fmla="*/ 178 w 242"/>
              <a:gd name="T5" fmla="*/ 41 h 145"/>
              <a:gd name="T6" fmla="*/ 178 w 242"/>
              <a:gd name="T7" fmla="*/ 41 h 145"/>
              <a:gd name="T8" fmla="*/ 137 w 242"/>
              <a:gd name="T9" fmla="*/ 0 h 145"/>
              <a:gd name="T10" fmla="*/ 100 w 242"/>
              <a:gd name="T11" fmla="*/ 21 h 145"/>
              <a:gd name="T12" fmla="*/ 87 w 242"/>
              <a:gd name="T13" fmla="*/ 19 h 145"/>
              <a:gd name="T14" fmla="*/ 49 w 242"/>
              <a:gd name="T15" fmla="*/ 58 h 145"/>
              <a:gd name="T16" fmla="*/ 49 w 242"/>
              <a:gd name="T17" fmla="*/ 58 h 145"/>
              <a:gd name="T18" fmla="*/ 44 w 242"/>
              <a:gd name="T19" fmla="*/ 58 h 145"/>
              <a:gd name="T20" fmla="*/ 0 w 242"/>
              <a:gd name="T21" fmla="*/ 101 h 145"/>
              <a:gd name="T22" fmla="*/ 44 w 242"/>
              <a:gd name="T23" fmla="*/ 145 h 145"/>
              <a:gd name="T24" fmla="*/ 204 w 242"/>
              <a:gd name="T25" fmla="*/ 145 h 145"/>
              <a:gd name="T26" fmla="*/ 242 w 242"/>
              <a:gd name="T27" fmla="*/ 107 h 145"/>
              <a:gd name="T28" fmla="*/ 218 w 242"/>
              <a:gd name="T29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2" h="145">
                <a:moveTo>
                  <a:pt x="218" y="72"/>
                </a:moveTo>
                <a:cubicBezTo>
                  <a:pt x="213" y="54"/>
                  <a:pt x="197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18"/>
                  <a:pt x="159" y="0"/>
                  <a:pt x="137" y="0"/>
                </a:cubicBezTo>
                <a:cubicBezTo>
                  <a:pt x="121" y="0"/>
                  <a:pt x="107" y="8"/>
                  <a:pt x="100" y="21"/>
                </a:cubicBezTo>
                <a:cubicBezTo>
                  <a:pt x="96" y="20"/>
                  <a:pt x="92" y="19"/>
                  <a:pt x="87" y="19"/>
                </a:cubicBezTo>
                <a:cubicBezTo>
                  <a:pt x="66" y="19"/>
                  <a:pt x="49" y="36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7" y="58"/>
                  <a:pt x="45" y="58"/>
                  <a:pt x="44" y="58"/>
                </a:cubicBezTo>
                <a:cubicBezTo>
                  <a:pt x="19" y="58"/>
                  <a:pt x="0" y="77"/>
                  <a:pt x="0" y="101"/>
                </a:cubicBezTo>
                <a:cubicBezTo>
                  <a:pt x="0" y="125"/>
                  <a:pt x="19" y="145"/>
                  <a:pt x="44" y="145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225" y="145"/>
                  <a:pt x="242" y="128"/>
                  <a:pt x="242" y="107"/>
                </a:cubicBezTo>
                <a:cubicBezTo>
                  <a:pt x="242" y="91"/>
                  <a:pt x="232" y="78"/>
                  <a:pt x="218" y="7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8" name="Freeform 237"/>
          <p:cNvSpPr>
            <a:spLocks/>
          </p:cNvSpPr>
          <p:nvPr userDrawn="1"/>
        </p:nvSpPr>
        <p:spPr bwMode="auto">
          <a:xfrm flipH="1">
            <a:off x="7542827" y="2325857"/>
            <a:ext cx="731512" cy="297301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7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 txBox="1">
            <a:spLocks/>
          </p:cNvSpPr>
          <p:nvPr userDrawn="1"/>
        </p:nvSpPr>
        <p:spPr>
          <a:xfrm>
            <a:off x="10394701" y="399429"/>
            <a:ext cx="2130004" cy="70926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rgbClr val="3A9BD4"/>
                </a:solidFill>
              </a:rPr>
              <a:t>@</a:t>
            </a:r>
            <a:r>
              <a:rPr lang="en-GB" sz="2800" dirty="0" err="1">
                <a:solidFill>
                  <a:srgbClr val="3A9BD4"/>
                </a:solidFill>
              </a:rPr>
              <a:t>dotjson</a:t>
            </a:r>
            <a:endParaRPr lang="en-GB" sz="2800" dirty="0">
              <a:solidFill>
                <a:srgbClr val="3A9B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22995"/>
            <a:ext cx="1828800" cy="3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Photo_O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71398" y="1211287"/>
            <a:ext cx="6404040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2000">
                      <a:schemeClr val="tx1"/>
                    </a:gs>
                    <a:gs pos="98000">
                      <a:schemeClr val="tx1"/>
                    </a:gs>
                  </a:gsLst>
                  <a:lin ang="5400000" scaled="1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0" y="3264738"/>
            <a:ext cx="12436475" cy="766935"/>
          </a:xfrm>
          <a:noFill/>
        </p:spPr>
        <p:txBody>
          <a:bodyPr tIns="109728" bIns="109728">
            <a:noAutofit/>
          </a:bodyPr>
          <a:lstStyle>
            <a:lvl1pPr marL="0" indent="0" algn="ctr">
              <a:spcBef>
                <a:spcPts val="0"/>
              </a:spcBef>
              <a:buNone/>
              <a:defRPr sz="3199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0" y="3194937"/>
            <a:ext cx="12436475" cy="766935"/>
          </a:xfrm>
          <a:noFill/>
        </p:spPr>
        <p:txBody>
          <a:bodyPr tIns="109728" bIns="109728">
            <a:noAutofit/>
          </a:bodyPr>
          <a:lstStyle>
            <a:lvl1pPr marL="0" indent="0" algn="ctr">
              <a:spcBef>
                <a:spcPts val="0"/>
              </a:spcBef>
              <a:buNone/>
              <a:defRPr sz="4799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158" y="1862296"/>
            <a:ext cx="1384110" cy="13841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0127" t="17634" r="61414" b="19114"/>
          <a:stretch/>
        </p:blipFill>
        <p:spPr>
          <a:xfrm>
            <a:off x="5333094" y="924329"/>
            <a:ext cx="1550449" cy="22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4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61654E-8 -4.75715E-6 L -5.61654E-8 0.099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2321E-6 -3.84022E-6 L -2.32321E-6 0.330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5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path" presetSubtype="0" accel="50000" decel="50000" fill="hold" nodeType="clickEffect">
                  <p:stCondLst>
                    <p:cond delay="0"/>
                  </p:stCondLst>
                  <p:childTnLst>
                    <p:animMotion origin="layout" path="M -5.61654E-8 -4.75715E-6 L -5.61654E-8 0.09941 " pathEditMode="relative" rAng="0" ptsTypes="AA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4970"/>
                    </p:animMotion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1398" y="1211287"/>
            <a:ext cx="6404040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2000">
                      <a:schemeClr val="tx1"/>
                    </a:gs>
                    <a:gs pos="98000">
                      <a:schemeClr val="tx1"/>
                    </a:gs>
                  </a:gsLst>
                  <a:lin ang="5400000" scaled="1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74702" y="2125683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2000">
                      <a:schemeClr val="tx1"/>
                    </a:gs>
                    <a:gs pos="98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auto">
          <a:xfrm>
            <a:off x="273050" y="3954463"/>
            <a:ext cx="5487988" cy="1828800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2000">
                      <a:schemeClr val="tx1"/>
                    </a:gs>
                    <a:gs pos="98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29" name="Picture 2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20853"/>
            <a:ext cx="1828800" cy="393896"/>
          </a:xfrm>
          <a:prstGeom prst="rect">
            <a:avLst/>
          </a:prstGeom>
        </p:spPr>
      </p:pic>
      <p:sp>
        <p:nvSpPr>
          <p:cNvPr id="230" name="Freeform 229"/>
          <p:cNvSpPr>
            <a:spLocks/>
          </p:cNvSpPr>
          <p:nvPr userDrawn="1"/>
        </p:nvSpPr>
        <p:spPr bwMode="auto">
          <a:xfrm>
            <a:off x="10633303" y="2540869"/>
            <a:ext cx="1228270" cy="499194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1" name="Group 230"/>
          <p:cNvGrpSpPr/>
          <p:nvPr userDrawn="1"/>
        </p:nvGrpSpPr>
        <p:grpSpPr bwMode="auto">
          <a:xfrm>
            <a:off x="6362728" y="3629515"/>
            <a:ext cx="5396739" cy="2131262"/>
            <a:chOff x="8040688" y="7151688"/>
            <a:chExt cx="6745287" cy="2663825"/>
          </a:xfrm>
        </p:grpSpPr>
        <p:sp>
          <p:nvSpPr>
            <p:cNvPr id="232" name="Freeform 5"/>
            <p:cNvSpPr>
              <a:spLocks noEditPoints="1"/>
            </p:cNvSpPr>
            <p:nvPr userDrawn="1"/>
          </p:nvSpPr>
          <p:spPr bwMode="auto">
            <a:xfrm>
              <a:off x="10498138" y="7808913"/>
              <a:ext cx="776287" cy="774700"/>
            </a:xfrm>
            <a:custGeom>
              <a:avLst/>
              <a:gdLst>
                <a:gd name="T0" fmla="*/ 50 w 221"/>
                <a:gd name="T1" fmla="*/ 202 h 220"/>
                <a:gd name="T2" fmla="*/ 73 w 221"/>
                <a:gd name="T3" fmla="*/ 186 h 220"/>
                <a:gd name="T4" fmla="*/ 86 w 221"/>
                <a:gd name="T5" fmla="*/ 183 h 220"/>
                <a:gd name="T6" fmla="*/ 95 w 221"/>
                <a:gd name="T7" fmla="*/ 185 h 220"/>
                <a:gd name="T8" fmla="*/ 109 w 221"/>
                <a:gd name="T9" fmla="*/ 214 h 220"/>
                <a:gd name="T10" fmla="*/ 133 w 221"/>
                <a:gd name="T11" fmla="*/ 218 h 220"/>
                <a:gd name="T12" fmla="*/ 138 w 221"/>
                <a:gd name="T13" fmla="*/ 191 h 220"/>
                <a:gd name="T14" fmla="*/ 145 w 221"/>
                <a:gd name="T15" fmla="*/ 179 h 220"/>
                <a:gd name="T16" fmla="*/ 153 w 221"/>
                <a:gd name="T17" fmla="*/ 174 h 220"/>
                <a:gd name="T18" fmla="*/ 183 w 221"/>
                <a:gd name="T19" fmla="*/ 184 h 220"/>
                <a:gd name="T20" fmla="*/ 202 w 221"/>
                <a:gd name="T21" fmla="*/ 170 h 220"/>
                <a:gd name="T22" fmla="*/ 187 w 221"/>
                <a:gd name="T23" fmla="*/ 148 h 220"/>
                <a:gd name="T24" fmla="*/ 183 w 221"/>
                <a:gd name="T25" fmla="*/ 134 h 220"/>
                <a:gd name="T26" fmla="*/ 186 w 221"/>
                <a:gd name="T27" fmla="*/ 125 h 220"/>
                <a:gd name="T28" fmla="*/ 215 w 221"/>
                <a:gd name="T29" fmla="*/ 111 h 220"/>
                <a:gd name="T30" fmla="*/ 218 w 221"/>
                <a:gd name="T31" fmla="*/ 88 h 220"/>
                <a:gd name="T32" fmla="*/ 191 w 221"/>
                <a:gd name="T33" fmla="*/ 83 h 220"/>
                <a:gd name="T34" fmla="*/ 179 w 221"/>
                <a:gd name="T35" fmla="*/ 76 h 220"/>
                <a:gd name="T36" fmla="*/ 175 w 221"/>
                <a:gd name="T37" fmla="*/ 67 h 220"/>
                <a:gd name="T38" fmla="*/ 185 w 221"/>
                <a:gd name="T39" fmla="*/ 37 h 220"/>
                <a:gd name="T40" fmla="*/ 171 w 221"/>
                <a:gd name="T41" fmla="*/ 18 h 220"/>
                <a:gd name="T42" fmla="*/ 148 w 221"/>
                <a:gd name="T43" fmla="*/ 34 h 220"/>
                <a:gd name="T44" fmla="*/ 135 w 221"/>
                <a:gd name="T45" fmla="*/ 37 h 220"/>
                <a:gd name="T46" fmla="*/ 126 w 221"/>
                <a:gd name="T47" fmla="*/ 34 h 220"/>
                <a:gd name="T48" fmla="*/ 112 w 221"/>
                <a:gd name="T49" fmla="*/ 6 h 220"/>
                <a:gd name="T50" fmla="*/ 88 w 221"/>
                <a:gd name="T51" fmla="*/ 2 h 220"/>
                <a:gd name="T52" fmla="*/ 83 w 221"/>
                <a:gd name="T53" fmla="*/ 29 h 220"/>
                <a:gd name="T54" fmla="*/ 68 w 221"/>
                <a:gd name="T55" fmla="*/ 46 h 220"/>
                <a:gd name="T56" fmla="*/ 38 w 221"/>
                <a:gd name="T57" fmla="*/ 35 h 220"/>
                <a:gd name="T58" fmla="*/ 19 w 221"/>
                <a:gd name="T59" fmla="*/ 49 h 220"/>
                <a:gd name="T60" fmla="*/ 34 w 221"/>
                <a:gd name="T61" fmla="*/ 72 h 220"/>
                <a:gd name="T62" fmla="*/ 35 w 221"/>
                <a:gd name="T63" fmla="*/ 96 h 220"/>
                <a:gd name="T64" fmla="*/ 6 w 221"/>
                <a:gd name="T65" fmla="*/ 109 h 220"/>
                <a:gd name="T66" fmla="*/ 3 w 221"/>
                <a:gd name="T67" fmla="*/ 132 h 220"/>
                <a:gd name="T68" fmla="*/ 30 w 221"/>
                <a:gd name="T69" fmla="*/ 137 h 220"/>
                <a:gd name="T70" fmla="*/ 46 w 221"/>
                <a:gd name="T71" fmla="*/ 152 h 220"/>
                <a:gd name="T72" fmla="*/ 46 w 221"/>
                <a:gd name="T73" fmla="*/ 166 h 220"/>
                <a:gd name="T74" fmla="*/ 37 w 221"/>
                <a:gd name="T75" fmla="*/ 192 h 220"/>
                <a:gd name="T76" fmla="*/ 78 w 221"/>
                <a:gd name="T77" fmla="*/ 85 h 220"/>
                <a:gd name="T78" fmla="*/ 142 w 221"/>
                <a:gd name="T79" fmla="*/ 1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20">
                  <a:moveTo>
                    <a:pt x="37" y="192"/>
                  </a:moveTo>
                  <a:cubicBezTo>
                    <a:pt x="50" y="202"/>
                    <a:pt x="50" y="202"/>
                    <a:pt x="50" y="202"/>
                  </a:cubicBezTo>
                  <a:cubicBezTo>
                    <a:pt x="52" y="203"/>
                    <a:pt x="56" y="203"/>
                    <a:pt x="59" y="201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78" y="181"/>
                    <a:pt x="82" y="181"/>
                    <a:pt x="85" y="183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9" y="184"/>
                    <a:pt x="92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9" y="186"/>
                    <a:pt x="103" y="188"/>
                    <a:pt x="105" y="195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10" y="218"/>
                    <a:pt x="114" y="220"/>
                    <a:pt x="116" y="220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35" y="217"/>
                    <a:pt x="138" y="214"/>
                    <a:pt x="138" y="210"/>
                  </a:cubicBezTo>
                  <a:cubicBezTo>
                    <a:pt x="138" y="191"/>
                    <a:pt x="138" y="191"/>
                    <a:pt x="138" y="191"/>
                  </a:cubicBezTo>
                  <a:cubicBezTo>
                    <a:pt x="138" y="184"/>
                    <a:pt x="141" y="181"/>
                    <a:pt x="144" y="179"/>
                  </a:cubicBezTo>
                  <a:cubicBezTo>
                    <a:pt x="144" y="179"/>
                    <a:pt x="145" y="179"/>
                    <a:pt x="145" y="179"/>
                  </a:cubicBezTo>
                  <a:cubicBezTo>
                    <a:pt x="147" y="177"/>
                    <a:pt x="150" y="176"/>
                    <a:pt x="153" y="174"/>
                  </a:cubicBezTo>
                  <a:cubicBezTo>
                    <a:pt x="153" y="174"/>
                    <a:pt x="153" y="174"/>
                    <a:pt x="153" y="174"/>
                  </a:cubicBezTo>
                  <a:cubicBezTo>
                    <a:pt x="156" y="172"/>
                    <a:pt x="161" y="171"/>
                    <a:pt x="167" y="17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7" y="186"/>
                    <a:pt x="191" y="185"/>
                    <a:pt x="192" y="183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4" y="169"/>
                    <a:pt x="204" y="164"/>
                    <a:pt x="201" y="161"/>
                  </a:cubicBezTo>
                  <a:cubicBezTo>
                    <a:pt x="187" y="148"/>
                    <a:pt x="187" y="148"/>
                    <a:pt x="187" y="148"/>
                  </a:cubicBezTo>
                  <a:cubicBezTo>
                    <a:pt x="182" y="143"/>
                    <a:pt x="182" y="139"/>
                    <a:pt x="183" y="135"/>
                  </a:cubicBezTo>
                  <a:cubicBezTo>
                    <a:pt x="183" y="135"/>
                    <a:pt x="183" y="135"/>
                    <a:pt x="183" y="134"/>
                  </a:cubicBezTo>
                  <a:cubicBezTo>
                    <a:pt x="184" y="131"/>
                    <a:pt x="185" y="128"/>
                    <a:pt x="186" y="126"/>
                  </a:cubicBezTo>
                  <a:cubicBezTo>
                    <a:pt x="186" y="125"/>
                    <a:pt x="186" y="125"/>
                    <a:pt x="186" y="125"/>
                  </a:cubicBezTo>
                  <a:cubicBezTo>
                    <a:pt x="187" y="121"/>
                    <a:pt x="189" y="117"/>
                    <a:pt x="196" y="116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8" y="110"/>
                    <a:pt x="221" y="106"/>
                    <a:pt x="220" y="104"/>
                  </a:cubicBezTo>
                  <a:cubicBezTo>
                    <a:pt x="218" y="88"/>
                    <a:pt x="218" y="88"/>
                    <a:pt x="218" y="88"/>
                  </a:cubicBezTo>
                  <a:cubicBezTo>
                    <a:pt x="218" y="85"/>
                    <a:pt x="215" y="82"/>
                    <a:pt x="211" y="82"/>
                  </a:cubicBezTo>
                  <a:cubicBezTo>
                    <a:pt x="191" y="83"/>
                    <a:pt x="191" y="83"/>
                    <a:pt x="191" y="83"/>
                  </a:cubicBezTo>
                  <a:cubicBezTo>
                    <a:pt x="184" y="83"/>
                    <a:pt x="181" y="80"/>
                    <a:pt x="180" y="76"/>
                  </a:cubicBezTo>
                  <a:cubicBezTo>
                    <a:pt x="180" y="76"/>
                    <a:pt x="179" y="76"/>
                    <a:pt x="179" y="76"/>
                  </a:cubicBezTo>
                  <a:cubicBezTo>
                    <a:pt x="178" y="73"/>
                    <a:pt x="176" y="70"/>
                    <a:pt x="175" y="68"/>
                  </a:cubicBezTo>
                  <a:cubicBezTo>
                    <a:pt x="175" y="67"/>
                    <a:pt x="175" y="67"/>
                    <a:pt x="175" y="67"/>
                  </a:cubicBezTo>
                  <a:cubicBezTo>
                    <a:pt x="172" y="64"/>
                    <a:pt x="171" y="60"/>
                    <a:pt x="175" y="53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7" y="34"/>
                    <a:pt x="186" y="29"/>
                    <a:pt x="184" y="2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9" y="17"/>
                    <a:pt x="164" y="16"/>
                    <a:pt x="162" y="1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3" y="38"/>
                    <a:pt x="139" y="38"/>
                    <a:pt x="135" y="37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2" y="36"/>
                    <a:pt x="129" y="35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1" y="34"/>
                    <a:pt x="118" y="32"/>
                    <a:pt x="116" y="24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7" y="0"/>
                    <a:pt x="104" y="0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3" y="6"/>
                    <a:pt x="83" y="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6"/>
                    <a:pt x="80" y="39"/>
                    <a:pt x="77" y="41"/>
                  </a:cubicBezTo>
                  <a:cubicBezTo>
                    <a:pt x="73" y="42"/>
                    <a:pt x="70" y="44"/>
                    <a:pt x="68" y="46"/>
                  </a:cubicBezTo>
                  <a:cubicBezTo>
                    <a:pt x="64" y="48"/>
                    <a:pt x="60" y="49"/>
                    <a:pt x="54" y="4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4" y="33"/>
                    <a:pt x="30" y="35"/>
                    <a:pt x="29" y="36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51"/>
                    <a:pt x="17" y="56"/>
                    <a:pt x="20" y="59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8" y="76"/>
                    <a:pt x="39" y="80"/>
                    <a:pt x="38" y="83"/>
                  </a:cubicBezTo>
                  <a:cubicBezTo>
                    <a:pt x="37" y="87"/>
                    <a:pt x="36" y="91"/>
                    <a:pt x="35" y="96"/>
                  </a:cubicBezTo>
                  <a:cubicBezTo>
                    <a:pt x="34" y="99"/>
                    <a:pt x="32" y="103"/>
                    <a:pt x="25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2" y="110"/>
                    <a:pt x="0" y="113"/>
                    <a:pt x="1" y="116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3" y="134"/>
                    <a:pt x="6" y="138"/>
                    <a:pt x="10" y="138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7" y="137"/>
                    <a:pt x="40" y="140"/>
                    <a:pt x="41" y="144"/>
                  </a:cubicBezTo>
                  <a:cubicBezTo>
                    <a:pt x="43" y="147"/>
                    <a:pt x="44" y="150"/>
                    <a:pt x="46" y="152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9" y="156"/>
                    <a:pt x="50" y="160"/>
                    <a:pt x="46" y="166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4" y="186"/>
                    <a:pt x="35" y="190"/>
                    <a:pt x="37" y="192"/>
                  </a:cubicBezTo>
                  <a:close/>
                  <a:moveTo>
                    <a:pt x="86" y="142"/>
                  </a:moveTo>
                  <a:cubicBezTo>
                    <a:pt x="68" y="128"/>
                    <a:pt x="65" y="103"/>
                    <a:pt x="78" y="85"/>
                  </a:cubicBezTo>
                  <a:cubicBezTo>
                    <a:pt x="92" y="68"/>
                    <a:pt x="117" y="64"/>
                    <a:pt x="135" y="78"/>
                  </a:cubicBezTo>
                  <a:cubicBezTo>
                    <a:pt x="152" y="92"/>
                    <a:pt x="156" y="117"/>
                    <a:pt x="142" y="134"/>
                  </a:cubicBezTo>
                  <a:cubicBezTo>
                    <a:pt x="129" y="152"/>
                    <a:pt x="103" y="155"/>
                    <a:pt x="86" y="142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6"/>
            <p:cNvSpPr>
              <a:spLocks noEditPoints="1"/>
            </p:cNvSpPr>
            <p:nvPr userDrawn="1"/>
          </p:nvSpPr>
          <p:spPr bwMode="auto">
            <a:xfrm>
              <a:off x="9758363" y="8366126"/>
              <a:ext cx="1060450" cy="1062038"/>
            </a:xfrm>
            <a:custGeom>
              <a:avLst/>
              <a:gdLst>
                <a:gd name="T0" fmla="*/ 264 w 302"/>
                <a:gd name="T1" fmla="*/ 100 h 302"/>
                <a:gd name="T2" fmla="*/ 274 w 302"/>
                <a:gd name="T3" fmla="*/ 69 h 302"/>
                <a:gd name="T4" fmla="*/ 248 w 302"/>
                <a:gd name="T5" fmla="*/ 61 h 302"/>
                <a:gd name="T6" fmla="*/ 233 w 302"/>
                <a:gd name="T7" fmla="*/ 47 h 302"/>
                <a:gd name="T8" fmla="*/ 224 w 302"/>
                <a:gd name="T9" fmla="*/ 22 h 302"/>
                <a:gd name="T10" fmla="*/ 196 w 302"/>
                <a:gd name="T11" fmla="*/ 35 h 302"/>
                <a:gd name="T12" fmla="*/ 180 w 302"/>
                <a:gd name="T13" fmla="*/ 6 h 302"/>
                <a:gd name="T14" fmla="*/ 157 w 302"/>
                <a:gd name="T15" fmla="*/ 19 h 302"/>
                <a:gd name="T16" fmla="*/ 136 w 302"/>
                <a:gd name="T17" fmla="*/ 20 h 302"/>
                <a:gd name="T18" fmla="*/ 112 w 302"/>
                <a:gd name="T19" fmla="*/ 8 h 302"/>
                <a:gd name="T20" fmla="*/ 101 w 302"/>
                <a:gd name="T21" fmla="*/ 38 h 302"/>
                <a:gd name="T22" fmla="*/ 69 w 302"/>
                <a:gd name="T23" fmla="*/ 28 h 302"/>
                <a:gd name="T24" fmla="*/ 62 w 302"/>
                <a:gd name="T25" fmla="*/ 54 h 302"/>
                <a:gd name="T26" fmla="*/ 48 w 302"/>
                <a:gd name="T27" fmla="*/ 69 h 302"/>
                <a:gd name="T28" fmla="*/ 23 w 302"/>
                <a:gd name="T29" fmla="*/ 78 h 302"/>
                <a:gd name="T30" fmla="*/ 36 w 302"/>
                <a:gd name="T31" fmla="*/ 107 h 302"/>
                <a:gd name="T32" fmla="*/ 6 w 302"/>
                <a:gd name="T33" fmla="*/ 122 h 302"/>
                <a:gd name="T34" fmla="*/ 20 w 302"/>
                <a:gd name="T35" fmla="*/ 145 h 302"/>
                <a:gd name="T36" fmla="*/ 20 w 302"/>
                <a:gd name="T37" fmla="*/ 166 h 302"/>
                <a:gd name="T38" fmla="*/ 9 w 302"/>
                <a:gd name="T39" fmla="*/ 190 h 302"/>
                <a:gd name="T40" fmla="*/ 38 w 302"/>
                <a:gd name="T41" fmla="*/ 201 h 302"/>
                <a:gd name="T42" fmla="*/ 28 w 302"/>
                <a:gd name="T43" fmla="*/ 233 h 302"/>
                <a:gd name="T44" fmla="*/ 54 w 302"/>
                <a:gd name="T45" fmla="*/ 240 h 302"/>
                <a:gd name="T46" fmla="*/ 69 w 302"/>
                <a:gd name="T47" fmla="*/ 254 h 302"/>
                <a:gd name="T48" fmla="*/ 78 w 302"/>
                <a:gd name="T49" fmla="*/ 279 h 302"/>
                <a:gd name="T50" fmla="*/ 107 w 302"/>
                <a:gd name="T51" fmla="*/ 266 h 302"/>
                <a:gd name="T52" fmla="*/ 123 w 302"/>
                <a:gd name="T53" fmla="*/ 296 h 302"/>
                <a:gd name="T54" fmla="*/ 146 w 302"/>
                <a:gd name="T55" fmla="*/ 282 h 302"/>
                <a:gd name="T56" fmla="*/ 166 w 302"/>
                <a:gd name="T57" fmla="*/ 282 h 302"/>
                <a:gd name="T58" fmla="*/ 191 w 302"/>
                <a:gd name="T59" fmla="*/ 293 h 302"/>
                <a:gd name="T60" fmla="*/ 202 w 302"/>
                <a:gd name="T61" fmla="*/ 264 h 302"/>
                <a:gd name="T62" fmla="*/ 233 w 302"/>
                <a:gd name="T63" fmla="*/ 274 h 302"/>
                <a:gd name="T64" fmla="*/ 241 w 302"/>
                <a:gd name="T65" fmla="*/ 248 h 302"/>
                <a:gd name="T66" fmla="*/ 255 w 302"/>
                <a:gd name="T67" fmla="*/ 233 h 302"/>
                <a:gd name="T68" fmla="*/ 280 w 302"/>
                <a:gd name="T69" fmla="*/ 224 h 302"/>
                <a:gd name="T70" fmla="*/ 267 w 302"/>
                <a:gd name="T71" fmla="*/ 195 h 302"/>
                <a:gd name="T72" fmla="*/ 296 w 302"/>
                <a:gd name="T73" fmla="*/ 180 h 302"/>
                <a:gd name="T74" fmla="*/ 283 w 302"/>
                <a:gd name="T75" fmla="*/ 156 h 302"/>
                <a:gd name="T76" fmla="*/ 282 w 302"/>
                <a:gd name="T77" fmla="*/ 136 h 302"/>
                <a:gd name="T78" fmla="*/ 294 w 302"/>
                <a:gd name="T79" fmla="*/ 111 h 302"/>
                <a:gd name="T80" fmla="*/ 147 w 302"/>
                <a:gd name="T81" fmla="*/ 176 h 302"/>
                <a:gd name="T82" fmla="*/ 156 w 302"/>
                <a:gd name="T83" fmla="*/ 125 h 302"/>
                <a:gd name="T84" fmla="*/ 147 w 302"/>
                <a:gd name="T85" fmla="*/ 17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302">
                  <a:moveTo>
                    <a:pt x="275" y="105"/>
                  </a:moveTo>
                  <a:cubicBezTo>
                    <a:pt x="270" y="103"/>
                    <a:pt x="265" y="101"/>
                    <a:pt x="264" y="100"/>
                  </a:cubicBezTo>
                  <a:cubicBezTo>
                    <a:pt x="264" y="99"/>
                    <a:pt x="264" y="92"/>
                    <a:pt x="267" y="87"/>
                  </a:cubicBezTo>
                  <a:cubicBezTo>
                    <a:pt x="274" y="69"/>
                    <a:pt x="274" y="69"/>
                    <a:pt x="274" y="69"/>
                  </a:cubicBezTo>
                  <a:cubicBezTo>
                    <a:pt x="276" y="63"/>
                    <a:pt x="274" y="60"/>
                    <a:pt x="268" y="60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3" y="62"/>
                    <a:pt x="237" y="62"/>
                    <a:pt x="237" y="61"/>
                  </a:cubicBezTo>
                  <a:cubicBezTo>
                    <a:pt x="236" y="60"/>
                    <a:pt x="233" y="53"/>
                    <a:pt x="233" y="47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33" y="22"/>
                    <a:pt x="229" y="20"/>
                    <a:pt x="224" y="22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2" y="34"/>
                    <a:pt x="197" y="35"/>
                    <a:pt x="196" y="35"/>
                  </a:cubicBezTo>
                  <a:cubicBezTo>
                    <a:pt x="194" y="34"/>
                    <a:pt x="190" y="29"/>
                    <a:pt x="188" y="24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78" y="1"/>
                    <a:pt x="173" y="0"/>
                    <a:pt x="170" y="4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3" y="23"/>
                    <a:pt x="149" y="27"/>
                    <a:pt x="148" y="27"/>
                  </a:cubicBezTo>
                  <a:cubicBezTo>
                    <a:pt x="147" y="27"/>
                    <a:pt x="140" y="24"/>
                    <a:pt x="136" y="20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18" y="2"/>
                    <a:pt x="114" y="3"/>
                    <a:pt x="112" y="8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32"/>
                    <a:pt x="102" y="37"/>
                    <a:pt x="101" y="38"/>
                  </a:cubicBezTo>
                  <a:cubicBezTo>
                    <a:pt x="100" y="38"/>
                    <a:pt x="93" y="38"/>
                    <a:pt x="88" y="35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4" y="26"/>
                    <a:pt x="60" y="28"/>
                    <a:pt x="61" y="34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9"/>
                    <a:pt x="62" y="65"/>
                    <a:pt x="61" y="66"/>
                  </a:cubicBezTo>
                  <a:cubicBezTo>
                    <a:pt x="61" y="66"/>
                    <a:pt x="54" y="69"/>
                    <a:pt x="4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3" y="69"/>
                    <a:pt x="20" y="73"/>
                    <a:pt x="23" y="78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4" y="100"/>
                    <a:pt x="36" y="105"/>
                    <a:pt x="36" y="107"/>
                  </a:cubicBezTo>
                  <a:cubicBezTo>
                    <a:pt x="35" y="108"/>
                    <a:pt x="30" y="112"/>
                    <a:pt x="25" y="114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1" y="124"/>
                    <a:pt x="0" y="129"/>
                    <a:pt x="5" y="132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4" y="149"/>
                    <a:pt x="27" y="153"/>
                    <a:pt x="27" y="154"/>
                  </a:cubicBezTo>
                  <a:cubicBezTo>
                    <a:pt x="28" y="155"/>
                    <a:pt x="24" y="162"/>
                    <a:pt x="20" y="166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2" y="184"/>
                    <a:pt x="4" y="188"/>
                    <a:pt x="9" y="19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33" y="198"/>
                    <a:pt x="38" y="200"/>
                    <a:pt x="38" y="201"/>
                  </a:cubicBezTo>
                  <a:cubicBezTo>
                    <a:pt x="39" y="202"/>
                    <a:pt x="38" y="209"/>
                    <a:pt x="36" y="21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26" y="238"/>
                    <a:pt x="29" y="242"/>
                    <a:pt x="35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60" y="240"/>
                    <a:pt x="65" y="240"/>
                    <a:pt x="66" y="241"/>
                  </a:cubicBezTo>
                  <a:cubicBezTo>
                    <a:pt x="67" y="242"/>
                    <a:pt x="69" y="248"/>
                    <a:pt x="69" y="25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9" y="279"/>
                    <a:pt x="73" y="282"/>
                    <a:pt x="78" y="279"/>
                  </a:cubicBezTo>
                  <a:cubicBezTo>
                    <a:pt x="96" y="270"/>
                    <a:pt x="96" y="270"/>
                    <a:pt x="96" y="270"/>
                  </a:cubicBezTo>
                  <a:cubicBezTo>
                    <a:pt x="101" y="268"/>
                    <a:pt x="106" y="266"/>
                    <a:pt x="107" y="266"/>
                  </a:cubicBezTo>
                  <a:cubicBezTo>
                    <a:pt x="108" y="267"/>
                    <a:pt x="113" y="272"/>
                    <a:pt x="115" y="277"/>
                  </a:cubicBezTo>
                  <a:cubicBezTo>
                    <a:pt x="123" y="296"/>
                    <a:pt x="123" y="296"/>
                    <a:pt x="123" y="296"/>
                  </a:cubicBezTo>
                  <a:cubicBezTo>
                    <a:pt x="125" y="301"/>
                    <a:pt x="129" y="302"/>
                    <a:pt x="133" y="297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50" y="278"/>
                    <a:pt x="154" y="275"/>
                    <a:pt x="155" y="275"/>
                  </a:cubicBezTo>
                  <a:cubicBezTo>
                    <a:pt x="156" y="275"/>
                    <a:pt x="162" y="278"/>
                    <a:pt x="166" y="282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84" y="300"/>
                    <a:pt x="189" y="298"/>
                    <a:pt x="191" y="293"/>
                  </a:cubicBezTo>
                  <a:cubicBezTo>
                    <a:pt x="197" y="274"/>
                    <a:pt x="197" y="274"/>
                    <a:pt x="197" y="274"/>
                  </a:cubicBezTo>
                  <a:cubicBezTo>
                    <a:pt x="199" y="269"/>
                    <a:pt x="201" y="264"/>
                    <a:pt x="202" y="264"/>
                  </a:cubicBezTo>
                  <a:cubicBezTo>
                    <a:pt x="203" y="263"/>
                    <a:pt x="210" y="264"/>
                    <a:pt x="215" y="266"/>
                  </a:cubicBezTo>
                  <a:cubicBezTo>
                    <a:pt x="233" y="274"/>
                    <a:pt x="233" y="274"/>
                    <a:pt x="233" y="274"/>
                  </a:cubicBezTo>
                  <a:cubicBezTo>
                    <a:pt x="239" y="276"/>
                    <a:pt x="243" y="273"/>
                    <a:pt x="242" y="267"/>
                  </a:cubicBezTo>
                  <a:cubicBezTo>
                    <a:pt x="241" y="248"/>
                    <a:pt x="241" y="248"/>
                    <a:pt x="241" y="248"/>
                  </a:cubicBezTo>
                  <a:cubicBezTo>
                    <a:pt x="240" y="242"/>
                    <a:pt x="241" y="237"/>
                    <a:pt x="241" y="236"/>
                  </a:cubicBezTo>
                  <a:cubicBezTo>
                    <a:pt x="242" y="235"/>
                    <a:pt x="249" y="233"/>
                    <a:pt x="255" y="233"/>
                  </a:cubicBezTo>
                  <a:cubicBezTo>
                    <a:pt x="274" y="233"/>
                    <a:pt x="274" y="233"/>
                    <a:pt x="274" y="233"/>
                  </a:cubicBezTo>
                  <a:cubicBezTo>
                    <a:pt x="280" y="233"/>
                    <a:pt x="283" y="229"/>
                    <a:pt x="280" y="224"/>
                  </a:cubicBezTo>
                  <a:cubicBezTo>
                    <a:pt x="271" y="206"/>
                    <a:pt x="271" y="206"/>
                    <a:pt x="271" y="206"/>
                  </a:cubicBezTo>
                  <a:cubicBezTo>
                    <a:pt x="268" y="201"/>
                    <a:pt x="267" y="196"/>
                    <a:pt x="267" y="195"/>
                  </a:cubicBezTo>
                  <a:cubicBezTo>
                    <a:pt x="268" y="194"/>
                    <a:pt x="273" y="189"/>
                    <a:pt x="278" y="187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302" y="177"/>
                    <a:pt x="302" y="173"/>
                    <a:pt x="298" y="169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79" y="152"/>
                    <a:pt x="275" y="148"/>
                    <a:pt x="275" y="147"/>
                  </a:cubicBezTo>
                  <a:cubicBezTo>
                    <a:pt x="275" y="146"/>
                    <a:pt x="278" y="140"/>
                    <a:pt x="282" y="136"/>
                  </a:cubicBezTo>
                  <a:cubicBezTo>
                    <a:pt x="296" y="122"/>
                    <a:pt x="296" y="122"/>
                    <a:pt x="296" y="122"/>
                  </a:cubicBezTo>
                  <a:cubicBezTo>
                    <a:pt x="300" y="118"/>
                    <a:pt x="299" y="113"/>
                    <a:pt x="294" y="111"/>
                  </a:cubicBezTo>
                  <a:lnTo>
                    <a:pt x="275" y="105"/>
                  </a:lnTo>
                  <a:close/>
                  <a:moveTo>
                    <a:pt x="147" y="176"/>
                  </a:moveTo>
                  <a:cubicBezTo>
                    <a:pt x="133" y="174"/>
                    <a:pt x="123" y="161"/>
                    <a:pt x="126" y="147"/>
                  </a:cubicBezTo>
                  <a:cubicBezTo>
                    <a:pt x="128" y="132"/>
                    <a:pt x="141" y="123"/>
                    <a:pt x="156" y="125"/>
                  </a:cubicBezTo>
                  <a:cubicBezTo>
                    <a:pt x="170" y="127"/>
                    <a:pt x="179" y="141"/>
                    <a:pt x="177" y="155"/>
                  </a:cubicBezTo>
                  <a:cubicBezTo>
                    <a:pt x="175" y="169"/>
                    <a:pt x="161" y="179"/>
                    <a:pt x="147" y="176"/>
                  </a:cubicBez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7"/>
            <p:cNvSpPr>
              <a:spLocks noEditPoints="1"/>
            </p:cNvSpPr>
            <p:nvPr userDrawn="1"/>
          </p:nvSpPr>
          <p:spPr bwMode="auto">
            <a:xfrm>
              <a:off x="11022013" y="8059738"/>
              <a:ext cx="1547812" cy="1550988"/>
            </a:xfrm>
            <a:custGeom>
              <a:avLst/>
              <a:gdLst>
                <a:gd name="T0" fmla="*/ 434 w 441"/>
                <a:gd name="T1" fmla="*/ 201 h 441"/>
                <a:gd name="T2" fmla="*/ 425 w 441"/>
                <a:gd name="T3" fmla="*/ 156 h 441"/>
                <a:gd name="T4" fmla="*/ 410 w 441"/>
                <a:gd name="T5" fmla="*/ 120 h 441"/>
                <a:gd name="T6" fmla="*/ 385 w 441"/>
                <a:gd name="T7" fmla="*/ 84 h 441"/>
                <a:gd name="T8" fmla="*/ 357 w 441"/>
                <a:gd name="T9" fmla="*/ 56 h 441"/>
                <a:gd name="T10" fmla="*/ 320 w 441"/>
                <a:gd name="T11" fmla="*/ 30 h 441"/>
                <a:gd name="T12" fmla="*/ 283 w 441"/>
                <a:gd name="T13" fmla="*/ 16 h 441"/>
                <a:gd name="T14" fmla="*/ 240 w 441"/>
                <a:gd name="T15" fmla="*/ 7 h 441"/>
                <a:gd name="T16" fmla="*/ 201 w 441"/>
                <a:gd name="T17" fmla="*/ 7 h 441"/>
                <a:gd name="T18" fmla="*/ 156 w 441"/>
                <a:gd name="T19" fmla="*/ 16 h 441"/>
                <a:gd name="T20" fmla="*/ 120 w 441"/>
                <a:gd name="T21" fmla="*/ 31 h 441"/>
                <a:gd name="T22" fmla="*/ 84 w 441"/>
                <a:gd name="T23" fmla="*/ 56 h 441"/>
                <a:gd name="T24" fmla="*/ 56 w 441"/>
                <a:gd name="T25" fmla="*/ 84 h 441"/>
                <a:gd name="T26" fmla="*/ 31 w 441"/>
                <a:gd name="T27" fmla="*/ 122 h 441"/>
                <a:gd name="T28" fmla="*/ 16 w 441"/>
                <a:gd name="T29" fmla="*/ 158 h 441"/>
                <a:gd name="T30" fmla="*/ 7 w 441"/>
                <a:gd name="T31" fmla="*/ 201 h 441"/>
                <a:gd name="T32" fmla="*/ 7 w 441"/>
                <a:gd name="T33" fmla="*/ 240 h 441"/>
                <a:gd name="T34" fmla="*/ 16 w 441"/>
                <a:gd name="T35" fmla="*/ 285 h 441"/>
                <a:gd name="T36" fmla="*/ 32 w 441"/>
                <a:gd name="T37" fmla="*/ 321 h 441"/>
                <a:gd name="T38" fmla="*/ 56 w 441"/>
                <a:gd name="T39" fmla="*/ 357 h 441"/>
                <a:gd name="T40" fmla="*/ 84 w 441"/>
                <a:gd name="T41" fmla="*/ 385 h 441"/>
                <a:gd name="T42" fmla="*/ 122 w 441"/>
                <a:gd name="T43" fmla="*/ 411 h 441"/>
                <a:gd name="T44" fmla="*/ 158 w 441"/>
                <a:gd name="T45" fmla="*/ 425 h 441"/>
                <a:gd name="T46" fmla="*/ 201 w 441"/>
                <a:gd name="T47" fmla="*/ 434 h 441"/>
                <a:gd name="T48" fmla="*/ 240 w 441"/>
                <a:gd name="T49" fmla="*/ 434 h 441"/>
                <a:gd name="T50" fmla="*/ 285 w 441"/>
                <a:gd name="T51" fmla="*/ 425 h 441"/>
                <a:gd name="T52" fmla="*/ 321 w 441"/>
                <a:gd name="T53" fmla="*/ 410 h 441"/>
                <a:gd name="T54" fmla="*/ 357 w 441"/>
                <a:gd name="T55" fmla="*/ 385 h 441"/>
                <a:gd name="T56" fmla="*/ 385 w 441"/>
                <a:gd name="T57" fmla="*/ 357 h 441"/>
                <a:gd name="T58" fmla="*/ 411 w 441"/>
                <a:gd name="T59" fmla="*/ 319 h 441"/>
                <a:gd name="T60" fmla="*/ 426 w 441"/>
                <a:gd name="T61" fmla="*/ 283 h 441"/>
                <a:gd name="T62" fmla="*/ 434 w 441"/>
                <a:gd name="T63" fmla="*/ 240 h 441"/>
                <a:gd name="T64" fmla="*/ 356 w 441"/>
                <a:gd name="T65" fmla="*/ 256 h 441"/>
                <a:gd name="T66" fmla="*/ 284 w 441"/>
                <a:gd name="T67" fmla="*/ 213 h 441"/>
                <a:gd name="T68" fmla="*/ 361 w 441"/>
                <a:gd name="T69" fmla="*/ 220 h 441"/>
                <a:gd name="T70" fmla="*/ 275 w 441"/>
                <a:gd name="T71" fmla="*/ 335 h 441"/>
                <a:gd name="T72" fmla="*/ 335 w 441"/>
                <a:gd name="T73" fmla="*/ 276 h 441"/>
                <a:gd name="T74" fmla="*/ 178 w 441"/>
                <a:gd name="T75" fmla="*/ 341 h 441"/>
                <a:gd name="T76" fmla="*/ 263 w 441"/>
                <a:gd name="T77" fmla="*/ 341 h 441"/>
                <a:gd name="T78" fmla="*/ 185 w 441"/>
                <a:gd name="T79" fmla="*/ 358 h 441"/>
                <a:gd name="T80" fmla="*/ 186 w 441"/>
                <a:gd name="T81" fmla="*/ 220 h 441"/>
                <a:gd name="T82" fmla="*/ 221 w 441"/>
                <a:gd name="T83" fmla="*/ 255 h 441"/>
                <a:gd name="T84" fmla="*/ 106 w 441"/>
                <a:gd name="T85" fmla="*/ 277 h 441"/>
                <a:gd name="T86" fmla="*/ 165 w 441"/>
                <a:gd name="T87" fmla="*/ 337 h 441"/>
                <a:gd name="T88" fmla="*/ 100 w 441"/>
                <a:gd name="T89" fmla="*/ 180 h 441"/>
                <a:gd name="T90" fmla="*/ 100 w 441"/>
                <a:gd name="T91" fmla="*/ 264 h 441"/>
                <a:gd name="T92" fmla="*/ 83 w 441"/>
                <a:gd name="T93" fmla="*/ 187 h 441"/>
                <a:gd name="T94" fmla="*/ 148 w 441"/>
                <a:gd name="T95" fmla="*/ 100 h 441"/>
                <a:gd name="T96" fmla="*/ 168 w 441"/>
                <a:gd name="T97" fmla="*/ 182 h 441"/>
                <a:gd name="T98" fmla="*/ 119 w 441"/>
                <a:gd name="T99" fmla="*/ 122 h 441"/>
                <a:gd name="T100" fmla="*/ 211 w 441"/>
                <a:gd name="T101" fmla="*/ 157 h 441"/>
                <a:gd name="T102" fmla="*/ 219 w 441"/>
                <a:gd name="T103" fmla="*/ 80 h 441"/>
                <a:gd name="T104" fmla="*/ 319 w 441"/>
                <a:gd name="T105" fmla="*/ 121 h 441"/>
                <a:gd name="T106" fmla="*/ 270 w 441"/>
                <a:gd name="T107" fmla="*/ 181 h 441"/>
                <a:gd name="T108" fmla="*/ 290 w 441"/>
                <a:gd name="T109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1" h="441">
                  <a:moveTo>
                    <a:pt x="441" y="232"/>
                  </a:moveTo>
                  <a:cubicBezTo>
                    <a:pt x="441" y="209"/>
                    <a:pt x="441" y="209"/>
                    <a:pt x="441" y="209"/>
                  </a:cubicBezTo>
                  <a:cubicBezTo>
                    <a:pt x="441" y="205"/>
                    <a:pt x="438" y="201"/>
                    <a:pt x="434" y="201"/>
                  </a:cubicBezTo>
                  <a:cubicBezTo>
                    <a:pt x="401" y="196"/>
                    <a:pt x="401" y="196"/>
                    <a:pt x="401" y="196"/>
                  </a:cubicBezTo>
                  <a:cubicBezTo>
                    <a:pt x="400" y="188"/>
                    <a:pt x="398" y="181"/>
                    <a:pt x="396" y="173"/>
                  </a:cubicBezTo>
                  <a:cubicBezTo>
                    <a:pt x="425" y="156"/>
                    <a:pt x="425" y="156"/>
                    <a:pt x="425" y="156"/>
                  </a:cubicBezTo>
                  <a:cubicBezTo>
                    <a:pt x="428" y="154"/>
                    <a:pt x="430" y="149"/>
                    <a:pt x="428" y="145"/>
                  </a:cubicBezTo>
                  <a:cubicBezTo>
                    <a:pt x="420" y="125"/>
                    <a:pt x="420" y="125"/>
                    <a:pt x="420" y="125"/>
                  </a:cubicBezTo>
                  <a:cubicBezTo>
                    <a:pt x="418" y="121"/>
                    <a:pt x="414" y="119"/>
                    <a:pt x="410" y="120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374" y="122"/>
                    <a:pt x="370" y="116"/>
                    <a:pt x="365" y="110"/>
                  </a:cubicBezTo>
                  <a:cubicBezTo>
                    <a:pt x="385" y="84"/>
                    <a:pt x="385" y="84"/>
                    <a:pt x="385" y="84"/>
                  </a:cubicBezTo>
                  <a:cubicBezTo>
                    <a:pt x="388" y="80"/>
                    <a:pt x="387" y="75"/>
                    <a:pt x="385" y="72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6" y="54"/>
                    <a:pt x="361" y="53"/>
                    <a:pt x="357" y="56"/>
                  </a:cubicBezTo>
                  <a:cubicBezTo>
                    <a:pt x="331" y="76"/>
                    <a:pt x="331" y="76"/>
                    <a:pt x="331" y="76"/>
                  </a:cubicBezTo>
                  <a:cubicBezTo>
                    <a:pt x="325" y="71"/>
                    <a:pt x="318" y="67"/>
                    <a:pt x="311" y="63"/>
                  </a:cubicBezTo>
                  <a:cubicBezTo>
                    <a:pt x="320" y="30"/>
                    <a:pt x="320" y="30"/>
                    <a:pt x="320" y="30"/>
                  </a:cubicBezTo>
                  <a:cubicBezTo>
                    <a:pt x="321" y="26"/>
                    <a:pt x="318" y="22"/>
                    <a:pt x="314" y="20"/>
                  </a:cubicBezTo>
                  <a:cubicBezTo>
                    <a:pt x="294" y="12"/>
                    <a:pt x="294" y="12"/>
                    <a:pt x="294" y="12"/>
                  </a:cubicBezTo>
                  <a:cubicBezTo>
                    <a:pt x="290" y="10"/>
                    <a:pt x="285" y="12"/>
                    <a:pt x="283" y="16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59" y="43"/>
                    <a:pt x="252" y="41"/>
                    <a:pt x="245" y="40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3"/>
                    <a:pt x="236" y="0"/>
                    <a:pt x="23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5" y="0"/>
                    <a:pt x="201" y="3"/>
                    <a:pt x="201" y="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8" y="41"/>
                    <a:pt x="181" y="43"/>
                    <a:pt x="173" y="45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4" y="13"/>
                    <a:pt x="149" y="11"/>
                    <a:pt x="145" y="13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23"/>
                    <a:pt x="119" y="27"/>
                    <a:pt x="120" y="31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2" y="67"/>
                    <a:pt x="116" y="71"/>
                    <a:pt x="111" y="7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0" y="53"/>
                    <a:pt x="75" y="54"/>
                    <a:pt x="72" y="56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4" y="75"/>
                    <a:pt x="53" y="80"/>
                    <a:pt x="56" y="84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1" y="117"/>
                    <a:pt x="67" y="123"/>
                    <a:pt x="63" y="130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7" y="121"/>
                    <a:pt x="22" y="123"/>
                    <a:pt x="20" y="12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0" y="151"/>
                    <a:pt x="12" y="156"/>
                    <a:pt x="16" y="158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3" y="182"/>
                    <a:pt x="41" y="189"/>
                    <a:pt x="40" y="196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3" y="201"/>
                    <a:pt x="0" y="205"/>
                    <a:pt x="0" y="209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6"/>
                    <a:pt x="3" y="240"/>
                    <a:pt x="7" y="240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2" y="253"/>
                    <a:pt x="43" y="260"/>
                    <a:pt x="45" y="268"/>
                  </a:cubicBezTo>
                  <a:cubicBezTo>
                    <a:pt x="16" y="285"/>
                    <a:pt x="16" y="285"/>
                    <a:pt x="16" y="285"/>
                  </a:cubicBezTo>
                  <a:cubicBezTo>
                    <a:pt x="13" y="287"/>
                    <a:pt x="11" y="292"/>
                    <a:pt x="13" y="296"/>
                  </a:cubicBezTo>
                  <a:cubicBezTo>
                    <a:pt x="21" y="316"/>
                    <a:pt x="21" y="316"/>
                    <a:pt x="21" y="316"/>
                  </a:cubicBezTo>
                  <a:cubicBezTo>
                    <a:pt x="23" y="320"/>
                    <a:pt x="28" y="322"/>
                    <a:pt x="32" y="321"/>
                  </a:cubicBezTo>
                  <a:cubicBezTo>
                    <a:pt x="64" y="313"/>
                    <a:pt x="64" y="313"/>
                    <a:pt x="64" y="313"/>
                  </a:cubicBezTo>
                  <a:cubicBezTo>
                    <a:pt x="68" y="319"/>
                    <a:pt x="72" y="325"/>
                    <a:pt x="76" y="331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3" y="361"/>
                    <a:pt x="54" y="366"/>
                    <a:pt x="57" y="369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75" y="387"/>
                    <a:pt x="80" y="388"/>
                    <a:pt x="84" y="385"/>
                  </a:cubicBezTo>
                  <a:cubicBezTo>
                    <a:pt x="111" y="365"/>
                    <a:pt x="111" y="365"/>
                    <a:pt x="111" y="365"/>
                  </a:cubicBezTo>
                  <a:cubicBezTo>
                    <a:pt x="117" y="370"/>
                    <a:pt x="123" y="374"/>
                    <a:pt x="130" y="378"/>
                  </a:cubicBezTo>
                  <a:cubicBezTo>
                    <a:pt x="122" y="411"/>
                    <a:pt x="122" y="411"/>
                    <a:pt x="122" y="411"/>
                  </a:cubicBezTo>
                  <a:cubicBezTo>
                    <a:pt x="121" y="415"/>
                    <a:pt x="123" y="419"/>
                    <a:pt x="127" y="421"/>
                  </a:cubicBezTo>
                  <a:cubicBezTo>
                    <a:pt x="147" y="429"/>
                    <a:pt x="147" y="429"/>
                    <a:pt x="147" y="429"/>
                  </a:cubicBezTo>
                  <a:cubicBezTo>
                    <a:pt x="151" y="431"/>
                    <a:pt x="156" y="429"/>
                    <a:pt x="158" y="425"/>
                  </a:cubicBezTo>
                  <a:cubicBezTo>
                    <a:pt x="175" y="397"/>
                    <a:pt x="175" y="397"/>
                    <a:pt x="175" y="397"/>
                  </a:cubicBezTo>
                  <a:cubicBezTo>
                    <a:pt x="182" y="398"/>
                    <a:pt x="189" y="400"/>
                    <a:pt x="196" y="401"/>
                  </a:cubicBezTo>
                  <a:cubicBezTo>
                    <a:pt x="201" y="434"/>
                    <a:pt x="201" y="434"/>
                    <a:pt x="201" y="434"/>
                  </a:cubicBezTo>
                  <a:cubicBezTo>
                    <a:pt x="201" y="438"/>
                    <a:pt x="205" y="441"/>
                    <a:pt x="209" y="441"/>
                  </a:cubicBezTo>
                  <a:cubicBezTo>
                    <a:pt x="232" y="441"/>
                    <a:pt x="232" y="441"/>
                    <a:pt x="232" y="441"/>
                  </a:cubicBezTo>
                  <a:cubicBezTo>
                    <a:pt x="236" y="441"/>
                    <a:pt x="240" y="438"/>
                    <a:pt x="240" y="434"/>
                  </a:cubicBezTo>
                  <a:cubicBezTo>
                    <a:pt x="245" y="401"/>
                    <a:pt x="245" y="401"/>
                    <a:pt x="245" y="401"/>
                  </a:cubicBezTo>
                  <a:cubicBezTo>
                    <a:pt x="253" y="400"/>
                    <a:pt x="260" y="398"/>
                    <a:pt x="268" y="396"/>
                  </a:cubicBezTo>
                  <a:cubicBezTo>
                    <a:pt x="285" y="425"/>
                    <a:pt x="285" y="425"/>
                    <a:pt x="285" y="425"/>
                  </a:cubicBezTo>
                  <a:cubicBezTo>
                    <a:pt x="287" y="428"/>
                    <a:pt x="292" y="430"/>
                    <a:pt x="296" y="428"/>
                  </a:cubicBezTo>
                  <a:cubicBezTo>
                    <a:pt x="316" y="420"/>
                    <a:pt x="316" y="420"/>
                    <a:pt x="316" y="420"/>
                  </a:cubicBezTo>
                  <a:cubicBezTo>
                    <a:pt x="320" y="418"/>
                    <a:pt x="322" y="414"/>
                    <a:pt x="321" y="410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25" y="369"/>
                    <a:pt x="331" y="365"/>
                  </a:cubicBezTo>
                  <a:cubicBezTo>
                    <a:pt x="357" y="385"/>
                    <a:pt x="357" y="385"/>
                    <a:pt x="357" y="385"/>
                  </a:cubicBezTo>
                  <a:cubicBezTo>
                    <a:pt x="361" y="388"/>
                    <a:pt x="366" y="387"/>
                    <a:pt x="369" y="384"/>
                  </a:cubicBezTo>
                  <a:cubicBezTo>
                    <a:pt x="385" y="369"/>
                    <a:pt x="385" y="369"/>
                    <a:pt x="385" y="369"/>
                  </a:cubicBezTo>
                  <a:cubicBezTo>
                    <a:pt x="387" y="366"/>
                    <a:pt x="388" y="361"/>
                    <a:pt x="385" y="357"/>
                  </a:cubicBezTo>
                  <a:cubicBezTo>
                    <a:pt x="365" y="331"/>
                    <a:pt x="365" y="331"/>
                    <a:pt x="365" y="331"/>
                  </a:cubicBezTo>
                  <a:cubicBezTo>
                    <a:pt x="370" y="324"/>
                    <a:pt x="374" y="318"/>
                    <a:pt x="378" y="311"/>
                  </a:cubicBezTo>
                  <a:cubicBezTo>
                    <a:pt x="411" y="319"/>
                    <a:pt x="411" y="319"/>
                    <a:pt x="411" y="319"/>
                  </a:cubicBezTo>
                  <a:cubicBezTo>
                    <a:pt x="415" y="320"/>
                    <a:pt x="419" y="318"/>
                    <a:pt x="421" y="314"/>
                  </a:cubicBezTo>
                  <a:cubicBezTo>
                    <a:pt x="429" y="294"/>
                    <a:pt x="429" y="294"/>
                    <a:pt x="429" y="294"/>
                  </a:cubicBezTo>
                  <a:cubicBezTo>
                    <a:pt x="431" y="290"/>
                    <a:pt x="429" y="285"/>
                    <a:pt x="426" y="283"/>
                  </a:cubicBezTo>
                  <a:cubicBezTo>
                    <a:pt x="397" y="266"/>
                    <a:pt x="397" y="266"/>
                    <a:pt x="397" y="266"/>
                  </a:cubicBezTo>
                  <a:cubicBezTo>
                    <a:pt x="398" y="259"/>
                    <a:pt x="400" y="252"/>
                    <a:pt x="401" y="245"/>
                  </a:cubicBezTo>
                  <a:cubicBezTo>
                    <a:pt x="434" y="240"/>
                    <a:pt x="434" y="240"/>
                    <a:pt x="434" y="240"/>
                  </a:cubicBezTo>
                  <a:cubicBezTo>
                    <a:pt x="438" y="240"/>
                    <a:pt x="441" y="236"/>
                    <a:pt x="441" y="232"/>
                  </a:cubicBezTo>
                  <a:close/>
                  <a:moveTo>
                    <a:pt x="361" y="220"/>
                  </a:moveTo>
                  <a:cubicBezTo>
                    <a:pt x="361" y="238"/>
                    <a:pt x="356" y="256"/>
                    <a:pt x="356" y="256"/>
                  </a:cubicBezTo>
                  <a:cubicBezTo>
                    <a:pt x="354" y="264"/>
                    <a:pt x="346" y="267"/>
                    <a:pt x="339" y="263"/>
                  </a:cubicBezTo>
                  <a:cubicBezTo>
                    <a:pt x="284" y="228"/>
                    <a:pt x="284" y="228"/>
                    <a:pt x="284" y="228"/>
                  </a:cubicBezTo>
                  <a:cubicBezTo>
                    <a:pt x="277" y="224"/>
                    <a:pt x="277" y="217"/>
                    <a:pt x="284" y="213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46" y="174"/>
                    <a:pt x="354" y="177"/>
                    <a:pt x="356" y="185"/>
                  </a:cubicBezTo>
                  <a:cubicBezTo>
                    <a:pt x="356" y="185"/>
                    <a:pt x="361" y="203"/>
                    <a:pt x="361" y="220"/>
                  </a:cubicBezTo>
                  <a:close/>
                  <a:moveTo>
                    <a:pt x="321" y="321"/>
                  </a:moveTo>
                  <a:cubicBezTo>
                    <a:pt x="308" y="333"/>
                    <a:pt x="292" y="343"/>
                    <a:pt x="292" y="343"/>
                  </a:cubicBezTo>
                  <a:cubicBezTo>
                    <a:pt x="285" y="347"/>
                    <a:pt x="277" y="343"/>
                    <a:pt x="275" y="335"/>
                  </a:cubicBezTo>
                  <a:cubicBezTo>
                    <a:pt x="260" y="272"/>
                    <a:pt x="260" y="272"/>
                    <a:pt x="260" y="272"/>
                  </a:cubicBezTo>
                  <a:cubicBezTo>
                    <a:pt x="258" y="264"/>
                    <a:pt x="263" y="259"/>
                    <a:pt x="271" y="260"/>
                  </a:cubicBezTo>
                  <a:cubicBezTo>
                    <a:pt x="335" y="276"/>
                    <a:pt x="335" y="276"/>
                    <a:pt x="335" y="276"/>
                  </a:cubicBezTo>
                  <a:cubicBezTo>
                    <a:pt x="343" y="278"/>
                    <a:pt x="346" y="285"/>
                    <a:pt x="342" y="292"/>
                  </a:cubicBezTo>
                  <a:cubicBezTo>
                    <a:pt x="342" y="292"/>
                    <a:pt x="333" y="309"/>
                    <a:pt x="321" y="321"/>
                  </a:cubicBezTo>
                  <a:close/>
                  <a:moveTo>
                    <a:pt x="178" y="341"/>
                  </a:moveTo>
                  <a:cubicBezTo>
                    <a:pt x="213" y="285"/>
                    <a:pt x="213" y="285"/>
                    <a:pt x="213" y="285"/>
                  </a:cubicBezTo>
                  <a:cubicBezTo>
                    <a:pt x="217" y="278"/>
                    <a:pt x="224" y="278"/>
                    <a:pt x="228" y="285"/>
                  </a:cubicBezTo>
                  <a:cubicBezTo>
                    <a:pt x="263" y="341"/>
                    <a:pt x="263" y="341"/>
                    <a:pt x="263" y="341"/>
                  </a:cubicBezTo>
                  <a:cubicBezTo>
                    <a:pt x="267" y="348"/>
                    <a:pt x="264" y="356"/>
                    <a:pt x="256" y="358"/>
                  </a:cubicBezTo>
                  <a:cubicBezTo>
                    <a:pt x="256" y="358"/>
                    <a:pt x="238" y="363"/>
                    <a:pt x="221" y="363"/>
                  </a:cubicBezTo>
                  <a:cubicBezTo>
                    <a:pt x="203" y="363"/>
                    <a:pt x="185" y="358"/>
                    <a:pt x="185" y="358"/>
                  </a:cubicBezTo>
                  <a:cubicBezTo>
                    <a:pt x="177" y="356"/>
                    <a:pt x="174" y="348"/>
                    <a:pt x="178" y="341"/>
                  </a:cubicBezTo>
                  <a:close/>
                  <a:moveTo>
                    <a:pt x="221" y="255"/>
                  </a:moveTo>
                  <a:cubicBezTo>
                    <a:pt x="202" y="255"/>
                    <a:pt x="186" y="240"/>
                    <a:pt x="186" y="220"/>
                  </a:cubicBezTo>
                  <a:cubicBezTo>
                    <a:pt x="186" y="201"/>
                    <a:pt x="202" y="186"/>
                    <a:pt x="221" y="186"/>
                  </a:cubicBezTo>
                  <a:cubicBezTo>
                    <a:pt x="240" y="186"/>
                    <a:pt x="255" y="201"/>
                    <a:pt x="255" y="220"/>
                  </a:cubicBezTo>
                  <a:cubicBezTo>
                    <a:pt x="255" y="240"/>
                    <a:pt x="240" y="255"/>
                    <a:pt x="221" y="255"/>
                  </a:cubicBezTo>
                  <a:close/>
                  <a:moveTo>
                    <a:pt x="120" y="322"/>
                  </a:moveTo>
                  <a:cubicBezTo>
                    <a:pt x="108" y="310"/>
                    <a:pt x="99" y="294"/>
                    <a:pt x="99" y="294"/>
                  </a:cubicBezTo>
                  <a:cubicBezTo>
                    <a:pt x="95" y="286"/>
                    <a:pt x="98" y="279"/>
                    <a:pt x="106" y="277"/>
                  </a:cubicBezTo>
                  <a:cubicBezTo>
                    <a:pt x="170" y="262"/>
                    <a:pt x="170" y="262"/>
                    <a:pt x="170" y="262"/>
                  </a:cubicBezTo>
                  <a:cubicBezTo>
                    <a:pt x="178" y="260"/>
                    <a:pt x="182" y="265"/>
                    <a:pt x="181" y="273"/>
                  </a:cubicBezTo>
                  <a:cubicBezTo>
                    <a:pt x="165" y="337"/>
                    <a:pt x="165" y="337"/>
                    <a:pt x="165" y="337"/>
                  </a:cubicBezTo>
                  <a:cubicBezTo>
                    <a:pt x="163" y="345"/>
                    <a:pt x="156" y="348"/>
                    <a:pt x="149" y="344"/>
                  </a:cubicBezTo>
                  <a:cubicBezTo>
                    <a:pt x="149" y="344"/>
                    <a:pt x="133" y="335"/>
                    <a:pt x="120" y="322"/>
                  </a:cubicBezTo>
                  <a:close/>
                  <a:moveTo>
                    <a:pt x="100" y="180"/>
                  </a:moveTo>
                  <a:cubicBezTo>
                    <a:pt x="156" y="215"/>
                    <a:pt x="156" y="215"/>
                    <a:pt x="156" y="215"/>
                  </a:cubicBezTo>
                  <a:cubicBezTo>
                    <a:pt x="163" y="219"/>
                    <a:pt x="163" y="226"/>
                    <a:pt x="156" y="230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3" y="269"/>
                    <a:pt x="85" y="266"/>
                    <a:pt x="83" y="258"/>
                  </a:cubicBezTo>
                  <a:cubicBezTo>
                    <a:pt x="83" y="258"/>
                    <a:pt x="78" y="240"/>
                    <a:pt x="78" y="222"/>
                  </a:cubicBezTo>
                  <a:cubicBezTo>
                    <a:pt x="78" y="205"/>
                    <a:pt x="83" y="187"/>
                    <a:pt x="83" y="187"/>
                  </a:cubicBezTo>
                  <a:cubicBezTo>
                    <a:pt x="85" y="179"/>
                    <a:pt x="93" y="176"/>
                    <a:pt x="100" y="180"/>
                  </a:cubicBezTo>
                  <a:close/>
                  <a:moveTo>
                    <a:pt x="119" y="122"/>
                  </a:moveTo>
                  <a:cubicBezTo>
                    <a:pt x="131" y="109"/>
                    <a:pt x="148" y="100"/>
                    <a:pt x="148" y="100"/>
                  </a:cubicBezTo>
                  <a:cubicBezTo>
                    <a:pt x="155" y="96"/>
                    <a:pt x="162" y="100"/>
                    <a:pt x="164" y="108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9"/>
                    <a:pt x="176" y="184"/>
                    <a:pt x="168" y="182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96" y="165"/>
                    <a:pt x="93" y="158"/>
                    <a:pt x="97" y="151"/>
                  </a:cubicBezTo>
                  <a:cubicBezTo>
                    <a:pt x="97" y="151"/>
                    <a:pt x="106" y="134"/>
                    <a:pt x="119" y="122"/>
                  </a:cubicBezTo>
                  <a:close/>
                  <a:moveTo>
                    <a:pt x="261" y="102"/>
                  </a:moveTo>
                  <a:cubicBezTo>
                    <a:pt x="227" y="157"/>
                    <a:pt x="227" y="157"/>
                    <a:pt x="227" y="157"/>
                  </a:cubicBezTo>
                  <a:cubicBezTo>
                    <a:pt x="222" y="164"/>
                    <a:pt x="215" y="164"/>
                    <a:pt x="211" y="157"/>
                  </a:cubicBezTo>
                  <a:cubicBezTo>
                    <a:pt x="177" y="102"/>
                    <a:pt x="177" y="102"/>
                    <a:pt x="177" y="102"/>
                  </a:cubicBezTo>
                  <a:cubicBezTo>
                    <a:pt x="172" y="95"/>
                    <a:pt x="175" y="87"/>
                    <a:pt x="183" y="85"/>
                  </a:cubicBezTo>
                  <a:cubicBezTo>
                    <a:pt x="183" y="85"/>
                    <a:pt x="201" y="80"/>
                    <a:pt x="219" y="80"/>
                  </a:cubicBezTo>
                  <a:cubicBezTo>
                    <a:pt x="236" y="80"/>
                    <a:pt x="254" y="85"/>
                    <a:pt x="254" y="85"/>
                  </a:cubicBezTo>
                  <a:cubicBezTo>
                    <a:pt x="262" y="87"/>
                    <a:pt x="265" y="95"/>
                    <a:pt x="261" y="102"/>
                  </a:cubicBezTo>
                  <a:close/>
                  <a:moveTo>
                    <a:pt x="319" y="121"/>
                  </a:moveTo>
                  <a:cubicBezTo>
                    <a:pt x="332" y="133"/>
                    <a:pt x="341" y="149"/>
                    <a:pt x="341" y="149"/>
                  </a:cubicBezTo>
                  <a:cubicBezTo>
                    <a:pt x="345" y="156"/>
                    <a:pt x="342" y="164"/>
                    <a:pt x="334" y="166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62" y="183"/>
                    <a:pt x="257" y="178"/>
                    <a:pt x="259" y="170"/>
                  </a:cubicBezTo>
                  <a:cubicBezTo>
                    <a:pt x="274" y="106"/>
                    <a:pt x="274" y="106"/>
                    <a:pt x="274" y="106"/>
                  </a:cubicBezTo>
                  <a:cubicBezTo>
                    <a:pt x="276" y="98"/>
                    <a:pt x="283" y="95"/>
                    <a:pt x="290" y="99"/>
                  </a:cubicBezTo>
                  <a:cubicBezTo>
                    <a:pt x="290" y="99"/>
                    <a:pt x="307" y="108"/>
                    <a:pt x="319" y="121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8"/>
            <p:cNvSpPr>
              <a:spLocks/>
            </p:cNvSpPr>
            <p:nvPr userDrawn="1"/>
          </p:nvSpPr>
          <p:spPr bwMode="auto">
            <a:xfrm>
              <a:off x="8040688" y="7580313"/>
              <a:ext cx="2109787" cy="2235200"/>
            </a:xfrm>
            <a:custGeom>
              <a:avLst/>
              <a:gdLst>
                <a:gd name="T0" fmla="*/ 516 w 601"/>
                <a:gd name="T1" fmla="*/ 0 h 635"/>
                <a:gd name="T2" fmla="*/ 296 w 601"/>
                <a:gd name="T3" fmla="*/ 208 h 635"/>
                <a:gd name="T4" fmla="*/ 220 w 601"/>
                <a:gd name="T5" fmla="*/ 195 h 635"/>
                <a:gd name="T6" fmla="*/ 0 w 601"/>
                <a:gd name="T7" fmla="*/ 415 h 635"/>
                <a:gd name="T8" fmla="*/ 220 w 601"/>
                <a:gd name="T9" fmla="*/ 635 h 635"/>
                <a:gd name="T10" fmla="*/ 601 w 601"/>
                <a:gd name="T11" fmla="*/ 635 h 635"/>
                <a:gd name="T12" fmla="*/ 601 w 601"/>
                <a:gd name="T13" fmla="*/ 17 h 635"/>
                <a:gd name="T14" fmla="*/ 516 w 601"/>
                <a:gd name="T1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635">
                  <a:moveTo>
                    <a:pt x="516" y="0"/>
                  </a:moveTo>
                  <a:cubicBezTo>
                    <a:pt x="398" y="0"/>
                    <a:pt x="302" y="92"/>
                    <a:pt x="296" y="208"/>
                  </a:cubicBezTo>
                  <a:cubicBezTo>
                    <a:pt x="272" y="200"/>
                    <a:pt x="247" y="195"/>
                    <a:pt x="220" y="195"/>
                  </a:cubicBezTo>
                  <a:cubicBezTo>
                    <a:pt x="99" y="195"/>
                    <a:pt x="0" y="293"/>
                    <a:pt x="0" y="415"/>
                  </a:cubicBezTo>
                  <a:cubicBezTo>
                    <a:pt x="0" y="536"/>
                    <a:pt x="99" y="635"/>
                    <a:pt x="220" y="635"/>
                  </a:cubicBezTo>
                  <a:cubicBezTo>
                    <a:pt x="601" y="635"/>
                    <a:pt x="601" y="635"/>
                    <a:pt x="601" y="635"/>
                  </a:cubicBezTo>
                  <a:cubicBezTo>
                    <a:pt x="601" y="17"/>
                    <a:pt x="601" y="17"/>
                    <a:pt x="601" y="17"/>
                  </a:cubicBezTo>
                  <a:cubicBezTo>
                    <a:pt x="575" y="6"/>
                    <a:pt x="546" y="0"/>
                    <a:pt x="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9"/>
            <p:cNvSpPr>
              <a:spLocks/>
            </p:cNvSpPr>
            <p:nvPr userDrawn="1"/>
          </p:nvSpPr>
          <p:spPr bwMode="auto">
            <a:xfrm>
              <a:off x="12195175" y="7151688"/>
              <a:ext cx="2590800" cy="2663825"/>
            </a:xfrm>
            <a:custGeom>
              <a:avLst/>
              <a:gdLst>
                <a:gd name="T0" fmla="*/ 738 w 738"/>
                <a:gd name="T1" fmla="*/ 537 h 757"/>
                <a:gd name="T2" fmla="*/ 518 w 738"/>
                <a:gd name="T3" fmla="*/ 317 h 757"/>
                <a:gd name="T4" fmla="*/ 495 w 738"/>
                <a:gd name="T5" fmla="*/ 318 h 757"/>
                <a:gd name="T6" fmla="*/ 518 w 738"/>
                <a:gd name="T7" fmla="*/ 221 h 757"/>
                <a:gd name="T8" fmla="*/ 297 w 738"/>
                <a:gd name="T9" fmla="*/ 0 h 757"/>
                <a:gd name="T10" fmla="*/ 79 w 738"/>
                <a:gd name="T11" fmla="*/ 194 h 757"/>
                <a:gd name="T12" fmla="*/ 0 w 738"/>
                <a:gd name="T13" fmla="*/ 139 h 757"/>
                <a:gd name="T14" fmla="*/ 0 w 738"/>
                <a:gd name="T15" fmla="*/ 757 h 757"/>
                <a:gd name="T16" fmla="*/ 518 w 738"/>
                <a:gd name="T17" fmla="*/ 757 h 757"/>
                <a:gd name="T18" fmla="*/ 738 w 738"/>
                <a:gd name="T19" fmla="*/ 53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57">
                  <a:moveTo>
                    <a:pt x="738" y="537"/>
                  </a:moveTo>
                  <a:cubicBezTo>
                    <a:pt x="738" y="415"/>
                    <a:pt x="639" y="317"/>
                    <a:pt x="518" y="317"/>
                  </a:cubicBezTo>
                  <a:cubicBezTo>
                    <a:pt x="510" y="317"/>
                    <a:pt x="502" y="317"/>
                    <a:pt x="495" y="318"/>
                  </a:cubicBezTo>
                  <a:cubicBezTo>
                    <a:pt x="509" y="289"/>
                    <a:pt x="518" y="256"/>
                    <a:pt x="518" y="221"/>
                  </a:cubicBezTo>
                  <a:cubicBezTo>
                    <a:pt x="518" y="99"/>
                    <a:pt x="419" y="0"/>
                    <a:pt x="297" y="0"/>
                  </a:cubicBezTo>
                  <a:cubicBezTo>
                    <a:pt x="185" y="0"/>
                    <a:pt x="92" y="85"/>
                    <a:pt x="79" y="194"/>
                  </a:cubicBezTo>
                  <a:cubicBezTo>
                    <a:pt x="57" y="171"/>
                    <a:pt x="31" y="151"/>
                    <a:pt x="0" y="139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639" y="757"/>
                    <a:pt x="738" y="658"/>
                    <a:pt x="738" y="5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7" name="Freeform 42"/>
          <p:cNvSpPr>
            <a:spLocks/>
          </p:cNvSpPr>
          <p:nvPr userDrawn="1"/>
        </p:nvSpPr>
        <p:spPr bwMode="auto">
          <a:xfrm>
            <a:off x="8716653" y="1485604"/>
            <a:ext cx="1403969" cy="840253"/>
          </a:xfrm>
          <a:custGeom>
            <a:avLst/>
            <a:gdLst>
              <a:gd name="T0" fmla="*/ 218 w 242"/>
              <a:gd name="T1" fmla="*/ 72 h 145"/>
              <a:gd name="T2" fmla="*/ 178 w 242"/>
              <a:gd name="T3" fmla="*/ 41 h 145"/>
              <a:gd name="T4" fmla="*/ 178 w 242"/>
              <a:gd name="T5" fmla="*/ 41 h 145"/>
              <a:gd name="T6" fmla="*/ 178 w 242"/>
              <a:gd name="T7" fmla="*/ 41 h 145"/>
              <a:gd name="T8" fmla="*/ 137 w 242"/>
              <a:gd name="T9" fmla="*/ 0 h 145"/>
              <a:gd name="T10" fmla="*/ 100 w 242"/>
              <a:gd name="T11" fmla="*/ 21 h 145"/>
              <a:gd name="T12" fmla="*/ 87 w 242"/>
              <a:gd name="T13" fmla="*/ 19 h 145"/>
              <a:gd name="T14" fmla="*/ 49 w 242"/>
              <a:gd name="T15" fmla="*/ 58 h 145"/>
              <a:gd name="T16" fmla="*/ 49 w 242"/>
              <a:gd name="T17" fmla="*/ 58 h 145"/>
              <a:gd name="T18" fmla="*/ 44 w 242"/>
              <a:gd name="T19" fmla="*/ 58 h 145"/>
              <a:gd name="T20" fmla="*/ 0 w 242"/>
              <a:gd name="T21" fmla="*/ 101 h 145"/>
              <a:gd name="T22" fmla="*/ 44 w 242"/>
              <a:gd name="T23" fmla="*/ 145 h 145"/>
              <a:gd name="T24" fmla="*/ 204 w 242"/>
              <a:gd name="T25" fmla="*/ 145 h 145"/>
              <a:gd name="T26" fmla="*/ 242 w 242"/>
              <a:gd name="T27" fmla="*/ 107 h 145"/>
              <a:gd name="T28" fmla="*/ 218 w 242"/>
              <a:gd name="T29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2" h="145">
                <a:moveTo>
                  <a:pt x="218" y="72"/>
                </a:moveTo>
                <a:cubicBezTo>
                  <a:pt x="213" y="54"/>
                  <a:pt x="197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18"/>
                  <a:pt x="159" y="0"/>
                  <a:pt x="137" y="0"/>
                </a:cubicBezTo>
                <a:cubicBezTo>
                  <a:pt x="121" y="0"/>
                  <a:pt x="107" y="8"/>
                  <a:pt x="100" y="21"/>
                </a:cubicBezTo>
                <a:cubicBezTo>
                  <a:pt x="96" y="20"/>
                  <a:pt x="92" y="19"/>
                  <a:pt x="87" y="19"/>
                </a:cubicBezTo>
                <a:cubicBezTo>
                  <a:pt x="66" y="19"/>
                  <a:pt x="49" y="36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7" y="58"/>
                  <a:pt x="45" y="58"/>
                  <a:pt x="44" y="58"/>
                </a:cubicBezTo>
                <a:cubicBezTo>
                  <a:pt x="19" y="58"/>
                  <a:pt x="0" y="77"/>
                  <a:pt x="0" y="101"/>
                </a:cubicBezTo>
                <a:cubicBezTo>
                  <a:pt x="0" y="125"/>
                  <a:pt x="19" y="145"/>
                  <a:pt x="44" y="145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225" y="145"/>
                  <a:pt x="242" y="128"/>
                  <a:pt x="242" y="107"/>
                </a:cubicBezTo>
                <a:cubicBezTo>
                  <a:pt x="242" y="91"/>
                  <a:pt x="232" y="78"/>
                  <a:pt x="218" y="7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8" name="Freeform 237"/>
          <p:cNvSpPr>
            <a:spLocks/>
          </p:cNvSpPr>
          <p:nvPr userDrawn="1"/>
        </p:nvSpPr>
        <p:spPr bwMode="auto">
          <a:xfrm flipH="1">
            <a:off x="7542827" y="2325857"/>
            <a:ext cx="731512" cy="297301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24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20853"/>
            <a:ext cx="1828800" cy="39389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0394701" y="6118224"/>
            <a:ext cx="172819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@</a:t>
            </a:r>
            <a:r>
              <a:rPr lang="en-GB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dotjson</a:t>
            </a:r>
            <a:endParaRPr lang="en-GB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  <p:sldLayoutId id="2147484266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394701" y="6118224"/>
            <a:ext cx="172819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@</a:t>
            </a:r>
            <a:r>
              <a:rPr lang="en-GB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dotjson</a:t>
            </a:r>
            <a:endParaRPr lang="en-GB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5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2.wdp"/><Relationship Id="rId7" Type="http://schemas.openxmlformats.org/officeDocument/2006/relationships/hyperlink" Target="https://azure.microsoft.com/en-gb/documentation/learning-paths/service-fabric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openxmlformats.org/officeDocument/2006/relationships/hyperlink" Target="https://www.nginx.com/blog/introduction-to-microservices/" TargetMode="External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Containerisation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Joni Collinge</a:t>
            </a:r>
          </a:p>
        </p:txBody>
      </p:sp>
    </p:spTree>
    <p:extLst>
      <p:ext uri="{BB962C8B-B14F-4D97-AF65-F5344CB8AC3E}">
        <p14:creationId xmlns:p14="http://schemas.microsoft.com/office/powerpoint/2010/main" val="2453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18969" y="3227501"/>
            <a:ext cx="1074324" cy="1074324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337917" y="2057102"/>
            <a:ext cx="0" cy="403244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1162" y="4793406"/>
            <a:ext cx="1262072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Client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93293" y="3569270"/>
            <a:ext cx="216557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393293" y="4001318"/>
            <a:ext cx="216557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4792254" y="3013214"/>
            <a:ext cx="1074324" cy="1074324"/>
          </a:xfrm>
          <a:prstGeom prst="rect">
            <a:avLst/>
          </a:prstGeom>
          <a:solidFill>
            <a:srgbClr val="426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675563" y="3137222"/>
            <a:ext cx="1074324" cy="1074324"/>
          </a:xfrm>
          <a:prstGeom prst="rect">
            <a:avLst/>
          </a:prstGeom>
          <a:solidFill>
            <a:srgbClr val="5A82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558872" y="3228280"/>
            <a:ext cx="1074324" cy="1074324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298357" y="1610559"/>
            <a:ext cx="615136" cy="615136"/>
          </a:xfrm>
          <a:prstGeom prst="rect">
            <a:avLst/>
          </a:prstGeom>
          <a:solidFill>
            <a:srgbClr val="00A6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746629" y="3459064"/>
            <a:ext cx="615136" cy="615136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X</a:t>
            </a:r>
            <a:endParaRPr lang="en-GB" sz="24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16232" y="3645962"/>
            <a:ext cx="615136" cy="6151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solidFill>
                <a:srgbClr val="FDB7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8555429" y="2225695"/>
            <a:ext cx="615136" cy="615136"/>
          </a:xfrm>
          <a:prstGeom prst="rect">
            <a:avLst/>
          </a:prstGeom>
          <a:solidFill>
            <a:srgbClr val="006A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solidFill>
                <a:srgbClr val="FDB7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8555429" y="4692433"/>
            <a:ext cx="615136" cy="615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dirty="0" err="1"/>
          </a:p>
        </p:txBody>
      </p:sp>
      <p:cxnSp>
        <p:nvCxnSpPr>
          <p:cNvPr id="5" name="Straight Arrow Connector 4"/>
          <p:cNvCxnSpPr>
            <a:stCxn id="25" idx="3"/>
            <a:endCxn id="40" idx="2"/>
          </p:cNvCxnSpPr>
          <p:nvPr/>
        </p:nvCxnSpPr>
        <p:spPr>
          <a:xfrm flipV="1">
            <a:off x="5866578" y="2231656"/>
            <a:ext cx="947660" cy="13187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2" idx="2"/>
            <a:endCxn id="36" idx="0"/>
          </p:cNvCxnSpPr>
          <p:nvPr/>
        </p:nvCxnSpPr>
        <p:spPr>
          <a:xfrm>
            <a:off x="7605925" y="2225695"/>
            <a:ext cx="1257072" cy="24667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0"/>
            <a:endCxn id="33" idx="1"/>
          </p:cNvCxnSpPr>
          <p:nvPr/>
        </p:nvCxnSpPr>
        <p:spPr>
          <a:xfrm flipV="1">
            <a:off x="8862997" y="3766632"/>
            <a:ext cx="883632" cy="9258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 bwMode="auto">
          <a:xfrm>
            <a:off x="7298357" y="1984054"/>
            <a:ext cx="615136" cy="240601"/>
          </a:xfrm>
          <a:prstGeom prst="rect">
            <a:avLst/>
          </a:prstGeom>
          <a:solidFill>
            <a:srgbClr val="00325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08007" y="3450731"/>
            <a:ext cx="329906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Notifications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07615" y="4793406"/>
            <a:ext cx="221021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Driver Web UI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408007" y="3450731"/>
            <a:ext cx="329906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Notifications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8555429" y="5431371"/>
            <a:ext cx="615136" cy="2261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9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271819" y="5688613"/>
            <a:ext cx="119260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Billing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501096" y="1265014"/>
            <a:ext cx="1412397" cy="2217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9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506670" y="1609519"/>
            <a:ext cx="615136" cy="615136"/>
          </a:xfrm>
          <a:prstGeom prst="rect">
            <a:avLst/>
          </a:prstGeom>
          <a:solidFill>
            <a:srgbClr val="00A6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506670" y="1991055"/>
            <a:ext cx="615136" cy="240601"/>
          </a:xfrm>
          <a:prstGeom prst="rect">
            <a:avLst/>
          </a:prstGeom>
          <a:solidFill>
            <a:srgbClr val="00325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cxnSp>
        <p:nvCxnSpPr>
          <p:cNvPr id="41" name="Straight Arrow Connector 40"/>
          <p:cNvCxnSpPr>
            <a:stCxn id="25" idx="3"/>
            <a:endCxn id="38" idx="2"/>
          </p:cNvCxnSpPr>
          <p:nvPr/>
        </p:nvCxnSpPr>
        <p:spPr>
          <a:xfrm flipV="1">
            <a:off x="5866578" y="2224655"/>
            <a:ext cx="1739347" cy="1325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7" idx="0"/>
            <a:endCxn id="40" idx="2"/>
          </p:cNvCxnSpPr>
          <p:nvPr/>
        </p:nvCxnSpPr>
        <p:spPr>
          <a:xfrm flipH="1" flipV="1">
            <a:off x="6814238" y="2231656"/>
            <a:ext cx="2048759" cy="24574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 bwMode="auto">
          <a:xfrm>
            <a:off x="8562906" y="4905281"/>
            <a:ext cx="607659" cy="402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v2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8555429" y="4689129"/>
            <a:ext cx="615136" cy="2161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66005" y="637543"/>
            <a:ext cx="323880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Driver Manager</a:t>
            </a:r>
          </a:p>
        </p:txBody>
      </p:sp>
    </p:spTree>
    <p:extLst>
      <p:ext uri="{BB962C8B-B14F-4D97-AF65-F5344CB8AC3E}">
        <p14:creationId xmlns:p14="http://schemas.microsoft.com/office/powerpoint/2010/main" val="18232564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Infrastructure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609725" y="2057102"/>
            <a:ext cx="3384376" cy="3384376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887426" y="2057102"/>
            <a:ext cx="864096" cy="864096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59579" y="5729510"/>
            <a:ext cx="188466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Monolith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1256" y="5729510"/>
            <a:ext cx="241849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Microservices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8147566" y="2057102"/>
            <a:ext cx="864096" cy="864096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9407706" y="2057102"/>
            <a:ext cx="864096" cy="864096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896909" y="3317242"/>
            <a:ext cx="864096" cy="864096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8157049" y="3317242"/>
            <a:ext cx="864096" cy="864096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9417189" y="3317242"/>
            <a:ext cx="864096" cy="864096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896909" y="4577382"/>
            <a:ext cx="864096" cy="864096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8157049" y="4577382"/>
            <a:ext cx="864096" cy="864096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9417189" y="4577382"/>
            <a:ext cx="864096" cy="864096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9549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8147566" y="2347139"/>
            <a:ext cx="864096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8160340" y="3615399"/>
            <a:ext cx="864096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895500" y="3613394"/>
            <a:ext cx="864096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895500" y="4873533"/>
            <a:ext cx="864096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8157049" y="4873533"/>
            <a:ext cx="864096" cy="2880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9407706" y="2347139"/>
            <a:ext cx="86409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9417189" y="3613394"/>
            <a:ext cx="864096" cy="2880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9421309" y="4863410"/>
            <a:ext cx="864096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86017" y="2057101"/>
            <a:ext cx="864703" cy="864097"/>
            <a:chOff x="6886017" y="2057101"/>
            <a:chExt cx="864703" cy="864097"/>
          </a:xfrm>
        </p:grpSpPr>
        <p:sp>
          <p:nvSpPr>
            <p:cNvPr id="45" name="Rectangle 44"/>
            <p:cNvSpPr/>
            <p:nvPr/>
          </p:nvSpPr>
          <p:spPr bwMode="auto">
            <a:xfrm>
              <a:off x="6886017" y="2353255"/>
              <a:ext cx="864096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886624" y="2633166"/>
              <a:ext cx="864096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886017" y="2057101"/>
              <a:ext cx="864096" cy="2961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8148173" y="2627050"/>
            <a:ext cx="864096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8147566" y="2050985"/>
            <a:ext cx="864096" cy="2961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9408313" y="2627050"/>
            <a:ext cx="864096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9407706" y="2050985"/>
            <a:ext cx="864096" cy="296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896107" y="3893305"/>
            <a:ext cx="864096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895500" y="3317240"/>
            <a:ext cx="864096" cy="2961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8160947" y="3895310"/>
            <a:ext cx="864096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8160340" y="3319245"/>
            <a:ext cx="864096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9417796" y="3893305"/>
            <a:ext cx="864096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9417189" y="3317240"/>
            <a:ext cx="864096" cy="2961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96107" y="5153444"/>
            <a:ext cx="864096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95500" y="4577379"/>
            <a:ext cx="864096" cy="2961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8157656" y="5153444"/>
            <a:ext cx="864096" cy="2880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8157049" y="4577379"/>
            <a:ext cx="864096" cy="2961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9421916" y="5143321"/>
            <a:ext cx="864096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9421309" y="4567256"/>
            <a:ext cx="864096" cy="2961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609725" y="2057102"/>
            <a:ext cx="3384376" cy="3384376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59579" y="5729510"/>
            <a:ext cx="188466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Monolith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1256" y="5729510"/>
            <a:ext cx="241849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Microservices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609725" y="4299272"/>
            <a:ext cx="3384376" cy="1142206"/>
          </a:xfrm>
          <a:prstGeom prst="rect">
            <a:avLst/>
          </a:prstGeom>
          <a:solidFill>
            <a:srgbClr val="426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Ubuntu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609725" y="3170941"/>
            <a:ext cx="1692188" cy="1130534"/>
          </a:xfrm>
          <a:prstGeom prst="rect">
            <a:avLst/>
          </a:prstGeom>
          <a:solidFill>
            <a:srgbClr val="5A82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Apache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609725" y="2050985"/>
            <a:ext cx="1692188" cy="1130534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PHP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300504" y="3170941"/>
            <a:ext cx="1692188" cy="11305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Node.js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300504" y="2050985"/>
            <a:ext cx="1692188" cy="11305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WebSockets</a:t>
            </a:r>
            <a:endParaRPr lang="en-GB" sz="200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387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Isolating dependencies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86017" y="2050985"/>
            <a:ext cx="3399995" cy="4361789"/>
            <a:chOff x="6886017" y="2050985"/>
            <a:chExt cx="3399995" cy="4361789"/>
          </a:xfrm>
        </p:grpSpPr>
        <p:sp>
          <p:nvSpPr>
            <p:cNvPr id="56" name="Rectangle 55"/>
            <p:cNvSpPr/>
            <p:nvPr/>
          </p:nvSpPr>
          <p:spPr bwMode="auto">
            <a:xfrm>
              <a:off x="8147566" y="2347139"/>
              <a:ext cx="864096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8160340" y="3615399"/>
              <a:ext cx="864096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6886017" y="2353255"/>
              <a:ext cx="864096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895500" y="3613394"/>
              <a:ext cx="864096" cy="2880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895500" y="4873533"/>
              <a:ext cx="864096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8157049" y="4873533"/>
              <a:ext cx="864096" cy="2880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9407706" y="2347139"/>
              <a:ext cx="864096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9417189" y="3613394"/>
              <a:ext cx="864096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9421309" y="4863410"/>
              <a:ext cx="864096" cy="2880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886624" y="2633166"/>
              <a:ext cx="864096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886017" y="2057101"/>
              <a:ext cx="864096" cy="2961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8148173" y="2627050"/>
              <a:ext cx="864096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8147566" y="2050985"/>
              <a:ext cx="864096" cy="2961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9408313" y="2627050"/>
              <a:ext cx="864096" cy="2880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9407706" y="2050985"/>
              <a:ext cx="864096" cy="2961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6896107" y="3893305"/>
              <a:ext cx="864096" cy="2880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6895500" y="3317240"/>
              <a:ext cx="864096" cy="29615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8160947" y="3895310"/>
              <a:ext cx="864096" cy="2880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8160340" y="3319245"/>
              <a:ext cx="864096" cy="29615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9417796" y="3893305"/>
              <a:ext cx="864096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9417189" y="3317240"/>
              <a:ext cx="864096" cy="29615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6896107" y="5153444"/>
              <a:ext cx="864096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6895500" y="4577379"/>
              <a:ext cx="864096" cy="2961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8157656" y="5153444"/>
              <a:ext cx="864096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8157049" y="4577379"/>
              <a:ext cx="864096" cy="29615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9421916" y="5143321"/>
              <a:ext cx="864096" cy="28803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9421309" y="4567256"/>
              <a:ext cx="864096" cy="296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21256" y="5729510"/>
              <a:ext cx="2418498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8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Microservices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65709" y="2050985"/>
            <a:ext cx="3392868" cy="3390491"/>
            <a:chOff x="2761853" y="3309119"/>
            <a:chExt cx="864703" cy="864097"/>
          </a:xfrm>
        </p:grpSpPr>
        <p:sp>
          <p:nvSpPr>
            <p:cNvPr id="42" name="Rectangle 41"/>
            <p:cNvSpPr/>
            <p:nvPr/>
          </p:nvSpPr>
          <p:spPr bwMode="auto">
            <a:xfrm>
              <a:off x="2761853" y="3605273"/>
              <a:ext cx="864096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Node.js 1.0.0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762460" y="3885184"/>
              <a:ext cx="864096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Ubuntu 14.04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761853" y="3309119"/>
              <a:ext cx="864096" cy="2961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WebSockets</a:t>
              </a: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 3.1.2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 flipH="1">
            <a:off x="4856195" y="2050985"/>
            <a:ext cx="202982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856195" y="2915082"/>
            <a:ext cx="2039305" cy="251627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 bwMode="auto">
          <a:xfrm>
            <a:off x="1465709" y="1427026"/>
            <a:ext cx="3390486" cy="63007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1593784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Containerisation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86017" y="2050985"/>
            <a:ext cx="3399995" cy="4361789"/>
            <a:chOff x="6886017" y="2050985"/>
            <a:chExt cx="3399995" cy="4361789"/>
          </a:xfrm>
        </p:grpSpPr>
        <p:sp>
          <p:nvSpPr>
            <p:cNvPr id="56" name="Rectangle 55"/>
            <p:cNvSpPr/>
            <p:nvPr/>
          </p:nvSpPr>
          <p:spPr bwMode="auto">
            <a:xfrm>
              <a:off x="8147566" y="2347139"/>
              <a:ext cx="864096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8160340" y="3615399"/>
              <a:ext cx="864096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6886017" y="2353255"/>
              <a:ext cx="864096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895500" y="3613394"/>
              <a:ext cx="864096" cy="2880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895500" y="4873533"/>
              <a:ext cx="864096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8157049" y="4873533"/>
              <a:ext cx="864096" cy="2880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9407706" y="2347139"/>
              <a:ext cx="864096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9417189" y="3613394"/>
              <a:ext cx="864096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9421309" y="4863410"/>
              <a:ext cx="864096" cy="2880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886624" y="2633166"/>
              <a:ext cx="864096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886017" y="2057101"/>
              <a:ext cx="864096" cy="2961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8148173" y="2627050"/>
              <a:ext cx="864096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8147566" y="2050985"/>
              <a:ext cx="864096" cy="2961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9408313" y="2627050"/>
              <a:ext cx="864096" cy="2880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9407706" y="2050985"/>
              <a:ext cx="864096" cy="2961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6896107" y="3893305"/>
              <a:ext cx="864096" cy="2880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6895500" y="3317240"/>
              <a:ext cx="864096" cy="29615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8160947" y="3895310"/>
              <a:ext cx="864096" cy="2880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8160340" y="3319245"/>
              <a:ext cx="864096" cy="29615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9417796" y="3893305"/>
              <a:ext cx="864096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9417189" y="3317240"/>
              <a:ext cx="864096" cy="29615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6896107" y="5153444"/>
              <a:ext cx="864096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6895500" y="4577379"/>
              <a:ext cx="864096" cy="2961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8157656" y="5153444"/>
              <a:ext cx="864096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8157049" y="4577379"/>
              <a:ext cx="864096" cy="29615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9421916" y="5143321"/>
              <a:ext cx="864096" cy="28803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9421309" y="4567256"/>
              <a:ext cx="864096" cy="296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21256" y="5729510"/>
              <a:ext cx="2418498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8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Microservices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65709" y="2050985"/>
            <a:ext cx="3392868" cy="3390491"/>
            <a:chOff x="2761853" y="3309119"/>
            <a:chExt cx="864703" cy="864097"/>
          </a:xfrm>
        </p:grpSpPr>
        <p:sp>
          <p:nvSpPr>
            <p:cNvPr id="42" name="Rectangle 41"/>
            <p:cNvSpPr/>
            <p:nvPr/>
          </p:nvSpPr>
          <p:spPr bwMode="auto">
            <a:xfrm>
              <a:off x="2761853" y="3605273"/>
              <a:ext cx="864096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Node.js 1.0.0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761853" y="3885184"/>
              <a:ext cx="864703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Ubuntu 14.04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761853" y="3309119"/>
              <a:ext cx="864096" cy="2961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WebSockets</a:t>
              </a: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 3.1.2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 flipH="1">
            <a:off x="4856195" y="2050985"/>
            <a:ext cx="202982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856195" y="2915082"/>
            <a:ext cx="2039305" cy="251627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 bwMode="auto">
          <a:xfrm>
            <a:off x="1465709" y="5441478"/>
            <a:ext cx="3390486" cy="11301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Linux Kernel</a:t>
            </a:r>
          </a:p>
        </p:txBody>
      </p:sp>
      <p:sp>
        <p:nvSpPr>
          <p:cNvPr id="9" name="Left Brace 8"/>
          <p:cNvSpPr/>
          <p:nvPr/>
        </p:nvSpPr>
        <p:spPr>
          <a:xfrm>
            <a:off x="817637" y="1427027"/>
            <a:ext cx="432048" cy="4014450"/>
          </a:xfrm>
          <a:prstGeom prst="leftBrace">
            <a:avLst>
              <a:gd name="adj1" fmla="val 0"/>
              <a:gd name="adj2" fmla="val 4762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Left Brace 50"/>
          <p:cNvSpPr/>
          <p:nvPr/>
        </p:nvSpPr>
        <p:spPr>
          <a:xfrm>
            <a:off x="817637" y="5478937"/>
            <a:ext cx="432048" cy="1092703"/>
          </a:xfrm>
          <a:prstGeom prst="leftBrace">
            <a:avLst>
              <a:gd name="adj1" fmla="val 0"/>
              <a:gd name="adj2" fmla="val 4762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-763192" y="2760433"/>
            <a:ext cx="241849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Container</a:t>
            </a:r>
          </a:p>
        </p:txBody>
      </p:sp>
      <p:sp>
        <p:nvSpPr>
          <p:cNvPr id="53" name="TextBox 52"/>
          <p:cNvSpPr txBox="1"/>
          <p:nvPr/>
        </p:nvSpPr>
        <p:spPr>
          <a:xfrm rot="16200000">
            <a:off x="-84924" y="5603809"/>
            <a:ext cx="1253635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Host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465709" y="1427026"/>
            <a:ext cx="3390486" cy="63007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41216714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Containerisation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65709" y="2050985"/>
            <a:ext cx="3392868" cy="3390491"/>
            <a:chOff x="2761853" y="3309119"/>
            <a:chExt cx="864703" cy="864097"/>
          </a:xfrm>
        </p:grpSpPr>
        <p:sp>
          <p:nvSpPr>
            <p:cNvPr id="42" name="Rectangle 41"/>
            <p:cNvSpPr/>
            <p:nvPr/>
          </p:nvSpPr>
          <p:spPr bwMode="auto">
            <a:xfrm>
              <a:off x="2761853" y="3605273"/>
              <a:ext cx="864096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Node.js 1.0.0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762460" y="3885184"/>
              <a:ext cx="864096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Ubuntu 14.04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761853" y="3309119"/>
              <a:ext cx="864096" cy="2961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WebSockets</a:t>
              </a: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 3.1.2</a:t>
              </a:r>
            </a:p>
          </p:txBody>
        </p:sp>
      </p:grpSp>
      <p:sp>
        <p:nvSpPr>
          <p:cNvPr id="50" name="Rectangle 49"/>
          <p:cNvSpPr/>
          <p:nvPr/>
        </p:nvSpPr>
        <p:spPr bwMode="auto">
          <a:xfrm>
            <a:off x="1465709" y="5441478"/>
            <a:ext cx="7494942" cy="11301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Linux Kernel</a:t>
            </a:r>
          </a:p>
        </p:txBody>
      </p:sp>
      <p:sp>
        <p:nvSpPr>
          <p:cNvPr id="51" name="Left Brace 50"/>
          <p:cNvSpPr/>
          <p:nvPr/>
        </p:nvSpPr>
        <p:spPr>
          <a:xfrm>
            <a:off x="817637" y="5478937"/>
            <a:ext cx="432048" cy="1092703"/>
          </a:xfrm>
          <a:prstGeom prst="leftBrace">
            <a:avLst>
              <a:gd name="adj1" fmla="val 0"/>
              <a:gd name="adj2" fmla="val 4762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-84924" y="5603809"/>
            <a:ext cx="1253635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Host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570165" y="2050985"/>
            <a:ext cx="3392868" cy="3390491"/>
            <a:chOff x="2761853" y="3309119"/>
            <a:chExt cx="864703" cy="864097"/>
          </a:xfrm>
        </p:grpSpPr>
        <p:sp>
          <p:nvSpPr>
            <p:cNvPr id="54" name="Rectangle 53"/>
            <p:cNvSpPr/>
            <p:nvPr/>
          </p:nvSpPr>
          <p:spPr bwMode="auto">
            <a:xfrm>
              <a:off x="2761853" y="3605273"/>
              <a:ext cx="864096" cy="2880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Spring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761853" y="3885184"/>
              <a:ext cx="864703" cy="2880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CentOS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761853" y="3309119"/>
              <a:ext cx="864096" cy="296153"/>
            </a:xfrm>
            <a:prstGeom prst="rect">
              <a:avLst/>
            </a:prstGeom>
            <a:solidFill>
              <a:srgbClr val="00E2C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Java</a:t>
              </a:r>
            </a:p>
          </p:txBody>
        </p:sp>
      </p:grpSp>
      <p:sp>
        <p:nvSpPr>
          <p:cNvPr id="72" name="Rectangle 71"/>
          <p:cNvSpPr/>
          <p:nvPr/>
        </p:nvSpPr>
        <p:spPr bwMode="auto">
          <a:xfrm>
            <a:off x="1465709" y="1427026"/>
            <a:ext cx="3390486" cy="63007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5570165" y="1427026"/>
            <a:ext cx="3390486" cy="63007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Application 2</a:t>
            </a:r>
          </a:p>
        </p:txBody>
      </p:sp>
      <p:sp>
        <p:nvSpPr>
          <p:cNvPr id="74" name="Left Brace 73"/>
          <p:cNvSpPr/>
          <p:nvPr/>
        </p:nvSpPr>
        <p:spPr>
          <a:xfrm>
            <a:off x="817637" y="1427027"/>
            <a:ext cx="432048" cy="4014450"/>
          </a:xfrm>
          <a:prstGeom prst="leftBrace">
            <a:avLst>
              <a:gd name="adj1" fmla="val 0"/>
              <a:gd name="adj2" fmla="val 4762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-763192" y="2760433"/>
            <a:ext cx="241849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Container</a:t>
            </a:r>
          </a:p>
        </p:txBody>
      </p:sp>
      <p:pic>
        <p:nvPicPr>
          <p:cNvPr id="18434" name="Picture 2" descr="https://image.freepik.com/free-icon/technical-support_318-313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948" y="3665010"/>
            <a:ext cx="815327" cy="81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image.freepik.com/free-icon/xml-file-format-symbol_318-458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911" y="1867699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://image005.flaticon.com/27/png/512/27/278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71" y="5275887"/>
            <a:ext cx="956546" cy="95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961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http://blog.jetbrains.com/phpstorm/files/2015/10/large_v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655" y="1048990"/>
            <a:ext cx="5111532" cy="45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3721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ecosystem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57997" y="3177910"/>
            <a:ext cx="1152128" cy="864096"/>
            <a:chOff x="2617837" y="3209230"/>
            <a:chExt cx="1152128" cy="864096"/>
          </a:xfrm>
        </p:grpSpPr>
        <p:pic>
          <p:nvPicPr>
            <p:cNvPr id="4" name="Picture 4" descr="https://image.freepik.com/free-icon/xml-file-format-symbol_318-4585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853" y="3209230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2833861" y="3569270"/>
              <a:ext cx="720080" cy="288032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17837" y="3519804"/>
              <a:ext cx="1152128" cy="36004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YML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3621" y="2788859"/>
            <a:ext cx="2282054" cy="2280455"/>
            <a:chOff x="2761853" y="3309119"/>
            <a:chExt cx="864703" cy="864097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761853" y="3605273"/>
              <a:ext cx="864096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Node.js 1.0.0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762460" y="3885184"/>
              <a:ext cx="864096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Ubuntu 14.04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761853" y="3309119"/>
              <a:ext cx="864096" cy="2961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WebSockets</a:t>
              </a:r>
              <a:r>
                <a:rPr lang="en-GB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 3.1.2</a:t>
              </a:r>
            </a:p>
          </p:txBody>
        </p:sp>
      </p:grpSp>
      <p:sp>
        <p:nvSpPr>
          <p:cNvPr id="16" name="Right Brace 15"/>
          <p:cNvSpPr/>
          <p:nvPr/>
        </p:nvSpPr>
        <p:spPr>
          <a:xfrm>
            <a:off x="3254007" y="2158781"/>
            <a:ext cx="299934" cy="2910534"/>
          </a:xfrm>
          <a:prstGeom prst="rightBrace">
            <a:avLst>
              <a:gd name="adj1" fmla="val 0"/>
              <a:gd name="adj2" fmla="val 50477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 bwMode="auto">
          <a:xfrm>
            <a:off x="673621" y="2158780"/>
            <a:ext cx="2280452" cy="63007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440044" y="3273302"/>
            <a:ext cx="3023152" cy="79040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Docker Engine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434261" y="5427483"/>
            <a:ext cx="3023152" cy="79040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Docker Client</a:t>
            </a:r>
          </a:p>
        </p:txBody>
      </p:sp>
      <p:cxnSp>
        <p:nvCxnSpPr>
          <p:cNvPr id="35" name="Straight Arrow Connector 34"/>
          <p:cNvCxnSpPr>
            <a:stCxn id="29" idx="0"/>
            <a:endCxn id="28" idx="2"/>
          </p:cNvCxnSpPr>
          <p:nvPr/>
        </p:nvCxnSpPr>
        <p:spPr>
          <a:xfrm flipV="1">
            <a:off x="7945837" y="4063705"/>
            <a:ext cx="5783" cy="13637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48164" y="4403962"/>
            <a:ext cx="241849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Build</a:t>
            </a:r>
          </a:p>
        </p:txBody>
      </p:sp>
      <p:cxnSp>
        <p:nvCxnSpPr>
          <p:cNvPr id="38" name="Straight Arrow Connector 37"/>
          <p:cNvCxnSpPr>
            <a:stCxn id="28" idx="1"/>
            <a:endCxn id="6" idx="3"/>
          </p:cNvCxnSpPr>
          <p:nvPr/>
        </p:nvCxnSpPr>
        <p:spPr>
          <a:xfrm flipH="1">
            <a:off x="5210125" y="3668504"/>
            <a:ext cx="12299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434261" y="817647"/>
            <a:ext cx="3023152" cy="2044377"/>
            <a:chOff x="6434261" y="817647"/>
            <a:chExt cx="3023152" cy="2044377"/>
          </a:xfrm>
        </p:grpSpPr>
        <p:sp>
          <p:nvSpPr>
            <p:cNvPr id="19" name="Rectangle 18"/>
            <p:cNvSpPr/>
            <p:nvPr/>
          </p:nvSpPr>
          <p:spPr bwMode="auto">
            <a:xfrm>
              <a:off x="6434261" y="817647"/>
              <a:ext cx="3023152" cy="79040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solidFill>
                    <a:srgbClr val="000000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Container Image</a:t>
              </a:r>
            </a:p>
          </p:txBody>
        </p:sp>
        <p:pic>
          <p:nvPicPr>
            <p:cNvPr id="24578" name="Picture 2" descr="https://d30y9cdsu7xlg0.cloudfront.net/png/107091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3337" y="95702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1753741" y="1526530"/>
            <a:ext cx="1257307" cy="655376"/>
            <a:chOff x="1753741" y="1526530"/>
            <a:chExt cx="1257307" cy="655376"/>
          </a:xfrm>
        </p:grpSpPr>
        <p:sp>
          <p:nvSpPr>
            <p:cNvPr id="18" name="TextBox 17"/>
            <p:cNvSpPr txBox="1"/>
            <p:nvPr/>
          </p:nvSpPr>
          <p:spPr>
            <a:xfrm>
              <a:off x="1955193" y="1526530"/>
              <a:ext cx="105585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5001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53741" y="1856838"/>
              <a:ext cx="144016" cy="325068"/>
              <a:chOff x="1753741" y="1856838"/>
              <a:chExt cx="144016" cy="32506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V="1">
                <a:off x="1825749" y="1985094"/>
                <a:ext cx="0" cy="196812"/>
              </a:xfrm>
              <a:prstGeom prst="line">
                <a:avLst/>
              </a:prstGeom>
              <a:ln w="28575">
                <a:solidFill>
                  <a:srgbClr val="282828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 bwMode="auto">
              <a:xfrm>
                <a:off x="1753741" y="1856838"/>
                <a:ext cx="144016" cy="144016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3697957" y="2343449"/>
            <a:ext cx="241849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Dockerfile</a:t>
            </a:r>
            <a:endParaRPr lang="en-GB" sz="28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4962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ecosystem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57997" y="3177910"/>
            <a:ext cx="1152128" cy="864096"/>
            <a:chOff x="2617837" y="3209230"/>
            <a:chExt cx="1152128" cy="864096"/>
          </a:xfrm>
        </p:grpSpPr>
        <p:pic>
          <p:nvPicPr>
            <p:cNvPr id="4" name="Picture 4" descr="https://image.freepik.com/free-icon/xml-file-format-symbol_318-4585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853" y="3209230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2833861" y="3569270"/>
              <a:ext cx="720080" cy="288032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17837" y="3519804"/>
              <a:ext cx="1152128" cy="36004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YML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3621" y="2788859"/>
            <a:ext cx="2282054" cy="2280455"/>
            <a:chOff x="2761853" y="3309119"/>
            <a:chExt cx="864703" cy="864097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761853" y="3605273"/>
              <a:ext cx="864096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Node.js 1.0.0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762460" y="3885184"/>
              <a:ext cx="864096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Ubuntu 14.04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761853" y="3309119"/>
              <a:ext cx="864096" cy="2961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WebSockets</a:t>
              </a:r>
              <a:r>
                <a:rPr lang="en-GB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 3.1.2</a:t>
              </a:r>
            </a:p>
          </p:txBody>
        </p:sp>
      </p:grpSp>
      <p:sp>
        <p:nvSpPr>
          <p:cNvPr id="16" name="Right Brace 15"/>
          <p:cNvSpPr/>
          <p:nvPr/>
        </p:nvSpPr>
        <p:spPr>
          <a:xfrm>
            <a:off x="3254007" y="2158781"/>
            <a:ext cx="299934" cy="2910534"/>
          </a:xfrm>
          <a:prstGeom prst="rightBrace">
            <a:avLst>
              <a:gd name="adj1" fmla="val 0"/>
              <a:gd name="adj2" fmla="val 50477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 bwMode="auto">
          <a:xfrm>
            <a:off x="673621" y="2158780"/>
            <a:ext cx="2280452" cy="63007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97957" y="2343449"/>
            <a:ext cx="241849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Dockerfile</a:t>
            </a:r>
            <a:endParaRPr lang="en-GB" sz="28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440044" y="3273302"/>
            <a:ext cx="3023152" cy="79040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Docker Engine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434261" y="5427483"/>
            <a:ext cx="3023152" cy="79040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Docker Client</a:t>
            </a:r>
          </a:p>
        </p:txBody>
      </p:sp>
      <p:cxnSp>
        <p:nvCxnSpPr>
          <p:cNvPr id="35" name="Straight Arrow Connector 34"/>
          <p:cNvCxnSpPr>
            <a:stCxn id="29" idx="0"/>
            <a:endCxn id="28" idx="2"/>
          </p:cNvCxnSpPr>
          <p:nvPr/>
        </p:nvCxnSpPr>
        <p:spPr>
          <a:xfrm flipV="1">
            <a:off x="7945837" y="4063705"/>
            <a:ext cx="5783" cy="13637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48164" y="4403962"/>
            <a:ext cx="241849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Push</a:t>
            </a:r>
          </a:p>
        </p:txBody>
      </p:sp>
      <p:cxnSp>
        <p:nvCxnSpPr>
          <p:cNvPr id="42" name="Straight Arrow Connector 41"/>
          <p:cNvCxnSpPr>
            <a:stCxn id="28" idx="3"/>
          </p:cNvCxnSpPr>
          <p:nvPr/>
        </p:nvCxnSpPr>
        <p:spPr>
          <a:xfrm>
            <a:off x="9463196" y="3668504"/>
            <a:ext cx="120346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 bwMode="auto">
          <a:xfrm rot="5400000">
            <a:off x="8638053" y="3378207"/>
            <a:ext cx="4888959" cy="79040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Docker Hub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434261" y="817647"/>
            <a:ext cx="3023152" cy="2044377"/>
            <a:chOff x="6434261" y="817647"/>
            <a:chExt cx="3023152" cy="2044377"/>
          </a:xfrm>
        </p:grpSpPr>
        <p:sp>
          <p:nvSpPr>
            <p:cNvPr id="31" name="Rectangle 30"/>
            <p:cNvSpPr/>
            <p:nvPr/>
          </p:nvSpPr>
          <p:spPr bwMode="auto">
            <a:xfrm>
              <a:off x="6434261" y="817647"/>
              <a:ext cx="3023152" cy="79040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solidFill>
                    <a:srgbClr val="000000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Container Image</a:t>
              </a:r>
            </a:p>
          </p:txBody>
        </p:sp>
        <p:pic>
          <p:nvPicPr>
            <p:cNvPr id="32" name="Picture 2" descr="https://d30y9cdsu7xlg0.cloudfront.net/png/107091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3337" y="95702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1753741" y="1526530"/>
            <a:ext cx="1257307" cy="655376"/>
            <a:chOff x="1753741" y="1526530"/>
            <a:chExt cx="1257307" cy="655376"/>
          </a:xfrm>
        </p:grpSpPr>
        <p:sp>
          <p:nvSpPr>
            <p:cNvPr id="34" name="TextBox 33"/>
            <p:cNvSpPr txBox="1"/>
            <p:nvPr/>
          </p:nvSpPr>
          <p:spPr>
            <a:xfrm>
              <a:off x="1955193" y="1526530"/>
              <a:ext cx="105585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5001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753741" y="1856838"/>
              <a:ext cx="144016" cy="325068"/>
              <a:chOff x="1753741" y="1856838"/>
              <a:chExt cx="144016" cy="325068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V="1">
                <a:off x="1825749" y="1985094"/>
                <a:ext cx="0" cy="196812"/>
              </a:xfrm>
              <a:prstGeom prst="line">
                <a:avLst/>
              </a:prstGeom>
              <a:ln w="28575">
                <a:solidFill>
                  <a:srgbClr val="282828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 bwMode="auto">
              <a:xfrm>
                <a:off x="1753741" y="1856838"/>
                <a:ext cx="144016" cy="144016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7030099" y="2259773"/>
            <a:ext cx="1868238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Should be immutable</a:t>
            </a:r>
          </a:p>
        </p:txBody>
      </p:sp>
    </p:spTree>
    <p:extLst>
      <p:ext uri="{BB962C8B-B14F-4D97-AF65-F5344CB8AC3E}">
        <p14:creationId xmlns:p14="http://schemas.microsoft.com/office/powerpoint/2010/main" val="287307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Compose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77637" y="1325926"/>
            <a:ext cx="3023152" cy="2044377"/>
            <a:chOff x="6434261" y="817647"/>
            <a:chExt cx="3023152" cy="2044377"/>
          </a:xfrm>
        </p:grpSpPr>
        <p:sp>
          <p:nvSpPr>
            <p:cNvPr id="31" name="Rectangle 30"/>
            <p:cNvSpPr/>
            <p:nvPr/>
          </p:nvSpPr>
          <p:spPr bwMode="auto">
            <a:xfrm>
              <a:off x="6434261" y="817647"/>
              <a:ext cx="3023152" cy="79040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solidFill>
                    <a:srgbClr val="000000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Container Image 1</a:t>
              </a:r>
            </a:p>
          </p:txBody>
        </p:sp>
        <p:pic>
          <p:nvPicPr>
            <p:cNvPr id="32" name="Picture 2" descr="https://d30y9cdsu7xlg0.cloudfront.net/png/107091-2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3337" y="95702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277637" y="3058796"/>
            <a:ext cx="3023152" cy="2044377"/>
            <a:chOff x="6434261" y="817647"/>
            <a:chExt cx="3023152" cy="2044377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434261" y="817647"/>
              <a:ext cx="3023152" cy="79040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solidFill>
                    <a:srgbClr val="000000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Container Image 2</a:t>
              </a:r>
            </a:p>
          </p:txBody>
        </p:sp>
        <p:pic>
          <p:nvPicPr>
            <p:cNvPr id="25" name="Picture 2" descr="https://d30y9cdsu7xlg0.cloudfront.net/png/107091-2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3337" y="95702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277637" y="4791666"/>
            <a:ext cx="3023152" cy="2044377"/>
            <a:chOff x="6434261" y="817647"/>
            <a:chExt cx="3023152" cy="2044377"/>
          </a:xfrm>
        </p:grpSpPr>
        <p:sp>
          <p:nvSpPr>
            <p:cNvPr id="27" name="Rectangle 26"/>
            <p:cNvSpPr/>
            <p:nvPr/>
          </p:nvSpPr>
          <p:spPr bwMode="auto">
            <a:xfrm>
              <a:off x="6434261" y="817647"/>
              <a:ext cx="3023152" cy="79040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solidFill>
                    <a:srgbClr val="000000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Container Image 3</a:t>
              </a:r>
            </a:p>
          </p:txBody>
        </p:sp>
        <p:pic>
          <p:nvPicPr>
            <p:cNvPr id="33" name="Picture 2" descr="https://d30y9cdsu7xlg0.cloudfront.net/png/107091-2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3337" y="95702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/>
          <p:cNvGrpSpPr/>
          <p:nvPr/>
        </p:nvGrpSpPr>
        <p:grpSpPr>
          <a:xfrm>
            <a:off x="8306469" y="2622909"/>
            <a:ext cx="1152128" cy="864096"/>
            <a:chOff x="2617837" y="3209230"/>
            <a:chExt cx="1152128" cy="864096"/>
          </a:xfrm>
        </p:grpSpPr>
        <p:pic>
          <p:nvPicPr>
            <p:cNvPr id="37" name="Picture 4" descr="https://image.freepik.com/free-icon/xml-file-format-symbol_318-4585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853" y="3209230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ctangle 37"/>
            <p:cNvSpPr/>
            <p:nvPr/>
          </p:nvSpPr>
          <p:spPr bwMode="auto">
            <a:xfrm>
              <a:off x="2833861" y="3569270"/>
              <a:ext cx="720080" cy="288032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617837" y="3519804"/>
              <a:ext cx="1152128" cy="36004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YML</a:t>
              </a:r>
            </a:p>
          </p:txBody>
        </p:sp>
      </p:grpSp>
      <p:sp>
        <p:nvSpPr>
          <p:cNvPr id="40" name="Right Brace 39"/>
          <p:cNvSpPr/>
          <p:nvPr/>
        </p:nvSpPr>
        <p:spPr>
          <a:xfrm>
            <a:off x="3441394" y="1530988"/>
            <a:ext cx="609042" cy="4702045"/>
          </a:xfrm>
          <a:prstGeom prst="rightBrace">
            <a:avLst>
              <a:gd name="adj1" fmla="val 0"/>
              <a:gd name="adj2" fmla="val 50477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7442373" y="1769070"/>
            <a:ext cx="331236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Docker-Compose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8306469" y="5056365"/>
            <a:ext cx="1152128" cy="864096"/>
            <a:chOff x="2617837" y="3209230"/>
            <a:chExt cx="1152128" cy="864096"/>
          </a:xfrm>
        </p:grpSpPr>
        <p:pic>
          <p:nvPicPr>
            <p:cNvPr id="45" name="Picture 4" descr="https://image.freepik.com/free-icon/xml-file-format-symbol_318-4585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853" y="3209230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 45"/>
            <p:cNvSpPr/>
            <p:nvPr/>
          </p:nvSpPr>
          <p:spPr bwMode="auto">
            <a:xfrm>
              <a:off x="2833861" y="3569270"/>
              <a:ext cx="720080" cy="288032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617837" y="3519804"/>
              <a:ext cx="1152128" cy="36004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TXT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658397" y="4247779"/>
            <a:ext cx="331236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Requirements</a:t>
            </a:r>
          </a:p>
        </p:txBody>
      </p:sp>
      <p:pic>
        <p:nvPicPr>
          <p:cNvPr id="1026" name="Picture 2" descr="https://www.docker.com/sites/default/files/Comp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62" y="2334452"/>
            <a:ext cx="3077860" cy="30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7448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3530" y="1772956"/>
            <a:ext cx="9293099" cy="1074324"/>
            <a:chOff x="453530" y="1772956"/>
            <a:chExt cx="9293099" cy="1074324"/>
          </a:xfrm>
        </p:grpSpPr>
        <p:sp>
          <p:nvSpPr>
            <p:cNvPr id="14" name="TextBox 13"/>
            <p:cNvSpPr txBox="1"/>
            <p:nvPr/>
          </p:nvSpPr>
          <p:spPr>
            <a:xfrm>
              <a:off x="1825749" y="1913086"/>
              <a:ext cx="7920880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3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Microservices Architecture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3530" y="1772956"/>
              <a:ext cx="1074324" cy="1074324"/>
            </a:xfrm>
            <a:prstGeom prst="rect">
              <a:avLst/>
            </a:prstGeom>
            <a:solidFill>
              <a:srgbClr val="F25022"/>
            </a:solidFill>
            <a:ln>
              <a:solidFill>
                <a:srgbClr val="F2502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5990" y="2943712"/>
            <a:ext cx="9146623" cy="1074324"/>
            <a:chOff x="455990" y="2943712"/>
            <a:chExt cx="9146623" cy="1074324"/>
          </a:xfrm>
        </p:grpSpPr>
        <p:sp>
          <p:nvSpPr>
            <p:cNvPr id="15" name="TextBox 14"/>
            <p:cNvSpPr txBox="1"/>
            <p:nvPr/>
          </p:nvSpPr>
          <p:spPr>
            <a:xfrm>
              <a:off x="1825749" y="3083842"/>
              <a:ext cx="7776864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3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Containerisation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5990" y="2943712"/>
              <a:ext cx="1074324" cy="1074324"/>
            </a:xfrm>
            <a:prstGeom prst="rect">
              <a:avLst/>
            </a:prstGeom>
            <a:solidFill>
              <a:srgbClr val="7FBA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530" y="4114468"/>
            <a:ext cx="7276875" cy="1074324"/>
            <a:chOff x="453530" y="4114468"/>
            <a:chExt cx="7276875" cy="1074324"/>
          </a:xfrm>
        </p:grpSpPr>
        <p:sp>
          <p:nvSpPr>
            <p:cNvPr id="16" name="TextBox 15"/>
            <p:cNvSpPr txBox="1"/>
            <p:nvPr/>
          </p:nvSpPr>
          <p:spPr>
            <a:xfrm>
              <a:off x="1820780" y="4254598"/>
              <a:ext cx="59096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3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Orchestration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53530" y="4114468"/>
              <a:ext cx="1074324" cy="1074324"/>
            </a:xfrm>
            <a:prstGeom prst="rect">
              <a:avLst/>
            </a:prstGeom>
            <a:solidFill>
              <a:srgbClr val="00A6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3530" y="5285224"/>
            <a:ext cx="10445226" cy="1074324"/>
            <a:chOff x="453530" y="5285224"/>
            <a:chExt cx="10445226" cy="1074324"/>
          </a:xfrm>
        </p:grpSpPr>
        <p:sp>
          <p:nvSpPr>
            <p:cNvPr id="17" name="TextBox 16"/>
            <p:cNvSpPr txBox="1"/>
            <p:nvPr/>
          </p:nvSpPr>
          <p:spPr>
            <a:xfrm>
              <a:off x="1820779" y="5425354"/>
              <a:ext cx="9077977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3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Azure Services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53530" y="5285224"/>
              <a:ext cx="1074324" cy="1074324"/>
            </a:xfrm>
            <a:prstGeom prst="rect">
              <a:avLst/>
            </a:prstGeom>
            <a:solidFill>
              <a:srgbClr val="FFB9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solidFill>
                  <a:srgbClr val="FDB70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167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on Windows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85922" y="2051190"/>
            <a:ext cx="3399513" cy="4368945"/>
            <a:chOff x="6886017" y="2050985"/>
            <a:chExt cx="3399995" cy="4369565"/>
          </a:xfrm>
        </p:grpSpPr>
        <p:sp>
          <p:nvSpPr>
            <p:cNvPr id="56" name="Rectangle 55"/>
            <p:cNvSpPr/>
            <p:nvPr/>
          </p:nvSpPr>
          <p:spPr bwMode="auto">
            <a:xfrm>
              <a:off x="8147566" y="2347139"/>
              <a:ext cx="864096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8160340" y="3615399"/>
              <a:ext cx="864096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6886017" y="2353255"/>
              <a:ext cx="864096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895500" y="3613394"/>
              <a:ext cx="864096" cy="2880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895500" y="4873533"/>
              <a:ext cx="864096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8157049" y="4873533"/>
              <a:ext cx="864096" cy="2880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9407706" y="2347139"/>
              <a:ext cx="864096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9417189" y="3613394"/>
              <a:ext cx="864096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9421309" y="4863410"/>
              <a:ext cx="864096" cy="2880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886624" y="2633166"/>
              <a:ext cx="864096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886017" y="2057101"/>
              <a:ext cx="864096" cy="2961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8148173" y="2627050"/>
              <a:ext cx="864096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8147566" y="2050985"/>
              <a:ext cx="864096" cy="2961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9408313" y="2627050"/>
              <a:ext cx="864096" cy="2880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9407706" y="2050985"/>
              <a:ext cx="864096" cy="2961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6896107" y="3893305"/>
              <a:ext cx="864096" cy="2880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6895500" y="3317240"/>
              <a:ext cx="864096" cy="29615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8160947" y="3895310"/>
              <a:ext cx="864096" cy="2880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8160340" y="3319245"/>
              <a:ext cx="864096" cy="29615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9417796" y="3893305"/>
              <a:ext cx="864096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9417189" y="3317240"/>
              <a:ext cx="864096" cy="29615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6896107" y="5153444"/>
              <a:ext cx="864096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6895500" y="4577379"/>
              <a:ext cx="864096" cy="2961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8157656" y="5153444"/>
              <a:ext cx="864096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8157049" y="4577379"/>
              <a:ext cx="864096" cy="29615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9421916" y="5143321"/>
              <a:ext cx="864096" cy="28803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9421309" y="4567256"/>
              <a:ext cx="864096" cy="296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21256" y="5729510"/>
              <a:ext cx="2418498" cy="691040"/>
            </a:xfrm>
            <a:prstGeom prst="rect">
              <a:avLst/>
            </a:prstGeom>
            <a:noFill/>
          </p:spPr>
          <p:txBody>
            <a:bodyPr wrap="square" lIns="182854" tIns="146283" rIns="182854" bIns="146283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8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Microservices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66384" y="2051191"/>
            <a:ext cx="3392386" cy="3390010"/>
            <a:chOff x="2761853" y="3309119"/>
            <a:chExt cx="864703" cy="864097"/>
          </a:xfrm>
        </p:grpSpPr>
        <p:sp>
          <p:nvSpPr>
            <p:cNvPr id="42" name="Rectangle 41"/>
            <p:cNvSpPr/>
            <p:nvPr/>
          </p:nvSpPr>
          <p:spPr bwMode="auto">
            <a:xfrm>
              <a:off x="2761853" y="3605273"/>
              <a:ext cx="864096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.NET Framework 4.6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761853" y="3885184"/>
              <a:ext cx="864703" cy="2880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Windows Server 2016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761853" y="3309119"/>
              <a:ext cx="864096" cy="29615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ASP.NET Core 1.0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 flipH="1" flipV="1">
            <a:off x="4856388" y="2051191"/>
            <a:ext cx="2029534" cy="126607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856389" y="4181241"/>
            <a:ext cx="2039015" cy="124983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 bwMode="auto">
          <a:xfrm>
            <a:off x="1466383" y="5441203"/>
            <a:ext cx="3390005" cy="11300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Windows NT Kernel</a:t>
            </a:r>
          </a:p>
        </p:txBody>
      </p:sp>
      <p:sp>
        <p:nvSpPr>
          <p:cNvPr id="9" name="Left Brace 8"/>
          <p:cNvSpPr/>
          <p:nvPr/>
        </p:nvSpPr>
        <p:spPr>
          <a:xfrm>
            <a:off x="818403" y="1427321"/>
            <a:ext cx="431987" cy="4013880"/>
          </a:xfrm>
          <a:prstGeom prst="leftBrace">
            <a:avLst>
              <a:gd name="adj1" fmla="val 0"/>
              <a:gd name="adj2" fmla="val 4762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Left Brace 50"/>
          <p:cNvSpPr/>
          <p:nvPr/>
        </p:nvSpPr>
        <p:spPr>
          <a:xfrm>
            <a:off x="818403" y="5478657"/>
            <a:ext cx="431987" cy="1092548"/>
          </a:xfrm>
          <a:prstGeom prst="leftBrace">
            <a:avLst>
              <a:gd name="adj1" fmla="val 0"/>
              <a:gd name="adj2" fmla="val 4762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-762202" y="2756650"/>
            <a:ext cx="2418155" cy="690942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Container</a:t>
            </a:r>
          </a:p>
        </p:txBody>
      </p:sp>
      <p:sp>
        <p:nvSpPr>
          <p:cNvPr id="53" name="TextBox 52"/>
          <p:cNvSpPr txBox="1"/>
          <p:nvPr/>
        </p:nvSpPr>
        <p:spPr>
          <a:xfrm rot="16200000">
            <a:off x="-84029" y="5599623"/>
            <a:ext cx="1253457" cy="690942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Host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466383" y="1427320"/>
            <a:ext cx="3390005" cy="62998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62939978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on </a:t>
            </a:r>
            <a:r>
              <a:rPr lang="en-GB" dirty="0" err="1"/>
              <a:t>HyperV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6885922" y="2051190"/>
            <a:ext cx="3399513" cy="4368945"/>
            <a:chOff x="6886017" y="2050985"/>
            <a:chExt cx="3399995" cy="4369565"/>
          </a:xfrm>
        </p:grpSpPr>
        <p:sp>
          <p:nvSpPr>
            <p:cNvPr id="56" name="Rectangle 55"/>
            <p:cNvSpPr/>
            <p:nvPr/>
          </p:nvSpPr>
          <p:spPr bwMode="auto">
            <a:xfrm>
              <a:off x="8147566" y="2347139"/>
              <a:ext cx="864096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8160340" y="3615399"/>
              <a:ext cx="864096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6886017" y="2353255"/>
              <a:ext cx="864096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895500" y="3613394"/>
              <a:ext cx="864096" cy="2880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895500" y="4873533"/>
              <a:ext cx="864096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8157049" y="4873533"/>
              <a:ext cx="864096" cy="2880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9407706" y="2347139"/>
              <a:ext cx="864096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9417189" y="3613394"/>
              <a:ext cx="864096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9421309" y="4863410"/>
              <a:ext cx="864096" cy="2880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886624" y="2633166"/>
              <a:ext cx="864096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886017" y="2057101"/>
              <a:ext cx="864096" cy="2961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8148173" y="2627050"/>
              <a:ext cx="864096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8147566" y="2050985"/>
              <a:ext cx="864096" cy="2961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9408313" y="2627050"/>
              <a:ext cx="864096" cy="2880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9407706" y="2050985"/>
              <a:ext cx="864096" cy="2961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6896107" y="3893305"/>
              <a:ext cx="864096" cy="2880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6895500" y="3317240"/>
              <a:ext cx="864096" cy="29615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8160947" y="3895310"/>
              <a:ext cx="864096" cy="2880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8160340" y="3319245"/>
              <a:ext cx="864096" cy="29615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9417796" y="3893305"/>
              <a:ext cx="864096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9417189" y="3317240"/>
              <a:ext cx="864096" cy="29615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6896107" y="5153444"/>
              <a:ext cx="864096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6895500" y="4577379"/>
              <a:ext cx="864096" cy="2961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8157656" y="5153444"/>
              <a:ext cx="864096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8157049" y="4577379"/>
              <a:ext cx="864096" cy="29615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9421916" y="5143321"/>
              <a:ext cx="864096" cy="28803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9421309" y="4567256"/>
              <a:ext cx="864096" cy="296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21256" y="5729510"/>
              <a:ext cx="2418498" cy="691040"/>
            </a:xfrm>
            <a:prstGeom prst="rect">
              <a:avLst/>
            </a:prstGeom>
            <a:noFill/>
          </p:spPr>
          <p:txBody>
            <a:bodyPr wrap="square" lIns="182854" tIns="146283" rIns="182854" bIns="146283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8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Microservices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66385" y="2051191"/>
            <a:ext cx="3390005" cy="3390010"/>
            <a:chOff x="2761853" y="3309119"/>
            <a:chExt cx="864096" cy="864097"/>
          </a:xfrm>
        </p:grpSpPr>
        <p:sp>
          <p:nvSpPr>
            <p:cNvPr id="42" name="Rectangle 41"/>
            <p:cNvSpPr/>
            <p:nvPr/>
          </p:nvSpPr>
          <p:spPr bwMode="auto">
            <a:xfrm>
              <a:off x="2761853" y="3605273"/>
              <a:ext cx="864096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.NET Framework 4.6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761853" y="3885184"/>
              <a:ext cx="844135" cy="2880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Windows Server 2016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761853" y="3309119"/>
              <a:ext cx="864096" cy="29615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ASP.NET Core 1.0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 flipH="1" flipV="1">
            <a:off x="4856388" y="2051191"/>
            <a:ext cx="2029534" cy="126607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856389" y="4181241"/>
            <a:ext cx="2039015" cy="124983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 bwMode="auto">
          <a:xfrm>
            <a:off x="1466383" y="5441203"/>
            <a:ext cx="3390005" cy="11300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Windows NT Kernel</a:t>
            </a:r>
          </a:p>
        </p:txBody>
      </p:sp>
      <p:sp>
        <p:nvSpPr>
          <p:cNvPr id="9" name="Left Brace 8"/>
          <p:cNvSpPr/>
          <p:nvPr/>
        </p:nvSpPr>
        <p:spPr>
          <a:xfrm>
            <a:off x="818403" y="1427321"/>
            <a:ext cx="431987" cy="4013880"/>
          </a:xfrm>
          <a:prstGeom prst="leftBrace">
            <a:avLst>
              <a:gd name="adj1" fmla="val 0"/>
              <a:gd name="adj2" fmla="val 4762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Left Brace 50"/>
          <p:cNvSpPr/>
          <p:nvPr/>
        </p:nvSpPr>
        <p:spPr>
          <a:xfrm>
            <a:off x="818403" y="5478657"/>
            <a:ext cx="431987" cy="1092548"/>
          </a:xfrm>
          <a:prstGeom prst="leftBrace">
            <a:avLst>
              <a:gd name="adj1" fmla="val 0"/>
              <a:gd name="adj2" fmla="val 4762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-762202" y="2756650"/>
            <a:ext cx="2418155" cy="690942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Container</a:t>
            </a:r>
          </a:p>
        </p:txBody>
      </p:sp>
      <p:sp>
        <p:nvSpPr>
          <p:cNvPr id="53" name="TextBox 52"/>
          <p:cNvSpPr txBox="1"/>
          <p:nvPr/>
        </p:nvSpPr>
        <p:spPr>
          <a:xfrm rot="16200000">
            <a:off x="-84029" y="5599623"/>
            <a:ext cx="1253457" cy="690942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Host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466383" y="1427320"/>
            <a:ext cx="3390005" cy="62998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456297" y="5318366"/>
            <a:ext cx="3408970" cy="2670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HYPER V</a:t>
            </a:r>
          </a:p>
        </p:txBody>
      </p:sp>
      <p:sp>
        <p:nvSpPr>
          <p:cNvPr id="55" name="Rectangle 54"/>
          <p:cNvSpPr/>
          <p:nvPr/>
        </p:nvSpPr>
        <p:spPr bwMode="auto">
          <a:xfrm flipV="1">
            <a:off x="1456903" y="1427319"/>
            <a:ext cx="192988" cy="401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 flipV="1">
            <a:off x="4689603" y="1419956"/>
            <a:ext cx="175663" cy="40343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3802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on </a:t>
            </a:r>
            <a:r>
              <a:rPr lang="en-GB" dirty="0" err="1"/>
              <a:t>Unikernel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466384" y="2051191"/>
            <a:ext cx="3392386" cy="3390010"/>
            <a:chOff x="2761853" y="3309119"/>
            <a:chExt cx="864703" cy="864097"/>
          </a:xfrm>
        </p:grpSpPr>
        <p:sp>
          <p:nvSpPr>
            <p:cNvPr id="42" name="Rectangle 41"/>
            <p:cNvSpPr/>
            <p:nvPr/>
          </p:nvSpPr>
          <p:spPr bwMode="auto">
            <a:xfrm>
              <a:off x="2761853" y="3605273"/>
              <a:ext cx="864096" cy="288032"/>
            </a:xfrm>
            <a:prstGeom prst="rect">
              <a:avLst/>
            </a:prstGeom>
            <a:solidFill>
              <a:srgbClr val="FE7F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Node.js 1.0.0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761853" y="3885184"/>
              <a:ext cx="864703" cy="288032"/>
            </a:xfrm>
            <a:prstGeom prst="rect">
              <a:avLst/>
            </a:prstGeom>
            <a:solidFill>
              <a:srgbClr val="E93E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Ubuntu 14.04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761853" y="3309119"/>
              <a:ext cx="864096" cy="296153"/>
            </a:xfrm>
            <a:prstGeom prst="rect">
              <a:avLst/>
            </a:prstGeom>
            <a:solidFill>
              <a:srgbClr val="FEAA8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WebSockets</a:t>
              </a: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rPr>
                <a:t> 3.1.2</a:t>
              </a:r>
            </a:p>
          </p:txBody>
        </p:sp>
      </p:grpSp>
      <p:sp>
        <p:nvSpPr>
          <p:cNvPr id="50" name="Rectangle 49"/>
          <p:cNvSpPr/>
          <p:nvPr/>
        </p:nvSpPr>
        <p:spPr bwMode="auto">
          <a:xfrm>
            <a:off x="1466383" y="5441203"/>
            <a:ext cx="3390005" cy="1130001"/>
          </a:xfrm>
          <a:prstGeom prst="rect">
            <a:avLst/>
          </a:prstGeom>
          <a:solidFill>
            <a:srgbClr val="A22C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Specialised Kernel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466383" y="1427320"/>
            <a:ext cx="3390005" cy="62998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64" name="Left Brace 63"/>
          <p:cNvSpPr/>
          <p:nvPr/>
        </p:nvSpPr>
        <p:spPr>
          <a:xfrm rot="10800000">
            <a:off x="5072381" y="1426339"/>
            <a:ext cx="431987" cy="5143883"/>
          </a:xfrm>
          <a:prstGeom prst="leftBrace">
            <a:avLst>
              <a:gd name="adj1" fmla="val 0"/>
              <a:gd name="adj2" fmla="val 50542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6002213" y="2311686"/>
            <a:ext cx="5952919" cy="3373189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Smaller attack surface</a:t>
            </a: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Tiny memory footprint</a:t>
            </a: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No disk?!</a:t>
            </a:r>
          </a:p>
        </p:txBody>
      </p:sp>
      <p:sp>
        <p:nvSpPr>
          <p:cNvPr id="21" name="Left Brace 20"/>
          <p:cNvSpPr/>
          <p:nvPr/>
        </p:nvSpPr>
        <p:spPr>
          <a:xfrm>
            <a:off x="818403" y="1427321"/>
            <a:ext cx="431987" cy="4013880"/>
          </a:xfrm>
          <a:prstGeom prst="leftBrace">
            <a:avLst>
              <a:gd name="adj1" fmla="val 0"/>
              <a:gd name="adj2" fmla="val 4762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Brace 21"/>
          <p:cNvSpPr/>
          <p:nvPr/>
        </p:nvSpPr>
        <p:spPr>
          <a:xfrm>
            <a:off x="818403" y="5478657"/>
            <a:ext cx="431987" cy="1092548"/>
          </a:xfrm>
          <a:prstGeom prst="leftBrace">
            <a:avLst>
              <a:gd name="adj1" fmla="val 0"/>
              <a:gd name="adj2" fmla="val 4762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-762202" y="2756650"/>
            <a:ext cx="2418155" cy="690942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Container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-520429" y="5529783"/>
            <a:ext cx="1994441" cy="683222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Unikernel</a:t>
            </a:r>
            <a:endParaRPr lang="en-GB" sz="28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02213" y="6024931"/>
            <a:ext cx="4233788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*Not for production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48495473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4131189" y="2057102"/>
            <a:ext cx="4176464" cy="4412191"/>
            <a:chOff x="6497783" y="2050985"/>
            <a:chExt cx="4176464" cy="4412191"/>
          </a:xfrm>
        </p:grpSpPr>
        <p:sp>
          <p:nvSpPr>
            <p:cNvPr id="4" name="Rectangle 3"/>
            <p:cNvSpPr/>
            <p:nvPr/>
          </p:nvSpPr>
          <p:spPr bwMode="auto">
            <a:xfrm>
              <a:off x="8147566" y="2347139"/>
              <a:ext cx="864096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8160340" y="3615399"/>
              <a:ext cx="864096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886017" y="2353255"/>
              <a:ext cx="864096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895500" y="3613394"/>
              <a:ext cx="864096" cy="2880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895500" y="4873533"/>
              <a:ext cx="864096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157049" y="4873533"/>
              <a:ext cx="864096" cy="2880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9407706" y="2347139"/>
              <a:ext cx="864096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9417189" y="3613394"/>
              <a:ext cx="864096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421309" y="4863410"/>
              <a:ext cx="864096" cy="2880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886624" y="2633166"/>
              <a:ext cx="864096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886017" y="2057101"/>
              <a:ext cx="864096" cy="2961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148173" y="2627050"/>
              <a:ext cx="864096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8147566" y="2050985"/>
              <a:ext cx="864096" cy="2961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9408313" y="2627050"/>
              <a:ext cx="864096" cy="2880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9407706" y="2050985"/>
              <a:ext cx="864096" cy="2961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896107" y="3893305"/>
              <a:ext cx="864096" cy="2880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895500" y="3317240"/>
              <a:ext cx="864096" cy="29615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8160947" y="3895310"/>
              <a:ext cx="864096" cy="2880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8160340" y="3319245"/>
              <a:ext cx="864096" cy="29615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9417796" y="3893305"/>
              <a:ext cx="864096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9417189" y="3317240"/>
              <a:ext cx="864096" cy="29615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896107" y="5153444"/>
              <a:ext cx="864096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895500" y="4577379"/>
              <a:ext cx="864096" cy="2961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157656" y="5153444"/>
              <a:ext cx="864096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157049" y="4577379"/>
              <a:ext cx="864096" cy="29615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9421916" y="5143321"/>
              <a:ext cx="864096" cy="28803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9421309" y="4567256"/>
              <a:ext cx="864096" cy="296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97783" y="5779912"/>
              <a:ext cx="417646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8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Microservices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318975" y="2057102"/>
            <a:ext cx="3399995" cy="3390491"/>
            <a:chOff x="6886017" y="2050985"/>
            <a:chExt cx="3399995" cy="339049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8147566" y="2347139"/>
              <a:ext cx="864096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160340" y="3615399"/>
              <a:ext cx="864096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886017" y="2353255"/>
              <a:ext cx="864096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895500" y="3613394"/>
              <a:ext cx="864096" cy="2880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6895500" y="4873533"/>
              <a:ext cx="864096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157049" y="4873533"/>
              <a:ext cx="864096" cy="2880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407706" y="2347139"/>
              <a:ext cx="864096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9417189" y="3613394"/>
              <a:ext cx="864096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9421309" y="4863410"/>
              <a:ext cx="864096" cy="2880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886624" y="2633166"/>
              <a:ext cx="864096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886017" y="2057101"/>
              <a:ext cx="864096" cy="2961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148173" y="2627050"/>
              <a:ext cx="864096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8147566" y="2050985"/>
              <a:ext cx="864096" cy="2961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9408313" y="2627050"/>
              <a:ext cx="864096" cy="2880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9407706" y="2050985"/>
              <a:ext cx="864096" cy="2961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896107" y="3893305"/>
              <a:ext cx="864096" cy="2880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6895500" y="3317240"/>
              <a:ext cx="864096" cy="29615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8160947" y="3895310"/>
              <a:ext cx="864096" cy="2880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8160340" y="3319245"/>
              <a:ext cx="864096" cy="29615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9417796" y="3893305"/>
              <a:ext cx="864096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9417189" y="3317240"/>
              <a:ext cx="864096" cy="29615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6896107" y="5153444"/>
              <a:ext cx="864096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895500" y="4577379"/>
              <a:ext cx="864096" cy="2961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8157656" y="5153444"/>
              <a:ext cx="864096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8157049" y="4577379"/>
              <a:ext cx="864096" cy="29615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9421916" y="5143321"/>
              <a:ext cx="864096" cy="28803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9421309" y="4567256"/>
              <a:ext cx="864096" cy="296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80676" y="2057102"/>
            <a:ext cx="3399995" cy="3390491"/>
            <a:chOff x="6886017" y="2050985"/>
            <a:chExt cx="3399995" cy="3390491"/>
          </a:xfrm>
        </p:grpSpPr>
        <p:sp>
          <p:nvSpPr>
            <p:cNvPr id="62" name="Rectangle 61"/>
            <p:cNvSpPr/>
            <p:nvPr/>
          </p:nvSpPr>
          <p:spPr bwMode="auto">
            <a:xfrm>
              <a:off x="8147566" y="2347139"/>
              <a:ext cx="864096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8160340" y="3615399"/>
              <a:ext cx="864096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6886017" y="2353255"/>
              <a:ext cx="864096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895500" y="3613394"/>
              <a:ext cx="864096" cy="2880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895500" y="4873533"/>
              <a:ext cx="864096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8157049" y="4873533"/>
              <a:ext cx="864096" cy="2880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9407706" y="2347139"/>
              <a:ext cx="864096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9417189" y="3613394"/>
              <a:ext cx="864096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9421309" y="4863410"/>
              <a:ext cx="864096" cy="2880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6886624" y="2633166"/>
              <a:ext cx="864096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6886017" y="2057101"/>
              <a:ext cx="864096" cy="2961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8148173" y="2627050"/>
              <a:ext cx="864096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8147566" y="2050985"/>
              <a:ext cx="864096" cy="2961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9408313" y="2627050"/>
              <a:ext cx="864096" cy="2880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9407706" y="2050985"/>
              <a:ext cx="864096" cy="2961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896107" y="3893305"/>
              <a:ext cx="864096" cy="2880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6895500" y="3317240"/>
              <a:ext cx="864096" cy="29615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8160947" y="3895310"/>
              <a:ext cx="864096" cy="2880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8160340" y="3319245"/>
              <a:ext cx="864096" cy="29615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9416582" y="3893305"/>
              <a:ext cx="864703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9417189" y="3317240"/>
              <a:ext cx="864096" cy="29615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6896107" y="5153444"/>
              <a:ext cx="864096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6895500" y="4577379"/>
              <a:ext cx="864096" cy="2961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8157656" y="5153444"/>
              <a:ext cx="864096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8157049" y="4577379"/>
              <a:ext cx="864096" cy="29615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9421916" y="5143321"/>
              <a:ext cx="864096" cy="28803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9421309" y="4567256"/>
              <a:ext cx="864096" cy="296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96917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orchestration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4814280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5917005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010212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820032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922755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7015964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814561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917286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010494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7962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4814281" y="2777284"/>
            <a:ext cx="2843913" cy="2526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4814280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5917005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010212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820032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922755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7015964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814561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917286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010494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615902" y="2597290"/>
            <a:ext cx="3250186" cy="2879912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922755" y="1775752"/>
            <a:ext cx="647980" cy="6479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10212" y="1760575"/>
            <a:ext cx="647980" cy="6479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14280" y="1775752"/>
            <a:ext cx="647980" cy="6479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8503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4814281" y="2777284"/>
            <a:ext cx="2843913" cy="2526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Scheduling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4814280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5917005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010212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820032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922755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7015964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814561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917286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010494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615902" y="2597290"/>
            <a:ext cx="3250186" cy="2879912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922755" y="1775752"/>
            <a:ext cx="647980" cy="6479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10212" y="1760575"/>
            <a:ext cx="647980" cy="6479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14280" y="1775752"/>
            <a:ext cx="647980" cy="6479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7005" y="954594"/>
            <a:ext cx="647980" cy="64798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/>
          <p:cNvCxnSpPr>
            <a:stCxn id="19" idx="2"/>
            <a:endCxn id="4" idx="0"/>
          </p:cNvCxnSpPr>
          <p:nvPr/>
        </p:nvCxnSpPr>
        <p:spPr>
          <a:xfrm>
            <a:off x="6240996" y="1602574"/>
            <a:ext cx="5751" cy="17317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4921211" y="2878315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243871" y="4740894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18210" y="3818111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128198" y="3094309"/>
            <a:ext cx="215993" cy="215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027878" y="3832842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020244" y="4935554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143789" y="2978193"/>
            <a:ext cx="215993" cy="2159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236194" y="4865220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344191" y="400351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051439" y="392470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354179" y="289190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027077" y="4865220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240996" y="4027617"/>
            <a:ext cx="215993" cy="2159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829548" y="951157"/>
            <a:ext cx="647980" cy="64798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008984" y="932600"/>
            <a:ext cx="647980" cy="64798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236237" y="2416334"/>
            <a:ext cx="5751" cy="17317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25390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4814281" y="2777284"/>
            <a:ext cx="2843913" cy="2526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Leader Election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4814280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5917005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010212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820032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922755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7015964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814561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917286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010494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615902" y="2597290"/>
            <a:ext cx="3250186" cy="2879912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922755" y="1775752"/>
            <a:ext cx="647980" cy="6479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10212" y="1760575"/>
            <a:ext cx="647980" cy="6479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14280" y="1775752"/>
            <a:ext cx="647980" cy="6479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7005" y="954594"/>
            <a:ext cx="647980" cy="64798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/>
          <p:cNvCxnSpPr>
            <a:stCxn id="19" idx="2"/>
            <a:endCxn id="4" idx="0"/>
          </p:cNvCxnSpPr>
          <p:nvPr/>
        </p:nvCxnSpPr>
        <p:spPr>
          <a:xfrm>
            <a:off x="6240996" y="1602574"/>
            <a:ext cx="5751" cy="17317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4921211" y="2878315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243871" y="4740894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18210" y="3818111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128198" y="3094309"/>
            <a:ext cx="215993" cy="215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027878" y="3832842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020244" y="4935554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143789" y="2978193"/>
            <a:ext cx="215993" cy="2159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236194" y="4865220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344191" y="400351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051439" y="392470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354179" y="289190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027077" y="4865220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240996" y="4027617"/>
            <a:ext cx="215993" cy="2159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829548" y="951157"/>
            <a:ext cx="647980" cy="64798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36237" y="2416334"/>
            <a:ext cx="5751" cy="17317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7004461" y="954808"/>
            <a:ext cx="647980" cy="64798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683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9" presetClass="emph" presetSubtype="0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37" grpId="0" animBg="1"/>
      <p:bldP spid="37" grpId="1" animBg="1"/>
      <p:bldP spid="37" grpId="2" animBg="1"/>
      <p:bldP spid="37" grpId="3" animBg="1"/>
      <p:bldP spid="41" grpId="0" animBg="1"/>
      <p:bldP spid="41" grpId="1" animBg="1"/>
      <p:bldP spid="41" grpId="2" animBg="1"/>
      <p:bldP spid="41" grpId="3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4814281" y="2777284"/>
            <a:ext cx="2843913" cy="2526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4814280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5917005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010212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820032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922755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7015964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814561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917286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010494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615902" y="2597290"/>
            <a:ext cx="3250186" cy="2879912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922755" y="1775752"/>
            <a:ext cx="647980" cy="6479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10212" y="1760575"/>
            <a:ext cx="647980" cy="6479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14280" y="1775752"/>
            <a:ext cx="647980" cy="6479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7005" y="954594"/>
            <a:ext cx="647980" cy="64798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/>
          <p:cNvCxnSpPr>
            <a:stCxn id="19" idx="2"/>
            <a:endCxn id="4" idx="0"/>
          </p:cNvCxnSpPr>
          <p:nvPr/>
        </p:nvCxnSpPr>
        <p:spPr>
          <a:xfrm>
            <a:off x="6240996" y="1602574"/>
            <a:ext cx="5751" cy="17317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4921211" y="2878315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243871" y="4740894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18210" y="3818111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128198" y="3094309"/>
            <a:ext cx="215993" cy="215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027878" y="3832842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020244" y="4935554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143789" y="2978193"/>
            <a:ext cx="215993" cy="2159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236194" y="4865220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344191" y="400351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051439" y="392470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354179" y="289190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027077" y="4865220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240996" y="4027617"/>
            <a:ext cx="215993" cy="2159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829548" y="951157"/>
            <a:ext cx="647980" cy="64798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008984" y="932600"/>
            <a:ext cx="647980" cy="64798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236237" y="2416334"/>
            <a:ext cx="5751" cy="17317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auto">
          <a:xfrm>
            <a:off x="5917005" y="5650759"/>
            <a:ext cx="647980" cy="6479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" name="Elbow Connector 8"/>
          <p:cNvCxnSpPr>
            <a:stCxn id="95" idx="2"/>
            <a:endCxn id="40" idx="1"/>
          </p:cNvCxnSpPr>
          <p:nvPr/>
        </p:nvCxnSpPr>
        <p:spPr>
          <a:xfrm rot="16200000" flipH="1">
            <a:off x="5189007" y="5246751"/>
            <a:ext cx="677542" cy="778454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0" idx="3"/>
            <a:endCxn id="97" idx="2"/>
          </p:cNvCxnSpPr>
          <p:nvPr/>
        </p:nvCxnSpPr>
        <p:spPr>
          <a:xfrm flipV="1">
            <a:off x="6564985" y="5297207"/>
            <a:ext cx="769499" cy="677542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76176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4814281" y="2777284"/>
            <a:ext cx="2843913" cy="2526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 + Failure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4814280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5917005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010212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820032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922755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7015964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814561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917286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010494" y="4649227"/>
            <a:ext cx="647980" cy="647980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615902" y="2597290"/>
            <a:ext cx="3250186" cy="2879912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922755" y="1775752"/>
            <a:ext cx="647980" cy="6479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10212" y="1760575"/>
            <a:ext cx="647980" cy="6479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14280" y="1775752"/>
            <a:ext cx="647980" cy="6479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7005" y="954594"/>
            <a:ext cx="647980" cy="64798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/>
          <p:cNvCxnSpPr>
            <a:stCxn id="19" idx="2"/>
            <a:endCxn id="4" idx="0"/>
          </p:cNvCxnSpPr>
          <p:nvPr/>
        </p:nvCxnSpPr>
        <p:spPr>
          <a:xfrm>
            <a:off x="6240996" y="1602574"/>
            <a:ext cx="5751" cy="17317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4921211" y="2878315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243871" y="4740894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18210" y="3818111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128198" y="3094309"/>
            <a:ext cx="215993" cy="215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027878" y="3832842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020244" y="4935554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143789" y="2978193"/>
            <a:ext cx="215993" cy="215993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236194" y="4865220"/>
            <a:ext cx="215993" cy="215993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344191" y="400351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051439" y="392470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354179" y="289190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027077" y="4865220"/>
            <a:ext cx="215993" cy="215993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240996" y="4027617"/>
            <a:ext cx="215993" cy="2159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829548" y="951157"/>
            <a:ext cx="647980" cy="64798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008984" y="932600"/>
            <a:ext cx="647980" cy="64798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236237" y="2416334"/>
            <a:ext cx="5751" cy="17317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auto">
          <a:xfrm>
            <a:off x="5917005" y="5650759"/>
            <a:ext cx="647980" cy="6479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" name="Elbow Connector 8"/>
          <p:cNvCxnSpPr>
            <a:stCxn id="95" idx="2"/>
            <a:endCxn id="40" idx="1"/>
          </p:cNvCxnSpPr>
          <p:nvPr/>
        </p:nvCxnSpPr>
        <p:spPr>
          <a:xfrm rot="16200000" flipH="1">
            <a:off x="5189007" y="5246751"/>
            <a:ext cx="677542" cy="778454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0" idx="3"/>
            <a:endCxn id="97" idx="2"/>
          </p:cNvCxnSpPr>
          <p:nvPr/>
        </p:nvCxnSpPr>
        <p:spPr>
          <a:xfrm flipV="1">
            <a:off x="6564985" y="5297207"/>
            <a:ext cx="769499" cy="677542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138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4792254" y="3013214"/>
            <a:ext cx="1074324" cy="1074324"/>
          </a:xfrm>
          <a:prstGeom prst="rect">
            <a:avLst/>
          </a:prstGeom>
          <a:solidFill>
            <a:srgbClr val="426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Monolith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18969" y="3227501"/>
            <a:ext cx="1074324" cy="1074324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123115" y="3227501"/>
            <a:ext cx="1074324" cy="1074324"/>
          </a:xfrm>
          <a:prstGeom prst="rect">
            <a:avLst/>
          </a:prstGeom>
          <a:solidFill>
            <a:srgbClr val="FFB9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solidFill>
                <a:srgbClr val="FDB70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337917" y="2057102"/>
            <a:ext cx="0" cy="403244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1162" y="4793406"/>
            <a:ext cx="1262072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Client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53700" y="4793406"/>
            <a:ext cx="188466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Front 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0220" y="4793406"/>
            <a:ext cx="2624792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Business Logic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51107" y="4793406"/>
            <a:ext cx="108012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93293" y="3569270"/>
            <a:ext cx="216557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633196" y="3570049"/>
            <a:ext cx="150623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213756" y="3569270"/>
            <a:ext cx="190935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213756" y="4001318"/>
            <a:ext cx="190935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633196" y="4001318"/>
            <a:ext cx="15062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 bwMode="auto">
          <a:xfrm>
            <a:off x="4675563" y="3137222"/>
            <a:ext cx="1074324" cy="1074324"/>
          </a:xfrm>
          <a:prstGeom prst="rect">
            <a:avLst/>
          </a:prstGeom>
          <a:solidFill>
            <a:srgbClr val="5A82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393293" y="4001318"/>
            <a:ext cx="216557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4558872" y="3228280"/>
            <a:ext cx="1074324" cy="1074324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55706" y="3227500"/>
            <a:ext cx="1074324" cy="1061849"/>
            <a:chOff x="7139432" y="2777182"/>
            <a:chExt cx="1074324" cy="1872208"/>
          </a:xfrm>
        </p:grpSpPr>
        <p:sp>
          <p:nvSpPr>
            <p:cNvPr id="8" name="Rectangle 7"/>
            <p:cNvSpPr/>
            <p:nvPr/>
          </p:nvSpPr>
          <p:spPr bwMode="auto">
            <a:xfrm>
              <a:off x="7139432" y="2777182"/>
              <a:ext cx="1074324" cy="1872208"/>
            </a:xfrm>
            <a:prstGeom prst="rect">
              <a:avLst/>
            </a:prstGeom>
            <a:solidFill>
              <a:srgbClr val="00A6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7846342" y="2777182"/>
              <a:ext cx="367414" cy="1872208"/>
            </a:xfrm>
            <a:prstGeom prst="rect">
              <a:avLst/>
            </a:prstGeom>
            <a:solidFill>
              <a:srgbClr val="006A9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57385731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3711557" y="2777284"/>
            <a:ext cx="5039845" cy="2526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Scaling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4814280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5917005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010212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820032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922755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7015964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814561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917286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010494" y="4649227"/>
            <a:ext cx="647980" cy="647980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482322" y="2597290"/>
            <a:ext cx="5471832" cy="2879912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922755" y="1775752"/>
            <a:ext cx="647980" cy="6479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10212" y="1760575"/>
            <a:ext cx="647980" cy="6479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14280" y="1775752"/>
            <a:ext cx="647980" cy="6479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7005" y="954594"/>
            <a:ext cx="647980" cy="64798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/>
          <p:cNvCxnSpPr>
            <a:stCxn id="19" idx="2"/>
            <a:endCxn id="4" idx="0"/>
          </p:cNvCxnSpPr>
          <p:nvPr/>
        </p:nvCxnSpPr>
        <p:spPr>
          <a:xfrm>
            <a:off x="6240996" y="1602574"/>
            <a:ext cx="5751" cy="17317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4921211" y="2878315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243871" y="4740894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18210" y="3818111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128198" y="3094309"/>
            <a:ext cx="215993" cy="215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027878" y="3832842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020244" y="4935554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143789" y="2978193"/>
            <a:ext cx="215993" cy="215993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236194" y="4865220"/>
            <a:ext cx="215993" cy="215993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344191" y="400351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051439" y="392470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354179" y="289190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027077" y="4865220"/>
            <a:ext cx="215993" cy="215993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240996" y="4027617"/>
            <a:ext cx="215993" cy="2159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829548" y="951157"/>
            <a:ext cx="647980" cy="64798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008984" y="932600"/>
            <a:ext cx="647980" cy="64798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236237" y="2416334"/>
            <a:ext cx="5751" cy="17317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auto">
          <a:xfrm>
            <a:off x="5917005" y="5650759"/>
            <a:ext cx="647980" cy="6479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" name="Elbow Connector 8"/>
          <p:cNvCxnSpPr>
            <a:stCxn id="95" idx="2"/>
            <a:endCxn id="40" idx="1"/>
          </p:cNvCxnSpPr>
          <p:nvPr/>
        </p:nvCxnSpPr>
        <p:spPr>
          <a:xfrm rot="16200000" flipH="1">
            <a:off x="5189007" y="5246751"/>
            <a:ext cx="677542" cy="778454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0" idx="3"/>
            <a:endCxn id="97" idx="2"/>
          </p:cNvCxnSpPr>
          <p:nvPr/>
        </p:nvCxnSpPr>
        <p:spPr>
          <a:xfrm flipV="1">
            <a:off x="6564985" y="5297207"/>
            <a:ext cx="769499" cy="677542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3711555" y="2783790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717307" y="3719762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711837" y="4655733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103420" y="2783911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8109172" y="3719882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103702" y="4655853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819553" y="2885281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922155" y="3919620"/>
            <a:ext cx="215993" cy="2159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030152" y="3071782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4028021" y="4763730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3839642" y="4973932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8319415" y="3939533"/>
            <a:ext cx="215993" cy="215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211137" y="4746065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8427411" y="4948903"/>
            <a:ext cx="215993" cy="215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8234174" y="3050590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1540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922755" y="1775752"/>
            <a:ext cx="647980" cy="6479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7005" y="954594"/>
            <a:ext cx="647980" cy="64798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917005" y="5650759"/>
            <a:ext cx="647980" cy="6479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711557" y="2777284"/>
            <a:ext cx="5039845" cy="2526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4814280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5917005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010212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820032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922755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7015964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814561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917286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010494" y="4649227"/>
            <a:ext cx="647980" cy="647980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482322" y="2597290"/>
            <a:ext cx="5471832" cy="2879912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10212" y="1760575"/>
            <a:ext cx="647980" cy="6479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14280" y="1775752"/>
            <a:ext cx="647980" cy="6479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/>
          <p:cNvCxnSpPr>
            <a:stCxn id="19" idx="2"/>
            <a:endCxn id="4" idx="0"/>
          </p:cNvCxnSpPr>
          <p:nvPr/>
        </p:nvCxnSpPr>
        <p:spPr>
          <a:xfrm>
            <a:off x="6240996" y="1602574"/>
            <a:ext cx="5751" cy="17317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4921211" y="2878315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243871" y="4740894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18210" y="3818111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128198" y="3094309"/>
            <a:ext cx="215993" cy="215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027878" y="3832842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020244" y="4935554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143789" y="2978193"/>
            <a:ext cx="215993" cy="215993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236194" y="4865220"/>
            <a:ext cx="215993" cy="215993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344191" y="400351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051439" y="392470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354179" y="289190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027077" y="4865220"/>
            <a:ext cx="215993" cy="215993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240996" y="4027617"/>
            <a:ext cx="215993" cy="2159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829548" y="951157"/>
            <a:ext cx="647980" cy="64798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008984" y="932600"/>
            <a:ext cx="647980" cy="64798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236237" y="2416334"/>
            <a:ext cx="5751" cy="17317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95" idx="2"/>
            <a:endCxn id="40" idx="1"/>
          </p:cNvCxnSpPr>
          <p:nvPr/>
        </p:nvCxnSpPr>
        <p:spPr>
          <a:xfrm rot="16200000" flipH="1">
            <a:off x="5189007" y="5246751"/>
            <a:ext cx="677542" cy="778454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0" idx="3"/>
            <a:endCxn id="97" idx="2"/>
          </p:cNvCxnSpPr>
          <p:nvPr/>
        </p:nvCxnSpPr>
        <p:spPr>
          <a:xfrm flipV="1">
            <a:off x="6564985" y="5297207"/>
            <a:ext cx="769499" cy="677542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3711555" y="2783790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717307" y="3719762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711837" y="4655733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103420" y="2783911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8109172" y="3719882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103702" y="4655853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819553" y="2885281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922155" y="3919620"/>
            <a:ext cx="215993" cy="2159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030152" y="3071782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4028021" y="4763730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3839642" y="4973932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8319415" y="3939533"/>
            <a:ext cx="215993" cy="215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211137" y="4746065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8427411" y="4948903"/>
            <a:ext cx="215993" cy="215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8234174" y="3050590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6" name="Rectangle 55"/>
          <p:cNvSpPr/>
          <p:nvPr/>
        </p:nvSpPr>
        <p:spPr bwMode="auto">
          <a:xfrm>
            <a:off x="3410324" y="4768299"/>
            <a:ext cx="5615826" cy="7297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67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Docker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3410324" y="3994158"/>
            <a:ext cx="5615826" cy="774021"/>
          </a:xfrm>
          <a:prstGeom prst="rect">
            <a:avLst/>
          </a:prstGeom>
          <a:solidFill>
            <a:srgbClr val="007E6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67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Apache </a:t>
            </a:r>
            <a:r>
              <a:rPr lang="en-GB" sz="367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Mesos</a:t>
            </a:r>
            <a:endParaRPr lang="en-GB" sz="367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410324" y="3301133"/>
            <a:ext cx="5615826" cy="705662"/>
          </a:xfrm>
          <a:prstGeom prst="rect">
            <a:avLst/>
          </a:prstGeom>
          <a:solidFill>
            <a:srgbClr val="00AC9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67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Docker Swarm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410324" y="2528140"/>
            <a:ext cx="5615826" cy="791065"/>
          </a:xfrm>
          <a:prstGeom prst="rect">
            <a:avLst/>
          </a:prstGeom>
          <a:solidFill>
            <a:srgbClr val="00DA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67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Marathon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47816" y="1487124"/>
            <a:ext cx="5306338" cy="820073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GB" sz="367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Azure Container Service</a:t>
            </a:r>
          </a:p>
        </p:txBody>
      </p:sp>
    </p:spTree>
    <p:extLst>
      <p:ext uri="{BB962C8B-B14F-4D97-AF65-F5344CB8AC3E}">
        <p14:creationId xmlns:p14="http://schemas.microsoft.com/office/powerpoint/2010/main" val="2541677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805E-6 3.94916E-7 L 2.91805E-6 -0.143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805E-6 4.59828E-6 L 2.91805E-6 0.377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8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9" grpId="0" animBg="1"/>
      <p:bldP spid="40" grpId="0" animBg="1"/>
      <p:bldP spid="17" grpId="0" animBg="1"/>
      <p:bldP spid="18" grpId="0" animBg="1"/>
      <p:bldP spid="37" grpId="0" animBg="1"/>
      <p:bldP spid="38" grpId="0" animBg="1"/>
      <p:bldP spid="56" grpId="0" animBg="1"/>
      <p:bldP spid="57" grpId="0" animBg="1"/>
      <p:bldP spid="58" grpId="0" animBg="1"/>
      <p:bldP spid="59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3711557" y="2777284"/>
            <a:ext cx="5039845" cy="2526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4814280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5917005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010212" y="2777284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820032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922755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7015964" y="3713256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814561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917286" y="4649227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010494" y="4649227"/>
            <a:ext cx="647980" cy="647980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482322" y="2597290"/>
            <a:ext cx="5471832" cy="2879912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921211" y="2878315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243871" y="4740894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18210" y="3818111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128198" y="3094309"/>
            <a:ext cx="215993" cy="215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027878" y="3832842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020244" y="4935554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143789" y="2978193"/>
            <a:ext cx="215993" cy="215993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236194" y="4865220"/>
            <a:ext cx="215993" cy="215993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344191" y="400351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051439" y="392470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354179" y="2891909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027077" y="4865220"/>
            <a:ext cx="215993" cy="215993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240996" y="4027617"/>
            <a:ext cx="215993" cy="2159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711555" y="2783790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717307" y="3719762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711837" y="4655733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103420" y="2783911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8109172" y="3719882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103702" y="4655853"/>
            <a:ext cx="647980" cy="6479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819553" y="2885281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922155" y="3919620"/>
            <a:ext cx="215993" cy="2159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030152" y="3071782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4028021" y="4763730"/>
            <a:ext cx="215993" cy="215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3839642" y="4973932"/>
            <a:ext cx="215993" cy="21599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8319415" y="3939533"/>
            <a:ext cx="215993" cy="215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211137" y="4746065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8427411" y="4948903"/>
            <a:ext cx="215993" cy="215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8234174" y="3050590"/>
            <a:ext cx="215993" cy="2159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 bwMode="auto">
          <a:xfrm>
            <a:off x="3410324" y="2535108"/>
            <a:ext cx="5615826" cy="29780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65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Service Fabric</a:t>
            </a:r>
          </a:p>
        </p:txBody>
      </p:sp>
    </p:spTree>
    <p:extLst>
      <p:ext uri="{BB962C8B-B14F-4D97-AF65-F5344CB8AC3E}">
        <p14:creationId xmlns:p14="http://schemas.microsoft.com/office/powerpoint/2010/main" val="49251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302327" y="-4350994"/>
            <a:ext cx="5834189" cy="1766228"/>
            <a:chOff x="3301913" y="-4351610"/>
            <a:chExt cx="5835016" cy="1766478"/>
          </a:xfrm>
        </p:grpSpPr>
        <p:grpSp>
          <p:nvGrpSpPr>
            <p:cNvPr id="28" name="Group 27"/>
            <p:cNvGrpSpPr/>
            <p:nvPr/>
          </p:nvGrpSpPr>
          <p:grpSpPr>
            <a:xfrm>
              <a:off x="3301913" y="-4351610"/>
              <a:ext cx="5835016" cy="1766478"/>
              <a:chOff x="3301913" y="3394895"/>
              <a:chExt cx="5835016" cy="1766478"/>
            </a:xfrm>
          </p:grpSpPr>
          <p:sp>
            <p:nvSpPr>
              <p:cNvPr id="6" name="Hexagon 5"/>
              <p:cNvSpPr/>
              <p:nvPr/>
            </p:nvSpPr>
            <p:spPr bwMode="auto">
              <a:xfrm>
                <a:off x="6695408" y="3394895"/>
                <a:ext cx="1310356" cy="1129617"/>
              </a:xfrm>
              <a:prstGeom prst="hexag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Hexagon 12"/>
              <p:cNvSpPr/>
              <p:nvPr/>
            </p:nvSpPr>
            <p:spPr bwMode="auto">
              <a:xfrm>
                <a:off x="4433078" y="3394895"/>
                <a:ext cx="1310356" cy="1129617"/>
              </a:xfrm>
              <a:prstGeom prst="hexag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Hexagon 14"/>
              <p:cNvSpPr/>
              <p:nvPr/>
            </p:nvSpPr>
            <p:spPr bwMode="auto">
              <a:xfrm>
                <a:off x="5564243" y="4031756"/>
                <a:ext cx="1310356" cy="1129617"/>
              </a:xfrm>
              <a:prstGeom prst="hexag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Hexagon 15"/>
              <p:cNvSpPr/>
              <p:nvPr/>
            </p:nvSpPr>
            <p:spPr bwMode="auto">
              <a:xfrm>
                <a:off x="7826573" y="4007226"/>
                <a:ext cx="1310356" cy="1129617"/>
              </a:xfrm>
              <a:prstGeom prst="hexag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Hexagon 16"/>
              <p:cNvSpPr/>
              <p:nvPr/>
            </p:nvSpPr>
            <p:spPr bwMode="auto">
              <a:xfrm>
                <a:off x="3301913" y="4015628"/>
                <a:ext cx="1310356" cy="1129617"/>
              </a:xfrm>
              <a:prstGeom prst="hexag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47" name="Picture 4" descr="http://www.iconsplace.com/download/white-linux-25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713" y="-3376480"/>
              <a:ext cx="434553" cy="434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s://cdn2.iconfinder.com/data/icons/metro-uinvert-dock/128/OS_Windows_8.png"/>
            <p:cNvPicPr>
              <a:picLocks noChangeAspect="1" noChangeArrowheads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736" y="-3319919"/>
              <a:ext cx="351320" cy="351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4419434" y="-3077618"/>
            <a:ext cx="3578542" cy="1747871"/>
            <a:chOff x="4419178" y="4668450"/>
            <a:chExt cx="3579050" cy="1748119"/>
          </a:xfrm>
        </p:grpSpPr>
        <p:grpSp>
          <p:nvGrpSpPr>
            <p:cNvPr id="25" name="Group 24"/>
            <p:cNvGrpSpPr/>
            <p:nvPr/>
          </p:nvGrpSpPr>
          <p:grpSpPr>
            <a:xfrm>
              <a:off x="6687872" y="4668451"/>
              <a:ext cx="1310356" cy="1129617"/>
              <a:chOff x="6687872" y="4668451"/>
              <a:chExt cx="1310356" cy="1129617"/>
            </a:xfrm>
          </p:grpSpPr>
          <p:sp>
            <p:nvSpPr>
              <p:cNvPr id="20" name="Hexagon 19"/>
              <p:cNvSpPr/>
              <p:nvPr/>
            </p:nvSpPr>
            <p:spPr bwMode="auto">
              <a:xfrm>
                <a:off x="6687872" y="4668451"/>
                <a:ext cx="1310356" cy="1129617"/>
              </a:xfrm>
              <a:prstGeom prst="hexagon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818662" y="4937931"/>
                <a:ext cx="1152128" cy="572464"/>
              </a:xfrm>
              <a:prstGeom prst="rect">
                <a:avLst/>
              </a:prstGeom>
              <a:noFill/>
            </p:spPr>
            <p:txBody>
              <a:bodyPr wrap="square" lIns="182854" tIns="146283" rIns="182854" bIns="146283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sz="2000" dirty="0">
                    <a:solidFill>
                      <a:schemeClr val="bg1"/>
                    </a:solidFill>
                    <a:latin typeface="+mj-lt"/>
                  </a:rPr>
                  <a:t>Private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564243" y="5286952"/>
              <a:ext cx="1310356" cy="1129617"/>
              <a:chOff x="5564243" y="5286952"/>
              <a:chExt cx="1310356" cy="1129617"/>
            </a:xfrm>
          </p:grpSpPr>
          <p:sp>
            <p:nvSpPr>
              <p:cNvPr id="19" name="Hexagon 18"/>
              <p:cNvSpPr/>
              <p:nvPr/>
            </p:nvSpPr>
            <p:spPr bwMode="auto">
              <a:xfrm>
                <a:off x="5564243" y="5286952"/>
                <a:ext cx="1310356" cy="1129617"/>
              </a:xfrm>
              <a:prstGeom prst="hexagon">
                <a:avLst/>
              </a:prstGeom>
              <a:solidFill>
                <a:srgbClr val="F2502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93321" y="5439251"/>
                <a:ext cx="1231240" cy="882549"/>
              </a:xfrm>
              <a:prstGeom prst="rect">
                <a:avLst/>
              </a:prstGeom>
              <a:noFill/>
            </p:spPr>
            <p:txBody>
              <a:bodyPr wrap="square" lIns="182854" tIns="146283" rIns="182854" bIns="146283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>
                    <a:solidFill>
                      <a:schemeClr val="bg1"/>
                    </a:solidFill>
                    <a:latin typeface="+mj-lt"/>
                  </a:rPr>
                  <a:t>Other</a:t>
                </a: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>
                    <a:solidFill>
                      <a:schemeClr val="bg1"/>
                    </a:solidFill>
                    <a:latin typeface="+mj-lt"/>
                  </a:rPr>
                  <a:t>Clouds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419178" y="4668450"/>
              <a:ext cx="1310356" cy="1129617"/>
              <a:chOff x="4419178" y="4668450"/>
              <a:chExt cx="1310356" cy="1129617"/>
            </a:xfrm>
          </p:grpSpPr>
          <p:sp>
            <p:nvSpPr>
              <p:cNvPr id="18" name="Hexagon 17"/>
              <p:cNvSpPr/>
              <p:nvPr/>
            </p:nvSpPr>
            <p:spPr bwMode="auto">
              <a:xfrm>
                <a:off x="4419178" y="4668450"/>
                <a:ext cx="1310356" cy="1129617"/>
              </a:xfrm>
              <a:prstGeom prst="hexag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1599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12192" y="4909427"/>
                <a:ext cx="1152128" cy="634530"/>
              </a:xfrm>
              <a:prstGeom prst="rect">
                <a:avLst/>
              </a:prstGeom>
              <a:noFill/>
            </p:spPr>
            <p:txBody>
              <a:bodyPr wrap="square" lIns="182854" tIns="146283" rIns="182854" bIns="146283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sz="2400" dirty="0">
                    <a:solidFill>
                      <a:schemeClr val="bg1"/>
                    </a:solidFill>
                    <a:latin typeface="+mj-lt"/>
                  </a:rPr>
                  <a:t>Azure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302327" y="-6264579"/>
            <a:ext cx="5834189" cy="2406272"/>
            <a:chOff x="3301913" y="1481038"/>
            <a:chExt cx="5835016" cy="2406613"/>
          </a:xfrm>
        </p:grpSpPr>
        <p:sp>
          <p:nvSpPr>
            <p:cNvPr id="3" name="Hexagon 2"/>
            <p:cNvSpPr/>
            <p:nvPr/>
          </p:nvSpPr>
          <p:spPr bwMode="auto">
            <a:xfrm>
              <a:off x="5564243" y="2751151"/>
              <a:ext cx="1310356" cy="1129617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Hexagon 3"/>
            <p:cNvSpPr/>
            <p:nvPr/>
          </p:nvSpPr>
          <p:spPr bwMode="auto">
            <a:xfrm>
              <a:off x="6695408" y="2121340"/>
              <a:ext cx="1310356" cy="1129617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Hexagon 11"/>
            <p:cNvSpPr/>
            <p:nvPr/>
          </p:nvSpPr>
          <p:spPr bwMode="auto">
            <a:xfrm>
              <a:off x="4433078" y="2121340"/>
              <a:ext cx="1310356" cy="1129617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Hexagon 13"/>
            <p:cNvSpPr/>
            <p:nvPr/>
          </p:nvSpPr>
          <p:spPr bwMode="auto">
            <a:xfrm>
              <a:off x="5564243" y="1481038"/>
              <a:ext cx="1310356" cy="1129617"/>
            </a:xfrm>
            <a:prstGeom prst="hexagon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Hexagon 31"/>
            <p:cNvSpPr/>
            <p:nvPr/>
          </p:nvSpPr>
          <p:spPr bwMode="auto">
            <a:xfrm>
              <a:off x="7826573" y="2751150"/>
              <a:ext cx="1310356" cy="1129617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Hexagon 32"/>
            <p:cNvSpPr/>
            <p:nvPr/>
          </p:nvSpPr>
          <p:spPr bwMode="auto">
            <a:xfrm>
              <a:off x="3301913" y="2758034"/>
              <a:ext cx="1310356" cy="1129617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3122333" y="-3738749"/>
            <a:ext cx="7199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33517" y="4702053"/>
            <a:ext cx="10295684" cy="793893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3599" dirty="0">
                <a:solidFill>
                  <a:srgbClr val="000000"/>
                </a:solidFill>
                <a:latin typeface="+mj-lt"/>
              </a:rPr>
              <a:t>Next generation scale out microservices platform</a:t>
            </a:r>
            <a:endParaRPr lang="en-GB" sz="4399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410324" y="2535108"/>
            <a:ext cx="5615826" cy="297809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6599" dirty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rPr>
              <a:t>Service Fabric</a:t>
            </a:r>
          </a:p>
        </p:txBody>
      </p:sp>
      <p:grpSp>
        <p:nvGrpSpPr>
          <p:cNvPr id="3100" name="Group 3099"/>
          <p:cNvGrpSpPr/>
          <p:nvPr/>
        </p:nvGrpSpPr>
        <p:grpSpPr>
          <a:xfrm>
            <a:off x="2791745" y="5768444"/>
            <a:ext cx="7068978" cy="1179795"/>
            <a:chOff x="2905869" y="5768525"/>
            <a:chExt cx="7069981" cy="1179963"/>
          </a:xfrm>
        </p:grpSpPr>
        <p:pic>
          <p:nvPicPr>
            <p:cNvPr id="3074" name="Picture 2" descr="https://upload.wikimedia.org/wikipedia/commons/8/86/Microsoft_Skype_for_Business_logo.png"/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143" y="5768525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images.appcenter.intuit.com/Content/images/AppCards/b7qfed29pm/Submitted29/LogoNam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652" y="5768525"/>
              <a:ext cx="573284" cy="603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" name="Group 57"/>
            <p:cNvGrpSpPr/>
            <p:nvPr/>
          </p:nvGrpSpPr>
          <p:grpSpPr>
            <a:xfrm>
              <a:off x="2905869" y="5809968"/>
              <a:ext cx="576064" cy="576064"/>
              <a:chOff x="2803906" y="5831589"/>
              <a:chExt cx="576064" cy="576064"/>
            </a:xfrm>
          </p:grpSpPr>
          <p:sp>
            <p:nvSpPr>
              <p:cNvPr id="57" name="Oval 56"/>
              <p:cNvSpPr/>
              <p:nvPr/>
            </p:nvSpPr>
            <p:spPr bwMode="auto">
              <a:xfrm>
                <a:off x="2803906" y="5831589"/>
                <a:ext cx="576064" cy="57606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2860497" y="5888180"/>
                <a:ext cx="462881" cy="462881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>
                <a:off x="2910951" y="5938828"/>
                <a:ext cx="361972" cy="3619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077" name="Group 14"/>
            <p:cNvGrpSpPr>
              <a:grpSpLocks noChangeAspect="1"/>
            </p:cNvGrpSpPr>
            <p:nvPr/>
          </p:nvGrpSpPr>
          <p:grpSpPr bwMode="auto">
            <a:xfrm>
              <a:off x="7654925" y="5826125"/>
              <a:ext cx="1228725" cy="833438"/>
              <a:chOff x="4822" y="3670"/>
              <a:chExt cx="774" cy="525"/>
            </a:xfrm>
          </p:grpSpPr>
          <p:sp>
            <p:nvSpPr>
              <p:cNvPr id="3079" name="AutoShape 13"/>
              <p:cNvSpPr>
                <a:spLocks noChangeAspect="1" noChangeArrowheads="1" noTextEdit="1"/>
              </p:cNvSpPr>
              <p:nvPr/>
            </p:nvSpPr>
            <p:spPr bwMode="auto">
              <a:xfrm>
                <a:off x="4822" y="3670"/>
                <a:ext cx="774" cy="5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80" name="Freeform 15"/>
              <p:cNvSpPr>
                <a:spLocks noEditPoints="1"/>
              </p:cNvSpPr>
              <p:nvPr/>
            </p:nvSpPr>
            <p:spPr bwMode="auto">
              <a:xfrm>
                <a:off x="5075" y="3681"/>
                <a:ext cx="240" cy="313"/>
              </a:xfrm>
              <a:custGeom>
                <a:avLst/>
                <a:gdLst>
                  <a:gd name="T0" fmla="*/ 316 w 631"/>
                  <a:gd name="T1" fmla="*/ 0 h 821"/>
                  <a:gd name="T2" fmla="*/ 0 w 631"/>
                  <a:gd name="T3" fmla="*/ 122 h 821"/>
                  <a:gd name="T4" fmla="*/ 0 w 631"/>
                  <a:gd name="T5" fmla="*/ 697 h 821"/>
                  <a:gd name="T6" fmla="*/ 316 w 631"/>
                  <a:gd name="T7" fmla="*/ 821 h 821"/>
                  <a:gd name="T8" fmla="*/ 631 w 631"/>
                  <a:gd name="T9" fmla="*/ 699 h 821"/>
                  <a:gd name="T10" fmla="*/ 631 w 631"/>
                  <a:gd name="T11" fmla="*/ 124 h 821"/>
                  <a:gd name="T12" fmla="*/ 316 w 631"/>
                  <a:gd name="T13" fmla="*/ 0 h 821"/>
                  <a:gd name="T14" fmla="*/ 7 w 631"/>
                  <a:gd name="T15" fmla="*/ 723 h 821"/>
                  <a:gd name="T16" fmla="*/ 7 w 631"/>
                  <a:gd name="T17" fmla="*/ 716 h 821"/>
                  <a:gd name="T18" fmla="*/ 7 w 631"/>
                  <a:gd name="T19" fmla="*/ 723 h 821"/>
                  <a:gd name="T20" fmla="*/ 225 w 631"/>
                  <a:gd name="T21" fmla="*/ 365 h 821"/>
                  <a:gd name="T22" fmla="*/ 194 w 631"/>
                  <a:gd name="T23" fmla="*/ 381 h 821"/>
                  <a:gd name="T24" fmla="*/ 194 w 631"/>
                  <a:gd name="T25" fmla="*/ 426 h 821"/>
                  <a:gd name="T26" fmla="*/ 166 w 631"/>
                  <a:gd name="T27" fmla="*/ 487 h 821"/>
                  <a:gd name="T28" fmla="*/ 166 w 631"/>
                  <a:gd name="T29" fmla="*/ 489 h 821"/>
                  <a:gd name="T30" fmla="*/ 194 w 631"/>
                  <a:gd name="T31" fmla="*/ 564 h 821"/>
                  <a:gd name="T32" fmla="*/ 194 w 631"/>
                  <a:gd name="T33" fmla="*/ 615 h 821"/>
                  <a:gd name="T34" fmla="*/ 201 w 631"/>
                  <a:gd name="T35" fmla="*/ 639 h 821"/>
                  <a:gd name="T36" fmla="*/ 225 w 631"/>
                  <a:gd name="T37" fmla="*/ 646 h 821"/>
                  <a:gd name="T38" fmla="*/ 225 w 631"/>
                  <a:gd name="T39" fmla="*/ 690 h 821"/>
                  <a:gd name="T40" fmla="*/ 155 w 631"/>
                  <a:gd name="T41" fmla="*/ 671 h 821"/>
                  <a:gd name="T42" fmla="*/ 134 w 631"/>
                  <a:gd name="T43" fmla="*/ 604 h 821"/>
                  <a:gd name="T44" fmla="*/ 134 w 631"/>
                  <a:gd name="T45" fmla="*/ 547 h 821"/>
                  <a:gd name="T46" fmla="*/ 103 w 631"/>
                  <a:gd name="T47" fmla="*/ 517 h 821"/>
                  <a:gd name="T48" fmla="*/ 103 w 631"/>
                  <a:gd name="T49" fmla="*/ 459 h 821"/>
                  <a:gd name="T50" fmla="*/ 134 w 631"/>
                  <a:gd name="T51" fmla="*/ 433 h 821"/>
                  <a:gd name="T52" fmla="*/ 134 w 631"/>
                  <a:gd name="T53" fmla="*/ 388 h 821"/>
                  <a:gd name="T54" fmla="*/ 155 w 631"/>
                  <a:gd name="T55" fmla="*/ 332 h 821"/>
                  <a:gd name="T56" fmla="*/ 225 w 631"/>
                  <a:gd name="T57" fmla="*/ 316 h 821"/>
                  <a:gd name="T58" fmla="*/ 225 w 631"/>
                  <a:gd name="T59" fmla="*/ 365 h 821"/>
                  <a:gd name="T60" fmla="*/ 536 w 631"/>
                  <a:gd name="T61" fmla="*/ 473 h 821"/>
                  <a:gd name="T62" fmla="*/ 536 w 631"/>
                  <a:gd name="T63" fmla="*/ 519 h 821"/>
                  <a:gd name="T64" fmla="*/ 505 w 631"/>
                  <a:gd name="T65" fmla="*/ 550 h 821"/>
                  <a:gd name="T66" fmla="*/ 505 w 631"/>
                  <a:gd name="T67" fmla="*/ 604 h 821"/>
                  <a:gd name="T68" fmla="*/ 484 w 631"/>
                  <a:gd name="T69" fmla="*/ 674 h 821"/>
                  <a:gd name="T70" fmla="*/ 412 w 631"/>
                  <a:gd name="T71" fmla="*/ 692 h 821"/>
                  <a:gd name="T72" fmla="*/ 412 w 631"/>
                  <a:gd name="T73" fmla="*/ 648 h 821"/>
                  <a:gd name="T74" fmla="*/ 435 w 631"/>
                  <a:gd name="T75" fmla="*/ 641 h 821"/>
                  <a:gd name="T76" fmla="*/ 442 w 631"/>
                  <a:gd name="T77" fmla="*/ 618 h 821"/>
                  <a:gd name="T78" fmla="*/ 442 w 631"/>
                  <a:gd name="T79" fmla="*/ 566 h 821"/>
                  <a:gd name="T80" fmla="*/ 472 w 631"/>
                  <a:gd name="T81" fmla="*/ 491 h 821"/>
                  <a:gd name="T82" fmla="*/ 472 w 631"/>
                  <a:gd name="T83" fmla="*/ 489 h 821"/>
                  <a:gd name="T84" fmla="*/ 442 w 631"/>
                  <a:gd name="T85" fmla="*/ 426 h 821"/>
                  <a:gd name="T86" fmla="*/ 442 w 631"/>
                  <a:gd name="T87" fmla="*/ 384 h 821"/>
                  <a:gd name="T88" fmla="*/ 412 w 631"/>
                  <a:gd name="T89" fmla="*/ 367 h 821"/>
                  <a:gd name="T90" fmla="*/ 412 w 631"/>
                  <a:gd name="T91" fmla="*/ 318 h 821"/>
                  <a:gd name="T92" fmla="*/ 482 w 631"/>
                  <a:gd name="T93" fmla="*/ 335 h 821"/>
                  <a:gd name="T94" fmla="*/ 505 w 631"/>
                  <a:gd name="T95" fmla="*/ 391 h 821"/>
                  <a:gd name="T96" fmla="*/ 505 w 631"/>
                  <a:gd name="T97" fmla="*/ 435 h 821"/>
                  <a:gd name="T98" fmla="*/ 536 w 631"/>
                  <a:gd name="T99" fmla="*/ 459 h 821"/>
                  <a:gd name="T100" fmla="*/ 536 w 631"/>
                  <a:gd name="T101" fmla="*/ 473 h 821"/>
                  <a:gd name="T102" fmla="*/ 316 w 631"/>
                  <a:gd name="T103" fmla="*/ 178 h 821"/>
                  <a:gd name="T104" fmla="*/ 91 w 631"/>
                  <a:gd name="T105" fmla="*/ 110 h 821"/>
                  <a:gd name="T106" fmla="*/ 316 w 631"/>
                  <a:gd name="T107" fmla="*/ 43 h 821"/>
                  <a:gd name="T108" fmla="*/ 540 w 631"/>
                  <a:gd name="T109" fmla="*/ 110 h 821"/>
                  <a:gd name="T110" fmla="*/ 316 w 631"/>
                  <a:gd name="T111" fmla="*/ 178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31" h="821">
                    <a:moveTo>
                      <a:pt x="316" y="0"/>
                    </a:moveTo>
                    <a:cubicBezTo>
                      <a:pt x="141" y="0"/>
                      <a:pt x="0" y="59"/>
                      <a:pt x="0" y="122"/>
                    </a:cubicBezTo>
                    <a:lnTo>
                      <a:pt x="0" y="697"/>
                    </a:lnTo>
                    <a:cubicBezTo>
                      <a:pt x="0" y="760"/>
                      <a:pt x="143" y="821"/>
                      <a:pt x="316" y="821"/>
                    </a:cubicBezTo>
                    <a:cubicBezTo>
                      <a:pt x="491" y="821"/>
                      <a:pt x="631" y="765"/>
                      <a:pt x="631" y="699"/>
                    </a:cubicBezTo>
                    <a:lnTo>
                      <a:pt x="631" y="124"/>
                    </a:lnTo>
                    <a:cubicBezTo>
                      <a:pt x="631" y="61"/>
                      <a:pt x="489" y="0"/>
                      <a:pt x="316" y="0"/>
                    </a:cubicBezTo>
                    <a:close/>
                    <a:moveTo>
                      <a:pt x="7" y="723"/>
                    </a:moveTo>
                    <a:lnTo>
                      <a:pt x="7" y="716"/>
                    </a:lnTo>
                    <a:cubicBezTo>
                      <a:pt x="7" y="718"/>
                      <a:pt x="7" y="720"/>
                      <a:pt x="7" y="723"/>
                    </a:cubicBezTo>
                    <a:close/>
                    <a:moveTo>
                      <a:pt x="225" y="365"/>
                    </a:moveTo>
                    <a:cubicBezTo>
                      <a:pt x="204" y="365"/>
                      <a:pt x="194" y="358"/>
                      <a:pt x="194" y="381"/>
                    </a:cubicBezTo>
                    <a:lnTo>
                      <a:pt x="194" y="426"/>
                    </a:lnTo>
                    <a:cubicBezTo>
                      <a:pt x="194" y="459"/>
                      <a:pt x="190" y="480"/>
                      <a:pt x="166" y="487"/>
                    </a:cubicBezTo>
                    <a:lnTo>
                      <a:pt x="166" y="489"/>
                    </a:lnTo>
                    <a:cubicBezTo>
                      <a:pt x="190" y="498"/>
                      <a:pt x="194" y="524"/>
                      <a:pt x="194" y="564"/>
                    </a:cubicBezTo>
                    <a:lnTo>
                      <a:pt x="194" y="615"/>
                    </a:lnTo>
                    <a:cubicBezTo>
                      <a:pt x="194" y="632"/>
                      <a:pt x="197" y="632"/>
                      <a:pt x="201" y="639"/>
                    </a:cubicBezTo>
                    <a:cubicBezTo>
                      <a:pt x="206" y="646"/>
                      <a:pt x="213" y="646"/>
                      <a:pt x="225" y="646"/>
                    </a:cubicBezTo>
                    <a:lnTo>
                      <a:pt x="225" y="690"/>
                    </a:lnTo>
                    <a:cubicBezTo>
                      <a:pt x="192" y="690"/>
                      <a:pt x="169" y="683"/>
                      <a:pt x="155" y="671"/>
                    </a:cubicBezTo>
                    <a:cubicBezTo>
                      <a:pt x="141" y="660"/>
                      <a:pt x="134" y="636"/>
                      <a:pt x="134" y="604"/>
                    </a:cubicBezTo>
                    <a:lnTo>
                      <a:pt x="134" y="547"/>
                    </a:lnTo>
                    <a:cubicBezTo>
                      <a:pt x="134" y="517"/>
                      <a:pt x="122" y="517"/>
                      <a:pt x="103" y="517"/>
                    </a:cubicBezTo>
                    <a:lnTo>
                      <a:pt x="103" y="459"/>
                    </a:lnTo>
                    <a:cubicBezTo>
                      <a:pt x="124" y="459"/>
                      <a:pt x="134" y="459"/>
                      <a:pt x="134" y="433"/>
                    </a:cubicBezTo>
                    <a:lnTo>
                      <a:pt x="134" y="388"/>
                    </a:lnTo>
                    <a:cubicBezTo>
                      <a:pt x="134" y="360"/>
                      <a:pt x="141" y="342"/>
                      <a:pt x="155" y="332"/>
                    </a:cubicBezTo>
                    <a:cubicBezTo>
                      <a:pt x="169" y="321"/>
                      <a:pt x="192" y="316"/>
                      <a:pt x="225" y="316"/>
                    </a:cubicBezTo>
                    <a:lnTo>
                      <a:pt x="225" y="365"/>
                    </a:lnTo>
                    <a:close/>
                    <a:moveTo>
                      <a:pt x="536" y="473"/>
                    </a:moveTo>
                    <a:lnTo>
                      <a:pt x="536" y="519"/>
                    </a:lnTo>
                    <a:cubicBezTo>
                      <a:pt x="515" y="519"/>
                      <a:pt x="505" y="519"/>
                      <a:pt x="505" y="550"/>
                    </a:cubicBezTo>
                    <a:lnTo>
                      <a:pt x="505" y="604"/>
                    </a:lnTo>
                    <a:cubicBezTo>
                      <a:pt x="505" y="636"/>
                      <a:pt x="498" y="660"/>
                      <a:pt x="484" y="674"/>
                    </a:cubicBezTo>
                    <a:cubicBezTo>
                      <a:pt x="470" y="685"/>
                      <a:pt x="447" y="692"/>
                      <a:pt x="412" y="692"/>
                    </a:cubicBezTo>
                    <a:lnTo>
                      <a:pt x="412" y="648"/>
                    </a:lnTo>
                    <a:cubicBezTo>
                      <a:pt x="421" y="648"/>
                      <a:pt x="430" y="646"/>
                      <a:pt x="435" y="641"/>
                    </a:cubicBezTo>
                    <a:cubicBezTo>
                      <a:pt x="440" y="634"/>
                      <a:pt x="442" y="634"/>
                      <a:pt x="442" y="618"/>
                    </a:cubicBezTo>
                    <a:lnTo>
                      <a:pt x="442" y="566"/>
                    </a:lnTo>
                    <a:cubicBezTo>
                      <a:pt x="442" y="526"/>
                      <a:pt x="449" y="503"/>
                      <a:pt x="472" y="491"/>
                    </a:cubicBezTo>
                    <a:lnTo>
                      <a:pt x="472" y="489"/>
                    </a:lnTo>
                    <a:cubicBezTo>
                      <a:pt x="449" y="482"/>
                      <a:pt x="442" y="461"/>
                      <a:pt x="442" y="426"/>
                    </a:cubicBezTo>
                    <a:lnTo>
                      <a:pt x="442" y="384"/>
                    </a:lnTo>
                    <a:cubicBezTo>
                      <a:pt x="442" y="360"/>
                      <a:pt x="430" y="367"/>
                      <a:pt x="412" y="367"/>
                    </a:cubicBezTo>
                    <a:lnTo>
                      <a:pt x="412" y="318"/>
                    </a:lnTo>
                    <a:cubicBezTo>
                      <a:pt x="444" y="318"/>
                      <a:pt x="468" y="325"/>
                      <a:pt x="482" y="335"/>
                    </a:cubicBezTo>
                    <a:cubicBezTo>
                      <a:pt x="496" y="346"/>
                      <a:pt x="505" y="365"/>
                      <a:pt x="505" y="391"/>
                    </a:cubicBezTo>
                    <a:lnTo>
                      <a:pt x="505" y="435"/>
                    </a:lnTo>
                    <a:cubicBezTo>
                      <a:pt x="505" y="461"/>
                      <a:pt x="515" y="459"/>
                      <a:pt x="536" y="459"/>
                    </a:cubicBezTo>
                    <a:lnTo>
                      <a:pt x="536" y="473"/>
                    </a:lnTo>
                    <a:close/>
                    <a:moveTo>
                      <a:pt x="316" y="178"/>
                    </a:moveTo>
                    <a:cubicBezTo>
                      <a:pt x="192" y="178"/>
                      <a:pt x="91" y="148"/>
                      <a:pt x="91" y="110"/>
                    </a:cubicBezTo>
                    <a:cubicBezTo>
                      <a:pt x="91" y="73"/>
                      <a:pt x="192" y="43"/>
                      <a:pt x="316" y="43"/>
                    </a:cubicBezTo>
                    <a:cubicBezTo>
                      <a:pt x="440" y="43"/>
                      <a:pt x="540" y="73"/>
                      <a:pt x="540" y="110"/>
                    </a:cubicBezTo>
                    <a:cubicBezTo>
                      <a:pt x="540" y="150"/>
                      <a:pt x="440" y="178"/>
                      <a:pt x="316" y="1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3082" name="Group 19"/>
            <p:cNvGrpSpPr>
              <a:grpSpLocks noChangeAspect="1"/>
            </p:cNvGrpSpPr>
            <p:nvPr/>
          </p:nvGrpSpPr>
          <p:grpSpPr bwMode="auto">
            <a:xfrm>
              <a:off x="6519863" y="5826125"/>
              <a:ext cx="903287" cy="803275"/>
              <a:chOff x="4107" y="3670"/>
              <a:chExt cx="569" cy="506"/>
            </a:xfrm>
          </p:grpSpPr>
          <p:sp>
            <p:nvSpPr>
              <p:cNvPr id="3083" name="AutoShape 18"/>
              <p:cNvSpPr>
                <a:spLocks noChangeAspect="1" noChangeArrowheads="1" noTextEdit="1"/>
              </p:cNvSpPr>
              <p:nvPr/>
            </p:nvSpPr>
            <p:spPr bwMode="auto">
              <a:xfrm>
                <a:off x="4107" y="3670"/>
                <a:ext cx="569" cy="5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084" name="Freeform 20"/>
              <p:cNvSpPr>
                <a:spLocks/>
              </p:cNvSpPr>
              <p:nvPr/>
            </p:nvSpPr>
            <p:spPr bwMode="auto">
              <a:xfrm>
                <a:off x="4452" y="3820"/>
                <a:ext cx="53" cy="42"/>
              </a:xfrm>
              <a:custGeom>
                <a:avLst/>
                <a:gdLst>
                  <a:gd name="T0" fmla="*/ 163 w 165"/>
                  <a:gd name="T1" fmla="*/ 113 h 131"/>
                  <a:gd name="T2" fmla="*/ 146 w 165"/>
                  <a:gd name="T3" fmla="*/ 131 h 131"/>
                  <a:gd name="T4" fmla="*/ 17 w 165"/>
                  <a:gd name="T5" fmla="*/ 131 h 131"/>
                  <a:gd name="T6" fmla="*/ 0 w 165"/>
                  <a:gd name="T7" fmla="*/ 113 h 131"/>
                  <a:gd name="T8" fmla="*/ 0 w 165"/>
                  <a:gd name="T9" fmla="*/ 17 h 131"/>
                  <a:gd name="T10" fmla="*/ 17 w 165"/>
                  <a:gd name="T11" fmla="*/ 0 h 131"/>
                  <a:gd name="T12" fmla="*/ 148 w 165"/>
                  <a:gd name="T13" fmla="*/ 0 h 131"/>
                  <a:gd name="T14" fmla="*/ 165 w 165"/>
                  <a:gd name="T15" fmla="*/ 17 h 131"/>
                  <a:gd name="T16" fmla="*/ 165 w 165"/>
                  <a:gd name="T17" fmla="*/ 113 h 131"/>
                  <a:gd name="T18" fmla="*/ 163 w 165"/>
                  <a:gd name="T19" fmla="*/ 11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131">
                    <a:moveTo>
                      <a:pt x="163" y="113"/>
                    </a:moveTo>
                    <a:cubicBezTo>
                      <a:pt x="163" y="123"/>
                      <a:pt x="156" y="131"/>
                      <a:pt x="146" y="131"/>
                    </a:cubicBezTo>
                    <a:lnTo>
                      <a:pt x="17" y="131"/>
                    </a:lnTo>
                    <a:cubicBezTo>
                      <a:pt x="7" y="131"/>
                      <a:pt x="0" y="123"/>
                      <a:pt x="0" y="113"/>
                    </a:cubicBezTo>
                    <a:lnTo>
                      <a:pt x="0" y="17"/>
                    </a:lnTo>
                    <a:cubicBezTo>
                      <a:pt x="0" y="7"/>
                      <a:pt x="7" y="0"/>
                      <a:pt x="17" y="0"/>
                    </a:cubicBezTo>
                    <a:lnTo>
                      <a:pt x="148" y="0"/>
                    </a:lnTo>
                    <a:cubicBezTo>
                      <a:pt x="158" y="0"/>
                      <a:pt x="165" y="7"/>
                      <a:pt x="165" y="17"/>
                    </a:cubicBezTo>
                    <a:lnTo>
                      <a:pt x="165" y="113"/>
                    </a:lnTo>
                    <a:lnTo>
                      <a:pt x="163" y="1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85" name="Freeform 21"/>
              <p:cNvSpPr>
                <a:spLocks/>
              </p:cNvSpPr>
              <p:nvPr/>
            </p:nvSpPr>
            <p:spPr bwMode="auto">
              <a:xfrm>
                <a:off x="4376" y="3852"/>
                <a:ext cx="53" cy="42"/>
              </a:xfrm>
              <a:custGeom>
                <a:avLst/>
                <a:gdLst>
                  <a:gd name="T0" fmla="*/ 166 w 166"/>
                  <a:gd name="T1" fmla="*/ 114 h 131"/>
                  <a:gd name="T2" fmla="*/ 149 w 166"/>
                  <a:gd name="T3" fmla="*/ 131 h 131"/>
                  <a:gd name="T4" fmla="*/ 18 w 166"/>
                  <a:gd name="T5" fmla="*/ 131 h 131"/>
                  <a:gd name="T6" fmla="*/ 0 w 166"/>
                  <a:gd name="T7" fmla="*/ 114 h 131"/>
                  <a:gd name="T8" fmla="*/ 0 w 166"/>
                  <a:gd name="T9" fmla="*/ 17 h 131"/>
                  <a:gd name="T10" fmla="*/ 18 w 166"/>
                  <a:gd name="T11" fmla="*/ 0 h 131"/>
                  <a:gd name="T12" fmla="*/ 149 w 166"/>
                  <a:gd name="T13" fmla="*/ 0 h 131"/>
                  <a:gd name="T14" fmla="*/ 166 w 166"/>
                  <a:gd name="T15" fmla="*/ 17 h 131"/>
                  <a:gd name="T16" fmla="*/ 166 w 166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131">
                    <a:moveTo>
                      <a:pt x="166" y="114"/>
                    </a:moveTo>
                    <a:cubicBezTo>
                      <a:pt x="166" y="124"/>
                      <a:pt x="159" y="131"/>
                      <a:pt x="149" y="131"/>
                    </a:cubicBezTo>
                    <a:lnTo>
                      <a:pt x="18" y="131"/>
                    </a:lnTo>
                    <a:cubicBezTo>
                      <a:pt x="8" y="131"/>
                      <a:pt x="0" y="124"/>
                      <a:pt x="0" y="114"/>
                    </a:cubicBezTo>
                    <a:lnTo>
                      <a:pt x="0" y="17"/>
                    </a:lnTo>
                    <a:cubicBezTo>
                      <a:pt x="0" y="7"/>
                      <a:pt x="8" y="0"/>
                      <a:pt x="18" y="0"/>
                    </a:cubicBezTo>
                    <a:lnTo>
                      <a:pt x="149" y="0"/>
                    </a:lnTo>
                    <a:cubicBezTo>
                      <a:pt x="159" y="0"/>
                      <a:pt x="166" y="7"/>
                      <a:pt x="166" y="17"/>
                    </a:cubicBezTo>
                    <a:lnTo>
                      <a:pt x="166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86" name="Freeform 22"/>
              <p:cNvSpPr>
                <a:spLocks/>
              </p:cNvSpPr>
              <p:nvPr/>
            </p:nvSpPr>
            <p:spPr bwMode="auto">
              <a:xfrm>
                <a:off x="4300" y="3753"/>
                <a:ext cx="54" cy="44"/>
              </a:xfrm>
              <a:custGeom>
                <a:avLst/>
                <a:gdLst>
                  <a:gd name="T0" fmla="*/ 168 w 168"/>
                  <a:gd name="T1" fmla="*/ 119 h 136"/>
                  <a:gd name="T2" fmla="*/ 151 w 168"/>
                  <a:gd name="T3" fmla="*/ 136 h 136"/>
                  <a:gd name="T4" fmla="*/ 17 w 168"/>
                  <a:gd name="T5" fmla="*/ 136 h 136"/>
                  <a:gd name="T6" fmla="*/ 0 w 168"/>
                  <a:gd name="T7" fmla="*/ 119 h 136"/>
                  <a:gd name="T8" fmla="*/ 0 w 168"/>
                  <a:gd name="T9" fmla="*/ 17 h 136"/>
                  <a:gd name="T10" fmla="*/ 17 w 168"/>
                  <a:gd name="T11" fmla="*/ 0 h 136"/>
                  <a:gd name="T12" fmla="*/ 148 w 168"/>
                  <a:gd name="T13" fmla="*/ 0 h 136"/>
                  <a:gd name="T14" fmla="*/ 168 w 168"/>
                  <a:gd name="T15" fmla="*/ 17 h 136"/>
                  <a:gd name="T16" fmla="*/ 168 w 168"/>
                  <a:gd name="T17" fmla="*/ 119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36">
                    <a:moveTo>
                      <a:pt x="168" y="119"/>
                    </a:moveTo>
                    <a:cubicBezTo>
                      <a:pt x="168" y="128"/>
                      <a:pt x="161" y="136"/>
                      <a:pt x="151" y="136"/>
                    </a:cubicBezTo>
                    <a:lnTo>
                      <a:pt x="17" y="136"/>
                    </a:lnTo>
                    <a:cubicBezTo>
                      <a:pt x="7" y="136"/>
                      <a:pt x="0" y="128"/>
                      <a:pt x="0" y="119"/>
                    </a:cubicBezTo>
                    <a:lnTo>
                      <a:pt x="0" y="17"/>
                    </a:lnTo>
                    <a:cubicBezTo>
                      <a:pt x="0" y="7"/>
                      <a:pt x="7" y="0"/>
                      <a:pt x="17" y="0"/>
                    </a:cubicBezTo>
                    <a:lnTo>
                      <a:pt x="148" y="0"/>
                    </a:lnTo>
                    <a:cubicBezTo>
                      <a:pt x="161" y="0"/>
                      <a:pt x="168" y="7"/>
                      <a:pt x="168" y="17"/>
                    </a:cubicBezTo>
                    <a:lnTo>
                      <a:pt x="168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87" name="Freeform 23"/>
              <p:cNvSpPr>
                <a:spLocks/>
              </p:cNvSpPr>
              <p:nvPr/>
            </p:nvSpPr>
            <p:spPr bwMode="auto">
              <a:xfrm>
                <a:off x="4235" y="3679"/>
                <a:ext cx="313" cy="75"/>
              </a:xfrm>
              <a:custGeom>
                <a:avLst/>
                <a:gdLst>
                  <a:gd name="T0" fmla="*/ 960 w 977"/>
                  <a:gd name="T1" fmla="*/ 0 h 235"/>
                  <a:gd name="T2" fmla="*/ 18 w 977"/>
                  <a:gd name="T3" fmla="*/ 0 h 235"/>
                  <a:gd name="T4" fmla="*/ 0 w 977"/>
                  <a:gd name="T5" fmla="*/ 18 h 235"/>
                  <a:gd name="T6" fmla="*/ 0 w 977"/>
                  <a:gd name="T7" fmla="*/ 218 h 235"/>
                  <a:gd name="T8" fmla="*/ 18 w 977"/>
                  <a:gd name="T9" fmla="*/ 235 h 235"/>
                  <a:gd name="T10" fmla="*/ 119 w 977"/>
                  <a:gd name="T11" fmla="*/ 235 h 235"/>
                  <a:gd name="T12" fmla="*/ 136 w 977"/>
                  <a:gd name="T13" fmla="*/ 218 h 235"/>
                  <a:gd name="T14" fmla="*/ 136 w 977"/>
                  <a:gd name="T15" fmla="*/ 134 h 235"/>
                  <a:gd name="T16" fmla="*/ 841 w 977"/>
                  <a:gd name="T17" fmla="*/ 134 h 235"/>
                  <a:gd name="T18" fmla="*/ 841 w 977"/>
                  <a:gd name="T19" fmla="*/ 218 h 235"/>
                  <a:gd name="T20" fmla="*/ 861 w 977"/>
                  <a:gd name="T21" fmla="*/ 235 h 235"/>
                  <a:gd name="T22" fmla="*/ 957 w 977"/>
                  <a:gd name="T23" fmla="*/ 235 h 235"/>
                  <a:gd name="T24" fmla="*/ 974 w 977"/>
                  <a:gd name="T25" fmla="*/ 218 h 235"/>
                  <a:gd name="T26" fmla="*/ 974 w 977"/>
                  <a:gd name="T27" fmla="*/ 18 h 235"/>
                  <a:gd name="T28" fmla="*/ 960 w 977"/>
                  <a:gd name="T2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77" h="235">
                    <a:moveTo>
                      <a:pt x="960" y="0"/>
                    </a:moveTo>
                    <a:lnTo>
                      <a:pt x="18" y="0"/>
                    </a:lnTo>
                    <a:cubicBezTo>
                      <a:pt x="8" y="0"/>
                      <a:pt x="0" y="8"/>
                      <a:pt x="0" y="18"/>
                    </a:cubicBezTo>
                    <a:lnTo>
                      <a:pt x="0" y="218"/>
                    </a:lnTo>
                    <a:cubicBezTo>
                      <a:pt x="0" y="228"/>
                      <a:pt x="8" y="235"/>
                      <a:pt x="18" y="235"/>
                    </a:cubicBezTo>
                    <a:lnTo>
                      <a:pt x="119" y="235"/>
                    </a:lnTo>
                    <a:cubicBezTo>
                      <a:pt x="129" y="235"/>
                      <a:pt x="136" y="228"/>
                      <a:pt x="136" y="218"/>
                    </a:cubicBezTo>
                    <a:lnTo>
                      <a:pt x="136" y="134"/>
                    </a:lnTo>
                    <a:lnTo>
                      <a:pt x="841" y="134"/>
                    </a:lnTo>
                    <a:lnTo>
                      <a:pt x="841" y="218"/>
                    </a:lnTo>
                    <a:cubicBezTo>
                      <a:pt x="841" y="228"/>
                      <a:pt x="848" y="235"/>
                      <a:pt x="861" y="235"/>
                    </a:cubicBezTo>
                    <a:lnTo>
                      <a:pt x="957" y="235"/>
                    </a:lnTo>
                    <a:cubicBezTo>
                      <a:pt x="967" y="235"/>
                      <a:pt x="974" y="228"/>
                      <a:pt x="974" y="218"/>
                    </a:cubicBezTo>
                    <a:lnTo>
                      <a:pt x="974" y="18"/>
                    </a:lnTo>
                    <a:cubicBezTo>
                      <a:pt x="977" y="8"/>
                      <a:pt x="970" y="0"/>
                      <a:pt x="9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88" name="Freeform 24"/>
              <p:cNvSpPr>
                <a:spLocks/>
              </p:cNvSpPr>
              <p:nvPr/>
            </p:nvSpPr>
            <p:spPr bwMode="auto">
              <a:xfrm>
                <a:off x="4236" y="3926"/>
                <a:ext cx="313" cy="75"/>
              </a:xfrm>
              <a:custGeom>
                <a:avLst/>
                <a:gdLst>
                  <a:gd name="T0" fmla="*/ 955 w 974"/>
                  <a:gd name="T1" fmla="*/ 2 h 235"/>
                  <a:gd name="T2" fmla="*/ 858 w 974"/>
                  <a:gd name="T3" fmla="*/ 2 h 235"/>
                  <a:gd name="T4" fmla="*/ 841 w 974"/>
                  <a:gd name="T5" fmla="*/ 20 h 235"/>
                  <a:gd name="T6" fmla="*/ 841 w 974"/>
                  <a:gd name="T7" fmla="*/ 101 h 235"/>
                  <a:gd name="T8" fmla="*/ 134 w 974"/>
                  <a:gd name="T9" fmla="*/ 101 h 235"/>
                  <a:gd name="T10" fmla="*/ 134 w 974"/>
                  <a:gd name="T11" fmla="*/ 17 h 235"/>
                  <a:gd name="T12" fmla="*/ 114 w 974"/>
                  <a:gd name="T13" fmla="*/ 0 h 235"/>
                  <a:gd name="T14" fmla="*/ 17 w 974"/>
                  <a:gd name="T15" fmla="*/ 0 h 235"/>
                  <a:gd name="T16" fmla="*/ 0 w 974"/>
                  <a:gd name="T17" fmla="*/ 20 h 235"/>
                  <a:gd name="T18" fmla="*/ 0 w 974"/>
                  <a:gd name="T19" fmla="*/ 218 h 235"/>
                  <a:gd name="T20" fmla="*/ 17 w 974"/>
                  <a:gd name="T21" fmla="*/ 235 h 235"/>
                  <a:gd name="T22" fmla="*/ 957 w 974"/>
                  <a:gd name="T23" fmla="*/ 235 h 235"/>
                  <a:gd name="T24" fmla="*/ 974 w 974"/>
                  <a:gd name="T25" fmla="*/ 218 h 235"/>
                  <a:gd name="T26" fmla="*/ 974 w 974"/>
                  <a:gd name="T27" fmla="*/ 20 h 235"/>
                  <a:gd name="T28" fmla="*/ 955 w 974"/>
                  <a:gd name="T29" fmla="*/ 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74" h="235">
                    <a:moveTo>
                      <a:pt x="955" y="2"/>
                    </a:moveTo>
                    <a:lnTo>
                      <a:pt x="858" y="2"/>
                    </a:lnTo>
                    <a:cubicBezTo>
                      <a:pt x="848" y="2"/>
                      <a:pt x="841" y="10"/>
                      <a:pt x="841" y="20"/>
                    </a:cubicBezTo>
                    <a:lnTo>
                      <a:pt x="841" y="101"/>
                    </a:lnTo>
                    <a:lnTo>
                      <a:pt x="134" y="101"/>
                    </a:lnTo>
                    <a:lnTo>
                      <a:pt x="134" y="17"/>
                    </a:lnTo>
                    <a:cubicBezTo>
                      <a:pt x="134" y="7"/>
                      <a:pt x="126" y="0"/>
                      <a:pt x="114" y="0"/>
                    </a:cubicBezTo>
                    <a:lnTo>
                      <a:pt x="17" y="0"/>
                    </a:lnTo>
                    <a:cubicBezTo>
                      <a:pt x="8" y="0"/>
                      <a:pt x="0" y="7"/>
                      <a:pt x="0" y="20"/>
                    </a:cubicBezTo>
                    <a:lnTo>
                      <a:pt x="0" y="218"/>
                    </a:lnTo>
                    <a:cubicBezTo>
                      <a:pt x="0" y="227"/>
                      <a:pt x="8" y="235"/>
                      <a:pt x="17" y="235"/>
                    </a:cubicBezTo>
                    <a:lnTo>
                      <a:pt x="957" y="235"/>
                    </a:lnTo>
                    <a:cubicBezTo>
                      <a:pt x="967" y="235"/>
                      <a:pt x="974" y="227"/>
                      <a:pt x="974" y="218"/>
                    </a:cubicBezTo>
                    <a:lnTo>
                      <a:pt x="974" y="20"/>
                    </a:lnTo>
                    <a:cubicBezTo>
                      <a:pt x="972" y="10"/>
                      <a:pt x="965" y="2"/>
                      <a:pt x="955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089" name="Freeform 25"/>
              <p:cNvSpPr>
                <a:spLocks/>
              </p:cNvSpPr>
              <p:nvPr/>
            </p:nvSpPr>
            <p:spPr bwMode="auto">
              <a:xfrm>
                <a:off x="4301" y="3819"/>
                <a:ext cx="53" cy="42"/>
              </a:xfrm>
              <a:custGeom>
                <a:avLst/>
                <a:gdLst>
                  <a:gd name="T0" fmla="*/ 166 w 166"/>
                  <a:gd name="T1" fmla="*/ 114 h 131"/>
                  <a:gd name="T2" fmla="*/ 149 w 166"/>
                  <a:gd name="T3" fmla="*/ 131 h 131"/>
                  <a:gd name="T4" fmla="*/ 18 w 166"/>
                  <a:gd name="T5" fmla="*/ 131 h 131"/>
                  <a:gd name="T6" fmla="*/ 0 w 166"/>
                  <a:gd name="T7" fmla="*/ 114 h 131"/>
                  <a:gd name="T8" fmla="*/ 0 w 166"/>
                  <a:gd name="T9" fmla="*/ 17 h 131"/>
                  <a:gd name="T10" fmla="*/ 18 w 166"/>
                  <a:gd name="T11" fmla="*/ 0 h 131"/>
                  <a:gd name="T12" fmla="*/ 149 w 166"/>
                  <a:gd name="T13" fmla="*/ 0 h 131"/>
                  <a:gd name="T14" fmla="*/ 166 w 166"/>
                  <a:gd name="T15" fmla="*/ 17 h 131"/>
                  <a:gd name="T16" fmla="*/ 166 w 166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131">
                    <a:moveTo>
                      <a:pt x="166" y="114"/>
                    </a:moveTo>
                    <a:cubicBezTo>
                      <a:pt x="166" y="124"/>
                      <a:pt x="159" y="131"/>
                      <a:pt x="149" y="131"/>
                    </a:cubicBezTo>
                    <a:lnTo>
                      <a:pt x="18" y="131"/>
                    </a:lnTo>
                    <a:cubicBezTo>
                      <a:pt x="8" y="131"/>
                      <a:pt x="0" y="124"/>
                      <a:pt x="0" y="114"/>
                    </a:cubicBezTo>
                    <a:lnTo>
                      <a:pt x="0" y="17"/>
                    </a:lnTo>
                    <a:cubicBezTo>
                      <a:pt x="0" y="8"/>
                      <a:pt x="8" y="0"/>
                      <a:pt x="18" y="0"/>
                    </a:cubicBezTo>
                    <a:lnTo>
                      <a:pt x="149" y="0"/>
                    </a:lnTo>
                    <a:cubicBezTo>
                      <a:pt x="159" y="0"/>
                      <a:pt x="166" y="8"/>
                      <a:pt x="166" y="17"/>
                    </a:cubicBezTo>
                    <a:lnTo>
                      <a:pt x="166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90" name="Freeform 26"/>
              <p:cNvSpPr>
                <a:spLocks/>
              </p:cNvSpPr>
              <p:nvPr/>
            </p:nvSpPr>
            <p:spPr bwMode="auto">
              <a:xfrm>
                <a:off x="4300" y="3884"/>
                <a:ext cx="53" cy="42"/>
              </a:xfrm>
              <a:custGeom>
                <a:avLst/>
                <a:gdLst>
                  <a:gd name="T0" fmla="*/ 166 w 166"/>
                  <a:gd name="T1" fmla="*/ 114 h 131"/>
                  <a:gd name="T2" fmla="*/ 148 w 166"/>
                  <a:gd name="T3" fmla="*/ 131 h 131"/>
                  <a:gd name="T4" fmla="*/ 17 w 166"/>
                  <a:gd name="T5" fmla="*/ 131 h 131"/>
                  <a:gd name="T6" fmla="*/ 0 w 166"/>
                  <a:gd name="T7" fmla="*/ 114 h 131"/>
                  <a:gd name="T8" fmla="*/ 0 w 166"/>
                  <a:gd name="T9" fmla="*/ 17 h 131"/>
                  <a:gd name="T10" fmla="*/ 17 w 166"/>
                  <a:gd name="T11" fmla="*/ 0 h 131"/>
                  <a:gd name="T12" fmla="*/ 148 w 166"/>
                  <a:gd name="T13" fmla="*/ 0 h 131"/>
                  <a:gd name="T14" fmla="*/ 166 w 166"/>
                  <a:gd name="T15" fmla="*/ 17 h 131"/>
                  <a:gd name="T16" fmla="*/ 166 w 166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131">
                    <a:moveTo>
                      <a:pt x="166" y="114"/>
                    </a:moveTo>
                    <a:cubicBezTo>
                      <a:pt x="166" y="124"/>
                      <a:pt x="158" y="131"/>
                      <a:pt x="148" y="131"/>
                    </a:cubicBezTo>
                    <a:lnTo>
                      <a:pt x="17" y="131"/>
                    </a:lnTo>
                    <a:cubicBezTo>
                      <a:pt x="7" y="131"/>
                      <a:pt x="0" y="124"/>
                      <a:pt x="0" y="114"/>
                    </a:cubicBezTo>
                    <a:lnTo>
                      <a:pt x="0" y="17"/>
                    </a:lnTo>
                    <a:cubicBezTo>
                      <a:pt x="0" y="7"/>
                      <a:pt x="7" y="0"/>
                      <a:pt x="17" y="0"/>
                    </a:cubicBezTo>
                    <a:lnTo>
                      <a:pt x="148" y="0"/>
                    </a:lnTo>
                    <a:cubicBezTo>
                      <a:pt x="158" y="0"/>
                      <a:pt x="166" y="7"/>
                      <a:pt x="166" y="17"/>
                    </a:cubicBezTo>
                    <a:lnTo>
                      <a:pt x="166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092" name="Group 30"/>
            <p:cNvGrpSpPr>
              <a:grpSpLocks noChangeAspect="1"/>
            </p:cNvGrpSpPr>
            <p:nvPr/>
          </p:nvGrpSpPr>
          <p:grpSpPr bwMode="auto">
            <a:xfrm>
              <a:off x="9018588" y="5818188"/>
              <a:ext cx="957262" cy="1130300"/>
              <a:chOff x="5681" y="3665"/>
              <a:chExt cx="603" cy="712"/>
            </a:xfrm>
          </p:grpSpPr>
          <p:sp>
            <p:nvSpPr>
              <p:cNvPr id="3093" name="AutoShape 29"/>
              <p:cNvSpPr>
                <a:spLocks noChangeAspect="1" noChangeArrowheads="1" noTextEdit="1"/>
              </p:cNvSpPr>
              <p:nvPr/>
            </p:nvSpPr>
            <p:spPr bwMode="auto">
              <a:xfrm>
                <a:off x="5681" y="3665"/>
                <a:ext cx="603" cy="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94" name="Freeform 31"/>
              <p:cNvSpPr>
                <a:spLocks/>
              </p:cNvSpPr>
              <p:nvPr/>
            </p:nvSpPr>
            <p:spPr bwMode="auto">
              <a:xfrm>
                <a:off x="5907" y="3829"/>
                <a:ext cx="24" cy="34"/>
              </a:xfrm>
              <a:custGeom>
                <a:avLst/>
                <a:gdLst>
                  <a:gd name="T0" fmla="*/ 10 w 68"/>
                  <a:gd name="T1" fmla="*/ 86 h 97"/>
                  <a:gd name="T2" fmla="*/ 21 w 68"/>
                  <a:gd name="T3" fmla="*/ 94 h 97"/>
                  <a:gd name="T4" fmla="*/ 34 w 68"/>
                  <a:gd name="T5" fmla="*/ 97 h 97"/>
                  <a:gd name="T6" fmla="*/ 46 w 68"/>
                  <a:gd name="T7" fmla="*/ 94 h 97"/>
                  <a:gd name="T8" fmla="*/ 57 w 68"/>
                  <a:gd name="T9" fmla="*/ 85 h 97"/>
                  <a:gd name="T10" fmla="*/ 65 w 68"/>
                  <a:gd name="T11" fmla="*/ 71 h 97"/>
                  <a:gd name="T12" fmla="*/ 68 w 68"/>
                  <a:gd name="T13" fmla="*/ 50 h 97"/>
                  <a:gd name="T14" fmla="*/ 66 w 68"/>
                  <a:gd name="T15" fmla="*/ 31 h 97"/>
                  <a:gd name="T16" fmla="*/ 60 w 68"/>
                  <a:gd name="T17" fmla="*/ 15 h 97"/>
                  <a:gd name="T18" fmla="*/ 50 w 68"/>
                  <a:gd name="T19" fmla="*/ 4 h 97"/>
                  <a:gd name="T20" fmla="*/ 35 w 68"/>
                  <a:gd name="T21" fmla="*/ 0 h 97"/>
                  <a:gd name="T22" fmla="*/ 19 w 68"/>
                  <a:gd name="T23" fmla="*/ 4 h 97"/>
                  <a:gd name="T24" fmla="*/ 8 w 68"/>
                  <a:gd name="T25" fmla="*/ 15 h 97"/>
                  <a:gd name="T26" fmla="*/ 1 w 68"/>
                  <a:gd name="T27" fmla="*/ 30 h 97"/>
                  <a:gd name="T28" fmla="*/ 0 w 68"/>
                  <a:gd name="T29" fmla="*/ 49 h 97"/>
                  <a:gd name="T30" fmla="*/ 2 w 68"/>
                  <a:gd name="T31" fmla="*/ 71 h 97"/>
                  <a:gd name="T32" fmla="*/ 10 w 68"/>
                  <a:gd name="T33" fmla="*/ 8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97">
                    <a:moveTo>
                      <a:pt x="10" y="86"/>
                    </a:moveTo>
                    <a:cubicBezTo>
                      <a:pt x="13" y="90"/>
                      <a:pt x="17" y="92"/>
                      <a:pt x="21" y="94"/>
                    </a:cubicBezTo>
                    <a:cubicBezTo>
                      <a:pt x="25" y="96"/>
                      <a:pt x="29" y="97"/>
                      <a:pt x="34" y="97"/>
                    </a:cubicBezTo>
                    <a:cubicBezTo>
                      <a:pt x="38" y="97"/>
                      <a:pt x="43" y="96"/>
                      <a:pt x="46" y="94"/>
                    </a:cubicBezTo>
                    <a:cubicBezTo>
                      <a:pt x="51" y="92"/>
                      <a:pt x="54" y="89"/>
                      <a:pt x="57" y="85"/>
                    </a:cubicBezTo>
                    <a:cubicBezTo>
                      <a:pt x="61" y="82"/>
                      <a:pt x="63" y="77"/>
                      <a:pt x="65" y="71"/>
                    </a:cubicBezTo>
                    <a:cubicBezTo>
                      <a:pt x="67" y="65"/>
                      <a:pt x="68" y="58"/>
                      <a:pt x="68" y="50"/>
                    </a:cubicBezTo>
                    <a:cubicBezTo>
                      <a:pt x="68" y="43"/>
                      <a:pt x="67" y="37"/>
                      <a:pt x="66" y="31"/>
                    </a:cubicBezTo>
                    <a:cubicBezTo>
                      <a:pt x="65" y="25"/>
                      <a:pt x="63" y="19"/>
                      <a:pt x="60" y="15"/>
                    </a:cubicBezTo>
                    <a:cubicBezTo>
                      <a:pt x="57" y="10"/>
                      <a:pt x="54" y="7"/>
                      <a:pt x="50" y="4"/>
                    </a:cubicBezTo>
                    <a:cubicBezTo>
                      <a:pt x="46" y="2"/>
                      <a:pt x="41" y="0"/>
                      <a:pt x="35" y="0"/>
                    </a:cubicBezTo>
                    <a:cubicBezTo>
                      <a:pt x="29" y="0"/>
                      <a:pt x="23" y="2"/>
                      <a:pt x="19" y="4"/>
                    </a:cubicBezTo>
                    <a:cubicBezTo>
                      <a:pt x="14" y="7"/>
                      <a:pt x="11" y="10"/>
                      <a:pt x="8" y="15"/>
                    </a:cubicBezTo>
                    <a:cubicBezTo>
                      <a:pt x="5" y="19"/>
                      <a:pt x="3" y="24"/>
                      <a:pt x="1" y="30"/>
                    </a:cubicBezTo>
                    <a:cubicBezTo>
                      <a:pt x="0" y="36"/>
                      <a:pt x="0" y="42"/>
                      <a:pt x="0" y="49"/>
                    </a:cubicBezTo>
                    <a:cubicBezTo>
                      <a:pt x="0" y="57"/>
                      <a:pt x="0" y="65"/>
                      <a:pt x="2" y="71"/>
                    </a:cubicBezTo>
                    <a:cubicBezTo>
                      <a:pt x="4" y="77"/>
                      <a:pt x="7" y="82"/>
                      <a:pt x="10" y="86"/>
                    </a:cubicBezTo>
                  </a:path>
                </a:pathLst>
              </a:custGeom>
              <a:solidFill>
                <a:srgbClr val="28282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95" name="Freeform 32"/>
              <p:cNvSpPr>
                <a:spLocks noEditPoints="1"/>
              </p:cNvSpPr>
              <p:nvPr/>
            </p:nvSpPr>
            <p:spPr bwMode="auto">
              <a:xfrm>
                <a:off x="5797" y="3675"/>
                <a:ext cx="242" cy="320"/>
              </a:xfrm>
              <a:custGeom>
                <a:avLst/>
                <a:gdLst>
                  <a:gd name="T0" fmla="*/ 489 w 693"/>
                  <a:gd name="T1" fmla="*/ 722 h 922"/>
                  <a:gd name="T2" fmla="*/ 693 w 693"/>
                  <a:gd name="T3" fmla="*/ 141 h 922"/>
                  <a:gd name="T4" fmla="*/ 0 w 693"/>
                  <a:gd name="T5" fmla="*/ 137 h 922"/>
                  <a:gd name="T6" fmla="*/ 293 w 693"/>
                  <a:gd name="T7" fmla="*/ 922 h 922"/>
                  <a:gd name="T8" fmla="*/ 465 w 693"/>
                  <a:gd name="T9" fmla="*/ 720 h 922"/>
                  <a:gd name="T10" fmla="*/ 469 w 693"/>
                  <a:gd name="T11" fmla="*/ 586 h 922"/>
                  <a:gd name="T12" fmla="*/ 525 w 693"/>
                  <a:gd name="T13" fmla="*/ 401 h 922"/>
                  <a:gd name="T14" fmla="*/ 589 w 693"/>
                  <a:gd name="T15" fmla="*/ 543 h 922"/>
                  <a:gd name="T16" fmla="*/ 589 w 693"/>
                  <a:gd name="T17" fmla="*/ 586 h 922"/>
                  <a:gd name="T18" fmla="*/ 593 w 693"/>
                  <a:gd name="T19" fmla="*/ 126 h 922"/>
                  <a:gd name="T20" fmla="*/ 99 w 693"/>
                  <a:gd name="T21" fmla="*/ 126 h 922"/>
                  <a:gd name="T22" fmla="*/ 242 w 693"/>
                  <a:gd name="T23" fmla="*/ 543 h 922"/>
                  <a:gd name="T24" fmla="*/ 228 w 693"/>
                  <a:gd name="T25" fmla="*/ 570 h 922"/>
                  <a:gd name="T26" fmla="*/ 192 w 693"/>
                  <a:gd name="T27" fmla="*/ 587 h 922"/>
                  <a:gd name="T28" fmla="*/ 146 w 693"/>
                  <a:gd name="T29" fmla="*/ 589 h 922"/>
                  <a:gd name="T30" fmla="*/ 120 w 693"/>
                  <a:gd name="T31" fmla="*/ 583 h 922"/>
                  <a:gd name="T32" fmla="*/ 110 w 693"/>
                  <a:gd name="T33" fmla="*/ 529 h 922"/>
                  <a:gd name="T34" fmla="*/ 133 w 693"/>
                  <a:gd name="T35" fmla="*/ 542 h 922"/>
                  <a:gd name="T36" fmla="*/ 162 w 693"/>
                  <a:gd name="T37" fmla="*/ 548 h 922"/>
                  <a:gd name="T38" fmla="*/ 177 w 693"/>
                  <a:gd name="T39" fmla="*/ 544 h 922"/>
                  <a:gd name="T40" fmla="*/ 181 w 693"/>
                  <a:gd name="T41" fmla="*/ 535 h 922"/>
                  <a:gd name="T42" fmla="*/ 173 w 693"/>
                  <a:gd name="T43" fmla="*/ 522 h 922"/>
                  <a:gd name="T44" fmla="*/ 152 w 693"/>
                  <a:gd name="T45" fmla="*/ 513 h 922"/>
                  <a:gd name="T46" fmla="*/ 117 w 693"/>
                  <a:gd name="T47" fmla="*/ 489 h 922"/>
                  <a:gd name="T48" fmla="*/ 107 w 693"/>
                  <a:gd name="T49" fmla="*/ 457 h 922"/>
                  <a:gd name="T50" fmla="*/ 128 w 693"/>
                  <a:gd name="T51" fmla="*/ 413 h 922"/>
                  <a:gd name="T52" fmla="*/ 182 w 693"/>
                  <a:gd name="T53" fmla="*/ 398 h 922"/>
                  <a:gd name="T54" fmla="*/ 214 w 693"/>
                  <a:gd name="T55" fmla="*/ 400 h 922"/>
                  <a:gd name="T56" fmla="*/ 234 w 693"/>
                  <a:gd name="T57" fmla="*/ 405 h 922"/>
                  <a:gd name="T58" fmla="*/ 225 w 693"/>
                  <a:gd name="T59" fmla="*/ 448 h 922"/>
                  <a:gd name="T60" fmla="*/ 201 w 693"/>
                  <a:gd name="T61" fmla="*/ 440 h 922"/>
                  <a:gd name="T62" fmla="*/ 173 w 693"/>
                  <a:gd name="T63" fmla="*/ 443 h 922"/>
                  <a:gd name="T64" fmla="*/ 168 w 693"/>
                  <a:gd name="T65" fmla="*/ 458 h 922"/>
                  <a:gd name="T66" fmla="*/ 180 w 693"/>
                  <a:gd name="T67" fmla="*/ 467 h 922"/>
                  <a:gd name="T68" fmla="*/ 212 w 693"/>
                  <a:gd name="T69" fmla="*/ 482 h 922"/>
                  <a:gd name="T70" fmla="*/ 240 w 693"/>
                  <a:gd name="T71" fmla="*/ 510 h 922"/>
                  <a:gd name="T72" fmla="*/ 242 w 693"/>
                  <a:gd name="T73" fmla="*/ 543 h 922"/>
                  <a:gd name="T74" fmla="*/ 256 w 693"/>
                  <a:gd name="T75" fmla="*/ 496 h 922"/>
                  <a:gd name="T76" fmla="*/ 283 w 693"/>
                  <a:gd name="T77" fmla="*/ 425 h 922"/>
                  <a:gd name="T78" fmla="*/ 351 w 693"/>
                  <a:gd name="T79" fmla="*/ 398 h 922"/>
                  <a:gd name="T80" fmla="*/ 417 w 693"/>
                  <a:gd name="T81" fmla="*/ 423 h 922"/>
                  <a:gd name="T82" fmla="*/ 443 w 693"/>
                  <a:gd name="T83" fmla="*/ 493 h 922"/>
                  <a:gd name="T84" fmla="*/ 428 w 693"/>
                  <a:gd name="T85" fmla="*/ 548 h 922"/>
                  <a:gd name="T86" fmla="*/ 392 w 693"/>
                  <a:gd name="T87" fmla="*/ 580 h 922"/>
                  <a:gd name="T88" fmla="*/ 383 w 693"/>
                  <a:gd name="T89" fmla="*/ 634 h 922"/>
                  <a:gd name="T90" fmla="*/ 309 w 693"/>
                  <a:gd name="T91" fmla="*/ 582 h 922"/>
                  <a:gd name="T92" fmla="*/ 263 w 693"/>
                  <a:gd name="T93" fmla="*/ 534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93" h="922">
                    <a:moveTo>
                      <a:pt x="465" y="720"/>
                    </a:moveTo>
                    <a:cubicBezTo>
                      <a:pt x="473" y="720"/>
                      <a:pt x="481" y="720"/>
                      <a:pt x="489" y="722"/>
                    </a:cubicBezTo>
                    <a:cubicBezTo>
                      <a:pt x="527" y="644"/>
                      <a:pt x="605" y="594"/>
                      <a:pt x="693" y="590"/>
                    </a:cubicBezTo>
                    <a:lnTo>
                      <a:pt x="693" y="141"/>
                    </a:lnTo>
                    <a:cubicBezTo>
                      <a:pt x="693" y="69"/>
                      <a:pt x="537" y="0"/>
                      <a:pt x="346" y="0"/>
                    </a:cubicBezTo>
                    <a:cubicBezTo>
                      <a:pt x="155" y="0"/>
                      <a:pt x="0" y="66"/>
                      <a:pt x="0" y="137"/>
                    </a:cubicBezTo>
                    <a:lnTo>
                      <a:pt x="0" y="785"/>
                    </a:lnTo>
                    <a:cubicBezTo>
                      <a:pt x="0" y="850"/>
                      <a:pt x="127" y="911"/>
                      <a:pt x="293" y="922"/>
                    </a:cubicBezTo>
                    <a:cubicBezTo>
                      <a:pt x="291" y="913"/>
                      <a:pt x="291" y="904"/>
                      <a:pt x="291" y="894"/>
                    </a:cubicBezTo>
                    <a:cubicBezTo>
                      <a:pt x="291" y="798"/>
                      <a:pt x="369" y="720"/>
                      <a:pt x="465" y="720"/>
                    </a:cubicBezTo>
                    <a:close/>
                    <a:moveTo>
                      <a:pt x="589" y="586"/>
                    </a:moveTo>
                    <a:lnTo>
                      <a:pt x="469" y="586"/>
                    </a:lnTo>
                    <a:lnTo>
                      <a:pt x="469" y="401"/>
                    </a:lnTo>
                    <a:lnTo>
                      <a:pt x="525" y="401"/>
                    </a:lnTo>
                    <a:lnTo>
                      <a:pt x="525" y="543"/>
                    </a:lnTo>
                    <a:lnTo>
                      <a:pt x="589" y="543"/>
                    </a:lnTo>
                    <a:lnTo>
                      <a:pt x="589" y="586"/>
                    </a:lnTo>
                    <a:lnTo>
                      <a:pt x="589" y="586"/>
                    </a:lnTo>
                    <a:close/>
                    <a:moveTo>
                      <a:pt x="346" y="50"/>
                    </a:moveTo>
                    <a:cubicBezTo>
                      <a:pt x="482" y="50"/>
                      <a:pt x="593" y="84"/>
                      <a:pt x="593" y="126"/>
                    </a:cubicBezTo>
                    <a:cubicBezTo>
                      <a:pt x="593" y="168"/>
                      <a:pt x="482" y="201"/>
                      <a:pt x="346" y="201"/>
                    </a:cubicBezTo>
                    <a:cubicBezTo>
                      <a:pt x="210" y="201"/>
                      <a:pt x="99" y="168"/>
                      <a:pt x="99" y="126"/>
                    </a:cubicBezTo>
                    <a:cubicBezTo>
                      <a:pt x="99" y="84"/>
                      <a:pt x="210" y="50"/>
                      <a:pt x="346" y="50"/>
                    </a:cubicBezTo>
                    <a:close/>
                    <a:moveTo>
                      <a:pt x="242" y="543"/>
                    </a:moveTo>
                    <a:cubicBezTo>
                      <a:pt x="241" y="548"/>
                      <a:pt x="240" y="553"/>
                      <a:pt x="237" y="557"/>
                    </a:cubicBezTo>
                    <a:cubicBezTo>
                      <a:pt x="235" y="561"/>
                      <a:pt x="232" y="566"/>
                      <a:pt x="228" y="570"/>
                    </a:cubicBezTo>
                    <a:cubicBezTo>
                      <a:pt x="224" y="573"/>
                      <a:pt x="219" y="577"/>
                      <a:pt x="213" y="580"/>
                    </a:cubicBezTo>
                    <a:cubicBezTo>
                      <a:pt x="207" y="583"/>
                      <a:pt x="200" y="585"/>
                      <a:pt x="192" y="587"/>
                    </a:cubicBezTo>
                    <a:cubicBezTo>
                      <a:pt x="183" y="589"/>
                      <a:pt x="174" y="590"/>
                      <a:pt x="163" y="590"/>
                    </a:cubicBezTo>
                    <a:cubicBezTo>
                      <a:pt x="157" y="590"/>
                      <a:pt x="152" y="590"/>
                      <a:pt x="146" y="589"/>
                    </a:cubicBezTo>
                    <a:cubicBezTo>
                      <a:pt x="141" y="588"/>
                      <a:pt x="136" y="588"/>
                      <a:pt x="132" y="586"/>
                    </a:cubicBezTo>
                    <a:cubicBezTo>
                      <a:pt x="127" y="586"/>
                      <a:pt x="123" y="585"/>
                      <a:pt x="120" y="583"/>
                    </a:cubicBezTo>
                    <a:cubicBezTo>
                      <a:pt x="116" y="582"/>
                      <a:pt x="113" y="581"/>
                      <a:pt x="110" y="580"/>
                    </a:cubicBezTo>
                    <a:lnTo>
                      <a:pt x="110" y="529"/>
                    </a:lnTo>
                    <a:cubicBezTo>
                      <a:pt x="113" y="531"/>
                      <a:pt x="116" y="534"/>
                      <a:pt x="121" y="536"/>
                    </a:cubicBezTo>
                    <a:cubicBezTo>
                      <a:pt x="124" y="538"/>
                      <a:pt x="129" y="540"/>
                      <a:pt x="133" y="542"/>
                    </a:cubicBezTo>
                    <a:cubicBezTo>
                      <a:pt x="138" y="544"/>
                      <a:pt x="143" y="545"/>
                      <a:pt x="148" y="546"/>
                    </a:cubicBezTo>
                    <a:cubicBezTo>
                      <a:pt x="152" y="548"/>
                      <a:pt x="157" y="548"/>
                      <a:pt x="162" y="548"/>
                    </a:cubicBezTo>
                    <a:cubicBezTo>
                      <a:pt x="166" y="548"/>
                      <a:pt x="169" y="548"/>
                      <a:pt x="171" y="547"/>
                    </a:cubicBezTo>
                    <a:cubicBezTo>
                      <a:pt x="174" y="546"/>
                      <a:pt x="176" y="545"/>
                      <a:pt x="177" y="544"/>
                    </a:cubicBezTo>
                    <a:cubicBezTo>
                      <a:pt x="179" y="543"/>
                      <a:pt x="180" y="541"/>
                      <a:pt x="180" y="540"/>
                    </a:cubicBezTo>
                    <a:cubicBezTo>
                      <a:pt x="181" y="538"/>
                      <a:pt x="181" y="537"/>
                      <a:pt x="181" y="535"/>
                    </a:cubicBezTo>
                    <a:cubicBezTo>
                      <a:pt x="181" y="532"/>
                      <a:pt x="180" y="530"/>
                      <a:pt x="179" y="528"/>
                    </a:cubicBezTo>
                    <a:cubicBezTo>
                      <a:pt x="178" y="526"/>
                      <a:pt x="176" y="524"/>
                      <a:pt x="173" y="522"/>
                    </a:cubicBezTo>
                    <a:cubicBezTo>
                      <a:pt x="170" y="520"/>
                      <a:pt x="167" y="519"/>
                      <a:pt x="164" y="517"/>
                    </a:cubicBezTo>
                    <a:cubicBezTo>
                      <a:pt x="160" y="516"/>
                      <a:pt x="156" y="514"/>
                      <a:pt x="152" y="513"/>
                    </a:cubicBezTo>
                    <a:cubicBezTo>
                      <a:pt x="144" y="510"/>
                      <a:pt x="137" y="506"/>
                      <a:pt x="131" y="502"/>
                    </a:cubicBezTo>
                    <a:cubicBezTo>
                      <a:pt x="126" y="498"/>
                      <a:pt x="121" y="493"/>
                      <a:pt x="117" y="489"/>
                    </a:cubicBezTo>
                    <a:cubicBezTo>
                      <a:pt x="114" y="484"/>
                      <a:pt x="111" y="479"/>
                      <a:pt x="109" y="473"/>
                    </a:cubicBezTo>
                    <a:cubicBezTo>
                      <a:pt x="108" y="468"/>
                      <a:pt x="107" y="463"/>
                      <a:pt x="107" y="457"/>
                    </a:cubicBezTo>
                    <a:cubicBezTo>
                      <a:pt x="107" y="448"/>
                      <a:pt x="109" y="440"/>
                      <a:pt x="112" y="432"/>
                    </a:cubicBezTo>
                    <a:cubicBezTo>
                      <a:pt x="116" y="425"/>
                      <a:pt x="121" y="419"/>
                      <a:pt x="128" y="413"/>
                    </a:cubicBezTo>
                    <a:cubicBezTo>
                      <a:pt x="134" y="408"/>
                      <a:pt x="142" y="404"/>
                      <a:pt x="152" y="402"/>
                    </a:cubicBezTo>
                    <a:cubicBezTo>
                      <a:pt x="161" y="399"/>
                      <a:pt x="171" y="398"/>
                      <a:pt x="182" y="398"/>
                    </a:cubicBezTo>
                    <a:cubicBezTo>
                      <a:pt x="189" y="398"/>
                      <a:pt x="194" y="398"/>
                      <a:pt x="200" y="398"/>
                    </a:cubicBezTo>
                    <a:cubicBezTo>
                      <a:pt x="205" y="399"/>
                      <a:pt x="210" y="399"/>
                      <a:pt x="214" y="400"/>
                    </a:cubicBezTo>
                    <a:cubicBezTo>
                      <a:pt x="218" y="401"/>
                      <a:pt x="222" y="402"/>
                      <a:pt x="225" y="402"/>
                    </a:cubicBezTo>
                    <a:cubicBezTo>
                      <a:pt x="228" y="403"/>
                      <a:pt x="231" y="404"/>
                      <a:pt x="234" y="405"/>
                    </a:cubicBezTo>
                    <a:lnTo>
                      <a:pt x="234" y="452"/>
                    </a:lnTo>
                    <a:cubicBezTo>
                      <a:pt x="231" y="451"/>
                      <a:pt x="228" y="449"/>
                      <a:pt x="225" y="448"/>
                    </a:cubicBezTo>
                    <a:cubicBezTo>
                      <a:pt x="221" y="446"/>
                      <a:pt x="218" y="445"/>
                      <a:pt x="214" y="443"/>
                    </a:cubicBezTo>
                    <a:cubicBezTo>
                      <a:pt x="210" y="442"/>
                      <a:pt x="206" y="441"/>
                      <a:pt x="201" y="440"/>
                    </a:cubicBezTo>
                    <a:cubicBezTo>
                      <a:pt x="197" y="440"/>
                      <a:pt x="192" y="439"/>
                      <a:pt x="188" y="439"/>
                    </a:cubicBezTo>
                    <a:cubicBezTo>
                      <a:pt x="182" y="439"/>
                      <a:pt x="177" y="440"/>
                      <a:pt x="173" y="443"/>
                    </a:cubicBezTo>
                    <a:cubicBezTo>
                      <a:pt x="169" y="445"/>
                      <a:pt x="167" y="448"/>
                      <a:pt x="167" y="452"/>
                    </a:cubicBezTo>
                    <a:cubicBezTo>
                      <a:pt x="167" y="454"/>
                      <a:pt x="167" y="456"/>
                      <a:pt x="168" y="458"/>
                    </a:cubicBezTo>
                    <a:cubicBezTo>
                      <a:pt x="169" y="460"/>
                      <a:pt x="171" y="461"/>
                      <a:pt x="172" y="462"/>
                    </a:cubicBezTo>
                    <a:cubicBezTo>
                      <a:pt x="174" y="464"/>
                      <a:pt x="177" y="465"/>
                      <a:pt x="180" y="467"/>
                    </a:cubicBezTo>
                    <a:cubicBezTo>
                      <a:pt x="183" y="468"/>
                      <a:pt x="186" y="470"/>
                      <a:pt x="191" y="472"/>
                    </a:cubicBezTo>
                    <a:cubicBezTo>
                      <a:pt x="199" y="475"/>
                      <a:pt x="205" y="478"/>
                      <a:pt x="212" y="482"/>
                    </a:cubicBezTo>
                    <a:cubicBezTo>
                      <a:pt x="219" y="485"/>
                      <a:pt x="224" y="490"/>
                      <a:pt x="229" y="494"/>
                    </a:cubicBezTo>
                    <a:cubicBezTo>
                      <a:pt x="234" y="499"/>
                      <a:pt x="237" y="504"/>
                      <a:pt x="240" y="510"/>
                    </a:cubicBezTo>
                    <a:cubicBezTo>
                      <a:pt x="242" y="516"/>
                      <a:pt x="244" y="523"/>
                      <a:pt x="244" y="530"/>
                    </a:cubicBezTo>
                    <a:cubicBezTo>
                      <a:pt x="244" y="535"/>
                      <a:pt x="243" y="539"/>
                      <a:pt x="242" y="543"/>
                    </a:cubicBezTo>
                    <a:close/>
                    <a:moveTo>
                      <a:pt x="263" y="534"/>
                    </a:moveTo>
                    <a:cubicBezTo>
                      <a:pt x="258" y="523"/>
                      <a:pt x="256" y="510"/>
                      <a:pt x="256" y="496"/>
                    </a:cubicBezTo>
                    <a:cubicBezTo>
                      <a:pt x="256" y="481"/>
                      <a:pt x="258" y="468"/>
                      <a:pt x="263" y="456"/>
                    </a:cubicBezTo>
                    <a:cubicBezTo>
                      <a:pt x="268" y="444"/>
                      <a:pt x="274" y="434"/>
                      <a:pt x="283" y="425"/>
                    </a:cubicBezTo>
                    <a:cubicBezTo>
                      <a:pt x="291" y="416"/>
                      <a:pt x="301" y="410"/>
                      <a:pt x="313" y="405"/>
                    </a:cubicBezTo>
                    <a:cubicBezTo>
                      <a:pt x="324" y="400"/>
                      <a:pt x="337" y="398"/>
                      <a:pt x="351" y="398"/>
                    </a:cubicBezTo>
                    <a:cubicBezTo>
                      <a:pt x="365" y="398"/>
                      <a:pt x="377" y="400"/>
                      <a:pt x="388" y="404"/>
                    </a:cubicBezTo>
                    <a:cubicBezTo>
                      <a:pt x="399" y="409"/>
                      <a:pt x="409" y="415"/>
                      <a:pt x="417" y="423"/>
                    </a:cubicBezTo>
                    <a:cubicBezTo>
                      <a:pt x="425" y="432"/>
                      <a:pt x="432" y="441"/>
                      <a:pt x="436" y="453"/>
                    </a:cubicBezTo>
                    <a:cubicBezTo>
                      <a:pt x="441" y="465"/>
                      <a:pt x="443" y="478"/>
                      <a:pt x="443" y="493"/>
                    </a:cubicBezTo>
                    <a:cubicBezTo>
                      <a:pt x="443" y="504"/>
                      <a:pt x="442" y="514"/>
                      <a:pt x="439" y="523"/>
                    </a:cubicBezTo>
                    <a:cubicBezTo>
                      <a:pt x="437" y="532"/>
                      <a:pt x="433" y="540"/>
                      <a:pt x="428" y="548"/>
                    </a:cubicBezTo>
                    <a:cubicBezTo>
                      <a:pt x="424" y="555"/>
                      <a:pt x="418" y="561"/>
                      <a:pt x="412" y="567"/>
                    </a:cubicBezTo>
                    <a:cubicBezTo>
                      <a:pt x="406" y="573"/>
                      <a:pt x="399" y="577"/>
                      <a:pt x="392" y="580"/>
                    </a:cubicBezTo>
                    <a:lnTo>
                      <a:pt x="454" y="634"/>
                    </a:lnTo>
                    <a:lnTo>
                      <a:pt x="383" y="634"/>
                    </a:lnTo>
                    <a:lnTo>
                      <a:pt x="342" y="590"/>
                    </a:lnTo>
                    <a:cubicBezTo>
                      <a:pt x="330" y="589"/>
                      <a:pt x="319" y="586"/>
                      <a:pt x="309" y="582"/>
                    </a:cubicBezTo>
                    <a:cubicBezTo>
                      <a:pt x="298" y="577"/>
                      <a:pt x="289" y="571"/>
                      <a:pt x="281" y="563"/>
                    </a:cubicBezTo>
                    <a:cubicBezTo>
                      <a:pt x="274" y="555"/>
                      <a:pt x="267" y="545"/>
                      <a:pt x="263" y="5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096" name="Freeform 33"/>
              <p:cNvSpPr>
                <a:spLocks noEditPoints="1"/>
              </p:cNvSpPr>
              <p:nvPr/>
            </p:nvSpPr>
            <p:spPr bwMode="auto">
              <a:xfrm>
                <a:off x="5907" y="3888"/>
                <a:ext cx="237" cy="150"/>
              </a:xfrm>
              <a:custGeom>
                <a:avLst/>
                <a:gdLst>
                  <a:gd name="T0" fmla="*/ 680 w 680"/>
                  <a:gd name="T1" fmla="*/ 344 h 432"/>
                  <a:gd name="T2" fmla="*/ 598 w 680"/>
                  <a:gd name="T3" fmla="*/ 256 h 432"/>
                  <a:gd name="T4" fmla="*/ 602 w 680"/>
                  <a:gd name="T5" fmla="*/ 215 h 432"/>
                  <a:gd name="T6" fmla="*/ 387 w 680"/>
                  <a:gd name="T7" fmla="*/ 0 h 432"/>
                  <a:gd name="T8" fmla="*/ 188 w 680"/>
                  <a:gd name="T9" fmla="*/ 136 h 432"/>
                  <a:gd name="T10" fmla="*/ 150 w 680"/>
                  <a:gd name="T11" fmla="*/ 131 h 432"/>
                  <a:gd name="T12" fmla="*/ 0 w 680"/>
                  <a:gd name="T13" fmla="*/ 281 h 432"/>
                  <a:gd name="T14" fmla="*/ 148 w 680"/>
                  <a:gd name="T15" fmla="*/ 432 h 432"/>
                  <a:gd name="T16" fmla="*/ 615 w 680"/>
                  <a:gd name="T17" fmla="*/ 432 h 432"/>
                  <a:gd name="T18" fmla="*/ 614 w 680"/>
                  <a:gd name="T19" fmla="*/ 432 h 432"/>
                  <a:gd name="T20" fmla="*/ 680 w 680"/>
                  <a:gd name="T21" fmla="*/ 344 h 432"/>
                  <a:gd name="T22" fmla="*/ 597 w 680"/>
                  <a:gd name="T23" fmla="*/ 408 h 432"/>
                  <a:gd name="T24" fmla="*/ 150 w 680"/>
                  <a:gd name="T25" fmla="*/ 408 h 432"/>
                  <a:gd name="T26" fmla="*/ 24 w 680"/>
                  <a:gd name="T27" fmla="*/ 281 h 432"/>
                  <a:gd name="T28" fmla="*/ 150 w 680"/>
                  <a:gd name="T29" fmla="*/ 155 h 432"/>
                  <a:gd name="T30" fmla="*/ 191 w 680"/>
                  <a:gd name="T31" fmla="*/ 162 h 432"/>
                  <a:gd name="T32" fmla="*/ 203 w 680"/>
                  <a:gd name="T33" fmla="*/ 166 h 432"/>
                  <a:gd name="T34" fmla="*/ 207 w 680"/>
                  <a:gd name="T35" fmla="*/ 154 h 432"/>
                  <a:gd name="T36" fmla="*/ 387 w 680"/>
                  <a:gd name="T37" fmla="*/ 24 h 432"/>
                  <a:gd name="T38" fmla="*/ 578 w 680"/>
                  <a:gd name="T39" fmla="*/ 215 h 432"/>
                  <a:gd name="T40" fmla="*/ 571 w 680"/>
                  <a:gd name="T41" fmla="*/ 265 h 432"/>
                  <a:gd name="T42" fmla="*/ 567 w 680"/>
                  <a:gd name="T43" fmla="*/ 283 h 432"/>
                  <a:gd name="T44" fmla="*/ 584 w 680"/>
                  <a:gd name="T45" fmla="*/ 281 h 432"/>
                  <a:gd name="T46" fmla="*/ 592 w 680"/>
                  <a:gd name="T47" fmla="*/ 280 h 432"/>
                  <a:gd name="T48" fmla="*/ 656 w 680"/>
                  <a:gd name="T49" fmla="*/ 344 h 432"/>
                  <a:gd name="T50" fmla="*/ 597 w 680"/>
                  <a:gd name="T51" fmla="*/ 408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80" h="432">
                    <a:moveTo>
                      <a:pt x="680" y="344"/>
                    </a:moveTo>
                    <a:cubicBezTo>
                      <a:pt x="680" y="298"/>
                      <a:pt x="644" y="259"/>
                      <a:pt x="598" y="256"/>
                    </a:cubicBezTo>
                    <a:cubicBezTo>
                      <a:pt x="601" y="243"/>
                      <a:pt x="602" y="229"/>
                      <a:pt x="602" y="215"/>
                    </a:cubicBezTo>
                    <a:cubicBezTo>
                      <a:pt x="602" y="97"/>
                      <a:pt x="506" y="0"/>
                      <a:pt x="387" y="0"/>
                    </a:cubicBezTo>
                    <a:cubicBezTo>
                      <a:pt x="299" y="0"/>
                      <a:pt x="220" y="54"/>
                      <a:pt x="188" y="136"/>
                    </a:cubicBezTo>
                    <a:cubicBezTo>
                      <a:pt x="175" y="133"/>
                      <a:pt x="163" y="131"/>
                      <a:pt x="150" y="131"/>
                    </a:cubicBezTo>
                    <a:cubicBezTo>
                      <a:pt x="67" y="131"/>
                      <a:pt x="0" y="198"/>
                      <a:pt x="0" y="281"/>
                    </a:cubicBezTo>
                    <a:cubicBezTo>
                      <a:pt x="0" y="363"/>
                      <a:pt x="65" y="430"/>
                      <a:pt x="148" y="432"/>
                    </a:cubicBezTo>
                    <a:lnTo>
                      <a:pt x="615" y="432"/>
                    </a:lnTo>
                    <a:lnTo>
                      <a:pt x="614" y="432"/>
                    </a:lnTo>
                    <a:cubicBezTo>
                      <a:pt x="652" y="422"/>
                      <a:pt x="680" y="384"/>
                      <a:pt x="680" y="344"/>
                    </a:cubicBezTo>
                    <a:close/>
                    <a:moveTo>
                      <a:pt x="597" y="408"/>
                    </a:moveTo>
                    <a:lnTo>
                      <a:pt x="150" y="408"/>
                    </a:lnTo>
                    <a:cubicBezTo>
                      <a:pt x="80" y="408"/>
                      <a:pt x="24" y="351"/>
                      <a:pt x="24" y="281"/>
                    </a:cubicBezTo>
                    <a:cubicBezTo>
                      <a:pt x="24" y="212"/>
                      <a:pt x="80" y="155"/>
                      <a:pt x="150" y="155"/>
                    </a:cubicBezTo>
                    <a:cubicBezTo>
                      <a:pt x="164" y="155"/>
                      <a:pt x="178" y="157"/>
                      <a:pt x="191" y="162"/>
                    </a:cubicBezTo>
                    <a:lnTo>
                      <a:pt x="203" y="166"/>
                    </a:lnTo>
                    <a:lnTo>
                      <a:pt x="207" y="154"/>
                    </a:lnTo>
                    <a:cubicBezTo>
                      <a:pt x="233" y="77"/>
                      <a:pt x="305" y="24"/>
                      <a:pt x="387" y="24"/>
                    </a:cubicBezTo>
                    <a:cubicBezTo>
                      <a:pt x="493" y="24"/>
                      <a:pt x="578" y="110"/>
                      <a:pt x="578" y="215"/>
                    </a:cubicBezTo>
                    <a:cubicBezTo>
                      <a:pt x="578" y="232"/>
                      <a:pt x="576" y="249"/>
                      <a:pt x="571" y="265"/>
                    </a:cubicBezTo>
                    <a:lnTo>
                      <a:pt x="567" y="283"/>
                    </a:lnTo>
                    <a:lnTo>
                      <a:pt x="584" y="281"/>
                    </a:lnTo>
                    <a:cubicBezTo>
                      <a:pt x="587" y="280"/>
                      <a:pt x="590" y="280"/>
                      <a:pt x="592" y="280"/>
                    </a:cubicBezTo>
                    <a:cubicBezTo>
                      <a:pt x="628" y="280"/>
                      <a:pt x="656" y="309"/>
                      <a:pt x="656" y="344"/>
                    </a:cubicBezTo>
                    <a:cubicBezTo>
                      <a:pt x="656" y="377"/>
                      <a:pt x="630" y="405"/>
                      <a:pt x="597" y="408"/>
                    </a:cubicBezTo>
                    <a:close/>
                  </a:path>
                </a:pathLst>
              </a:custGeom>
              <a:solidFill>
                <a:srgbClr val="28282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01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774E-6 4.96596E-6 L 0.00141 1.0930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5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0141E-6 L 0 1.0882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21652E-6 L 0 1.0898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11" y="3137222"/>
            <a:ext cx="11889564" cy="917575"/>
          </a:xfrm>
        </p:spPr>
        <p:txBody>
          <a:bodyPr/>
          <a:lstStyle/>
          <a:p>
            <a:r>
              <a:rPr lang="en-GB" dirty="0"/>
              <a:t>Azure Service Fabric Explorer</a:t>
            </a:r>
          </a:p>
        </p:txBody>
      </p:sp>
      <p:sp>
        <p:nvSpPr>
          <p:cNvPr id="3" name="Rectangle 2"/>
          <p:cNvSpPr/>
          <p:nvPr/>
        </p:nvSpPr>
        <p:spPr bwMode="auto">
          <a:xfrm rot="18900000">
            <a:off x="-801790" y="578074"/>
            <a:ext cx="3206716" cy="501728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418818089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3302327" y="3497262"/>
            <a:ext cx="5834189" cy="1766228"/>
            <a:chOff x="3301913" y="-4351610"/>
            <a:chExt cx="5835016" cy="1766478"/>
          </a:xfrm>
        </p:grpSpPr>
        <p:grpSp>
          <p:nvGrpSpPr>
            <p:cNvPr id="4" name="Group 3"/>
            <p:cNvGrpSpPr/>
            <p:nvPr/>
          </p:nvGrpSpPr>
          <p:grpSpPr>
            <a:xfrm>
              <a:off x="3301913" y="-4351610"/>
              <a:ext cx="5835016" cy="1766478"/>
              <a:chOff x="3301913" y="3394895"/>
              <a:chExt cx="5835016" cy="1766478"/>
            </a:xfrm>
          </p:grpSpPr>
          <p:sp>
            <p:nvSpPr>
              <p:cNvPr id="7" name="Hexagon 6"/>
              <p:cNvSpPr/>
              <p:nvPr/>
            </p:nvSpPr>
            <p:spPr bwMode="auto">
              <a:xfrm>
                <a:off x="6695408" y="3394895"/>
                <a:ext cx="1310356" cy="1129617"/>
              </a:xfrm>
              <a:prstGeom prst="hexag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Hexagon 7"/>
              <p:cNvSpPr/>
              <p:nvPr/>
            </p:nvSpPr>
            <p:spPr bwMode="auto">
              <a:xfrm>
                <a:off x="4433078" y="3394895"/>
                <a:ext cx="1310356" cy="1129617"/>
              </a:xfrm>
              <a:prstGeom prst="hexag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Hexagon 8"/>
              <p:cNvSpPr/>
              <p:nvPr/>
            </p:nvSpPr>
            <p:spPr bwMode="auto">
              <a:xfrm>
                <a:off x="5564243" y="4031756"/>
                <a:ext cx="1310356" cy="1129617"/>
              </a:xfrm>
              <a:prstGeom prst="hexag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Hexagon 9"/>
              <p:cNvSpPr/>
              <p:nvPr/>
            </p:nvSpPr>
            <p:spPr bwMode="auto">
              <a:xfrm>
                <a:off x="7826573" y="4007226"/>
                <a:ext cx="1310356" cy="1129617"/>
              </a:xfrm>
              <a:prstGeom prst="hexag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Hexagon 10"/>
              <p:cNvSpPr/>
              <p:nvPr/>
            </p:nvSpPr>
            <p:spPr bwMode="auto">
              <a:xfrm>
                <a:off x="3301913" y="4015628"/>
                <a:ext cx="1310356" cy="1129617"/>
              </a:xfrm>
              <a:prstGeom prst="hexag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5" name="Picture 4" descr="http://www.iconsplace.com/download/white-linux-25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713" y="-3376480"/>
              <a:ext cx="434553" cy="434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s://cdn2.iconfinder.com/data/icons/metro-uinvert-dock/128/OS_Windows_8.png"/>
            <p:cNvPicPr>
              <a:picLocks noChangeAspect="1" noChangeArrowheads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736" y="-3319919"/>
              <a:ext cx="351320" cy="351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419434" y="4770638"/>
            <a:ext cx="3578542" cy="1747871"/>
            <a:chOff x="4419178" y="4668450"/>
            <a:chExt cx="3579050" cy="1748119"/>
          </a:xfrm>
        </p:grpSpPr>
        <p:grpSp>
          <p:nvGrpSpPr>
            <p:cNvPr id="13" name="Group 12"/>
            <p:cNvGrpSpPr/>
            <p:nvPr/>
          </p:nvGrpSpPr>
          <p:grpSpPr>
            <a:xfrm>
              <a:off x="6687872" y="4668451"/>
              <a:ext cx="1310356" cy="1129617"/>
              <a:chOff x="6687872" y="4668451"/>
              <a:chExt cx="1310356" cy="1129617"/>
            </a:xfrm>
          </p:grpSpPr>
          <p:sp>
            <p:nvSpPr>
              <p:cNvPr id="20" name="Hexagon 19"/>
              <p:cNvSpPr/>
              <p:nvPr/>
            </p:nvSpPr>
            <p:spPr bwMode="auto">
              <a:xfrm>
                <a:off x="6687872" y="4668451"/>
                <a:ext cx="1310356" cy="1129617"/>
              </a:xfrm>
              <a:prstGeom prst="hexagon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818662" y="4937931"/>
                <a:ext cx="1152128" cy="572464"/>
              </a:xfrm>
              <a:prstGeom prst="rect">
                <a:avLst/>
              </a:prstGeom>
              <a:noFill/>
            </p:spPr>
            <p:txBody>
              <a:bodyPr wrap="square" lIns="182854" tIns="146283" rIns="182854" bIns="146283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sz="2000" dirty="0">
                    <a:solidFill>
                      <a:schemeClr val="bg1"/>
                    </a:solidFill>
                    <a:latin typeface="+mj-lt"/>
                  </a:rPr>
                  <a:t>Private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4243" y="5286952"/>
              <a:ext cx="1310356" cy="1129617"/>
              <a:chOff x="5564243" y="5286952"/>
              <a:chExt cx="1310356" cy="1129617"/>
            </a:xfrm>
          </p:grpSpPr>
          <p:sp>
            <p:nvSpPr>
              <p:cNvPr id="18" name="Hexagon 17"/>
              <p:cNvSpPr/>
              <p:nvPr/>
            </p:nvSpPr>
            <p:spPr bwMode="auto">
              <a:xfrm>
                <a:off x="5564243" y="5286952"/>
                <a:ext cx="1310356" cy="1129617"/>
              </a:xfrm>
              <a:prstGeom prst="hexagon">
                <a:avLst/>
              </a:prstGeom>
              <a:solidFill>
                <a:srgbClr val="F2502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93321" y="5439251"/>
                <a:ext cx="1231240" cy="882549"/>
              </a:xfrm>
              <a:prstGeom prst="rect">
                <a:avLst/>
              </a:prstGeom>
              <a:noFill/>
            </p:spPr>
            <p:txBody>
              <a:bodyPr wrap="square" lIns="182854" tIns="146283" rIns="182854" bIns="146283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>
                    <a:solidFill>
                      <a:schemeClr val="bg1"/>
                    </a:solidFill>
                    <a:latin typeface="+mj-lt"/>
                  </a:rPr>
                  <a:t>Other</a:t>
                </a: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>
                    <a:solidFill>
                      <a:schemeClr val="bg1"/>
                    </a:solidFill>
                    <a:latin typeface="+mj-lt"/>
                  </a:rPr>
                  <a:t>Clouds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419178" y="4668450"/>
              <a:ext cx="1310356" cy="1129617"/>
              <a:chOff x="4419178" y="4668450"/>
              <a:chExt cx="1310356" cy="1129617"/>
            </a:xfrm>
          </p:grpSpPr>
          <p:sp>
            <p:nvSpPr>
              <p:cNvPr id="16" name="Hexagon 15"/>
              <p:cNvSpPr/>
              <p:nvPr/>
            </p:nvSpPr>
            <p:spPr bwMode="auto">
              <a:xfrm>
                <a:off x="4419178" y="4668450"/>
                <a:ext cx="1310356" cy="1129617"/>
              </a:xfrm>
              <a:prstGeom prst="hexag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1599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512192" y="4909427"/>
                <a:ext cx="1152128" cy="634530"/>
              </a:xfrm>
              <a:prstGeom prst="rect">
                <a:avLst/>
              </a:prstGeom>
              <a:noFill/>
            </p:spPr>
            <p:txBody>
              <a:bodyPr wrap="square" lIns="182854" tIns="146283" rIns="182854" bIns="146283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sz="2400" dirty="0">
                    <a:solidFill>
                      <a:schemeClr val="bg1"/>
                    </a:solidFill>
                    <a:latin typeface="+mj-lt"/>
                  </a:rPr>
                  <a:t>Azure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302327" y="1583677"/>
            <a:ext cx="5834189" cy="2406272"/>
            <a:chOff x="3301913" y="1481038"/>
            <a:chExt cx="5835016" cy="2406613"/>
          </a:xfrm>
        </p:grpSpPr>
        <p:sp>
          <p:nvSpPr>
            <p:cNvPr id="23" name="Hexagon 22"/>
            <p:cNvSpPr/>
            <p:nvPr/>
          </p:nvSpPr>
          <p:spPr bwMode="auto">
            <a:xfrm>
              <a:off x="5564243" y="2751151"/>
              <a:ext cx="1310356" cy="1129617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Hexagon 23"/>
            <p:cNvSpPr/>
            <p:nvPr/>
          </p:nvSpPr>
          <p:spPr bwMode="auto">
            <a:xfrm>
              <a:off x="6695408" y="2121340"/>
              <a:ext cx="1310356" cy="1129617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Hexagon 24"/>
            <p:cNvSpPr/>
            <p:nvPr/>
          </p:nvSpPr>
          <p:spPr bwMode="auto">
            <a:xfrm>
              <a:off x="4433078" y="2121340"/>
              <a:ext cx="1310356" cy="1129617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Hexagon 25"/>
            <p:cNvSpPr/>
            <p:nvPr/>
          </p:nvSpPr>
          <p:spPr bwMode="auto">
            <a:xfrm>
              <a:off x="5564243" y="1481038"/>
              <a:ext cx="1310356" cy="1129617"/>
            </a:xfrm>
            <a:prstGeom prst="hexagon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Hexagon 26"/>
            <p:cNvSpPr/>
            <p:nvPr/>
          </p:nvSpPr>
          <p:spPr bwMode="auto">
            <a:xfrm>
              <a:off x="7826573" y="2751150"/>
              <a:ext cx="1310356" cy="1129617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Hexagon 27"/>
            <p:cNvSpPr/>
            <p:nvPr/>
          </p:nvSpPr>
          <p:spPr bwMode="auto">
            <a:xfrm>
              <a:off x="3301913" y="2758034"/>
              <a:ext cx="1310356" cy="1129617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31785" y="3591758"/>
            <a:ext cx="4555774" cy="963678"/>
            <a:chOff x="3931459" y="3454806"/>
            <a:chExt cx="4556421" cy="52359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931459" y="3495105"/>
              <a:ext cx="0" cy="483291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224365" y="3454806"/>
              <a:ext cx="0" cy="483291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487880" y="3463934"/>
              <a:ext cx="0" cy="483291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911309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59233" y="1886630"/>
            <a:ext cx="3671069" cy="24479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Model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383887" y="1886629"/>
            <a:ext cx="3671069" cy="24479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65265" y="1886627"/>
            <a:ext cx="3671069" cy="2447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9233" y="1886626"/>
            <a:ext cx="3671069" cy="719979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Guest Executables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383887" y="1886626"/>
            <a:ext cx="3671069" cy="719979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Reliable Services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265265" y="1885422"/>
            <a:ext cx="3671069" cy="719979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Reliable Actors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18785" y="2930914"/>
            <a:ext cx="1151965" cy="863974"/>
            <a:chOff x="2617837" y="3209230"/>
            <a:chExt cx="1152128" cy="864096"/>
          </a:xfrm>
        </p:grpSpPr>
        <p:pic>
          <p:nvPicPr>
            <p:cNvPr id="23" name="Picture 4" descr="https://image.freepik.com/free-icon/xml-file-format-symbol_318-4585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853" y="3209230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 bwMode="auto">
            <a:xfrm>
              <a:off x="2833861" y="3532947"/>
              <a:ext cx="720080" cy="324355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617837" y="3532947"/>
              <a:ext cx="1152128" cy="34689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600" b="1" dirty="0">
                  <a:solidFill>
                    <a:srgbClr val="D9D9D9"/>
                  </a:solidFill>
                  <a:ea typeface="Segoe UI" pitchFamily="34" charset="0"/>
                  <a:cs typeface="Segoe UI" pitchFamily="34" charset="0"/>
                </a:rPr>
                <a:t>.EXE</a:t>
              </a:r>
            </a:p>
          </p:txBody>
        </p:sp>
      </p:grpSp>
      <p:pic>
        <p:nvPicPr>
          <p:cNvPr id="2050" name="Picture 2" descr="https://d30y9cdsu7xlg0.cloudfront.net/png/1009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509" y="2861989"/>
            <a:ext cx="1001825" cy="100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2" name="Group 2051"/>
          <p:cNvGrpSpPr/>
          <p:nvPr/>
        </p:nvGrpSpPr>
        <p:grpSpPr>
          <a:xfrm>
            <a:off x="9653268" y="2979078"/>
            <a:ext cx="895063" cy="767647"/>
            <a:chOff x="7370365" y="194536"/>
            <a:chExt cx="1512168" cy="1296903"/>
          </a:xfrm>
          <a:solidFill>
            <a:srgbClr val="000000"/>
          </a:solidFill>
        </p:grpSpPr>
        <p:sp>
          <p:nvSpPr>
            <p:cNvPr id="5" name="Oval 4"/>
            <p:cNvSpPr/>
            <p:nvPr/>
          </p:nvSpPr>
          <p:spPr bwMode="auto">
            <a:xfrm>
              <a:off x="7370365" y="987383"/>
              <a:ext cx="504056" cy="504056"/>
            </a:xfrm>
            <a:prstGeom prst="ellipse">
              <a:avLst/>
            </a:prstGeom>
            <a:grp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8378477" y="951223"/>
              <a:ext cx="504056" cy="504056"/>
            </a:xfrm>
            <a:prstGeom prst="ellipse">
              <a:avLst/>
            </a:prstGeom>
            <a:grp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7874421" y="194536"/>
              <a:ext cx="504056" cy="504056"/>
            </a:xfrm>
            <a:prstGeom prst="ellipse">
              <a:avLst/>
            </a:prstGeom>
            <a:grp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7622393" y="446565"/>
              <a:ext cx="504056" cy="792846"/>
            </a:xfrm>
            <a:prstGeom prst="line">
              <a:avLst/>
            </a:prstGeom>
            <a:grpFill/>
            <a:ln w="57150"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8126449" y="442397"/>
              <a:ext cx="504056" cy="753890"/>
            </a:xfrm>
            <a:prstGeom prst="line">
              <a:avLst/>
            </a:prstGeom>
            <a:grpFill/>
            <a:ln w="57150"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622393" y="1224653"/>
              <a:ext cx="1008112" cy="14757"/>
            </a:xfrm>
            <a:prstGeom prst="line">
              <a:avLst/>
            </a:prstGeom>
            <a:grpFill/>
            <a:ln w="57150"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59233" y="4595296"/>
            <a:ext cx="3671069" cy="1925873"/>
            <a:chOff x="458416" y="5009428"/>
            <a:chExt cx="3671590" cy="1926146"/>
          </a:xfrm>
        </p:grpSpPr>
        <p:sp>
          <p:nvSpPr>
            <p:cNvPr id="21" name="Rectangle 20"/>
            <p:cNvSpPr/>
            <p:nvPr/>
          </p:nvSpPr>
          <p:spPr bwMode="auto">
            <a:xfrm>
              <a:off x="458416" y="5441478"/>
              <a:ext cx="3671590" cy="149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58416" y="5009428"/>
              <a:ext cx="3671590" cy="7200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Guest Containers</a:t>
              </a:r>
            </a:p>
          </p:txBody>
        </p:sp>
        <p:pic>
          <p:nvPicPr>
            <p:cNvPr id="2" name="Picture 2" descr="https://d30y9cdsu7xlg0.cloudfront.net/png/107091-20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644" y="5803283"/>
              <a:ext cx="1058516" cy="1058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4383887" y="4595296"/>
            <a:ext cx="7552448" cy="1925873"/>
            <a:chOff x="4383626" y="4595452"/>
            <a:chExt cx="7553519" cy="1926146"/>
          </a:xfrm>
        </p:grpSpPr>
        <p:grpSp>
          <p:nvGrpSpPr>
            <p:cNvPr id="6" name="Group 5"/>
            <p:cNvGrpSpPr/>
            <p:nvPr/>
          </p:nvGrpSpPr>
          <p:grpSpPr>
            <a:xfrm>
              <a:off x="4383626" y="4595452"/>
              <a:ext cx="7553519" cy="1926146"/>
              <a:chOff x="4383626" y="5009428"/>
              <a:chExt cx="3671590" cy="1926146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4383626" y="5441478"/>
                <a:ext cx="3671590" cy="1494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4383626" y="5009428"/>
                <a:ext cx="3671590" cy="7200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60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Native Containers</a:t>
                </a:r>
              </a:p>
            </p:txBody>
          </p:sp>
        </p:grpSp>
        <p:pic>
          <p:nvPicPr>
            <p:cNvPr id="32" name="Picture 2" descr="https://d30y9cdsu7xlg0.cloudfront.net/png/107091-20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169" y="5389307"/>
              <a:ext cx="1058516" cy="1058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17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Compute Continuum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8202" y="1734035"/>
            <a:ext cx="957755" cy="634440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IaaS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06054" y="1734035"/>
            <a:ext cx="1042235" cy="634440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PaaS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67579" y="1843657"/>
            <a:ext cx="9201756" cy="364783"/>
            <a:chOff x="338515" y="1553046"/>
            <a:chExt cx="11825688" cy="432048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23" name="Left Arrow 22"/>
            <p:cNvSpPr/>
            <p:nvPr/>
          </p:nvSpPr>
          <p:spPr bwMode="auto">
            <a:xfrm>
              <a:off x="338515" y="1553046"/>
              <a:ext cx="1631250" cy="432048"/>
            </a:xfrm>
            <a:prstGeom prst="leftArrow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Left Arrow 23"/>
            <p:cNvSpPr/>
            <p:nvPr/>
          </p:nvSpPr>
          <p:spPr bwMode="auto">
            <a:xfrm rot="10800000">
              <a:off x="1825749" y="1553046"/>
              <a:ext cx="10338454" cy="432048"/>
            </a:xfrm>
            <a:prstGeom prst="leftArrow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458202" y="3044484"/>
            <a:ext cx="1457015" cy="1743744"/>
          </a:xfrm>
          <a:prstGeom prst="rect">
            <a:avLst/>
          </a:prstGeom>
          <a:solidFill>
            <a:srgbClr val="79A6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4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VMs + VM Scale Sets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65993" y="3044484"/>
            <a:ext cx="1493627" cy="1743744"/>
          </a:xfrm>
          <a:prstGeom prst="rect">
            <a:avLst/>
          </a:prstGeom>
          <a:solidFill>
            <a:srgbClr val="4382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4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VM Extensions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630103" y="3051192"/>
            <a:ext cx="2078909" cy="1743744"/>
          </a:xfrm>
          <a:prstGeom prst="rect">
            <a:avLst/>
          </a:prstGeom>
          <a:solidFill>
            <a:srgbClr val="0039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4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Service Fabric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845784" y="3044484"/>
            <a:ext cx="1879165" cy="1743744"/>
          </a:xfrm>
          <a:prstGeom prst="rect">
            <a:avLst/>
          </a:prstGeom>
          <a:solidFill>
            <a:srgbClr val="002E8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4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App Service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9856707" y="3051192"/>
            <a:ext cx="2091582" cy="174374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4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Functions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713604" y="3051192"/>
            <a:ext cx="1779726" cy="1743744"/>
          </a:xfrm>
          <a:prstGeom prst="rect">
            <a:avLst/>
          </a:prstGeom>
          <a:solidFill>
            <a:srgbClr val="0052F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4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Container Service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713604" y="4794936"/>
            <a:ext cx="2966634" cy="276036"/>
          </a:xfrm>
          <a:prstGeom prst="rect">
            <a:avLst/>
          </a:prstGeom>
          <a:solidFill>
            <a:srgbClr val="0052F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04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 rot="5400000">
            <a:off x="6582272" y="4709188"/>
            <a:ext cx="597255" cy="401325"/>
          </a:xfrm>
          <a:prstGeom prst="triangle">
            <a:avLst/>
          </a:prstGeom>
          <a:solidFill>
            <a:srgbClr val="0052F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308" y="5632891"/>
            <a:ext cx="11727840" cy="634440"/>
            <a:chOff x="253382" y="5703348"/>
            <a:chExt cx="11498926" cy="622056"/>
          </a:xfrm>
        </p:grpSpPr>
        <p:grpSp>
          <p:nvGrpSpPr>
            <p:cNvPr id="31" name="Group 30"/>
            <p:cNvGrpSpPr/>
            <p:nvPr/>
          </p:nvGrpSpPr>
          <p:grpSpPr>
            <a:xfrm>
              <a:off x="1539401" y="5838502"/>
              <a:ext cx="9022148" cy="357663"/>
              <a:chOff x="338515" y="1553046"/>
              <a:chExt cx="11825688" cy="432048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32" name="Left Arrow 31"/>
              <p:cNvSpPr/>
              <p:nvPr/>
            </p:nvSpPr>
            <p:spPr bwMode="auto">
              <a:xfrm>
                <a:off x="338515" y="1553046"/>
                <a:ext cx="1631250" cy="432048"/>
              </a:xfrm>
              <a:prstGeom prst="leftArrow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Left Arrow 32"/>
              <p:cNvSpPr/>
              <p:nvPr/>
            </p:nvSpPr>
            <p:spPr bwMode="auto">
              <a:xfrm rot="10800000">
                <a:off x="1825749" y="1553046"/>
                <a:ext cx="10338454" cy="432048"/>
              </a:xfrm>
              <a:prstGeom prst="leftArrow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53382" y="5703348"/>
              <a:ext cx="1480168" cy="622056"/>
            </a:xfrm>
            <a:prstGeom prst="rect">
              <a:avLst/>
            </a:prstGeom>
            <a:noFill/>
          </p:spPr>
          <p:txBody>
            <a:bodyPr wrap="square" lIns="182854" tIns="146283" rIns="182854" bIns="146283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Control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96366" y="5703348"/>
              <a:ext cx="1155942" cy="615567"/>
            </a:xfrm>
            <a:prstGeom prst="rect">
              <a:avLst/>
            </a:prstGeom>
            <a:noFill/>
          </p:spPr>
          <p:txBody>
            <a:bodyPr wrap="square" lIns="182854" tIns="146283" rIns="182854" bIns="146283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Speed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80068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3530" y="1772956"/>
            <a:ext cx="9293099" cy="1074324"/>
            <a:chOff x="453530" y="1772956"/>
            <a:chExt cx="9293099" cy="1074324"/>
          </a:xfrm>
        </p:grpSpPr>
        <p:sp>
          <p:nvSpPr>
            <p:cNvPr id="14" name="TextBox 13"/>
            <p:cNvSpPr txBox="1"/>
            <p:nvPr/>
          </p:nvSpPr>
          <p:spPr>
            <a:xfrm>
              <a:off x="1825749" y="1913086"/>
              <a:ext cx="7920880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3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Microservices Architecture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3530" y="1772956"/>
              <a:ext cx="1074324" cy="1074324"/>
            </a:xfrm>
            <a:prstGeom prst="rect">
              <a:avLst/>
            </a:prstGeom>
            <a:solidFill>
              <a:srgbClr val="F25022"/>
            </a:solidFill>
            <a:ln>
              <a:solidFill>
                <a:srgbClr val="F2502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5990" y="2943712"/>
            <a:ext cx="9146623" cy="1074324"/>
            <a:chOff x="455990" y="2943712"/>
            <a:chExt cx="9146623" cy="1074324"/>
          </a:xfrm>
        </p:grpSpPr>
        <p:sp>
          <p:nvSpPr>
            <p:cNvPr id="15" name="TextBox 14"/>
            <p:cNvSpPr txBox="1"/>
            <p:nvPr/>
          </p:nvSpPr>
          <p:spPr>
            <a:xfrm>
              <a:off x="1825749" y="3083842"/>
              <a:ext cx="7776864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3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Containerisation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5990" y="2943712"/>
              <a:ext cx="1074324" cy="1074324"/>
            </a:xfrm>
            <a:prstGeom prst="rect">
              <a:avLst/>
            </a:prstGeom>
            <a:solidFill>
              <a:srgbClr val="7FBA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530" y="4114468"/>
            <a:ext cx="7276875" cy="1074324"/>
            <a:chOff x="453530" y="4114468"/>
            <a:chExt cx="7276875" cy="1074324"/>
          </a:xfrm>
        </p:grpSpPr>
        <p:sp>
          <p:nvSpPr>
            <p:cNvPr id="16" name="TextBox 15"/>
            <p:cNvSpPr txBox="1"/>
            <p:nvPr/>
          </p:nvSpPr>
          <p:spPr>
            <a:xfrm>
              <a:off x="1820780" y="4254598"/>
              <a:ext cx="59096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3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Orchestration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53530" y="4114468"/>
              <a:ext cx="1074324" cy="1074324"/>
            </a:xfrm>
            <a:prstGeom prst="rect">
              <a:avLst/>
            </a:prstGeom>
            <a:solidFill>
              <a:srgbClr val="00A6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3530" y="5285224"/>
            <a:ext cx="10445226" cy="1074324"/>
            <a:chOff x="453530" y="5285224"/>
            <a:chExt cx="10445226" cy="1074324"/>
          </a:xfrm>
        </p:grpSpPr>
        <p:sp>
          <p:nvSpPr>
            <p:cNvPr id="17" name="TextBox 16"/>
            <p:cNvSpPr txBox="1"/>
            <p:nvPr/>
          </p:nvSpPr>
          <p:spPr>
            <a:xfrm>
              <a:off x="1820779" y="5425354"/>
              <a:ext cx="9077977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3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Azure Services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53530" y="5285224"/>
              <a:ext cx="1074324" cy="1074324"/>
            </a:xfrm>
            <a:prstGeom prst="rect">
              <a:avLst/>
            </a:prstGeom>
            <a:solidFill>
              <a:srgbClr val="FFB9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solidFill>
                  <a:srgbClr val="FDB70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31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to action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29704" y="1403301"/>
            <a:ext cx="1074324" cy="1074324"/>
            <a:chOff x="587497" y="1403301"/>
            <a:chExt cx="1074324" cy="1074324"/>
          </a:xfrm>
        </p:grpSpPr>
        <p:sp>
          <p:nvSpPr>
            <p:cNvPr id="39" name="Rectangle 38"/>
            <p:cNvSpPr/>
            <p:nvPr/>
          </p:nvSpPr>
          <p:spPr bwMode="auto">
            <a:xfrm>
              <a:off x="587497" y="1403301"/>
              <a:ext cx="1074324" cy="1074324"/>
            </a:xfrm>
            <a:prstGeom prst="rect">
              <a:avLst/>
            </a:prstGeom>
            <a:solidFill>
              <a:srgbClr val="F2502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988" y="1671421"/>
              <a:ext cx="538084" cy="538084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776631" y="1348292"/>
            <a:ext cx="6754350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b="1" dirty="0">
                <a:solidFill>
                  <a:srgbClr val="000000"/>
                </a:solidFill>
                <a:latin typeface="+mj-lt"/>
              </a:rPr>
              <a:t>Introduction to Microservices</a:t>
            </a:r>
            <a:endParaRPr lang="en-GB" sz="2800" b="1" dirty="0">
              <a:solidFill>
                <a:srgbClr val="000000"/>
              </a:solidFill>
              <a:latin typeface="+mj-lt"/>
              <a:hlinkClick r:id="rId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000000"/>
                </a:solidFill>
                <a:latin typeface="+mj-lt"/>
                <a:hlinkClick r:id="rId4"/>
              </a:rPr>
              <a:t>https://www.nginx.com/blog/introduction-to-microservices/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9605" y="3964887"/>
            <a:ext cx="1074324" cy="1074324"/>
            <a:chOff x="587398" y="3964887"/>
            <a:chExt cx="1074324" cy="1074324"/>
          </a:xfrm>
        </p:grpSpPr>
        <p:sp>
          <p:nvSpPr>
            <p:cNvPr id="41" name="Rectangle 40"/>
            <p:cNvSpPr/>
            <p:nvPr/>
          </p:nvSpPr>
          <p:spPr bwMode="auto">
            <a:xfrm>
              <a:off x="587398" y="3964887"/>
              <a:ext cx="1074324" cy="1074324"/>
            </a:xfrm>
            <a:prstGeom prst="rect">
              <a:avLst/>
            </a:prstGeom>
            <a:solidFill>
              <a:srgbClr val="00A6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78" y="4182496"/>
              <a:ext cx="639105" cy="639105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786622" y="3986493"/>
            <a:ext cx="8668399" cy="141885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b="1" dirty="0">
                <a:solidFill>
                  <a:srgbClr val="000000"/>
                </a:solidFill>
                <a:latin typeface="+mj-lt"/>
              </a:rPr>
              <a:t>Building Microservices: </a:t>
            </a:r>
            <a:r>
              <a:rPr lang="en-GB" sz="2800" dirty="0">
                <a:solidFill>
                  <a:srgbClr val="000000"/>
                </a:solidFill>
                <a:latin typeface="+mj-lt"/>
              </a:rPr>
              <a:t>Designing Fine Grained Systems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+mj-lt"/>
              </a:rPr>
              <a:t>Sam Newman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11258" y="2668078"/>
            <a:ext cx="9078254" cy="136345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b="1" dirty="0">
                <a:solidFill>
                  <a:srgbClr val="000000"/>
                </a:solidFill>
                <a:latin typeface="+mj-lt"/>
              </a:rPr>
              <a:t>Introduction to Service Fabric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+mj-lt"/>
                <a:hlinkClick r:id="rId7"/>
              </a:rPr>
              <a:t>https://azure.microsoft.com/en-gb/documentation/learning-paths/service-fabric/</a:t>
            </a:r>
            <a:endParaRPr lang="en-GB" sz="20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9605" y="2699476"/>
            <a:ext cx="1074324" cy="1074324"/>
            <a:chOff x="587398" y="2699476"/>
            <a:chExt cx="1074324" cy="1074324"/>
          </a:xfrm>
        </p:grpSpPr>
        <p:sp>
          <p:nvSpPr>
            <p:cNvPr id="40" name="Rectangle 39"/>
            <p:cNvSpPr/>
            <p:nvPr/>
          </p:nvSpPr>
          <p:spPr bwMode="auto">
            <a:xfrm>
              <a:off x="587398" y="2699476"/>
              <a:ext cx="1074324" cy="1074324"/>
            </a:xfrm>
            <a:prstGeom prst="rect">
              <a:avLst/>
            </a:prstGeom>
            <a:solidFill>
              <a:srgbClr val="7FBA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624" y="2952214"/>
              <a:ext cx="538084" cy="538084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1795589" y="5298964"/>
            <a:ext cx="2371483" cy="10926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b="1" dirty="0">
                <a:solidFill>
                  <a:srgbClr val="000000"/>
                </a:solidFill>
                <a:latin typeface="+mj-lt"/>
              </a:rPr>
              <a:t>Joni Collinge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+mj-lt"/>
              </a:rPr>
              <a:t>@</a:t>
            </a:r>
            <a:r>
              <a:rPr lang="en-GB" sz="2400" dirty="0" err="1">
                <a:solidFill>
                  <a:srgbClr val="000000"/>
                </a:solidFill>
                <a:latin typeface="+mj-lt"/>
              </a:rPr>
              <a:t>dotjson</a:t>
            </a:r>
            <a:endParaRPr lang="en-GB" sz="14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9605" y="5263391"/>
            <a:ext cx="1074324" cy="1074324"/>
            <a:chOff x="587398" y="5263391"/>
            <a:chExt cx="1074324" cy="1074324"/>
          </a:xfrm>
        </p:grpSpPr>
        <p:sp>
          <p:nvSpPr>
            <p:cNvPr id="42" name="Rectangle 41"/>
            <p:cNvSpPr/>
            <p:nvPr/>
          </p:nvSpPr>
          <p:spPr bwMode="auto">
            <a:xfrm>
              <a:off x="587398" y="5263391"/>
              <a:ext cx="1074324" cy="1074324"/>
            </a:xfrm>
            <a:prstGeom prst="rect">
              <a:avLst/>
            </a:prstGeom>
            <a:solidFill>
              <a:srgbClr val="FFB9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solidFill>
                  <a:srgbClr val="FDB7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4967" y="5483944"/>
              <a:ext cx="919185" cy="633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97037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4792254" y="3013214"/>
            <a:ext cx="1074324" cy="1074324"/>
          </a:xfrm>
          <a:prstGeom prst="rect">
            <a:avLst/>
          </a:prstGeom>
          <a:solidFill>
            <a:srgbClr val="426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Monolith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18969" y="3227501"/>
            <a:ext cx="1074324" cy="1074324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123115" y="3227501"/>
            <a:ext cx="1074324" cy="1074324"/>
          </a:xfrm>
          <a:prstGeom prst="rect">
            <a:avLst/>
          </a:prstGeom>
          <a:solidFill>
            <a:srgbClr val="FFB9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solidFill>
                <a:srgbClr val="FDB70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337917" y="2057102"/>
            <a:ext cx="0" cy="403244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1162" y="4793406"/>
            <a:ext cx="1262072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Client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53700" y="4793406"/>
            <a:ext cx="188466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Front 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0220" y="4793406"/>
            <a:ext cx="2624792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Business Logic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51107" y="4793406"/>
            <a:ext cx="108012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93293" y="3569270"/>
            <a:ext cx="216557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633196" y="3570050"/>
            <a:ext cx="129783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797375" y="3569270"/>
            <a:ext cx="132574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797375" y="4001318"/>
            <a:ext cx="132574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866578" y="4001318"/>
            <a:ext cx="106445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 bwMode="auto">
          <a:xfrm>
            <a:off x="4675563" y="3137222"/>
            <a:ext cx="1074324" cy="1074324"/>
          </a:xfrm>
          <a:prstGeom prst="rect">
            <a:avLst/>
          </a:prstGeom>
          <a:solidFill>
            <a:srgbClr val="5A82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393293" y="4001318"/>
            <a:ext cx="216557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4558872" y="3228280"/>
            <a:ext cx="1074324" cy="1074324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31030" y="2842326"/>
            <a:ext cx="1866345" cy="1844673"/>
            <a:chOff x="6931030" y="2842326"/>
            <a:chExt cx="1866345" cy="1844673"/>
          </a:xfrm>
        </p:grpSpPr>
        <p:sp>
          <p:nvSpPr>
            <p:cNvPr id="8" name="Rectangle 7"/>
            <p:cNvSpPr/>
            <p:nvPr/>
          </p:nvSpPr>
          <p:spPr bwMode="auto">
            <a:xfrm>
              <a:off x="6931030" y="2842326"/>
              <a:ext cx="1866345" cy="1844673"/>
            </a:xfrm>
            <a:prstGeom prst="rect">
              <a:avLst/>
            </a:prstGeom>
            <a:solidFill>
              <a:srgbClr val="00A6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8429961" y="2842326"/>
              <a:ext cx="367414" cy="1844673"/>
            </a:xfrm>
            <a:prstGeom prst="rect">
              <a:avLst/>
            </a:prstGeom>
            <a:solidFill>
              <a:srgbClr val="006A9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8681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4792254" y="3013214"/>
            <a:ext cx="1074324" cy="1074324"/>
          </a:xfrm>
          <a:prstGeom prst="rect">
            <a:avLst/>
          </a:prstGeom>
          <a:solidFill>
            <a:srgbClr val="426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Monolith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18969" y="3227501"/>
            <a:ext cx="1074324" cy="1074324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123115" y="3227501"/>
            <a:ext cx="1074324" cy="1074324"/>
          </a:xfrm>
          <a:prstGeom prst="rect">
            <a:avLst/>
          </a:prstGeom>
          <a:solidFill>
            <a:srgbClr val="FFB9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solidFill>
                <a:srgbClr val="FDB70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337917" y="2057102"/>
            <a:ext cx="0" cy="403244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1162" y="4793406"/>
            <a:ext cx="1262072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Client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53700" y="4793406"/>
            <a:ext cx="188466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Front 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0220" y="4793406"/>
            <a:ext cx="2624792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Business Logic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51107" y="4793406"/>
            <a:ext cx="108012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93293" y="3569270"/>
            <a:ext cx="216557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 bwMode="auto">
          <a:xfrm>
            <a:off x="4675563" y="3137222"/>
            <a:ext cx="1074324" cy="1074324"/>
          </a:xfrm>
          <a:prstGeom prst="rect">
            <a:avLst/>
          </a:prstGeom>
          <a:solidFill>
            <a:srgbClr val="5A82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393293" y="4001318"/>
            <a:ext cx="216557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4558872" y="3228280"/>
            <a:ext cx="1074324" cy="1074324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31030" y="2842326"/>
            <a:ext cx="1866345" cy="1844673"/>
            <a:chOff x="6931030" y="2842326"/>
            <a:chExt cx="1866345" cy="1844673"/>
          </a:xfrm>
        </p:grpSpPr>
        <p:sp>
          <p:nvSpPr>
            <p:cNvPr id="8" name="Rectangle 7"/>
            <p:cNvSpPr/>
            <p:nvPr/>
          </p:nvSpPr>
          <p:spPr bwMode="auto">
            <a:xfrm>
              <a:off x="6931030" y="2842326"/>
              <a:ext cx="1866345" cy="1844673"/>
            </a:xfrm>
            <a:prstGeom prst="rect">
              <a:avLst/>
            </a:prstGeom>
            <a:solidFill>
              <a:srgbClr val="00A6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8429961" y="2842326"/>
              <a:ext cx="367414" cy="1844673"/>
            </a:xfrm>
            <a:prstGeom prst="rect">
              <a:avLst/>
            </a:prstGeom>
            <a:solidFill>
              <a:srgbClr val="006A9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dirty="0" err="1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31030" y="545997"/>
            <a:ext cx="1866345" cy="1844673"/>
            <a:chOff x="6931030" y="2842326"/>
            <a:chExt cx="1866345" cy="1844673"/>
          </a:xfrm>
        </p:grpSpPr>
        <p:sp>
          <p:nvSpPr>
            <p:cNvPr id="36" name="Rectangle 35"/>
            <p:cNvSpPr/>
            <p:nvPr/>
          </p:nvSpPr>
          <p:spPr bwMode="auto">
            <a:xfrm>
              <a:off x="6931030" y="2842326"/>
              <a:ext cx="1866345" cy="1844673"/>
            </a:xfrm>
            <a:prstGeom prst="rect">
              <a:avLst/>
            </a:prstGeom>
            <a:solidFill>
              <a:srgbClr val="00A6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V2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429961" y="2842326"/>
              <a:ext cx="367414" cy="1844673"/>
            </a:xfrm>
            <a:prstGeom prst="rect">
              <a:avLst/>
            </a:prstGeom>
            <a:solidFill>
              <a:srgbClr val="006A9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dirty="0" err="1"/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144951" y="1320115"/>
            <a:ext cx="367327" cy="367327"/>
          </a:xfrm>
          <a:prstGeom prst="rect">
            <a:avLst/>
          </a:prstGeom>
          <a:solidFill>
            <a:srgbClr val="00A6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69944" y="634237"/>
            <a:ext cx="188466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Bug Fix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925561" y="530909"/>
            <a:ext cx="1871814" cy="9326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5633196" y="3570050"/>
            <a:ext cx="129783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797375" y="3569270"/>
            <a:ext cx="132574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797375" y="4001318"/>
            <a:ext cx="132574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866578" y="4001318"/>
            <a:ext cx="106445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8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4792254" y="3013214"/>
            <a:ext cx="1074324" cy="1074324"/>
          </a:xfrm>
          <a:prstGeom prst="rect">
            <a:avLst/>
          </a:prstGeom>
          <a:solidFill>
            <a:srgbClr val="426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Monolith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18969" y="3227501"/>
            <a:ext cx="1074324" cy="1074324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337917" y="2057102"/>
            <a:ext cx="0" cy="403244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1162" y="4793406"/>
            <a:ext cx="1262072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Client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53700" y="4793406"/>
            <a:ext cx="188466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Front 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0220" y="4793406"/>
            <a:ext cx="2624792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Business Logic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51107" y="4793406"/>
            <a:ext cx="108012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93293" y="3569270"/>
            <a:ext cx="216557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 bwMode="auto">
          <a:xfrm>
            <a:off x="4675563" y="3137222"/>
            <a:ext cx="1074324" cy="1074324"/>
          </a:xfrm>
          <a:prstGeom prst="rect">
            <a:avLst/>
          </a:prstGeom>
          <a:solidFill>
            <a:srgbClr val="5A82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393293" y="4001318"/>
            <a:ext cx="216557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4558872" y="3228280"/>
            <a:ext cx="1074324" cy="1074324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31030" y="2842326"/>
            <a:ext cx="1866345" cy="1844673"/>
            <a:chOff x="6931030" y="2842326"/>
            <a:chExt cx="1866345" cy="1844673"/>
          </a:xfrm>
        </p:grpSpPr>
        <p:sp>
          <p:nvSpPr>
            <p:cNvPr id="8" name="Rectangle 7"/>
            <p:cNvSpPr/>
            <p:nvPr/>
          </p:nvSpPr>
          <p:spPr bwMode="auto">
            <a:xfrm>
              <a:off x="6931030" y="2842326"/>
              <a:ext cx="1866345" cy="1844673"/>
            </a:xfrm>
            <a:prstGeom prst="rect">
              <a:avLst/>
            </a:prstGeom>
            <a:solidFill>
              <a:srgbClr val="00A6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8429961" y="2842326"/>
              <a:ext cx="367414" cy="1844673"/>
            </a:xfrm>
            <a:prstGeom prst="rect">
              <a:avLst/>
            </a:prstGeom>
            <a:solidFill>
              <a:srgbClr val="006A9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dirty="0" err="1"/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144951" y="1320115"/>
            <a:ext cx="367327" cy="367327"/>
          </a:xfrm>
          <a:prstGeom prst="rect">
            <a:avLst/>
          </a:prstGeom>
          <a:solidFill>
            <a:srgbClr val="00A6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69944" y="634237"/>
            <a:ext cx="188466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Bug Fix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925561" y="530909"/>
            <a:ext cx="1871814" cy="9326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22318" y="3375373"/>
            <a:ext cx="810878" cy="322193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795830" y="3795611"/>
            <a:ext cx="837366" cy="322193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Elbow Connector 40"/>
          <p:cNvCxnSpPr>
            <a:stCxn id="50" idx="3"/>
            <a:endCxn id="44" idx="1"/>
          </p:cNvCxnSpPr>
          <p:nvPr/>
        </p:nvCxnSpPr>
        <p:spPr>
          <a:xfrm flipV="1">
            <a:off x="5633196" y="997241"/>
            <a:ext cx="1292365" cy="2539229"/>
          </a:xfrm>
          <a:prstGeom prst="bentConnector3">
            <a:avLst>
              <a:gd name="adj1" fmla="val 39004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1"/>
            <a:endCxn id="51" idx="3"/>
          </p:cNvCxnSpPr>
          <p:nvPr/>
        </p:nvCxnSpPr>
        <p:spPr>
          <a:xfrm rot="10800000" flipV="1">
            <a:off x="5633197" y="1877262"/>
            <a:ext cx="1305121" cy="2079446"/>
          </a:xfrm>
          <a:prstGeom prst="bentConnector3">
            <a:avLst>
              <a:gd name="adj1" fmla="val 3461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0121413" y="3227501"/>
            <a:ext cx="1076026" cy="1074324"/>
            <a:chOff x="10121413" y="3227501"/>
            <a:chExt cx="1076026" cy="1074324"/>
          </a:xfrm>
        </p:grpSpPr>
        <p:sp>
          <p:nvSpPr>
            <p:cNvPr id="9" name="Rectangle 8"/>
            <p:cNvSpPr/>
            <p:nvPr/>
          </p:nvSpPr>
          <p:spPr bwMode="auto">
            <a:xfrm>
              <a:off x="10123115" y="3227501"/>
              <a:ext cx="1074324" cy="1074324"/>
            </a:xfrm>
            <a:prstGeom prst="rect">
              <a:avLst/>
            </a:prstGeom>
            <a:solidFill>
              <a:srgbClr val="FFB9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solidFill>
                  <a:srgbClr val="FDB7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10121413" y="3414824"/>
              <a:ext cx="335210" cy="308891"/>
            </a:xfrm>
            <a:prstGeom prst="rect">
              <a:avLst/>
            </a:prstGeom>
            <a:solidFill>
              <a:srgbClr val="FFB9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solidFill>
                  <a:srgbClr val="FDB7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0128701" y="3858324"/>
              <a:ext cx="335210" cy="308891"/>
            </a:xfrm>
            <a:prstGeom prst="rect">
              <a:avLst/>
            </a:prstGeom>
            <a:solidFill>
              <a:srgbClr val="FFB9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solidFill>
                  <a:srgbClr val="FDB70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66" name="Elbow Connector 65"/>
          <p:cNvCxnSpPr>
            <a:stCxn id="71" idx="3"/>
            <a:endCxn id="63" idx="1"/>
          </p:cNvCxnSpPr>
          <p:nvPr/>
        </p:nvCxnSpPr>
        <p:spPr>
          <a:xfrm>
            <a:off x="8770412" y="968123"/>
            <a:ext cx="1351001" cy="2601147"/>
          </a:xfrm>
          <a:prstGeom prst="bentConnector3">
            <a:avLst>
              <a:gd name="adj1" fmla="val 61944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931030" y="545997"/>
            <a:ext cx="1866345" cy="1844673"/>
            <a:chOff x="6931030" y="545997"/>
            <a:chExt cx="1866345" cy="1844673"/>
          </a:xfrm>
        </p:grpSpPr>
        <p:grpSp>
          <p:nvGrpSpPr>
            <p:cNvPr id="35" name="Group 34"/>
            <p:cNvGrpSpPr/>
            <p:nvPr/>
          </p:nvGrpSpPr>
          <p:grpSpPr>
            <a:xfrm>
              <a:off x="6931030" y="545997"/>
              <a:ext cx="1866345" cy="1844673"/>
              <a:chOff x="6931030" y="2842326"/>
              <a:chExt cx="1866345" cy="1844673"/>
            </a:xfrm>
          </p:grpSpPr>
          <p:sp>
            <p:nvSpPr>
              <p:cNvPr id="36" name="Rectangle 35"/>
              <p:cNvSpPr/>
              <p:nvPr/>
            </p:nvSpPr>
            <p:spPr bwMode="auto">
              <a:xfrm>
                <a:off x="6931030" y="2842326"/>
                <a:ext cx="1866345" cy="1844673"/>
              </a:xfrm>
              <a:prstGeom prst="rect">
                <a:avLst/>
              </a:prstGeom>
              <a:solidFill>
                <a:srgbClr val="00A6F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V2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8429961" y="2842326"/>
                <a:ext cx="367414" cy="1844673"/>
              </a:xfrm>
              <a:prstGeom prst="rect">
                <a:avLst/>
              </a:prstGeom>
              <a:solidFill>
                <a:srgbClr val="006A9A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dirty="0" err="1"/>
              </a:p>
            </p:txBody>
          </p:sp>
        </p:grpSp>
        <p:sp>
          <p:nvSpPr>
            <p:cNvPr id="45" name="Rectangle 44"/>
            <p:cNvSpPr/>
            <p:nvPr/>
          </p:nvSpPr>
          <p:spPr bwMode="auto">
            <a:xfrm>
              <a:off x="7004496" y="860242"/>
              <a:ext cx="1352000" cy="437689"/>
            </a:xfrm>
            <a:prstGeom prst="rect">
              <a:avLst/>
            </a:prstGeom>
            <a:solidFill>
              <a:srgbClr val="00A6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6938317" y="1664505"/>
              <a:ext cx="1424892" cy="425513"/>
            </a:xfrm>
            <a:prstGeom prst="rect">
              <a:avLst/>
            </a:prstGeom>
            <a:solidFill>
              <a:srgbClr val="00A6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8487146" y="795526"/>
              <a:ext cx="283266" cy="345193"/>
            </a:xfrm>
            <a:prstGeom prst="rect">
              <a:avLst/>
            </a:prstGeom>
            <a:solidFill>
              <a:srgbClr val="006A9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dirty="0" err="1"/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8499965" y="1713101"/>
              <a:ext cx="283266" cy="345193"/>
            </a:xfrm>
            <a:prstGeom prst="rect">
              <a:avLst/>
            </a:prstGeom>
            <a:solidFill>
              <a:srgbClr val="006A9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dirty="0" err="1"/>
            </a:p>
          </p:txBody>
        </p:sp>
      </p:grpSp>
      <p:cxnSp>
        <p:nvCxnSpPr>
          <p:cNvPr id="76" name="Elbow Connector 75"/>
          <p:cNvCxnSpPr>
            <a:stCxn id="64" idx="1"/>
            <a:endCxn id="72" idx="3"/>
          </p:cNvCxnSpPr>
          <p:nvPr/>
        </p:nvCxnSpPr>
        <p:spPr>
          <a:xfrm rot="10800000">
            <a:off x="8783231" y="1885698"/>
            <a:ext cx="1345470" cy="2127072"/>
          </a:xfrm>
          <a:prstGeom prst="bentConnector3">
            <a:avLst>
              <a:gd name="adj1" fmla="val 67133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77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18969" y="3227501"/>
            <a:ext cx="1074324" cy="1074324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337917" y="2057102"/>
            <a:ext cx="0" cy="403244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1162" y="4793406"/>
            <a:ext cx="1262072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Client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93293" y="3569270"/>
            <a:ext cx="216557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393293" y="4001318"/>
            <a:ext cx="216557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4792254" y="3013214"/>
            <a:ext cx="1074324" cy="1074324"/>
          </a:xfrm>
          <a:prstGeom prst="rect">
            <a:avLst/>
          </a:prstGeom>
          <a:solidFill>
            <a:srgbClr val="426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675563" y="3137222"/>
            <a:ext cx="1074324" cy="1074324"/>
          </a:xfrm>
          <a:prstGeom prst="rect">
            <a:avLst/>
          </a:prstGeom>
          <a:solidFill>
            <a:srgbClr val="5A82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558872" y="3228280"/>
            <a:ext cx="1074324" cy="1074324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298357" y="1610559"/>
            <a:ext cx="615136" cy="615136"/>
          </a:xfrm>
          <a:prstGeom prst="rect">
            <a:avLst/>
          </a:prstGeom>
          <a:solidFill>
            <a:srgbClr val="00A6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746629" y="3459064"/>
            <a:ext cx="615136" cy="615136"/>
          </a:xfrm>
          <a:prstGeom prst="rect">
            <a:avLst/>
          </a:prstGeom>
          <a:solidFill>
            <a:srgbClr val="FFB9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solidFill>
                <a:srgbClr val="FDB7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16232" y="3645962"/>
            <a:ext cx="615136" cy="6151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solidFill>
                <a:srgbClr val="FDB7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8555429" y="2225695"/>
            <a:ext cx="615136" cy="615136"/>
          </a:xfrm>
          <a:prstGeom prst="rect">
            <a:avLst/>
          </a:prstGeom>
          <a:solidFill>
            <a:srgbClr val="006A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solidFill>
                <a:srgbClr val="FDB7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8555429" y="4692433"/>
            <a:ext cx="615136" cy="615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solidFill>
                <a:srgbClr val="FDB70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" name="Straight Arrow Connector 4"/>
          <p:cNvCxnSpPr>
            <a:stCxn id="25" idx="3"/>
            <a:endCxn id="32" idx="2"/>
          </p:cNvCxnSpPr>
          <p:nvPr/>
        </p:nvCxnSpPr>
        <p:spPr>
          <a:xfrm flipV="1">
            <a:off x="5866578" y="2225695"/>
            <a:ext cx="1739347" cy="13246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2" idx="2"/>
            <a:endCxn id="36" idx="0"/>
          </p:cNvCxnSpPr>
          <p:nvPr/>
        </p:nvCxnSpPr>
        <p:spPr>
          <a:xfrm>
            <a:off x="7605925" y="2225695"/>
            <a:ext cx="1257072" cy="24667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0"/>
            <a:endCxn id="33" idx="1"/>
          </p:cNvCxnSpPr>
          <p:nvPr/>
        </p:nvCxnSpPr>
        <p:spPr>
          <a:xfrm flipV="1">
            <a:off x="8862997" y="3766632"/>
            <a:ext cx="883632" cy="92580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 bwMode="auto">
          <a:xfrm>
            <a:off x="7298357" y="1984054"/>
            <a:ext cx="615136" cy="240601"/>
          </a:xfrm>
          <a:prstGeom prst="rect">
            <a:avLst/>
          </a:prstGeom>
          <a:solidFill>
            <a:srgbClr val="00325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08007" y="3450731"/>
            <a:ext cx="329906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Notifications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8555429" y="4689129"/>
            <a:ext cx="615136" cy="2161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07615" y="4793406"/>
            <a:ext cx="221021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Driver Web UI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08007" y="3450731"/>
            <a:ext cx="329906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Notifications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71819" y="5688613"/>
            <a:ext cx="329906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Billing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34261" y="637543"/>
            <a:ext cx="323880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Driver Manager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298357" y="1265014"/>
            <a:ext cx="615136" cy="226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9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8555429" y="5431371"/>
            <a:ext cx="615136" cy="2261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9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894111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18969" y="3227501"/>
            <a:ext cx="1074324" cy="1074324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337917" y="2057102"/>
            <a:ext cx="0" cy="403244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1162" y="4793406"/>
            <a:ext cx="1262072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Client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93293" y="3569270"/>
            <a:ext cx="216557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393293" y="4001318"/>
            <a:ext cx="216557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4792254" y="3013214"/>
            <a:ext cx="1074324" cy="1074324"/>
          </a:xfrm>
          <a:prstGeom prst="rect">
            <a:avLst/>
          </a:prstGeom>
          <a:solidFill>
            <a:srgbClr val="426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675563" y="3137222"/>
            <a:ext cx="1074324" cy="1074324"/>
          </a:xfrm>
          <a:prstGeom prst="rect">
            <a:avLst/>
          </a:prstGeom>
          <a:solidFill>
            <a:srgbClr val="5A82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558872" y="3228280"/>
            <a:ext cx="1074324" cy="1074324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298357" y="1610559"/>
            <a:ext cx="615136" cy="615136"/>
          </a:xfrm>
          <a:prstGeom prst="rect">
            <a:avLst/>
          </a:prstGeom>
          <a:solidFill>
            <a:srgbClr val="00A6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746629" y="3459064"/>
            <a:ext cx="615136" cy="615136"/>
          </a:xfrm>
          <a:prstGeom prst="rect">
            <a:avLst/>
          </a:prstGeom>
          <a:solidFill>
            <a:srgbClr val="FFB9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solidFill>
                <a:srgbClr val="FDB7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16232" y="3645962"/>
            <a:ext cx="615136" cy="6151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solidFill>
                <a:srgbClr val="FDB7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8555429" y="2225695"/>
            <a:ext cx="615136" cy="615136"/>
          </a:xfrm>
          <a:prstGeom prst="rect">
            <a:avLst/>
          </a:prstGeom>
          <a:solidFill>
            <a:srgbClr val="006A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solidFill>
                <a:srgbClr val="FDB7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8555429" y="4692433"/>
            <a:ext cx="615136" cy="615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dirty="0" err="1"/>
          </a:p>
        </p:txBody>
      </p:sp>
      <p:cxnSp>
        <p:nvCxnSpPr>
          <p:cNvPr id="5" name="Straight Arrow Connector 4"/>
          <p:cNvCxnSpPr>
            <a:stCxn id="25" idx="3"/>
            <a:endCxn id="40" idx="2"/>
          </p:cNvCxnSpPr>
          <p:nvPr/>
        </p:nvCxnSpPr>
        <p:spPr>
          <a:xfrm flipV="1">
            <a:off x="5866578" y="2231656"/>
            <a:ext cx="947660" cy="13187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2" idx="2"/>
            <a:endCxn id="36" idx="0"/>
          </p:cNvCxnSpPr>
          <p:nvPr/>
        </p:nvCxnSpPr>
        <p:spPr>
          <a:xfrm>
            <a:off x="7605925" y="2225695"/>
            <a:ext cx="1257072" cy="24667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0"/>
            <a:endCxn id="33" idx="1"/>
          </p:cNvCxnSpPr>
          <p:nvPr/>
        </p:nvCxnSpPr>
        <p:spPr>
          <a:xfrm flipV="1">
            <a:off x="8862997" y="3766632"/>
            <a:ext cx="883632" cy="92580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 bwMode="auto">
          <a:xfrm>
            <a:off x="7298357" y="1984054"/>
            <a:ext cx="615136" cy="240601"/>
          </a:xfrm>
          <a:prstGeom prst="rect">
            <a:avLst/>
          </a:prstGeom>
          <a:solidFill>
            <a:srgbClr val="00325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08007" y="3450731"/>
            <a:ext cx="329906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Notifications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8555429" y="4689129"/>
            <a:ext cx="615136" cy="2161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07615" y="4793406"/>
            <a:ext cx="221021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Driver Web UI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408007" y="3450731"/>
            <a:ext cx="329906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Notifications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8555429" y="5431371"/>
            <a:ext cx="615136" cy="2261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9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271819" y="5688613"/>
            <a:ext cx="119260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Billing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501096" y="1265014"/>
            <a:ext cx="1412397" cy="2217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9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506670" y="1609519"/>
            <a:ext cx="615136" cy="615136"/>
          </a:xfrm>
          <a:prstGeom prst="rect">
            <a:avLst/>
          </a:prstGeom>
          <a:solidFill>
            <a:srgbClr val="00A6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506670" y="1991055"/>
            <a:ext cx="615136" cy="240601"/>
          </a:xfrm>
          <a:prstGeom prst="rect">
            <a:avLst/>
          </a:prstGeom>
          <a:solidFill>
            <a:srgbClr val="00325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cxnSp>
        <p:nvCxnSpPr>
          <p:cNvPr id="41" name="Straight Arrow Connector 40"/>
          <p:cNvCxnSpPr>
            <a:stCxn id="25" idx="3"/>
            <a:endCxn id="38" idx="2"/>
          </p:cNvCxnSpPr>
          <p:nvPr/>
        </p:nvCxnSpPr>
        <p:spPr>
          <a:xfrm flipV="1">
            <a:off x="5866578" y="2224655"/>
            <a:ext cx="1739347" cy="1325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7" idx="0"/>
            <a:endCxn id="40" idx="2"/>
          </p:cNvCxnSpPr>
          <p:nvPr/>
        </p:nvCxnSpPr>
        <p:spPr>
          <a:xfrm flipH="1" flipV="1">
            <a:off x="6814238" y="2231656"/>
            <a:ext cx="2048759" cy="24574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66005" y="637543"/>
            <a:ext cx="323880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Driver Manager</a:t>
            </a:r>
          </a:p>
        </p:txBody>
      </p:sp>
    </p:spTree>
    <p:extLst>
      <p:ext uri="{BB962C8B-B14F-4D97-AF65-F5344CB8AC3E}">
        <p14:creationId xmlns:p14="http://schemas.microsoft.com/office/powerpoint/2010/main" val="587757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18969" y="3227501"/>
            <a:ext cx="1074324" cy="1074324"/>
          </a:xfrm>
          <a:prstGeom prst="rect">
            <a:avLst/>
          </a:prstGeom>
          <a:solidFill>
            <a:srgbClr val="F2502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337917" y="2057102"/>
            <a:ext cx="0" cy="403244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1162" y="4793406"/>
            <a:ext cx="1262072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Client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93293" y="3569270"/>
            <a:ext cx="216557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393293" y="4001318"/>
            <a:ext cx="216557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4792254" y="3013214"/>
            <a:ext cx="1074324" cy="1074324"/>
          </a:xfrm>
          <a:prstGeom prst="rect">
            <a:avLst/>
          </a:prstGeom>
          <a:solidFill>
            <a:srgbClr val="426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675563" y="3137222"/>
            <a:ext cx="1074324" cy="1074324"/>
          </a:xfrm>
          <a:prstGeom prst="rect">
            <a:avLst/>
          </a:prstGeom>
          <a:solidFill>
            <a:srgbClr val="5A82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558872" y="3228280"/>
            <a:ext cx="1074324" cy="1074324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298357" y="1610559"/>
            <a:ext cx="615136" cy="615136"/>
          </a:xfrm>
          <a:prstGeom prst="rect">
            <a:avLst/>
          </a:prstGeom>
          <a:solidFill>
            <a:srgbClr val="00A6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746629" y="3459064"/>
            <a:ext cx="615136" cy="615136"/>
          </a:xfrm>
          <a:prstGeom prst="rect">
            <a:avLst/>
          </a:prstGeom>
          <a:solidFill>
            <a:srgbClr val="FFB9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solidFill>
                <a:srgbClr val="FDB7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16232" y="3645962"/>
            <a:ext cx="615136" cy="6151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solidFill>
                <a:srgbClr val="FDB7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8555429" y="2225695"/>
            <a:ext cx="615136" cy="615136"/>
          </a:xfrm>
          <a:prstGeom prst="rect">
            <a:avLst/>
          </a:prstGeom>
          <a:solidFill>
            <a:srgbClr val="006A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solidFill>
                <a:srgbClr val="FDB7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8555429" y="4692433"/>
            <a:ext cx="615136" cy="615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dirty="0" err="1"/>
          </a:p>
        </p:txBody>
      </p:sp>
      <p:cxnSp>
        <p:nvCxnSpPr>
          <p:cNvPr id="5" name="Straight Arrow Connector 4"/>
          <p:cNvCxnSpPr>
            <a:stCxn id="25" idx="3"/>
            <a:endCxn id="40" idx="2"/>
          </p:cNvCxnSpPr>
          <p:nvPr/>
        </p:nvCxnSpPr>
        <p:spPr>
          <a:xfrm flipV="1">
            <a:off x="5866578" y="2231656"/>
            <a:ext cx="947660" cy="13187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2" idx="2"/>
            <a:endCxn id="36" idx="0"/>
          </p:cNvCxnSpPr>
          <p:nvPr/>
        </p:nvCxnSpPr>
        <p:spPr>
          <a:xfrm>
            <a:off x="7605925" y="2225695"/>
            <a:ext cx="1257072" cy="24667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0"/>
            <a:endCxn id="33" idx="1"/>
          </p:cNvCxnSpPr>
          <p:nvPr/>
        </p:nvCxnSpPr>
        <p:spPr>
          <a:xfrm flipV="1">
            <a:off x="8862997" y="3766632"/>
            <a:ext cx="883632" cy="92580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 bwMode="auto">
          <a:xfrm>
            <a:off x="7298357" y="1984054"/>
            <a:ext cx="615136" cy="240601"/>
          </a:xfrm>
          <a:prstGeom prst="rect">
            <a:avLst/>
          </a:prstGeom>
          <a:solidFill>
            <a:srgbClr val="00325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08007" y="3450731"/>
            <a:ext cx="329906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Notifications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07615" y="4793406"/>
            <a:ext cx="221021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Driver Web UI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408007" y="3450731"/>
            <a:ext cx="329906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Notifications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8555429" y="5431371"/>
            <a:ext cx="615136" cy="2261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9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271819" y="5688613"/>
            <a:ext cx="119260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Billing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501096" y="1265014"/>
            <a:ext cx="1412397" cy="2217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9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506670" y="1609519"/>
            <a:ext cx="615136" cy="615136"/>
          </a:xfrm>
          <a:prstGeom prst="rect">
            <a:avLst/>
          </a:prstGeom>
          <a:solidFill>
            <a:srgbClr val="00A6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506670" y="1991055"/>
            <a:ext cx="615136" cy="240601"/>
          </a:xfrm>
          <a:prstGeom prst="rect">
            <a:avLst/>
          </a:prstGeom>
          <a:solidFill>
            <a:srgbClr val="00325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cxnSp>
        <p:nvCxnSpPr>
          <p:cNvPr id="41" name="Straight Arrow Connector 40"/>
          <p:cNvCxnSpPr>
            <a:stCxn id="25" idx="3"/>
            <a:endCxn id="38" idx="2"/>
          </p:cNvCxnSpPr>
          <p:nvPr/>
        </p:nvCxnSpPr>
        <p:spPr>
          <a:xfrm flipV="1">
            <a:off x="5866578" y="2224655"/>
            <a:ext cx="1739347" cy="1325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7" idx="0"/>
            <a:endCxn id="40" idx="2"/>
          </p:cNvCxnSpPr>
          <p:nvPr/>
        </p:nvCxnSpPr>
        <p:spPr>
          <a:xfrm flipH="1" flipV="1">
            <a:off x="6814238" y="2231656"/>
            <a:ext cx="2048759" cy="24574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 bwMode="auto">
          <a:xfrm>
            <a:off x="9351731" y="4905281"/>
            <a:ext cx="615136" cy="402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v2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8555429" y="4689129"/>
            <a:ext cx="615136" cy="2161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66005" y="637543"/>
            <a:ext cx="323880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Driver Manager</a:t>
            </a:r>
          </a:p>
        </p:txBody>
      </p:sp>
    </p:spTree>
    <p:extLst>
      <p:ext uri="{BB962C8B-B14F-4D97-AF65-F5344CB8AC3E}">
        <p14:creationId xmlns:p14="http://schemas.microsoft.com/office/powerpoint/2010/main" val="1690662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5619E-6 -3.75397E-6 L -0.06395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4" id="{55C6D293-5D63-405F-8E23-B827644D5808}" vid="{B27E3459-694C-4658-87EA-CD02CDAE4FDE}"/>
    </a:ext>
  </a:extLst>
</a:theme>
</file>

<file path=ppt/theme/theme2.xml><?xml version="1.0" encoding="utf-8"?>
<a:theme xmlns:a="http://schemas.openxmlformats.org/drawingml/2006/main" name="COLOR TEMPLATE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4" id="{55C6D293-5D63-405F-8E23-B827644D5808}" vid="{C86E4F02-28EC-409A-AD49-46B356E5E8D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630a2e83-186a-4a0f-ab27-bee8a8096abc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Brand_template_16-9_Business_BLUE_4</Template>
  <TotalTime>7558</TotalTime>
  <Words>480</Words>
  <Application>Microsoft Office PowerPoint</Application>
  <PresentationFormat>Custom</PresentationFormat>
  <Paragraphs>255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PowerPoint Presentation</vt:lpstr>
      <vt:lpstr>Roadmap</vt:lpstr>
      <vt:lpstr>Monolith</vt:lpstr>
      <vt:lpstr>Monolith</vt:lpstr>
      <vt:lpstr>Monolith</vt:lpstr>
      <vt:lpstr>Monolith</vt:lpstr>
      <vt:lpstr>Microservices</vt:lpstr>
      <vt:lpstr>Microservices</vt:lpstr>
      <vt:lpstr>Microservices</vt:lpstr>
      <vt:lpstr>Microservices</vt:lpstr>
      <vt:lpstr>Infrastructure</vt:lpstr>
      <vt:lpstr>Dependencies</vt:lpstr>
      <vt:lpstr>Isolating dependencies</vt:lpstr>
      <vt:lpstr>Containerisation</vt:lpstr>
      <vt:lpstr>Containerisation</vt:lpstr>
      <vt:lpstr>PowerPoint Presentation</vt:lpstr>
      <vt:lpstr>Docker ecosystem</vt:lpstr>
      <vt:lpstr>Docker ecosystem</vt:lpstr>
      <vt:lpstr>Docker Compose</vt:lpstr>
      <vt:lpstr>Docker on Windows</vt:lpstr>
      <vt:lpstr>Docker on HyperV</vt:lpstr>
      <vt:lpstr>Docker on Unikernel</vt:lpstr>
      <vt:lpstr>PowerPoint Presentation</vt:lpstr>
      <vt:lpstr>Service orchestration</vt:lpstr>
      <vt:lpstr>Clustering</vt:lpstr>
      <vt:lpstr>Scheduling</vt:lpstr>
      <vt:lpstr>Leader Election</vt:lpstr>
      <vt:lpstr>Discovery</vt:lpstr>
      <vt:lpstr>Health + Failure</vt:lpstr>
      <vt:lpstr>Scaling</vt:lpstr>
      <vt:lpstr>PowerPoint Presentation</vt:lpstr>
      <vt:lpstr>PowerPoint Presentation</vt:lpstr>
      <vt:lpstr>PowerPoint Presentation</vt:lpstr>
      <vt:lpstr>Azure Service Fabric Explorer</vt:lpstr>
      <vt:lpstr>PowerPoint Presentation</vt:lpstr>
      <vt:lpstr>Programming Model</vt:lpstr>
      <vt:lpstr>Azure Compute Continuum</vt:lpstr>
      <vt:lpstr>Recap</vt:lpstr>
      <vt:lpstr>Call to action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Architecting</dc:title>
  <dc:subject>&lt;Speech title here&gt;</dc:subject>
  <dc:creator>Jonathan Collinge</dc:creator>
  <cp:keywords>MSVID, Brand Guidelines, Branding, Visual Identity, grid</cp:keywords>
  <dc:description>Template: Maryfj_x000d_
Formatting: _x000d_
Audience Type:</dc:description>
  <cp:lastModifiedBy>Jonathan Collinge</cp:lastModifiedBy>
  <cp:revision>156</cp:revision>
  <dcterms:created xsi:type="dcterms:W3CDTF">2016-04-06T12:02:45Z</dcterms:created>
  <dcterms:modified xsi:type="dcterms:W3CDTF">2016-06-29T07:29:08Z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