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03" r:id="rId4"/>
    <p:sldMasterId id="2147484387" r:id="rId5"/>
  </p:sldMasterIdLst>
  <p:notesMasterIdLst>
    <p:notesMasterId r:id="rId44"/>
  </p:notesMasterIdLst>
  <p:handoutMasterIdLst>
    <p:handoutMasterId r:id="rId45"/>
  </p:handoutMasterIdLst>
  <p:sldIdLst>
    <p:sldId id="1130" r:id="rId6"/>
    <p:sldId id="1350" r:id="rId7"/>
    <p:sldId id="1359" r:id="rId8"/>
    <p:sldId id="1353" r:id="rId9"/>
    <p:sldId id="1354" r:id="rId10"/>
    <p:sldId id="1370" r:id="rId11"/>
    <p:sldId id="1256" r:id="rId12"/>
    <p:sldId id="1330" r:id="rId13"/>
    <p:sldId id="1363" r:id="rId14"/>
    <p:sldId id="1332" r:id="rId15"/>
    <p:sldId id="1333" r:id="rId16"/>
    <p:sldId id="1373" r:id="rId17"/>
    <p:sldId id="1374" r:id="rId18"/>
    <p:sldId id="1375" r:id="rId19"/>
    <p:sldId id="1245" r:id="rId20"/>
    <p:sldId id="1349" r:id="rId21"/>
    <p:sldId id="1259" r:id="rId22"/>
    <p:sldId id="1324" r:id="rId23"/>
    <p:sldId id="1247" r:id="rId24"/>
    <p:sldId id="1264" r:id="rId25"/>
    <p:sldId id="1360" r:id="rId26"/>
    <p:sldId id="1249" r:id="rId27"/>
    <p:sldId id="1322" r:id="rId28"/>
    <p:sldId id="1362" r:id="rId29"/>
    <p:sldId id="1355" r:id="rId30"/>
    <p:sldId id="1356" r:id="rId31"/>
    <p:sldId id="1372" r:id="rId32"/>
    <p:sldId id="1253" r:id="rId33"/>
    <p:sldId id="1327" r:id="rId34"/>
    <p:sldId id="1175" r:id="rId35"/>
    <p:sldId id="1209" r:id="rId36"/>
    <p:sldId id="1243" r:id="rId37"/>
    <p:sldId id="1220" r:id="rId38"/>
    <p:sldId id="1221" r:id="rId39"/>
    <p:sldId id="1222" r:id="rId40"/>
    <p:sldId id="1223" r:id="rId41"/>
    <p:sldId id="1328" r:id="rId42"/>
    <p:sldId id="1367" r:id="rId43"/>
  </p:sldIdLst>
  <p:sldSz cx="12436475" cy="6994525"/>
  <p:notesSz cx="6858000" cy="9144000"/>
  <p:defaultText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ern App Development" id="{33190A15-43F5-4CC9-8701-15A70A24A2E5}">
          <p14:sldIdLst/>
        </p14:section>
        <p14:section name="Introduction" id="{DE0AA571-5A30-4307-BFF1-0FD78B8DF90F}">
          <p14:sldIdLst>
            <p14:sldId id="1130"/>
          </p14:sldIdLst>
        </p14:section>
        <p14:section name="What's DevOps" id="{7A646750-52D7-4EE7-B305-0997DA2EC3CD}">
          <p14:sldIdLst>
            <p14:sldId id="1350"/>
            <p14:sldId id="1359"/>
            <p14:sldId id="1353"/>
            <p14:sldId id="1354"/>
          </p14:sldIdLst>
        </p14:section>
        <p14:section name="Increase the flow of value" id="{CAC5D783-6D5F-4447-B861-0B1F65F00E02}">
          <p14:sldIdLst>
            <p14:sldId id="1370"/>
          </p14:sldIdLst>
        </p14:section>
        <p14:section name="Shorten Cycle Times" id="{8171AEBF-2854-455D-A310-4CC05E6ECED6}">
          <p14:sldIdLst>
            <p14:sldId id="1256"/>
            <p14:sldId id="1330"/>
            <p14:sldId id="1363"/>
            <p14:sldId id="1332"/>
            <p14:sldId id="1333"/>
            <p14:sldId id="1373"/>
            <p14:sldId id="1374"/>
            <p14:sldId id="1375"/>
          </p14:sldIdLst>
        </p14:section>
        <p14:section name="Optimize Resources" id="{F54BAB3A-A7FA-4C18-8DCD-4D2B0035E340}">
          <p14:sldIdLst>
            <p14:sldId id="1245"/>
            <p14:sldId id="1349"/>
            <p14:sldId id="1259"/>
            <p14:sldId id="1324"/>
          </p14:sldIdLst>
        </p14:section>
        <p14:section name="Improve Quality &amp; Availability" id="{29418650-0EFE-499D-A881-BE5583E7D039}">
          <p14:sldIdLst>
            <p14:sldId id="1247"/>
            <p14:sldId id="1264"/>
            <p14:sldId id="1360"/>
          </p14:sldIdLst>
        </p14:section>
        <p14:section name="Contiuous Learning &amp; Hypothesis-driven Development" id="{546C0818-9E62-4CE3-91D9-A7EB86CCF986}">
          <p14:sldIdLst>
            <p14:sldId id="1249"/>
            <p14:sldId id="1322"/>
            <p14:sldId id="1362"/>
            <p14:sldId id="1355"/>
          </p14:sldIdLst>
        </p14:section>
        <p14:section name="Summary" id="{7E518885-C289-4AF8-9EB3-371906695EDC}">
          <p14:sldIdLst>
            <p14:sldId id="1356"/>
            <p14:sldId id="1372"/>
          </p14:sldIdLst>
        </p14:section>
        <p14:section name="Next Steps" id="{98F323D8-E6BA-462D-9E9F-3F634E1F3356}">
          <p14:sldIdLst>
            <p14:sldId id="1253"/>
            <p14:sldId id="1327"/>
            <p14:sldId id="1175"/>
            <p14:sldId id="1209"/>
          </p14:sldIdLst>
        </p14:section>
        <p14:section name="Appendix" id="{37CFE73E-5174-4562-8C2D-AF95260627EA}">
          <p14:sldIdLst>
            <p14:sldId id="1243"/>
          </p14:sldIdLst>
        </p14:section>
        <p14:section name="Customer Evidence" id="{A88158FD-93C0-4863-B76E-90757E5A040D}">
          <p14:sldIdLst>
            <p14:sldId id="1220"/>
            <p14:sldId id="1221"/>
            <p14:sldId id="1222"/>
            <p14:sldId id="1223"/>
            <p14:sldId id="1328"/>
            <p14:sldId id="1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7719"/>
    <a:srgbClr val="2FAFE9"/>
    <a:srgbClr val="14457F"/>
    <a:srgbClr val="8A3986"/>
    <a:srgbClr val="D1281C"/>
    <a:srgbClr val="00BEF2"/>
    <a:srgbClr val="3F3F3F"/>
    <a:srgbClr val="20ABE9"/>
    <a:srgbClr val="156ABD"/>
    <a:srgbClr val="FDB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48" autoAdjust="0"/>
    <p:restoredTop sz="51029" autoAdjust="0"/>
  </p:normalViewPr>
  <p:slideViewPr>
    <p:cSldViewPr snapToGrid="0">
      <p:cViewPr varScale="1">
        <p:scale>
          <a:sx n="45" d="100"/>
          <a:sy n="45" d="100"/>
        </p:scale>
        <p:origin x="1908" y="54"/>
      </p:cViewPr>
      <p:guideLst/>
    </p:cSldViewPr>
  </p:slideViewPr>
  <p:notesTextViewPr>
    <p:cViewPr>
      <p:scale>
        <a:sx n="100" d="100"/>
        <a:sy n="100" d="100"/>
      </p:scale>
      <p:origin x="0" y="0"/>
    </p:cViewPr>
  </p:notesTextViewPr>
  <p:sorterViewPr>
    <p:cViewPr>
      <p:scale>
        <a:sx n="80" d="100"/>
        <a:sy n="80" d="100"/>
      </p:scale>
      <p:origin x="0" y="-9780"/>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12/1/2015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12/1/2015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46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98" indent="-107925"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566" indent="-117369"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404" indent="-149745"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313" indent="-117369"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170" algn="l" defTabSz="932468" rtl="0" eaLnBrk="1" latinLnBrk="0" hangingPunct="1">
      <a:defRPr sz="1200" kern="1200">
        <a:solidFill>
          <a:schemeClr val="tx1"/>
        </a:solidFill>
        <a:latin typeface="+mn-lt"/>
        <a:ea typeface="+mn-ea"/>
        <a:cs typeface="+mn-cs"/>
      </a:defRPr>
    </a:lvl6pPr>
    <a:lvl7pPr marL="2797404" algn="l" defTabSz="932468" rtl="0" eaLnBrk="1" latinLnBrk="0" hangingPunct="1">
      <a:defRPr sz="1200" kern="1200">
        <a:solidFill>
          <a:schemeClr val="tx1"/>
        </a:solidFill>
        <a:latin typeface="+mn-lt"/>
        <a:ea typeface="+mn-ea"/>
        <a:cs typeface="+mn-cs"/>
      </a:defRPr>
    </a:lvl7pPr>
    <a:lvl8pPr marL="3263638" algn="l" defTabSz="932468" rtl="0" eaLnBrk="1" latinLnBrk="0" hangingPunct="1">
      <a:defRPr sz="1200" kern="1200">
        <a:solidFill>
          <a:schemeClr val="tx1"/>
        </a:solidFill>
        <a:latin typeface="+mn-lt"/>
        <a:ea typeface="+mn-ea"/>
        <a:cs typeface="+mn-cs"/>
      </a:defRPr>
    </a:lvl8pPr>
    <a:lvl9pPr marL="3729872" algn="l" defTabSz="93246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2870558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2557378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615431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50464">
              <a:spcAft>
                <a:spcPts val="346"/>
              </a:spcAft>
              <a:buFont typeface="+mj-lt"/>
              <a:buNone/>
              <a:defRPr/>
            </a:pPr>
            <a:endParaRPr lang="en-US" sz="900" b="0" kern="1200" baseline="0" dirty="0" smtClean="0">
              <a:solidFill>
                <a:schemeClr val="tx1"/>
              </a:solidFill>
              <a:effectLst/>
              <a:latin typeface="Segoe UI Light" pitchFamily="34" charset="0"/>
              <a:ea typeface="+mn-ea"/>
              <a:cs typeface="+mn-cs"/>
            </a:endParaRPr>
          </a:p>
        </p:txBody>
      </p:sp>
      <p:sp>
        <p:nvSpPr>
          <p:cNvPr id="4" name="Footer Placeholder 3"/>
          <p:cNvSpPr>
            <a:spLocks noGrp="1"/>
          </p:cNvSpPr>
          <p:nvPr>
            <p:ph type="ftr" sz="quarter" idx="10"/>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endParaRPr lang="en-US" dirty="0"/>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858644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2458981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endParaRPr lang="en-US" dirty="0">
              <a:solidFill>
                <a:prstClr val="black"/>
              </a:solidFill>
            </a:endParaRPr>
          </a:p>
        </p:txBody>
      </p:sp>
      <p:sp>
        <p:nvSpPr>
          <p:cNvPr id="7" name="Slide Number Placeholder 6"/>
          <p:cNvSpPr>
            <a:spLocks noGrp="1"/>
          </p:cNvSpPr>
          <p:nvPr>
            <p:ph type="sldNum" sz="quarter" idx="13"/>
          </p:nvPr>
        </p:nvSpPr>
        <p:spPr/>
        <p:txBody>
          <a:bodyPr/>
          <a:lstStyle/>
          <a:p>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endParaRPr lang="en-US" sz="500" dirty="0" smtClean="0">
              <a:solidFill>
                <a:srgbClr val="000000"/>
              </a:solidFill>
              <a:latin typeface="Segoe UI" pitchFamily="34" charset="0"/>
            </a:endParaRPr>
          </a:p>
        </p:txBody>
      </p:sp>
    </p:spTree>
    <p:extLst>
      <p:ext uri="{BB962C8B-B14F-4D97-AF65-F5344CB8AC3E}">
        <p14:creationId xmlns:p14="http://schemas.microsoft.com/office/powerpoint/2010/main" val="1251000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3841596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9273" lvl="1"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2103988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1140701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9273" lvl="1"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4030305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3318075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effectLst/>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solidFill>
                <a:prstClr val="black"/>
              </a:solidFill>
            </a:endParaRPr>
          </a:p>
        </p:txBody>
      </p:sp>
      <p:sp>
        <p:nvSpPr>
          <p:cNvPr id="7" name="Slide Number Placeholder 6"/>
          <p:cNvSpPr>
            <a:spLocks noGrp="1"/>
          </p:cNvSpPr>
          <p:nvPr>
            <p:ph type="sldNum" sz="quarter" idx="13"/>
          </p:nvPr>
        </p:nvSpPr>
        <p:spPr/>
        <p:txBody>
          <a:bodyPr/>
          <a:lstStyle/>
          <a:p>
            <a:endParaRPr lang="en-US" dirty="0">
              <a:solidFill>
                <a:prstClr val="black"/>
              </a:solidFill>
            </a:endParaRPr>
          </a:p>
        </p:txBody>
      </p:sp>
    </p:spTree>
    <p:extLst>
      <p:ext uri="{BB962C8B-B14F-4D97-AF65-F5344CB8AC3E}">
        <p14:creationId xmlns:p14="http://schemas.microsoft.com/office/powerpoint/2010/main" val="16403274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9273" lvl="1"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3590065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solidFill>
                <a:prstClr val="black"/>
              </a:solidFill>
            </a:endParaRPr>
          </a:p>
        </p:txBody>
      </p:sp>
      <p:sp>
        <p:nvSpPr>
          <p:cNvPr id="7" name="Slide Number Placeholder 6"/>
          <p:cNvSpPr>
            <a:spLocks noGrp="1"/>
          </p:cNvSpPr>
          <p:nvPr>
            <p:ph type="sldNum" sz="quarter" idx="13"/>
          </p:nvPr>
        </p:nvSpPr>
        <p:spPr/>
        <p:txBody>
          <a:bodyPr/>
          <a:lstStyle/>
          <a:p>
            <a:endParaRPr lang="en-US" dirty="0">
              <a:solidFill>
                <a:prstClr val="black"/>
              </a:solidFill>
            </a:endParaRPr>
          </a:p>
        </p:txBody>
      </p:sp>
    </p:spTree>
    <p:extLst>
      <p:ext uri="{BB962C8B-B14F-4D97-AF65-F5344CB8AC3E}">
        <p14:creationId xmlns:p14="http://schemas.microsoft.com/office/powerpoint/2010/main" val="25077234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2683484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583034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876349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endParaRPr>
          </a:p>
        </p:txBody>
      </p:sp>
      <p:sp>
        <p:nvSpPr>
          <p:cNvPr id="6" name="Date Placeholder 5"/>
          <p:cNvSpPr>
            <a:spLocks noGrp="1"/>
          </p:cNvSpPr>
          <p:nvPr>
            <p:ph type="dt" idx="12"/>
          </p:nvPr>
        </p:nvSpPr>
        <p:spPr/>
        <p:txBody>
          <a:bodyPr/>
          <a:lstStyle/>
          <a:p>
            <a:endParaRPr lang="en-US" dirty="0">
              <a:solidFill>
                <a:prstClr val="black"/>
              </a:solidFill>
            </a:endParaRPr>
          </a:p>
        </p:txBody>
      </p:sp>
      <p:sp>
        <p:nvSpPr>
          <p:cNvPr id="7" name="Slide Number Placeholder 6"/>
          <p:cNvSpPr>
            <a:spLocks noGrp="1"/>
          </p:cNvSpPr>
          <p:nvPr>
            <p:ph type="sldNum" sz="quarter" idx="13"/>
          </p:nvPr>
        </p:nvSpPr>
        <p:spPr/>
        <p:txBody>
          <a:bodyPr/>
          <a:lstStyle/>
          <a:p>
            <a:endParaRPr lang="en-US" dirty="0">
              <a:solidFill>
                <a:prstClr val="black"/>
              </a:solidFill>
            </a:endParaRPr>
          </a:p>
        </p:txBody>
      </p:sp>
    </p:spTree>
    <p:extLst>
      <p:ext uri="{BB962C8B-B14F-4D97-AF65-F5344CB8AC3E}">
        <p14:creationId xmlns:p14="http://schemas.microsoft.com/office/powerpoint/2010/main" val="2936745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3991" eaLnBrk="0" hangingPunct="0"/>
            <a:endParaRPr lang="en-US" sz="400" dirty="0" smtClean="0">
              <a:gradFill>
                <a:gsLst>
                  <a:gs pos="0">
                    <a:prstClr val="black"/>
                  </a:gs>
                  <a:gs pos="100000">
                    <a:prstClr val="black"/>
                  </a:gs>
                </a:gsLst>
                <a:lin ang="5400000" scaled="0"/>
              </a:gradFill>
            </a:endParaRPr>
          </a:p>
        </p:txBody>
      </p:sp>
      <p:sp>
        <p:nvSpPr>
          <p:cNvPr id="6" name="Date Placeholder 5"/>
          <p:cNvSpPr>
            <a:spLocks noGrp="1"/>
          </p:cNvSpPr>
          <p:nvPr>
            <p:ph type="dt" idx="12"/>
          </p:nvPr>
        </p:nvSpPr>
        <p:spPr/>
        <p:txBody>
          <a:bodyPr/>
          <a:lstStyle/>
          <a:p>
            <a:endParaRPr lang="en-US" dirty="0">
              <a:solidFill>
                <a:prstClr val="black"/>
              </a:solidFill>
            </a:endParaRPr>
          </a:p>
        </p:txBody>
      </p:sp>
      <p:sp>
        <p:nvSpPr>
          <p:cNvPr id="7" name="Slide Number Placeholder 6"/>
          <p:cNvSpPr>
            <a:spLocks noGrp="1"/>
          </p:cNvSpPr>
          <p:nvPr>
            <p:ph type="sldNum" sz="quarter" idx="13"/>
          </p:nvPr>
        </p:nvSpPr>
        <p:spPr/>
        <p:txBody>
          <a:bodyPr/>
          <a:lstStyle/>
          <a:p>
            <a:endParaRPr lang="en-US" dirty="0">
              <a:solidFill>
                <a:prstClr val="black"/>
              </a:solidFill>
            </a:endParaRPr>
          </a:p>
        </p:txBody>
      </p:sp>
    </p:spTree>
    <p:extLst>
      <p:ext uri="{BB962C8B-B14F-4D97-AF65-F5344CB8AC3E}">
        <p14:creationId xmlns:p14="http://schemas.microsoft.com/office/powerpoint/2010/main" val="2970233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24580"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smtClean="0">
              <a:solidFill>
                <a:srgbClr val="000000"/>
              </a:solidFill>
            </a:endParaRPr>
          </a:p>
        </p:txBody>
      </p:sp>
      <p:sp>
        <p:nvSpPr>
          <p:cNvPr id="5" name="Footer Placeholder 4"/>
          <p:cNvSpPr>
            <a:spLocks noGrp="1"/>
          </p:cNvSpPr>
          <p:nvPr>
            <p:ph type="ftr" sz="quarter" idx="4"/>
          </p:nvPr>
        </p:nvSpPr>
        <p:spPr/>
        <p:txBody>
          <a:bodyPr/>
          <a:lstStyle/>
          <a:p>
            <a:pPr defTabSz="914099">
              <a:defRPr/>
            </a:pP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24582" name="Date Placeholder 5"/>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smtClean="0">
              <a:solidFill>
                <a:srgbClr val="000000"/>
              </a:solidFill>
            </a:endParaRPr>
          </a:p>
        </p:txBody>
      </p:sp>
      <p:sp>
        <p:nvSpPr>
          <p:cNvPr id="2458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smtClean="0">
              <a:solidFill>
                <a:srgbClr val="000000"/>
              </a:solidFill>
            </a:endParaRPr>
          </a:p>
        </p:txBody>
      </p:sp>
    </p:spTree>
    <p:extLst>
      <p:ext uri="{BB962C8B-B14F-4D97-AF65-F5344CB8AC3E}">
        <p14:creationId xmlns:p14="http://schemas.microsoft.com/office/powerpoint/2010/main" val="30949704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2387090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3071739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solidFill>
                <a:prstClr val="black"/>
              </a:solidFill>
            </a:endParaRPr>
          </a:p>
        </p:txBody>
      </p:sp>
      <p:sp>
        <p:nvSpPr>
          <p:cNvPr id="7" name="Slide Number Placeholder 6"/>
          <p:cNvSpPr>
            <a:spLocks noGrp="1"/>
          </p:cNvSpPr>
          <p:nvPr>
            <p:ph type="sldNum" sz="quarter" idx="13"/>
          </p:nvPr>
        </p:nvSpPr>
        <p:spPr/>
        <p:txBody>
          <a:bodyPr/>
          <a:lstStyle/>
          <a:p>
            <a:endParaRPr lang="en-US" dirty="0">
              <a:solidFill>
                <a:prstClr val="black"/>
              </a:solidFill>
            </a:endParaRPr>
          </a:p>
        </p:txBody>
      </p:sp>
    </p:spTree>
    <p:extLst>
      <p:ext uri="{BB962C8B-B14F-4D97-AF65-F5344CB8AC3E}">
        <p14:creationId xmlns:p14="http://schemas.microsoft.com/office/powerpoint/2010/main" val="3973131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4035281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26235699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2444517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42083592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42268872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22629095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37920504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37490013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1478526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endParaRPr lang="en-US" dirty="0">
              <a:solidFill>
                <a:prstClr val="black"/>
              </a:solidFill>
            </a:endParaRPr>
          </a:p>
        </p:txBody>
      </p:sp>
    </p:spTree>
    <p:extLst>
      <p:ext uri="{BB962C8B-B14F-4D97-AF65-F5344CB8AC3E}">
        <p14:creationId xmlns:p14="http://schemas.microsoft.com/office/powerpoint/2010/main" val="34012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32468"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endParaRPr lang="en-US" dirty="0">
              <a:solidFill>
                <a:prstClr val="black"/>
              </a:solidFill>
            </a:endParaRPr>
          </a:p>
        </p:txBody>
      </p:sp>
    </p:spTree>
    <p:extLst>
      <p:ext uri="{BB962C8B-B14F-4D97-AF65-F5344CB8AC3E}">
        <p14:creationId xmlns:p14="http://schemas.microsoft.com/office/powerpoint/2010/main" val="1852182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de-DE" b="0" baseline="0" dirty="0" smtClean="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solidFill>
                <a:prstClr val="black"/>
              </a:solidFill>
            </a:endParaRPr>
          </a:p>
        </p:txBody>
      </p:sp>
      <p:sp>
        <p:nvSpPr>
          <p:cNvPr id="7" name="Slide Number Placeholder 6"/>
          <p:cNvSpPr>
            <a:spLocks noGrp="1"/>
          </p:cNvSpPr>
          <p:nvPr>
            <p:ph type="sldNum" sz="quarter" idx="13"/>
          </p:nvPr>
        </p:nvSpPr>
        <p:spPr/>
        <p:txBody>
          <a:bodyPr/>
          <a:lstStyle/>
          <a:p>
            <a:endParaRPr lang="en-US" dirty="0">
              <a:solidFill>
                <a:prstClr val="black"/>
              </a:solidFill>
            </a:endParaRPr>
          </a:p>
        </p:txBody>
      </p:sp>
    </p:spTree>
    <p:extLst>
      <p:ext uri="{BB962C8B-B14F-4D97-AF65-F5344CB8AC3E}">
        <p14:creationId xmlns:p14="http://schemas.microsoft.com/office/powerpoint/2010/main" val="3155833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9273" lvl="1"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819819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2830839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endParaRPr lang="en-US" dirty="0"/>
          </a:p>
        </p:txBody>
      </p:sp>
      <p:sp>
        <p:nvSpPr>
          <p:cNvPr id="7" name="Slide Number Placeholder 6"/>
          <p:cNvSpPr>
            <a:spLocks noGrp="1"/>
          </p:cNvSpPr>
          <p:nvPr>
            <p:ph type="sldNum" sz="quarter" idx="13"/>
          </p:nvPr>
        </p:nvSpPr>
        <p:spPr/>
        <p:txBody>
          <a:bodyPr/>
          <a:lstStyle/>
          <a:p>
            <a:endParaRPr lang="en-US" dirty="0"/>
          </a:p>
        </p:txBody>
      </p:sp>
    </p:spTree>
    <p:extLst>
      <p:ext uri="{BB962C8B-B14F-4D97-AF65-F5344CB8AC3E}">
        <p14:creationId xmlns:p14="http://schemas.microsoft.com/office/powerpoint/2010/main" val="1947662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2233432"/>
          </a:xfrm>
        </p:spPr>
        <p:txBody>
          <a:bodyPr/>
          <a:lstStyle>
            <a:lvl1pPr>
              <a:defRPr>
                <a:solidFill>
                  <a:srgbClr val="333333"/>
                </a:solidFill>
              </a:defRPr>
            </a:lvl1pPr>
            <a:lvl2pPr>
              <a:defRPr>
                <a:solidFill>
                  <a:srgbClr val="333333"/>
                </a:solidFill>
              </a:defRPr>
            </a:lvl2pPr>
            <a:lvl3pPr>
              <a:defRPr>
                <a:solidFill>
                  <a:srgbClr val="333333"/>
                </a:solidFill>
              </a:defRPr>
            </a:lvl3pPr>
            <a:lvl4pPr>
              <a:defRPr>
                <a:solidFill>
                  <a:srgbClr val="333333"/>
                </a:solidFill>
              </a:defRPr>
            </a:lvl4pPr>
            <a:lvl5pPr>
              <a:defRPr>
                <a:solidFill>
                  <a:srgbClr val="333333"/>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224186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18108731"/>
      </p:ext>
    </p:extLst>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Demo</a:t>
            </a:r>
            <a:endParaRPr lang="en-US" dirty="0"/>
          </a:p>
        </p:txBody>
      </p:sp>
    </p:spTree>
    <p:extLst>
      <p:ext uri="{BB962C8B-B14F-4D97-AF65-F5344CB8AC3E}">
        <p14:creationId xmlns:p14="http://schemas.microsoft.com/office/powerpoint/2010/main" val="441897941"/>
      </p:ext>
    </p:extLst>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rgbClr val="3F3F3F"/>
                    </a:gs>
                    <a:gs pos="100000">
                      <a:srgbClr val="3F3F3F"/>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rgbClr val="3F3F3F"/>
                    </a:gs>
                    <a:gs pos="100000">
                      <a:srgbClr val="3F3F3F"/>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569951223"/>
      </p:ext>
    </p:extLst>
  </p:cSld>
  <p:clrMapOvr>
    <a:masterClrMapping/>
  </p:clrMapOvr>
  <p:transition spd="slow">
    <p:push dir="u"/>
  </p:transition>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6"/>
          </a:solidFill>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241641" y="2124075"/>
            <a:ext cx="3913632" cy="3657600"/>
          </a:xfrm>
          <a:solidFill>
            <a:schemeClr val="accent2"/>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8205661" y="2124075"/>
            <a:ext cx="3959352" cy="3657600"/>
          </a:xfrm>
          <a:solidFill>
            <a:schemeClr val="tx2"/>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79762808"/>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0"/>
            <a:ext cx="11375536" cy="786503"/>
          </a:xfrm>
        </p:spPr>
        <p:txBody>
          <a:bodyPr/>
          <a:lstStyle>
            <a:lvl1pPr>
              <a:defRPr>
                <a:gradFill>
                  <a:gsLst>
                    <a:gs pos="0">
                      <a:srgbClr val="3F3F3F"/>
                    </a:gs>
                    <a:gs pos="100000">
                      <a:srgbClr val="3F3F3F"/>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5532" y="1429992"/>
            <a:ext cx="11375536" cy="2228302"/>
          </a:xfrm>
        </p:spPr>
        <p:txBody>
          <a:bodyPr/>
          <a:lstStyle>
            <a:lvl1pPr>
              <a:defRPr>
                <a:gradFill>
                  <a:gsLst>
                    <a:gs pos="0">
                      <a:srgbClr val="3F3F3F"/>
                    </a:gs>
                    <a:gs pos="100000">
                      <a:srgbClr val="3F3F3F"/>
                    </a:gs>
                  </a:gsLst>
                  <a:lin ang="5400000" scaled="0"/>
                </a:gradFill>
              </a:defRPr>
            </a:lvl1pPr>
            <a:lvl2pPr>
              <a:defRPr>
                <a:gradFill>
                  <a:gsLst>
                    <a:gs pos="0">
                      <a:srgbClr val="3F3F3F"/>
                    </a:gs>
                    <a:gs pos="100000">
                      <a:srgbClr val="3F3F3F"/>
                    </a:gs>
                  </a:gsLst>
                  <a:lin ang="5400000" scaled="0"/>
                </a:gradFill>
              </a:defRPr>
            </a:lvl2pPr>
            <a:lvl3pPr>
              <a:defRPr>
                <a:gradFill>
                  <a:gsLst>
                    <a:gs pos="0">
                      <a:srgbClr val="3F3F3F"/>
                    </a:gs>
                    <a:gs pos="100000">
                      <a:srgbClr val="3F3F3F"/>
                    </a:gs>
                  </a:gsLst>
                  <a:lin ang="5400000" scaled="0"/>
                </a:gradFill>
              </a:defRPr>
            </a:lvl3pPr>
            <a:lvl4pPr>
              <a:defRPr>
                <a:gradFill>
                  <a:gsLst>
                    <a:gs pos="0">
                      <a:srgbClr val="3F3F3F"/>
                    </a:gs>
                    <a:gs pos="100000">
                      <a:srgbClr val="3F3F3F"/>
                    </a:gs>
                  </a:gsLst>
                  <a:lin ang="5400000" scaled="0"/>
                </a:gradFill>
              </a:defRPr>
            </a:lvl4pPr>
            <a:lvl5pPr>
              <a:defRPr>
                <a:gradFill>
                  <a:gsLst>
                    <a:gs pos="0">
                      <a:srgbClr val="3F3F3F"/>
                    </a:gs>
                    <a:gs pos="100000">
                      <a:srgbClr val="3F3F3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2215328"/>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hallenge Solutions Va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301055" y="1476621"/>
            <a:ext cx="3955828" cy="3954237"/>
          </a:xfrm>
          <a:solidFill>
            <a:schemeClr val="accent2"/>
          </a:solidFill>
        </p:spPr>
        <p:txBody>
          <a:bodyPr lIns="274320" tIns="228600" rIns="274320" bIns="228600">
            <a:normAutofit/>
          </a:bodyPr>
          <a:lstStyle>
            <a:lvl1pPr marL="0" indent="0">
              <a:spcBef>
                <a:spcPts val="1224"/>
              </a:spcBef>
              <a:spcAft>
                <a:spcPts val="612"/>
              </a:spcAft>
              <a:buNone/>
              <a:defRPr sz="4080">
                <a:solidFill>
                  <a:schemeClr val="bg1"/>
                </a:solidFill>
                <a:latin typeface="+mj-lt"/>
              </a:defRPr>
            </a:lvl1pPr>
            <a:lvl2pPr marL="0" indent="0">
              <a:buNone/>
              <a:defRPr sz="2040">
                <a:solidFill>
                  <a:schemeClr val="bg1"/>
                </a:solidFill>
              </a:defRPr>
            </a:lvl2pPr>
            <a:lvl3pPr marL="238007" indent="0">
              <a:buNone/>
              <a:defRPr sz="2040">
                <a:solidFill>
                  <a:schemeClr val="bg1"/>
                </a:solidFill>
              </a:defRPr>
            </a:lvl3pPr>
            <a:lvl4pPr marL="466298" indent="0">
              <a:buNone/>
              <a:defRPr sz="2040">
                <a:solidFill>
                  <a:schemeClr val="bg1"/>
                </a:solidFill>
              </a:defRPr>
            </a:lvl4pPr>
            <a:lvl5pPr marL="707543" indent="0">
              <a:buNone/>
              <a:defRPr sz="204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5"/>
          <p:cNvSpPr>
            <a:spLocks noGrp="1"/>
          </p:cNvSpPr>
          <p:nvPr>
            <p:ph type="body" sz="quarter" idx="12"/>
          </p:nvPr>
        </p:nvSpPr>
        <p:spPr>
          <a:xfrm>
            <a:off x="4254022" y="1476621"/>
            <a:ext cx="3955828" cy="3954237"/>
          </a:xfrm>
          <a:solidFill>
            <a:schemeClr val="accent4"/>
          </a:solidFill>
          <a:ln>
            <a:noFill/>
          </a:ln>
        </p:spPr>
        <p:txBody>
          <a:bodyPr lIns="274320" tIns="228600" rIns="274320" bIns="228600">
            <a:normAutofit/>
          </a:bodyPr>
          <a:lstStyle>
            <a:lvl1pPr marL="0" indent="0">
              <a:spcBef>
                <a:spcPts val="1224"/>
              </a:spcBef>
              <a:spcAft>
                <a:spcPts val="612"/>
              </a:spcAft>
              <a:buNone/>
              <a:defRPr sz="4080">
                <a:solidFill>
                  <a:schemeClr val="bg1"/>
                </a:solidFill>
                <a:latin typeface="+mj-lt"/>
              </a:defRPr>
            </a:lvl1pPr>
            <a:lvl2pPr marL="0" indent="0">
              <a:buNone/>
              <a:defRPr sz="2040">
                <a:solidFill>
                  <a:schemeClr val="bg1"/>
                </a:solidFill>
              </a:defRPr>
            </a:lvl2pPr>
            <a:lvl3pPr marL="238007" indent="0">
              <a:buNone/>
              <a:defRPr sz="2040">
                <a:solidFill>
                  <a:schemeClr val="bg1"/>
                </a:solidFill>
              </a:defRPr>
            </a:lvl3pPr>
            <a:lvl4pPr marL="466298" indent="0">
              <a:buNone/>
              <a:defRPr sz="2040">
                <a:solidFill>
                  <a:schemeClr val="bg1"/>
                </a:solidFill>
              </a:defRPr>
            </a:lvl4pPr>
            <a:lvl5pPr marL="707543" indent="0">
              <a:buNone/>
              <a:defRPr sz="204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5"/>
          <p:cNvSpPr>
            <a:spLocks noGrp="1"/>
          </p:cNvSpPr>
          <p:nvPr>
            <p:ph type="body" sz="quarter" idx="13"/>
          </p:nvPr>
        </p:nvSpPr>
        <p:spPr>
          <a:xfrm>
            <a:off x="8206991" y="1476621"/>
            <a:ext cx="3955828" cy="3954237"/>
          </a:xfrm>
          <a:solidFill>
            <a:schemeClr val="accent5"/>
          </a:solidFill>
          <a:ln>
            <a:noFill/>
          </a:ln>
        </p:spPr>
        <p:txBody>
          <a:bodyPr lIns="274320" tIns="228600" rIns="274320" bIns="228600">
            <a:normAutofit/>
          </a:bodyPr>
          <a:lstStyle>
            <a:lvl1pPr marL="0" indent="0">
              <a:spcBef>
                <a:spcPts val="1224"/>
              </a:spcBef>
              <a:spcAft>
                <a:spcPts val="612"/>
              </a:spcAft>
              <a:buNone/>
              <a:defRPr sz="4080">
                <a:solidFill>
                  <a:schemeClr val="bg1"/>
                </a:solidFill>
                <a:latin typeface="+mj-lt"/>
              </a:defRPr>
            </a:lvl1pPr>
            <a:lvl2pPr marL="0" indent="0">
              <a:buNone/>
              <a:defRPr sz="2040">
                <a:solidFill>
                  <a:schemeClr val="bg1"/>
                </a:solidFill>
              </a:defRPr>
            </a:lvl2pPr>
            <a:lvl3pPr marL="238007" indent="0">
              <a:buNone/>
              <a:defRPr sz="2040">
                <a:solidFill>
                  <a:schemeClr val="bg1"/>
                </a:solidFill>
              </a:defRPr>
            </a:lvl3pPr>
            <a:lvl4pPr marL="466298" indent="0">
              <a:buNone/>
              <a:defRPr sz="2040">
                <a:solidFill>
                  <a:schemeClr val="bg1"/>
                </a:solidFill>
              </a:defRPr>
            </a:lvl4pPr>
            <a:lvl5pPr marL="707543" indent="0">
              <a:buNone/>
              <a:defRPr sz="204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39801694"/>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2"/>
            <a:ext cx="11889564" cy="2092080"/>
          </a:xfrm>
        </p:spPr>
        <p:txBody>
          <a:bodyPr/>
          <a:lstStyle>
            <a:lvl1pPr marL="0" indent="0">
              <a:buNone/>
              <a:defRPr/>
            </a:lvl1pPr>
            <a:lvl2pPr marL="28538" indent="0">
              <a:buNone/>
              <a:defRPr sz="1998"/>
            </a:lvl2pPr>
            <a:lvl3pPr marL="223547" indent="0">
              <a:buNone/>
              <a:defRPr sz="1998"/>
            </a:lvl3pPr>
            <a:lvl4pPr marL="475631" indent="0">
              <a:buNone/>
              <a:defRPr sz="1798"/>
            </a:lvl4pPr>
            <a:lvl5pPr marL="738816" indent="0">
              <a:buNone/>
              <a:defRPr sz="179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409876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5600698"/>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7" y="6507950"/>
            <a:ext cx="1005841" cy="195077"/>
          </a:xfrm>
          <a:prstGeom prst="rect">
            <a:avLst/>
          </a:prstGeom>
          <a:noFill/>
        </p:spPr>
      </p:pic>
    </p:spTree>
    <p:extLst>
      <p:ext uri="{BB962C8B-B14F-4D97-AF65-F5344CB8AC3E}">
        <p14:creationId xmlns:p14="http://schemas.microsoft.com/office/powerpoint/2010/main" val="21130653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5"/>
          </a:xfrm>
          <a:prstGeom prst="rect">
            <a:avLst/>
          </a:prstGeom>
        </p:spPr>
      </p:pic>
      <p:sp>
        <p:nvSpPr>
          <p:cNvPr id="5" name="Text Placeholder 4"/>
          <p:cNvSpPr>
            <a:spLocks noGrp="1"/>
          </p:cNvSpPr>
          <p:nvPr>
            <p:ph type="body" sz="quarter" idx="12" hasCustomPrompt="1"/>
          </p:nvPr>
        </p:nvSpPr>
        <p:spPr>
          <a:xfrm>
            <a:off x="276542" y="5600698"/>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784530" y="435396"/>
            <a:ext cx="1005841" cy="195077"/>
          </a:xfrm>
          <a:prstGeom prst="rect">
            <a:avLst/>
          </a:prstGeom>
          <a:noFill/>
        </p:spPr>
      </p:pic>
    </p:spTree>
    <p:extLst>
      <p:ext uri="{BB962C8B-B14F-4D97-AF65-F5344CB8AC3E}">
        <p14:creationId xmlns:p14="http://schemas.microsoft.com/office/powerpoint/2010/main" val="1370467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pic>
        <p:nvPicPr>
          <p:cNvPr id="7" name="Picture 6" descr="VS_Purp526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0907" y="1924372"/>
            <a:ext cx="3217432" cy="901047"/>
          </a:xfrm>
          <a:prstGeom prst="rect">
            <a:avLst/>
          </a:prstGeom>
        </p:spPr>
      </p:pic>
      <p:pic>
        <p:nvPicPr>
          <p:cNvPr id="10" name="Picture 9" descr="MSFT_logo_rgb_C-Gray.png"/>
          <p:cNvPicPr>
            <a:picLocks noChangeAspect="1"/>
          </p:cNvPicPr>
          <p:nvPr userDrawn="1"/>
        </p:nvPicPr>
        <p:blipFill rotWithShape="1">
          <a:blip r:embed="rId4">
            <a:extLst>
              <a:ext uri="{28A0092B-C50C-407E-A947-70E740481C1C}">
                <a14:useLocalDpi xmlns:a14="http://schemas.microsoft.com/office/drawing/2010/main" val="0"/>
              </a:ext>
            </a:extLst>
          </a:blip>
          <a:srcRect/>
          <a:stretch/>
        </p:blipFill>
        <p:spPr>
          <a:xfrm>
            <a:off x="10126763" y="6434577"/>
            <a:ext cx="1254513" cy="352486"/>
          </a:xfrm>
          <a:prstGeom prst="rect">
            <a:avLst/>
          </a:prstGeom>
        </p:spPr>
      </p:pic>
      <p:sp>
        <p:nvSpPr>
          <p:cNvPr id="5" name="Text Placeholder 4"/>
          <p:cNvSpPr>
            <a:spLocks noGrp="1"/>
          </p:cNvSpPr>
          <p:nvPr>
            <p:ph type="body" sz="quarter" idx="12" hasCustomPrompt="1"/>
          </p:nvPr>
        </p:nvSpPr>
        <p:spPr>
          <a:xfrm>
            <a:off x="276542" y="5600698"/>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smtClean="0"/>
              <a:t>Presentation title</a:t>
            </a:r>
            <a:endParaRPr lang="en-US" dirty="0"/>
          </a:p>
        </p:txBody>
      </p:sp>
    </p:spTree>
    <p:extLst>
      <p:ext uri="{BB962C8B-B14F-4D97-AF65-F5344CB8AC3E}">
        <p14:creationId xmlns:p14="http://schemas.microsoft.com/office/powerpoint/2010/main" val="11457527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98065122"/>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0" cy="6994524"/>
          </a:xfrm>
          <a:prstGeom prst="rect">
            <a:avLst/>
          </a:prstGeom>
        </p:spPr>
      </p:pic>
      <p:pic>
        <p:nvPicPr>
          <p:cNvPr id="7" name="Picture 6" descr="VS_Purp526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0907" y="1924372"/>
            <a:ext cx="3217432" cy="901047"/>
          </a:xfrm>
          <a:prstGeom prst="rect">
            <a:avLst/>
          </a:prstGeom>
        </p:spPr>
      </p:pic>
      <p:sp>
        <p:nvSpPr>
          <p:cNvPr id="5" name="Text Placeholder 4"/>
          <p:cNvSpPr>
            <a:spLocks noGrp="1"/>
          </p:cNvSpPr>
          <p:nvPr>
            <p:ph type="body" sz="quarter" idx="12" hasCustomPrompt="1"/>
          </p:nvPr>
        </p:nvSpPr>
        <p:spPr>
          <a:xfrm>
            <a:off x="276542" y="5600698"/>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smtClean="0"/>
              <a:t>Presentation title</a:t>
            </a:r>
            <a:endParaRPr lang="en-US" dirty="0"/>
          </a:p>
        </p:txBody>
      </p:sp>
      <p:pic>
        <p:nvPicPr>
          <p:cNvPr id="8" name="Picture 7" descr="MSFT_logo_rgb_C-Gray.png"/>
          <p:cNvPicPr>
            <a:picLocks noChangeAspect="1"/>
          </p:cNvPicPr>
          <p:nvPr userDrawn="1"/>
        </p:nvPicPr>
        <p:blipFill rotWithShape="1">
          <a:blip r:embed="rId4">
            <a:extLst>
              <a:ext uri="{28A0092B-C50C-407E-A947-70E740481C1C}">
                <a14:useLocalDpi xmlns:a14="http://schemas.microsoft.com/office/drawing/2010/main" val="0"/>
              </a:ext>
            </a:extLst>
          </a:blip>
          <a:srcRect/>
          <a:stretch/>
        </p:blipFill>
        <p:spPr>
          <a:xfrm>
            <a:off x="10126763" y="6434577"/>
            <a:ext cx="1254513" cy="352486"/>
          </a:xfrm>
          <a:prstGeom prst="rect">
            <a:avLst/>
          </a:prstGeom>
        </p:spPr>
      </p:pic>
    </p:spTree>
    <p:extLst>
      <p:ext uri="{BB962C8B-B14F-4D97-AF65-F5344CB8AC3E}">
        <p14:creationId xmlns:p14="http://schemas.microsoft.com/office/powerpoint/2010/main" val="31471441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960122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63190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612174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Demo</a:t>
            </a:r>
            <a:endParaRPr lang="en-US" dirty="0"/>
          </a:p>
        </p:txBody>
      </p:sp>
    </p:spTree>
    <p:extLst>
      <p:ext uri="{BB962C8B-B14F-4D97-AF65-F5344CB8AC3E}">
        <p14:creationId xmlns:p14="http://schemas.microsoft.com/office/powerpoint/2010/main" val="26216371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6475" cy="699234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Announcing</a:t>
            </a:r>
            <a:endParaRPr lang="en-US" dirty="0"/>
          </a:p>
        </p:txBody>
      </p:sp>
    </p:spTree>
    <p:extLst>
      <p:ext uri="{BB962C8B-B14F-4D97-AF65-F5344CB8AC3E}">
        <p14:creationId xmlns:p14="http://schemas.microsoft.com/office/powerpoint/2010/main" val="35826891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27659" cy="699452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Video</a:t>
            </a:r>
            <a:endParaRPr lang="en-US" dirty="0"/>
          </a:p>
        </p:txBody>
      </p:sp>
    </p:spTree>
    <p:extLst>
      <p:ext uri="{BB962C8B-B14F-4D97-AF65-F5344CB8AC3E}">
        <p14:creationId xmlns:p14="http://schemas.microsoft.com/office/powerpoint/2010/main" val="19511893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1"/>
            <a:ext cx="11887200" cy="2052338"/>
          </a:xfr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9459993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1"/>
            <a:ext cx="11887200" cy="2052338"/>
          </a:xfrm>
        </p:spPr>
        <p:txBody>
          <a:bodyPr/>
          <a:lstStyle>
            <a:lvl1pPr marL="0" indent="0">
              <a:buNone/>
              <a:defRPr>
                <a:solidFill>
                  <a:schemeClr val="tx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3311025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3"/>
            <a:ext cx="11887200" cy="2121397"/>
          </a:xfrm>
        </p:spPr>
        <p:txBody>
          <a:bodyPr>
            <a:spAutoFit/>
          </a:bodyPr>
          <a:lstStyle>
            <a:lvl1pPr>
              <a:defRPr>
                <a:solidFill>
                  <a:schemeClr val="accent2"/>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40756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5329739"/>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3"/>
            <a:ext cx="11887200" cy="2121397"/>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9756219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966192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773759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52"/>
            <a:ext cx="5486399" cy="2536079"/>
          </a:xfrm>
        </p:spPr>
        <p:txBody>
          <a:bodyPr wrap="square">
            <a:spAutoFit/>
          </a:bodyPr>
          <a:lstStyle>
            <a:lvl1pPr marL="287254" indent="-287254">
              <a:spcBef>
                <a:spcPts val="1224"/>
              </a:spcBef>
              <a:buClr>
                <a:schemeClr val="tx1"/>
              </a:buClr>
              <a:buFont typeface="Arial" pitchFamily="34" charset="0"/>
              <a:buChar char="•"/>
              <a:defRPr sz="3600">
                <a:solidFill>
                  <a:srgbClr val="68217A"/>
                </a:soli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42" y="1212852"/>
            <a:ext cx="5486399" cy="2536079"/>
          </a:xfrm>
        </p:spPr>
        <p:txBody>
          <a:bodyPr wrap="square">
            <a:spAutoFit/>
          </a:bodyPr>
          <a:lstStyle>
            <a:lvl1pPr marL="287254" indent="-287254">
              <a:spcBef>
                <a:spcPts val="1224"/>
              </a:spcBef>
              <a:buClr>
                <a:schemeClr val="tx1"/>
              </a:buClr>
              <a:buFont typeface="Arial" pitchFamily="34" charset="0"/>
              <a:buChar char="•"/>
              <a:defRPr sz="3600">
                <a:solidFill>
                  <a:srgbClr val="68217A"/>
                </a:soli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3918916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52"/>
            <a:ext cx="5486399" cy="2536079"/>
          </a:xfrm>
        </p:spPr>
        <p:txBody>
          <a:bodyPr wrap="square">
            <a:spAutoFit/>
          </a:bodyPr>
          <a:lstStyle>
            <a:lvl1pPr marL="287254" indent="-287254">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42" y="1212852"/>
            <a:ext cx="5486399" cy="2536079"/>
          </a:xfrm>
        </p:spPr>
        <p:txBody>
          <a:bodyPr wrap="square">
            <a:spAutoFit/>
          </a:bodyPr>
          <a:lstStyle>
            <a:lvl1pPr marL="287254" indent="-287254">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054851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3"/>
          <p:cNvSpPr>
            <a:spLocks noGrp="1"/>
          </p:cNvSpPr>
          <p:nvPr>
            <p:ph type="body" sz="quarter" idx="11"/>
          </p:nvPr>
        </p:nvSpPr>
        <p:spPr>
          <a:xfrm>
            <a:off x="6216791" y="2124075"/>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254562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241641" y="2124075"/>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8205661" y="2124075"/>
            <a:ext cx="3959352"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07526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p:spPr>
        <p:txBody>
          <a:bodyPr/>
          <a:lstStyle/>
          <a:p>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3201483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900425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024940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65033010"/>
      </p:ext>
    </p:extLst>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1" y="2124075"/>
            <a:ext cx="3959352"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0"/>
          </p:nvPr>
        </p:nvSpPr>
        <p:spPr>
          <a:xfrm>
            <a:off x="274641" y="2124075"/>
            <a:ext cx="7315200" cy="30484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852460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2" y="1212849"/>
            <a:ext cx="5486399" cy="304847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707" indent="0">
              <a:buNone/>
              <a:tabLst/>
              <a:defRPr sz="2000"/>
            </a:lvl3pPr>
            <a:lvl4pPr marL="460239" indent="0">
              <a:buNone/>
              <a:defRPr/>
            </a:lvl4pPr>
            <a:lvl5pPr marL="68559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1"/>
          </p:nvPr>
        </p:nvSpPr>
        <p:spPr>
          <a:xfrm>
            <a:off x="6672263" y="1200150"/>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p:txBody>
      </p:sp>
      <p:sp>
        <p:nvSpPr>
          <p:cNvPr id="7" name="Text Placeholder 3"/>
          <p:cNvSpPr>
            <a:spLocks noGrp="1"/>
          </p:cNvSpPr>
          <p:nvPr>
            <p:ph type="body" sz="quarter" idx="12"/>
          </p:nvPr>
        </p:nvSpPr>
        <p:spPr>
          <a:xfrm>
            <a:off x="9423400" y="1200150"/>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94964236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612181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202630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solidFill>
                  <a:schemeClr val="bg1"/>
                </a:solidFill>
              </a:defRPr>
            </a:lvl1pPr>
          </a:lstStyle>
          <a:p>
            <a:r>
              <a:rPr lang="en-US" dirty="0" smtClean="0"/>
              <a:t>Section title</a:t>
            </a:r>
            <a:endParaRPr lang="en-US" dirty="0"/>
          </a:p>
        </p:txBody>
      </p:sp>
    </p:spTree>
    <p:extLst>
      <p:ext uri="{BB962C8B-B14F-4D97-AF65-F5344CB8AC3E}">
        <p14:creationId xmlns:p14="http://schemas.microsoft.com/office/powerpoint/2010/main" val="2534723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2650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925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508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01228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7" tIns="46627" rIns="46627" bIns="46627" numCol="1" spcCol="0" rtlCol="0" fromWordArt="0" anchor="ctr" anchorCtr="0" forceAA="0" compatLnSpc="1">
            <a:prstTxWarp prst="textNoShape">
              <a:avLst/>
            </a:prstTxWarp>
            <a:noAutofit/>
          </a:bodyPr>
          <a:lstStyle/>
          <a:p>
            <a:pPr algn="ctr" defTabSz="9321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41" y="1221160"/>
            <a:ext cx="11887199" cy="2022517"/>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451" indent="0">
              <a:buNone/>
              <a:defRPr>
                <a:gradFill>
                  <a:gsLst>
                    <a:gs pos="1250">
                      <a:srgbClr val="000000"/>
                    </a:gs>
                    <a:gs pos="100000">
                      <a:srgbClr val="000000"/>
                    </a:gs>
                  </a:gsLst>
                  <a:lin ang="5400000" scaled="0"/>
                </a:gradFill>
                <a:latin typeface="Segoe UI" pitchFamily="34" charset="0"/>
                <a:cs typeface="Segoe UI" pitchFamily="34" charset="0"/>
              </a:defRPr>
            </a:lvl2pPr>
            <a:lvl3pPr marL="58443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324"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688"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297044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621530"/>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2"/>
            <a:ext cx="11375536" cy="22283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8729607"/>
      </p:ext>
    </p:extLst>
  </p:cSld>
  <p:clrMapOvr>
    <a:masterClrMapping/>
  </p:clrMapOvr>
  <p:transition spd="slow">
    <p:push di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2"/>
            <a:ext cx="11887200" cy="2443746"/>
          </a:xfrm>
          <a:prstGeom prst="rect">
            <a:avLst/>
          </a:prstGeom>
        </p:spPr>
        <p:txBody>
          <a:bodyPr/>
          <a:lstStyle>
            <a:lvl1pPr marL="290428" indent="-290428">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33" indent="-280905">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759" indent="-290428">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292" indent="-22853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826" indent="-228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587404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3">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2" y="5600698"/>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784530" y="435396"/>
            <a:ext cx="1005841" cy="195077"/>
          </a:xfrm>
          <a:prstGeom prst="rect">
            <a:avLst/>
          </a:prstGeom>
          <a:noFill/>
        </p:spPr>
      </p:pic>
    </p:spTree>
    <p:extLst>
      <p:ext uri="{BB962C8B-B14F-4D97-AF65-F5344CB8AC3E}">
        <p14:creationId xmlns:p14="http://schemas.microsoft.com/office/powerpoint/2010/main" val="728298319"/>
      </p:ext>
    </p:extLst>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1"/>
            <a:ext cx="11887200" cy="2052338"/>
          </a:xfr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71597914"/>
      </p:ext>
    </p:extLst>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Video</a:t>
            </a:r>
            <a:endParaRPr lang="en-US" dirty="0"/>
          </a:p>
        </p:txBody>
      </p:sp>
    </p:spTree>
    <p:extLst>
      <p:ext uri="{BB962C8B-B14F-4D97-AF65-F5344CB8AC3E}">
        <p14:creationId xmlns:p14="http://schemas.microsoft.com/office/powerpoint/2010/main" val="3002307759"/>
      </p:ext>
    </p:extLst>
  </p:cSld>
  <p:clrMapOvr>
    <a:overrideClrMapping bg1="dk1" tx1="lt1" bg2="dk2" tx2="lt2" accent1="accent1" accent2="accent2" accent3="accent3" accent4="accent4" accent5="accent5" accent6="accent6" hlink="hlink" folHlink="folHlink"/>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34" Type="http://schemas.openxmlformats.org/officeDocument/2006/relationships/slideLayout" Target="../slideLayouts/slideLayout50.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33" Type="http://schemas.openxmlformats.org/officeDocument/2006/relationships/slideLayout" Target="../slideLayouts/slideLayout49.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slideLayout" Target="../slideLayouts/slideLayout48.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slideLayout" Target="../slideLayouts/slideLayout47.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slideLayout" Target="../slideLayouts/slideLayout46.xml"/><Relationship Id="rId35" Type="http://schemas.openxmlformats.org/officeDocument/2006/relationships/theme" Target="../theme/theme2.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0409005"/>
      </p:ext>
    </p:extLst>
  </p:cSld>
  <p:clrMap bg1="dk1" tx1="lt1" bg2="dk2" tx2="lt2" accent1="accent1" accent2="accent2" accent3="accent3" accent4="accent4" accent5="accent5" accent6="accent6" hlink="hlink" folHlink="folHlink"/>
  <p:sldLayoutIdLst>
    <p:sldLayoutId id="2147484215" r:id="rId1"/>
    <p:sldLayoutId id="2147484219" r:id="rId2"/>
    <p:sldLayoutId id="2147484222" r:id="rId3"/>
    <p:sldLayoutId id="2147484225" r:id="rId4"/>
    <p:sldLayoutId id="2147484226" r:id="rId5"/>
    <p:sldLayoutId id="2147484229" r:id="rId6"/>
    <p:sldLayoutId id="2147484230" r:id="rId7"/>
    <p:sldLayoutId id="2147484232" r:id="rId8"/>
    <p:sldLayoutId id="2147484233" r:id="rId9"/>
    <p:sldLayoutId id="2147484234" r:id="rId10"/>
    <p:sldLayoutId id="2147484235" r:id="rId11"/>
    <p:sldLayoutId id="2147484236" r:id="rId12"/>
    <p:sldLayoutId id="2147484237" r:id="rId13"/>
    <p:sldLayoutId id="2147484385" r:id="rId14"/>
    <p:sldLayoutId id="2147484386" r:id="rId15"/>
    <p:sldLayoutId id="2147484422" r:id="rId16"/>
  </p:sldLayoutIdLst>
  <p:transition spd="slow">
    <p:push dir="u"/>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0">
                <a:srgbClr val="3F3F3F"/>
              </a:gs>
              <a:gs pos="100000">
                <a:srgbClr val="3F3F3F"/>
              </a:gs>
            </a:gsLst>
            <a:lin ang="5400000" scaled="1"/>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0">
                <a:srgbClr val="3F3F3F"/>
              </a:gs>
              <a:gs pos="100000">
                <a:srgbClr val="3F3F3F"/>
              </a:gs>
            </a:gsLst>
            <a:lin ang="5400000" scaled="1"/>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0">
                <a:srgbClr val="3F3F3F"/>
              </a:gs>
              <a:gs pos="100000">
                <a:srgbClr val="3F3F3F"/>
              </a:gs>
            </a:gsLst>
            <a:lin ang="5400000" scaled="1"/>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0">
                <a:srgbClr val="3F3F3F"/>
              </a:gs>
              <a:gs pos="100000">
                <a:srgbClr val="3F3F3F"/>
              </a:gs>
            </a:gsLst>
            <a:lin ang="5400000" scaled="1"/>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0">
                <a:srgbClr val="3F3F3F"/>
              </a:gs>
              <a:gs pos="100000">
                <a:srgbClr val="3F3F3F"/>
              </a:gs>
            </a:gsLst>
            <a:lin ang="5400000" scaled="1"/>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0">
                <a:srgbClr val="3F3F3F"/>
              </a:gs>
              <a:gs pos="100000">
                <a:srgbClr val="3F3F3F"/>
              </a:gs>
            </a:gsLst>
            <a:lin ang="5400000" scaled="1"/>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1" pos="744" userDrawn="1">
          <p15:clr>
            <a:srgbClr val="A4A3A4"/>
          </p15:clr>
        </p15:guide>
        <p15:guide id="12" pos="1901">
          <p15:clr>
            <a:srgbClr val="A4A3A4"/>
          </p15:clr>
        </p15:guide>
        <p15:guide id="13" pos="2477">
          <p15:clr>
            <a:srgbClr val="A4A3A4"/>
          </p15:clr>
        </p15:guide>
        <p15:guide id="14" pos="3053">
          <p15:clr>
            <a:srgbClr val="A4A3A4"/>
          </p15:clr>
        </p15:guide>
        <p15:guide id="15" pos="3632" userDrawn="1">
          <p15:clr>
            <a:srgbClr val="A4A3A4"/>
          </p15:clr>
        </p15:guide>
        <p15:guide id="16" pos="4200" userDrawn="1">
          <p15:clr>
            <a:srgbClr val="A4A3A4"/>
          </p15:clr>
        </p15:guide>
        <p15:guide id="17" pos="4776" userDrawn="1">
          <p15:clr>
            <a:srgbClr val="A4A3A4"/>
          </p15:clr>
        </p15:guide>
        <p15:guide id="18" pos="5344" userDrawn="1">
          <p15:clr>
            <a:srgbClr val="A4A3A4"/>
          </p15:clr>
        </p15:guide>
        <p15:guide id="19" pos="5920" userDrawn="1">
          <p15:clr>
            <a:srgbClr val="A4A3A4"/>
          </p15:clr>
        </p15:guide>
        <p15:guide id="20" pos="6496" userDrawn="1">
          <p15:clr>
            <a:srgbClr val="A4A3A4"/>
          </p15:clr>
        </p15:guide>
        <p15:guide id="21" pos="7072" userDrawn="1">
          <p15:clr>
            <a:srgbClr val="A4A3A4"/>
          </p15:clr>
        </p15:guide>
        <p15:guide id="22" pos="7648" userDrawn="1">
          <p15:clr>
            <a:srgbClr val="5ACBF0"/>
          </p15:clr>
        </p15:guide>
        <p15:guide id="23" pos="1320" userDrawn="1">
          <p15:clr>
            <a:srgbClr val="A4A3A4"/>
          </p15:clr>
        </p15:guide>
        <p15:guide id="24" pos="280" userDrawn="1">
          <p15:clr>
            <a:srgbClr val="FBAE40"/>
          </p15:clr>
        </p15:guide>
        <p15:guide id="25" pos="7541" userDrawn="1">
          <p15:clr>
            <a:srgbClr val="FBAE40"/>
          </p15:clr>
        </p15:guide>
        <p15:guide id="26" orient="horz" pos="283" userDrawn="1">
          <p15:clr>
            <a:srgbClr val="FBAE40"/>
          </p15:clr>
        </p15:guide>
        <p15:guide id="27" orient="horz" pos="4123" userDrawn="1">
          <p15:clr>
            <a:srgbClr val="FBAE4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7"/>
            <a:ext cx="11889564" cy="917575"/>
          </a:xfrm>
          <a:prstGeom prst="rect">
            <a:avLst/>
          </a:prstGeom>
        </p:spPr>
        <p:txBody>
          <a:bodyPr vert="horz" wrap="square" lIns="146260" tIns="91413" rIns="146260" bIns="91413"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4"/>
            <a:ext cx="11887198" cy="2121397"/>
          </a:xfrm>
          <a:prstGeom prst="rect">
            <a:avLst/>
          </a:prstGeom>
        </p:spPr>
        <p:txBody>
          <a:bodyPr vert="horz" wrap="square" lIns="146260" tIns="91413" rIns="146260" bIns="91413"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33999578"/>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396" r:id="rId9"/>
    <p:sldLayoutId id="2147484397" r:id="rId10"/>
    <p:sldLayoutId id="2147484398" r:id="rId11"/>
    <p:sldLayoutId id="2147484399" r:id="rId12"/>
    <p:sldLayoutId id="2147484400" r:id="rId13"/>
    <p:sldLayoutId id="2147484401" r:id="rId14"/>
    <p:sldLayoutId id="2147484402" r:id="rId15"/>
    <p:sldLayoutId id="2147484403" r:id="rId16"/>
    <p:sldLayoutId id="2147484404" r:id="rId17"/>
    <p:sldLayoutId id="2147484405" r:id="rId18"/>
    <p:sldLayoutId id="2147484406" r:id="rId19"/>
    <p:sldLayoutId id="2147484407" r:id="rId20"/>
    <p:sldLayoutId id="2147484408" r:id="rId21"/>
    <p:sldLayoutId id="2147484409" r:id="rId22"/>
    <p:sldLayoutId id="2147484410" r:id="rId23"/>
    <p:sldLayoutId id="2147484411" r:id="rId24"/>
    <p:sldLayoutId id="2147484412" r:id="rId25"/>
    <p:sldLayoutId id="2147484413" r:id="rId26"/>
    <p:sldLayoutId id="2147484414" r:id="rId27"/>
    <p:sldLayoutId id="2147484415" r:id="rId28"/>
    <p:sldLayoutId id="2147484416" r:id="rId29"/>
    <p:sldLayoutId id="2147484417" r:id="rId30"/>
    <p:sldLayoutId id="2147484418" r:id="rId31"/>
    <p:sldLayoutId id="2147484419" r:id="rId32"/>
    <p:sldLayoutId id="2147484420" r:id="rId33"/>
    <p:sldLayoutId id="2147484421" r:id="rId34"/>
  </p:sldLayoutIdLst>
  <p:transition>
    <p:fade/>
  </p:transition>
  <p:txStyles>
    <p:titleStyle>
      <a:lvl1pPr algn="l" defTabSz="932468"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image" Target="../media/image25.png"/><Relationship Id="rId5" Type="http://schemas.openxmlformats.org/officeDocument/2006/relationships/image" Target="../media/image24.emf"/><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2.emf"/><Relationship Id="rId4" Type="http://schemas.openxmlformats.org/officeDocument/2006/relationships/image" Target="../media/image31.emf"/></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emf"/><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hyperlink" Target="http://aka.ms/FindALMPartner" TargetMode="External"/><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8.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980" y="2145619"/>
            <a:ext cx="7315200" cy="973251"/>
          </a:xfrm>
        </p:spPr>
        <p:txBody>
          <a:bodyPr/>
          <a:lstStyle/>
          <a:p>
            <a:r>
              <a:rPr lang="en-US" sz="6600" dirty="0" smtClean="0">
                <a:solidFill>
                  <a:srgbClr val="3F3F3F"/>
                </a:solidFill>
              </a:rPr>
              <a:t>Cloud and DevOps</a:t>
            </a:r>
            <a:endParaRPr lang="en-US" sz="6600" dirty="0">
              <a:solidFill>
                <a:srgbClr val="3F3F3F"/>
              </a:solidFill>
            </a:endParaRPr>
          </a:p>
        </p:txBody>
      </p:sp>
      <p:sp>
        <p:nvSpPr>
          <p:cNvPr id="5" name="Text Placeholder 1"/>
          <p:cNvSpPr txBox="1">
            <a:spLocks/>
          </p:cNvSpPr>
          <p:nvPr/>
        </p:nvSpPr>
        <p:spPr>
          <a:xfrm>
            <a:off x="398003" y="5748665"/>
            <a:ext cx="7315200" cy="684851"/>
          </a:xfrm>
          <a:prstGeom prst="rect">
            <a:avLst/>
          </a:prstGeom>
          <a:noFill/>
        </p:spPr>
        <p:txBody>
          <a:bodyPr vert="horz" wrap="square" lIns="146260" tIns="109696" rIns="146260" bIns="109696"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000" kern="1200" spc="0" baseline="0">
                <a:gradFill>
                  <a:gsLst>
                    <a:gs pos="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333333"/>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333333"/>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333333"/>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333333"/>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3F3F3F"/>
                </a:solidFill>
              </a:rPr>
              <a:t>Jamie Dalton</a:t>
            </a:r>
          </a:p>
          <a:p>
            <a:r>
              <a:rPr lang="en-US" sz="2800" dirty="0" smtClean="0">
                <a:solidFill>
                  <a:schemeClr val="tx1">
                    <a:lumMod val="65000"/>
                  </a:schemeClr>
                </a:solidFill>
              </a:rPr>
              <a:t>@</a:t>
            </a:r>
            <a:r>
              <a:rPr lang="en-US" sz="2800" dirty="0" err="1" smtClean="0">
                <a:solidFill>
                  <a:schemeClr val="tx1">
                    <a:lumMod val="65000"/>
                  </a:schemeClr>
                </a:solidFill>
              </a:rPr>
              <a:t>daltskin</a:t>
            </a:r>
            <a:endParaRPr lang="en-US" dirty="0">
              <a:solidFill>
                <a:schemeClr val="tx1">
                  <a:lumMod val="65000"/>
                </a:schemeClr>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10119867" y="501157"/>
            <a:ext cx="1849602" cy="394827"/>
          </a:xfrm>
          <a:prstGeom prst="rect">
            <a:avLst/>
          </a:prstGeom>
          <a:noFill/>
          <a:ln>
            <a:noFill/>
          </a:ln>
        </p:spPr>
      </p:pic>
      <p:pic>
        <p:nvPicPr>
          <p:cNvPr id="6" name="Picture 5" descr="DevOpsKeyVisual_FIN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064" y="2927669"/>
            <a:ext cx="4259437" cy="4066856"/>
          </a:xfrm>
          <a:prstGeom prst="rect">
            <a:avLst/>
          </a:prstGeom>
        </p:spPr>
      </p:pic>
    </p:spTree>
    <p:extLst>
      <p:ext uri="{BB962C8B-B14F-4D97-AF65-F5344CB8AC3E}">
        <p14:creationId xmlns:p14="http://schemas.microsoft.com/office/powerpoint/2010/main" val="15354513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Continuous inspection</a:t>
            </a:r>
            <a:endParaRPr lang="en-US" dirty="0"/>
          </a:p>
        </p:txBody>
      </p:sp>
      <p:grpSp>
        <p:nvGrpSpPr>
          <p:cNvPr id="59" name="Group 58"/>
          <p:cNvGrpSpPr/>
          <p:nvPr/>
        </p:nvGrpSpPr>
        <p:grpSpPr>
          <a:xfrm>
            <a:off x="274639" y="2148846"/>
            <a:ext cx="11866562" cy="4548817"/>
            <a:chOff x="274638" y="-1471865"/>
            <a:chExt cx="14231979" cy="914400"/>
          </a:xfrm>
        </p:grpSpPr>
        <p:sp>
          <p:nvSpPr>
            <p:cNvPr id="60" name="Rectangle 59"/>
            <p:cNvSpPr/>
            <p:nvPr/>
          </p:nvSpPr>
          <p:spPr bwMode="auto">
            <a:xfrm>
              <a:off x="274638" y="-1471865"/>
              <a:ext cx="2375286" cy="914400"/>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2649924" y="-1471865"/>
              <a:ext cx="2375286" cy="9144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5025211" y="-1471865"/>
              <a:ext cx="2375286" cy="914400"/>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7382376" y="-1471865"/>
              <a:ext cx="2394418" cy="9144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p:cNvSpPr/>
            <p:nvPr/>
          </p:nvSpPr>
          <p:spPr bwMode="auto">
            <a:xfrm>
              <a:off x="9765914" y="-1471865"/>
              <a:ext cx="2375286" cy="914400"/>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12131331" y="-1471865"/>
              <a:ext cx="2375286" cy="9144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66" name="TextBox 65"/>
          <p:cNvSpPr txBox="1"/>
          <p:nvPr/>
        </p:nvSpPr>
        <p:spPr>
          <a:xfrm>
            <a:off x="1493479" y="2432309"/>
            <a:ext cx="1366400"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smtClean="0">
                <a:gradFill>
                  <a:gsLst>
                    <a:gs pos="0">
                      <a:srgbClr val="3F3F3F"/>
                    </a:gs>
                    <a:gs pos="100000">
                      <a:srgbClr val="3F3F3F"/>
                    </a:gs>
                  </a:gsLst>
                  <a:lin ang="5400000" scaled="0"/>
                </a:gradFill>
              </a:rPr>
              <a:t>Check-in</a:t>
            </a:r>
          </a:p>
        </p:txBody>
      </p:sp>
      <p:sp>
        <p:nvSpPr>
          <p:cNvPr id="67" name="TextBox 66"/>
          <p:cNvSpPr txBox="1"/>
          <p:nvPr/>
        </p:nvSpPr>
        <p:spPr>
          <a:xfrm>
            <a:off x="3485091" y="2429231"/>
            <a:ext cx="1159741"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a:gradFill>
                  <a:gsLst>
                    <a:gs pos="0">
                      <a:srgbClr val="3F3F3F"/>
                    </a:gs>
                    <a:gs pos="100000">
                      <a:srgbClr val="3F3F3F"/>
                    </a:gs>
                  </a:gsLst>
                  <a:lin ang="5400000" scaled="0"/>
                </a:gradFill>
              </a:rPr>
              <a:t>Trigger</a:t>
            </a:r>
          </a:p>
        </p:txBody>
      </p:sp>
      <p:sp>
        <p:nvSpPr>
          <p:cNvPr id="68" name="TextBox 67"/>
          <p:cNvSpPr txBox="1"/>
          <p:nvPr/>
        </p:nvSpPr>
        <p:spPr>
          <a:xfrm>
            <a:off x="1457508" y="2988872"/>
            <a:ext cx="1438342"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a:gradFill>
                  <a:gsLst>
                    <a:gs pos="0">
                      <a:srgbClr val="3F3F3F"/>
                    </a:gs>
                    <a:gs pos="100000">
                      <a:srgbClr val="3F3F3F"/>
                    </a:gs>
                  </a:gsLst>
                  <a:lin ang="5400000" scaled="0"/>
                </a:gradFill>
              </a:rPr>
              <a:t>Feedback</a:t>
            </a:r>
          </a:p>
        </p:txBody>
      </p:sp>
      <p:grpSp>
        <p:nvGrpSpPr>
          <p:cNvPr id="69" name="Group 68"/>
          <p:cNvGrpSpPr/>
          <p:nvPr/>
        </p:nvGrpSpPr>
        <p:grpSpPr>
          <a:xfrm>
            <a:off x="274639" y="1214887"/>
            <a:ext cx="11866562" cy="938499"/>
            <a:chOff x="274638" y="-1471865"/>
            <a:chExt cx="14231979" cy="914400"/>
          </a:xfrm>
        </p:grpSpPr>
        <p:sp>
          <p:nvSpPr>
            <p:cNvPr id="70" name="Rectangle 69"/>
            <p:cNvSpPr/>
            <p:nvPr/>
          </p:nvSpPr>
          <p:spPr bwMode="auto">
            <a:xfrm>
              <a:off x="274638" y="-1471865"/>
              <a:ext cx="2375286"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Delivery team</a:t>
              </a:r>
            </a:p>
          </p:txBody>
        </p:sp>
        <p:sp>
          <p:nvSpPr>
            <p:cNvPr id="71" name="Rectangle 70"/>
            <p:cNvSpPr/>
            <p:nvPr/>
          </p:nvSpPr>
          <p:spPr bwMode="auto">
            <a:xfrm>
              <a:off x="2649924" y="-1471865"/>
              <a:ext cx="2375286"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Version control</a:t>
              </a:r>
            </a:p>
          </p:txBody>
        </p:sp>
        <p:sp>
          <p:nvSpPr>
            <p:cNvPr id="72" name="Rectangle 71"/>
            <p:cNvSpPr/>
            <p:nvPr/>
          </p:nvSpPr>
          <p:spPr bwMode="auto">
            <a:xfrm>
              <a:off x="5025211" y="-1471865"/>
              <a:ext cx="2375286"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Build &amp; unit test</a:t>
              </a:r>
            </a:p>
          </p:txBody>
        </p:sp>
        <p:sp>
          <p:nvSpPr>
            <p:cNvPr id="73" name="Rectangle 72"/>
            <p:cNvSpPr/>
            <p:nvPr/>
          </p:nvSpPr>
          <p:spPr bwMode="auto">
            <a:xfrm>
              <a:off x="7382376" y="-1471865"/>
              <a:ext cx="239441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Automated </a:t>
              </a:r>
              <a:r>
                <a:rPr lang="en-US" sz="1600" dirty="0">
                  <a:gradFill>
                    <a:gsLst>
                      <a:gs pos="0">
                        <a:srgbClr val="FFFFFF"/>
                      </a:gs>
                      <a:gs pos="100000">
                        <a:srgbClr val="FFFFFF"/>
                      </a:gs>
                    </a:gsLst>
                    <a:lin ang="5400000" scaled="0"/>
                  </a:gradFill>
                  <a:ea typeface="Segoe UI" pitchFamily="34" charset="0"/>
                  <a:cs typeface="Segoe UI" pitchFamily="34" charset="0"/>
                </a:rPr>
                <a:t>a</a:t>
              </a:r>
              <a:r>
                <a:rPr lang="en-US" sz="1600" dirty="0" smtClean="0">
                  <a:gradFill>
                    <a:gsLst>
                      <a:gs pos="0">
                        <a:srgbClr val="FFFFFF"/>
                      </a:gs>
                      <a:gs pos="100000">
                        <a:srgbClr val="FFFFFF"/>
                      </a:gs>
                    </a:gsLst>
                    <a:lin ang="5400000" scaled="0"/>
                  </a:gradFill>
                  <a:ea typeface="Segoe UI" pitchFamily="34" charset="0"/>
                  <a:cs typeface="Segoe UI" pitchFamily="34" charset="0"/>
                </a:rPr>
                <a:t>cceptance test</a:t>
              </a:r>
            </a:p>
          </p:txBody>
        </p:sp>
        <p:sp>
          <p:nvSpPr>
            <p:cNvPr id="74" name="Rectangle 73"/>
            <p:cNvSpPr/>
            <p:nvPr/>
          </p:nvSpPr>
          <p:spPr bwMode="auto">
            <a:xfrm>
              <a:off x="9765914" y="-1471865"/>
              <a:ext cx="2375286"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User acceptance tests</a:t>
              </a:r>
            </a:p>
          </p:txBody>
        </p:sp>
        <p:sp>
          <p:nvSpPr>
            <p:cNvPr id="75" name="Rectangle 74"/>
            <p:cNvSpPr/>
            <p:nvPr/>
          </p:nvSpPr>
          <p:spPr bwMode="auto">
            <a:xfrm>
              <a:off x="12131331" y="-1471865"/>
              <a:ext cx="2375286"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Release</a:t>
              </a:r>
            </a:p>
          </p:txBody>
        </p:sp>
      </p:grpSp>
      <p:sp>
        <p:nvSpPr>
          <p:cNvPr id="76" name="Freeform 5"/>
          <p:cNvSpPr>
            <a:spLocks/>
          </p:cNvSpPr>
          <p:nvPr/>
        </p:nvSpPr>
        <p:spPr bwMode="auto">
          <a:xfrm>
            <a:off x="1028624" y="267340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5"/>
          <p:cNvSpPr>
            <a:spLocks/>
          </p:cNvSpPr>
          <p:nvPr/>
        </p:nvSpPr>
        <p:spPr bwMode="auto">
          <a:xfrm>
            <a:off x="1028624" y="3655930"/>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5"/>
          <p:cNvSpPr>
            <a:spLocks/>
          </p:cNvSpPr>
          <p:nvPr/>
        </p:nvSpPr>
        <p:spPr bwMode="auto">
          <a:xfrm>
            <a:off x="1028624" y="4984159"/>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5"/>
          <p:cNvSpPr>
            <a:spLocks/>
          </p:cNvSpPr>
          <p:nvPr/>
        </p:nvSpPr>
        <p:spPr bwMode="auto">
          <a:xfrm>
            <a:off x="2991827" y="267340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5"/>
          <p:cNvSpPr>
            <a:spLocks/>
          </p:cNvSpPr>
          <p:nvPr/>
        </p:nvSpPr>
        <p:spPr bwMode="auto">
          <a:xfrm>
            <a:off x="2991827" y="3655930"/>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5"/>
          <p:cNvSpPr>
            <a:spLocks/>
          </p:cNvSpPr>
          <p:nvPr/>
        </p:nvSpPr>
        <p:spPr bwMode="auto">
          <a:xfrm>
            <a:off x="2991827" y="4984159"/>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5"/>
          <p:cNvSpPr>
            <a:spLocks/>
          </p:cNvSpPr>
          <p:nvPr/>
        </p:nvSpPr>
        <p:spPr bwMode="auto">
          <a:xfrm>
            <a:off x="4989630" y="3816459"/>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
          <p:cNvSpPr>
            <a:spLocks/>
          </p:cNvSpPr>
          <p:nvPr/>
        </p:nvSpPr>
        <p:spPr bwMode="auto">
          <a:xfrm>
            <a:off x="4989630" y="5126739"/>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84" name="Straight Arrow Connector 83"/>
          <p:cNvCxnSpPr/>
          <p:nvPr/>
        </p:nvCxnSpPr>
        <p:spPr>
          <a:xfrm flipV="1">
            <a:off x="1487135" y="2892325"/>
            <a:ext cx="1378892" cy="904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3421127" y="2884551"/>
            <a:ext cx="1439425" cy="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1266092" y="3436034"/>
            <a:ext cx="3742006" cy="0"/>
          </a:xfrm>
          <a:prstGeom prst="straightConnector1">
            <a:avLst/>
          </a:prstGeom>
          <a:ln w="38100">
            <a:solidFill>
              <a:schemeClr val="bg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1264890" y="4477044"/>
            <a:ext cx="5600145" cy="0"/>
          </a:xfrm>
          <a:prstGeom prst="straightConnector1">
            <a:avLst/>
          </a:prstGeom>
          <a:ln w="38100">
            <a:solidFill>
              <a:schemeClr val="accent5"/>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1487135" y="3888246"/>
            <a:ext cx="1378892" cy="904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3419607" y="3881471"/>
            <a:ext cx="1439425" cy="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a:off x="1264890" y="4720717"/>
            <a:ext cx="5728296" cy="0"/>
          </a:xfrm>
          <a:prstGeom prst="straightConnector1">
            <a:avLst/>
          </a:prstGeom>
          <a:ln w="38100">
            <a:solidFill>
              <a:schemeClr val="bg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582157" y="4002743"/>
            <a:ext cx="1159741"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a:gradFill>
                  <a:gsLst>
                    <a:gs pos="0">
                      <a:srgbClr val="3F3F3F"/>
                    </a:gs>
                    <a:gs pos="100000">
                      <a:srgbClr val="3F3F3F"/>
                    </a:gs>
                  </a:gsLst>
                  <a:lin ang="5400000" scaled="0"/>
                </a:gradFill>
              </a:rPr>
              <a:t>Trigger</a:t>
            </a:r>
          </a:p>
        </p:txBody>
      </p:sp>
      <p:sp>
        <p:nvSpPr>
          <p:cNvPr id="92" name="TextBox 91"/>
          <p:cNvSpPr txBox="1"/>
          <p:nvPr/>
        </p:nvSpPr>
        <p:spPr>
          <a:xfrm>
            <a:off x="1457410" y="4042085"/>
            <a:ext cx="1438342"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a:gradFill>
                  <a:gsLst>
                    <a:gs pos="0">
                      <a:srgbClr val="3F3F3F"/>
                    </a:gs>
                    <a:gs pos="100000">
                      <a:srgbClr val="3F3F3F"/>
                    </a:gs>
                  </a:gsLst>
                  <a:lin ang="5400000" scaled="0"/>
                </a:gradFill>
              </a:rPr>
              <a:t>Feedback</a:t>
            </a:r>
          </a:p>
        </p:txBody>
      </p:sp>
      <p:grpSp>
        <p:nvGrpSpPr>
          <p:cNvPr id="93" name="Group 92"/>
          <p:cNvGrpSpPr/>
          <p:nvPr/>
        </p:nvGrpSpPr>
        <p:grpSpPr>
          <a:xfrm>
            <a:off x="4961494" y="2886328"/>
            <a:ext cx="472533" cy="610262"/>
            <a:chOff x="4961494" y="2657728"/>
            <a:chExt cx="472533" cy="610262"/>
          </a:xfrm>
        </p:grpSpPr>
        <p:sp>
          <p:nvSpPr>
            <p:cNvPr id="94" name="Freeform 5"/>
            <p:cNvSpPr>
              <a:spLocks/>
            </p:cNvSpPr>
            <p:nvPr/>
          </p:nvSpPr>
          <p:spPr bwMode="auto">
            <a:xfrm>
              <a:off x="4961494" y="265772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5" name="Group 360"/>
            <p:cNvGrpSpPr>
              <a:grpSpLocks noChangeAspect="1"/>
            </p:cNvGrpSpPr>
            <p:nvPr/>
          </p:nvGrpSpPr>
          <p:grpSpPr bwMode="auto">
            <a:xfrm flipH="1">
              <a:off x="5172963" y="2756711"/>
              <a:ext cx="45719" cy="331991"/>
              <a:chOff x="-1094" y="874"/>
              <a:chExt cx="130" cy="944"/>
            </a:xfrm>
            <a:solidFill>
              <a:schemeClr val="tx1"/>
            </a:solidFill>
          </p:grpSpPr>
          <p:sp>
            <p:nvSpPr>
              <p:cNvPr id="96" name="Freeform 361"/>
              <p:cNvSpPr>
                <a:spLocks/>
              </p:cNvSpPr>
              <p:nvPr/>
            </p:nvSpPr>
            <p:spPr bwMode="auto">
              <a:xfrm>
                <a:off x="-1094" y="874"/>
                <a:ext cx="130" cy="720"/>
              </a:xfrm>
              <a:custGeom>
                <a:avLst/>
                <a:gdLst>
                  <a:gd name="T0" fmla="*/ 0 w 130"/>
                  <a:gd name="T1" fmla="*/ 0 h 720"/>
                  <a:gd name="T2" fmla="*/ 130 w 130"/>
                  <a:gd name="T3" fmla="*/ 0 h 720"/>
                  <a:gd name="T4" fmla="*/ 130 w 130"/>
                  <a:gd name="T5" fmla="*/ 311 h 720"/>
                  <a:gd name="T6" fmla="*/ 99 w 130"/>
                  <a:gd name="T7" fmla="*/ 720 h 720"/>
                  <a:gd name="T8" fmla="*/ 33 w 130"/>
                  <a:gd name="T9" fmla="*/ 720 h 720"/>
                  <a:gd name="T10" fmla="*/ 0 w 130"/>
                  <a:gd name="T11" fmla="*/ 311 h 720"/>
                  <a:gd name="T12" fmla="*/ 0 w 13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130" h="720">
                    <a:moveTo>
                      <a:pt x="0" y="0"/>
                    </a:moveTo>
                    <a:lnTo>
                      <a:pt x="130" y="0"/>
                    </a:lnTo>
                    <a:lnTo>
                      <a:pt x="130" y="311"/>
                    </a:lnTo>
                    <a:lnTo>
                      <a:pt x="99" y="720"/>
                    </a:lnTo>
                    <a:lnTo>
                      <a:pt x="33" y="720"/>
                    </a:lnTo>
                    <a:lnTo>
                      <a:pt x="0" y="31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97" name="Rectangle 362"/>
              <p:cNvSpPr>
                <a:spLocks noChangeArrowheads="1"/>
              </p:cNvSpPr>
              <p:nvPr/>
            </p:nvSpPr>
            <p:spPr bwMode="auto">
              <a:xfrm>
                <a:off x="-1094" y="1684"/>
                <a:ext cx="127" cy="1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grpSp>
      </p:grpSp>
      <p:grpSp>
        <p:nvGrpSpPr>
          <p:cNvPr id="98" name="Group 97"/>
          <p:cNvGrpSpPr/>
          <p:nvPr/>
        </p:nvGrpSpPr>
        <p:grpSpPr>
          <a:xfrm>
            <a:off x="6928549" y="4193892"/>
            <a:ext cx="472533" cy="610262"/>
            <a:chOff x="4961494" y="2657728"/>
            <a:chExt cx="472533" cy="610262"/>
          </a:xfrm>
        </p:grpSpPr>
        <p:sp>
          <p:nvSpPr>
            <p:cNvPr id="99" name="Freeform 5"/>
            <p:cNvSpPr>
              <a:spLocks/>
            </p:cNvSpPr>
            <p:nvPr/>
          </p:nvSpPr>
          <p:spPr bwMode="auto">
            <a:xfrm>
              <a:off x="4961494" y="265772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00" name="Group 360"/>
            <p:cNvGrpSpPr>
              <a:grpSpLocks noChangeAspect="1"/>
            </p:cNvGrpSpPr>
            <p:nvPr/>
          </p:nvGrpSpPr>
          <p:grpSpPr bwMode="auto">
            <a:xfrm flipH="1">
              <a:off x="5172963" y="2756711"/>
              <a:ext cx="45719" cy="331991"/>
              <a:chOff x="-1094" y="874"/>
              <a:chExt cx="130" cy="944"/>
            </a:xfrm>
            <a:solidFill>
              <a:schemeClr val="tx1"/>
            </a:solidFill>
          </p:grpSpPr>
          <p:sp>
            <p:nvSpPr>
              <p:cNvPr id="101" name="Freeform 361"/>
              <p:cNvSpPr>
                <a:spLocks/>
              </p:cNvSpPr>
              <p:nvPr/>
            </p:nvSpPr>
            <p:spPr bwMode="auto">
              <a:xfrm>
                <a:off x="-1094" y="874"/>
                <a:ext cx="130" cy="720"/>
              </a:xfrm>
              <a:custGeom>
                <a:avLst/>
                <a:gdLst>
                  <a:gd name="T0" fmla="*/ 0 w 130"/>
                  <a:gd name="T1" fmla="*/ 0 h 720"/>
                  <a:gd name="T2" fmla="*/ 130 w 130"/>
                  <a:gd name="T3" fmla="*/ 0 h 720"/>
                  <a:gd name="T4" fmla="*/ 130 w 130"/>
                  <a:gd name="T5" fmla="*/ 311 h 720"/>
                  <a:gd name="T6" fmla="*/ 99 w 130"/>
                  <a:gd name="T7" fmla="*/ 720 h 720"/>
                  <a:gd name="T8" fmla="*/ 33 w 130"/>
                  <a:gd name="T9" fmla="*/ 720 h 720"/>
                  <a:gd name="T10" fmla="*/ 0 w 130"/>
                  <a:gd name="T11" fmla="*/ 311 h 720"/>
                  <a:gd name="T12" fmla="*/ 0 w 13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130" h="720">
                    <a:moveTo>
                      <a:pt x="0" y="0"/>
                    </a:moveTo>
                    <a:lnTo>
                      <a:pt x="130" y="0"/>
                    </a:lnTo>
                    <a:lnTo>
                      <a:pt x="130" y="311"/>
                    </a:lnTo>
                    <a:lnTo>
                      <a:pt x="99" y="720"/>
                    </a:lnTo>
                    <a:lnTo>
                      <a:pt x="33" y="720"/>
                    </a:lnTo>
                    <a:lnTo>
                      <a:pt x="0" y="31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02" name="Rectangle 362"/>
              <p:cNvSpPr>
                <a:spLocks noChangeArrowheads="1"/>
              </p:cNvSpPr>
              <p:nvPr/>
            </p:nvSpPr>
            <p:spPr bwMode="auto">
              <a:xfrm>
                <a:off x="-1094" y="1684"/>
                <a:ext cx="127" cy="1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grpSp>
      </p:grpSp>
      <p:cxnSp>
        <p:nvCxnSpPr>
          <p:cNvPr id="103" name="Straight Arrow Connector 102"/>
          <p:cNvCxnSpPr/>
          <p:nvPr/>
        </p:nvCxnSpPr>
        <p:spPr>
          <a:xfrm flipH="1">
            <a:off x="1264889" y="5796351"/>
            <a:ext cx="5631211" cy="0"/>
          </a:xfrm>
          <a:prstGeom prst="straightConnector1">
            <a:avLst/>
          </a:prstGeom>
          <a:ln w="38100">
            <a:solidFill>
              <a:schemeClr val="accent5"/>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H="1">
            <a:off x="1264888" y="6040024"/>
            <a:ext cx="7653369" cy="0"/>
          </a:xfrm>
          <a:prstGeom prst="straightConnector1">
            <a:avLst/>
          </a:prstGeom>
          <a:ln w="38100">
            <a:solidFill>
              <a:schemeClr val="accent5"/>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1487135" y="5222459"/>
            <a:ext cx="1378892" cy="904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419607" y="5215684"/>
            <a:ext cx="1439425" cy="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7" name="Freeform 5"/>
          <p:cNvSpPr>
            <a:spLocks/>
          </p:cNvSpPr>
          <p:nvPr/>
        </p:nvSpPr>
        <p:spPr bwMode="auto">
          <a:xfrm>
            <a:off x="6933910" y="5377073"/>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5"/>
          <p:cNvSpPr>
            <a:spLocks/>
          </p:cNvSpPr>
          <p:nvPr/>
        </p:nvSpPr>
        <p:spPr bwMode="auto">
          <a:xfrm>
            <a:off x="8970179" y="5738650"/>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109" name="Straight Arrow Connector 108"/>
          <p:cNvCxnSpPr/>
          <p:nvPr/>
        </p:nvCxnSpPr>
        <p:spPr>
          <a:xfrm flipH="1">
            <a:off x="9501534" y="6019800"/>
            <a:ext cx="1318866" cy="20224"/>
          </a:xfrm>
          <a:prstGeom prst="straightConnector1">
            <a:avLst/>
          </a:prstGeom>
          <a:ln w="38100">
            <a:solidFill>
              <a:schemeClr val="accent2"/>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110" name="Freeform 5"/>
          <p:cNvSpPr>
            <a:spLocks/>
          </p:cNvSpPr>
          <p:nvPr/>
        </p:nvSpPr>
        <p:spPr bwMode="auto">
          <a:xfrm>
            <a:off x="10914682" y="5738650"/>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TextBox 110"/>
          <p:cNvSpPr txBox="1"/>
          <p:nvPr/>
        </p:nvSpPr>
        <p:spPr>
          <a:xfrm>
            <a:off x="7368636" y="5541472"/>
            <a:ext cx="1384033"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smtClean="0">
                <a:gradFill>
                  <a:gsLst>
                    <a:gs pos="0">
                      <a:srgbClr val="3F3F3F"/>
                    </a:gs>
                    <a:gs pos="100000">
                      <a:srgbClr val="3F3F3F"/>
                    </a:gs>
                  </a:gsLst>
                  <a:lin ang="5400000" scaled="0"/>
                </a:gradFill>
              </a:rPr>
              <a:t>Approval</a:t>
            </a:r>
            <a:endParaRPr lang="en-US" sz="2000" dirty="0">
              <a:gradFill>
                <a:gsLst>
                  <a:gs pos="0">
                    <a:srgbClr val="3F3F3F"/>
                  </a:gs>
                  <a:gs pos="100000">
                    <a:srgbClr val="3F3F3F"/>
                  </a:gs>
                </a:gsLst>
                <a:lin ang="5400000" scaled="0"/>
              </a:gradFill>
            </a:endParaRPr>
          </a:p>
        </p:txBody>
      </p:sp>
      <p:sp>
        <p:nvSpPr>
          <p:cNvPr id="112" name="TextBox 111"/>
          <p:cNvSpPr txBox="1"/>
          <p:nvPr/>
        </p:nvSpPr>
        <p:spPr>
          <a:xfrm>
            <a:off x="9444058" y="5541472"/>
            <a:ext cx="1384033"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smtClean="0">
                <a:gradFill>
                  <a:gsLst>
                    <a:gs pos="0">
                      <a:srgbClr val="3F3F3F"/>
                    </a:gs>
                    <a:gs pos="100000">
                      <a:srgbClr val="3F3F3F"/>
                    </a:gs>
                  </a:gsLst>
                  <a:lin ang="5400000" scaled="0"/>
                </a:gradFill>
              </a:rPr>
              <a:t>Approval</a:t>
            </a:r>
            <a:endParaRPr lang="en-US" sz="2000" dirty="0">
              <a:gradFill>
                <a:gsLst>
                  <a:gs pos="0">
                    <a:srgbClr val="3F3F3F"/>
                  </a:gs>
                  <a:gs pos="100000">
                    <a:srgbClr val="3F3F3F"/>
                  </a:gs>
                </a:gsLst>
                <a:lin ang="5400000" scaled="0"/>
              </a:gradFill>
            </a:endParaRPr>
          </a:p>
        </p:txBody>
      </p:sp>
      <p:sp>
        <p:nvSpPr>
          <p:cNvPr id="114" name="Rectangle 113"/>
          <p:cNvSpPr/>
          <p:nvPr/>
        </p:nvSpPr>
        <p:spPr bwMode="auto">
          <a:xfrm>
            <a:off x="4255401" y="2148431"/>
            <a:ext cx="5892805" cy="4548817"/>
          </a:xfrm>
          <a:prstGeom prst="rect">
            <a:avLst/>
          </a:prstGeom>
          <a:noFill/>
          <a:ln w="762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3272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Continuous deployment</a:t>
            </a:r>
            <a:endParaRPr lang="en-US" dirty="0"/>
          </a:p>
        </p:txBody>
      </p:sp>
      <p:grpSp>
        <p:nvGrpSpPr>
          <p:cNvPr id="65" name="Group 64"/>
          <p:cNvGrpSpPr/>
          <p:nvPr/>
        </p:nvGrpSpPr>
        <p:grpSpPr>
          <a:xfrm>
            <a:off x="274639" y="2148846"/>
            <a:ext cx="11866562" cy="4548817"/>
            <a:chOff x="274638" y="-1471865"/>
            <a:chExt cx="14231979" cy="914400"/>
          </a:xfrm>
        </p:grpSpPr>
        <p:sp>
          <p:nvSpPr>
            <p:cNvPr id="66" name="Rectangle 65"/>
            <p:cNvSpPr/>
            <p:nvPr/>
          </p:nvSpPr>
          <p:spPr bwMode="auto">
            <a:xfrm>
              <a:off x="274638" y="-1471865"/>
              <a:ext cx="2375286" cy="914400"/>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p:cNvSpPr/>
            <p:nvPr/>
          </p:nvSpPr>
          <p:spPr bwMode="auto">
            <a:xfrm>
              <a:off x="2649924" y="-1471865"/>
              <a:ext cx="2375286" cy="9144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p:cNvSpPr/>
            <p:nvPr/>
          </p:nvSpPr>
          <p:spPr bwMode="auto">
            <a:xfrm>
              <a:off x="5025211" y="-1471865"/>
              <a:ext cx="2375286" cy="914400"/>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p:cNvSpPr/>
            <p:nvPr/>
          </p:nvSpPr>
          <p:spPr bwMode="auto">
            <a:xfrm>
              <a:off x="7382376" y="-1471865"/>
              <a:ext cx="2394418" cy="9144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bwMode="auto">
            <a:xfrm>
              <a:off x="9765914" y="-1471865"/>
              <a:ext cx="2375286" cy="914400"/>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bwMode="auto">
            <a:xfrm>
              <a:off x="12131331" y="-1471865"/>
              <a:ext cx="2375286" cy="9144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72" name="TextBox 71"/>
          <p:cNvSpPr txBox="1"/>
          <p:nvPr/>
        </p:nvSpPr>
        <p:spPr>
          <a:xfrm>
            <a:off x="1493479" y="2432309"/>
            <a:ext cx="1366400"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smtClean="0">
                <a:gradFill>
                  <a:gsLst>
                    <a:gs pos="0">
                      <a:srgbClr val="3F3F3F"/>
                    </a:gs>
                    <a:gs pos="100000">
                      <a:srgbClr val="3F3F3F"/>
                    </a:gs>
                  </a:gsLst>
                  <a:lin ang="5400000" scaled="0"/>
                </a:gradFill>
              </a:rPr>
              <a:t>Check-in</a:t>
            </a:r>
          </a:p>
        </p:txBody>
      </p:sp>
      <p:sp>
        <p:nvSpPr>
          <p:cNvPr id="73" name="TextBox 72"/>
          <p:cNvSpPr txBox="1"/>
          <p:nvPr/>
        </p:nvSpPr>
        <p:spPr>
          <a:xfrm>
            <a:off x="3485091" y="2429231"/>
            <a:ext cx="1159741"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a:gradFill>
                  <a:gsLst>
                    <a:gs pos="0">
                      <a:srgbClr val="3F3F3F"/>
                    </a:gs>
                    <a:gs pos="100000">
                      <a:srgbClr val="3F3F3F"/>
                    </a:gs>
                  </a:gsLst>
                  <a:lin ang="5400000" scaled="0"/>
                </a:gradFill>
              </a:rPr>
              <a:t>Trigger</a:t>
            </a:r>
          </a:p>
        </p:txBody>
      </p:sp>
      <p:sp>
        <p:nvSpPr>
          <p:cNvPr id="74" name="TextBox 73"/>
          <p:cNvSpPr txBox="1"/>
          <p:nvPr/>
        </p:nvSpPr>
        <p:spPr>
          <a:xfrm>
            <a:off x="1457508" y="2988872"/>
            <a:ext cx="1438342"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a:gradFill>
                  <a:gsLst>
                    <a:gs pos="0">
                      <a:srgbClr val="3F3F3F"/>
                    </a:gs>
                    <a:gs pos="100000">
                      <a:srgbClr val="3F3F3F"/>
                    </a:gs>
                  </a:gsLst>
                  <a:lin ang="5400000" scaled="0"/>
                </a:gradFill>
              </a:rPr>
              <a:t>Feedback</a:t>
            </a:r>
          </a:p>
        </p:txBody>
      </p:sp>
      <p:grpSp>
        <p:nvGrpSpPr>
          <p:cNvPr id="75" name="Group 74"/>
          <p:cNvGrpSpPr/>
          <p:nvPr/>
        </p:nvGrpSpPr>
        <p:grpSpPr>
          <a:xfrm>
            <a:off x="274639" y="1214887"/>
            <a:ext cx="11866562" cy="938499"/>
            <a:chOff x="274638" y="-1471865"/>
            <a:chExt cx="14231979" cy="914400"/>
          </a:xfrm>
        </p:grpSpPr>
        <p:sp>
          <p:nvSpPr>
            <p:cNvPr id="76" name="Rectangle 75"/>
            <p:cNvSpPr/>
            <p:nvPr/>
          </p:nvSpPr>
          <p:spPr bwMode="auto">
            <a:xfrm>
              <a:off x="274638" y="-1471865"/>
              <a:ext cx="2375286"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Delivery team</a:t>
              </a:r>
            </a:p>
          </p:txBody>
        </p:sp>
        <p:sp>
          <p:nvSpPr>
            <p:cNvPr id="77" name="Rectangle 76"/>
            <p:cNvSpPr/>
            <p:nvPr/>
          </p:nvSpPr>
          <p:spPr bwMode="auto">
            <a:xfrm>
              <a:off x="2649924" y="-1471865"/>
              <a:ext cx="2375286"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Version control</a:t>
              </a:r>
            </a:p>
          </p:txBody>
        </p:sp>
        <p:sp>
          <p:nvSpPr>
            <p:cNvPr id="78" name="Rectangle 77"/>
            <p:cNvSpPr/>
            <p:nvPr/>
          </p:nvSpPr>
          <p:spPr bwMode="auto">
            <a:xfrm>
              <a:off x="5025211" y="-1471865"/>
              <a:ext cx="2375286"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Build &amp; unit test</a:t>
              </a:r>
            </a:p>
          </p:txBody>
        </p:sp>
        <p:sp>
          <p:nvSpPr>
            <p:cNvPr id="79" name="Rectangle 78"/>
            <p:cNvSpPr/>
            <p:nvPr/>
          </p:nvSpPr>
          <p:spPr bwMode="auto">
            <a:xfrm>
              <a:off x="7382376" y="-1471865"/>
              <a:ext cx="239441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Automated </a:t>
              </a:r>
              <a:r>
                <a:rPr lang="en-US" sz="1600" dirty="0">
                  <a:gradFill>
                    <a:gsLst>
                      <a:gs pos="0">
                        <a:srgbClr val="FFFFFF"/>
                      </a:gs>
                      <a:gs pos="100000">
                        <a:srgbClr val="FFFFFF"/>
                      </a:gs>
                    </a:gsLst>
                    <a:lin ang="5400000" scaled="0"/>
                  </a:gradFill>
                  <a:ea typeface="Segoe UI" pitchFamily="34" charset="0"/>
                  <a:cs typeface="Segoe UI" pitchFamily="34" charset="0"/>
                </a:rPr>
                <a:t>a</a:t>
              </a:r>
              <a:r>
                <a:rPr lang="en-US" sz="1600" dirty="0" smtClean="0">
                  <a:gradFill>
                    <a:gsLst>
                      <a:gs pos="0">
                        <a:srgbClr val="FFFFFF"/>
                      </a:gs>
                      <a:gs pos="100000">
                        <a:srgbClr val="FFFFFF"/>
                      </a:gs>
                    </a:gsLst>
                    <a:lin ang="5400000" scaled="0"/>
                  </a:gradFill>
                  <a:ea typeface="Segoe UI" pitchFamily="34" charset="0"/>
                  <a:cs typeface="Segoe UI" pitchFamily="34" charset="0"/>
                </a:rPr>
                <a:t>cceptance test</a:t>
              </a:r>
            </a:p>
          </p:txBody>
        </p:sp>
        <p:sp>
          <p:nvSpPr>
            <p:cNvPr id="80" name="Rectangle 79"/>
            <p:cNvSpPr/>
            <p:nvPr/>
          </p:nvSpPr>
          <p:spPr bwMode="auto">
            <a:xfrm>
              <a:off x="9765914" y="-1471865"/>
              <a:ext cx="2375286"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User acceptance tests</a:t>
              </a:r>
            </a:p>
          </p:txBody>
        </p:sp>
        <p:sp>
          <p:nvSpPr>
            <p:cNvPr id="81" name="Rectangle 80"/>
            <p:cNvSpPr/>
            <p:nvPr/>
          </p:nvSpPr>
          <p:spPr bwMode="auto">
            <a:xfrm>
              <a:off x="12131331" y="-1471865"/>
              <a:ext cx="2375286"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Release</a:t>
              </a:r>
            </a:p>
          </p:txBody>
        </p:sp>
      </p:grpSp>
      <p:sp>
        <p:nvSpPr>
          <p:cNvPr id="82" name="Freeform 5"/>
          <p:cNvSpPr>
            <a:spLocks/>
          </p:cNvSpPr>
          <p:nvPr/>
        </p:nvSpPr>
        <p:spPr bwMode="auto">
          <a:xfrm>
            <a:off x="1028624" y="267340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
          <p:cNvSpPr>
            <a:spLocks/>
          </p:cNvSpPr>
          <p:nvPr/>
        </p:nvSpPr>
        <p:spPr bwMode="auto">
          <a:xfrm>
            <a:off x="1028624" y="3655930"/>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5"/>
          <p:cNvSpPr>
            <a:spLocks/>
          </p:cNvSpPr>
          <p:nvPr/>
        </p:nvSpPr>
        <p:spPr bwMode="auto">
          <a:xfrm>
            <a:off x="1028624" y="4984159"/>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5"/>
          <p:cNvSpPr>
            <a:spLocks/>
          </p:cNvSpPr>
          <p:nvPr/>
        </p:nvSpPr>
        <p:spPr bwMode="auto">
          <a:xfrm>
            <a:off x="2991827" y="267340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5"/>
          <p:cNvSpPr>
            <a:spLocks/>
          </p:cNvSpPr>
          <p:nvPr/>
        </p:nvSpPr>
        <p:spPr bwMode="auto">
          <a:xfrm>
            <a:off x="2991827" y="3655930"/>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
          <p:cNvSpPr>
            <a:spLocks/>
          </p:cNvSpPr>
          <p:nvPr/>
        </p:nvSpPr>
        <p:spPr bwMode="auto">
          <a:xfrm>
            <a:off x="2991827" y="4984159"/>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5"/>
          <p:cNvSpPr>
            <a:spLocks/>
          </p:cNvSpPr>
          <p:nvPr/>
        </p:nvSpPr>
        <p:spPr bwMode="auto">
          <a:xfrm>
            <a:off x="4989630" y="3816459"/>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5"/>
          <p:cNvSpPr>
            <a:spLocks/>
          </p:cNvSpPr>
          <p:nvPr/>
        </p:nvSpPr>
        <p:spPr bwMode="auto">
          <a:xfrm>
            <a:off x="4989630" y="5126739"/>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90" name="Straight Arrow Connector 89"/>
          <p:cNvCxnSpPr/>
          <p:nvPr/>
        </p:nvCxnSpPr>
        <p:spPr>
          <a:xfrm flipV="1">
            <a:off x="1487135" y="2892325"/>
            <a:ext cx="1378892" cy="904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V="1">
            <a:off x="3421127" y="2884551"/>
            <a:ext cx="1439425" cy="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1266092" y="3436034"/>
            <a:ext cx="3742006" cy="0"/>
          </a:xfrm>
          <a:prstGeom prst="straightConnector1">
            <a:avLst/>
          </a:prstGeom>
          <a:ln w="38100">
            <a:solidFill>
              <a:schemeClr val="bg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1264890" y="4477044"/>
            <a:ext cx="5600145" cy="0"/>
          </a:xfrm>
          <a:prstGeom prst="straightConnector1">
            <a:avLst/>
          </a:prstGeom>
          <a:ln w="38100">
            <a:solidFill>
              <a:schemeClr val="accent5"/>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1487135" y="3888246"/>
            <a:ext cx="1378892" cy="904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3419607" y="3881471"/>
            <a:ext cx="1439425" cy="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1264890" y="4720717"/>
            <a:ext cx="5728296" cy="0"/>
          </a:xfrm>
          <a:prstGeom prst="straightConnector1">
            <a:avLst/>
          </a:prstGeom>
          <a:ln w="38100">
            <a:solidFill>
              <a:schemeClr val="bg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582157" y="4002743"/>
            <a:ext cx="1159741"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a:gradFill>
                  <a:gsLst>
                    <a:gs pos="0">
                      <a:srgbClr val="3F3F3F"/>
                    </a:gs>
                    <a:gs pos="100000">
                      <a:srgbClr val="3F3F3F"/>
                    </a:gs>
                  </a:gsLst>
                  <a:lin ang="5400000" scaled="0"/>
                </a:gradFill>
              </a:rPr>
              <a:t>Trigger</a:t>
            </a:r>
          </a:p>
        </p:txBody>
      </p:sp>
      <p:sp>
        <p:nvSpPr>
          <p:cNvPr id="98" name="TextBox 97"/>
          <p:cNvSpPr txBox="1"/>
          <p:nvPr/>
        </p:nvSpPr>
        <p:spPr>
          <a:xfrm>
            <a:off x="1457410" y="4042085"/>
            <a:ext cx="1438342"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a:gradFill>
                  <a:gsLst>
                    <a:gs pos="0">
                      <a:srgbClr val="3F3F3F"/>
                    </a:gs>
                    <a:gs pos="100000">
                      <a:srgbClr val="3F3F3F"/>
                    </a:gs>
                  </a:gsLst>
                  <a:lin ang="5400000" scaled="0"/>
                </a:gradFill>
              </a:rPr>
              <a:t>Feedback</a:t>
            </a:r>
          </a:p>
        </p:txBody>
      </p:sp>
      <p:grpSp>
        <p:nvGrpSpPr>
          <p:cNvPr id="99" name="Group 98"/>
          <p:cNvGrpSpPr/>
          <p:nvPr/>
        </p:nvGrpSpPr>
        <p:grpSpPr>
          <a:xfrm>
            <a:off x="4961494" y="2886328"/>
            <a:ext cx="472533" cy="610262"/>
            <a:chOff x="4961494" y="2657728"/>
            <a:chExt cx="472533" cy="610262"/>
          </a:xfrm>
        </p:grpSpPr>
        <p:sp>
          <p:nvSpPr>
            <p:cNvPr id="100" name="Freeform 5"/>
            <p:cNvSpPr>
              <a:spLocks/>
            </p:cNvSpPr>
            <p:nvPr/>
          </p:nvSpPr>
          <p:spPr bwMode="auto">
            <a:xfrm>
              <a:off x="4961494" y="265772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01" name="Group 360"/>
            <p:cNvGrpSpPr>
              <a:grpSpLocks noChangeAspect="1"/>
            </p:cNvGrpSpPr>
            <p:nvPr/>
          </p:nvGrpSpPr>
          <p:grpSpPr bwMode="auto">
            <a:xfrm flipH="1">
              <a:off x="5172963" y="2756711"/>
              <a:ext cx="45719" cy="331991"/>
              <a:chOff x="-1094" y="874"/>
              <a:chExt cx="130" cy="944"/>
            </a:xfrm>
            <a:solidFill>
              <a:schemeClr val="tx1"/>
            </a:solidFill>
          </p:grpSpPr>
          <p:sp>
            <p:nvSpPr>
              <p:cNvPr id="102" name="Freeform 361"/>
              <p:cNvSpPr>
                <a:spLocks/>
              </p:cNvSpPr>
              <p:nvPr/>
            </p:nvSpPr>
            <p:spPr bwMode="auto">
              <a:xfrm>
                <a:off x="-1094" y="874"/>
                <a:ext cx="130" cy="720"/>
              </a:xfrm>
              <a:custGeom>
                <a:avLst/>
                <a:gdLst>
                  <a:gd name="T0" fmla="*/ 0 w 130"/>
                  <a:gd name="T1" fmla="*/ 0 h 720"/>
                  <a:gd name="T2" fmla="*/ 130 w 130"/>
                  <a:gd name="T3" fmla="*/ 0 h 720"/>
                  <a:gd name="T4" fmla="*/ 130 w 130"/>
                  <a:gd name="T5" fmla="*/ 311 h 720"/>
                  <a:gd name="T6" fmla="*/ 99 w 130"/>
                  <a:gd name="T7" fmla="*/ 720 h 720"/>
                  <a:gd name="T8" fmla="*/ 33 w 130"/>
                  <a:gd name="T9" fmla="*/ 720 h 720"/>
                  <a:gd name="T10" fmla="*/ 0 w 130"/>
                  <a:gd name="T11" fmla="*/ 311 h 720"/>
                  <a:gd name="T12" fmla="*/ 0 w 13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130" h="720">
                    <a:moveTo>
                      <a:pt x="0" y="0"/>
                    </a:moveTo>
                    <a:lnTo>
                      <a:pt x="130" y="0"/>
                    </a:lnTo>
                    <a:lnTo>
                      <a:pt x="130" y="311"/>
                    </a:lnTo>
                    <a:lnTo>
                      <a:pt x="99" y="720"/>
                    </a:lnTo>
                    <a:lnTo>
                      <a:pt x="33" y="720"/>
                    </a:lnTo>
                    <a:lnTo>
                      <a:pt x="0" y="31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03" name="Rectangle 362"/>
              <p:cNvSpPr>
                <a:spLocks noChangeArrowheads="1"/>
              </p:cNvSpPr>
              <p:nvPr/>
            </p:nvSpPr>
            <p:spPr bwMode="auto">
              <a:xfrm>
                <a:off x="-1094" y="1684"/>
                <a:ext cx="127" cy="1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grpSp>
      </p:grpSp>
      <p:grpSp>
        <p:nvGrpSpPr>
          <p:cNvPr id="104" name="Group 103"/>
          <p:cNvGrpSpPr/>
          <p:nvPr/>
        </p:nvGrpSpPr>
        <p:grpSpPr>
          <a:xfrm>
            <a:off x="6928549" y="4193892"/>
            <a:ext cx="472533" cy="610262"/>
            <a:chOff x="4961494" y="2657728"/>
            <a:chExt cx="472533" cy="610262"/>
          </a:xfrm>
        </p:grpSpPr>
        <p:sp>
          <p:nvSpPr>
            <p:cNvPr id="105" name="Freeform 5"/>
            <p:cNvSpPr>
              <a:spLocks/>
            </p:cNvSpPr>
            <p:nvPr/>
          </p:nvSpPr>
          <p:spPr bwMode="auto">
            <a:xfrm>
              <a:off x="4961494" y="265772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06" name="Group 360"/>
            <p:cNvGrpSpPr>
              <a:grpSpLocks noChangeAspect="1"/>
            </p:cNvGrpSpPr>
            <p:nvPr/>
          </p:nvGrpSpPr>
          <p:grpSpPr bwMode="auto">
            <a:xfrm flipH="1">
              <a:off x="5172963" y="2756711"/>
              <a:ext cx="45719" cy="331991"/>
              <a:chOff x="-1094" y="874"/>
              <a:chExt cx="130" cy="944"/>
            </a:xfrm>
            <a:solidFill>
              <a:schemeClr val="tx1"/>
            </a:solidFill>
          </p:grpSpPr>
          <p:sp>
            <p:nvSpPr>
              <p:cNvPr id="107" name="Freeform 361"/>
              <p:cNvSpPr>
                <a:spLocks/>
              </p:cNvSpPr>
              <p:nvPr/>
            </p:nvSpPr>
            <p:spPr bwMode="auto">
              <a:xfrm>
                <a:off x="-1094" y="874"/>
                <a:ext cx="130" cy="720"/>
              </a:xfrm>
              <a:custGeom>
                <a:avLst/>
                <a:gdLst>
                  <a:gd name="T0" fmla="*/ 0 w 130"/>
                  <a:gd name="T1" fmla="*/ 0 h 720"/>
                  <a:gd name="T2" fmla="*/ 130 w 130"/>
                  <a:gd name="T3" fmla="*/ 0 h 720"/>
                  <a:gd name="T4" fmla="*/ 130 w 130"/>
                  <a:gd name="T5" fmla="*/ 311 h 720"/>
                  <a:gd name="T6" fmla="*/ 99 w 130"/>
                  <a:gd name="T7" fmla="*/ 720 h 720"/>
                  <a:gd name="T8" fmla="*/ 33 w 130"/>
                  <a:gd name="T9" fmla="*/ 720 h 720"/>
                  <a:gd name="T10" fmla="*/ 0 w 130"/>
                  <a:gd name="T11" fmla="*/ 311 h 720"/>
                  <a:gd name="T12" fmla="*/ 0 w 13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130" h="720">
                    <a:moveTo>
                      <a:pt x="0" y="0"/>
                    </a:moveTo>
                    <a:lnTo>
                      <a:pt x="130" y="0"/>
                    </a:lnTo>
                    <a:lnTo>
                      <a:pt x="130" y="311"/>
                    </a:lnTo>
                    <a:lnTo>
                      <a:pt x="99" y="720"/>
                    </a:lnTo>
                    <a:lnTo>
                      <a:pt x="33" y="720"/>
                    </a:lnTo>
                    <a:lnTo>
                      <a:pt x="0" y="31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08" name="Rectangle 362"/>
              <p:cNvSpPr>
                <a:spLocks noChangeArrowheads="1"/>
              </p:cNvSpPr>
              <p:nvPr/>
            </p:nvSpPr>
            <p:spPr bwMode="auto">
              <a:xfrm>
                <a:off x="-1094" y="1684"/>
                <a:ext cx="127" cy="1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grpSp>
      </p:grpSp>
      <p:cxnSp>
        <p:nvCxnSpPr>
          <p:cNvPr id="109" name="Straight Arrow Connector 108"/>
          <p:cNvCxnSpPr/>
          <p:nvPr/>
        </p:nvCxnSpPr>
        <p:spPr>
          <a:xfrm flipH="1">
            <a:off x="1264889" y="5796351"/>
            <a:ext cx="5631211" cy="0"/>
          </a:xfrm>
          <a:prstGeom prst="straightConnector1">
            <a:avLst/>
          </a:prstGeom>
          <a:ln w="38100">
            <a:solidFill>
              <a:schemeClr val="accent5"/>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H="1">
            <a:off x="1264888" y="6040024"/>
            <a:ext cx="7653369" cy="0"/>
          </a:xfrm>
          <a:prstGeom prst="straightConnector1">
            <a:avLst/>
          </a:prstGeom>
          <a:ln w="38100">
            <a:solidFill>
              <a:schemeClr val="accent5"/>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V="1">
            <a:off x="1487135" y="5222459"/>
            <a:ext cx="1378892" cy="904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3419607" y="5215684"/>
            <a:ext cx="1439425" cy="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3" name="Freeform 5"/>
          <p:cNvSpPr>
            <a:spLocks/>
          </p:cNvSpPr>
          <p:nvPr/>
        </p:nvSpPr>
        <p:spPr bwMode="auto">
          <a:xfrm>
            <a:off x="6933910" y="5377073"/>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5"/>
          <p:cNvSpPr>
            <a:spLocks/>
          </p:cNvSpPr>
          <p:nvPr/>
        </p:nvSpPr>
        <p:spPr bwMode="auto">
          <a:xfrm>
            <a:off x="8970179" y="5738650"/>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115" name="Straight Arrow Connector 114"/>
          <p:cNvCxnSpPr/>
          <p:nvPr/>
        </p:nvCxnSpPr>
        <p:spPr>
          <a:xfrm flipH="1">
            <a:off x="9501534" y="6019800"/>
            <a:ext cx="1318866" cy="20224"/>
          </a:xfrm>
          <a:prstGeom prst="straightConnector1">
            <a:avLst/>
          </a:prstGeom>
          <a:ln w="38100">
            <a:solidFill>
              <a:schemeClr val="accent2"/>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116" name="Freeform 5"/>
          <p:cNvSpPr>
            <a:spLocks/>
          </p:cNvSpPr>
          <p:nvPr/>
        </p:nvSpPr>
        <p:spPr bwMode="auto">
          <a:xfrm>
            <a:off x="10914682" y="5738650"/>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7" name="TextBox 116"/>
          <p:cNvSpPr txBox="1"/>
          <p:nvPr/>
        </p:nvSpPr>
        <p:spPr>
          <a:xfrm>
            <a:off x="7368636" y="5541472"/>
            <a:ext cx="1384033"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smtClean="0">
                <a:gradFill>
                  <a:gsLst>
                    <a:gs pos="0">
                      <a:srgbClr val="3F3F3F"/>
                    </a:gs>
                    <a:gs pos="100000">
                      <a:srgbClr val="3F3F3F"/>
                    </a:gs>
                  </a:gsLst>
                  <a:lin ang="5400000" scaled="0"/>
                </a:gradFill>
              </a:rPr>
              <a:t>Approval</a:t>
            </a:r>
            <a:endParaRPr lang="en-US" sz="2000" dirty="0">
              <a:gradFill>
                <a:gsLst>
                  <a:gs pos="0">
                    <a:srgbClr val="3F3F3F"/>
                  </a:gs>
                  <a:gs pos="100000">
                    <a:srgbClr val="3F3F3F"/>
                  </a:gs>
                </a:gsLst>
                <a:lin ang="5400000" scaled="0"/>
              </a:gradFill>
            </a:endParaRPr>
          </a:p>
        </p:txBody>
      </p:sp>
      <p:sp>
        <p:nvSpPr>
          <p:cNvPr id="118" name="TextBox 117"/>
          <p:cNvSpPr txBox="1"/>
          <p:nvPr/>
        </p:nvSpPr>
        <p:spPr>
          <a:xfrm>
            <a:off x="9444058" y="5541472"/>
            <a:ext cx="1384033"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smtClean="0">
                <a:gradFill>
                  <a:gsLst>
                    <a:gs pos="0">
                      <a:srgbClr val="3F3F3F"/>
                    </a:gs>
                    <a:gs pos="100000">
                      <a:srgbClr val="3F3F3F"/>
                    </a:gs>
                  </a:gsLst>
                  <a:lin ang="5400000" scaled="0"/>
                </a:gradFill>
              </a:rPr>
              <a:t>Approval</a:t>
            </a:r>
            <a:endParaRPr lang="en-US" sz="2000" dirty="0">
              <a:gradFill>
                <a:gsLst>
                  <a:gs pos="0">
                    <a:srgbClr val="3F3F3F"/>
                  </a:gs>
                  <a:gs pos="100000">
                    <a:srgbClr val="3F3F3F"/>
                  </a:gs>
                </a:gsLst>
                <a:lin ang="5400000" scaled="0"/>
              </a:gradFill>
            </a:endParaRPr>
          </a:p>
        </p:txBody>
      </p:sp>
      <p:sp>
        <p:nvSpPr>
          <p:cNvPr id="121" name="Rectangle 120"/>
          <p:cNvSpPr/>
          <p:nvPr/>
        </p:nvSpPr>
        <p:spPr bwMode="auto">
          <a:xfrm>
            <a:off x="7481048" y="2152105"/>
            <a:ext cx="1209024" cy="4549232"/>
          </a:xfrm>
          <a:prstGeom prst="rect">
            <a:avLst/>
          </a:prstGeom>
          <a:noFill/>
          <a:ln w="762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bwMode="auto">
          <a:xfrm>
            <a:off x="5556073" y="2152105"/>
            <a:ext cx="1209024" cy="4549232"/>
          </a:xfrm>
          <a:prstGeom prst="rect">
            <a:avLst/>
          </a:prstGeom>
          <a:noFill/>
          <a:ln w="762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3" name="Rectangle 122"/>
          <p:cNvSpPr/>
          <p:nvPr/>
        </p:nvSpPr>
        <p:spPr bwMode="auto">
          <a:xfrm>
            <a:off x="9539571" y="2152105"/>
            <a:ext cx="1209024" cy="4549232"/>
          </a:xfrm>
          <a:prstGeom prst="rect">
            <a:avLst/>
          </a:prstGeom>
          <a:noFill/>
          <a:ln w="762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4779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883" y="6286"/>
            <a:ext cx="12434710" cy="333536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0" name="Picture 99"/>
          <p:cNvPicPr>
            <a:picLocks noChangeAspect="1"/>
          </p:cNvPicPr>
          <p:nvPr/>
        </p:nvPicPr>
        <p:blipFill>
          <a:blip r:embed="rId3"/>
          <a:stretch>
            <a:fillRect/>
          </a:stretch>
        </p:blipFill>
        <p:spPr>
          <a:xfrm>
            <a:off x="8004029" y="1599976"/>
            <a:ext cx="937872" cy="532999"/>
          </a:xfrm>
          <a:prstGeom prst="rect">
            <a:avLst/>
          </a:prstGeom>
        </p:spPr>
      </p:pic>
      <p:sp>
        <p:nvSpPr>
          <p:cNvPr id="41" name="Rectangle 40"/>
          <p:cNvSpPr/>
          <p:nvPr/>
        </p:nvSpPr>
        <p:spPr bwMode="auto">
          <a:xfrm>
            <a:off x="882" y="3341652"/>
            <a:ext cx="12434711" cy="3648409"/>
          </a:xfrm>
          <a:prstGeom prst="rect">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7" name="Group 106"/>
          <p:cNvGrpSpPr/>
          <p:nvPr/>
        </p:nvGrpSpPr>
        <p:grpSpPr>
          <a:xfrm>
            <a:off x="7604126" y="3778937"/>
            <a:ext cx="4833056" cy="3297631"/>
            <a:chOff x="7604322" y="3775008"/>
            <a:chExt cx="4833741" cy="3298099"/>
          </a:xfrm>
        </p:grpSpPr>
        <p:pic>
          <p:nvPicPr>
            <p:cNvPr id="106" name="Picture 105" descr="KeynoteIllustrations_BrianHa 2.png"/>
            <p:cNvPicPr>
              <a:picLocks noChangeAspect="1"/>
            </p:cNvPicPr>
            <p:nvPr/>
          </p:nvPicPr>
          <p:blipFill rotWithShape="1">
            <a:blip r:embed="rId4" cstate="print">
              <a:extLst>
                <a:ext uri="{28A0092B-C50C-407E-A947-70E740481C1C}">
                  <a14:useLocalDpi xmlns:a14="http://schemas.microsoft.com/office/drawing/2010/main" val="0"/>
                </a:ext>
              </a:extLst>
            </a:blip>
            <a:srcRect r="71932"/>
            <a:stretch/>
          </p:blipFill>
          <p:spPr>
            <a:xfrm>
              <a:off x="7604322" y="3775008"/>
              <a:ext cx="799917" cy="3298099"/>
            </a:xfrm>
            <a:prstGeom prst="rect">
              <a:avLst/>
            </a:prstGeom>
          </p:spPr>
        </p:pic>
        <p:grpSp>
          <p:nvGrpSpPr>
            <p:cNvPr id="4" name="Group 4"/>
            <p:cNvGrpSpPr>
              <a:grpSpLocks noChangeAspect="1"/>
            </p:cNvGrpSpPr>
            <p:nvPr/>
          </p:nvGrpSpPr>
          <p:grpSpPr bwMode="auto">
            <a:xfrm>
              <a:off x="8601075" y="4999038"/>
              <a:ext cx="887413" cy="1997075"/>
              <a:chOff x="5418" y="3149"/>
              <a:chExt cx="559" cy="1258"/>
            </a:xfrm>
          </p:grpSpPr>
          <p:sp>
            <p:nvSpPr>
              <p:cNvPr id="5" name="AutoShape 3"/>
              <p:cNvSpPr>
                <a:spLocks noChangeAspect="1" noChangeArrowheads="1" noTextEdit="1"/>
              </p:cNvSpPr>
              <p:nvPr/>
            </p:nvSpPr>
            <p:spPr bwMode="auto">
              <a:xfrm>
                <a:off x="5418" y="3149"/>
                <a:ext cx="559" cy="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7" name="Rectangle 5"/>
              <p:cNvSpPr>
                <a:spLocks noChangeArrowheads="1"/>
              </p:cNvSpPr>
              <p:nvPr/>
            </p:nvSpPr>
            <p:spPr bwMode="auto">
              <a:xfrm>
                <a:off x="5423" y="3144"/>
                <a:ext cx="554" cy="1258"/>
              </a:xfrm>
              <a:prstGeom prst="rect">
                <a:avLst/>
              </a:prstGeom>
              <a:solidFill>
                <a:srgbClr val="A92A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8" name="Rectangle 6"/>
              <p:cNvSpPr>
                <a:spLocks noChangeArrowheads="1"/>
              </p:cNvSpPr>
              <p:nvPr/>
            </p:nvSpPr>
            <p:spPr bwMode="auto">
              <a:xfrm>
                <a:off x="5423" y="3202"/>
                <a:ext cx="480" cy="47"/>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2" name="Rectangle 7"/>
              <p:cNvSpPr>
                <a:spLocks noChangeArrowheads="1"/>
              </p:cNvSpPr>
              <p:nvPr/>
            </p:nvSpPr>
            <p:spPr bwMode="auto">
              <a:xfrm>
                <a:off x="5423" y="3411"/>
                <a:ext cx="480" cy="47"/>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4" name="Rectangle 8"/>
              <p:cNvSpPr>
                <a:spLocks noChangeArrowheads="1"/>
              </p:cNvSpPr>
              <p:nvPr/>
            </p:nvSpPr>
            <p:spPr bwMode="auto">
              <a:xfrm>
                <a:off x="5423" y="3306"/>
                <a:ext cx="480" cy="48"/>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5" name="Rectangle 9"/>
              <p:cNvSpPr>
                <a:spLocks noChangeArrowheads="1"/>
              </p:cNvSpPr>
              <p:nvPr/>
            </p:nvSpPr>
            <p:spPr bwMode="auto">
              <a:xfrm>
                <a:off x="5423" y="3516"/>
                <a:ext cx="480" cy="47"/>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7" name="Rectangle 10"/>
              <p:cNvSpPr>
                <a:spLocks noChangeArrowheads="1"/>
              </p:cNvSpPr>
              <p:nvPr/>
            </p:nvSpPr>
            <p:spPr bwMode="auto">
              <a:xfrm>
                <a:off x="5423" y="3726"/>
                <a:ext cx="480" cy="47"/>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8" name="Rectangle 11"/>
              <p:cNvSpPr>
                <a:spLocks noChangeArrowheads="1"/>
              </p:cNvSpPr>
              <p:nvPr/>
            </p:nvSpPr>
            <p:spPr bwMode="auto">
              <a:xfrm>
                <a:off x="5423" y="3621"/>
                <a:ext cx="480" cy="47"/>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19" name="Rectangle 12"/>
              <p:cNvSpPr>
                <a:spLocks noChangeArrowheads="1"/>
              </p:cNvSpPr>
              <p:nvPr/>
            </p:nvSpPr>
            <p:spPr bwMode="auto">
              <a:xfrm>
                <a:off x="5423" y="3831"/>
                <a:ext cx="480" cy="47"/>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0" name="Rectangle 13"/>
              <p:cNvSpPr>
                <a:spLocks noChangeArrowheads="1"/>
              </p:cNvSpPr>
              <p:nvPr/>
            </p:nvSpPr>
            <p:spPr bwMode="auto">
              <a:xfrm>
                <a:off x="5423" y="4040"/>
                <a:ext cx="480" cy="47"/>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5" name="Rectangle 14"/>
              <p:cNvSpPr>
                <a:spLocks noChangeArrowheads="1"/>
              </p:cNvSpPr>
              <p:nvPr/>
            </p:nvSpPr>
            <p:spPr bwMode="auto">
              <a:xfrm>
                <a:off x="5423" y="3935"/>
                <a:ext cx="480" cy="48"/>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6" name="Rectangle 15"/>
              <p:cNvSpPr>
                <a:spLocks noChangeArrowheads="1"/>
              </p:cNvSpPr>
              <p:nvPr/>
            </p:nvSpPr>
            <p:spPr bwMode="auto">
              <a:xfrm>
                <a:off x="5423" y="4145"/>
                <a:ext cx="480" cy="47"/>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7" name="Rectangle 16"/>
              <p:cNvSpPr>
                <a:spLocks noChangeArrowheads="1"/>
              </p:cNvSpPr>
              <p:nvPr/>
            </p:nvSpPr>
            <p:spPr bwMode="auto">
              <a:xfrm>
                <a:off x="5423" y="4355"/>
                <a:ext cx="480" cy="47"/>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8" name="Rectangle 17"/>
              <p:cNvSpPr>
                <a:spLocks noChangeArrowheads="1"/>
              </p:cNvSpPr>
              <p:nvPr/>
            </p:nvSpPr>
            <p:spPr bwMode="auto">
              <a:xfrm>
                <a:off x="5423" y="4250"/>
                <a:ext cx="480" cy="47"/>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grpSp>
        <p:grpSp>
          <p:nvGrpSpPr>
            <p:cNvPr id="29" name="Group 20"/>
            <p:cNvGrpSpPr>
              <a:grpSpLocks noChangeAspect="1"/>
            </p:cNvGrpSpPr>
            <p:nvPr/>
          </p:nvGrpSpPr>
          <p:grpSpPr bwMode="auto">
            <a:xfrm>
              <a:off x="9636125" y="5146675"/>
              <a:ext cx="1085850" cy="1849438"/>
              <a:chOff x="6070" y="3242"/>
              <a:chExt cx="684" cy="1165"/>
            </a:xfrm>
          </p:grpSpPr>
          <p:sp>
            <p:nvSpPr>
              <p:cNvPr id="35" name="AutoShape 19"/>
              <p:cNvSpPr>
                <a:spLocks noChangeAspect="1" noChangeArrowheads="1" noTextEdit="1"/>
              </p:cNvSpPr>
              <p:nvPr/>
            </p:nvSpPr>
            <p:spPr bwMode="auto">
              <a:xfrm>
                <a:off x="6070" y="3242"/>
                <a:ext cx="684" cy="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6" name="Rectangle 21"/>
              <p:cNvSpPr>
                <a:spLocks noChangeArrowheads="1"/>
              </p:cNvSpPr>
              <p:nvPr/>
            </p:nvSpPr>
            <p:spPr bwMode="auto">
              <a:xfrm>
                <a:off x="6070" y="3242"/>
                <a:ext cx="689" cy="1160"/>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7" name="Rectangle 22"/>
              <p:cNvSpPr>
                <a:spLocks noChangeArrowheads="1"/>
              </p:cNvSpPr>
              <p:nvPr/>
            </p:nvSpPr>
            <p:spPr bwMode="auto">
              <a:xfrm>
                <a:off x="6669" y="3242"/>
                <a:ext cx="90" cy="116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8" name="Rectangle 23"/>
              <p:cNvSpPr>
                <a:spLocks noChangeArrowheads="1"/>
              </p:cNvSpPr>
              <p:nvPr/>
            </p:nvSpPr>
            <p:spPr bwMode="auto">
              <a:xfrm>
                <a:off x="6399" y="3242"/>
                <a:ext cx="32" cy="116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3" name="Rectangle 24"/>
              <p:cNvSpPr>
                <a:spLocks noChangeArrowheads="1"/>
              </p:cNvSpPr>
              <p:nvPr/>
            </p:nvSpPr>
            <p:spPr bwMode="auto">
              <a:xfrm>
                <a:off x="6314" y="3242"/>
                <a:ext cx="32" cy="116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4" name="Rectangle 25"/>
              <p:cNvSpPr>
                <a:spLocks noChangeArrowheads="1"/>
              </p:cNvSpPr>
              <p:nvPr/>
            </p:nvSpPr>
            <p:spPr bwMode="auto">
              <a:xfrm>
                <a:off x="6229" y="3242"/>
                <a:ext cx="32" cy="116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6" name="Rectangle 26"/>
              <p:cNvSpPr>
                <a:spLocks noChangeArrowheads="1"/>
              </p:cNvSpPr>
              <p:nvPr/>
            </p:nvSpPr>
            <p:spPr bwMode="auto">
              <a:xfrm>
                <a:off x="6145" y="3242"/>
                <a:ext cx="31" cy="116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48" name="Rectangle 27"/>
              <p:cNvSpPr>
                <a:spLocks noChangeArrowheads="1"/>
              </p:cNvSpPr>
              <p:nvPr/>
            </p:nvSpPr>
            <p:spPr bwMode="auto">
              <a:xfrm>
                <a:off x="6484" y="3242"/>
                <a:ext cx="32" cy="116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0" name="Rectangle 28"/>
              <p:cNvSpPr>
                <a:spLocks noChangeArrowheads="1"/>
              </p:cNvSpPr>
              <p:nvPr/>
            </p:nvSpPr>
            <p:spPr bwMode="auto">
              <a:xfrm>
                <a:off x="6569" y="3242"/>
                <a:ext cx="31" cy="116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grpSp>
        <p:grpSp>
          <p:nvGrpSpPr>
            <p:cNvPr id="51" name="Group 31"/>
            <p:cNvGrpSpPr>
              <a:grpSpLocks noChangeAspect="1"/>
            </p:cNvGrpSpPr>
            <p:nvPr/>
          </p:nvGrpSpPr>
          <p:grpSpPr bwMode="auto">
            <a:xfrm>
              <a:off x="10860088" y="6081713"/>
              <a:ext cx="1577975" cy="912812"/>
              <a:chOff x="6865" y="3837"/>
              <a:chExt cx="994" cy="575"/>
            </a:xfrm>
          </p:grpSpPr>
          <p:sp>
            <p:nvSpPr>
              <p:cNvPr id="52" name="AutoShape 30"/>
              <p:cNvSpPr>
                <a:spLocks noChangeAspect="1" noChangeArrowheads="1" noTextEdit="1"/>
              </p:cNvSpPr>
              <p:nvPr/>
            </p:nvSpPr>
            <p:spPr bwMode="auto">
              <a:xfrm>
                <a:off x="6865" y="3837"/>
                <a:ext cx="994"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3" name="Rectangle 32"/>
              <p:cNvSpPr>
                <a:spLocks noChangeArrowheads="1"/>
              </p:cNvSpPr>
              <p:nvPr/>
            </p:nvSpPr>
            <p:spPr bwMode="auto">
              <a:xfrm>
                <a:off x="6865" y="3842"/>
                <a:ext cx="994" cy="565"/>
              </a:xfrm>
              <a:prstGeom prst="rect">
                <a:avLst/>
              </a:prstGeom>
              <a:solidFill>
                <a:srgbClr val="A92A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4" name="Rectangle 33"/>
              <p:cNvSpPr>
                <a:spLocks noChangeArrowheads="1"/>
              </p:cNvSpPr>
              <p:nvPr/>
            </p:nvSpPr>
            <p:spPr bwMode="auto">
              <a:xfrm>
                <a:off x="6939" y="3901"/>
                <a:ext cx="68" cy="69"/>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5" name="Rectangle 34"/>
              <p:cNvSpPr>
                <a:spLocks noChangeArrowheads="1"/>
              </p:cNvSpPr>
              <p:nvPr/>
            </p:nvSpPr>
            <p:spPr bwMode="auto">
              <a:xfrm>
                <a:off x="7149" y="3901"/>
                <a:ext cx="68" cy="69"/>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6" name="Rectangle 35"/>
              <p:cNvSpPr>
                <a:spLocks noChangeArrowheads="1"/>
              </p:cNvSpPr>
              <p:nvPr/>
            </p:nvSpPr>
            <p:spPr bwMode="auto">
              <a:xfrm>
                <a:off x="7359" y="3901"/>
                <a:ext cx="69" cy="69"/>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7" name="Rectangle 36"/>
              <p:cNvSpPr>
                <a:spLocks noChangeArrowheads="1"/>
              </p:cNvSpPr>
              <p:nvPr/>
            </p:nvSpPr>
            <p:spPr bwMode="auto">
              <a:xfrm>
                <a:off x="7570" y="3901"/>
                <a:ext cx="68" cy="69"/>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8" name="Rectangle 37"/>
              <p:cNvSpPr>
                <a:spLocks noChangeArrowheads="1"/>
              </p:cNvSpPr>
              <p:nvPr/>
            </p:nvSpPr>
            <p:spPr bwMode="auto">
              <a:xfrm>
                <a:off x="7044" y="3901"/>
                <a:ext cx="68" cy="69"/>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59" name="Rectangle 38"/>
              <p:cNvSpPr>
                <a:spLocks noChangeArrowheads="1"/>
              </p:cNvSpPr>
              <p:nvPr/>
            </p:nvSpPr>
            <p:spPr bwMode="auto">
              <a:xfrm>
                <a:off x="7254" y="3901"/>
                <a:ext cx="69" cy="69"/>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0" name="Rectangle 39"/>
              <p:cNvSpPr>
                <a:spLocks noChangeArrowheads="1"/>
              </p:cNvSpPr>
              <p:nvPr/>
            </p:nvSpPr>
            <p:spPr bwMode="auto">
              <a:xfrm>
                <a:off x="7465" y="3901"/>
                <a:ext cx="68" cy="69"/>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1" name="Rectangle 40"/>
              <p:cNvSpPr>
                <a:spLocks noChangeArrowheads="1"/>
              </p:cNvSpPr>
              <p:nvPr/>
            </p:nvSpPr>
            <p:spPr bwMode="auto">
              <a:xfrm>
                <a:off x="7675" y="3901"/>
                <a:ext cx="68" cy="69"/>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2" name="Rectangle 41"/>
              <p:cNvSpPr>
                <a:spLocks noChangeArrowheads="1"/>
              </p:cNvSpPr>
              <p:nvPr/>
            </p:nvSpPr>
            <p:spPr bwMode="auto">
              <a:xfrm>
                <a:off x="6939" y="4007"/>
                <a:ext cx="68" cy="70"/>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63" name="Rectangle 42"/>
              <p:cNvSpPr>
                <a:spLocks noChangeArrowheads="1"/>
              </p:cNvSpPr>
              <p:nvPr/>
            </p:nvSpPr>
            <p:spPr bwMode="auto">
              <a:xfrm>
                <a:off x="7149" y="4007"/>
                <a:ext cx="68" cy="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88" name="Rectangle 43"/>
              <p:cNvSpPr>
                <a:spLocks noChangeArrowheads="1"/>
              </p:cNvSpPr>
              <p:nvPr/>
            </p:nvSpPr>
            <p:spPr bwMode="auto">
              <a:xfrm>
                <a:off x="7359" y="4007"/>
                <a:ext cx="69" cy="7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89" name="Rectangle 44"/>
              <p:cNvSpPr>
                <a:spLocks noChangeArrowheads="1"/>
              </p:cNvSpPr>
              <p:nvPr/>
            </p:nvSpPr>
            <p:spPr bwMode="auto">
              <a:xfrm>
                <a:off x="7570" y="4007"/>
                <a:ext cx="68" cy="7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90" name="Rectangle 45"/>
              <p:cNvSpPr>
                <a:spLocks noChangeArrowheads="1"/>
              </p:cNvSpPr>
              <p:nvPr/>
            </p:nvSpPr>
            <p:spPr bwMode="auto">
              <a:xfrm>
                <a:off x="7044" y="4007"/>
                <a:ext cx="68" cy="7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91" name="Rectangle 46"/>
              <p:cNvSpPr>
                <a:spLocks noChangeArrowheads="1"/>
              </p:cNvSpPr>
              <p:nvPr/>
            </p:nvSpPr>
            <p:spPr bwMode="auto">
              <a:xfrm>
                <a:off x="7254" y="4007"/>
                <a:ext cx="69" cy="70"/>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92" name="Rectangle 47"/>
              <p:cNvSpPr>
                <a:spLocks noChangeArrowheads="1"/>
              </p:cNvSpPr>
              <p:nvPr/>
            </p:nvSpPr>
            <p:spPr bwMode="auto">
              <a:xfrm>
                <a:off x="7465" y="4007"/>
                <a:ext cx="68" cy="70"/>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93" name="Rectangle 48"/>
              <p:cNvSpPr>
                <a:spLocks noChangeArrowheads="1"/>
              </p:cNvSpPr>
              <p:nvPr/>
            </p:nvSpPr>
            <p:spPr bwMode="auto">
              <a:xfrm>
                <a:off x="7675" y="4007"/>
                <a:ext cx="68" cy="70"/>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94" name="Rectangle 49"/>
              <p:cNvSpPr>
                <a:spLocks noChangeArrowheads="1"/>
              </p:cNvSpPr>
              <p:nvPr/>
            </p:nvSpPr>
            <p:spPr bwMode="auto">
              <a:xfrm>
                <a:off x="6939" y="4114"/>
                <a:ext cx="68" cy="69"/>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95" name="Rectangle 50"/>
              <p:cNvSpPr>
                <a:spLocks noChangeArrowheads="1"/>
              </p:cNvSpPr>
              <p:nvPr/>
            </p:nvSpPr>
            <p:spPr bwMode="auto">
              <a:xfrm>
                <a:off x="7149" y="4114"/>
                <a:ext cx="68" cy="69"/>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96" name="Rectangle 51"/>
              <p:cNvSpPr>
                <a:spLocks noChangeArrowheads="1"/>
              </p:cNvSpPr>
              <p:nvPr/>
            </p:nvSpPr>
            <p:spPr bwMode="auto">
              <a:xfrm>
                <a:off x="7359" y="4114"/>
                <a:ext cx="69" cy="69"/>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97" name="Rectangle 52"/>
              <p:cNvSpPr>
                <a:spLocks noChangeArrowheads="1"/>
              </p:cNvSpPr>
              <p:nvPr/>
            </p:nvSpPr>
            <p:spPr bwMode="auto">
              <a:xfrm>
                <a:off x="7570" y="4114"/>
                <a:ext cx="68" cy="69"/>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98" name="Rectangle 53"/>
              <p:cNvSpPr>
                <a:spLocks noChangeArrowheads="1"/>
              </p:cNvSpPr>
              <p:nvPr/>
            </p:nvSpPr>
            <p:spPr bwMode="auto">
              <a:xfrm>
                <a:off x="7044" y="4114"/>
                <a:ext cx="68" cy="69"/>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299" name="Rectangle 54"/>
              <p:cNvSpPr>
                <a:spLocks noChangeArrowheads="1"/>
              </p:cNvSpPr>
              <p:nvPr/>
            </p:nvSpPr>
            <p:spPr bwMode="auto">
              <a:xfrm>
                <a:off x="7254" y="4114"/>
                <a:ext cx="69" cy="69"/>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00" name="Rectangle 55"/>
              <p:cNvSpPr>
                <a:spLocks noChangeArrowheads="1"/>
              </p:cNvSpPr>
              <p:nvPr/>
            </p:nvSpPr>
            <p:spPr bwMode="auto">
              <a:xfrm>
                <a:off x="7465" y="4114"/>
                <a:ext cx="68" cy="69"/>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01" name="Rectangle 56"/>
              <p:cNvSpPr>
                <a:spLocks noChangeArrowheads="1"/>
              </p:cNvSpPr>
              <p:nvPr/>
            </p:nvSpPr>
            <p:spPr bwMode="auto">
              <a:xfrm>
                <a:off x="7675" y="4114"/>
                <a:ext cx="68" cy="69"/>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02" name="Rectangle 57"/>
              <p:cNvSpPr>
                <a:spLocks noChangeArrowheads="1"/>
              </p:cNvSpPr>
              <p:nvPr/>
            </p:nvSpPr>
            <p:spPr bwMode="auto">
              <a:xfrm>
                <a:off x="6939" y="4220"/>
                <a:ext cx="68" cy="7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03" name="Rectangle 58"/>
              <p:cNvSpPr>
                <a:spLocks noChangeArrowheads="1"/>
              </p:cNvSpPr>
              <p:nvPr/>
            </p:nvSpPr>
            <p:spPr bwMode="auto">
              <a:xfrm>
                <a:off x="7149" y="4220"/>
                <a:ext cx="68" cy="7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04" name="Rectangle 59"/>
              <p:cNvSpPr>
                <a:spLocks noChangeArrowheads="1"/>
              </p:cNvSpPr>
              <p:nvPr/>
            </p:nvSpPr>
            <p:spPr bwMode="auto">
              <a:xfrm>
                <a:off x="7359" y="4220"/>
                <a:ext cx="69" cy="7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05" name="Rectangle 60"/>
              <p:cNvSpPr>
                <a:spLocks noChangeArrowheads="1"/>
              </p:cNvSpPr>
              <p:nvPr/>
            </p:nvSpPr>
            <p:spPr bwMode="auto">
              <a:xfrm>
                <a:off x="7570" y="4220"/>
                <a:ext cx="68" cy="7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06" name="Rectangle 61"/>
              <p:cNvSpPr>
                <a:spLocks noChangeArrowheads="1"/>
              </p:cNvSpPr>
              <p:nvPr/>
            </p:nvSpPr>
            <p:spPr bwMode="auto">
              <a:xfrm>
                <a:off x="7044" y="4220"/>
                <a:ext cx="68" cy="7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10" name="Rectangle 62"/>
              <p:cNvSpPr>
                <a:spLocks noChangeArrowheads="1"/>
              </p:cNvSpPr>
              <p:nvPr/>
            </p:nvSpPr>
            <p:spPr bwMode="auto">
              <a:xfrm>
                <a:off x="7254" y="4220"/>
                <a:ext cx="69" cy="7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311" name="Rectangle 63"/>
              <p:cNvSpPr>
                <a:spLocks noChangeArrowheads="1"/>
              </p:cNvSpPr>
              <p:nvPr/>
            </p:nvSpPr>
            <p:spPr bwMode="auto">
              <a:xfrm>
                <a:off x="7465" y="4220"/>
                <a:ext cx="68" cy="7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sp>
            <p:nvSpPr>
              <p:cNvPr id="96" name="Rectangle 64"/>
              <p:cNvSpPr>
                <a:spLocks noChangeArrowheads="1"/>
              </p:cNvSpPr>
              <p:nvPr/>
            </p:nvSpPr>
            <p:spPr bwMode="auto">
              <a:xfrm>
                <a:off x="7675" y="4220"/>
                <a:ext cx="68" cy="70"/>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p>
            </p:txBody>
          </p:sp>
        </p:grpSp>
      </p:grpSp>
      <p:pic>
        <p:nvPicPr>
          <p:cNvPr id="101" name="Picture 100"/>
          <p:cNvPicPr>
            <a:picLocks noChangeAspect="1"/>
          </p:cNvPicPr>
          <p:nvPr/>
        </p:nvPicPr>
        <p:blipFill>
          <a:blip r:embed="rId5">
            <a:lum bright="20000" contrast="-40000"/>
          </a:blip>
          <a:stretch>
            <a:fillRect/>
          </a:stretch>
        </p:blipFill>
        <p:spPr>
          <a:xfrm>
            <a:off x="10575536" y="2716839"/>
            <a:ext cx="1424849" cy="759472"/>
          </a:xfrm>
          <a:prstGeom prst="rect">
            <a:avLst/>
          </a:prstGeom>
        </p:spPr>
      </p:pic>
      <p:pic>
        <p:nvPicPr>
          <p:cNvPr id="102" name="Picture 101"/>
          <p:cNvPicPr>
            <a:picLocks noChangeAspect="1"/>
          </p:cNvPicPr>
          <p:nvPr/>
        </p:nvPicPr>
        <p:blipFill>
          <a:blip r:embed="rId5">
            <a:lum bright="20000" contrast="-40000"/>
          </a:blip>
          <a:stretch>
            <a:fillRect/>
          </a:stretch>
        </p:blipFill>
        <p:spPr>
          <a:xfrm>
            <a:off x="10002351" y="360893"/>
            <a:ext cx="948982" cy="505826"/>
          </a:xfrm>
          <a:prstGeom prst="rect">
            <a:avLst/>
          </a:prstGeom>
        </p:spPr>
      </p:pic>
      <p:sp>
        <p:nvSpPr>
          <p:cNvPr id="6" name="Rectangle 5"/>
          <p:cNvSpPr/>
          <p:nvPr/>
        </p:nvSpPr>
        <p:spPr>
          <a:xfrm>
            <a:off x="6673786" y="4465"/>
            <a:ext cx="5761810" cy="6993533"/>
          </a:xfrm>
          <a:prstGeom prst="rect">
            <a:avLst/>
          </a:prstGeom>
          <a:solidFill>
            <a:srgbClr val="5C2D91"/>
          </a:solidFill>
          <a:ln w="10795" cap="flat" cmpd="sng" algn="ctr">
            <a:noFill/>
            <a:prstDash val="solid"/>
            <a:headEnd type="none" w="med" len="med"/>
            <a:tailEnd type="none" w="med" len="med"/>
          </a:ln>
          <a:effectLst/>
        </p:spPr>
        <p:txBody>
          <a:bodyPr rot="0" spcFirstLastPara="0" vertOverflow="overflow" horzOverflow="overflow" vert="horz" wrap="square" lIns="243708" tIns="194967" rIns="243708" bIns="194967" numCol="1" spcCol="0" rtlCol="0" fromWordArt="0" anchor="t" anchorCtr="0" forceAA="0" compatLnSpc="1">
            <a:prstTxWarp prst="textNoShape">
              <a:avLst/>
            </a:prstTxWarp>
            <a:noAutofit/>
          </a:bodyPr>
          <a:lstStyle/>
          <a:p>
            <a:pPr defTabSz="1218111" fontAlgn="base">
              <a:lnSpc>
                <a:spcPct val="90000"/>
              </a:lnSpc>
              <a:spcBef>
                <a:spcPct val="0"/>
              </a:spcBef>
              <a:spcAft>
                <a:spcPct val="0"/>
              </a:spcAft>
              <a:defRPr/>
            </a:pPr>
            <a:endParaRPr lang="en-US" sz="5862" kern="0" spc="-67">
              <a:gradFill>
                <a:gsLst>
                  <a:gs pos="36283">
                    <a:srgbClr val="00188F"/>
                  </a:gs>
                  <a:gs pos="28000">
                    <a:srgbClr val="00188F"/>
                  </a:gs>
                </a:gsLst>
                <a:lin ang="5400000" scaled="0"/>
              </a:gradFill>
              <a:latin typeface="Segoe UI Light"/>
            </a:endParaRPr>
          </a:p>
        </p:txBody>
      </p:sp>
      <p:sp>
        <p:nvSpPr>
          <p:cNvPr id="9" name="TextBox 8"/>
          <p:cNvSpPr txBox="1"/>
          <p:nvPr/>
        </p:nvSpPr>
        <p:spPr>
          <a:xfrm>
            <a:off x="6960756" y="1134381"/>
            <a:ext cx="5476098" cy="1268382"/>
          </a:xfrm>
          <a:prstGeom prst="rect">
            <a:avLst/>
          </a:prstGeom>
          <a:noFill/>
        </p:spPr>
        <p:txBody>
          <a:bodyPr wrap="square" lIns="182854" tIns="0" bIns="0" rtlCol="0" anchor="ctr" anchorCtr="0">
            <a:noAutofit/>
          </a:bodyPr>
          <a:lstStyle/>
          <a:p>
            <a:pPr defTabSz="932563">
              <a:spcAft>
                <a:spcPts val="1110"/>
              </a:spcAft>
              <a:defRPr/>
            </a:pPr>
            <a:r>
              <a:rPr lang="en-US" sz="2800" spc="40" dirty="0">
                <a:gradFill>
                  <a:gsLst>
                    <a:gs pos="7258">
                      <a:schemeClr val="tx1"/>
                    </a:gs>
                    <a:gs pos="19000">
                      <a:schemeClr val="tx1"/>
                    </a:gs>
                  </a:gsLst>
                  <a:lin ang="5400000" scaled="1"/>
                </a:gradFill>
                <a:latin typeface="+mj-lt"/>
                <a:cs typeface="Segoe UI Semibold" panose="020B0702040204020203" pitchFamily="34" charset="0"/>
              </a:rPr>
              <a:t>Flexible DevOps tools and</a:t>
            </a:r>
            <a:br>
              <a:rPr lang="en-US" sz="2800" spc="40" dirty="0">
                <a:gradFill>
                  <a:gsLst>
                    <a:gs pos="7258">
                      <a:schemeClr val="tx1"/>
                    </a:gs>
                    <a:gs pos="19000">
                      <a:schemeClr val="tx1"/>
                    </a:gs>
                  </a:gsLst>
                  <a:lin ang="5400000" scaled="1"/>
                </a:gradFill>
                <a:latin typeface="+mj-lt"/>
                <a:cs typeface="Segoe UI Semibold" panose="020B0702040204020203" pitchFamily="34" charset="0"/>
              </a:rPr>
            </a:br>
            <a:r>
              <a:rPr lang="en-US" sz="2800" spc="40" dirty="0">
                <a:gradFill>
                  <a:gsLst>
                    <a:gs pos="7258">
                      <a:schemeClr val="tx1"/>
                    </a:gs>
                    <a:gs pos="19000">
                      <a:schemeClr val="tx1"/>
                    </a:gs>
                  </a:gsLst>
                  <a:lin ang="5400000" scaled="1"/>
                </a:gradFill>
                <a:latin typeface="+mj-lt"/>
                <a:cs typeface="Segoe UI Semibold" panose="020B0702040204020203" pitchFamily="34" charset="0"/>
              </a:rPr>
              <a:t>a rich partner ecosystem</a:t>
            </a:r>
          </a:p>
        </p:txBody>
      </p:sp>
      <p:sp>
        <p:nvSpPr>
          <p:cNvPr id="10" name="TextBox 9"/>
          <p:cNvSpPr txBox="1"/>
          <p:nvPr/>
        </p:nvSpPr>
        <p:spPr>
          <a:xfrm>
            <a:off x="6953718" y="2885205"/>
            <a:ext cx="5767965" cy="1268382"/>
          </a:xfrm>
          <a:prstGeom prst="rect">
            <a:avLst/>
          </a:prstGeom>
          <a:noFill/>
        </p:spPr>
        <p:txBody>
          <a:bodyPr wrap="square" lIns="182854" tIns="0" bIns="0" rtlCol="0" anchor="ctr" anchorCtr="0">
            <a:noAutofit/>
          </a:bodyPr>
          <a:lstStyle/>
          <a:p>
            <a:pPr defTabSz="932563">
              <a:spcAft>
                <a:spcPts val="1110"/>
              </a:spcAft>
              <a:defRPr/>
            </a:pPr>
            <a:r>
              <a:rPr lang="en-US" sz="2800" spc="40" dirty="0">
                <a:gradFill>
                  <a:gsLst>
                    <a:gs pos="7258">
                      <a:schemeClr val="tx1"/>
                    </a:gs>
                    <a:gs pos="19000">
                      <a:schemeClr val="tx1"/>
                    </a:gs>
                  </a:gsLst>
                  <a:lin ang="5400000" scaled="1"/>
                </a:gradFill>
                <a:latin typeface="+mj-lt"/>
                <a:cs typeface="Segoe UI Semibold" panose="020B0702040204020203" pitchFamily="34" charset="0"/>
              </a:rPr>
              <a:t>Open and extensible, supports</a:t>
            </a:r>
            <a:br>
              <a:rPr lang="en-US" sz="2800" spc="40" dirty="0">
                <a:gradFill>
                  <a:gsLst>
                    <a:gs pos="7258">
                      <a:schemeClr val="tx1"/>
                    </a:gs>
                    <a:gs pos="19000">
                      <a:schemeClr val="tx1"/>
                    </a:gs>
                  </a:gsLst>
                  <a:lin ang="5400000" scaled="1"/>
                </a:gradFill>
                <a:latin typeface="+mj-lt"/>
                <a:cs typeface="Segoe UI Semibold" panose="020B0702040204020203" pitchFamily="34" charset="0"/>
              </a:rPr>
            </a:br>
            <a:r>
              <a:rPr lang="en-US" sz="2800" spc="40" dirty="0">
                <a:gradFill>
                  <a:gsLst>
                    <a:gs pos="7258">
                      <a:schemeClr val="tx1"/>
                    </a:gs>
                    <a:gs pos="19000">
                      <a:schemeClr val="tx1"/>
                    </a:gs>
                  </a:gsLst>
                  <a:lin ang="5400000" scaled="1"/>
                </a:gradFill>
                <a:latin typeface="+mj-lt"/>
                <a:cs typeface="Segoe UI Semibold" panose="020B0702040204020203" pitchFamily="34" charset="0"/>
              </a:rPr>
              <a:t>your tools and technologies</a:t>
            </a:r>
          </a:p>
        </p:txBody>
      </p:sp>
      <p:sp>
        <p:nvSpPr>
          <p:cNvPr id="11" name="TextBox 10"/>
          <p:cNvSpPr txBox="1"/>
          <p:nvPr/>
        </p:nvSpPr>
        <p:spPr>
          <a:xfrm>
            <a:off x="6949648" y="4636031"/>
            <a:ext cx="5486326" cy="1268382"/>
          </a:xfrm>
          <a:prstGeom prst="rect">
            <a:avLst/>
          </a:prstGeom>
          <a:noFill/>
        </p:spPr>
        <p:txBody>
          <a:bodyPr wrap="square" lIns="182854" tIns="0" bIns="0" rtlCol="0" anchor="ctr" anchorCtr="0">
            <a:noAutofit/>
          </a:bodyPr>
          <a:lstStyle/>
          <a:p>
            <a:pPr defTabSz="932563">
              <a:spcAft>
                <a:spcPts val="1110"/>
              </a:spcAft>
              <a:defRPr/>
            </a:pPr>
            <a:r>
              <a:rPr lang="en-US" sz="2800" spc="40" dirty="0">
                <a:gradFill>
                  <a:gsLst>
                    <a:gs pos="7258">
                      <a:schemeClr val="tx1"/>
                    </a:gs>
                    <a:gs pos="19000">
                      <a:schemeClr val="tx1"/>
                    </a:gs>
                  </a:gsLst>
                  <a:lin ang="5400000" scaled="1"/>
                </a:gradFill>
                <a:latin typeface="+mj-lt"/>
                <a:cs typeface="Segoe UI Semibold" panose="020B0702040204020203" pitchFamily="34" charset="0"/>
              </a:rPr>
              <a:t>Rich CI + CD experience for </a:t>
            </a:r>
            <a:br>
              <a:rPr lang="en-US" sz="2800" spc="40" dirty="0">
                <a:gradFill>
                  <a:gsLst>
                    <a:gs pos="7258">
                      <a:schemeClr val="tx1"/>
                    </a:gs>
                    <a:gs pos="19000">
                      <a:schemeClr val="tx1"/>
                    </a:gs>
                  </a:gsLst>
                  <a:lin ang="5400000" scaled="1"/>
                </a:gradFill>
                <a:latin typeface="+mj-lt"/>
                <a:cs typeface="Segoe UI Semibold" panose="020B0702040204020203" pitchFamily="34" charset="0"/>
              </a:rPr>
            </a:br>
            <a:r>
              <a:rPr lang="en-US" sz="2800" spc="40" dirty="0">
                <a:gradFill>
                  <a:gsLst>
                    <a:gs pos="7258">
                      <a:schemeClr val="tx1"/>
                    </a:gs>
                    <a:gs pos="19000">
                      <a:schemeClr val="tx1"/>
                    </a:gs>
                  </a:gsLst>
                  <a:lin ang="5400000" scaled="1"/>
                </a:gradFill>
                <a:latin typeface="+mj-lt"/>
                <a:cs typeface="Segoe UI Semibold" panose="020B0702040204020203" pitchFamily="34" charset="0"/>
              </a:rPr>
              <a:t>enterprise-scale development</a:t>
            </a:r>
          </a:p>
        </p:txBody>
      </p:sp>
      <p:pic>
        <p:nvPicPr>
          <p:cNvPr id="16" name="Picture 15"/>
          <p:cNvPicPr>
            <a:picLocks noChangeAspect="1"/>
          </p:cNvPicPr>
          <p:nvPr/>
        </p:nvPicPr>
        <p:blipFill>
          <a:blip r:embed="rId5"/>
          <a:stretch>
            <a:fillRect/>
          </a:stretch>
        </p:blipFill>
        <p:spPr>
          <a:xfrm>
            <a:off x="4770643" y="2328399"/>
            <a:ext cx="2153607" cy="1147913"/>
          </a:xfrm>
          <a:prstGeom prst="rect">
            <a:avLst/>
          </a:prstGeom>
        </p:spPr>
      </p:pic>
      <p:grpSp>
        <p:nvGrpSpPr>
          <p:cNvPr id="2" name="Group 1"/>
          <p:cNvGrpSpPr/>
          <p:nvPr/>
        </p:nvGrpSpPr>
        <p:grpSpPr>
          <a:xfrm>
            <a:off x="2202110" y="4839350"/>
            <a:ext cx="2270451" cy="638832"/>
            <a:chOff x="-2872082" y="2470355"/>
            <a:chExt cx="2270773" cy="638923"/>
          </a:xfrm>
        </p:grpSpPr>
        <p:pic>
          <p:nvPicPr>
            <p:cNvPr id="21" name="Picture 20"/>
            <p:cNvPicPr>
              <a:picLocks noChangeAspect="1"/>
            </p:cNvPicPr>
            <p:nvPr/>
          </p:nvPicPr>
          <p:blipFill rotWithShape="1">
            <a:blip r:embed="rId6">
              <a:duotone>
                <a:prstClr val="black"/>
                <a:schemeClr val="accent1">
                  <a:tint val="45000"/>
                  <a:satMod val="400000"/>
                </a:schemeClr>
              </a:duotone>
            </a:blip>
            <a:srcRect r="44359" b="54837"/>
            <a:stretch/>
          </p:blipFill>
          <p:spPr>
            <a:xfrm>
              <a:off x="-1808366" y="2507471"/>
              <a:ext cx="716612" cy="601807"/>
            </a:xfrm>
            <a:prstGeom prst="rect">
              <a:avLst/>
            </a:prstGeom>
          </p:spPr>
        </p:pic>
        <p:pic>
          <p:nvPicPr>
            <p:cNvPr id="22" name="Picture 21" descr="KeynoteIllustrations_Soma 9.png"/>
            <p:cNvPicPr>
              <a:picLocks noChangeAspect="1"/>
            </p:cNvPicPr>
            <p:nvPr/>
          </p:nvPicPr>
          <p:blipFill rotWithShape="1">
            <a:blip r:embed="rId7" cstate="print">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872082" y="2470355"/>
              <a:ext cx="625098" cy="601079"/>
            </a:xfrm>
            <a:prstGeom prst="rect">
              <a:avLst/>
            </a:prstGeom>
          </p:spPr>
        </p:pic>
        <p:pic>
          <p:nvPicPr>
            <p:cNvPr id="23" name="Picture 22"/>
            <p:cNvPicPr>
              <a:picLocks noChangeAspect="1"/>
            </p:cNvPicPr>
            <p:nvPr/>
          </p:nvPicPr>
          <p:blipFill rotWithShape="1">
            <a:blip r:embed="rId6">
              <a:duotone>
                <a:prstClr val="black"/>
                <a:schemeClr val="accent1">
                  <a:tint val="45000"/>
                  <a:satMod val="400000"/>
                </a:schemeClr>
              </a:duotone>
            </a:blip>
            <a:srcRect l="63845" t="19600" b="43792"/>
            <a:stretch/>
          </p:blipFill>
          <p:spPr>
            <a:xfrm>
              <a:off x="-2247107" y="2585220"/>
              <a:ext cx="465644" cy="487800"/>
            </a:xfrm>
            <a:prstGeom prst="rect">
              <a:avLst/>
            </a:prstGeom>
          </p:spPr>
        </p:pic>
        <p:pic>
          <p:nvPicPr>
            <p:cNvPr id="24" name="Picture 23"/>
            <p:cNvPicPr>
              <a:picLocks noChangeAspect="1"/>
            </p:cNvPicPr>
            <p:nvPr/>
          </p:nvPicPr>
          <p:blipFill rotWithShape="1">
            <a:blip r:embed="rId6">
              <a:duotone>
                <a:prstClr val="black"/>
                <a:schemeClr val="accent1">
                  <a:tint val="45000"/>
                  <a:satMod val="400000"/>
                </a:schemeClr>
              </a:duotone>
            </a:blip>
            <a:srcRect t="64795" r="66121"/>
            <a:stretch/>
          </p:blipFill>
          <p:spPr>
            <a:xfrm>
              <a:off x="-1037635" y="2507471"/>
              <a:ext cx="436326" cy="469107"/>
            </a:xfrm>
            <a:prstGeom prst="rect">
              <a:avLst/>
            </a:prstGeom>
          </p:spPr>
        </p:pic>
      </p:grpSp>
      <p:grpSp>
        <p:nvGrpSpPr>
          <p:cNvPr id="3" name="Group 2"/>
          <p:cNvGrpSpPr/>
          <p:nvPr/>
        </p:nvGrpSpPr>
        <p:grpSpPr>
          <a:xfrm>
            <a:off x="2202110" y="1371756"/>
            <a:ext cx="2270451" cy="601723"/>
            <a:chOff x="1952902" y="1764358"/>
            <a:chExt cx="2270773" cy="601808"/>
          </a:xfrm>
        </p:grpSpPr>
        <p:pic>
          <p:nvPicPr>
            <p:cNvPr id="30" name="Picture 29"/>
            <p:cNvPicPr>
              <a:picLocks noChangeAspect="1"/>
            </p:cNvPicPr>
            <p:nvPr/>
          </p:nvPicPr>
          <p:blipFill rotWithShape="1">
            <a:blip r:embed="rId6">
              <a:lum bright="70000" contrast="-70000"/>
            </a:blip>
            <a:srcRect r="44359" b="54837"/>
            <a:stretch/>
          </p:blipFill>
          <p:spPr>
            <a:xfrm>
              <a:off x="3016617" y="1764358"/>
              <a:ext cx="716612" cy="601807"/>
            </a:xfrm>
            <a:prstGeom prst="rect">
              <a:avLst/>
            </a:prstGeom>
          </p:spPr>
        </p:pic>
        <p:pic>
          <p:nvPicPr>
            <p:cNvPr id="31" name="Picture 30" descr="KeynoteIllustrations_Soma 9.png"/>
            <p:cNvPicPr>
              <a:picLocks noChangeAspect="1"/>
            </p:cNvPicPr>
            <p:nvPr/>
          </p:nvPicPr>
          <p:blipFill rotWithShape="1">
            <a:blip r:embed="rId7" cstate="print">
              <a:lum bright="70000" contrast="-70000"/>
              <a:extLst>
                <a:ext uri="{28A0092B-C50C-407E-A947-70E740481C1C}">
                  <a14:useLocalDpi xmlns:a14="http://schemas.microsoft.com/office/drawing/2010/main" val="0"/>
                </a:ext>
              </a:extLst>
            </a:blip>
            <a:srcRect/>
            <a:stretch/>
          </p:blipFill>
          <p:spPr>
            <a:xfrm>
              <a:off x="1952902" y="1764521"/>
              <a:ext cx="625098" cy="601079"/>
            </a:xfrm>
            <a:prstGeom prst="rect">
              <a:avLst/>
            </a:prstGeom>
          </p:spPr>
        </p:pic>
        <p:pic>
          <p:nvPicPr>
            <p:cNvPr id="32" name="Picture 31"/>
            <p:cNvPicPr>
              <a:picLocks noChangeAspect="1"/>
            </p:cNvPicPr>
            <p:nvPr/>
          </p:nvPicPr>
          <p:blipFill rotWithShape="1">
            <a:blip r:embed="rId6">
              <a:lum bright="70000" contrast="-70000"/>
            </a:blip>
            <a:srcRect l="63845" t="19600" b="43792"/>
            <a:stretch/>
          </p:blipFill>
          <p:spPr>
            <a:xfrm>
              <a:off x="2577877" y="1878366"/>
              <a:ext cx="465644" cy="487800"/>
            </a:xfrm>
            <a:prstGeom prst="rect">
              <a:avLst/>
            </a:prstGeom>
          </p:spPr>
        </p:pic>
        <p:pic>
          <p:nvPicPr>
            <p:cNvPr id="33" name="Picture 32"/>
            <p:cNvPicPr>
              <a:picLocks noChangeAspect="1"/>
            </p:cNvPicPr>
            <p:nvPr/>
          </p:nvPicPr>
          <p:blipFill rotWithShape="1">
            <a:blip r:embed="rId6">
              <a:lum bright="70000" contrast="-70000"/>
            </a:blip>
            <a:srcRect t="64795" r="66121"/>
            <a:stretch/>
          </p:blipFill>
          <p:spPr>
            <a:xfrm>
              <a:off x="3787349" y="1790041"/>
              <a:ext cx="436326" cy="469107"/>
            </a:xfrm>
            <a:prstGeom prst="rect">
              <a:avLst/>
            </a:prstGeom>
          </p:spPr>
        </p:pic>
      </p:grpSp>
      <p:sp>
        <p:nvSpPr>
          <p:cNvPr id="39" name="TextBox 38"/>
          <p:cNvSpPr txBox="1"/>
          <p:nvPr/>
        </p:nvSpPr>
        <p:spPr>
          <a:xfrm>
            <a:off x="1650632" y="3992991"/>
            <a:ext cx="3373407" cy="678031"/>
          </a:xfrm>
          <a:prstGeom prst="rect">
            <a:avLst/>
          </a:prstGeom>
          <a:noFill/>
        </p:spPr>
        <p:txBody>
          <a:bodyPr wrap="square" lIns="0" tIns="0" rIns="0" bIns="0" rtlCol="0">
            <a:spAutoFit/>
          </a:bodyPr>
          <a:lstStyle/>
          <a:p>
            <a:pPr algn="ctr" defTabSz="932148">
              <a:lnSpc>
                <a:spcPct val="90000"/>
              </a:lnSpc>
              <a:defRPr/>
            </a:pPr>
            <a:r>
              <a:rPr lang="en-US" sz="2400" kern="0" spc="20" dirty="0">
                <a:gradFill>
                  <a:gsLst>
                    <a:gs pos="0">
                      <a:srgbClr val="E51489">
                        <a:lumMod val="5000"/>
                        <a:lumOff val="95000"/>
                      </a:srgbClr>
                    </a:gs>
                    <a:gs pos="100000">
                      <a:srgbClr val="FFFFFF"/>
                    </a:gs>
                  </a:gsLst>
                  <a:lin ang="5400000" scaled="1"/>
                </a:gradFill>
                <a:latin typeface="Segoe UI Semilight"/>
                <a:cs typeface="Segoe UI Semilight" panose="020B0402040204020203" pitchFamily="34" charset="0"/>
              </a:rPr>
              <a:t>Team Foundation</a:t>
            </a:r>
            <a:br>
              <a:rPr lang="en-US" sz="2400" kern="0" spc="20" dirty="0">
                <a:gradFill>
                  <a:gsLst>
                    <a:gs pos="0">
                      <a:srgbClr val="E51489">
                        <a:lumMod val="5000"/>
                        <a:lumOff val="95000"/>
                      </a:srgbClr>
                    </a:gs>
                    <a:gs pos="100000">
                      <a:srgbClr val="FFFFFF"/>
                    </a:gs>
                  </a:gsLst>
                  <a:lin ang="5400000" scaled="1"/>
                </a:gradFill>
                <a:latin typeface="Segoe UI Semilight"/>
                <a:cs typeface="Segoe UI Semilight" panose="020B0402040204020203" pitchFamily="34" charset="0"/>
              </a:rPr>
            </a:br>
            <a:r>
              <a:rPr lang="en-US" sz="2400" kern="0" spc="20" dirty="0">
                <a:gradFill>
                  <a:gsLst>
                    <a:gs pos="0">
                      <a:srgbClr val="E51489">
                        <a:lumMod val="5000"/>
                        <a:lumOff val="95000"/>
                      </a:srgbClr>
                    </a:gs>
                    <a:gs pos="100000">
                      <a:srgbClr val="FFFFFF"/>
                    </a:gs>
                  </a:gsLst>
                  <a:lin ang="5400000" scaled="1"/>
                </a:gradFill>
                <a:latin typeface="Segoe UI Semilight"/>
                <a:cs typeface="Segoe UI Semilight" panose="020B0402040204020203" pitchFamily="34" charset="0"/>
              </a:rPr>
              <a:t>Server</a:t>
            </a:r>
          </a:p>
        </p:txBody>
      </p:sp>
      <p:sp>
        <p:nvSpPr>
          <p:cNvPr id="40" name="TextBox 39"/>
          <p:cNvSpPr txBox="1"/>
          <p:nvPr/>
        </p:nvSpPr>
        <p:spPr>
          <a:xfrm>
            <a:off x="1650632" y="546885"/>
            <a:ext cx="3373407" cy="678031"/>
          </a:xfrm>
          <a:prstGeom prst="rect">
            <a:avLst/>
          </a:prstGeom>
          <a:noFill/>
        </p:spPr>
        <p:txBody>
          <a:bodyPr wrap="square" lIns="0" tIns="0" rIns="0" bIns="0" rtlCol="0">
            <a:spAutoFit/>
          </a:bodyPr>
          <a:lstStyle/>
          <a:p>
            <a:pPr algn="ctr" defTabSz="932148">
              <a:lnSpc>
                <a:spcPct val="90000"/>
              </a:lnSpc>
              <a:defRPr/>
            </a:pPr>
            <a:r>
              <a:rPr lang="en-US" sz="2400" kern="0" dirty="0">
                <a:gradFill>
                  <a:gsLst>
                    <a:gs pos="0">
                      <a:srgbClr val="E51489">
                        <a:lumMod val="5000"/>
                        <a:lumOff val="95000"/>
                      </a:srgbClr>
                    </a:gs>
                    <a:gs pos="100000">
                      <a:srgbClr val="FFFFFF"/>
                    </a:gs>
                  </a:gsLst>
                  <a:lin ang="5400000" scaled="1"/>
                </a:gradFill>
                <a:latin typeface="Segoe UI Semilight"/>
                <a:cs typeface="Segoe UI Semilight" panose="020B0402040204020203" pitchFamily="34" charset="0"/>
              </a:rPr>
              <a:t>Visual Studio</a:t>
            </a:r>
            <a:br>
              <a:rPr lang="en-US" sz="2400" kern="0" dirty="0">
                <a:gradFill>
                  <a:gsLst>
                    <a:gs pos="0">
                      <a:srgbClr val="E51489">
                        <a:lumMod val="5000"/>
                        <a:lumOff val="95000"/>
                      </a:srgbClr>
                    </a:gs>
                    <a:gs pos="100000">
                      <a:srgbClr val="FFFFFF"/>
                    </a:gs>
                  </a:gsLst>
                  <a:lin ang="5400000" scaled="1"/>
                </a:gradFill>
                <a:latin typeface="Segoe UI Semilight"/>
                <a:cs typeface="Segoe UI Semilight" panose="020B0402040204020203" pitchFamily="34" charset="0"/>
              </a:rPr>
            </a:br>
            <a:r>
              <a:rPr lang="en-US" sz="2400" kern="0" dirty="0">
                <a:gradFill>
                  <a:gsLst>
                    <a:gs pos="0">
                      <a:srgbClr val="E51489">
                        <a:lumMod val="5000"/>
                        <a:lumOff val="95000"/>
                      </a:srgbClr>
                    </a:gs>
                    <a:gs pos="100000">
                      <a:srgbClr val="FFFFFF"/>
                    </a:gs>
                  </a:gsLst>
                  <a:lin ang="5400000" scaled="1"/>
                </a:gradFill>
                <a:latin typeface="Segoe UI Semilight"/>
                <a:cs typeface="Segoe UI Semilight" panose="020B0402040204020203" pitchFamily="34" charset="0"/>
              </a:rPr>
              <a:t>Team Services</a:t>
            </a:r>
          </a:p>
        </p:txBody>
      </p:sp>
      <p:pic>
        <p:nvPicPr>
          <p:cNvPr id="45" name="Picture 44"/>
          <p:cNvPicPr>
            <a:picLocks noChangeAspect="1"/>
          </p:cNvPicPr>
          <p:nvPr/>
        </p:nvPicPr>
        <p:blipFill>
          <a:blip r:embed="rId3"/>
          <a:stretch>
            <a:fillRect/>
          </a:stretch>
        </p:blipFill>
        <p:spPr>
          <a:xfrm>
            <a:off x="4594663" y="602073"/>
            <a:ext cx="937872" cy="532999"/>
          </a:xfrm>
          <a:prstGeom prst="rect">
            <a:avLst/>
          </a:prstGeom>
        </p:spPr>
      </p:pic>
      <p:cxnSp>
        <p:nvCxnSpPr>
          <p:cNvPr id="47" name="Straight Connector 46"/>
          <p:cNvCxnSpPr/>
          <p:nvPr/>
        </p:nvCxnSpPr>
        <p:spPr>
          <a:xfrm>
            <a:off x="6960755" y="4411532"/>
            <a:ext cx="501770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960755" y="2662034"/>
            <a:ext cx="501770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descr="KeynoteIllustrations_BrianHa 2.png"/>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902064" y="3780524"/>
            <a:ext cx="2849498" cy="3297631"/>
          </a:xfrm>
          <a:prstGeom prst="rect">
            <a:avLst/>
          </a:prstGeom>
        </p:spPr>
      </p:pic>
      <p:sp>
        <p:nvSpPr>
          <p:cNvPr id="99" name="Rectangle 98"/>
          <p:cNvSpPr/>
          <p:nvPr/>
        </p:nvSpPr>
        <p:spPr bwMode="auto">
          <a:xfrm>
            <a:off x="11201" y="4444902"/>
            <a:ext cx="602383" cy="423620"/>
          </a:xfrm>
          <a:prstGeom prst="rect">
            <a:avLst/>
          </a:prstGeom>
          <a:solidFill>
            <a:srgbClr val="9B4F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p:nvGrpSpPr>
        <p:grpSpPr>
          <a:xfrm flipH="1">
            <a:off x="11201" y="4444903"/>
            <a:ext cx="2016630" cy="2545158"/>
            <a:chOff x="-4112869" y="3548411"/>
            <a:chExt cx="2016916" cy="2545519"/>
          </a:xfrm>
        </p:grpSpPr>
        <p:sp>
          <p:nvSpPr>
            <p:cNvPr id="358" name="Rectangle 42"/>
            <p:cNvSpPr>
              <a:spLocks noChangeArrowheads="1"/>
            </p:cNvSpPr>
            <p:nvPr/>
          </p:nvSpPr>
          <p:spPr bwMode="auto">
            <a:xfrm>
              <a:off x="-3554943" y="4905824"/>
              <a:ext cx="616956" cy="1188105"/>
            </a:xfrm>
            <a:prstGeom prst="rect">
              <a:avLst/>
            </a:prstGeom>
            <a:solidFill>
              <a:srgbClr val="442257"/>
            </a:solidFill>
            <a:ln>
              <a:noFill/>
            </a:ln>
          </p:spPr>
          <p:txBody>
            <a:bodyPr vert="horz" wrap="square" lIns="91427" tIns="45713" rIns="91427" bIns="45713" numCol="1" anchor="t" anchorCtr="0" compatLnSpc="1">
              <a:prstTxWarp prst="textNoShape">
                <a:avLst/>
              </a:prstTxWarp>
            </a:bodyPr>
            <a:lstStyle/>
            <a:p>
              <a:endParaRPr lang="de-DE"/>
            </a:p>
          </p:txBody>
        </p:sp>
        <p:sp>
          <p:nvSpPr>
            <p:cNvPr id="359" name="Freeform 46"/>
            <p:cNvSpPr>
              <a:spLocks/>
            </p:cNvSpPr>
            <p:nvPr/>
          </p:nvSpPr>
          <p:spPr bwMode="auto">
            <a:xfrm>
              <a:off x="-3207101" y="4290300"/>
              <a:ext cx="595484" cy="1803629"/>
            </a:xfrm>
            <a:custGeom>
              <a:avLst/>
              <a:gdLst>
                <a:gd name="T0" fmla="*/ 0 w 416"/>
                <a:gd name="T1" fmla="*/ 630 h 1260"/>
                <a:gd name="T2" fmla="*/ 0 w 416"/>
                <a:gd name="T3" fmla="*/ 1260 h 1260"/>
                <a:gd name="T4" fmla="*/ 416 w 416"/>
                <a:gd name="T5" fmla="*/ 1260 h 1260"/>
                <a:gd name="T6" fmla="*/ 416 w 416"/>
                <a:gd name="T7" fmla="*/ 0 h 1260"/>
                <a:gd name="T8" fmla="*/ 0 w 416"/>
                <a:gd name="T9" fmla="*/ 630 h 1260"/>
              </a:gdLst>
              <a:ahLst/>
              <a:cxnLst>
                <a:cxn ang="0">
                  <a:pos x="T0" y="T1"/>
                </a:cxn>
                <a:cxn ang="0">
                  <a:pos x="T2" y="T3"/>
                </a:cxn>
                <a:cxn ang="0">
                  <a:pos x="T4" y="T5"/>
                </a:cxn>
                <a:cxn ang="0">
                  <a:pos x="T6" y="T7"/>
                </a:cxn>
                <a:cxn ang="0">
                  <a:pos x="T8" y="T9"/>
                </a:cxn>
              </a:cxnLst>
              <a:rect l="0" t="0" r="r" b="b"/>
              <a:pathLst>
                <a:path w="416" h="1260">
                  <a:moveTo>
                    <a:pt x="0" y="630"/>
                  </a:moveTo>
                  <a:lnTo>
                    <a:pt x="0" y="1260"/>
                  </a:lnTo>
                  <a:lnTo>
                    <a:pt x="416" y="1260"/>
                  </a:lnTo>
                  <a:lnTo>
                    <a:pt x="416" y="0"/>
                  </a:lnTo>
                  <a:lnTo>
                    <a:pt x="0" y="630"/>
                  </a:lnTo>
                  <a:close/>
                </a:path>
              </a:pathLst>
            </a:custGeom>
            <a:solidFill>
              <a:srgbClr val="A92A8C"/>
            </a:solidFill>
            <a:ln>
              <a:noFill/>
            </a:ln>
          </p:spPr>
          <p:txBody>
            <a:bodyPr vert="horz" wrap="square" lIns="91427" tIns="45713" rIns="91427" bIns="45713" numCol="1" anchor="t" anchorCtr="0" compatLnSpc="1">
              <a:prstTxWarp prst="textNoShape">
                <a:avLst/>
              </a:prstTxWarp>
            </a:bodyPr>
            <a:lstStyle/>
            <a:p>
              <a:endParaRPr lang="de-DE"/>
            </a:p>
          </p:txBody>
        </p:sp>
        <p:sp>
          <p:nvSpPr>
            <p:cNvPr id="360" name="Rectangle 95"/>
            <p:cNvSpPr>
              <a:spLocks noChangeArrowheads="1"/>
            </p:cNvSpPr>
            <p:nvPr/>
          </p:nvSpPr>
          <p:spPr bwMode="auto">
            <a:xfrm>
              <a:off x="-3146980" y="4443466"/>
              <a:ext cx="88750" cy="183226"/>
            </a:xfrm>
            <a:prstGeom prst="rect">
              <a:avLst/>
            </a:prstGeom>
            <a:solidFill>
              <a:srgbClr val="9B4F94"/>
            </a:solidFill>
            <a:ln>
              <a:noFill/>
            </a:ln>
          </p:spPr>
          <p:txBody>
            <a:bodyPr vert="horz" wrap="square" lIns="91427" tIns="45713" rIns="91427" bIns="45713" numCol="1" anchor="t" anchorCtr="0" compatLnSpc="1">
              <a:prstTxWarp prst="textNoShape">
                <a:avLst/>
              </a:prstTxWarp>
            </a:bodyPr>
            <a:lstStyle/>
            <a:p>
              <a:endParaRPr lang="de-DE"/>
            </a:p>
          </p:txBody>
        </p:sp>
        <p:sp>
          <p:nvSpPr>
            <p:cNvPr id="361" name="Rectangle 96"/>
            <p:cNvSpPr>
              <a:spLocks noChangeArrowheads="1"/>
            </p:cNvSpPr>
            <p:nvPr/>
          </p:nvSpPr>
          <p:spPr bwMode="auto">
            <a:xfrm>
              <a:off x="-2955165" y="4443466"/>
              <a:ext cx="84456" cy="183226"/>
            </a:xfrm>
            <a:prstGeom prst="rect">
              <a:avLst/>
            </a:prstGeom>
            <a:solidFill>
              <a:srgbClr val="9B4F94"/>
            </a:solidFill>
            <a:ln>
              <a:noFill/>
            </a:ln>
          </p:spPr>
          <p:txBody>
            <a:bodyPr vert="horz" wrap="square" lIns="91427" tIns="45713" rIns="91427" bIns="45713" numCol="1" anchor="t" anchorCtr="0" compatLnSpc="1">
              <a:prstTxWarp prst="textNoShape">
                <a:avLst/>
              </a:prstTxWarp>
            </a:bodyPr>
            <a:lstStyle/>
            <a:p>
              <a:endParaRPr lang="de-DE"/>
            </a:p>
          </p:txBody>
        </p:sp>
        <p:sp>
          <p:nvSpPr>
            <p:cNvPr id="362" name="Rectangle 97"/>
            <p:cNvSpPr>
              <a:spLocks noChangeArrowheads="1"/>
            </p:cNvSpPr>
            <p:nvPr/>
          </p:nvSpPr>
          <p:spPr bwMode="auto">
            <a:xfrm>
              <a:off x="-2767645" y="4443466"/>
              <a:ext cx="88750" cy="183226"/>
            </a:xfrm>
            <a:prstGeom prst="rect">
              <a:avLst/>
            </a:prstGeom>
            <a:solidFill>
              <a:srgbClr val="682A7A"/>
            </a:solidFill>
            <a:ln>
              <a:noFill/>
            </a:ln>
          </p:spPr>
          <p:txBody>
            <a:bodyPr vert="horz" wrap="square" lIns="91427" tIns="45713" rIns="91427" bIns="45713" numCol="1" anchor="t" anchorCtr="0" compatLnSpc="1">
              <a:prstTxWarp prst="textNoShape">
                <a:avLst/>
              </a:prstTxWarp>
            </a:bodyPr>
            <a:lstStyle/>
            <a:p>
              <a:endParaRPr lang="de-DE"/>
            </a:p>
          </p:txBody>
        </p:sp>
        <p:sp>
          <p:nvSpPr>
            <p:cNvPr id="363" name="Rectangle 98"/>
            <p:cNvSpPr>
              <a:spLocks noChangeArrowheads="1"/>
            </p:cNvSpPr>
            <p:nvPr/>
          </p:nvSpPr>
          <p:spPr bwMode="auto">
            <a:xfrm>
              <a:off x="-3146980" y="4716873"/>
              <a:ext cx="88750" cy="184658"/>
            </a:xfrm>
            <a:prstGeom prst="rect">
              <a:avLst/>
            </a:prstGeom>
            <a:solidFill>
              <a:srgbClr val="9B4F94"/>
            </a:solidFill>
            <a:ln>
              <a:noFill/>
            </a:ln>
          </p:spPr>
          <p:txBody>
            <a:bodyPr vert="horz" wrap="square" lIns="91427" tIns="45713" rIns="91427" bIns="45713" numCol="1" anchor="t" anchorCtr="0" compatLnSpc="1">
              <a:prstTxWarp prst="textNoShape">
                <a:avLst/>
              </a:prstTxWarp>
            </a:bodyPr>
            <a:lstStyle/>
            <a:p>
              <a:endParaRPr lang="de-DE"/>
            </a:p>
          </p:txBody>
        </p:sp>
        <p:sp>
          <p:nvSpPr>
            <p:cNvPr id="364" name="Rectangle 99"/>
            <p:cNvSpPr>
              <a:spLocks noChangeArrowheads="1"/>
            </p:cNvSpPr>
            <p:nvPr/>
          </p:nvSpPr>
          <p:spPr bwMode="auto">
            <a:xfrm>
              <a:off x="-2955165" y="4716873"/>
              <a:ext cx="84456" cy="184658"/>
            </a:xfrm>
            <a:prstGeom prst="rect">
              <a:avLst/>
            </a:prstGeom>
            <a:solidFill>
              <a:srgbClr val="9B4F94"/>
            </a:solidFill>
            <a:ln>
              <a:noFill/>
            </a:ln>
          </p:spPr>
          <p:txBody>
            <a:bodyPr vert="horz" wrap="square" lIns="91427" tIns="45713" rIns="91427" bIns="45713" numCol="1" anchor="t" anchorCtr="0" compatLnSpc="1">
              <a:prstTxWarp prst="textNoShape">
                <a:avLst/>
              </a:prstTxWarp>
            </a:bodyPr>
            <a:lstStyle/>
            <a:p>
              <a:endParaRPr lang="de-DE"/>
            </a:p>
          </p:txBody>
        </p:sp>
        <p:sp>
          <p:nvSpPr>
            <p:cNvPr id="365" name="Rectangle 100"/>
            <p:cNvSpPr>
              <a:spLocks noChangeArrowheads="1"/>
            </p:cNvSpPr>
            <p:nvPr/>
          </p:nvSpPr>
          <p:spPr bwMode="auto">
            <a:xfrm>
              <a:off x="-2767645" y="4716873"/>
              <a:ext cx="88750" cy="184658"/>
            </a:xfrm>
            <a:prstGeom prst="rect">
              <a:avLst/>
            </a:prstGeom>
            <a:solidFill>
              <a:srgbClr val="682A7A"/>
            </a:solidFill>
            <a:ln>
              <a:noFill/>
            </a:ln>
          </p:spPr>
          <p:txBody>
            <a:bodyPr vert="horz" wrap="square" lIns="91427" tIns="45713" rIns="91427" bIns="45713" numCol="1" anchor="t" anchorCtr="0" compatLnSpc="1">
              <a:prstTxWarp prst="textNoShape">
                <a:avLst/>
              </a:prstTxWarp>
            </a:bodyPr>
            <a:lstStyle/>
            <a:p>
              <a:endParaRPr lang="de-DE"/>
            </a:p>
          </p:txBody>
        </p:sp>
        <p:sp>
          <p:nvSpPr>
            <p:cNvPr id="366" name="Rectangle 101"/>
            <p:cNvSpPr>
              <a:spLocks noChangeArrowheads="1"/>
            </p:cNvSpPr>
            <p:nvPr/>
          </p:nvSpPr>
          <p:spPr bwMode="auto">
            <a:xfrm>
              <a:off x="-3146980" y="4971671"/>
              <a:ext cx="88750" cy="184658"/>
            </a:xfrm>
            <a:prstGeom prst="rect">
              <a:avLst/>
            </a:prstGeom>
            <a:solidFill>
              <a:srgbClr val="9B4F94"/>
            </a:solidFill>
            <a:ln>
              <a:noFill/>
            </a:ln>
          </p:spPr>
          <p:txBody>
            <a:bodyPr vert="horz" wrap="square" lIns="91427" tIns="45713" rIns="91427" bIns="45713" numCol="1" anchor="t" anchorCtr="0" compatLnSpc="1">
              <a:prstTxWarp prst="textNoShape">
                <a:avLst/>
              </a:prstTxWarp>
            </a:bodyPr>
            <a:lstStyle/>
            <a:p>
              <a:endParaRPr lang="de-DE"/>
            </a:p>
          </p:txBody>
        </p:sp>
        <p:sp>
          <p:nvSpPr>
            <p:cNvPr id="367" name="Rectangle 102"/>
            <p:cNvSpPr>
              <a:spLocks noChangeArrowheads="1"/>
            </p:cNvSpPr>
            <p:nvPr/>
          </p:nvSpPr>
          <p:spPr bwMode="auto">
            <a:xfrm>
              <a:off x="-2955165" y="4971671"/>
              <a:ext cx="84456" cy="184658"/>
            </a:xfrm>
            <a:prstGeom prst="rect">
              <a:avLst/>
            </a:prstGeom>
            <a:solidFill>
              <a:srgbClr val="682A7A"/>
            </a:solidFill>
            <a:ln>
              <a:noFill/>
            </a:ln>
          </p:spPr>
          <p:txBody>
            <a:bodyPr vert="horz" wrap="square" lIns="91427" tIns="45713" rIns="91427" bIns="45713" numCol="1" anchor="t" anchorCtr="0" compatLnSpc="1">
              <a:prstTxWarp prst="textNoShape">
                <a:avLst/>
              </a:prstTxWarp>
            </a:bodyPr>
            <a:lstStyle/>
            <a:p>
              <a:endParaRPr lang="de-DE"/>
            </a:p>
          </p:txBody>
        </p:sp>
        <p:sp>
          <p:nvSpPr>
            <p:cNvPr id="368" name="Rectangle 103"/>
            <p:cNvSpPr>
              <a:spLocks noChangeArrowheads="1"/>
            </p:cNvSpPr>
            <p:nvPr/>
          </p:nvSpPr>
          <p:spPr bwMode="auto">
            <a:xfrm>
              <a:off x="-2767645" y="4971671"/>
              <a:ext cx="88750" cy="184658"/>
            </a:xfrm>
            <a:prstGeom prst="rect">
              <a:avLst/>
            </a:prstGeom>
            <a:solidFill>
              <a:srgbClr val="682A7A"/>
            </a:solidFill>
            <a:ln>
              <a:noFill/>
            </a:ln>
          </p:spPr>
          <p:txBody>
            <a:bodyPr vert="horz" wrap="square" lIns="91427" tIns="45713" rIns="91427" bIns="45713" numCol="1" anchor="t" anchorCtr="0" compatLnSpc="1">
              <a:prstTxWarp prst="textNoShape">
                <a:avLst/>
              </a:prstTxWarp>
            </a:bodyPr>
            <a:lstStyle/>
            <a:p>
              <a:endParaRPr lang="de-DE"/>
            </a:p>
          </p:txBody>
        </p:sp>
        <p:sp>
          <p:nvSpPr>
            <p:cNvPr id="369" name="Rectangle 104"/>
            <p:cNvSpPr>
              <a:spLocks noChangeArrowheads="1"/>
            </p:cNvSpPr>
            <p:nvPr/>
          </p:nvSpPr>
          <p:spPr bwMode="auto">
            <a:xfrm>
              <a:off x="-3146980" y="5227901"/>
              <a:ext cx="88750" cy="180363"/>
            </a:xfrm>
            <a:prstGeom prst="rect">
              <a:avLst/>
            </a:prstGeom>
            <a:solidFill>
              <a:srgbClr val="682A7A"/>
            </a:solidFill>
            <a:ln>
              <a:noFill/>
            </a:ln>
          </p:spPr>
          <p:txBody>
            <a:bodyPr vert="horz" wrap="square" lIns="91427" tIns="45713" rIns="91427" bIns="45713" numCol="1" anchor="t" anchorCtr="0" compatLnSpc="1">
              <a:prstTxWarp prst="textNoShape">
                <a:avLst/>
              </a:prstTxWarp>
            </a:bodyPr>
            <a:lstStyle/>
            <a:p>
              <a:endParaRPr lang="de-DE"/>
            </a:p>
          </p:txBody>
        </p:sp>
        <p:sp>
          <p:nvSpPr>
            <p:cNvPr id="370" name="Rectangle 105"/>
            <p:cNvSpPr>
              <a:spLocks noChangeArrowheads="1"/>
            </p:cNvSpPr>
            <p:nvPr/>
          </p:nvSpPr>
          <p:spPr bwMode="auto">
            <a:xfrm>
              <a:off x="-2955165" y="5227901"/>
              <a:ext cx="84456" cy="180363"/>
            </a:xfrm>
            <a:prstGeom prst="rect">
              <a:avLst/>
            </a:prstGeom>
            <a:solidFill>
              <a:srgbClr val="682A7A"/>
            </a:solidFill>
            <a:ln>
              <a:noFill/>
            </a:ln>
          </p:spPr>
          <p:txBody>
            <a:bodyPr vert="horz" wrap="square" lIns="91427" tIns="45713" rIns="91427" bIns="45713" numCol="1" anchor="t" anchorCtr="0" compatLnSpc="1">
              <a:prstTxWarp prst="textNoShape">
                <a:avLst/>
              </a:prstTxWarp>
            </a:bodyPr>
            <a:lstStyle/>
            <a:p>
              <a:endParaRPr lang="de-DE"/>
            </a:p>
          </p:txBody>
        </p:sp>
        <p:sp>
          <p:nvSpPr>
            <p:cNvPr id="371" name="Rectangle 106"/>
            <p:cNvSpPr>
              <a:spLocks noChangeArrowheads="1"/>
            </p:cNvSpPr>
            <p:nvPr/>
          </p:nvSpPr>
          <p:spPr bwMode="auto">
            <a:xfrm>
              <a:off x="-2767645" y="5227901"/>
              <a:ext cx="88750" cy="180363"/>
            </a:xfrm>
            <a:prstGeom prst="rect">
              <a:avLst/>
            </a:prstGeom>
            <a:solidFill>
              <a:srgbClr val="682A7A"/>
            </a:solidFill>
            <a:ln>
              <a:noFill/>
            </a:ln>
          </p:spPr>
          <p:txBody>
            <a:bodyPr vert="horz" wrap="square" lIns="91427" tIns="45713" rIns="91427" bIns="45713" numCol="1" anchor="t" anchorCtr="0" compatLnSpc="1">
              <a:prstTxWarp prst="textNoShape">
                <a:avLst/>
              </a:prstTxWarp>
            </a:bodyPr>
            <a:lstStyle/>
            <a:p>
              <a:endParaRPr lang="de-DE"/>
            </a:p>
          </p:txBody>
        </p:sp>
        <p:sp>
          <p:nvSpPr>
            <p:cNvPr id="372" name="Rectangle 107"/>
            <p:cNvSpPr>
              <a:spLocks noChangeArrowheads="1"/>
            </p:cNvSpPr>
            <p:nvPr/>
          </p:nvSpPr>
          <p:spPr bwMode="auto">
            <a:xfrm>
              <a:off x="-3146980" y="5482700"/>
              <a:ext cx="88750" cy="180363"/>
            </a:xfrm>
            <a:prstGeom prst="rect">
              <a:avLst/>
            </a:prstGeom>
            <a:solidFill>
              <a:srgbClr val="682A7A"/>
            </a:solidFill>
            <a:ln>
              <a:noFill/>
            </a:ln>
          </p:spPr>
          <p:txBody>
            <a:bodyPr vert="horz" wrap="square" lIns="91427" tIns="45713" rIns="91427" bIns="45713" numCol="1" anchor="t" anchorCtr="0" compatLnSpc="1">
              <a:prstTxWarp prst="textNoShape">
                <a:avLst/>
              </a:prstTxWarp>
            </a:bodyPr>
            <a:lstStyle/>
            <a:p>
              <a:endParaRPr lang="de-DE"/>
            </a:p>
          </p:txBody>
        </p:sp>
        <p:sp>
          <p:nvSpPr>
            <p:cNvPr id="373" name="Rectangle 108"/>
            <p:cNvSpPr>
              <a:spLocks noChangeArrowheads="1"/>
            </p:cNvSpPr>
            <p:nvPr/>
          </p:nvSpPr>
          <p:spPr bwMode="auto">
            <a:xfrm>
              <a:off x="-2955165" y="5482700"/>
              <a:ext cx="84456" cy="180363"/>
            </a:xfrm>
            <a:prstGeom prst="rect">
              <a:avLst/>
            </a:prstGeom>
            <a:solidFill>
              <a:srgbClr val="682A7A"/>
            </a:solidFill>
            <a:ln>
              <a:noFill/>
            </a:ln>
          </p:spPr>
          <p:txBody>
            <a:bodyPr vert="horz" wrap="square" lIns="91427" tIns="45713" rIns="91427" bIns="45713" numCol="1" anchor="t" anchorCtr="0" compatLnSpc="1">
              <a:prstTxWarp prst="textNoShape">
                <a:avLst/>
              </a:prstTxWarp>
            </a:bodyPr>
            <a:lstStyle/>
            <a:p>
              <a:endParaRPr lang="de-DE"/>
            </a:p>
          </p:txBody>
        </p:sp>
        <p:sp>
          <p:nvSpPr>
            <p:cNvPr id="374" name="Rectangle 109"/>
            <p:cNvSpPr>
              <a:spLocks noChangeArrowheads="1"/>
            </p:cNvSpPr>
            <p:nvPr/>
          </p:nvSpPr>
          <p:spPr bwMode="auto">
            <a:xfrm>
              <a:off x="-2767645" y="5482700"/>
              <a:ext cx="88750" cy="180363"/>
            </a:xfrm>
            <a:prstGeom prst="rect">
              <a:avLst/>
            </a:prstGeom>
            <a:solidFill>
              <a:srgbClr val="682A7A"/>
            </a:solidFill>
            <a:ln>
              <a:noFill/>
            </a:ln>
          </p:spPr>
          <p:txBody>
            <a:bodyPr vert="horz" wrap="square" lIns="91427" tIns="45713" rIns="91427" bIns="45713" numCol="1" anchor="t" anchorCtr="0" compatLnSpc="1">
              <a:prstTxWarp prst="textNoShape">
                <a:avLst/>
              </a:prstTxWarp>
            </a:bodyPr>
            <a:lstStyle/>
            <a:p>
              <a:endParaRPr lang="de-DE"/>
            </a:p>
          </p:txBody>
        </p:sp>
        <p:sp>
          <p:nvSpPr>
            <p:cNvPr id="375" name="Rectangle 110"/>
            <p:cNvSpPr>
              <a:spLocks noChangeArrowheads="1"/>
            </p:cNvSpPr>
            <p:nvPr/>
          </p:nvSpPr>
          <p:spPr bwMode="auto">
            <a:xfrm>
              <a:off x="-3146980" y="5737498"/>
              <a:ext cx="88750" cy="180363"/>
            </a:xfrm>
            <a:prstGeom prst="rect">
              <a:avLst/>
            </a:prstGeom>
            <a:solidFill>
              <a:srgbClr val="682A7A"/>
            </a:solidFill>
            <a:ln>
              <a:noFill/>
            </a:ln>
          </p:spPr>
          <p:txBody>
            <a:bodyPr vert="horz" wrap="square" lIns="91427" tIns="45713" rIns="91427" bIns="45713" numCol="1" anchor="t" anchorCtr="0" compatLnSpc="1">
              <a:prstTxWarp prst="textNoShape">
                <a:avLst/>
              </a:prstTxWarp>
            </a:bodyPr>
            <a:lstStyle/>
            <a:p>
              <a:endParaRPr lang="de-DE"/>
            </a:p>
          </p:txBody>
        </p:sp>
        <p:sp>
          <p:nvSpPr>
            <p:cNvPr id="376" name="Rectangle 111"/>
            <p:cNvSpPr>
              <a:spLocks noChangeArrowheads="1"/>
            </p:cNvSpPr>
            <p:nvPr/>
          </p:nvSpPr>
          <p:spPr bwMode="auto">
            <a:xfrm>
              <a:off x="-2955165" y="5737498"/>
              <a:ext cx="84456" cy="180363"/>
            </a:xfrm>
            <a:prstGeom prst="rect">
              <a:avLst/>
            </a:prstGeom>
            <a:solidFill>
              <a:srgbClr val="682A7A"/>
            </a:solidFill>
            <a:ln>
              <a:noFill/>
            </a:ln>
          </p:spPr>
          <p:txBody>
            <a:bodyPr vert="horz" wrap="square" lIns="91427" tIns="45713" rIns="91427" bIns="45713" numCol="1" anchor="t" anchorCtr="0" compatLnSpc="1">
              <a:prstTxWarp prst="textNoShape">
                <a:avLst/>
              </a:prstTxWarp>
            </a:bodyPr>
            <a:lstStyle/>
            <a:p>
              <a:endParaRPr lang="de-DE"/>
            </a:p>
          </p:txBody>
        </p:sp>
        <p:sp>
          <p:nvSpPr>
            <p:cNvPr id="377" name="Rectangle 112"/>
            <p:cNvSpPr>
              <a:spLocks noChangeArrowheads="1"/>
            </p:cNvSpPr>
            <p:nvPr/>
          </p:nvSpPr>
          <p:spPr bwMode="auto">
            <a:xfrm>
              <a:off x="-2767645" y="5737498"/>
              <a:ext cx="88750" cy="180363"/>
            </a:xfrm>
            <a:prstGeom prst="rect">
              <a:avLst/>
            </a:prstGeom>
            <a:solidFill>
              <a:srgbClr val="682A7A"/>
            </a:solidFill>
            <a:ln>
              <a:noFill/>
            </a:ln>
          </p:spPr>
          <p:txBody>
            <a:bodyPr vert="horz" wrap="square" lIns="91427" tIns="45713" rIns="91427" bIns="45713" numCol="1" anchor="t" anchorCtr="0" compatLnSpc="1">
              <a:prstTxWarp prst="textNoShape">
                <a:avLst/>
              </a:prstTxWarp>
            </a:bodyPr>
            <a:lstStyle/>
            <a:p>
              <a:endParaRPr lang="de-DE"/>
            </a:p>
          </p:txBody>
        </p:sp>
        <p:sp>
          <p:nvSpPr>
            <p:cNvPr id="308" name="Rectangle 116"/>
            <p:cNvSpPr>
              <a:spLocks noChangeArrowheads="1"/>
            </p:cNvSpPr>
            <p:nvPr/>
          </p:nvSpPr>
          <p:spPr bwMode="auto">
            <a:xfrm>
              <a:off x="-4112869" y="4486723"/>
              <a:ext cx="321176" cy="1607207"/>
            </a:xfrm>
            <a:prstGeom prst="rect">
              <a:avLst/>
            </a:prstGeom>
            <a:solidFill>
              <a:srgbClr val="682A7A"/>
            </a:solidFill>
            <a:ln>
              <a:noFill/>
            </a:ln>
          </p:spPr>
          <p:txBody>
            <a:bodyPr vert="horz" wrap="square" lIns="91427" tIns="45713" rIns="91427" bIns="45713" numCol="1" anchor="t" anchorCtr="0" compatLnSpc="1">
              <a:prstTxWarp prst="textNoShape">
                <a:avLst/>
              </a:prstTxWarp>
            </a:bodyPr>
            <a:lstStyle/>
            <a:p>
              <a:endParaRPr lang="de-DE"/>
            </a:p>
          </p:txBody>
        </p:sp>
        <p:sp>
          <p:nvSpPr>
            <p:cNvPr id="309" name="Rectangle 117"/>
            <p:cNvSpPr>
              <a:spLocks noChangeArrowheads="1"/>
            </p:cNvSpPr>
            <p:nvPr/>
          </p:nvSpPr>
          <p:spPr bwMode="auto">
            <a:xfrm>
              <a:off x="-3954935" y="3570973"/>
              <a:ext cx="634389" cy="2522957"/>
            </a:xfrm>
            <a:prstGeom prst="rect">
              <a:avLst/>
            </a:prstGeom>
            <a:solidFill>
              <a:srgbClr val="A92A8C"/>
            </a:solidFill>
            <a:ln>
              <a:noFill/>
            </a:ln>
          </p:spPr>
          <p:txBody>
            <a:bodyPr vert="horz" wrap="square" lIns="91427" tIns="45713" rIns="91427" bIns="45713" numCol="1" anchor="t" anchorCtr="0" compatLnSpc="1">
              <a:prstTxWarp prst="textNoShape">
                <a:avLst/>
              </a:prstTxWarp>
            </a:bodyPr>
            <a:lstStyle/>
            <a:p>
              <a:endParaRPr lang="de-DE"/>
            </a:p>
          </p:txBody>
        </p:sp>
        <p:sp>
          <p:nvSpPr>
            <p:cNvPr id="312" name="Rectangle 120"/>
            <p:cNvSpPr>
              <a:spLocks noChangeArrowheads="1"/>
            </p:cNvSpPr>
            <p:nvPr/>
          </p:nvSpPr>
          <p:spPr bwMode="auto">
            <a:xfrm>
              <a:off x="-3873978" y="3654585"/>
              <a:ext cx="66359" cy="163242"/>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13" name="Rectangle 121"/>
            <p:cNvSpPr>
              <a:spLocks noChangeArrowheads="1"/>
            </p:cNvSpPr>
            <p:nvPr/>
          </p:nvSpPr>
          <p:spPr bwMode="auto">
            <a:xfrm>
              <a:off x="-3738606" y="3654585"/>
              <a:ext cx="66359" cy="163242"/>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14" name="Rectangle 122"/>
            <p:cNvSpPr>
              <a:spLocks noChangeArrowheads="1"/>
            </p:cNvSpPr>
            <p:nvPr/>
          </p:nvSpPr>
          <p:spPr bwMode="auto">
            <a:xfrm>
              <a:off x="-3603234" y="3654585"/>
              <a:ext cx="65032" cy="163242"/>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15" name="Rectangle 123"/>
            <p:cNvSpPr>
              <a:spLocks noChangeArrowheads="1"/>
            </p:cNvSpPr>
            <p:nvPr/>
          </p:nvSpPr>
          <p:spPr bwMode="auto">
            <a:xfrm>
              <a:off x="-3469190" y="3654585"/>
              <a:ext cx="66359" cy="163242"/>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16" name="Rectangle 124"/>
            <p:cNvSpPr>
              <a:spLocks noChangeArrowheads="1"/>
            </p:cNvSpPr>
            <p:nvPr/>
          </p:nvSpPr>
          <p:spPr bwMode="auto">
            <a:xfrm>
              <a:off x="-3873978" y="3890822"/>
              <a:ext cx="66359" cy="163242"/>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17" name="Rectangle 125"/>
            <p:cNvSpPr>
              <a:spLocks noChangeArrowheads="1"/>
            </p:cNvSpPr>
            <p:nvPr/>
          </p:nvSpPr>
          <p:spPr bwMode="auto">
            <a:xfrm>
              <a:off x="-3738606" y="3890822"/>
              <a:ext cx="66359" cy="163242"/>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18" name="Rectangle 126"/>
            <p:cNvSpPr>
              <a:spLocks noChangeArrowheads="1"/>
            </p:cNvSpPr>
            <p:nvPr/>
          </p:nvSpPr>
          <p:spPr bwMode="auto">
            <a:xfrm>
              <a:off x="-3603234" y="3890822"/>
              <a:ext cx="65032" cy="163242"/>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19" name="Rectangle 127"/>
            <p:cNvSpPr>
              <a:spLocks noChangeArrowheads="1"/>
            </p:cNvSpPr>
            <p:nvPr/>
          </p:nvSpPr>
          <p:spPr bwMode="auto">
            <a:xfrm>
              <a:off x="-3469190" y="3890822"/>
              <a:ext cx="66359" cy="163242"/>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20" name="Rectangle 128"/>
            <p:cNvSpPr>
              <a:spLocks noChangeArrowheads="1"/>
            </p:cNvSpPr>
            <p:nvPr/>
          </p:nvSpPr>
          <p:spPr bwMode="auto">
            <a:xfrm>
              <a:off x="-3873978" y="4127059"/>
              <a:ext cx="66359" cy="163242"/>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21" name="Rectangle 129"/>
            <p:cNvSpPr>
              <a:spLocks noChangeArrowheads="1"/>
            </p:cNvSpPr>
            <p:nvPr/>
          </p:nvSpPr>
          <p:spPr bwMode="auto">
            <a:xfrm>
              <a:off x="-3738606" y="4127059"/>
              <a:ext cx="66359" cy="163242"/>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22" name="Rectangle 130"/>
            <p:cNvSpPr>
              <a:spLocks noChangeArrowheads="1"/>
            </p:cNvSpPr>
            <p:nvPr/>
          </p:nvSpPr>
          <p:spPr bwMode="auto">
            <a:xfrm>
              <a:off x="-3603234" y="4127059"/>
              <a:ext cx="65032" cy="163242"/>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23" name="Rectangle 131"/>
            <p:cNvSpPr>
              <a:spLocks noChangeArrowheads="1"/>
            </p:cNvSpPr>
            <p:nvPr/>
          </p:nvSpPr>
          <p:spPr bwMode="auto">
            <a:xfrm>
              <a:off x="-3469190" y="4127059"/>
              <a:ext cx="66359" cy="163242"/>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24" name="Rectangle 132"/>
            <p:cNvSpPr>
              <a:spLocks noChangeArrowheads="1"/>
            </p:cNvSpPr>
            <p:nvPr/>
          </p:nvSpPr>
          <p:spPr bwMode="auto">
            <a:xfrm>
              <a:off x="-3873978" y="4363296"/>
              <a:ext cx="66359" cy="159261"/>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25" name="Rectangle 133"/>
            <p:cNvSpPr>
              <a:spLocks noChangeArrowheads="1"/>
            </p:cNvSpPr>
            <p:nvPr/>
          </p:nvSpPr>
          <p:spPr bwMode="auto">
            <a:xfrm>
              <a:off x="-3738606" y="4363296"/>
              <a:ext cx="66359" cy="159261"/>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26" name="Rectangle 134"/>
            <p:cNvSpPr>
              <a:spLocks noChangeArrowheads="1"/>
            </p:cNvSpPr>
            <p:nvPr/>
          </p:nvSpPr>
          <p:spPr bwMode="auto">
            <a:xfrm>
              <a:off x="-3603234" y="4363296"/>
              <a:ext cx="65032" cy="159261"/>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27" name="Rectangle 135"/>
            <p:cNvSpPr>
              <a:spLocks noChangeArrowheads="1"/>
            </p:cNvSpPr>
            <p:nvPr/>
          </p:nvSpPr>
          <p:spPr bwMode="auto">
            <a:xfrm>
              <a:off x="-3469190" y="4363296"/>
              <a:ext cx="66359" cy="159261"/>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28" name="Rectangle 136"/>
            <p:cNvSpPr>
              <a:spLocks noChangeArrowheads="1"/>
            </p:cNvSpPr>
            <p:nvPr/>
          </p:nvSpPr>
          <p:spPr bwMode="auto">
            <a:xfrm>
              <a:off x="-3873978" y="4595551"/>
              <a:ext cx="66359"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29" name="Rectangle 137"/>
            <p:cNvSpPr>
              <a:spLocks noChangeArrowheads="1"/>
            </p:cNvSpPr>
            <p:nvPr/>
          </p:nvSpPr>
          <p:spPr bwMode="auto">
            <a:xfrm>
              <a:off x="-3738606" y="4595551"/>
              <a:ext cx="66359" cy="164570"/>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30" name="Rectangle 138"/>
            <p:cNvSpPr>
              <a:spLocks noChangeArrowheads="1"/>
            </p:cNvSpPr>
            <p:nvPr/>
          </p:nvSpPr>
          <p:spPr bwMode="auto">
            <a:xfrm>
              <a:off x="-3603234" y="4595551"/>
              <a:ext cx="65032"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31" name="Rectangle 139"/>
            <p:cNvSpPr>
              <a:spLocks noChangeArrowheads="1"/>
            </p:cNvSpPr>
            <p:nvPr/>
          </p:nvSpPr>
          <p:spPr bwMode="auto">
            <a:xfrm>
              <a:off x="-3469190" y="4595551"/>
              <a:ext cx="66359"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32" name="Rectangle 140"/>
            <p:cNvSpPr>
              <a:spLocks noChangeArrowheads="1"/>
            </p:cNvSpPr>
            <p:nvPr/>
          </p:nvSpPr>
          <p:spPr bwMode="auto">
            <a:xfrm>
              <a:off x="-3873978" y="4831788"/>
              <a:ext cx="66359"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33" name="Rectangle 141"/>
            <p:cNvSpPr>
              <a:spLocks noChangeArrowheads="1"/>
            </p:cNvSpPr>
            <p:nvPr/>
          </p:nvSpPr>
          <p:spPr bwMode="auto">
            <a:xfrm>
              <a:off x="-3738606" y="4831788"/>
              <a:ext cx="66359"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34" name="Rectangle 142"/>
            <p:cNvSpPr>
              <a:spLocks noChangeArrowheads="1"/>
            </p:cNvSpPr>
            <p:nvPr/>
          </p:nvSpPr>
          <p:spPr bwMode="auto">
            <a:xfrm>
              <a:off x="-3603234" y="4831788"/>
              <a:ext cx="65032" cy="164570"/>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35" name="Rectangle 143"/>
            <p:cNvSpPr>
              <a:spLocks noChangeArrowheads="1"/>
            </p:cNvSpPr>
            <p:nvPr/>
          </p:nvSpPr>
          <p:spPr bwMode="auto">
            <a:xfrm>
              <a:off x="-3469190" y="4831788"/>
              <a:ext cx="66359"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36" name="Rectangle 144"/>
            <p:cNvSpPr>
              <a:spLocks noChangeArrowheads="1"/>
            </p:cNvSpPr>
            <p:nvPr/>
          </p:nvSpPr>
          <p:spPr bwMode="auto">
            <a:xfrm>
              <a:off x="-3873978" y="5068025"/>
              <a:ext cx="66359"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37" name="Rectangle 145"/>
            <p:cNvSpPr>
              <a:spLocks noChangeArrowheads="1"/>
            </p:cNvSpPr>
            <p:nvPr/>
          </p:nvSpPr>
          <p:spPr bwMode="auto">
            <a:xfrm>
              <a:off x="-3738606" y="5068025"/>
              <a:ext cx="66359"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de-DE"/>
            </a:p>
          </p:txBody>
        </p:sp>
        <p:sp>
          <p:nvSpPr>
            <p:cNvPr id="338" name="Rectangle 146"/>
            <p:cNvSpPr>
              <a:spLocks noChangeArrowheads="1"/>
            </p:cNvSpPr>
            <p:nvPr/>
          </p:nvSpPr>
          <p:spPr bwMode="auto">
            <a:xfrm>
              <a:off x="-3603234" y="5068025"/>
              <a:ext cx="65032" cy="164570"/>
            </a:xfrm>
            <a:prstGeom prst="rect">
              <a:avLst/>
            </a:prstGeom>
            <a:solidFill>
              <a:srgbClr val="5C2D91"/>
            </a:solidFill>
            <a:ln>
              <a:noFill/>
            </a:ln>
          </p:spPr>
          <p:txBody>
            <a:bodyPr vert="horz" wrap="square" lIns="91427" tIns="45713" rIns="91427" bIns="45713" numCol="1" anchor="t" anchorCtr="0" compatLnSpc="1">
              <a:prstTxWarp prst="textNoShape">
                <a:avLst/>
              </a:prstTxWarp>
            </a:bodyPr>
            <a:lstStyle/>
            <a:p>
              <a:endParaRPr lang="de-DE"/>
            </a:p>
          </p:txBody>
        </p:sp>
        <p:sp>
          <p:nvSpPr>
            <p:cNvPr id="339" name="Rectangle 147"/>
            <p:cNvSpPr>
              <a:spLocks noChangeArrowheads="1"/>
            </p:cNvSpPr>
            <p:nvPr/>
          </p:nvSpPr>
          <p:spPr bwMode="auto">
            <a:xfrm>
              <a:off x="-3469190" y="5068025"/>
              <a:ext cx="66359" cy="164570"/>
            </a:xfrm>
            <a:prstGeom prst="rect">
              <a:avLst/>
            </a:prstGeom>
            <a:solidFill>
              <a:srgbClr val="5C2D91"/>
            </a:solidFill>
            <a:ln>
              <a:noFill/>
            </a:ln>
          </p:spPr>
          <p:txBody>
            <a:bodyPr vert="horz" wrap="square" lIns="91427" tIns="45713" rIns="91427" bIns="45713" numCol="1" anchor="t" anchorCtr="0" compatLnSpc="1">
              <a:prstTxWarp prst="textNoShape">
                <a:avLst/>
              </a:prstTxWarp>
            </a:bodyPr>
            <a:lstStyle/>
            <a:p>
              <a:endParaRPr lang="de-DE"/>
            </a:p>
          </p:txBody>
        </p:sp>
        <p:sp>
          <p:nvSpPr>
            <p:cNvPr id="340" name="Rectangle 148"/>
            <p:cNvSpPr>
              <a:spLocks noChangeArrowheads="1"/>
            </p:cNvSpPr>
            <p:nvPr/>
          </p:nvSpPr>
          <p:spPr bwMode="auto">
            <a:xfrm>
              <a:off x="-3873978" y="5305589"/>
              <a:ext cx="66359" cy="163242"/>
            </a:xfrm>
            <a:prstGeom prst="rect">
              <a:avLst/>
            </a:prstGeom>
            <a:solidFill>
              <a:srgbClr val="5C2D91"/>
            </a:solidFill>
            <a:ln>
              <a:noFill/>
            </a:ln>
          </p:spPr>
          <p:txBody>
            <a:bodyPr vert="horz" wrap="square" lIns="91427" tIns="45713" rIns="91427" bIns="45713" numCol="1" anchor="t" anchorCtr="0" compatLnSpc="1">
              <a:prstTxWarp prst="textNoShape">
                <a:avLst/>
              </a:prstTxWarp>
            </a:bodyPr>
            <a:lstStyle/>
            <a:p>
              <a:endParaRPr lang="de-DE"/>
            </a:p>
          </p:txBody>
        </p:sp>
        <p:sp>
          <p:nvSpPr>
            <p:cNvPr id="341" name="Rectangle 149"/>
            <p:cNvSpPr>
              <a:spLocks noChangeArrowheads="1"/>
            </p:cNvSpPr>
            <p:nvPr/>
          </p:nvSpPr>
          <p:spPr bwMode="auto">
            <a:xfrm>
              <a:off x="-3738606" y="5305589"/>
              <a:ext cx="66359" cy="163242"/>
            </a:xfrm>
            <a:prstGeom prst="rect">
              <a:avLst/>
            </a:prstGeom>
            <a:solidFill>
              <a:srgbClr val="5C2D91"/>
            </a:solidFill>
            <a:ln>
              <a:noFill/>
            </a:ln>
          </p:spPr>
          <p:txBody>
            <a:bodyPr vert="horz" wrap="square" lIns="91427" tIns="45713" rIns="91427" bIns="45713" numCol="1" anchor="t" anchorCtr="0" compatLnSpc="1">
              <a:prstTxWarp prst="textNoShape">
                <a:avLst/>
              </a:prstTxWarp>
            </a:bodyPr>
            <a:lstStyle/>
            <a:p>
              <a:endParaRPr lang="de-DE"/>
            </a:p>
          </p:txBody>
        </p:sp>
        <p:sp>
          <p:nvSpPr>
            <p:cNvPr id="342" name="Rectangle 150"/>
            <p:cNvSpPr>
              <a:spLocks noChangeArrowheads="1"/>
            </p:cNvSpPr>
            <p:nvPr/>
          </p:nvSpPr>
          <p:spPr bwMode="auto">
            <a:xfrm>
              <a:off x="-3603234" y="5305589"/>
              <a:ext cx="65032" cy="163242"/>
            </a:xfrm>
            <a:prstGeom prst="rect">
              <a:avLst/>
            </a:prstGeom>
            <a:solidFill>
              <a:srgbClr val="5C2D91"/>
            </a:solidFill>
            <a:ln>
              <a:noFill/>
            </a:ln>
          </p:spPr>
          <p:txBody>
            <a:bodyPr vert="horz" wrap="square" lIns="91427" tIns="45713" rIns="91427" bIns="45713" numCol="1" anchor="t" anchorCtr="0" compatLnSpc="1">
              <a:prstTxWarp prst="textNoShape">
                <a:avLst/>
              </a:prstTxWarp>
            </a:bodyPr>
            <a:lstStyle/>
            <a:p>
              <a:endParaRPr lang="de-DE"/>
            </a:p>
          </p:txBody>
        </p:sp>
        <p:sp>
          <p:nvSpPr>
            <p:cNvPr id="343" name="Rectangle 151"/>
            <p:cNvSpPr>
              <a:spLocks noChangeArrowheads="1"/>
            </p:cNvSpPr>
            <p:nvPr/>
          </p:nvSpPr>
          <p:spPr bwMode="auto">
            <a:xfrm>
              <a:off x="-3469190" y="5305589"/>
              <a:ext cx="66359" cy="163242"/>
            </a:xfrm>
            <a:prstGeom prst="rect">
              <a:avLst/>
            </a:prstGeom>
            <a:solidFill>
              <a:srgbClr val="5C2D91"/>
            </a:solidFill>
            <a:ln>
              <a:noFill/>
            </a:ln>
          </p:spPr>
          <p:txBody>
            <a:bodyPr vert="horz" wrap="square" lIns="91427" tIns="45713" rIns="91427" bIns="45713" numCol="1" anchor="t" anchorCtr="0" compatLnSpc="1">
              <a:prstTxWarp prst="textNoShape">
                <a:avLst/>
              </a:prstTxWarp>
            </a:bodyPr>
            <a:lstStyle/>
            <a:p>
              <a:endParaRPr lang="de-DE"/>
            </a:p>
          </p:txBody>
        </p:sp>
        <p:sp>
          <p:nvSpPr>
            <p:cNvPr id="344" name="Rectangle 152"/>
            <p:cNvSpPr>
              <a:spLocks noChangeArrowheads="1"/>
            </p:cNvSpPr>
            <p:nvPr/>
          </p:nvSpPr>
          <p:spPr bwMode="auto">
            <a:xfrm>
              <a:off x="-3873978" y="5541826"/>
              <a:ext cx="66359" cy="159261"/>
            </a:xfrm>
            <a:prstGeom prst="rect">
              <a:avLst/>
            </a:prstGeom>
            <a:solidFill>
              <a:srgbClr val="5C2D91"/>
            </a:solidFill>
            <a:ln>
              <a:noFill/>
            </a:ln>
          </p:spPr>
          <p:txBody>
            <a:bodyPr vert="horz" wrap="square" lIns="91427" tIns="45713" rIns="91427" bIns="45713" numCol="1" anchor="t" anchorCtr="0" compatLnSpc="1">
              <a:prstTxWarp prst="textNoShape">
                <a:avLst/>
              </a:prstTxWarp>
            </a:bodyPr>
            <a:lstStyle/>
            <a:p>
              <a:endParaRPr lang="de-DE"/>
            </a:p>
          </p:txBody>
        </p:sp>
        <p:sp>
          <p:nvSpPr>
            <p:cNvPr id="345" name="Rectangle 153"/>
            <p:cNvSpPr>
              <a:spLocks noChangeArrowheads="1"/>
            </p:cNvSpPr>
            <p:nvPr/>
          </p:nvSpPr>
          <p:spPr bwMode="auto">
            <a:xfrm>
              <a:off x="-3738606" y="5541826"/>
              <a:ext cx="66359" cy="159261"/>
            </a:xfrm>
            <a:prstGeom prst="rect">
              <a:avLst/>
            </a:prstGeom>
            <a:solidFill>
              <a:srgbClr val="5C2D91"/>
            </a:solidFill>
            <a:ln>
              <a:noFill/>
            </a:ln>
          </p:spPr>
          <p:txBody>
            <a:bodyPr vert="horz" wrap="square" lIns="91427" tIns="45713" rIns="91427" bIns="45713" numCol="1" anchor="t" anchorCtr="0" compatLnSpc="1">
              <a:prstTxWarp prst="textNoShape">
                <a:avLst/>
              </a:prstTxWarp>
            </a:bodyPr>
            <a:lstStyle/>
            <a:p>
              <a:endParaRPr lang="de-DE"/>
            </a:p>
          </p:txBody>
        </p:sp>
        <p:sp>
          <p:nvSpPr>
            <p:cNvPr id="346" name="Rectangle 154"/>
            <p:cNvSpPr>
              <a:spLocks noChangeArrowheads="1"/>
            </p:cNvSpPr>
            <p:nvPr/>
          </p:nvSpPr>
          <p:spPr bwMode="auto">
            <a:xfrm>
              <a:off x="-3603234" y="5541826"/>
              <a:ext cx="65032" cy="159261"/>
            </a:xfrm>
            <a:prstGeom prst="rect">
              <a:avLst/>
            </a:prstGeom>
            <a:solidFill>
              <a:srgbClr val="5C2D91"/>
            </a:solidFill>
            <a:ln>
              <a:noFill/>
            </a:ln>
          </p:spPr>
          <p:txBody>
            <a:bodyPr vert="horz" wrap="square" lIns="91427" tIns="45713" rIns="91427" bIns="45713" numCol="1" anchor="t" anchorCtr="0" compatLnSpc="1">
              <a:prstTxWarp prst="textNoShape">
                <a:avLst/>
              </a:prstTxWarp>
            </a:bodyPr>
            <a:lstStyle/>
            <a:p>
              <a:endParaRPr lang="de-DE"/>
            </a:p>
          </p:txBody>
        </p:sp>
        <p:sp>
          <p:nvSpPr>
            <p:cNvPr id="347" name="Rectangle 155"/>
            <p:cNvSpPr>
              <a:spLocks noChangeArrowheads="1"/>
            </p:cNvSpPr>
            <p:nvPr/>
          </p:nvSpPr>
          <p:spPr bwMode="auto">
            <a:xfrm>
              <a:off x="-3469190" y="5541826"/>
              <a:ext cx="66359" cy="159261"/>
            </a:xfrm>
            <a:prstGeom prst="rect">
              <a:avLst/>
            </a:prstGeom>
            <a:solidFill>
              <a:srgbClr val="5C2D91"/>
            </a:solidFill>
            <a:ln>
              <a:noFill/>
            </a:ln>
          </p:spPr>
          <p:txBody>
            <a:bodyPr vert="horz" wrap="square" lIns="91427" tIns="45713" rIns="91427" bIns="45713" numCol="1" anchor="t" anchorCtr="0" compatLnSpc="1">
              <a:prstTxWarp prst="textNoShape">
                <a:avLst/>
              </a:prstTxWarp>
            </a:bodyPr>
            <a:lstStyle/>
            <a:p>
              <a:endParaRPr lang="de-DE"/>
            </a:p>
          </p:txBody>
        </p:sp>
        <p:sp>
          <p:nvSpPr>
            <p:cNvPr id="348" name="Rectangle 156"/>
            <p:cNvSpPr>
              <a:spLocks noChangeArrowheads="1"/>
            </p:cNvSpPr>
            <p:nvPr/>
          </p:nvSpPr>
          <p:spPr bwMode="auto">
            <a:xfrm>
              <a:off x="-3873978" y="5774081"/>
              <a:ext cx="66359" cy="163242"/>
            </a:xfrm>
            <a:prstGeom prst="rect">
              <a:avLst/>
            </a:prstGeom>
            <a:solidFill>
              <a:srgbClr val="5C2D91"/>
            </a:solidFill>
            <a:ln>
              <a:noFill/>
            </a:ln>
          </p:spPr>
          <p:txBody>
            <a:bodyPr vert="horz" wrap="square" lIns="91427" tIns="45713" rIns="91427" bIns="45713" numCol="1" anchor="t" anchorCtr="0" compatLnSpc="1">
              <a:prstTxWarp prst="textNoShape">
                <a:avLst/>
              </a:prstTxWarp>
            </a:bodyPr>
            <a:lstStyle/>
            <a:p>
              <a:endParaRPr lang="de-DE"/>
            </a:p>
          </p:txBody>
        </p:sp>
        <p:sp>
          <p:nvSpPr>
            <p:cNvPr id="349" name="Rectangle 157"/>
            <p:cNvSpPr>
              <a:spLocks noChangeArrowheads="1"/>
            </p:cNvSpPr>
            <p:nvPr/>
          </p:nvSpPr>
          <p:spPr bwMode="auto">
            <a:xfrm>
              <a:off x="-3738606" y="5774081"/>
              <a:ext cx="66359" cy="163242"/>
            </a:xfrm>
            <a:prstGeom prst="rect">
              <a:avLst/>
            </a:prstGeom>
            <a:solidFill>
              <a:srgbClr val="5C2D91"/>
            </a:solidFill>
            <a:ln>
              <a:noFill/>
            </a:ln>
          </p:spPr>
          <p:txBody>
            <a:bodyPr vert="horz" wrap="square" lIns="91427" tIns="45713" rIns="91427" bIns="45713" numCol="1" anchor="t" anchorCtr="0" compatLnSpc="1">
              <a:prstTxWarp prst="textNoShape">
                <a:avLst/>
              </a:prstTxWarp>
            </a:bodyPr>
            <a:lstStyle/>
            <a:p>
              <a:endParaRPr lang="de-DE"/>
            </a:p>
          </p:txBody>
        </p:sp>
        <p:sp>
          <p:nvSpPr>
            <p:cNvPr id="350" name="Rectangle 158"/>
            <p:cNvSpPr>
              <a:spLocks noChangeArrowheads="1"/>
            </p:cNvSpPr>
            <p:nvPr/>
          </p:nvSpPr>
          <p:spPr bwMode="auto">
            <a:xfrm>
              <a:off x="-3603234" y="5774081"/>
              <a:ext cx="65032" cy="163242"/>
            </a:xfrm>
            <a:prstGeom prst="rect">
              <a:avLst/>
            </a:prstGeom>
            <a:solidFill>
              <a:srgbClr val="5C2D91"/>
            </a:solidFill>
            <a:ln>
              <a:noFill/>
            </a:ln>
          </p:spPr>
          <p:txBody>
            <a:bodyPr vert="horz" wrap="square" lIns="91427" tIns="45713" rIns="91427" bIns="45713" numCol="1" anchor="t" anchorCtr="0" compatLnSpc="1">
              <a:prstTxWarp prst="textNoShape">
                <a:avLst/>
              </a:prstTxWarp>
            </a:bodyPr>
            <a:lstStyle/>
            <a:p>
              <a:endParaRPr lang="de-DE"/>
            </a:p>
          </p:txBody>
        </p:sp>
        <p:sp>
          <p:nvSpPr>
            <p:cNvPr id="351" name="Rectangle 159"/>
            <p:cNvSpPr>
              <a:spLocks noChangeArrowheads="1"/>
            </p:cNvSpPr>
            <p:nvPr/>
          </p:nvSpPr>
          <p:spPr bwMode="auto">
            <a:xfrm>
              <a:off x="-3469190" y="5774081"/>
              <a:ext cx="66359" cy="163242"/>
            </a:xfrm>
            <a:prstGeom prst="rect">
              <a:avLst/>
            </a:prstGeom>
            <a:solidFill>
              <a:srgbClr val="5C2D91"/>
            </a:solidFill>
            <a:ln>
              <a:noFill/>
            </a:ln>
          </p:spPr>
          <p:txBody>
            <a:bodyPr vert="horz" wrap="square" lIns="91427" tIns="45713" rIns="91427" bIns="45713" numCol="1" anchor="t" anchorCtr="0" compatLnSpc="1">
              <a:prstTxWarp prst="textNoShape">
                <a:avLst/>
              </a:prstTxWarp>
            </a:bodyPr>
            <a:lstStyle/>
            <a:p>
              <a:endParaRPr lang="de-DE"/>
            </a:p>
          </p:txBody>
        </p:sp>
        <p:sp>
          <p:nvSpPr>
            <p:cNvPr id="307" name="Freeform 115"/>
            <p:cNvSpPr>
              <a:spLocks/>
            </p:cNvSpPr>
            <p:nvPr/>
          </p:nvSpPr>
          <p:spPr bwMode="auto">
            <a:xfrm>
              <a:off x="-2697163" y="3548411"/>
              <a:ext cx="601210" cy="2545519"/>
            </a:xfrm>
            <a:custGeom>
              <a:avLst/>
              <a:gdLst>
                <a:gd name="T0" fmla="*/ 0 w 453"/>
                <a:gd name="T1" fmla="*/ 318 h 1918"/>
                <a:gd name="T2" fmla="*/ 453 w 453"/>
                <a:gd name="T3" fmla="*/ 0 h 1918"/>
                <a:gd name="T4" fmla="*/ 453 w 453"/>
                <a:gd name="T5" fmla="*/ 1918 h 1918"/>
                <a:gd name="T6" fmla="*/ 0 w 453"/>
                <a:gd name="T7" fmla="*/ 1918 h 1918"/>
                <a:gd name="T8" fmla="*/ 0 w 453"/>
                <a:gd name="T9" fmla="*/ 318 h 1918"/>
              </a:gdLst>
              <a:ahLst/>
              <a:cxnLst>
                <a:cxn ang="0">
                  <a:pos x="T0" y="T1"/>
                </a:cxn>
                <a:cxn ang="0">
                  <a:pos x="T2" y="T3"/>
                </a:cxn>
                <a:cxn ang="0">
                  <a:pos x="T4" y="T5"/>
                </a:cxn>
                <a:cxn ang="0">
                  <a:pos x="T6" y="T7"/>
                </a:cxn>
                <a:cxn ang="0">
                  <a:pos x="T8" y="T9"/>
                </a:cxn>
              </a:cxnLst>
              <a:rect l="0" t="0" r="r" b="b"/>
              <a:pathLst>
                <a:path w="453" h="1918">
                  <a:moveTo>
                    <a:pt x="0" y="318"/>
                  </a:moveTo>
                  <a:lnTo>
                    <a:pt x="453" y="0"/>
                  </a:lnTo>
                  <a:lnTo>
                    <a:pt x="453" y="1918"/>
                  </a:lnTo>
                  <a:lnTo>
                    <a:pt x="0" y="1918"/>
                  </a:lnTo>
                  <a:lnTo>
                    <a:pt x="0" y="318"/>
                  </a:lnTo>
                  <a:close/>
                </a:path>
              </a:pathLst>
            </a:custGeom>
            <a:solidFill>
              <a:srgbClr val="9B4F94"/>
            </a:solidFill>
            <a:ln>
              <a:noFill/>
            </a:ln>
          </p:spPr>
          <p:txBody>
            <a:bodyPr vert="horz" wrap="square" lIns="91427" tIns="45713" rIns="91427" bIns="45713" numCol="1" anchor="t" anchorCtr="0" compatLnSpc="1">
              <a:prstTxWarp prst="textNoShape">
                <a:avLst/>
              </a:prstTxWarp>
            </a:bodyPr>
            <a:lstStyle/>
            <a:p>
              <a:endParaRPr lang="de-DE"/>
            </a:p>
          </p:txBody>
        </p:sp>
        <p:sp>
          <p:nvSpPr>
            <p:cNvPr id="352" name="Line 160"/>
            <p:cNvSpPr>
              <a:spLocks noChangeShapeType="1"/>
            </p:cNvSpPr>
            <p:nvPr/>
          </p:nvSpPr>
          <p:spPr bwMode="auto">
            <a:xfrm>
              <a:off x="-2187529" y="3548411"/>
              <a:ext cx="0" cy="2545519"/>
            </a:xfrm>
            <a:prstGeom prst="line">
              <a:avLst/>
            </a:prstGeom>
            <a:noFill/>
            <a:ln w="26988" cap="flat">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endParaRPr lang="de-DE"/>
            </a:p>
          </p:txBody>
        </p:sp>
        <p:sp>
          <p:nvSpPr>
            <p:cNvPr id="353" name="Line 161"/>
            <p:cNvSpPr>
              <a:spLocks noChangeShapeType="1"/>
            </p:cNvSpPr>
            <p:nvPr/>
          </p:nvSpPr>
          <p:spPr bwMode="auto">
            <a:xfrm>
              <a:off x="-2292375" y="3548411"/>
              <a:ext cx="0" cy="2545519"/>
            </a:xfrm>
            <a:prstGeom prst="line">
              <a:avLst/>
            </a:prstGeom>
            <a:noFill/>
            <a:ln w="26988" cap="flat">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endParaRPr lang="de-DE"/>
            </a:p>
          </p:txBody>
        </p:sp>
        <p:sp>
          <p:nvSpPr>
            <p:cNvPr id="354" name="Line 162"/>
            <p:cNvSpPr>
              <a:spLocks noChangeShapeType="1"/>
            </p:cNvSpPr>
            <p:nvPr/>
          </p:nvSpPr>
          <p:spPr bwMode="auto">
            <a:xfrm>
              <a:off x="-2401203" y="3548411"/>
              <a:ext cx="0" cy="2545519"/>
            </a:xfrm>
            <a:prstGeom prst="line">
              <a:avLst/>
            </a:prstGeom>
            <a:noFill/>
            <a:ln w="26988" cap="flat">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endParaRPr lang="de-DE"/>
            </a:p>
          </p:txBody>
        </p:sp>
        <p:sp>
          <p:nvSpPr>
            <p:cNvPr id="355" name="Line 163"/>
            <p:cNvSpPr>
              <a:spLocks noChangeShapeType="1"/>
            </p:cNvSpPr>
            <p:nvPr/>
          </p:nvSpPr>
          <p:spPr bwMode="auto">
            <a:xfrm>
              <a:off x="-2507377" y="3548411"/>
              <a:ext cx="0" cy="2545519"/>
            </a:xfrm>
            <a:prstGeom prst="line">
              <a:avLst/>
            </a:prstGeom>
            <a:noFill/>
            <a:ln w="26988" cap="flat">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endParaRPr lang="de-DE"/>
            </a:p>
          </p:txBody>
        </p:sp>
        <p:sp>
          <p:nvSpPr>
            <p:cNvPr id="356" name="Line 164"/>
            <p:cNvSpPr>
              <a:spLocks noChangeShapeType="1"/>
            </p:cNvSpPr>
            <p:nvPr/>
          </p:nvSpPr>
          <p:spPr bwMode="auto">
            <a:xfrm>
              <a:off x="-2612224" y="3548411"/>
              <a:ext cx="0" cy="2545519"/>
            </a:xfrm>
            <a:prstGeom prst="line">
              <a:avLst/>
            </a:prstGeom>
            <a:noFill/>
            <a:ln w="26988" cap="flat">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endParaRPr lang="de-DE"/>
            </a:p>
          </p:txBody>
        </p:sp>
      </p:grpSp>
      <p:pic>
        <p:nvPicPr>
          <p:cNvPr id="380" name="Picture 379"/>
          <p:cNvPicPr>
            <a:picLocks noChangeAspect="1"/>
          </p:cNvPicPr>
          <p:nvPr/>
        </p:nvPicPr>
        <p:blipFill>
          <a:blip r:embed="rId5"/>
          <a:stretch>
            <a:fillRect/>
          </a:stretch>
        </p:blipFill>
        <p:spPr>
          <a:xfrm>
            <a:off x="870291" y="613806"/>
            <a:ext cx="1081351" cy="576380"/>
          </a:xfrm>
          <a:prstGeom prst="rect">
            <a:avLst/>
          </a:prstGeom>
        </p:spPr>
      </p:pic>
      <p:pic>
        <p:nvPicPr>
          <p:cNvPr id="381" name="Picture 380"/>
          <p:cNvPicPr>
            <a:picLocks noChangeAspect="1"/>
          </p:cNvPicPr>
          <p:nvPr/>
        </p:nvPicPr>
        <p:blipFill>
          <a:blip r:embed="rId3"/>
          <a:stretch>
            <a:fillRect/>
          </a:stretch>
        </p:blipFill>
        <p:spPr>
          <a:xfrm>
            <a:off x="1265940" y="1897615"/>
            <a:ext cx="937872" cy="532999"/>
          </a:xfrm>
          <a:prstGeom prst="rect">
            <a:avLst/>
          </a:prstGeom>
        </p:spPr>
      </p:pic>
      <p:pic>
        <p:nvPicPr>
          <p:cNvPr id="382" name="Picture 381"/>
          <p:cNvPicPr>
            <a:picLocks noChangeAspect="1"/>
          </p:cNvPicPr>
          <p:nvPr/>
        </p:nvPicPr>
        <p:blipFill>
          <a:blip r:embed="rId5">
            <a:lum bright="20000" contrast="-40000"/>
          </a:blip>
          <a:stretch>
            <a:fillRect/>
          </a:stretch>
        </p:blipFill>
        <p:spPr>
          <a:xfrm>
            <a:off x="123102" y="2430613"/>
            <a:ext cx="1424849" cy="759472"/>
          </a:xfrm>
          <a:prstGeom prst="rect">
            <a:avLst/>
          </a:prstGeom>
        </p:spPr>
      </p:pic>
      <p:sp>
        <p:nvSpPr>
          <p:cNvPr id="97" name="Isosceles Triangle 96"/>
          <p:cNvSpPr/>
          <p:nvPr/>
        </p:nvSpPr>
        <p:spPr bwMode="auto">
          <a:xfrm rot="10800000">
            <a:off x="609673" y="5315813"/>
            <a:ext cx="511192" cy="771881"/>
          </a:xfrm>
          <a:prstGeom prst="triangle">
            <a:avLst>
              <a:gd name="adj" fmla="val 0"/>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8" name="Isosceles Triangle 97"/>
          <p:cNvSpPr/>
          <p:nvPr/>
        </p:nvSpPr>
        <p:spPr bwMode="auto">
          <a:xfrm rot="10800000" flipH="1">
            <a:off x="5493648" y="5523029"/>
            <a:ext cx="392850" cy="564662"/>
          </a:xfrm>
          <a:prstGeom prst="triangle">
            <a:avLst>
              <a:gd name="adj" fmla="val 0"/>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959134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a:t>
            </a:r>
            <a:endParaRPr lang="en-GB" dirty="0"/>
          </a:p>
        </p:txBody>
      </p:sp>
    </p:spTree>
    <p:extLst>
      <p:ext uri="{BB962C8B-B14F-4D97-AF65-F5344CB8AC3E}">
        <p14:creationId xmlns:p14="http://schemas.microsoft.com/office/powerpoint/2010/main" val="148968887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
        <p:nvSpPr>
          <p:cNvPr id="6" name="Text Box 3"/>
          <p:cNvSpPr txBox="1">
            <a:spLocks noChangeArrowheads="1"/>
          </p:cNvSpPr>
          <p:nvPr/>
        </p:nvSpPr>
        <p:spPr bwMode="blackWhite">
          <a:xfrm>
            <a:off x="273051" y="6079032"/>
            <a:ext cx="109743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2015 </a:t>
            </a:r>
            <a:r>
              <a:rPr lang="en-US" sz="700"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71877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txBox="1">
            <a:spLocks/>
          </p:cNvSpPr>
          <p:nvPr/>
        </p:nvSpPr>
        <p:spPr>
          <a:xfrm>
            <a:off x="266700" y="2125663"/>
            <a:ext cx="7315200" cy="1333653"/>
          </a:xfrm>
          <a:prstGeom prst="rect">
            <a:avLst/>
          </a:prstGeom>
          <a:noFill/>
        </p:spPr>
        <p:txBody>
          <a:bodyPr vert="horz" wrap="square" lIns="146304" tIns="91413" rIns="146304" bIns="91413"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6600" dirty="0" smtClean="0">
                <a:solidFill>
                  <a:srgbClr val="3F3F3F"/>
                </a:solidFill>
              </a:rPr>
              <a:t>Optimize resources</a:t>
            </a:r>
            <a:endParaRPr lang="en-US" sz="6600" dirty="0">
              <a:solidFill>
                <a:srgbClr val="3F3F3F"/>
              </a:solidFill>
            </a:endParaRPr>
          </a:p>
        </p:txBody>
      </p:sp>
      <p:grpSp>
        <p:nvGrpSpPr>
          <p:cNvPr id="3" name="Group 2"/>
          <p:cNvGrpSpPr>
            <a:grpSpLocks noChangeAspect="1"/>
          </p:cNvGrpSpPr>
          <p:nvPr/>
        </p:nvGrpSpPr>
        <p:grpSpPr bwMode="auto">
          <a:xfrm>
            <a:off x="8750350" y="293389"/>
            <a:ext cx="2241499" cy="6404274"/>
            <a:chOff x="200024" y="1638288"/>
            <a:chExt cx="742" cy="2119"/>
          </a:xfrm>
        </p:grpSpPr>
        <p:sp>
          <p:nvSpPr>
            <p:cNvPr id="5" name="AutoShape 360"/>
            <p:cNvSpPr>
              <a:spLocks noChangeAspect="1" noChangeArrowheads="1" noTextEdit="1"/>
            </p:cNvSpPr>
            <p:nvPr/>
          </p:nvSpPr>
          <p:spPr bwMode="auto">
            <a:xfrm>
              <a:off x="200024" y="1638288"/>
              <a:ext cx="742" cy="2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6" name="Rectangle 5"/>
            <p:cNvSpPr>
              <a:spLocks noChangeArrowheads="1"/>
            </p:cNvSpPr>
            <p:nvPr/>
          </p:nvSpPr>
          <p:spPr bwMode="auto">
            <a:xfrm>
              <a:off x="200499" y="1638527"/>
              <a:ext cx="225" cy="202"/>
            </a:xfrm>
            <a:prstGeom prst="rect">
              <a:avLst/>
            </a:prstGeom>
            <a:solidFill>
              <a:srgbClr val="00BC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7" name="Rectangle 6"/>
            <p:cNvSpPr>
              <a:spLocks noChangeArrowheads="1"/>
            </p:cNvSpPr>
            <p:nvPr/>
          </p:nvSpPr>
          <p:spPr bwMode="auto">
            <a:xfrm>
              <a:off x="200026" y="1638729"/>
              <a:ext cx="740" cy="34"/>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8" name="Rectangle 7"/>
            <p:cNvSpPr>
              <a:spLocks noChangeArrowheads="1"/>
            </p:cNvSpPr>
            <p:nvPr/>
          </p:nvSpPr>
          <p:spPr bwMode="auto">
            <a:xfrm>
              <a:off x="200068" y="1638763"/>
              <a:ext cx="656" cy="36"/>
            </a:xfrm>
            <a:prstGeom prst="rect">
              <a:avLst/>
            </a:prstGeom>
            <a:solidFill>
              <a:srgbClr val="505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9" name="Rectangle 8"/>
            <p:cNvSpPr>
              <a:spLocks noChangeArrowheads="1"/>
            </p:cNvSpPr>
            <p:nvPr/>
          </p:nvSpPr>
          <p:spPr bwMode="auto">
            <a:xfrm>
              <a:off x="200026" y="1639092"/>
              <a:ext cx="740" cy="34"/>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10" name="Rectangle 9"/>
            <p:cNvSpPr>
              <a:spLocks noChangeArrowheads="1"/>
            </p:cNvSpPr>
            <p:nvPr/>
          </p:nvSpPr>
          <p:spPr bwMode="auto">
            <a:xfrm>
              <a:off x="200068" y="1639124"/>
              <a:ext cx="656" cy="36"/>
            </a:xfrm>
            <a:prstGeom prst="rect">
              <a:avLst/>
            </a:prstGeom>
            <a:solidFill>
              <a:srgbClr val="505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11" name="Rectangle 10"/>
            <p:cNvSpPr>
              <a:spLocks noChangeArrowheads="1"/>
            </p:cNvSpPr>
            <p:nvPr/>
          </p:nvSpPr>
          <p:spPr bwMode="auto">
            <a:xfrm>
              <a:off x="200148" y="1639455"/>
              <a:ext cx="496" cy="32"/>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12" name="Rectangle 11"/>
            <p:cNvSpPr>
              <a:spLocks noChangeArrowheads="1"/>
            </p:cNvSpPr>
            <p:nvPr/>
          </p:nvSpPr>
          <p:spPr bwMode="auto">
            <a:xfrm>
              <a:off x="200190" y="1639487"/>
              <a:ext cx="413" cy="58"/>
            </a:xfrm>
            <a:prstGeom prst="rect">
              <a:avLst/>
            </a:prstGeom>
            <a:solidFill>
              <a:srgbClr val="505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13" name="Rectangle 12"/>
            <p:cNvSpPr>
              <a:spLocks noChangeArrowheads="1"/>
            </p:cNvSpPr>
            <p:nvPr/>
          </p:nvSpPr>
          <p:spPr bwMode="auto">
            <a:xfrm>
              <a:off x="200240" y="1638799"/>
              <a:ext cx="484" cy="293"/>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14" name="Freeform 13"/>
            <p:cNvSpPr>
              <a:spLocks/>
            </p:cNvSpPr>
            <p:nvPr/>
          </p:nvSpPr>
          <p:spPr bwMode="auto">
            <a:xfrm>
              <a:off x="200240" y="1639160"/>
              <a:ext cx="484" cy="295"/>
            </a:xfrm>
            <a:custGeom>
              <a:avLst/>
              <a:gdLst>
                <a:gd name="T0" fmla="*/ 363 w 484"/>
                <a:gd name="T1" fmla="*/ 295 h 295"/>
                <a:gd name="T2" fmla="*/ 484 w 484"/>
                <a:gd name="T3" fmla="*/ 0 h 295"/>
                <a:gd name="T4" fmla="*/ 0 w 484"/>
                <a:gd name="T5" fmla="*/ 0 h 295"/>
                <a:gd name="T6" fmla="*/ 0 w 484"/>
                <a:gd name="T7" fmla="*/ 295 h 295"/>
                <a:gd name="T8" fmla="*/ 363 w 484"/>
                <a:gd name="T9" fmla="*/ 295 h 295"/>
              </a:gdLst>
              <a:ahLst/>
              <a:cxnLst>
                <a:cxn ang="0">
                  <a:pos x="T0" y="T1"/>
                </a:cxn>
                <a:cxn ang="0">
                  <a:pos x="T2" y="T3"/>
                </a:cxn>
                <a:cxn ang="0">
                  <a:pos x="T4" y="T5"/>
                </a:cxn>
                <a:cxn ang="0">
                  <a:pos x="T6" y="T7"/>
                </a:cxn>
                <a:cxn ang="0">
                  <a:pos x="T8" y="T9"/>
                </a:cxn>
              </a:cxnLst>
              <a:rect l="0" t="0" r="r" b="b"/>
              <a:pathLst>
                <a:path w="484" h="295">
                  <a:moveTo>
                    <a:pt x="363" y="295"/>
                  </a:moveTo>
                  <a:lnTo>
                    <a:pt x="484" y="0"/>
                  </a:lnTo>
                  <a:lnTo>
                    <a:pt x="0" y="0"/>
                  </a:lnTo>
                  <a:lnTo>
                    <a:pt x="0" y="295"/>
                  </a:lnTo>
                  <a:lnTo>
                    <a:pt x="363" y="295"/>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15" name="Rectangle 14"/>
            <p:cNvSpPr>
              <a:spLocks noChangeArrowheads="1"/>
            </p:cNvSpPr>
            <p:nvPr/>
          </p:nvSpPr>
          <p:spPr bwMode="auto">
            <a:xfrm>
              <a:off x="200068" y="1638799"/>
              <a:ext cx="172" cy="293"/>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16" name="Rectangle 15"/>
            <p:cNvSpPr>
              <a:spLocks noChangeArrowheads="1"/>
            </p:cNvSpPr>
            <p:nvPr/>
          </p:nvSpPr>
          <p:spPr bwMode="auto">
            <a:xfrm>
              <a:off x="200297" y="1638911"/>
              <a:ext cx="172" cy="71"/>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17" name="Freeform 16"/>
            <p:cNvSpPr>
              <a:spLocks/>
            </p:cNvSpPr>
            <p:nvPr/>
          </p:nvSpPr>
          <p:spPr bwMode="auto">
            <a:xfrm>
              <a:off x="200068" y="1639160"/>
              <a:ext cx="172" cy="295"/>
            </a:xfrm>
            <a:custGeom>
              <a:avLst/>
              <a:gdLst>
                <a:gd name="T0" fmla="*/ 122 w 172"/>
                <a:gd name="T1" fmla="*/ 295 h 295"/>
                <a:gd name="T2" fmla="*/ 172 w 172"/>
                <a:gd name="T3" fmla="*/ 295 h 295"/>
                <a:gd name="T4" fmla="*/ 172 w 172"/>
                <a:gd name="T5" fmla="*/ 0 h 295"/>
                <a:gd name="T6" fmla="*/ 0 w 172"/>
                <a:gd name="T7" fmla="*/ 0 h 295"/>
                <a:gd name="T8" fmla="*/ 122 w 172"/>
                <a:gd name="T9" fmla="*/ 295 h 295"/>
              </a:gdLst>
              <a:ahLst/>
              <a:cxnLst>
                <a:cxn ang="0">
                  <a:pos x="T0" y="T1"/>
                </a:cxn>
                <a:cxn ang="0">
                  <a:pos x="T2" y="T3"/>
                </a:cxn>
                <a:cxn ang="0">
                  <a:pos x="T4" y="T5"/>
                </a:cxn>
                <a:cxn ang="0">
                  <a:pos x="T6" y="T7"/>
                </a:cxn>
                <a:cxn ang="0">
                  <a:pos x="T8" y="T9"/>
                </a:cxn>
              </a:cxnLst>
              <a:rect l="0" t="0" r="r" b="b"/>
              <a:pathLst>
                <a:path w="172" h="295">
                  <a:moveTo>
                    <a:pt x="122" y="295"/>
                  </a:moveTo>
                  <a:lnTo>
                    <a:pt x="172" y="295"/>
                  </a:lnTo>
                  <a:lnTo>
                    <a:pt x="172" y="0"/>
                  </a:lnTo>
                  <a:lnTo>
                    <a:pt x="0" y="0"/>
                  </a:lnTo>
                  <a:lnTo>
                    <a:pt x="122" y="295"/>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18" name="Freeform 17"/>
            <p:cNvSpPr>
              <a:spLocks/>
            </p:cNvSpPr>
            <p:nvPr/>
          </p:nvSpPr>
          <p:spPr bwMode="auto">
            <a:xfrm>
              <a:off x="200224" y="1639583"/>
              <a:ext cx="35" cy="88"/>
            </a:xfrm>
            <a:custGeom>
              <a:avLst/>
              <a:gdLst>
                <a:gd name="T0" fmla="*/ 18 w 18"/>
                <a:gd name="T1" fmla="*/ 0 h 44"/>
                <a:gd name="T2" fmla="*/ 18 w 18"/>
                <a:gd name="T3" fmla="*/ 44 h 44"/>
                <a:gd name="T4" fmla="*/ 9 w 18"/>
                <a:gd name="T5" fmla="*/ 44 h 44"/>
                <a:gd name="T6" fmla="*/ 9 w 18"/>
                <a:gd name="T7" fmla="*/ 10 h 44"/>
                <a:gd name="T8" fmla="*/ 7 w 18"/>
                <a:gd name="T9" fmla="*/ 12 h 44"/>
                <a:gd name="T10" fmla="*/ 5 w 18"/>
                <a:gd name="T11" fmla="*/ 13 h 44"/>
                <a:gd name="T12" fmla="*/ 2 w 18"/>
                <a:gd name="T13" fmla="*/ 14 h 44"/>
                <a:gd name="T14" fmla="*/ 0 w 18"/>
                <a:gd name="T15" fmla="*/ 14 h 44"/>
                <a:gd name="T16" fmla="*/ 0 w 18"/>
                <a:gd name="T17" fmla="*/ 6 h 44"/>
                <a:gd name="T18" fmla="*/ 7 w 18"/>
                <a:gd name="T19" fmla="*/ 3 h 44"/>
                <a:gd name="T20" fmla="*/ 13 w 18"/>
                <a:gd name="T21" fmla="*/ 0 h 44"/>
                <a:gd name="T22" fmla="*/ 18 w 18"/>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4">
                  <a:moveTo>
                    <a:pt x="18" y="0"/>
                  </a:moveTo>
                  <a:cubicBezTo>
                    <a:pt x="18" y="44"/>
                    <a:pt x="18" y="44"/>
                    <a:pt x="18" y="44"/>
                  </a:cubicBezTo>
                  <a:cubicBezTo>
                    <a:pt x="9" y="44"/>
                    <a:pt x="9" y="44"/>
                    <a:pt x="9" y="44"/>
                  </a:cubicBezTo>
                  <a:cubicBezTo>
                    <a:pt x="9" y="10"/>
                    <a:pt x="9" y="10"/>
                    <a:pt x="9" y="10"/>
                  </a:cubicBezTo>
                  <a:cubicBezTo>
                    <a:pt x="8" y="11"/>
                    <a:pt x="8" y="11"/>
                    <a:pt x="7" y="12"/>
                  </a:cubicBezTo>
                  <a:cubicBezTo>
                    <a:pt x="6" y="12"/>
                    <a:pt x="6" y="13"/>
                    <a:pt x="5" y="13"/>
                  </a:cubicBezTo>
                  <a:cubicBezTo>
                    <a:pt x="4" y="13"/>
                    <a:pt x="3" y="13"/>
                    <a:pt x="2" y="14"/>
                  </a:cubicBezTo>
                  <a:cubicBezTo>
                    <a:pt x="1" y="14"/>
                    <a:pt x="0" y="14"/>
                    <a:pt x="0" y="14"/>
                  </a:cubicBezTo>
                  <a:cubicBezTo>
                    <a:pt x="0" y="6"/>
                    <a:pt x="0" y="6"/>
                    <a:pt x="0" y="6"/>
                  </a:cubicBezTo>
                  <a:cubicBezTo>
                    <a:pt x="2" y="5"/>
                    <a:pt x="4" y="5"/>
                    <a:pt x="7" y="3"/>
                  </a:cubicBezTo>
                  <a:cubicBezTo>
                    <a:pt x="9" y="2"/>
                    <a:pt x="11" y="1"/>
                    <a:pt x="13" y="0"/>
                  </a:cubicBezTo>
                  <a:lnTo>
                    <a:pt x="18" y="0"/>
                  </a:lnTo>
                  <a:close/>
                </a:path>
              </a:pathLst>
            </a:custGeom>
            <a:solidFill>
              <a:srgbClr val="54186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19" name="Freeform 18"/>
            <p:cNvSpPr>
              <a:spLocks noEditPoints="1"/>
            </p:cNvSpPr>
            <p:nvPr/>
          </p:nvSpPr>
          <p:spPr bwMode="auto">
            <a:xfrm>
              <a:off x="200291" y="1639583"/>
              <a:ext cx="62" cy="90"/>
            </a:xfrm>
            <a:custGeom>
              <a:avLst/>
              <a:gdLst>
                <a:gd name="T0" fmla="*/ 15 w 31"/>
                <a:gd name="T1" fmla="*/ 45 h 45"/>
                <a:gd name="T2" fmla="*/ 0 w 31"/>
                <a:gd name="T3" fmla="*/ 23 h 45"/>
                <a:gd name="T4" fmla="*/ 4 w 31"/>
                <a:gd name="T5" fmla="*/ 6 h 45"/>
                <a:gd name="T6" fmla="*/ 16 w 31"/>
                <a:gd name="T7" fmla="*/ 0 h 45"/>
                <a:gd name="T8" fmla="*/ 31 w 31"/>
                <a:gd name="T9" fmla="*/ 22 h 45"/>
                <a:gd name="T10" fmla="*/ 27 w 31"/>
                <a:gd name="T11" fmla="*/ 39 h 45"/>
                <a:gd name="T12" fmla="*/ 15 w 31"/>
                <a:gd name="T13" fmla="*/ 45 h 45"/>
                <a:gd name="T14" fmla="*/ 16 w 31"/>
                <a:gd name="T15" fmla="*/ 7 h 45"/>
                <a:gd name="T16" fmla="*/ 9 w 31"/>
                <a:gd name="T17" fmla="*/ 23 h 45"/>
                <a:gd name="T18" fmla="*/ 15 w 31"/>
                <a:gd name="T19" fmla="*/ 37 h 45"/>
                <a:gd name="T20" fmla="*/ 21 w 31"/>
                <a:gd name="T21" fmla="*/ 22 h 45"/>
                <a:gd name="T22" fmla="*/ 16 w 31"/>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5">
                  <a:moveTo>
                    <a:pt x="15" y="45"/>
                  </a:moveTo>
                  <a:cubicBezTo>
                    <a:pt x="5" y="45"/>
                    <a:pt x="0" y="38"/>
                    <a:pt x="0" y="23"/>
                  </a:cubicBezTo>
                  <a:cubicBezTo>
                    <a:pt x="0" y="16"/>
                    <a:pt x="1" y="10"/>
                    <a:pt x="4" y="6"/>
                  </a:cubicBezTo>
                  <a:cubicBezTo>
                    <a:pt x="7" y="2"/>
                    <a:pt x="11" y="0"/>
                    <a:pt x="16" y="0"/>
                  </a:cubicBezTo>
                  <a:cubicBezTo>
                    <a:pt x="26" y="0"/>
                    <a:pt x="31" y="7"/>
                    <a:pt x="31" y="22"/>
                  </a:cubicBezTo>
                  <a:cubicBezTo>
                    <a:pt x="31" y="29"/>
                    <a:pt x="30" y="35"/>
                    <a:pt x="27" y="39"/>
                  </a:cubicBezTo>
                  <a:cubicBezTo>
                    <a:pt x="24" y="43"/>
                    <a:pt x="20" y="45"/>
                    <a:pt x="15" y="45"/>
                  </a:cubicBezTo>
                  <a:close/>
                  <a:moveTo>
                    <a:pt x="16" y="7"/>
                  </a:moveTo>
                  <a:cubicBezTo>
                    <a:pt x="11" y="7"/>
                    <a:pt x="9" y="12"/>
                    <a:pt x="9" y="23"/>
                  </a:cubicBezTo>
                  <a:cubicBezTo>
                    <a:pt x="9" y="33"/>
                    <a:pt x="11" y="37"/>
                    <a:pt x="15" y="37"/>
                  </a:cubicBezTo>
                  <a:cubicBezTo>
                    <a:pt x="19" y="37"/>
                    <a:pt x="21" y="32"/>
                    <a:pt x="21" y="22"/>
                  </a:cubicBezTo>
                  <a:cubicBezTo>
                    <a:pt x="21" y="12"/>
                    <a:pt x="19" y="7"/>
                    <a:pt x="16" y="7"/>
                  </a:cubicBezTo>
                  <a:close/>
                </a:path>
              </a:pathLst>
            </a:custGeom>
            <a:solidFill>
              <a:srgbClr val="54186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20" name="Freeform 19"/>
            <p:cNvSpPr>
              <a:spLocks/>
            </p:cNvSpPr>
            <p:nvPr/>
          </p:nvSpPr>
          <p:spPr bwMode="auto">
            <a:xfrm>
              <a:off x="200371" y="1639583"/>
              <a:ext cx="36" cy="88"/>
            </a:xfrm>
            <a:custGeom>
              <a:avLst/>
              <a:gdLst>
                <a:gd name="T0" fmla="*/ 18 w 18"/>
                <a:gd name="T1" fmla="*/ 0 h 44"/>
                <a:gd name="T2" fmla="*/ 18 w 18"/>
                <a:gd name="T3" fmla="*/ 44 h 44"/>
                <a:gd name="T4" fmla="*/ 9 w 18"/>
                <a:gd name="T5" fmla="*/ 44 h 44"/>
                <a:gd name="T6" fmla="*/ 9 w 18"/>
                <a:gd name="T7" fmla="*/ 10 h 44"/>
                <a:gd name="T8" fmla="*/ 7 w 18"/>
                <a:gd name="T9" fmla="*/ 12 h 44"/>
                <a:gd name="T10" fmla="*/ 5 w 18"/>
                <a:gd name="T11" fmla="*/ 13 h 44"/>
                <a:gd name="T12" fmla="*/ 2 w 18"/>
                <a:gd name="T13" fmla="*/ 14 h 44"/>
                <a:gd name="T14" fmla="*/ 0 w 18"/>
                <a:gd name="T15" fmla="*/ 14 h 44"/>
                <a:gd name="T16" fmla="*/ 0 w 18"/>
                <a:gd name="T17" fmla="*/ 6 h 44"/>
                <a:gd name="T18" fmla="*/ 7 w 18"/>
                <a:gd name="T19" fmla="*/ 3 h 44"/>
                <a:gd name="T20" fmla="*/ 13 w 18"/>
                <a:gd name="T21" fmla="*/ 0 h 44"/>
                <a:gd name="T22" fmla="*/ 18 w 18"/>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4">
                  <a:moveTo>
                    <a:pt x="18" y="0"/>
                  </a:moveTo>
                  <a:cubicBezTo>
                    <a:pt x="18" y="44"/>
                    <a:pt x="18" y="44"/>
                    <a:pt x="18" y="44"/>
                  </a:cubicBezTo>
                  <a:cubicBezTo>
                    <a:pt x="9" y="44"/>
                    <a:pt x="9" y="44"/>
                    <a:pt x="9" y="44"/>
                  </a:cubicBezTo>
                  <a:cubicBezTo>
                    <a:pt x="9" y="10"/>
                    <a:pt x="9" y="10"/>
                    <a:pt x="9" y="10"/>
                  </a:cubicBezTo>
                  <a:cubicBezTo>
                    <a:pt x="8" y="11"/>
                    <a:pt x="8" y="11"/>
                    <a:pt x="7" y="12"/>
                  </a:cubicBezTo>
                  <a:cubicBezTo>
                    <a:pt x="6" y="12"/>
                    <a:pt x="6" y="13"/>
                    <a:pt x="5" y="13"/>
                  </a:cubicBezTo>
                  <a:cubicBezTo>
                    <a:pt x="4" y="13"/>
                    <a:pt x="3" y="13"/>
                    <a:pt x="2" y="14"/>
                  </a:cubicBezTo>
                  <a:cubicBezTo>
                    <a:pt x="1" y="14"/>
                    <a:pt x="0" y="14"/>
                    <a:pt x="0" y="14"/>
                  </a:cubicBezTo>
                  <a:cubicBezTo>
                    <a:pt x="0" y="6"/>
                    <a:pt x="0" y="6"/>
                    <a:pt x="0" y="6"/>
                  </a:cubicBezTo>
                  <a:cubicBezTo>
                    <a:pt x="2" y="5"/>
                    <a:pt x="4" y="5"/>
                    <a:pt x="7" y="3"/>
                  </a:cubicBezTo>
                  <a:cubicBezTo>
                    <a:pt x="9" y="2"/>
                    <a:pt x="11" y="1"/>
                    <a:pt x="13" y="0"/>
                  </a:cubicBezTo>
                  <a:lnTo>
                    <a:pt x="18" y="0"/>
                  </a:lnTo>
                  <a:close/>
                </a:path>
              </a:pathLst>
            </a:custGeom>
            <a:solidFill>
              <a:srgbClr val="54186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21" name="Freeform 20"/>
            <p:cNvSpPr>
              <a:spLocks noEditPoints="1"/>
            </p:cNvSpPr>
            <p:nvPr/>
          </p:nvSpPr>
          <p:spPr bwMode="auto">
            <a:xfrm>
              <a:off x="200214" y="1639707"/>
              <a:ext cx="63" cy="89"/>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2"/>
                    <a:pt x="22" y="22"/>
                  </a:cubicBezTo>
                  <a:cubicBezTo>
                    <a:pt x="22" y="12"/>
                    <a:pt x="20" y="7"/>
                    <a:pt x="16" y="7"/>
                  </a:cubicBezTo>
                  <a:close/>
                </a:path>
              </a:pathLst>
            </a:custGeom>
            <a:solidFill>
              <a:srgbClr val="54186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22" name="Freeform 21"/>
            <p:cNvSpPr>
              <a:spLocks/>
            </p:cNvSpPr>
            <p:nvPr/>
          </p:nvSpPr>
          <p:spPr bwMode="auto">
            <a:xfrm>
              <a:off x="200299" y="1639707"/>
              <a:ext cx="38" cy="87"/>
            </a:xfrm>
            <a:custGeom>
              <a:avLst/>
              <a:gdLst>
                <a:gd name="T0" fmla="*/ 19 w 19"/>
                <a:gd name="T1" fmla="*/ 0 h 44"/>
                <a:gd name="T2" fmla="*/ 19 w 19"/>
                <a:gd name="T3" fmla="*/ 44 h 44"/>
                <a:gd name="T4" fmla="*/ 9 w 19"/>
                <a:gd name="T5" fmla="*/ 44 h 44"/>
                <a:gd name="T6" fmla="*/ 9 w 19"/>
                <a:gd name="T7" fmla="*/ 10 h 44"/>
                <a:gd name="T8" fmla="*/ 7 w 19"/>
                <a:gd name="T9" fmla="*/ 12 h 44"/>
                <a:gd name="T10" fmla="*/ 5 w 19"/>
                <a:gd name="T11" fmla="*/ 13 h 44"/>
                <a:gd name="T12" fmla="*/ 3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0"/>
                    <a:pt x="9" y="10"/>
                    <a:pt x="9" y="10"/>
                  </a:cubicBezTo>
                  <a:cubicBezTo>
                    <a:pt x="9" y="11"/>
                    <a:pt x="8" y="11"/>
                    <a:pt x="7" y="12"/>
                  </a:cubicBezTo>
                  <a:cubicBezTo>
                    <a:pt x="7" y="12"/>
                    <a:pt x="6" y="13"/>
                    <a:pt x="5" y="13"/>
                  </a:cubicBezTo>
                  <a:cubicBezTo>
                    <a:pt x="4" y="13"/>
                    <a:pt x="3" y="14"/>
                    <a:pt x="3" y="14"/>
                  </a:cubicBezTo>
                  <a:cubicBezTo>
                    <a:pt x="2" y="14"/>
                    <a:pt x="1" y="14"/>
                    <a:pt x="0" y="14"/>
                  </a:cubicBezTo>
                  <a:cubicBezTo>
                    <a:pt x="0" y="6"/>
                    <a:pt x="0" y="6"/>
                    <a:pt x="0" y="6"/>
                  </a:cubicBezTo>
                  <a:cubicBezTo>
                    <a:pt x="2" y="5"/>
                    <a:pt x="5" y="5"/>
                    <a:pt x="7" y="3"/>
                  </a:cubicBezTo>
                  <a:cubicBezTo>
                    <a:pt x="9" y="2"/>
                    <a:pt x="11" y="1"/>
                    <a:pt x="13" y="0"/>
                  </a:cubicBezTo>
                  <a:lnTo>
                    <a:pt x="19" y="0"/>
                  </a:lnTo>
                  <a:close/>
                </a:path>
              </a:pathLst>
            </a:custGeom>
            <a:solidFill>
              <a:srgbClr val="54186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23" name="Freeform 22"/>
            <p:cNvSpPr>
              <a:spLocks noEditPoints="1"/>
            </p:cNvSpPr>
            <p:nvPr/>
          </p:nvSpPr>
          <p:spPr bwMode="auto">
            <a:xfrm>
              <a:off x="200361" y="1639707"/>
              <a:ext cx="64" cy="89"/>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5"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2"/>
                    <a:pt x="22" y="22"/>
                  </a:cubicBezTo>
                  <a:cubicBezTo>
                    <a:pt x="22" y="12"/>
                    <a:pt x="20" y="7"/>
                    <a:pt x="16" y="7"/>
                  </a:cubicBezTo>
                  <a:close/>
                </a:path>
              </a:pathLst>
            </a:custGeom>
            <a:solidFill>
              <a:srgbClr val="54186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24" name="Freeform 23"/>
            <p:cNvSpPr>
              <a:spLocks noEditPoints="1"/>
            </p:cNvSpPr>
            <p:nvPr/>
          </p:nvSpPr>
          <p:spPr bwMode="auto">
            <a:xfrm>
              <a:off x="200214" y="1640076"/>
              <a:ext cx="63" cy="90"/>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7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5"/>
                    <a:pt x="2" y="10"/>
                    <a:pt x="4"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7"/>
                    <a:pt x="16" y="37"/>
                  </a:cubicBezTo>
                  <a:cubicBezTo>
                    <a:pt x="20" y="37"/>
                    <a:pt x="22" y="32"/>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25" name="Freeform 24"/>
            <p:cNvSpPr>
              <a:spLocks/>
            </p:cNvSpPr>
            <p:nvPr/>
          </p:nvSpPr>
          <p:spPr bwMode="auto">
            <a:xfrm>
              <a:off x="200299" y="1640076"/>
              <a:ext cx="38" cy="88"/>
            </a:xfrm>
            <a:custGeom>
              <a:avLst/>
              <a:gdLst>
                <a:gd name="T0" fmla="*/ 19 w 19"/>
                <a:gd name="T1" fmla="*/ 0 h 44"/>
                <a:gd name="T2" fmla="*/ 19 w 19"/>
                <a:gd name="T3" fmla="*/ 44 h 44"/>
                <a:gd name="T4" fmla="*/ 9 w 19"/>
                <a:gd name="T5" fmla="*/ 44 h 44"/>
                <a:gd name="T6" fmla="*/ 9 w 19"/>
                <a:gd name="T7" fmla="*/ 10 h 44"/>
                <a:gd name="T8" fmla="*/ 7 w 19"/>
                <a:gd name="T9" fmla="*/ 12 h 44"/>
                <a:gd name="T10" fmla="*/ 5 w 19"/>
                <a:gd name="T11" fmla="*/ 13 h 44"/>
                <a:gd name="T12" fmla="*/ 3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0"/>
                    <a:pt x="9" y="10"/>
                    <a:pt x="9" y="10"/>
                  </a:cubicBezTo>
                  <a:cubicBezTo>
                    <a:pt x="9" y="11"/>
                    <a:pt x="8" y="11"/>
                    <a:pt x="7" y="12"/>
                  </a:cubicBezTo>
                  <a:cubicBezTo>
                    <a:pt x="7" y="12"/>
                    <a:pt x="6" y="13"/>
                    <a:pt x="5" y="13"/>
                  </a:cubicBezTo>
                  <a:cubicBezTo>
                    <a:pt x="4" y="13"/>
                    <a:pt x="3" y="13"/>
                    <a:pt x="3" y="14"/>
                  </a:cubicBezTo>
                  <a:cubicBezTo>
                    <a:pt x="2" y="14"/>
                    <a:pt x="1" y="14"/>
                    <a:pt x="0" y="14"/>
                  </a:cubicBezTo>
                  <a:cubicBezTo>
                    <a:pt x="0" y="6"/>
                    <a:pt x="0" y="6"/>
                    <a:pt x="0" y="6"/>
                  </a:cubicBezTo>
                  <a:cubicBezTo>
                    <a:pt x="2" y="5"/>
                    <a:pt x="5" y="4"/>
                    <a:pt x="7" y="3"/>
                  </a:cubicBezTo>
                  <a:cubicBezTo>
                    <a:pt x="9" y="2"/>
                    <a:pt x="11" y="1"/>
                    <a:pt x="13" y="0"/>
                  </a:cubicBezTo>
                  <a:lnTo>
                    <a:pt x="19" y="0"/>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26" name="Freeform 25"/>
            <p:cNvSpPr>
              <a:spLocks noEditPoints="1"/>
            </p:cNvSpPr>
            <p:nvPr/>
          </p:nvSpPr>
          <p:spPr bwMode="auto">
            <a:xfrm>
              <a:off x="200361" y="1640076"/>
              <a:ext cx="64" cy="90"/>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7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5"/>
                    <a:pt x="2" y="10"/>
                    <a:pt x="5"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7"/>
                    <a:pt x="16" y="37"/>
                  </a:cubicBezTo>
                  <a:cubicBezTo>
                    <a:pt x="20" y="37"/>
                    <a:pt x="22" y="32"/>
                    <a:pt x="22" y="22"/>
                  </a:cubicBezTo>
                  <a:cubicBezTo>
                    <a:pt x="22" y="12"/>
                    <a:pt x="20" y="7"/>
                    <a:pt x="16" y="7"/>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27" name="Freeform 26"/>
            <p:cNvSpPr>
              <a:spLocks noEditPoints="1"/>
            </p:cNvSpPr>
            <p:nvPr/>
          </p:nvSpPr>
          <p:spPr bwMode="auto">
            <a:xfrm>
              <a:off x="200214" y="1639830"/>
              <a:ext cx="63" cy="90"/>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3"/>
                    <a:pt x="22" y="22"/>
                  </a:cubicBezTo>
                  <a:cubicBezTo>
                    <a:pt x="22" y="12"/>
                    <a:pt x="20" y="7"/>
                    <a:pt x="16" y="7"/>
                  </a:cubicBezTo>
                  <a:close/>
                </a:path>
              </a:pathLst>
            </a:custGeom>
            <a:solidFill>
              <a:srgbClr val="54186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28" name="Freeform 27"/>
            <p:cNvSpPr>
              <a:spLocks noEditPoints="1"/>
            </p:cNvSpPr>
            <p:nvPr/>
          </p:nvSpPr>
          <p:spPr bwMode="auto">
            <a:xfrm>
              <a:off x="200291" y="1639830"/>
              <a:ext cx="62" cy="90"/>
            </a:xfrm>
            <a:custGeom>
              <a:avLst/>
              <a:gdLst>
                <a:gd name="T0" fmla="*/ 15 w 31"/>
                <a:gd name="T1" fmla="*/ 45 h 45"/>
                <a:gd name="T2" fmla="*/ 0 w 31"/>
                <a:gd name="T3" fmla="*/ 23 h 45"/>
                <a:gd name="T4" fmla="*/ 4 w 31"/>
                <a:gd name="T5" fmla="*/ 6 h 45"/>
                <a:gd name="T6" fmla="*/ 16 w 31"/>
                <a:gd name="T7" fmla="*/ 0 h 45"/>
                <a:gd name="T8" fmla="*/ 31 w 31"/>
                <a:gd name="T9" fmla="*/ 22 h 45"/>
                <a:gd name="T10" fmla="*/ 27 w 31"/>
                <a:gd name="T11" fmla="*/ 39 h 45"/>
                <a:gd name="T12" fmla="*/ 15 w 31"/>
                <a:gd name="T13" fmla="*/ 45 h 45"/>
                <a:gd name="T14" fmla="*/ 16 w 31"/>
                <a:gd name="T15" fmla="*/ 7 h 45"/>
                <a:gd name="T16" fmla="*/ 9 w 31"/>
                <a:gd name="T17" fmla="*/ 23 h 45"/>
                <a:gd name="T18" fmla="*/ 15 w 31"/>
                <a:gd name="T19" fmla="*/ 38 h 45"/>
                <a:gd name="T20" fmla="*/ 21 w 31"/>
                <a:gd name="T21" fmla="*/ 22 h 45"/>
                <a:gd name="T22" fmla="*/ 16 w 31"/>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5">
                  <a:moveTo>
                    <a:pt x="15" y="45"/>
                  </a:moveTo>
                  <a:cubicBezTo>
                    <a:pt x="5" y="45"/>
                    <a:pt x="0" y="38"/>
                    <a:pt x="0" y="23"/>
                  </a:cubicBezTo>
                  <a:cubicBezTo>
                    <a:pt x="0" y="16"/>
                    <a:pt x="1" y="10"/>
                    <a:pt x="4" y="6"/>
                  </a:cubicBezTo>
                  <a:cubicBezTo>
                    <a:pt x="7" y="2"/>
                    <a:pt x="11" y="0"/>
                    <a:pt x="16" y="0"/>
                  </a:cubicBezTo>
                  <a:cubicBezTo>
                    <a:pt x="26" y="0"/>
                    <a:pt x="31" y="7"/>
                    <a:pt x="31" y="22"/>
                  </a:cubicBezTo>
                  <a:cubicBezTo>
                    <a:pt x="31" y="29"/>
                    <a:pt x="30" y="35"/>
                    <a:pt x="27" y="39"/>
                  </a:cubicBezTo>
                  <a:cubicBezTo>
                    <a:pt x="24" y="43"/>
                    <a:pt x="20" y="45"/>
                    <a:pt x="15" y="45"/>
                  </a:cubicBezTo>
                  <a:close/>
                  <a:moveTo>
                    <a:pt x="16" y="7"/>
                  </a:moveTo>
                  <a:cubicBezTo>
                    <a:pt x="11" y="7"/>
                    <a:pt x="9" y="12"/>
                    <a:pt x="9" y="23"/>
                  </a:cubicBezTo>
                  <a:cubicBezTo>
                    <a:pt x="9" y="33"/>
                    <a:pt x="11" y="38"/>
                    <a:pt x="15" y="38"/>
                  </a:cubicBezTo>
                  <a:cubicBezTo>
                    <a:pt x="19" y="38"/>
                    <a:pt x="21" y="33"/>
                    <a:pt x="21" y="22"/>
                  </a:cubicBezTo>
                  <a:cubicBezTo>
                    <a:pt x="21" y="12"/>
                    <a:pt x="19" y="7"/>
                    <a:pt x="16" y="7"/>
                  </a:cubicBezTo>
                  <a:close/>
                </a:path>
              </a:pathLst>
            </a:custGeom>
            <a:solidFill>
              <a:srgbClr val="54186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29" name="Freeform 28"/>
            <p:cNvSpPr>
              <a:spLocks/>
            </p:cNvSpPr>
            <p:nvPr/>
          </p:nvSpPr>
          <p:spPr bwMode="auto">
            <a:xfrm>
              <a:off x="200371" y="1639830"/>
              <a:ext cx="36" cy="88"/>
            </a:xfrm>
            <a:custGeom>
              <a:avLst/>
              <a:gdLst>
                <a:gd name="T0" fmla="*/ 18 w 18"/>
                <a:gd name="T1" fmla="*/ 0 h 44"/>
                <a:gd name="T2" fmla="*/ 18 w 18"/>
                <a:gd name="T3" fmla="*/ 44 h 44"/>
                <a:gd name="T4" fmla="*/ 9 w 18"/>
                <a:gd name="T5" fmla="*/ 44 h 44"/>
                <a:gd name="T6" fmla="*/ 9 w 18"/>
                <a:gd name="T7" fmla="*/ 11 h 44"/>
                <a:gd name="T8" fmla="*/ 7 w 18"/>
                <a:gd name="T9" fmla="*/ 12 h 44"/>
                <a:gd name="T10" fmla="*/ 5 w 18"/>
                <a:gd name="T11" fmla="*/ 13 h 44"/>
                <a:gd name="T12" fmla="*/ 2 w 18"/>
                <a:gd name="T13" fmla="*/ 14 h 44"/>
                <a:gd name="T14" fmla="*/ 0 w 18"/>
                <a:gd name="T15" fmla="*/ 14 h 44"/>
                <a:gd name="T16" fmla="*/ 0 w 18"/>
                <a:gd name="T17" fmla="*/ 6 h 44"/>
                <a:gd name="T18" fmla="*/ 7 w 18"/>
                <a:gd name="T19" fmla="*/ 3 h 44"/>
                <a:gd name="T20" fmla="*/ 13 w 18"/>
                <a:gd name="T21" fmla="*/ 0 h 44"/>
                <a:gd name="T22" fmla="*/ 18 w 18"/>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4">
                  <a:moveTo>
                    <a:pt x="18" y="0"/>
                  </a:moveTo>
                  <a:cubicBezTo>
                    <a:pt x="18" y="44"/>
                    <a:pt x="18" y="44"/>
                    <a:pt x="18" y="44"/>
                  </a:cubicBezTo>
                  <a:cubicBezTo>
                    <a:pt x="9" y="44"/>
                    <a:pt x="9" y="44"/>
                    <a:pt x="9" y="44"/>
                  </a:cubicBezTo>
                  <a:cubicBezTo>
                    <a:pt x="9" y="11"/>
                    <a:pt x="9" y="11"/>
                    <a:pt x="9" y="11"/>
                  </a:cubicBezTo>
                  <a:cubicBezTo>
                    <a:pt x="8" y="11"/>
                    <a:pt x="8" y="11"/>
                    <a:pt x="7" y="12"/>
                  </a:cubicBezTo>
                  <a:cubicBezTo>
                    <a:pt x="6" y="12"/>
                    <a:pt x="6" y="13"/>
                    <a:pt x="5" y="13"/>
                  </a:cubicBezTo>
                  <a:cubicBezTo>
                    <a:pt x="4" y="13"/>
                    <a:pt x="3" y="14"/>
                    <a:pt x="2" y="14"/>
                  </a:cubicBezTo>
                  <a:cubicBezTo>
                    <a:pt x="1" y="14"/>
                    <a:pt x="0" y="14"/>
                    <a:pt x="0" y="14"/>
                  </a:cubicBezTo>
                  <a:cubicBezTo>
                    <a:pt x="0" y="6"/>
                    <a:pt x="0" y="6"/>
                    <a:pt x="0" y="6"/>
                  </a:cubicBezTo>
                  <a:cubicBezTo>
                    <a:pt x="2" y="6"/>
                    <a:pt x="4" y="5"/>
                    <a:pt x="7" y="3"/>
                  </a:cubicBezTo>
                  <a:cubicBezTo>
                    <a:pt x="9" y="2"/>
                    <a:pt x="11" y="1"/>
                    <a:pt x="13" y="0"/>
                  </a:cubicBezTo>
                  <a:lnTo>
                    <a:pt x="18" y="0"/>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30" name="Freeform 29"/>
            <p:cNvSpPr>
              <a:spLocks/>
            </p:cNvSpPr>
            <p:nvPr/>
          </p:nvSpPr>
          <p:spPr bwMode="auto">
            <a:xfrm>
              <a:off x="200224" y="1639954"/>
              <a:ext cx="35" cy="88"/>
            </a:xfrm>
            <a:custGeom>
              <a:avLst/>
              <a:gdLst>
                <a:gd name="T0" fmla="*/ 18 w 18"/>
                <a:gd name="T1" fmla="*/ 0 h 44"/>
                <a:gd name="T2" fmla="*/ 18 w 18"/>
                <a:gd name="T3" fmla="*/ 44 h 44"/>
                <a:gd name="T4" fmla="*/ 9 w 18"/>
                <a:gd name="T5" fmla="*/ 44 h 44"/>
                <a:gd name="T6" fmla="*/ 9 w 18"/>
                <a:gd name="T7" fmla="*/ 11 h 44"/>
                <a:gd name="T8" fmla="*/ 7 w 18"/>
                <a:gd name="T9" fmla="*/ 12 h 44"/>
                <a:gd name="T10" fmla="*/ 5 w 18"/>
                <a:gd name="T11" fmla="*/ 13 h 44"/>
                <a:gd name="T12" fmla="*/ 2 w 18"/>
                <a:gd name="T13" fmla="*/ 14 h 44"/>
                <a:gd name="T14" fmla="*/ 0 w 18"/>
                <a:gd name="T15" fmla="*/ 14 h 44"/>
                <a:gd name="T16" fmla="*/ 0 w 18"/>
                <a:gd name="T17" fmla="*/ 6 h 44"/>
                <a:gd name="T18" fmla="*/ 7 w 18"/>
                <a:gd name="T19" fmla="*/ 3 h 44"/>
                <a:gd name="T20" fmla="*/ 13 w 18"/>
                <a:gd name="T21" fmla="*/ 0 h 44"/>
                <a:gd name="T22" fmla="*/ 18 w 18"/>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4">
                  <a:moveTo>
                    <a:pt x="18" y="0"/>
                  </a:moveTo>
                  <a:cubicBezTo>
                    <a:pt x="18" y="44"/>
                    <a:pt x="18" y="44"/>
                    <a:pt x="18" y="44"/>
                  </a:cubicBezTo>
                  <a:cubicBezTo>
                    <a:pt x="9" y="44"/>
                    <a:pt x="9" y="44"/>
                    <a:pt x="9" y="44"/>
                  </a:cubicBezTo>
                  <a:cubicBezTo>
                    <a:pt x="9" y="11"/>
                    <a:pt x="9" y="11"/>
                    <a:pt x="9" y="11"/>
                  </a:cubicBezTo>
                  <a:cubicBezTo>
                    <a:pt x="8" y="11"/>
                    <a:pt x="8" y="11"/>
                    <a:pt x="7" y="12"/>
                  </a:cubicBezTo>
                  <a:cubicBezTo>
                    <a:pt x="6" y="12"/>
                    <a:pt x="6" y="13"/>
                    <a:pt x="5" y="13"/>
                  </a:cubicBezTo>
                  <a:cubicBezTo>
                    <a:pt x="4" y="13"/>
                    <a:pt x="3" y="14"/>
                    <a:pt x="2" y="14"/>
                  </a:cubicBezTo>
                  <a:cubicBezTo>
                    <a:pt x="1" y="14"/>
                    <a:pt x="0" y="14"/>
                    <a:pt x="0" y="14"/>
                  </a:cubicBezTo>
                  <a:cubicBezTo>
                    <a:pt x="0" y="6"/>
                    <a:pt x="0" y="6"/>
                    <a:pt x="0" y="6"/>
                  </a:cubicBezTo>
                  <a:cubicBezTo>
                    <a:pt x="2" y="6"/>
                    <a:pt x="4" y="5"/>
                    <a:pt x="7" y="3"/>
                  </a:cubicBezTo>
                  <a:cubicBezTo>
                    <a:pt x="9" y="2"/>
                    <a:pt x="11" y="1"/>
                    <a:pt x="13" y="0"/>
                  </a:cubicBezTo>
                  <a:lnTo>
                    <a:pt x="18" y="0"/>
                  </a:lnTo>
                  <a:close/>
                </a:path>
              </a:pathLst>
            </a:custGeom>
            <a:solidFill>
              <a:srgbClr val="54186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31" name="Freeform 30"/>
            <p:cNvSpPr>
              <a:spLocks/>
            </p:cNvSpPr>
            <p:nvPr/>
          </p:nvSpPr>
          <p:spPr bwMode="auto">
            <a:xfrm>
              <a:off x="200521" y="1639583"/>
              <a:ext cx="38" cy="88"/>
            </a:xfrm>
            <a:custGeom>
              <a:avLst/>
              <a:gdLst>
                <a:gd name="T0" fmla="*/ 19 w 19"/>
                <a:gd name="T1" fmla="*/ 0 h 44"/>
                <a:gd name="T2" fmla="*/ 19 w 19"/>
                <a:gd name="T3" fmla="*/ 44 h 44"/>
                <a:gd name="T4" fmla="*/ 9 w 19"/>
                <a:gd name="T5" fmla="*/ 44 h 44"/>
                <a:gd name="T6" fmla="*/ 9 w 19"/>
                <a:gd name="T7" fmla="*/ 10 h 44"/>
                <a:gd name="T8" fmla="*/ 7 w 19"/>
                <a:gd name="T9" fmla="*/ 12 h 44"/>
                <a:gd name="T10" fmla="*/ 5 w 19"/>
                <a:gd name="T11" fmla="*/ 13 h 44"/>
                <a:gd name="T12" fmla="*/ 2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0"/>
                    <a:pt x="9" y="10"/>
                    <a:pt x="9" y="10"/>
                  </a:cubicBezTo>
                  <a:cubicBezTo>
                    <a:pt x="9" y="11"/>
                    <a:pt x="8" y="11"/>
                    <a:pt x="7" y="12"/>
                  </a:cubicBezTo>
                  <a:cubicBezTo>
                    <a:pt x="6" y="12"/>
                    <a:pt x="6" y="13"/>
                    <a:pt x="5" y="13"/>
                  </a:cubicBezTo>
                  <a:cubicBezTo>
                    <a:pt x="4" y="13"/>
                    <a:pt x="3" y="13"/>
                    <a:pt x="2" y="14"/>
                  </a:cubicBezTo>
                  <a:cubicBezTo>
                    <a:pt x="2" y="14"/>
                    <a:pt x="1" y="14"/>
                    <a:pt x="0" y="14"/>
                  </a:cubicBezTo>
                  <a:cubicBezTo>
                    <a:pt x="0" y="6"/>
                    <a:pt x="0" y="6"/>
                    <a:pt x="0" y="6"/>
                  </a:cubicBezTo>
                  <a:cubicBezTo>
                    <a:pt x="2" y="5"/>
                    <a:pt x="5" y="5"/>
                    <a:pt x="7" y="3"/>
                  </a:cubicBezTo>
                  <a:cubicBezTo>
                    <a:pt x="9" y="2"/>
                    <a:pt x="11" y="1"/>
                    <a:pt x="13" y="0"/>
                  </a:cubicBezTo>
                  <a:lnTo>
                    <a:pt x="19" y="0"/>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32" name="Freeform 31"/>
            <p:cNvSpPr>
              <a:spLocks noEditPoints="1"/>
            </p:cNvSpPr>
            <p:nvPr/>
          </p:nvSpPr>
          <p:spPr bwMode="auto">
            <a:xfrm>
              <a:off x="200511" y="1639707"/>
              <a:ext cx="64" cy="89"/>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6" y="45"/>
                    <a:pt x="0" y="38"/>
                    <a:pt x="0" y="23"/>
                  </a:cubicBezTo>
                  <a:cubicBezTo>
                    <a:pt x="0" y="16"/>
                    <a:pt x="2" y="10"/>
                    <a:pt x="5" y="6"/>
                  </a:cubicBezTo>
                  <a:cubicBezTo>
                    <a:pt x="7" y="2"/>
                    <a:pt x="12" y="0"/>
                    <a:pt x="17" y="0"/>
                  </a:cubicBezTo>
                  <a:cubicBezTo>
                    <a:pt x="27" y="0"/>
                    <a:pt x="32" y="7"/>
                    <a:pt x="32" y="22"/>
                  </a:cubicBezTo>
                  <a:cubicBezTo>
                    <a:pt x="32" y="29"/>
                    <a:pt x="31" y="35"/>
                    <a:pt x="28" y="39"/>
                  </a:cubicBezTo>
                  <a:cubicBezTo>
                    <a:pt x="25" y="43"/>
                    <a:pt x="21" y="45"/>
                    <a:pt x="16" y="45"/>
                  </a:cubicBezTo>
                  <a:close/>
                  <a:moveTo>
                    <a:pt x="16" y="7"/>
                  </a:moveTo>
                  <a:cubicBezTo>
                    <a:pt x="12" y="7"/>
                    <a:pt x="10" y="12"/>
                    <a:pt x="10" y="23"/>
                  </a:cubicBezTo>
                  <a:cubicBezTo>
                    <a:pt x="10" y="33"/>
                    <a:pt x="12" y="38"/>
                    <a:pt x="16" y="38"/>
                  </a:cubicBezTo>
                  <a:cubicBezTo>
                    <a:pt x="20" y="38"/>
                    <a:pt x="22" y="32"/>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33" name="Freeform 32"/>
            <p:cNvSpPr>
              <a:spLocks noEditPoints="1"/>
            </p:cNvSpPr>
            <p:nvPr/>
          </p:nvSpPr>
          <p:spPr bwMode="auto">
            <a:xfrm>
              <a:off x="200511" y="1639830"/>
              <a:ext cx="64" cy="90"/>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6" y="45"/>
                    <a:pt x="0" y="38"/>
                    <a:pt x="0" y="23"/>
                  </a:cubicBezTo>
                  <a:cubicBezTo>
                    <a:pt x="0" y="16"/>
                    <a:pt x="2" y="10"/>
                    <a:pt x="5" y="6"/>
                  </a:cubicBezTo>
                  <a:cubicBezTo>
                    <a:pt x="7" y="2"/>
                    <a:pt x="12" y="0"/>
                    <a:pt x="17" y="0"/>
                  </a:cubicBezTo>
                  <a:cubicBezTo>
                    <a:pt x="27" y="0"/>
                    <a:pt x="32" y="7"/>
                    <a:pt x="32" y="22"/>
                  </a:cubicBezTo>
                  <a:cubicBezTo>
                    <a:pt x="32" y="29"/>
                    <a:pt x="31" y="35"/>
                    <a:pt x="28" y="39"/>
                  </a:cubicBezTo>
                  <a:cubicBezTo>
                    <a:pt x="25" y="43"/>
                    <a:pt x="21" y="45"/>
                    <a:pt x="16" y="45"/>
                  </a:cubicBezTo>
                  <a:close/>
                  <a:moveTo>
                    <a:pt x="16" y="7"/>
                  </a:moveTo>
                  <a:cubicBezTo>
                    <a:pt x="12" y="7"/>
                    <a:pt x="10" y="12"/>
                    <a:pt x="10" y="23"/>
                  </a:cubicBezTo>
                  <a:cubicBezTo>
                    <a:pt x="10" y="33"/>
                    <a:pt x="12" y="38"/>
                    <a:pt x="16" y="38"/>
                  </a:cubicBezTo>
                  <a:cubicBezTo>
                    <a:pt x="20" y="38"/>
                    <a:pt x="22" y="33"/>
                    <a:pt x="22" y="22"/>
                  </a:cubicBezTo>
                  <a:cubicBezTo>
                    <a:pt x="22" y="12"/>
                    <a:pt x="20" y="7"/>
                    <a:pt x="16" y="7"/>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34" name="Freeform 33"/>
            <p:cNvSpPr>
              <a:spLocks/>
            </p:cNvSpPr>
            <p:nvPr/>
          </p:nvSpPr>
          <p:spPr bwMode="auto">
            <a:xfrm>
              <a:off x="200521" y="1639954"/>
              <a:ext cx="38" cy="88"/>
            </a:xfrm>
            <a:custGeom>
              <a:avLst/>
              <a:gdLst>
                <a:gd name="T0" fmla="*/ 19 w 19"/>
                <a:gd name="T1" fmla="*/ 0 h 44"/>
                <a:gd name="T2" fmla="*/ 19 w 19"/>
                <a:gd name="T3" fmla="*/ 44 h 44"/>
                <a:gd name="T4" fmla="*/ 9 w 19"/>
                <a:gd name="T5" fmla="*/ 44 h 44"/>
                <a:gd name="T6" fmla="*/ 9 w 19"/>
                <a:gd name="T7" fmla="*/ 11 h 44"/>
                <a:gd name="T8" fmla="*/ 7 w 19"/>
                <a:gd name="T9" fmla="*/ 12 h 44"/>
                <a:gd name="T10" fmla="*/ 5 w 19"/>
                <a:gd name="T11" fmla="*/ 13 h 44"/>
                <a:gd name="T12" fmla="*/ 2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1"/>
                    <a:pt x="9" y="11"/>
                    <a:pt x="9" y="11"/>
                  </a:cubicBezTo>
                  <a:cubicBezTo>
                    <a:pt x="9" y="11"/>
                    <a:pt x="8" y="11"/>
                    <a:pt x="7" y="12"/>
                  </a:cubicBezTo>
                  <a:cubicBezTo>
                    <a:pt x="6" y="12"/>
                    <a:pt x="6" y="13"/>
                    <a:pt x="5" y="13"/>
                  </a:cubicBezTo>
                  <a:cubicBezTo>
                    <a:pt x="4" y="13"/>
                    <a:pt x="3" y="14"/>
                    <a:pt x="2" y="14"/>
                  </a:cubicBezTo>
                  <a:cubicBezTo>
                    <a:pt x="2" y="14"/>
                    <a:pt x="1" y="14"/>
                    <a:pt x="0" y="14"/>
                  </a:cubicBezTo>
                  <a:cubicBezTo>
                    <a:pt x="0" y="6"/>
                    <a:pt x="0" y="6"/>
                    <a:pt x="0" y="6"/>
                  </a:cubicBezTo>
                  <a:cubicBezTo>
                    <a:pt x="2" y="6"/>
                    <a:pt x="5" y="5"/>
                    <a:pt x="7" y="3"/>
                  </a:cubicBezTo>
                  <a:cubicBezTo>
                    <a:pt x="9" y="2"/>
                    <a:pt x="11" y="1"/>
                    <a:pt x="13" y="0"/>
                  </a:cubicBezTo>
                  <a:lnTo>
                    <a:pt x="19" y="0"/>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35" name="Freeform 34"/>
            <p:cNvSpPr>
              <a:spLocks/>
            </p:cNvSpPr>
            <p:nvPr/>
          </p:nvSpPr>
          <p:spPr bwMode="auto">
            <a:xfrm>
              <a:off x="200299" y="1639954"/>
              <a:ext cx="38" cy="88"/>
            </a:xfrm>
            <a:custGeom>
              <a:avLst/>
              <a:gdLst>
                <a:gd name="T0" fmla="*/ 19 w 19"/>
                <a:gd name="T1" fmla="*/ 0 h 44"/>
                <a:gd name="T2" fmla="*/ 19 w 19"/>
                <a:gd name="T3" fmla="*/ 44 h 44"/>
                <a:gd name="T4" fmla="*/ 9 w 19"/>
                <a:gd name="T5" fmla="*/ 44 h 44"/>
                <a:gd name="T6" fmla="*/ 9 w 19"/>
                <a:gd name="T7" fmla="*/ 11 h 44"/>
                <a:gd name="T8" fmla="*/ 7 w 19"/>
                <a:gd name="T9" fmla="*/ 12 h 44"/>
                <a:gd name="T10" fmla="*/ 5 w 19"/>
                <a:gd name="T11" fmla="*/ 13 h 44"/>
                <a:gd name="T12" fmla="*/ 3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1"/>
                    <a:pt x="9" y="11"/>
                    <a:pt x="9" y="11"/>
                  </a:cubicBezTo>
                  <a:cubicBezTo>
                    <a:pt x="9" y="11"/>
                    <a:pt x="8" y="11"/>
                    <a:pt x="7" y="12"/>
                  </a:cubicBezTo>
                  <a:cubicBezTo>
                    <a:pt x="7" y="12"/>
                    <a:pt x="6" y="13"/>
                    <a:pt x="5" y="13"/>
                  </a:cubicBezTo>
                  <a:cubicBezTo>
                    <a:pt x="4" y="13"/>
                    <a:pt x="3" y="14"/>
                    <a:pt x="3" y="14"/>
                  </a:cubicBezTo>
                  <a:cubicBezTo>
                    <a:pt x="2" y="14"/>
                    <a:pt x="1" y="14"/>
                    <a:pt x="0" y="14"/>
                  </a:cubicBezTo>
                  <a:cubicBezTo>
                    <a:pt x="0" y="6"/>
                    <a:pt x="0" y="6"/>
                    <a:pt x="0" y="6"/>
                  </a:cubicBezTo>
                  <a:cubicBezTo>
                    <a:pt x="2" y="6"/>
                    <a:pt x="5" y="5"/>
                    <a:pt x="7" y="3"/>
                  </a:cubicBezTo>
                  <a:cubicBezTo>
                    <a:pt x="9" y="2"/>
                    <a:pt x="11" y="1"/>
                    <a:pt x="13" y="0"/>
                  </a:cubicBezTo>
                  <a:lnTo>
                    <a:pt x="19" y="0"/>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36" name="Freeform 35"/>
            <p:cNvSpPr>
              <a:spLocks noEditPoints="1"/>
            </p:cNvSpPr>
            <p:nvPr/>
          </p:nvSpPr>
          <p:spPr bwMode="auto">
            <a:xfrm>
              <a:off x="200435" y="1639583"/>
              <a:ext cx="64" cy="90"/>
            </a:xfrm>
            <a:custGeom>
              <a:avLst/>
              <a:gdLst>
                <a:gd name="T0" fmla="*/ 16 w 32"/>
                <a:gd name="T1" fmla="*/ 45 h 45"/>
                <a:gd name="T2" fmla="*/ 0 w 32"/>
                <a:gd name="T3" fmla="*/ 23 h 45"/>
                <a:gd name="T4" fmla="*/ 4 w 32"/>
                <a:gd name="T5" fmla="*/ 6 h 45"/>
                <a:gd name="T6" fmla="*/ 16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7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6"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7"/>
                    <a:pt x="16" y="37"/>
                  </a:cubicBezTo>
                  <a:cubicBezTo>
                    <a:pt x="20" y="37"/>
                    <a:pt x="22" y="32"/>
                    <a:pt x="22" y="22"/>
                  </a:cubicBezTo>
                  <a:cubicBezTo>
                    <a:pt x="22" y="12"/>
                    <a:pt x="20" y="7"/>
                    <a:pt x="16" y="7"/>
                  </a:cubicBezTo>
                  <a:close/>
                </a:path>
              </a:pathLst>
            </a:custGeom>
            <a:solidFill>
              <a:srgbClr val="54186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37" name="Freeform 36"/>
            <p:cNvSpPr>
              <a:spLocks/>
            </p:cNvSpPr>
            <p:nvPr/>
          </p:nvSpPr>
          <p:spPr bwMode="auto">
            <a:xfrm>
              <a:off x="200443" y="1639707"/>
              <a:ext cx="38" cy="87"/>
            </a:xfrm>
            <a:custGeom>
              <a:avLst/>
              <a:gdLst>
                <a:gd name="T0" fmla="*/ 19 w 19"/>
                <a:gd name="T1" fmla="*/ 0 h 44"/>
                <a:gd name="T2" fmla="*/ 19 w 19"/>
                <a:gd name="T3" fmla="*/ 44 h 44"/>
                <a:gd name="T4" fmla="*/ 10 w 19"/>
                <a:gd name="T5" fmla="*/ 44 h 44"/>
                <a:gd name="T6" fmla="*/ 10 w 19"/>
                <a:gd name="T7" fmla="*/ 10 h 44"/>
                <a:gd name="T8" fmla="*/ 8 w 19"/>
                <a:gd name="T9" fmla="*/ 12 h 44"/>
                <a:gd name="T10" fmla="*/ 6 w 19"/>
                <a:gd name="T11" fmla="*/ 13 h 44"/>
                <a:gd name="T12" fmla="*/ 3 w 19"/>
                <a:gd name="T13" fmla="*/ 14 h 44"/>
                <a:gd name="T14" fmla="*/ 0 w 19"/>
                <a:gd name="T15" fmla="*/ 14 h 44"/>
                <a:gd name="T16" fmla="*/ 0 w 19"/>
                <a:gd name="T17" fmla="*/ 6 h 44"/>
                <a:gd name="T18" fmla="*/ 8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10" y="44"/>
                    <a:pt x="10" y="44"/>
                    <a:pt x="10" y="44"/>
                  </a:cubicBezTo>
                  <a:cubicBezTo>
                    <a:pt x="10" y="10"/>
                    <a:pt x="10" y="10"/>
                    <a:pt x="10" y="10"/>
                  </a:cubicBezTo>
                  <a:cubicBezTo>
                    <a:pt x="9" y="11"/>
                    <a:pt x="9" y="11"/>
                    <a:pt x="8" y="12"/>
                  </a:cubicBezTo>
                  <a:cubicBezTo>
                    <a:pt x="7" y="12"/>
                    <a:pt x="6" y="13"/>
                    <a:pt x="6" y="13"/>
                  </a:cubicBezTo>
                  <a:cubicBezTo>
                    <a:pt x="5" y="13"/>
                    <a:pt x="4" y="14"/>
                    <a:pt x="3" y="14"/>
                  </a:cubicBezTo>
                  <a:cubicBezTo>
                    <a:pt x="2" y="14"/>
                    <a:pt x="1" y="14"/>
                    <a:pt x="0" y="14"/>
                  </a:cubicBezTo>
                  <a:cubicBezTo>
                    <a:pt x="0" y="6"/>
                    <a:pt x="0" y="6"/>
                    <a:pt x="0" y="6"/>
                  </a:cubicBezTo>
                  <a:cubicBezTo>
                    <a:pt x="3" y="5"/>
                    <a:pt x="5" y="5"/>
                    <a:pt x="8" y="3"/>
                  </a:cubicBezTo>
                  <a:cubicBezTo>
                    <a:pt x="10" y="2"/>
                    <a:pt x="12" y="1"/>
                    <a:pt x="13" y="0"/>
                  </a:cubicBezTo>
                  <a:lnTo>
                    <a:pt x="19" y="0"/>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38" name="Freeform 37"/>
            <p:cNvSpPr>
              <a:spLocks/>
            </p:cNvSpPr>
            <p:nvPr/>
          </p:nvSpPr>
          <p:spPr bwMode="auto">
            <a:xfrm>
              <a:off x="200443" y="1640076"/>
              <a:ext cx="38" cy="88"/>
            </a:xfrm>
            <a:custGeom>
              <a:avLst/>
              <a:gdLst>
                <a:gd name="T0" fmla="*/ 19 w 19"/>
                <a:gd name="T1" fmla="*/ 0 h 44"/>
                <a:gd name="T2" fmla="*/ 19 w 19"/>
                <a:gd name="T3" fmla="*/ 44 h 44"/>
                <a:gd name="T4" fmla="*/ 10 w 19"/>
                <a:gd name="T5" fmla="*/ 44 h 44"/>
                <a:gd name="T6" fmla="*/ 10 w 19"/>
                <a:gd name="T7" fmla="*/ 10 h 44"/>
                <a:gd name="T8" fmla="*/ 8 w 19"/>
                <a:gd name="T9" fmla="*/ 12 h 44"/>
                <a:gd name="T10" fmla="*/ 6 w 19"/>
                <a:gd name="T11" fmla="*/ 13 h 44"/>
                <a:gd name="T12" fmla="*/ 3 w 19"/>
                <a:gd name="T13" fmla="*/ 14 h 44"/>
                <a:gd name="T14" fmla="*/ 0 w 19"/>
                <a:gd name="T15" fmla="*/ 14 h 44"/>
                <a:gd name="T16" fmla="*/ 0 w 19"/>
                <a:gd name="T17" fmla="*/ 6 h 44"/>
                <a:gd name="T18" fmla="*/ 8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10" y="44"/>
                    <a:pt x="10" y="44"/>
                    <a:pt x="10" y="44"/>
                  </a:cubicBezTo>
                  <a:cubicBezTo>
                    <a:pt x="10" y="10"/>
                    <a:pt x="10" y="10"/>
                    <a:pt x="10" y="10"/>
                  </a:cubicBezTo>
                  <a:cubicBezTo>
                    <a:pt x="9" y="11"/>
                    <a:pt x="9" y="11"/>
                    <a:pt x="8" y="12"/>
                  </a:cubicBezTo>
                  <a:cubicBezTo>
                    <a:pt x="7" y="12"/>
                    <a:pt x="6" y="13"/>
                    <a:pt x="6" y="13"/>
                  </a:cubicBezTo>
                  <a:cubicBezTo>
                    <a:pt x="5" y="13"/>
                    <a:pt x="4" y="13"/>
                    <a:pt x="3" y="14"/>
                  </a:cubicBezTo>
                  <a:cubicBezTo>
                    <a:pt x="2" y="14"/>
                    <a:pt x="1" y="14"/>
                    <a:pt x="0" y="14"/>
                  </a:cubicBezTo>
                  <a:cubicBezTo>
                    <a:pt x="0" y="6"/>
                    <a:pt x="0" y="6"/>
                    <a:pt x="0" y="6"/>
                  </a:cubicBezTo>
                  <a:cubicBezTo>
                    <a:pt x="3" y="5"/>
                    <a:pt x="5" y="4"/>
                    <a:pt x="8" y="3"/>
                  </a:cubicBezTo>
                  <a:cubicBezTo>
                    <a:pt x="10" y="2"/>
                    <a:pt x="12" y="1"/>
                    <a:pt x="13" y="0"/>
                  </a:cubicBezTo>
                  <a:lnTo>
                    <a:pt x="19" y="0"/>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39" name="Freeform 38"/>
            <p:cNvSpPr>
              <a:spLocks noEditPoints="1"/>
            </p:cNvSpPr>
            <p:nvPr/>
          </p:nvSpPr>
          <p:spPr bwMode="auto">
            <a:xfrm>
              <a:off x="200435" y="1639830"/>
              <a:ext cx="64" cy="90"/>
            </a:xfrm>
            <a:custGeom>
              <a:avLst/>
              <a:gdLst>
                <a:gd name="T0" fmla="*/ 16 w 32"/>
                <a:gd name="T1" fmla="*/ 45 h 45"/>
                <a:gd name="T2" fmla="*/ 0 w 32"/>
                <a:gd name="T3" fmla="*/ 23 h 45"/>
                <a:gd name="T4" fmla="*/ 4 w 32"/>
                <a:gd name="T5" fmla="*/ 6 h 45"/>
                <a:gd name="T6" fmla="*/ 16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6"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3"/>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40" name="Freeform 39"/>
            <p:cNvSpPr>
              <a:spLocks noEditPoints="1"/>
            </p:cNvSpPr>
            <p:nvPr/>
          </p:nvSpPr>
          <p:spPr bwMode="auto">
            <a:xfrm>
              <a:off x="200214" y="1640191"/>
              <a:ext cx="63" cy="90"/>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8 h 45"/>
                <a:gd name="T16" fmla="*/ 10 w 32"/>
                <a:gd name="T17" fmla="*/ 23 h 45"/>
                <a:gd name="T18" fmla="*/ 16 w 32"/>
                <a:gd name="T19" fmla="*/ 38 h 45"/>
                <a:gd name="T20" fmla="*/ 22 w 32"/>
                <a:gd name="T21" fmla="*/ 23 h 45"/>
                <a:gd name="T22" fmla="*/ 16 w 32"/>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8"/>
                    <a:pt x="32" y="22"/>
                  </a:cubicBezTo>
                  <a:cubicBezTo>
                    <a:pt x="32" y="30"/>
                    <a:pt x="30" y="35"/>
                    <a:pt x="28" y="39"/>
                  </a:cubicBezTo>
                  <a:cubicBezTo>
                    <a:pt x="25" y="43"/>
                    <a:pt x="21" y="45"/>
                    <a:pt x="16" y="45"/>
                  </a:cubicBezTo>
                  <a:close/>
                  <a:moveTo>
                    <a:pt x="16" y="8"/>
                  </a:moveTo>
                  <a:cubicBezTo>
                    <a:pt x="12" y="8"/>
                    <a:pt x="10" y="13"/>
                    <a:pt x="10" y="23"/>
                  </a:cubicBezTo>
                  <a:cubicBezTo>
                    <a:pt x="10" y="33"/>
                    <a:pt x="12" y="38"/>
                    <a:pt x="16" y="38"/>
                  </a:cubicBezTo>
                  <a:cubicBezTo>
                    <a:pt x="20" y="38"/>
                    <a:pt x="22" y="33"/>
                    <a:pt x="22" y="23"/>
                  </a:cubicBezTo>
                  <a:cubicBezTo>
                    <a:pt x="22" y="13"/>
                    <a:pt x="20" y="8"/>
                    <a:pt x="16" y="8"/>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41" name="Freeform 40"/>
            <p:cNvSpPr>
              <a:spLocks/>
            </p:cNvSpPr>
            <p:nvPr/>
          </p:nvSpPr>
          <p:spPr bwMode="auto">
            <a:xfrm>
              <a:off x="200299" y="1640191"/>
              <a:ext cx="38" cy="88"/>
            </a:xfrm>
            <a:custGeom>
              <a:avLst/>
              <a:gdLst>
                <a:gd name="T0" fmla="*/ 19 w 19"/>
                <a:gd name="T1" fmla="*/ 0 h 44"/>
                <a:gd name="T2" fmla="*/ 19 w 19"/>
                <a:gd name="T3" fmla="*/ 44 h 44"/>
                <a:gd name="T4" fmla="*/ 9 w 19"/>
                <a:gd name="T5" fmla="*/ 44 h 44"/>
                <a:gd name="T6" fmla="*/ 9 w 19"/>
                <a:gd name="T7" fmla="*/ 11 h 44"/>
                <a:gd name="T8" fmla="*/ 7 w 19"/>
                <a:gd name="T9" fmla="*/ 12 h 44"/>
                <a:gd name="T10" fmla="*/ 5 w 19"/>
                <a:gd name="T11" fmla="*/ 13 h 44"/>
                <a:gd name="T12" fmla="*/ 3 w 19"/>
                <a:gd name="T13" fmla="*/ 14 h 44"/>
                <a:gd name="T14" fmla="*/ 0 w 19"/>
                <a:gd name="T15" fmla="*/ 15 h 44"/>
                <a:gd name="T16" fmla="*/ 0 w 19"/>
                <a:gd name="T17" fmla="*/ 7 h 44"/>
                <a:gd name="T18" fmla="*/ 7 w 19"/>
                <a:gd name="T19" fmla="*/ 4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1"/>
                    <a:pt x="9" y="11"/>
                    <a:pt x="9" y="11"/>
                  </a:cubicBezTo>
                  <a:cubicBezTo>
                    <a:pt x="9" y="11"/>
                    <a:pt x="8" y="12"/>
                    <a:pt x="7" y="12"/>
                  </a:cubicBezTo>
                  <a:cubicBezTo>
                    <a:pt x="7" y="13"/>
                    <a:pt x="6" y="13"/>
                    <a:pt x="5" y="13"/>
                  </a:cubicBezTo>
                  <a:cubicBezTo>
                    <a:pt x="4" y="14"/>
                    <a:pt x="3" y="14"/>
                    <a:pt x="3" y="14"/>
                  </a:cubicBezTo>
                  <a:cubicBezTo>
                    <a:pt x="2" y="14"/>
                    <a:pt x="1" y="15"/>
                    <a:pt x="0" y="15"/>
                  </a:cubicBezTo>
                  <a:cubicBezTo>
                    <a:pt x="0" y="7"/>
                    <a:pt x="0" y="7"/>
                    <a:pt x="0" y="7"/>
                  </a:cubicBezTo>
                  <a:cubicBezTo>
                    <a:pt x="2" y="6"/>
                    <a:pt x="5" y="5"/>
                    <a:pt x="7" y="4"/>
                  </a:cubicBezTo>
                  <a:cubicBezTo>
                    <a:pt x="9" y="3"/>
                    <a:pt x="11" y="1"/>
                    <a:pt x="13" y="0"/>
                  </a:cubicBezTo>
                  <a:lnTo>
                    <a:pt x="19" y="0"/>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42" name="Freeform 41"/>
            <p:cNvSpPr>
              <a:spLocks noEditPoints="1"/>
            </p:cNvSpPr>
            <p:nvPr/>
          </p:nvSpPr>
          <p:spPr bwMode="auto">
            <a:xfrm>
              <a:off x="200361" y="1640191"/>
              <a:ext cx="64" cy="90"/>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8 h 45"/>
                <a:gd name="T16" fmla="*/ 10 w 32"/>
                <a:gd name="T17" fmla="*/ 23 h 45"/>
                <a:gd name="T18" fmla="*/ 16 w 32"/>
                <a:gd name="T19" fmla="*/ 38 h 45"/>
                <a:gd name="T20" fmla="*/ 22 w 32"/>
                <a:gd name="T21" fmla="*/ 23 h 45"/>
                <a:gd name="T22" fmla="*/ 16 w 32"/>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5" y="6"/>
                  </a:cubicBezTo>
                  <a:cubicBezTo>
                    <a:pt x="7" y="2"/>
                    <a:pt x="11" y="0"/>
                    <a:pt x="17" y="0"/>
                  </a:cubicBezTo>
                  <a:cubicBezTo>
                    <a:pt x="27" y="0"/>
                    <a:pt x="32" y="8"/>
                    <a:pt x="32" y="22"/>
                  </a:cubicBezTo>
                  <a:cubicBezTo>
                    <a:pt x="32" y="30"/>
                    <a:pt x="30" y="35"/>
                    <a:pt x="28" y="39"/>
                  </a:cubicBezTo>
                  <a:cubicBezTo>
                    <a:pt x="25" y="43"/>
                    <a:pt x="21" y="45"/>
                    <a:pt x="16" y="45"/>
                  </a:cubicBezTo>
                  <a:close/>
                  <a:moveTo>
                    <a:pt x="16" y="8"/>
                  </a:moveTo>
                  <a:cubicBezTo>
                    <a:pt x="12" y="8"/>
                    <a:pt x="10" y="13"/>
                    <a:pt x="10" y="23"/>
                  </a:cubicBezTo>
                  <a:cubicBezTo>
                    <a:pt x="10" y="33"/>
                    <a:pt x="12" y="38"/>
                    <a:pt x="16" y="38"/>
                  </a:cubicBezTo>
                  <a:cubicBezTo>
                    <a:pt x="20" y="38"/>
                    <a:pt x="22" y="33"/>
                    <a:pt x="22" y="23"/>
                  </a:cubicBezTo>
                  <a:cubicBezTo>
                    <a:pt x="22" y="13"/>
                    <a:pt x="20" y="8"/>
                    <a:pt x="16" y="8"/>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43" name="Freeform 42"/>
            <p:cNvSpPr>
              <a:spLocks noEditPoints="1"/>
            </p:cNvSpPr>
            <p:nvPr/>
          </p:nvSpPr>
          <p:spPr bwMode="auto">
            <a:xfrm>
              <a:off x="200214" y="1640315"/>
              <a:ext cx="63" cy="90"/>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8 h 45"/>
                <a:gd name="T16" fmla="*/ 10 w 32"/>
                <a:gd name="T17" fmla="*/ 23 h 45"/>
                <a:gd name="T18" fmla="*/ 16 w 32"/>
                <a:gd name="T19" fmla="*/ 38 h 45"/>
                <a:gd name="T20" fmla="*/ 22 w 32"/>
                <a:gd name="T21" fmla="*/ 23 h 45"/>
                <a:gd name="T22" fmla="*/ 16 w 32"/>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8"/>
                    <a:pt x="32" y="22"/>
                  </a:cubicBezTo>
                  <a:cubicBezTo>
                    <a:pt x="32" y="30"/>
                    <a:pt x="30" y="35"/>
                    <a:pt x="28" y="39"/>
                  </a:cubicBezTo>
                  <a:cubicBezTo>
                    <a:pt x="25" y="43"/>
                    <a:pt x="21" y="45"/>
                    <a:pt x="16" y="45"/>
                  </a:cubicBezTo>
                  <a:close/>
                  <a:moveTo>
                    <a:pt x="16" y="8"/>
                  </a:moveTo>
                  <a:cubicBezTo>
                    <a:pt x="12" y="8"/>
                    <a:pt x="10" y="13"/>
                    <a:pt x="10" y="23"/>
                  </a:cubicBezTo>
                  <a:cubicBezTo>
                    <a:pt x="10" y="33"/>
                    <a:pt x="12" y="38"/>
                    <a:pt x="16" y="38"/>
                  </a:cubicBezTo>
                  <a:cubicBezTo>
                    <a:pt x="20" y="38"/>
                    <a:pt x="22" y="33"/>
                    <a:pt x="22" y="23"/>
                  </a:cubicBezTo>
                  <a:cubicBezTo>
                    <a:pt x="22" y="13"/>
                    <a:pt x="20" y="8"/>
                    <a:pt x="16" y="8"/>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44" name="Freeform 43"/>
            <p:cNvSpPr>
              <a:spLocks noEditPoints="1"/>
            </p:cNvSpPr>
            <p:nvPr/>
          </p:nvSpPr>
          <p:spPr bwMode="auto">
            <a:xfrm>
              <a:off x="200291" y="1640315"/>
              <a:ext cx="62" cy="90"/>
            </a:xfrm>
            <a:custGeom>
              <a:avLst/>
              <a:gdLst>
                <a:gd name="T0" fmla="*/ 15 w 31"/>
                <a:gd name="T1" fmla="*/ 45 h 45"/>
                <a:gd name="T2" fmla="*/ 0 w 31"/>
                <a:gd name="T3" fmla="*/ 23 h 45"/>
                <a:gd name="T4" fmla="*/ 4 w 31"/>
                <a:gd name="T5" fmla="*/ 6 h 45"/>
                <a:gd name="T6" fmla="*/ 16 w 31"/>
                <a:gd name="T7" fmla="*/ 0 h 45"/>
                <a:gd name="T8" fmla="*/ 31 w 31"/>
                <a:gd name="T9" fmla="*/ 22 h 45"/>
                <a:gd name="T10" fmla="*/ 27 w 31"/>
                <a:gd name="T11" fmla="*/ 39 h 45"/>
                <a:gd name="T12" fmla="*/ 15 w 31"/>
                <a:gd name="T13" fmla="*/ 45 h 45"/>
                <a:gd name="T14" fmla="*/ 16 w 31"/>
                <a:gd name="T15" fmla="*/ 8 h 45"/>
                <a:gd name="T16" fmla="*/ 9 w 31"/>
                <a:gd name="T17" fmla="*/ 23 h 45"/>
                <a:gd name="T18" fmla="*/ 15 w 31"/>
                <a:gd name="T19" fmla="*/ 38 h 45"/>
                <a:gd name="T20" fmla="*/ 21 w 31"/>
                <a:gd name="T21" fmla="*/ 23 h 45"/>
                <a:gd name="T22" fmla="*/ 16 w 31"/>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5">
                  <a:moveTo>
                    <a:pt x="15" y="45"/>
                  </a:moveTo>
                  <a:cubicBezTo>
                    <a:pt x="5" y="45"/>
                    <a:pt x="0" y="38"/>
                    <a:pt x="0" y="23"/>
                  </a:cubicBezTo>
                  <a:cubicBezTo>
                    <a:pt x="0" y="16"/>
                    <a:pt x="1" y="10"/>
                    <a:pt x="4" y="6"/>
                  </a:cubicBezTo>
                  <a:cubicBezTo>
                    <a:pt x="7" y="2"/>
                    <a:pt x="11" y="0"/>
                    <a:pt x="16" y="0"/>
                  </a:cubicBezTo>
                  <a:cubicBezTo>
                    <a:pt x="26" y="0"/>
                    <a:pt x="31" y="8"/>
                    <a:pt x="31" y="22"/>
                  </a:cubicBezTo>
                  <a:cubicBezTo>
                    <a:pt x="31" y="30"/>
                    <a:pt x="30" y="35"/>
                    <a:pt x="27" y="39"/>
                  </a:cubicBezTo>
                  <a:cubicBezTo>
                    <a:pt x="24" y="43"/>
                    <a:pt x="20" y="45"/>
                    <a:pt x="15" y="45"/>
                  </a:cubicBezTo>
                  <a:close/>
                  <a:moveTo>
                    <a:pt x="16" y="8"/>
                  </a:moveTo>
                  <a:cubicBezTo>
                    <a:pt x="11" y="8"/>
                    <a:pt x="9" y="13"/>
                    <a:pt x="9" y="23"/>
                  </a:cubicBezTo>
                  <a:cubicBezTo>
                    <a:pt x="9" y="33"/>
                    <a:pt x="11" y="38"/>
                    <a:pt x="15" y="38"/>
                  </a:cubicBezTo>
                  <a:cubicBezTo>
                    <a:pt x="19" y="38"/>
                    <a:pt x="21" y="33"/>
                    <a:pt x="21" y="23"/>
                  </a:cubicBezTo>
                  <a:cubicBezTo>
                    <a:pt x="21" y="13"/>
                    <a:pt x="19" y="8"/>
                    <a:pt x="16" y="8"/>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45" name="Freeform 44"/>
            <p:cNvSpPr>
              <a:spLocks/>
            </p:cNvSpPr>
            <p:nvPr/>
          </p:nvSpPr>
          <p:spPr bwMode="auto">
            <a:xfrm>
              <a:off x="200443" y="1639954"/>
              <a:ext cx="38" cy="88"/>
            </a:xfrm>
            <a:custGeom>
              <a:avLst/>
              <a:gdLst>
                <a:gd name="T0" fmla="*/ 19 w 19"/>
                <a:gd name="T1" fmla="*/ 0 h 44"/>
                <a:gd name="T2" fmla="*/ 19 w 19"/>
                <a:gd name="T3" fmla="*/ 44 h 44"/>
                <a:gd name="T4" fmla="*/ 10 w 19"/>
                <a:gd name="T5" fmla="*/ 44 h 44"/>
                <a:gd name="T6" fmla="*/ 10 w 19"/>
                <a:gd name="T7" fmla="*/ 11 h 44"/>
                <a:gd name="T8" fmla="*/ 8 w 19"/>
                <a:gd name="T9" fmla="*/ 12 h 44"/>
                <a:gd name="T10" fmla="*/ 6 w 19"/>
                <a:gd name="T11" fmla="*/ 13 h 44"/>
                <a:gd name="T12" fmla="*/ 3 w 19"/>
                <a:gd name="T13" fmla="*/ 14 h 44"/>
                <a:gd name="T14" fmla="*/ 0 w 19"/>
                <a:gd name="T15" fmla="*/ 14 h 44"/>
                <a:gd name="T16" fmla="*/ 0 w 19"/>
                <a:gd name="T17" fmla="*/ 6 h 44"/>
                <a:gd name="T18" fmla="*/ 8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10" y="44"/>
                    <a:pt x="10" y="44"/>
                    <a:pt x="10" y="44"/>
                  </a:cubicBezTo>
                  <a:cubicBezTo>
                    <a:pt x="10" y="11"/>
                    <a:pt x="10" y="11"/>
                    <a:pt x="10" y="11"/>
                  </a:cubicBezTo>
                  <a:cubicBezTo>
                    <a:pt x="9" y="11"/>
                    <a:pt x="9" y="11"/>
                    <a:pt x="8" y="12"/>
                  </a:cubicBezTo>
                  <a:cubicBezTo>
                    <a:pt x="7" y="12"/>
                    <a:pt x="6" y="13"/>
                    <a:pt x="6" y="13"/>
                  </a:cubicBezTo>
                  <a:cubicBezTo>
                    <a:pt x="5" y="13"/>
                    <a:pt x="4" y="14"/>
                    <a:pt x="3" y="14"/>
                  </a:cubicBezTo>
                  <a:cubicBezTo>
                    <a:pt x="2" y="14"/>
                    <a:pt x="1" y="14"/>
                    <a:pt x="0" y="14"/>
                  </a:cubicBezTo>
                  <a:cubicBezTo>
                    <a:pt x="0" y="6"/>
                    <a:pt x="0" y="6"/>
                    <a:pt x="0" y="6"/>
                  </a:cubicBezTo>
                  <a:cubicBezTo>
                    <a:pt x="3" y="6"/>
                    <a:pt x="5" y="5"/>
                    <a:pt x="8" y="3"/>
                  </a:cubicBezTo>
                  <a:cubicBezTo>
                    <a:pt x="10" y="2"/>
                    <a:pt x="12" y="1"/>
                    <a:pt x="13" y="0"/>
                  </a:cubicBezTo>
                  <a:lnTo>
                    <a:pt x="19" y="0"/>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46" name="Freeform 45"/>
            <p:cNvSpPr>
              <a:spLocks noEditPoints="1"/>
            </p:cNvSpPr>
            <p:nvPr/>
          </p:nvSpPr>
          <p:spPr bwMode="auto">
            <a:xfrm>
              <a:off x="200361" y="1639954"/>
              <a:ext cx="64" cy="90"/>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5"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3"/>
                    <a:pt x="10" y="23"/>
                  </a:cubicBezTo>
                  <a:cubicBezTo>
                    <a:pt x="10" y="33"/>
                    <a:pt x="12" y="38"/>
                    <a:pt x="16" y="38"/>
                  </a:cubicBezTo>
                  <a:cubicBezTo>
                    <a:pt x="20" y="38"/>
                    <a:pt x="22" y="33"/>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47" name="Rectangle 46"/>
            <p:cNvSpPr>
              <a:spLocks noChangeArrowheads="1"/>
            </p:cNvSpPr>
            <p:nvPr/>
          </p:nvSpPr>
          <p:spPr bwMode="auto">
            <a:xfrm>
              <a:off x="200068" y="1638392"/>
              <a:ext cx="174" cy="337"/>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48" name="Rectangle 47"/>
            <p:cNvSpPr>
              <a:spLocks noChangeArrowheads="1"/>
            </p:cNvSpPr>
            <p:nvPr/>
          </p:nvSpPr>
          <p:spPr bwMode="auto">
            <a:xfrm>
              <a:off x="200411" y="1638466"/>
              <a:ext cx="148" cy="263"/>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49" name="Rectangle 48"/>
            <p:cNvSpPr>
              <a:spLocks noChangeArrowheads="1"/>
            </p:cNvSpPr>
            <p:nvPr/>
          </p:nvSpPr>
          <p:spPr bwMode="auto">
            <a:xfrm>
              <a:off x="200411" y="1638336"/>
              <a:ext cx="32" cy="261"/>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50" name="Rectangle 49"/>
            <p:cNvSpPr>
              <a:spLocks noChangeArrowheads="1"/>
            </p:cNvSpPr>
            <p:nvPr/>
          </p:nvSpPr>
          <p:spPr bwMode="auto">
            <a:xfrm>
              <a:off x="200174" y="1638324"/>
              <a:ext cx="177" cy="405"/>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51" name="Rectangle 50"/>
            <p:cNvSpPr>
              <a:spLocks noChangeArrowheads="1"/>
            </p:cNvSpPr>
            <p:nvPr/>
          </p:nvSpPr>
          <p:spPr bwMode="auto">
            <a:xfrm>
              <a:off x="200299" y="1638290"/>
              <a:ext cx="112" cy="439"/>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52" name="Rectangle 51"/>
            <p:cNvSpPr>
              <a:spLocks noChangeArrowheads="1"/>
            </p:cNvSpPr>
            <p:nvPr/>
          </p:nvSpPr>
          <p:spPr bwMode="auto">
            <a:xfrm>
              <a:off x="200242" y="1638432"/>
              <a:ext cx="97" cy="297"/>
            </a:xfrm>
            <a:prstGeom prst="rect">
              <a:avLst/>
            </a:prstGeom>
            <a:solidFill>
              <a:srgbClr val="00BC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grpSp>
    </p:spTree>
    <p:extLst>
      <p:ext uri="{BB962C8B-B14F-4D97-AF65-F5344CB8AC3E}">
        <p14:creationId xmlns:p14="http://schemas.microsoft.com/office/powerpoint/2010/main" val="138320652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 name="Group 16"/>
          <p:cNvGrpSpPr/>
          <p:nvPr/>
        </p:nvGrpSpPr>
        <p:grpSpPr>
          <a:xfrm>
            <a:off x="274638" y="1679673"/>
            <a:ext cx="5653297" cy="3189190"/>
            <a:chOff x="274638" y="1679673"/>
            <a:chExt cx="5653297" cy="3189190"/>
          </a:xfrm>
        </p:grpSpPr>
        <p:sp>
          <p:nvSpPr>
            <p:cNvPr id="9" name="Rectangle 8"/>
            <p:cNvSpPr/>
            <p:nvPr/>
          </p:nvSpPr>
          <p:spPr bwMode="auto">
            <a:xfrm>
              <a:off x="274638" y="1679673"/>
              <a:ext cx="5653297" cy="3189190"/>
            </a:xfrm>
            <a:prstGeom prst="rect">
              <a:avLst/>
            </a:prstGeom>
            <a:solidFill>
              <a:srgbClr val="541868"/>
            </a:solidFill>
            <a:ln w="2540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931065" fontAlgn="base">
                <a:spcBef>
                  <a:spcPct val="0"/>
                </a:spcBef>
                <a:spcAft>
                  <a:spcPct val="0"/>
                </a:spcAft>
                <a:defRPr/>
              </a:pPr>
              <a:r>
                <a:rPr lang="en-US" sz="2800" dirty="0">
                  <a:gradFill>
                    <a:gsLst>
                      <a:gs pos="0">
                        <a:schemeClr val="accent1">
                          <a:lumMod val="5000"/>
                          <a:lumOff val="95000"/>
                        </a:schemeClr>
                      </a:gs>
                      <a:gs pos="100000">
                        <a:schemeClr val="tx1"/>
                      </a:gs>
                    </a:gsLst>
                    <a:lin ang="5400000" scaled="1"/>
                  </a:gradFill>
                  <a:latin typeface="+mj-lt"/>
                </a:rPr>
                <a:t>Driving down costs </a:t>
              </a:r>
              <a:r>
                <a:rPr lang="en-US" sz="2800" dirty="0" smtClean="0">
                  <a:gradFill>
                    <a:gsLst>
                      <a:gs pos="0">
                        <a:schemeClr val="accent1">
                          <a:lumMod val="5000"/>
                          <a:lumOff val="95000"/>
                        </a:schemeClr>
                      </a:gs>
                      <a:gs pos="100000">
                        <a:schemeClr val="tx1"/>
                      </a:gs>
                    </a:gsLst>
                    <a:lin ang="5400000" scaled="1"/>
                  </a:gradFill>
                  <a:latin typeface="+mj-lt"/>
                </a:rPr>
                <a:t/>
              </a:r>
              <a:br>
                <a:rPr lang="en-US" sz="2800" dirty="0" smtClean="0">
                  <a:gradFill>
                    <a:gsLst>
                      <a:gs pos="0">
                        <a:schemeClr val="accent1">
                          <a:lumMod val="5000"/>
                          <a:lumOff val="95000"/>
                        </a:schemeClr>
                      </a:gs>
                      <a:gs pos="100000">
                        <a:schemeClr val="tx1"/>
                      </a:gs>
                    </a:gsLst>
                    <a:lin ang="5400000" scaled="1"/>
                  </a:gradFill>
                  <a:latin typeface="+mj-lt"/>
                </a:rPr>
              </a:br>
              <a:r>
                <a:rPr lang="en-US" sz="2800" dirty="0" smtClean="0">
                  <a:gradFill>
                    <a:gsLst>
                      <a:gs pos="0">
                        <a:schemeClr val="accent1">
                          <a:lumMod val="5000"/>
                          <a:lumOff val="95000"/>
                        </a:schemeClr>
                      </a:gs>
                      <a:gs pos="100000">
                        <a:schemeClr val="tx1"/>
                      </a:gs>
                    </a:gsLst>
                    <a:lin ang="5400000" scaled="1"/>
                  </a:gradFill>
                  <a:latin typeface="+mj-lt"/>
                </a:rPr>
                <a:t>of </a:t>
              </a:r>
              <a:r>
                <a:rPr lang="en-US" sz="2800" dirty="0">
                  <a:gradFill>
                    <a:gsLst>
                      <a:gs pos="0">
                        <a:schemeClr val="accent1">
                          <a:lumMod val="5000"/>
                          <a:lumOff val="95000"/>
                        </a:schemeClr>
                      </a:gs>
                      <a:gs pos="100000">
                        <a:schemeClr val="tx1"/>
                      </a:gs>
                    </a:gsLst>
                    <a:lin ang="5400000" scaled="1"/>
                  </a:gradFill>
                  <a:latin typeface="+mj-lt"/>
                </a:rPr>
                <a:t>infrastructure</a:t>
              </a:r>
            </a:p>
          </p:txBody>
        </p:sp>
        <p:grpSp>
          <p:nvGrpSpPr>
            <p:cNvPr id="12" name="Group 11"/>
            <p:cNvGrpSpPr/>
            <p:nvPr/>
          </p:nvGrpSpPr>
          <p:grpSpPr>
            <a:xfrm>
              <a:off x="4523232" y="3293752"/>
              <a:ext cx="1189736" cy="1382579"/>
              <a:chOff x="5695950" y="3956050"/>
              <a:chExt cx="577850" cy="671513"/>
            </a:xfrm>
            <a:solidFill>
              <a:schemeClr val="tx1"/>
            </a:solidFill>
          </p:grpSpPr>
          <p:sp>
            <p:nvSpPr>
              <p:cNvPr id="13" name="Freeform 87"/>
              <p:cNvSpPr>
                <a:spLocks noEditPoints="1"/>
              </p:cNvSpPr>
              <p:nvPr/>
            </p:nvSpPr>
            <p:spPr bwMode="auto">
              <a:xfrm>
                <a:off x="5695950" y="4151313"/>
                <a:ext cx="577850" cy="476250"/>
              </a:xfrm>
              <a:custGeom>
                <a:avLst/>
                <a:gdLst>
                  <a:gd name="T0" fmla="*/ 0 w 279"/>
                  <a:gd name="T1" fmla="*/ 30 h 230"/>
                  <a:gd name="T2" fmla="*/ 0 w 279"/>
                  <a:gd name="T3" fmla="*/ 181 h 230"/>
                  <a:gd name="T4" fmla="*/ 14 w 279"/>
                  <a:gd name="T5" fmla="*/ 199 h 230"/>
                  <a:gd name="T6" fmla="*/ 69 w 279"/>
                  <a:gd name="T7" fmla="*/ 206 h 230"/>
                  <a:gd name="T8" fmla="*/ 77 w 279"/>
                  <a:gd name="T9" fmla="*/ 205 h 230"/>
                  <a:gd name="T10" fmla="*/ 77 w 279"/>
                  <a:gd name="T11" fmla="*/ 205 h 230"/>
                  <a:gd name="T12" fmla="*/ 77 w 279"/>
                  <a:gd name="T13" fmla="*/ 205 h 230"/>
                  <a:gd name="T14" fmla="*/ 77 w 279"/>
                  <a:gd name="T15" fmla="*/ 205 h 230"/>
                  <a:gd name="T16" fmla="*/ 85 w 279"/>
                  <a:gd name="T17" fmla="*/ 200 h 230"/>
                  <a:gd name="T18" fmla="*/ 98 w 279"/>
                  <a:gd name="T19" fmla="*/ 211 h 230"/>
                  <a:gd name="T20" fmla="*/ 152 w 279"/>
                  <a:gd name="T21" fmla="*/ 218 h 230"/>
                  <a:gd name="T22" fmla="*/ 160 w 279"/>
                  <a:gd name="T23" fmla="*/ 217 h 230"/>
                  <a:gd name="T24" fmla="*/ 160 w 279"/>
                  <a:gd name="T25" fmla="*/ 217 h 230"/>
                  <a:gd name="T26" fmla="*/ 160 w 279"/>
                  <a:gd name="T27" fmla="*/ 217 h 230"/>
                  <a:gd name="T28" fmla="*/ 161 w 279"/>
                  <a:gd name="T29" fmla="*/ 216 h 230"/>
                  <a:gd name="T30" fmla="*/ 168 w 279"/>
                  <a:gd name="T31" fmla="*/ 211 h 230"/>
                  <a:gd name="T32" fmla="*/ 182 w 279"/>
                  <a:gd name="T33" fmla="*/ 222 h 230"/>
                  <a:gd name="T34" fmla="*/ 236 w 279"/>
                  <a:gd name="T35" fmla="*/ 230 h 230"/>
                  <a:gd name="T36" fmla="*/ 244 w 279"/>
                  <a:gd name="T37" fmla="*/ 229 h 230"/>
                  <a:gd name="T38" fmla="*/ 244 w 279"/>
                  <a:gd name="T39" fmla="*/ 229 h 230"/>
                  <a:gd name="T40" fmla="*/ 272 w 279"/>
                  <a:gd name="T41" fmla="*/ 213 h 230"/>
                  <a:gd name="T42" fmla="*/ 279 w 279"/>
                  <a:gd name="T43" fmla="*/ 201 h 230"/>
                  <a:gd name="T44" fmla="*/ 279 w 279"/>
                  <a:gd name="T45" fmla="*/ 144 h 230"/>
                  <a:gd name="T46" fmla="*/ 264 w 279"/>
                  <a:gd name="T47" fmla="*/ 126 h 230"/>
                  <a:gd name="T48" fmla="*/ 210 w 279"/>
                  <a:gd name="T49" fmla="*/ 118 h 230"/>
                  <a:gd name="T50" fmla="*/ 202 w 279"/>
                  <a:gd name="T51" fmla="*/ 120 h 230"/>
                  <a:gd name="T52" fmla="*/ 195 w 279"/>
                  <a:gd name="T53" fmla="*/ 123 h 230"/>
                  <a:gd name="T54" fmla="*/ 195 w 279"/>
                  <a:gd name="T55" fmla="*/ 85 h 230"/>
                  <a:gd name="T56" fmla="*/ 180 w 279"/>
                  <a:gd name="T57" fmla="*/ 67 h 230"/>
                  <a:gd name="T58" fmla="*/ 126 w 279"/>
                  <a:gd name="T59" fmla="*/ 59 h 230"/>
                  <a:gd name="T60" fmla="*/ 118 w 279"/>
                  <a:gd name="T61" fmla="*/ 61 h 230"/>
                  <a:gd name="T62" fmla="*/ 111 w 279"/>
                  <a:gd name="T63" fmla="*/ 65 h 230"/>
                  <a:gd name="T64" fmla="*/ 111 w 279"/>
                  <a:gd name="T65" fmla="*/ 26 h 230"/>
                  <a:gd name="T66" fmla="*/ 97 w 279"/>
                  <a:gd name="T67" fmla="*/ 8 h 230"/>
                  <a:gd name="T68" fmla="*/ 42 w 279"/>
                  <a:gd name="T69" fmla="*/ 0 h 230"/>
                  <a:gd name="T70" fmla="*/ 35 w 279"/>
                  <a:gd name="T71" fmla="*/ 2 h 230"/>
                  <a:gd name="T72" fmla="*/ 6 w 279"/>
                  <a:gd name="T73" fmla="*/ 17 h 230"/>
                  <a:gd name="T74" fmla="*/ 6 w 279"/>
                  <a:gd name="T75" fmla="*/ 17 h 230"/>
                  <a:gd name="T76" fmla="*/ 0 w 279"/>
                  <a:gd name="T77" fmla="*/ 30 h 230"/>
                  <a:gd name="T78" fmla="*/ 184 w 279"/>
                  <a:gd name="T79" fmla="*/ 204 h 230"/>
                  <a:gd name="T80" fmla="*/ 184 w 279"/>
                  <a:gd name="T81" fmla="*/ 153 h 230"/>
                  <a:gd name="T82" fmla="*/ 233 w 279"/>
                  <a:gd name="T83" fmla="*/ 160 h 230"/>
                  <a:gd name="T84" fmla="*/ 233 w 279"/>
                  <a:gd name="T85" fmla="*/ 211 h 230"/>
                  <a:gd name="T86" fmla="*/ 184 w 279"/>
                  <a:gd name="T87" fmla="*/ 204 h 230"/>
                  <a:gd name="T88" fmla="*/ 101 w 279"/>
                  <a:gd name="T89" fmla="*/ 192 h 230"/>
                  <a:gd name="T90" fmla="*/ 101 w 279"/>
                  <a:gd name="T91" fmla="*/ 94 h 230"/>
                  <a:gd name="T92" fmla="*/ 149 w 279"/>
                  <a:gd name="T93" fmla="*/ 101 h 230"/>
                  <a:gd name="T94" fmla="*/ 149 w 279"/>
                  <a:gd name="T95" fmla="*/ 199 h 230"/>
                  <a:gd name="T96" fmla="*/ 101 w 279"/>
                  <a:gd name="T97" fmla="*/ 192 h 230"/>
                  <a:gd name="T98" fmla="*/ 17 w 279"/>
                  <a:gd name="T99" fmla="*/ 180 h 230"/>
                  <a:gd name="T100" fmla="*/ 17 w 279"/>
                  <a:gd name="T101" fmla="*/ 35 h 230"/>
                  <a:gd name="T102" fmla="*/ 66 w 279"/>
                  <a:gd name="T103" fmla="*/ 42 h 230"/>
                  <a:gd name="T104" fmla="*/ 66 w 279"/>
                  <a:gd name="T105" fmla="*/ 187 h 230"/>
                  <a:gd name="T106" fmla="*/ 17 w 279"/>
                  <a:gd name="T107" fmla="*/ 18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9" h="230">
                    <a:moveTo>
                      <a:pt x="0" y="30"/>
                    </a:moveTo>
                    <a:cubicBezTo>
                      <a:pt x="0" y="181"/>
                      <a:pt x="0" y="181"/>
                      <a:pt x="0" y="181"/>
                    </a:cubicBezTo>
                    <a:cubicBezTo>
                      <a:pt x="0" y="190"/>
                      <a:pt x="6" y="198"/>
                      <a:pt x="14" y="199"/>
                    </a:cubicBezTo>
                    <a:cubicBezTo>
                      <a:pt x="69" y="206"/>
                      <a:pt x="69" y="206"/>
                      <a:pt x="69" y="206"/>
                    </a:cubicBezTo>
                    <a:cubicBezTo>
                      <a:pt x="72" y="207"/>
                      <a:pt x="74" y="206"/>
                      <a:pt x="77" y="205"/>
                    </a:cubicBezTo>
                    <a:cubicBezTo>
                      <a:pt x="77" y="205"/>
                      <a:pt x="77" y="205"/>
                      <a:pt x="77" y="205"/>
                    </a:cubicBezTo>
                    <a:cubicBezTo>
                      <a:pt x="77" y="205"/>
                      <a:pt x="77" y="205"/>
                      <a:pt x="77" y="205"/>
                    </a:cubicBezTo>
                    <a:cubicBezTo>
                      <a:pt x="77" y="205"/>
                      <a:pt x="77" y="205"/>
                      <a:pt x="77" y="205"/>
                    </a:cubicBezTo>
                    <a:cubicBezTo>
                      <a:pt x="85" y="200"/>
                      <a:pt x="85" y="200"/>
                      <a:pt x="85" y="200"/>
                    </a:cubicBezTo>
                    <a:cubicBezTo>
                      <a:pt x="87" y="206"/>
                      <a:pt x="92" y="210"/>
                      <a:pt x="98" y="211"/>
                    </a:cubicBezTo>
                    <a:cubicBezTo>
                      <a:pt x="152" y="218"/>
                      <a:pt x="152" y="218"/>
                      <a:pt x="152" y="218"/>
                    </a:cubicBezTo>
                    <a:cubicBezTo>
                      <a:pt x="155" y="219"/>
                      <a:pt x="158" y="218"/>
                      <a:pt x="160" y="217"/>
                    </a:cubicBezTo>
                    <a:cubicBezTo>
                      <a:pt x="160" y="217"/>
                      <a:pt x="160" y="217"/>
                      <a:pt x="160" y="217"/>
                    </a:cubicBezTo>
                    <a:cubicBezTo>
                      <a:pt x="160" y="217"/>
                      <a:pt x="160" y="217"/>
                      <a:pt x="160" y="217"/>
                    </a:cubicBezTo>
                    <a:cubicBezTo>
                      <a:pt x="160" y="217"/>
                      <a:pt x="161" y="216"/>
                      <a:pt x="161" y="216"/>
                    </a:cubicBezTo>
                    <a:cubicBezTo>
                      <a:pt x="168" y="211"/>
                      <a:pt x="168" y="211"/>
                      <a:pt x="168" y="211"/>
                    </a:cubicBezTo>
                    <a:cubicBezTo>
                      <a:pt x="171" y="217"/>
                      <a:pt x="176" y="221"/>
                      <a:pt x="182" y="222"/>
                    </a:cubicBezTo>
                    <a:cubicBezTo>
                      <a:pt x="236" y="230"/>
                      <a:pt x="236" y="230"/>
                      <a:pt x="236" y="230"/>
                    </a:cubicBezTo>
                    <a:cubicBezTo>
                      <a:pt x="239" y="230"/>
                      <a:pt x="241" y="230"/>
                      <a:pt x="244" y="229"/>
                    </a:cubicBezTo>
                    <a:cubicBezTo>
                      <a:pt x="244" y="229"/>
                      <a:pt x="244" y="229"/>
                      <a:pt x="244" y="229"/>
                    </a:cubicBezTo>
                    <a:cubicBezTo>
                      <a:pt x="272" y="213"/>
                      <a:pt x="272" y="213"/>
                      <a:pt x="272" y="213"/>
                    </a:cubicBezTo>
                    <a:cubicBezTo>
                      <a:pt x="276" y="211"/>
                      <a:pt x="279" y="206"/>
                      <a:pt x="279" y="201"/>
                    </a:cubicBezTo>
                    <a:cubicBezTo>
                      <a:pt x="279" y="144"/>
                      <a:pt x="279" y="144"/>
                      <a:pt x="279" y="144"/>
                    </a:cubicBezTo>
                    <a:cubicBezTo>
                      <a:pt x="279" y="135"/>
                      <a:pt x="272" y="127"/>
                      <a:pt x="264" y="126"/>
                    </a:cubicBezTo>
                    <a:cubicBezTo>
                      <a:pt x="210" y="118"/>
                      <a:pt x="210" y="118"/>
                      <a:pt x="210" y="118"/>
                    </a:cubicBezTo>
                    <a:cubicBezTo>
                      <a:pt x="207" y="118"/>
                      <a:pt x="204" y="118"/>
                      <a:pt x="202" y="120"/>
                    </a:cubicBezTo>
                    <a:cubicBezTo>
                      <a:pt x="195" y="123"/>
                      <a:pt x="195" y="123"/>
                      <a:pt x="195" y="123"/>
                    </a:cubicBezTo>
                    <a:cubicBezTo>
                      <a:pt x="195" y="85"/>
                      <a:pt x="195" y="85"/>
                      <a:pt x="195" y="85"/>
                    </a:cubicBezTo>
                    <a:cubicBezTo>
                      <a:pt x="195" y="76"/>
                      <a:pt x="188" y="68"/>
                      <a:pt x="180" y="67"/>
                    </a:cubicBezTo>
                    <a:cubicBezTo>
                      <a:pt x="126" y="59"/>
                      <a:pt x="126" y="59"/>
                      <a:pt x="126" y="59"/>
                    </a:cubicBezTo>
                    <a:cubicBezTo>
                      <a:pt x="123" y="59"/>
                      <a:pt x="120" y="59"/>
                      <a:pt x="118" y="61"/>
                    </a:cubicBezTo>
                    <a:cubicBezTo>
                      <a:pt x="111" y="65"/>
                      <a:pt x="111" y="65"/>
                      <a:pt x="111" y="65"/>
                    </a:cubicBezTo>
                    <a:cubicBezTo>
                      <a:pt x="111" y="26"/>
                      <a:pt x="111" y="26"/>
                      <a:pt x="111" y="26"/>
                    </a:cubicBezTo>
                    <a:cubicBezTo>
                      <a:pt x="111" y="17"/>
                      <a:pt x="105" y="9"/>
                      <a:pt x="97" y="8"/>
                    </a:cubicBezTo>
                    <a:cubicBezTo>
                      <a:pt x="42" y="0"/>
                      <a:pt x="42" y="0"/>
                      <a:pt x="42" y="0"/>
                    </a:cubicBezTo>
                    <a:cubicBezTo>
                      <a:pt x="39" y="0"/>
                      <a:pt x="37" y="1"/>
                      <a:pt x="35" y="2"/>
                    </a:cubicBezTo>
                    <a:cubicBezTo>
                      <a:pt x="6" y="17"/>
                      <a:pt x="6" y="17"/>
                      <a:pt x="6" y="17"/>
                    </a:cubicBezTo>
                    <a:cubicBezTo>
                      <a:pt x="6" y="17"/>
                      <a:pt x="6" y="17"/>
                      <a:pt x="6" y="17"/>
                    </a:cubicBezTo>
                    <a:cubicBezTo>
                      <a:pt x="2" y="19"/>
                      <a:pt x="0" y="24"/>
                      <a:pt x="0" y="30"/>
                    </a:cubicBezTo>
                    <a:close/>
                    <a:moveTo>
                      <a:pt x="184" y="204"/>
                    </a:moveTo>
                    <a:cubicBezTo>
                      <a:pt x="184" y="153"/>
                      <a:pt x="184" y="153"/>
                      <a:pt x="184" y="153"/>
                    </a:cubicBezTo>
                    <a:cubicBezTo>
                      <a:pt x="233" y="160"/>
                      <a:pt x="233" y="160"/>
                      <a:pt x="233" y="160"/>
                    </a:cubicBezTo>
                    <a:cubicBezTo>
                      <a:pt x="233" y="211"/>
                      <a:pt x="233" y="211"/>
                      <a:pt x="233" y="211"/>
                    </a:cubicBezTo>
                    <a:lnTo>
                      <a:pt x="184" y="204"/>
                    </a:lnTo>
                    <a:close/>
                    <a:moveTo>
                      <a:pt x="101" y="192"/>
                    </a:moveTo>
                    <a:cubicBezTo>
                      <a:pt x="101" y="94"/>
                      <a:pt x="101" y="94"/>
                      <a:pt x="101" y="94"/>
                    </a:cubicBezTo>
                    <a:cubicBezTo>
                      <a:pt x="149" y="101"/>
                      <a:pt x="149" y="101"/>
                      <a:pt x="149" y="101"/>
                    </a:cubicBezTo>
                    <a:cubicBezTo>
                      <a:pt x="149" y="199"/>
                      <a:pt x="149" y="199"/>
                      <a:pt x="149" y="199"/>
                    </a:cubicBezTo>
                    <a:lnTo>
                      <a:pt x="101" y="192"/>
                    </a:lnTo>
                    <a:close/>
                    <a:moveTo>
                      <a:pt x="17" y="180"/>
                    </a:moveTo>
                    <a:cubicBezTo>
                      <a:pt x="17" y="35"/>
                      <a:pt x="17" y="35"/>
                      <a:pt x="17" y="35"/>
                    </a:cubicBezTo>
                    <a:cubicBezTo>
                      <a:pt x="66" y="42"/>
                      <a:pt x="66" y="42"/>
                      <a:pt x="66" y="42"/>
                    </a:cubicBezTo>
                    <a:cubicBezTo>
                      <a:pt x="66" y="187"/>
                      <a:pt x="66" y="187"/>
                      <a:pt x="66" y="187"/>
                    </a:cubicBezTo>
                    <a:lnTo>
                      <a:pt x="17"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8"/>
              <p:cNvSpPr>
                <a:spLocks/>
              </p:cNvSpPr>
              <p:nvPr/>
            </p:nvSpPr>
            <p:spPr bwMode="auto">
              <a:xfrm>
                <a:off x="5765800" y="3956050"/>
                <a:ext cx="488950" cy="282575"/>
              </a:xfrm>
              <a:custGeom>
                <a:avLst/>
                <a:gdLst>
                  <a:gd name="T0" fmla="*/ 236 w 236"/>
                  <a:gd name="T1" fmla="*/ 136 h 136"/>
                  <a:gd name="T2" fmla="*/ 223 w 236"/>
                  <a:gd name="T3" fmla="*/ 39 h 136"/>
                  <a:gd name="T4" fmla="*/ 200 w 236"/>
                  <a:gd name="T5" fmla="*/ 74 h 136"/>
                  <a:gd name="T6" fmla="*/ 109 w 236"/>
                  <a:gd name="T7" fmla="*/ 18 h 136"/>
                  <a:gd name="T8" fmla="*/ 0 w 236"/>
                  <a:gd name="T9" fmla="*/ 0 h 136"/>
                  <a:gd name="T10" fmla="*/ 175 w 236"/>
                  <a:gd name="T11" fmla="*/ 98 h 136"/>
                  <a:gd name="T12" fmla="*/ 139 w 236"/>
                  <a:gd name="T13" fmla="*/ 120 h 136"/>
                  <a:gd name="T14" fmla="*/ 236 w 236"/>
                  <a:gd name="T15" fmla="*/ 136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 h="136">
                    <a:moveTo>
                      <a:pt x="236" y="136"/>
                    </a:moveTo>
                    <a:cubicBezTo>
                      <a:pt x="223" y="39"/>
                      <a:pt x="223" y="39"/>
                      <a:pt x="223" y="39"/>
                    </a:cubicBezTo>
                    <a:cubicBezTo>
                      <a:pt x="200" y="74"/>
                      <a:pt x="200" y="74"/>
                      <a:pt x="200" y="74"/>
                    </a:cubicBezTo>
                    <a:cubicBezTo>
                      <a:pt x="173" y="51"/>
                      <a:pt x="143" y="30"/>
                      <a:pt x="109" y="18"/>
                    </a:cubicBezTo>
                    <a:cubicBezTo>
                      <a:pt x="73" y="5"/>
                      <a:pt x="36" y="1"/>
                      <a:pt x="0" y="0"/>
                    </a:cubicBezTo>
                    <a:cubicBezTo>
                      <a:pt x="71" y="11"/>
                      <a:pt x="132" y="44"/>
                      <a:pt x="175" y="98"/>
                    </a:cubicBezTo>
                    <a:cubicBezTo>
                      <a:pt x="139" y="120"/>
                      <a:pt x="139" y="120"/>
                      <a:pt x="139" y="120"/>
                    </a:cubicBezTo>
                    <a:lnTo>
                      <a:pt x="236"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6" name="Group 15"/>
          <p:cNvGrpSpPr/>
          <p:nvPr/>
        </p:nvGrpSpPr>
        <p:grpSpPr>
          <a:xfrm>
            <a:off x="6063886" y="1679673"/>
            <a:ext cx="6077314" cy="3189190"/>
            <a:chOff x="6063886" y="1679673"/>
            <a:chExt cx="6077314" cy="3189190"/>
          </a:xfrm>
        </p:grpSpPr>
        <p:sp>
          <p:nvSpPr>
            <p:cNvPr id="10" name="Rectangle 9"/>
            <p:cNvSpPr/>
            <p:nvPr/>
          </p:nvSpPr>
          <p:spPr bwMode="auto">
            <a:xfrm>
              <a:off x="6063886" y="1679673"/>
              <a:ext cx="6077314" cy="3189190"/>
            </a:xfrm>
            <a:prstGeom prst="rect">
              <a:avLst/>
            </a:prstGeom>
            <a:solidFill>
              <a:srgbClr val="2FAFE9"/>
            </a:solidFill>
            <a:ln w="9525" cap="flat" cmpd="sng" algn="ctr">
              <a:noFill/>
              <a:prstDash val="solid"/>
              <a:headEnd type="none" w="med" len="med"/>
              <a:tailEnd type="none" w="med" len="med"/>
            </a:ln>
            <a:effectLst/>
          </p:spPr>
          <p:txBody>
            <a:bodyPr vert="horz" wrap="square" lIns="182880" tIns="146304" rIns="182880" bIns="146304" numCol="1" spcCol="0" rtlCol="0" anchor="t" anchorCtr="0" compatLnSpc="1">
              <a:prstTxWarp prst="textNoShape">
                <a:avLst/>
              </a:prstTxWarp>
            </a:bodyPr>
            <a:lstStyle/>
            <a:p>
              <a:pPr defTabSz="931065" fontAlgn="base">
                <a:spcBef>
                  <a:spcPct val="0"/>
                </a:spcBef>
                <a:spcAft>
                  <a:spcPct val="0"/>
                </a:spcAft>
                <a:defRPr/>
              </a:pPr>
              <a:r>
                <a:rPr lang="en-US" sz="2800" smtClean="0">
                  <a:gradFill>
                    <a:gsLst>
                      <a:gs pos="0">
                        <a:schemeClr val="accent1">
                          <a:lumMod val="5000"/>
                          <a:lumOff val="95000"/>
                        </a:schemeClr>
                      </a:gs>
                      <a:gs pos="100000">
                        <a:schemeClr val="tx1"/>
                      </a:gs>
                    </a:gsLst>
                    <a:lin ang="5400000" scaled="1"/>
                  </a:gradFill>
                  <a:latin typeface="+mj-lt"/>
                </a:rPr>
                <a:t>Self-service provisioning </a:t>
              </a:r>
              <a:br>
                <a:rPr lang="en-US" sz="2800" smtClean="0">
                  <a:gradFill>
                    <a:gsLst>
                      <a:gs pos="0">
                        <a:schemeClr val="accent1">
                          <a:lumMod val="5000"/>
                          <a:lumOff val="95000"/>
                        </a:schemeClr>
                      </a:gs>
                      <a:gs pos="100000">
                        <a:schemeClr val="tx1"/>
                      </a:gs>
                    </a:gsLst>
                    <a:lin ang="5400000" scaled="1"/>
                  </a:gradFill>
                  <a:latin typeface="+mj-lt"/>
                </a:rPr>
              </a:br>
              <a:r>
                <a:rPr lang="en-US" sz="2800" smtClean="0">
                  <a:gradFill>
                    <a:gsLst>
                      <a:gs pos="0">
                        <a:schemeClr val="accent1">
                          <a:lumMod val="5000"/>
                          <a:lumOff val="95000"/>
                        </a:schemeClr>
                      </a:gs>
                      <a:gs pos="100000">
                        <a:schemeClr val="tx1"/>
                      </a:gs>
                    </a:gsLst>
                    <a:lin ang="5400000" scaled="1"/>
                  </a:gradFill>
                  <a:latin typeface="+mj-lt"/>
                </a:rPr>
                <a:t>of environments</a:t>
              </a:r>
              <a:endParaRPr lang="en-US" sz="2800" dirty="0">
                <a:gradFill>
                  <a:gsLst>
                    <a:gs pos="0">
                      <a:schemeClr val="accent1">
                        <a:lumMod val="5000"/>
                        <a:lumOff val="95000"/>
                      </a:schemeClr>
                    </a:gs>
                    <a:gs pos="100000">
                      <a:schemeClr val="tx1"/>
                    </a:gs>
                  </a:gsLst>
                  <a:lin ang="5400000" scaled="1"/>
                </a:gradFill>
                <a:latin typeface="+mj-lt"/>
              </a:endParaRPr>
            </a:p>
          </p:txBody>
        </p:sp>
        <p:pic>
          <p:nvPicPr>
            <p:cNvPr id="15" name="Picture 14"/>
            <p:cNvPicPr>
              <a:picLocks noChangeAspect="1"/>
            </p:cNvPicPr>
            <p:nvPr/>
          </p:nvPicPr>
          <p:blipFill>
            <a:blip r:embed="rId3"/>
            <a:stretch>
              <a:fillRect/>
            </a:stretch>
          </p:blipFill>
          <p:spPr>
            <a:xfrm>
              <a:off x="9961562" y="3425952"/>
              <a:ext cx="1998889" cy="1286955"/>
            </a:xfrm>
            <a:prstGeom prst="rect">
              <a:avLst/>
            </a:prstGeom>
          </p:spPr>
        </p:pic>
      </p:grpSp>
      <p:sp>
        <p:nvSpPr>
          <p:cNvPr id="11" name="Rectangle 10"/>
          <p:cNvSpPr/>
          <p:nvPr/>
        </p:nvSpPr>
        <p:spPr bwMode="auto">
          <a:xfrm>
            <a:off x="0" y="0"/>
            <a:ext cx="12436475" cy="16796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solidFill>
                <a:schemeClr val="tx1"/>
              </a:solidFill>
              <a:ea typeface="Segoe UI" pitchFamily="34" charset="0"/>
              <a:cs typeface="Segoe UI" pitchFamily="34" charset="0"/>
            </a:endParaRPr>
          </a:p>
        </p:txBody>
      </p:sp>
      <p:sp>
        <p:nvSpPr>
          <p:cNvPr id="2" name="Title 1"/>
          <p:cNvSpPr>
            <a:spLocks noGrp="1"/>
          </p:cNvSpPr>
          <p:nvPr>
            <p:ph type="title"/>
          </p:nvPr>
        </p:nvSpPr>
        <p:spPr/>
        <p:txBody>
          <a:bodyPr/>
          <a:lstStyle/>
          <a:p>
            <a:r>
              <a:rPr lang="en-US" smtClean="0"/>
              <a:t>Optimize resources</a:t>
            </a:r>
            <a:endParaRPr lang="en-US" dirty="0"/>
          </a:p>
        </p:txBody>
      </p:sp>
      <p:sp>
        <p:nvSpPr>
          <p:cNvPr id="3" name="Text Placeholder 2"/>
          <p:cNvSpPr>
            <a:spLocks noGrp="1"/>
          </p:cNvSpPr>
          <p:nvPr>
            <p:ph sz="quarter" idx="10"/>
          </p:nvPr>
        </p:nvSpPr>
        <p:spPr>
          <a:xfrm>
            <a:off x="274638" y="1214438"/>
            <a:ext cx="11887200" cy="517065"/>
          </a:xfrm>
        </p:spPr>
        <p:txBody>
          <a:bodyPr/>
          <a:lstStyle/>
          <a:p>
            <a:pPr marL="0" indent="0">
              <a:buNone/>
            </a:pPr>
            <a:r>
              <a:rPr lang="en-US" sz="2400" dirty="0">
                <a:gradFill>
                  <a:gsLst>
                    <a:gs pos="0">
                      <a:srgbClr val="3F3F3F"/>
                    </a:gs>
                    <a:gs pos="100000">
                      <a:srgbClr val="3F3F3F"/>
                    </a:gs>
                  </a:gsLst>
                  <a:lin ang="5400000" scaled="0"/>
                </a:gradFill>
                <a:latin typeface="+mn-lt"/>
              </a:rPr>
              <a:t>Driving down waste</a:t>
            </a:r>
          </a:p>
        </p:txBody>
      </p:sp>
    </p:spTree>
    <p:extLst>
      <p:ext uri="{BB962C8B-B14F-4D97-AF65-F5344CB8AC3E}">
        <p14:creationId xmlns:p14="http://schemas.microsoft.com/office/powerpoint/2010/main" val="32346136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1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000" fill="hold"/>
                                        <p:tgtEl>
                                          <p:spTgt spid="16"/>
                                        </p:tgtEl>
                                        <p:attrNameLst>
                                          <p:attrName>ppt_x</p:attrName>
                                        </p:attrNameLst>
                                      </p:cBhvr>
                                      <p:tavLst>
                                        <p:tav tm="0">
                                          <p:val>
                                            <p:strVal val="#ppt_x"/>
                                          </p:val>
                                        </p:tav>
                                        <p:tav tm="100000">
                                          <p:val>
                                            <p:strVal val="#ppt_x"/>
                                          </p:val>
                                        </p:tav>
                                      </p:tavLst>
                                    </p:anim>
                                    <p:anim calcmode="lin" valueType="num">
                                      <p:cBhvr additive="base">
                                        <p:cTn id="12" dur="10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4" name="Straight Arrow Connector 33"/>
          <p:cNvCxnSpPr/>
          <p:nvPr/>
        </p:nvCxnSpPr>
        <p:spPr>
          <a:xfrm>
            <a:off x="4683697" y="3562869"/>
            <a:ext cx="2423362" cy="0"/>
          </a:xfrm>
          <a:prstGeom prst="straightConnector1">
            <a:avLst/>
          </a:prstGeom>
          <a:ln w="5715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Optimize resources</a:t>
            </a:r>
            <a:endParaRPr lang="en-US" dirty="0"/>
          </a:p>
        </p:txBody>
      </p:sp>
      <p:sp>
        <p:nvSpPr>
          <p:cNvPr id="3" name="Text Placeholder 2"/>
          <p:cNvSpPr>
            <a:spLocks noGrp="1"/>
          </p:cNvSpPr>
          <p:nvPr>
            <p:ph sz="quarter" idx="10"/>
          </p:nvPr>
        </p:nvSpPr>
        <p:spPr>
          <a:xfrm>
            <a:off x="274638" y="1214438"/>
            <a:ext cx="11887200" cy="517065"/>
          </a:xfrm>
        </p:spPr>
        <p:txBody>
          <a:bodyPr/>
          <a:lstStyle/>
          <a:p>
            <a:pPr marL="0" indent="0">
              <a:buNone/>
            </a:pPr>
            <a:r>
              <a:rPr lang="en-US" sz="2400" dirty="0">
                <a:gradFill>
                  <a:gsLst>
                    <a:gs pos="0">
                      <a:srgbClr val="3F3F3F"/>
                    </a:gs>
                    <a:gs pos="100000">
                      <a:srgbClr val="3F3F3F"/>
                    </a:gs>
                  </a:gsLst>
                  <a:lin ang="5400000" scaled="0"/>
                </a:gradFill>
                <a:latin typeface="+mn-lt"/>
              </a:rPr>
              <a:t>Driving down costs of infrastructure</a:t>
            </a:r>
          </a:p>
        </p:txBody>
      </p:sp>
      <p:pic>
        <p:nvPicPr>
          <p:cNvPr id="9" name="Picture 8"/>
          <p:cNvPicPr>
            <a:picLocks noChangeAspect="1"/>
          </p:cNvPicPr>
          <p:nvPr/>
        </p:nvPicPr>
        <p:blipFill>
          <a:blip r:embed="rId3">
            <a:duotone>
              <a:schemeClr val="accent2">
                <a:shade val="45000"/>
                <a:satMod val="135000"/>
              </a:schemeClr>
              <a:prstClr val="white"/>
            </a:duotone>
          </a:blip>
          <a:stretch>
            <a:fillRect/>
          </a:stretch>
        </p:blipFill>
        <p:spPr>
          <a:xfrm>
            <a:off x="6908276" y="2135867"/>
            <a:ext cx="5253562" cy="2894820"/>
          </a:xfrm>
          <a:prstGeom prst="rect">
            <a:avLst/>
          </a:prstGeom>
        </p:spPr>
      </p:pic>
      <p:grpSp>
        <p:nvGrpSpPr>
          <p:cNvPr id="4" name="Group 3"/>
          <p:cNvGrpSpPr/>
          <p:nvPr/>
        </p:nvGrpSpPr>
        <p:grpSpPr>
          <a:xfrm>
            <a:off x="305230" y="2132013"/>
            <a:ext cx="4179684" cy="2898674"/>
            <a:chOff x="531335" y="4037815"/>
            <a:chExt cx="3627008" cy="2515385"/>
          </a:xfrm>
        </p:grpSpPr>
        <p:sp>
          <p:nvSpPr>
            <p:cNvPr id="10" name="Freeform 18"/>
            <p:cNvSpPr>
              <a:spLocks noEditPoints="1"/>
            </p:cNvSpPr>
            <p:nvPr/>
          </p:nvSpPr>
          <p:spPr bwMode="auto">
            <a:xfrm>
              <a:off x="531335" y="4037815"/>
              <a:ext cx="3627008" cy="2515385"/>
            </a:xfrm>
            <a:prstGeom prst="rect">
              <a:avLst/>
            </a:prstGeom>
            <a:solidFill>
              <a:schemeClr val="accent5"/>
            </a:solidFill>
            <a:ln>
              <a:noFill/>
            </a:ln>
          </p:spPr>
          <p:txBody>
            <a:bodyPr vert="horz" wrap="square" lIns="182880" tIns="146304" rIns="182880" bIns="146304" numCol="1" anchor="t" anchorCtr="0" compatLnSpc="1">
              <a:prstTxWarp prst="textNoShape">
                <a:avLst/>
              </a:prstTxWarp>
            </a:bodyPr>
            <a:lstStyle/>
            <a:p>
              <a:pPr defTabSz="932503"/>
              <a:r>
                <a:rPr lang="en-US">
                  <a:gradFill>
                    <a:gsLst>
                      <a:gs pos="69027">
                        <a:srgbClr val="FFFFFF"/>
                      </a:gs>
                      <a:gs pos="56000">
                        <a:srgbClr val="FFFFFF"/>
                      </a:gs>
                    </a:gsLst>
                    <a:lin ang="5400000" scaled="0"/>
                  </a:gradFill>
                </a:rPr>
                <a:t>On-Premises</a:t>
              </a:r>
              <a:endParaRPr lang="en-US" dirty="0">
                <a:gradFill>
                  <a:gsLst>
                    <a:gs pos="69027">
                      <a:srgbClr val="FFFFFF"/>
                    </a:gs>
                    <a:gs pos="56000">
                      <a:srgbClr val="FFFFFF"/>
                    </a:gs>
                  </a:gsLst>
                  <a:lin ang="5400000" scaled="0"/>
                </a:gradFill>
              </a:endParaRPr>
            </a:p>
          </p:txBody>
        </p:sp>
        <p:grpSp>
          <p:nvGrpSpPr>
            <p:cNvPr id="11" name="Group 10"/>
            <p:cNvGrpSpPr/>
            <p:nvPr/>
          </p:nvGrpSpPr>
          <p:grpSpPr>
            <a:xfrm>
              <a:off x="703359" y="4549483"/>
              <a:ext cx="3228879" cy="1796893"/>
              <a:chOff x="903852" y="4469639"/>
              <a:chExt cx="3626069" cy="2017932"/>
            </a:xfrm>
          </p:grpSpPr>
          <p:sp>
            <p:nvSpPr>
              <p:cNvPr id="12" name="Rounded Rectangle 11"/>
              <p:cNvSpPr/>
              <p:nvPr/>
            </p:nvSpPr>
            <p:spPr bwMode="auto">
              <a:xfrm>
                <a:off x="903852" y="4469639"/>
                <a:ext cx="3626069" cy="2017932"/>
              </a:xfrm>
              <a:prstGeom prst="roundRect">
                <a:avLst>
                  <a:gd name="adj" fmla="val 8795"/>
                </a:avLst>
              </a:prstGeom>
              <a:solidFill>
                <a:schemeClr val="tx1"/>
              </a:solidFill>
              <a:ln w="5715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099" eaLnBrk="1" fontAlgn="base" latinLnBrk="0" hangingPunct="1">
                  <a:lnSpc>
                    <a:spcPct val="90000"/>
                  </a:lnSpc>
                  <a:spcBef>
                    <a:spcPct val="0"/>
                  </a:spcBef>
                  <a:spcAft>
                    <a:spcPct val="0"/>
                  </a:spcAft>
                  <a:buClrTx/>
                  <a:buSzTx/>
                  <a:buFontTx/>
                  <a:buNone/>
                  <a:tabLst/>
                  <a:defRPr/>
                </a:pPr>
                <a:endParaRPr kumimoji="0" lang="en-US" sz="2400" b="0" i="0" u="none" strike="noStrike" kern="0" cap="none" spc="-50" normalizeH="0" baseline="0" noProof="0" dirty="0" smtClean="0">
                  <a:ln>
                    <a:noFill/>
                  </a:ln>
                  <a:gradFill>
                    <a:gsLst>
                      <a:gs pos="36283">
                        <a:srgbClr val="505050"/>
                      </a:gs>
                      <a:gs pos="28000">
                        <a:srgbClr val="505050"/>
                      </a:gs>
                    </a:gsLst>
                    <a:lin ang="5400000" scaled="0"/>
                  </a:gradFill>
                  <a:effectLst/>
                  <a:uLnTx/>
                  <a:uFillTx/>
                </a:endParaRPr>
              </a:p>
            </p:txBody>
          </p:sp>
          <p:grpSp>
            <p:nvGrpSpPr>
              <p:cNvPr id="13" name="Group 12"/>
              <p:cNvGrpSpPr/>
              <p:nvPr/>
            </p:nvGrpSpPr>
            <p:grpSpPr>
              <a:xfrm>
                <a:off x="1194847" y="4694779"/>
                <a:ext cx="3087733" cy="1573112"/>
                <a:chOff x="1247099" y="4680514"/>
                <a:chExt cx="3087733" cy="1573112"/>
              </a:xfrm>
            </p:grpSpPr>
            <p:sp>
              <p:nvSpPr>
                <p:cNvPr id="14" name="Freeform 5"/>
                <p:cNvSpPr>
                  <a:spLocks noEditPoints="1"/>
                </p:cNvSpPr>
                <p:nvPr/>
              </p:nvSpPr>
              <p:spPr bwMode="auto">
                <a:xfrm>
                  <a:off x="1247099"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D52D1A"/>
                </a:solidFill>
                <a:ln>
                  <a:noFill/>
                </a:ln>
                <a:extLst/>
              </p:spPr>
              <p:txBody>
                <a:bodyPr vert="horz" wrap="square" lIns="91440" tIns="45720" rIns="91440" bIns="45720"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505050"/>
                    </a:solidFill>
                    <a:effectLst/>
                    <a:uLnTx/>
                    <a:uFillTx/>
                  </a:endParaRPr>
                </a:p>
              </p:txBody>
            </p:sp>
            <p:sp>
              <p:nvSpPr>
                <p:cNvPr id="15" name="Freeform 14"/>
                <p:cNvSpPr>
                  <a:spLocks noEditPoints="1"/>
                </p:cNvSpPr>
                <p:nvPr/>
              </p:nvSpPr>
              <p:spPr bwMode="auto">
                <a:xfrm>
                  <a:off x="2334919"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D52D1A"/>
                </a:solidFill>
                <a:ln>
                  <a:noFill/>
                </a:ln>
                <a:extLst/>
              </p:spPr>
              <p:txBody>
                <a:bodyPr vert="horz" wrap="square" lIns="91440" tIns="45720" rIns="91440" bIns="45720"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505050"/>
                    </a:solidFill>
                    <a:effectLst/>
                    <a:uLnTx/>
                    <a:uFillTx/>
                  </a:endParaRPr>
                </a:p>
              </p:txBody>
            </p:sp>
            <p:sp>
              <p:nvSpPr>
                <p:cNvPr id="16" name="Freeform 15"/>
                <p:cNvSpPr>
                  <a:spLocks noEditPoints="1"/>
                </p:cNvSpPr>
                <p:nvPr/>
              </p:nvSpPr>
              <p:spPr bwMode="auto">
                <a:xfrm>
                  <a:off x="3392076" y="4680514"/>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D52D1A"/>
                </a:solidFill>
                <a:ln>
                  <a:noFill/>
                </a:ln>
                <a:extLst/>
              </p:spPr>
              <p:txBody>
                <a:bodyPr vert="horz" wrap="square" lIns="91440" tIns="45720" rIns="91440" bIns="45720"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505050"/>
                    </a:solidFill>
                    <a:effectLst/>
                    <a:uLnTx/>
                    <a:uFillTx/>
                  </a:endParaRPr>
                </a:p>
              </p:txBody>
            </p:sp>
            <p:sp>
              <p:nvSpPr>
                <p:cNvPr id="17" name="Freeform 5"/>
                <p:cNvSpPr>
                  <a:spLocks noEditPoints="1"/>
                </p:cNvSpPr>
                <p:nvPr/>
              </p:nvSpPr>
              <p:spPr bwMode="auto">
                <a:xfrm>
                  <a:off x="1247099"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D52D1A"/>
                </a:solidFill>
                <a:ln>
                  <a:noFill/>
                </a:ln>
                <a:extLst/>
              </p:spPr>
              <p:txBody>
                <a:bodyPr vert="horz" wrap="square" lIns="91440" tIns="45720" rIns="91440" bIns="45720"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505050"/>
                    </a:solidFill>
                    <a:effectLst/>
                    <a:uLnTx/>
                    <a:uFillTx/>
                  </a:endParaRPr>
                </a:p>
              </p:txBody>
            </p:sp>
            <p:sp>
              <p:nvSpPr>
                <p:cNvPr id="18" name="Freeform 17"/>
                <p:cNvSpPr>
                  <a:spLocks noEditPoints="1"/>
                </p:cNvSpPr>
                <p:nvPr/>
              </p:nvSpPr>
              <p:spPr bwMode="auto">
                <a:xfrm>
                  <a:off x="2334919"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D52D1A"/>
                </a:solidFill>
                <a:ln>
                  <a:noFill/>
                </a:ln>
                <a:extLst/>
              </p:spPr>
              <p:txBody>
                <a:bodyPr vert="horz" wrap="square" lIns="91440" tIns="45720" rIns="91440" bIns="45720"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505050"/>
                    </a:solidFill>
                    <a:effectLst/>
                    <a:uLnTx/>
                    <a:uFillTx/>
                  </a:endParaRPr>
                </a:p>
              </p:txBody>
            </p:sp>
            <p:sp>
              <p:nvSpPr>
                <p:cNvPr id="19" name="Freeform 18"/>
                <p:cNvSpPr>
                  <a:spLocks noEditPoints="1"/>
                </p:cNvSpPr>
                <p:nvPr/>
              </p:nvSpPr>
              <p:spPr bwMode="auto">
                <a:xfrm>
                  <a:off x="3392076" y="5275158"/>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D52D1A"/>
                </a:solidFill>
                <a:ln>
                  <a:noFill/>
                </a:ln>
                <a:extLst/>
              </p:spPr>
              <p:txBody>
                <a:bodyPr vert="horz" wrap="square" lIns="91440" tIns="45720" rIns="91440" bIns="45720"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505050"/>
                    </a:solidFill>
                    <a:effectLst/>
                    <a:uLnTx/>
                    <a:uFillTx/>
                  </a:endParaRPr>
                </a:p>
              </p:txBody>
            </p:sp>
            <p:sp>
              <p:nvSpPr>
                <p:cNvPr id="20" name="Freeform 5"/>
                <p:cNvSpPr>
                  <a:spLocks noEditPoints="1"/>
                </p:cNvSpPr>
                <p:nvPr/>
              </p:nvSpPr>
              <p:spPr bwMode="auto">
                <a:xfrm>
                  <a:off x="1247099"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D52D1A"/>
                </a:solidFill>
                <a:ln>
                  <a:noFill/>
                </a:ln>
                <a:extLst/>
              </p:spPr>
              <p:txBody>
                <a:bodyPr vert="horz" wrap="square" lIns="91440" tIns="45720" rIns="91440" bIns="45720"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505050"/>
                    </a:solidFill>
                    <a:effectLst/>
                    <a:uLnTx/>
                    <a:uFillTx/>
                  </a:endParaRPr>
                </a:p>
              </p:txBody>
            </p:sp>
            <p:sp>
              <p:nvSpPr>
                <p:cNvPr id="21" name="Freeform 20"/>
                <p:cNvSpPr>
                  <a:spLocks noEditPoints="1"/>
                </p:cNvSpPr>
                <p:nvPr/>
              </p:nvSpPr>
              <p:spPr bwMode="auto">
                <a:xfrm>
                  <a:off x="2334919"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D52D1A"/>
                </a:solidFill>
                <a:ln>
                  <a:noFill/>
                </a:ln>
                <a:extLst/>
              </p:spPr>
              <p:txBody>
                <a:bodyPr vert="horz" wrap="square" lIns="91440" tIns="45720" rIns="91440" bIns="45720"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505050"/>
                    </a:solidFill>
                    <a:effectLst/>
                    <a:uLnTx/>
                    <a:uFillTx/>
                  </a:endParaRPr>
                </a:p>
              </p:txBody>
            </p:sp>
            <p:sp>
              <p:nvSpPr>
                <p:cNvPr id="22" name="Freeform 21"/>
                <p:cNvSpPr>
                  <a:spLocks noEditPoints="1"/>
                </p:cNvSpPr>
                <p:nvPr/>
              </p:nvSpPr>
              <p:spPr bwMode="auto">
                <a:xfrm>
                  <a:off x="3392076" y="5842716"/>
                  <a:ext cx="942756" cy="410910"/>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rgbClr val="D52D1A"/>
                </a:solidFill>
                <a:ln>
                  <a:noFill/>
                </a:ln>
                <a:extLst/>
              </p:spPr>
              <p:txBody>
                <a:bodyPr vert="horz" wrap="square" lIns="91440" tIns="45720" rIns="91440" bIns="45720"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505050"/>
                    </a:solidFill>
                    <a:effectLst/>
                    <a:uLnTx/>
                    <a:uFillTx/>
                  </a:endParaRPr>
                </a:p>
              </p:txBody>
            </p:sp>
          </p:grpSp>
        </p:grpSp>
      </p:grpSp>
      <p:grpSp>
        <p:nvGrpSpPr>
          <p:cNvPr id="32" name="Group 31"/>
          <p:cNvGrpSpPr/>
          <p:nvPr/>
        </p:nvGrpSpPr>
        <p:grpSpPr>
          <a:xfrm>
            <a:off x="5312200" y="2993451"/>
            <a:ext cx="1148631" cy="1148631"/>
            <a:chOff x="5625548" y="-1630017"/>
            <a:chExt cx="1041952" cy="1041952"/>
          </a:xfrm>
        </p:grpSpPr>
        <p:sp>
          <p:nvSpPr>
            <p:cNvPr id="30" name="Oval 29"/>
            <p:cNvSpPr/>
            <p:nvPr/>
          </p:nvSpPr>
          <p:spPr bwMode="auto">
            <a:xfrm>
              <a:off x="5625548" y="-1630017"/>
              <a:ext cx="1041952" cy="1041952"/>
            </a:xfrm>
            <a:prstGeom prst="ellipse">
              <a:avLst/>
            </a:prstGeom>
            <a:solidFill>
              <a:schemeClr val="accent1"/>
            </a:solidFill>
            <a:ln w="571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p:cNvSpPr txBox="1"/>
            <p:nvPr/>
          </p:nvSpPr>
          <p:spPr>
            <a:xfrm>
              <a:off x="5703454" y="-1374588"/>
              <a:ext cx="964046"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VPN</a:t>
              </a:r>
            </a:p>
          </p:txBody>
        </p:sp>
      </p:grpSp>
    </p:spTree>
    <p:extLst>
      <p:ext uri="{BB962C8B-B14F-4D97-AF65-F5344CB8AC3E}">
        <p14:creationId xmlns:p14="http://schemas.microsoft.com/office/powerpoint/2010/main" val="8686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Rectangle 12"/>
          <p:cNvSpPr/>
          <p:nvPr/>
        </p:nvSpPr>
        <p:spPr>
          <a:xfrm>
            <a:off x="4193302" y="4290225"/>
            <a:ext cx="7947898" cy="2407438"/>
          </a:xfrm>
          <a:prstGeom prst="rect">
            <a:avLst/>
          </a:prstGeom>
          <a:solidFill>
            <a:schemeClr val="tx1">
              <a:lumMod val="95000"/>
            </a:schemeClr>
          </a:solidFill>
          <a:ln>
            <a:noFill/>
          </a:ln>
        </p:spPr>
        <p:txBody>
          <a:bodyPr wrap="square" lIns="182880" tIns="146304" rIns="182880" bIns="146304">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gradFill>
                  <a:gsLst>
                    <a:gs pos="0">
                      <a:srgbClr val="3F3F3F"/>
                    </a:gs>
                    <a:gs pos="100000">
                      <a:srgbClr val="3F3F3F"/>
                    </a:gs>
                  </a:gsLst>
                  <a:lin ang="5400000" scaled="0"/>
                </a:gradFill>
                <a:effectLst/>
                <a:uLnTx/>
                <a:uFillTx/>
              </a:rPr>
              <a:t>Each developer can </a:t>
            </a:r>
            <a:r>
              <a:rPr kumimoji="0" lang="en-US" sz="1400" b="1" i="0" u="none" strike="noStrike" kern="0" cap="none" spc="0" normalizeH="0" baseline="0" noProof="0" dirty="0" smtClean="0">
                <a:ln>
                  <a:noFill/>
                </a:ln>
                <a:gradFill>
                  <a:gsLst>
                    <a:gs pos="0">
                      <a:srgbClr val="3F3F3F"/>
                    </a:gs>
                    <a:gs pos="100000">
                      <a:srgbClr val="3F3F3F"/>
                    </a:gs>
                  </a:gsLst>
                  <a:lin ang="5400000" scaled="0"/>
                </a:gradFill>
                <a:effectLst/>
                <a:uLnTx/>
                <a:uFillTx/>
              </a:rPr>
              <a:t>self-provision</a:t>
            </a:r>
            <a:r>
              <a:rPr kumimoji="0" lang="en-US" sz="1400" b="0" i="0" u="none" strike="noStrike" kern="0" cap="none" spc="0" normalizeH="0" baseline="0" noProof="0" dirty="0" smtClean="0">
                <a:ln>
                  <a:noFill/>
                </a:ln>
                <a:gradFill>
                  <a:gsLst>
                    <a:gs pos="0">
                      <a:srgbClr val="3F3F3F"/>
                    </a:gs>
                    <a:gs pos="100000">
                      <a:srgbClr val="3F3F3F"/>
                    </a:gs>
                  </a:gsLst>
                  <a:lin ang="5400000" scaled="0"/>
                </a:gradFill>
                <a:effectLst/>
                <a:uLnTx/>
                <a:uFillTx/>
              </a:rPr>
              <a:t> snapshots that mirror the production environment</a:t>
            </a:r>
            <a:br>
              <a:rPr kumimoji="0" lang="en-US" sz="1400" b="0" i="0" u="none" strike="noStrike" kern="0" cap="none" spc="0" normalizeH="0" baseline="0" noProof="0" dirty="0" smtClean="0">
                <a:ln>
                  <a:noFill/>
                </a:ln>
                <a:gradFill>
                  <a:gsLst>
                    <a:gs pos="0">
                      <a:srgbClr val="3F3F3F"/>
                    </a:gs>
                    <a:gs pos="100000">
                      <a:srgbClr val="3F3F3F"/>
                    </a:gs>
                  </a:gsLst>
                  <a:lin ang="5400000" scaled="0"/>
                </a:gradFill>
                <a:effectLst/>
                <a:uLnTx/>
                <a:uFillTx/>
              </a:rPr>
            </a:br>
            <a:endParaRPr kumimoji="0" lang="en-US" sz="1400" b="0" i="0" u="none" strike="noStrike" kern="0" cap="none" spc="0" normalizeH="0" baseline="0" noProof="0" dirty="0" smtClean="0">
              <a:ln>
                <a:noFill/>
              </a:ln>
              <a:gradFill>
                <a:gsLst>
                  <a:gs pos="0">
                    <a:srgbClr val="3F3F3F"/>
                  </a:gs>
                  <a:gs pos="100000">
                    <a:srgbClr val="3F3F3F"/>
                  </a:gs>
                </a:gsLst>
                <a:lin ang="5400000" scaled="0"/>
              </a:gra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gradFill>
                  <a:gsLst>
                    <a:gs pos="0">
                      <a:srgbClr val="3F3F3F"/>
                    </a:gs>
                    <a:gs pos="100000">
                      <a:srgbClr val="3F3F3F"/>
                    </a:gs>
                  </a:gsLst>
                  <a:lin ang="5400000" scaled="0"/>
                </a:gradFill>
                <a:effectLst/>
                <a:uLnTx/>
                <a:uFillTx/>
              </a:rPr>
              <a:t>Developers perform </a:t>
            </a:r>
            <a:r>
              <a:rPr kumimoji="0" lang="en-US" sz="1400" b="1" i="0" u="none" strike="noStrike" kern="0" cap="none" spc="0" normalizeH="0" baseline="0" noProof="0" dirty="0" smtClean="0">
                <a:ln>
                  <a:noFill/>
                </a:ln>
                <a:gradFill>
                  <a:gsLst>
                    <a:gs pos="0">
                      <a:srgbClr val="3F3F3F"/>
                    </a:gs>
                    <a:gs pos="100000">
                      <a:srgbClr val="3F3F3F"/>
                    </a:gs>
                  </a:gsLst>
                  <a:lin ang="5400000" scaled="0"/>
                </a:gradFill>
                <a:effectLst/>
                <a:uLnTx/>
                <a:uFillTx/>
              </a:rPr>
              <a:t>unit and integration testing</a:t>
            </a:r>
            <a:r>
              <a:rPr kumimoji="0" lang="en-US" sz="1400" b="0" i="0" u="none" strike="noStrike" kern="0" cap="none" spc="0" normalizeH="0" baseline="0" noProof="0" dirty="0" smtClean="0">
                <a:ln>
                  <a:noFill/>
                </a:ln>
                <a:gradFill>
                  <a:gsLst>
                    <a:gs pos="0">
                      <a:srgbClr val="3F3F3F"/>
                    </a:gs>
                    <a:gs pos="100000">
                      <a:srgbClr val="3F3F3F"/>
                    </a:gs>
                  </a:gsLst>
                  <a:lin ang="5400000" scaled="0"/>
                </a:gradFill>
                <a:effectLst/>
                <a:uLnTx/>
                <a:uFillTx/>
              </a:rPr>
              <a:t> in isolated individual environments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gradFill>
                <a:gsLst>
                  <a:gs pos="0">
                    <a:srgbClr val="3F3F3F"/>
                  </a:gs>
                  <a:gs pos="100000">
                    <a:srgbClr val="3F3F3F"/>
                  </a:gs>
                </a:gsLst>
                <a:lin ang="5400000" scaled="0"/>
              </a:gra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gradFill>
                  <a:gsLst>
                    <a:gs pos="0">
                      <a:srgbClr val="3F3F3F"/>
                    </a:gs>
                    <a:gs pos="100000">
                      <a:srgbClr val="3F3F3F"/>
                    </a:gs>
                  </a:gsLst>
                  <a:lin ang="5400000" scaled="0"/>
                </a:gradFill>
                <a:effectLst/>
                <a:uLnTx/>
                <a:uFillTx/>
              </a:rPr>
              <a:t>Production issues or </a:t>
            </a:r>
            <a:r>
              <a:rPr kumimoji="0" lang="en-US" sz="1400" b="1" i="0" u="none" strike="noStrike" kern="0" cap="none" spc="0" normalizeH="0" baseline="0" noProof="0" dirty="0" smtClean="0">
                <a:ln>
                  <a:noFill/>
                </a:ln>
                <a:gradFill>
                  <a:gsLst>
                    <a:gs pos="0">
                      <a:srgbClr val="3F3F3F"/>
                    </a:gs>
                    <a:gs pos="100000">
                      <a:srgbClr val="3F3F3F"/>
                    </a:gs>
                  </a:gsLst>
                  <a:lin ang="5400000" scaled="0"/>
                </a:gradFill>
                <a:effectLst/>
                <a:uLnTx/>
                <a:uFillTx/>
              </a:rPr>
              <a:t>incompatible code</a:t>
            </a:r>
            <a:r>
              <a:rPr kumimoji="0" lang="en-US" sz="1400" b="0" i="0" u="none" strike="noStrike" kern="0" cap="none" spc="0" normalizeH="0" baseline="0" noProof="0" dirty="0" smtClean="0">
                <a:ln>
                  <a:noFill/>
                </a:ln>
                <a:gradFill>
                  <a:gsLst>
                    <a:gs pos="0">
                      <a:srgbClr val="3F3F3F"/>
                    </a:gs>
                    <a:gs pos="100000">
                      <a:srgbClr val="3F3F3F"/>
                    </a:gs>
                  </a:gsLst>
                  <a:lin ang="5400000" scaled="0"/>
                </a:gradFill>
                <a:effectLst/>
                <a:uLnTx/>
                <a:uFillTx/>
              </a:rPr>
              <a:t> are discovered earlier</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gradFill>
                <a:gsLst>
                  <a:gs pos="0">
                    <a:srgbClr val="3F3F3F"/>
                  </a:gs>
                  <a:gs pos="100000">
                    <a:srgbClr val="3F3F3F"/>
                  </a:gs>
                </a:gsLst>
                <a:lin ang="5400000" scaled="0"/>
              </a:gra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gradFill>
                  <a:gsLst>
                    <a:gs pos="0">
                      <a:srgbClr val="3F3F3F"/>
                    </a:gs>
                    <a:gs pos="100000">
                      <a:srgbClr val="3F3F3F"/>
                    </a:gs>
                  </a:gsLst>
                  <a:lin ang="5400000" scaled="0"/>
                </a:gradFill>
                <a:effectLst/>
                <a:uLnTx/>
                <a:uFillTx/>
              </a:rPr>
              <a:t>Individual resources can be provisioned for free using </a:t>
            </a:r>
            <a:r>
              <a:rPr kumimoji="0" lang="en-US" sz="1400" b="1" i="0" u="none" strike="noStrike" kern="0" cap="none" spc="0" normalizeH="0" baseline="0" noProof="0" dirty="0" smtClean="0">
                <a:ln>
                  <a:noFill/>
                </a:ln>
                <a:gradFill>
                  <a:gsLst>
                    <a:gs pos="0">
                      <a:srgbClr val="3F3F3F"/>
                    </a:gs>
                    <a:gs pos="100000">
                      <a:srgbClr val="3F3F3F"/>
                    </a:gs>
                  </a:gsLst>
                  <a:lin ang="5400000" scaled="0"/>
                </a:gradFill>
                <a:effectLst/>
                <a:uLnTx/>
                <a:uFillTx/>
              </a:rPr>
              <a:t>MSDN credits</a:t>
            </a:r>
            <a:r>
              <a:rPr kumimoji="0" lang="en-US" sz="1400" b="0" i="0" u="none" strike="noStrike" kern="0" cap="none" spc="0" normalizeH="0" baseline="0" noProof="0" dirty="0" smtClean="0">
                <a:ln>
                  <a:noFill/>
                </a:ln>
                <a:gradFill>
                  <a:gsLst>
                    <a:gs pos="0">
                      <a:srgbClr val="3F3F3F"/>
                    </a:gs>
                    <a:gs pos="100000">
                      <a:srgbClr val="3F3F3F"/>
                    </a:gs>
                  </a:gsLst>
                  <a:lin ang="5400000" scaled="0"/>
                </a:gradFill>
                <a:effectLst/>
                <a:uLnTx/>
                <a:uFillTx/>
              </a:rPr>
              <a:t/>
            </a:r>
            <a:br>
              <a:rPr kumimoji="0" lang="en-US" sz="1400" b="0" i="0" u="none" strike="noStrike" kern="0" cap="none" spc="0" normalizeH="0" baseline="0" noProof="0" dirty="0" smtClean="0">
                <a:ln>
                  <a:noFill/>
                </a:ln>
                <a:gradFill>
                  <a:gsLst>
                    <a:gs pos="0">
                      <a:srgbClr val="3F3F3F"/>
                    </a:gs>
                    <a:gs pos="100000">
                      <a:srgbClr val="3F3F3F"/>
                    </a:gs>
                  </a:gsLst>
                  <a:lin ang="5400000" scaled="0"/>
                </a:gradFill>
                <a:effectLst/>
                <a:uLnTx/>
                <a:uFillTx/>
              </a:rPr>
            </a:br>
            <a:endParaRPr kumimoji="0" lang="en-US" sz="1400" b="0" i="0" u="none" strike="noStrike" kern="0" cap="none" spc="0" normalizeH="0" baseline="0" noProof="0" dirty="0" smtClean="0">
              <a:ln>
                <a:noFill/>
              </a:ln>
              <a:gradFill>
                <a:gsLst>
                  <a:gs pos="0">
                    <a:srgbClr val="3F3F3F"/>
                  </a:gs>
                  <a:gs pos="100000">
                    <a:srgbClr val="3F3F3F"/>
                  </a:gs>
                </a:gsLst>
                <a:lin ang="5400000" scaled="0"/>
              </a:gra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gradFill>
                  <a:gsLst>
                    <a:gs pos="0">
                      <a:srgbClr val="3F3F3F"/>
                    </a:gs>
                    <a:gs pos="100000">
                      <a:srgbClr val="3F3F3F"/>
                    </a:gs>
                  </a:gsLst>
                  <a:lin ang="5400000" scaled="0"/>
                </a:gradFill>
                <a:effectLst/>
                <a:uLnTx/>
                <a:uFillTx/>
              </a:rPr>
              <a:t>Increase agility </a:t>
            </a:r>
            <a:r>
              <a:rPr kumimoji="0" lang="en-US" sz="1400" b="0" i="0" u="none" strike="noStrike" kern="0" cap="none" spc="0" normalizeH="0" baseline="0" noProof="0" dirty="0" smtClean="0">
                <a:ln>
                  <a:noFill/>
                </a:ln>
                <a:gradFill>
                  <a:gsLst>
                    <a:gs pos="0">
                      <a:srgbClr val="3F3F3F"/>
                    </a:gs>
                    <a:gs pos="100000">
                      <a:srgbClr val="3F3F3F"/>
                    </a:gs>
                  </a:gsLst>
                  <a:lin ang="5400000" scaled="0"/>
                </a:gradFill>
                <a:effectLst/>
                <a:uLnTx/>
                <a:uFillTx/>
              </a:rPr>
              <a:t>by provisioning on-demand environments when needed</a:t>
            </a:r>
          </a:p>
        </p:txBody>
      </p:sp>
      <p:grpSp>
        <p:nvGrpSpPr>
          <p:cNvPr id="8" name="Group 7"/>
          <p:cNvGrpSpPr/>
          <p:nvPr/>
        </p:nvGrpSpPr>
        <p:grpSpPr>
          <a:xfrm>
            <a:off x="274638" y="1679673"/>
            <a:ext cx="3782713" cy="5017990"/>
            <a:chOff x="274638" y="1679673"/>
            <a:chExt cx="3782713" cy="5017990"/>
          </a:xfrm>
        </p:grpSpPr>
        <p:sp>
          <p:nvSpPr>
            <p:cNvPr id="21" name="Rectangle 20"/>
            <p:cNvSpPr/>
            <p:nvPr/>
          </p:nvSpPr>
          <p:spPr bwMode="auto">
            <a:xfrm>
              <a:off x="274638" y="1679673"/>
              <a:ext cx="3782713" cy="5017990"/>
            </a:xfrm>
            <a:prstGeom prst="rect">
              <a:avLst/>
            </a:prstGeom>
            <a:solidFill>
              <a:srgbClr val="541868"/>
            </a:solidFill>
            <a:ln w="2540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931065" fontAlgn="base">
                <a:spcBef>
                  <a:spcPct val="0"/>
                </a:spcBef>
                <a:spcAft>
                  <a:spcPct val="0"/>
                </a:spcAft>
                <a:defRPr/>
              </a:pPr>
              <a:r>
                <a:rPr lang="en-US" sz="2800" dirty="0" smtClean="0">
                  <a:gradFill>
                    <a:gsLst>
                      <a:gs pos="0">
                        <a:schemeClr val="accent1">
                          <a:lumMod val="5000"/>
                          <a:lumOff val="95000"/>
                        </a:schemeClr>
                      </a:gs>
                      <a:gs pos="100000">
                        <a:schemeClr val="tx1"/>
                      </a:gs>
                    </a:gsLst>
                    <a:lin ang="5400000" scaled="1"/>
                  </a:gradFill>
                  <a:latin typeface="+mj-lt"/>
                </a:rPr>
                <a:t>Improve quality with developer labs!</a:t>
              </a:r>
              <a:endParaRPr lang="en-US" sz="2800" kern="0" dirty="0">
                <a:gradFill>
                  <a:gsLst>
                    <a:gs pos="0">
                      <a:schemeClr val="accent1">
                        <a:lumMod val="5000"/>
                        <a:lumOff val="95000"/>
                      </a:schemeClr>
                    </a:gs>
                    <a:gs pos="100000">
                      <a:schemeClr val="tx1"/>
                    </a:gs>
                  </a:gsLst>
                  <a:lin ang="5400000" scaled="1"/>
                </a:gradFill>
                <a:latin typeface="+mj-lt"/>
                <a:ea typeface="Segoe UI" pitchFamily="34" charset="0"/>
                <a:cs typeface="Segoe UI" pitchFamily="34" charset="0"/>
              </a:endParaRPr>
            </a:p>
            <a:p>
              <a:pPr defTabSz="931065" fontAlgn="base">
                <a:spcBef>
                  <a:spcPct val="0"/>
                </a:spcBef>
                <a:spcAft>
                  <a:spcPct val="0"/>
                </a:spcAft>
                <a:defRPr/>
              </a:pPr>
              <a:endParaRPr lang="en-US" kern="0" dirty="0">
                <a:gradFill>
                  <a:gsLst>
                    <a:gs pos="0">
                      <a:schemeClr val="accent1">
                        <a:lumMod val="5000"/>
                        <a:lumOff val="95000"/>
                      </a:schemeClr>
                    </a:gs>
                    <a:gs pos="100000">
                      <a:schemeClr val="tx1"/>
                    </a:gs>
                  </a:gsLst>
                  <a:lin ang="5400000" scaled="1"/>
                </a:gradFill>
                <a:latin typeface="+mj-lt"/>
                <a:ea typeface="Segoe UI" pitchFamily="34" charset="0"/>
                <a:cs typeface="Segoe UI" pitchFamily="34" charset="0"/>
              </a:endParaRPr>
            </a:p>
          </p:txBody>
        </p:sp>
        <p:grpSp>
          <p:nvGrpSpPr>
            <p:cNvPr id="33" name="Group 32"/>
            <p:cNvGrpSpPr/>
            <p:nvPr/>
          </p:nvGrpSpPr>
          <p:grpSpPr>
            <a:xfrm>
              <a:off x="3017839" y="4411456"/>
              <a:ext cx="774492" cy="2016240"/>
              <a:chOff x="5805488" y="2676525"/>
              <a:chExt cx="576262" cy="1500188"/>
            </a:xfrm>
            <a:solidFill>
              <a:schemeClr val="tx1"/>
            </a:solidFill>
          </p:grpSpPr>
          <p:sp>
            <p:nvSpPr>
              <p:cNvPr id="34" name="Freeform 81"/>
              <p:cNvSpPr>
                <a:spLocks/>
              </p:cNvSpPr>
              <p:nvPr/>
            </p:nvSpPr>
            <p:spPr bwMode="auto">
              <a:xfrm>
                <a:off x="5868988" y="3224213"/>
                <a:ext cx="449262" cy="952500"/>
              </a:xfrm>
              <a:custGeom>
                <a:avLst/>
                <a:gdLst>
                  <a:gd name="T0" fmla="*/ 0 w 120"/>
                  <a:gd name="T1" fmla="*/ 22 h 254"/>
                  <a:gd name="T2" fmla="*/ 0 w 120"/>
                  <a:gd name="T3" fmla="*/ 180 h 254"/>
                  <a:gd name="T4" fmla="*/ 0 w 120"/>
                  <a:gd name="T5" fmla="*/ 196 h 254"/>
                  <a:gd name="T6" fmla="*/ 58 w 120"/>
                  <a:gd name="T7" fmla="*/ 254 h 254"/>
                  <a:gd name="T8" fmla="*/ 62 w 120"/>
                  <a:gd name="T9" fmla="*/ 254 h 254"/>
                  <a:gd name="T10" fmla="*/ 120 w 120"/>
                  <a:gd name="T11" fmla="*/ 196 h 254"/>
                  <a:gd name="T12" fmla="*/ 120 w 120"/>
                  <a:gd name="T13" fmla="*/ 180 h 254"/>
                  <a:gd name="T14" fmla="*/ 120 w 120"/>
                  <a:gd name="T15" fmla="*/ 157 h 254"/>
                  <a:gd name="T16" fmla="*/ 45 w 120"/>
                  <a:gd name="T17" fmla="*/ 157 h 254"/>
                  <a:gd name="T18" fmla="*/ 38 w 120"/>
                  <a:gd name="T19" fmla="*/ 150 h 254"/>
                  <a:gd name="T20" fmla="*/ 45 w 120"/>
                  <a:gd name="T21" fmla="*/ 142 h 254"/>
                  <a:gd name="T22" fmla="*/ 120 w 120"/>
                  <a:gd name="T23" fmla="*/ 142 h 254"/>
                  <a:gd name="T24" fmla="*/ 120 w 120"/>
                  <a:gd name="T25" fmla="*/ 121 h 254"/>
                  <a:gd name="T26" fmla="*/ 65 w 120"/>
                  <a:gd name="T27" fmla="*/ 121 h 254"/>
                  <a:gd name="T28" fmla="*/ 58 w 120"/>
                  <a:gd name="T29" fmla="*/ 114 h 254"/>
                  <a:gd name="T30" fmla="*/ 65 w 120"/>
                  <a:gd name="T31" fmla="*/ 107 h 254"/>
                  <a:gd name="T32" fmla="*/ 120 w 120"/>
                  <a:gd name="T33" fmla="*/ 107 h 254"/>
                  <a:gd name="T34" fmla="*/ 120 w 120"/>
                  <a:gd name="T35" fmla="*/ 86 h 254"/>
                  <a:gd name="T36" fmla="*/ 45 w 120"/>
                  <a:gd name="T37" fmla="*/ 86 h 254"/>
                  <a:gd name="T38" fmla="*/ 38 w 120"/>
                  <a:gd name="T39" fmla="*/ 78 h 254"/>
                  <a:gd name="T40" fmla="*/ 45 w 120"/>
                  <a:gd name="T41" fmla="*/ 71 h 254"/>
                  <a:gd name="T42" fmla="*/ 120 w 120"/>
                  <a:gd name="T43" fmla="*/ 71 h 254"/>
                  <a:gd name="T44" fmla="*/ 120 w 120"/>
                  <a:gd name="T45" fmla="*/ 50 h 254"/>
                  <a:gd name="T46" fmla="*/ 65 w 120"/>
                  <a:gd name="T47" fmla="*/ 50 h 254"/>
                  <a:gd name="T48" fmla="*/ 58 w 120"/>
                  <a:gd name="T49" fmla="*/ 43 h 254"/>
                  <a:gd name="T50" fmla="*/ 65 w 120"/>
                  <a:gd name="T51" fmla="*/ 36 h 254"/>
                  <a:gd name="T52" fmla="*/ 120 w 120"/>
                  <a:gd name="T53" fmla="*/ 36 h 254"/>
                  <a:gd name="T54" fmla="*/ 120 w 120"/>
                  <a:gd name="T55" fmla="*/ 22 h 254"/>
                  <a:gd name="T56" fmla="*/ 120 w 120"/>
                  <a:gd name="T57" fmla="*/ 0 h 254"/>
                  <a:gd name="T58" fmla="*/ 0 w 120"/>
                  <a:gd name="T59" fmla="*/ 0 h 254"/>
                  <a:gd name="T60" fmla="*/ 0 w 120"/>
                  <a:gd name="T61" fmla="*/ 2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254">
                    <a:moveTo>
                      <a:pt x="0" y="22"/>
                    </a:moveTo>
                    <a:cubicBezTo>
                      <a:pt x="0" y="180"/>
                      <a:pt x="0" y="180"/>
                      <a:pt x="0" y="180"/>
                    </a:cubicBezTo>
                    <a:cubicBezTo>
                      <a:pt x="0" y="196"/>
                      <a:pt x="0" y="196"/>
                      <a:pt x="0" y="196"/>
                    </a:cubicBezTo>
                    <a:cubicBezTo>
                      <a:pt x="0" y="228"/>
                      <a:pt x="26" y="254"/>
                      <a:pt x="58" y="254"/>
                    </a:cubicBezTo>
                    <a:cubicBezTo>
                      <a:pt x="62" y="254"/>
                      <a:pt x="62" y="254"/>
                      <a:pt x="62" y="254"/>
                    </a:cubicBezTo>
                    <a:cubicBezTo>
                      <a:pt x="94" y="254"/>
                      <a:pt x="120" y="228"/>
                      <a:pt x="120" y="196"/>
                    </a:cubicBezTo>
                    <a:cubicBezTo>
                      <a:pt x="120" y="180"/>
                      <a:pt x="120" y="180"/>
                      <a:pt x="120" y="180"/>
                    </a:cubicBezTo>
                    <a:cubicBezTo>
                      <a:pt x="120" y="157"/>
                      <a:pt x="120" y="157"/>
                      <a:pt x="120" y="157"/>
                    </a:cubicBezTo>
                    <a:cubicBezTo>
                      <a:pt x="45" y="157"/>
                      <a:pt x="45" y="157"/>
                      <a:pt x="45" y="157"/>
                    </a:cubicBezTo>
                    <a:cubicBezTo>
                      <a:pt x="41" y="157"/>
                      <a:pt x="38" y="154"/>
                      <a:pt x="38" y="150"/>
                    </a:cubicBezTo>
                    <a:cubicBezTo>
                      <a:pt x="38" y="146"/>
                      <a:pt x="41" y="142"/>
                      <a:pt x="45" y="142"/>
                    </a:cubicBezTo>
                    <a:cubicBezTo>
                      <a:pt x="120" y="142"/>
                      <a:pt x="120" y="142"/>
                      <a:pt x="120" y="142"/>
                    </a:cubicBezTo>
                    <a:cubicBezTo>
                      <a:pt x="120" y="121"/>
                      <a:pt x="120" y="121"/>
                      <a:pt x="120" y="121"/>
                    </a:cubicBezTo>
                    <a:cubicBezTo>
                      <a:pt x="65" y="121"/>
                      <a:pt x="65" y="121"/>
                      <a:pt x="65" y="121"/>
                    </a:cubicBezTo>
                    <a:cubicBezTo>
                      <a:pt x="61" y="121"/>
                      <a:pt x="58" y="118"/>
                      <a:pt x="58" y="114"/>
                    </a:cubicBezTo>
                    <a:cubicBezTo>
                      <a:pt x="58" y="110"/>
                      <a:pt x="61" y="107"/>
                      <a:pt x="65" y="107"/>
                    </a:cubicBezTo>
                    <a:cubicBezTo>
                      <a:pt x="120" y="107"/>
                      <a:pt x="120" y="107"/>
                      <a:pt x="120" y="107"/>
                    </a:cubicBezTo>
                    <a:cubicBezTo>
                      <a:pt x="120" y="86"/>
                      <a:pt x="120" y="86"/>
                      <a:pt x="120" y="86"/>
                    </a:cubicBezTo>
                    <a:cubicBezTo>
                      <a:pt x="45" y="86"/>
                      <a:pt x="45" y="86"/>
                      <a:pt x="45" y="86"/>
                    </a:cubicBezTo>
                    <a:cubicBezTo>
                      <a:pt x="41" y="86"/>
                      <a:pt x="38" y="82"/>
                      <a:pt x="38" y="78"/>
                    </a:cubicBezTo>
                    <a:cubicBezTo>
                      <a:pt x="38" y="74"/>
                      <a:pt x="41" y="71"/>
                      <a:pt x="45" y="71"/>
                    </a:cubicBezTo>
                    <a:cubicBezTo>
                      <a:pt x="120" y="71"/>
                      <a:pt x="120" y="71"/>
                      <a:pt x="120" y="71"/>
                    </a:cubicBezTo>
                    <a:cubicBezTo>
                      <a:pt x="120" y="50"/>
                      <a:pt x="120" y="50"/>
                      <a:pt x="120" y="50"/>
                    </a:cubicBezTo>
                    <a:cubicBezTo>
                      <a:pt x="65" y="50"/>
                      <a:pt x="65" y="50"/>
                      <a:pt x="65" y="50"/>
                    </a:cubicBezTo>
                    <a:cubicBezTo>
                      <a:pt x="61" y="50"/>
                      <a:pt x="58" y="47"/>
                      <a:pt x="58" y="43"/>
                    </a:cubicBezTo>
                    <a:cubicBezTo>
                      <a:pt x="58" y="39"/>
                      <a:pt x="61" y="36"/>
                      <a:pt x="65" y="36"/>
                    </a:cubicBezTo>
                    <a:cubicBezTo>
                      <a:pt x="120" y="36"/>
                      <a:pt x="120" y="36"/>
                      <a:pt x="120" y="36"/>
                    </a:cubicBezTo>
                    <a:cubicBezTo>
                      <a:pt x="120" y="22"/>
                      <a:pt x="120" y="22"/>
                      <a:pt x="120" y="22"/>
                    </a:cubicBezTo>
                    <a:cubicBezTo>
                      <a:pt x="120" y="0"/>
                      <a:pt x="120" y="0"/>
                      <a:pt x="120" y="0"/>
                    </a:cubicBezTo>
                    <a:cubicBezTo>
                      <a:pt x="0" y="0"/>
                      <a:pt x="0" y="0"/>
                      <a:pt x="0" y="0"/>
                    </a:cubicBezTo>
                    <a:lnTo>
                      <a:pt x="0" y="2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2"/>
              <p:cNvSpPr>
                <a:spLocks/>
              </p:cNvSpPr>
              <p:nvPr/>
            </p:nvSpPr>
            <p:spPr bwMode="auto">
              <a:xfrm>
                <a:off x="5805488" y="3054350"/>
                <a:ext cx="576262" cy="98425"/>
              </a:xfrm>
              <a:custGeom>
                <a:avLst/>
                <a:gdLst>
                  <a:gd name="T0" fmla="*/ 144 w 154"/>
                  <a:gd name="T1" fmla="*/ 0 h 26"/>
                  <a:gd name="T2" fmla="*/ 138 w 154"/>
                  <a:gd name="T3" fmla="*/ 0 h 26"/>
                  <a:gd name="T4" fmla="*/ 16 w 154"/>
                  <a:gd name="T5" fmla="*/ 0 h 26"/>
                  <a:gd name="T6" fmla="*/ 10 w 154"/>
                  <a:gd name="T7" fmla="*/ 0 h 26"/>
                  <a:gd name="T8" fmla="*/ 0 w 154"/>
                  <a:gd name="T9" fmla="*/ 10 h 26"/>
                  <a:gd name="T10" fmla="*/ 0 w 154"/>
                  <a:gd name="T11" fmla="*/ 16 h 26"/>
                  <a:gd name="T12" fmla="*/ 8 w 154"/>
                  <a:gd name="T13" fmla="*/ 25 h 26"/>
                  <a:gd name="T14" fmla="*/ 10 w 154"/>
                  <a:gd name="T15" fmla="*/ 26 h 26"/>
                  <a:gd name="T16" fmla="*/ 17 w 154"/>
                  <a:gd name="T17" fmla="*/ 26 h 26"/>
                  <a:gd name="T18" fmla="*/ 137 w 154"/>
                  <a:gd name="T19" fmla="*/ 26 h 26"/>
                  <a:gd name="T20" fmla="*/ 144 w 154"/>
                  <a:gd name="T21" fmla="*/ 26 h 26"/>
                  <a:gd name="T22" fmla="*/ 146 w 154"/>
                  <a:gd name="T23" fmla="*/ 25 h 26"/>
                  <a:gd name="T24" fmla="*/ 154 w 154"/>
                  <a:gd name="T25" fmla="*/ 16 h 26"/>
                  <a:gd name="T26" fmla="*/ 154 w 154"/>
                  <a:gd name="T27" fmla="*/ 10 h 26"/>
                  <a:gd name="T28" fmla="*/ 144 w 154"/>
                  <a:gd name="T2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26">
                    <a:moveTo>
                      <a:pt x="144" y="0"/>
                    </a:moveTo>
                    <a:cubicBezTo>
                      <a:pt x="138" y="0"/>
                      <a:pt x="138" y="0"/>
                      <a:pt x="138" y="0"/>
                    </a:cubicBezTo>
                    <a:cubicBezTo>
                      <a:pt x="16" y="0"/>
                      <a:pt x="16" y="0"/>
                      <a:pt x="16" y="0"/>
                    </a:cubicBezTo>
                    <a:cubicBezTo>
                      <a:pt x="10" y="0"/>
                      <a:pt x="10" y="0"/>
                      <a:pt x="10" y="0"/>
                    </a:cubicBezTo>
                    <a:cubicBezTo>
                      <a:pt x="5" y="0"/>
                      <a:pt x="0" y="4"/>
                      <a:pt x="0" y="10"/>
                    </a:cubicBezTo>
                    <a:cubicBezTo>
                      <a:pt x="0" y="16"/>
                      <a:pt x="0" y="16"/>
                      <a:pt x="0" y="16"/>
                    </a:cubicBezTo>
                    <a:cubicBezTo>
                      <a:pt x="0" y="21"/>
                      <a:pt x="3" y="24"/>
                      <a:pt x="8" y="25"/>
                    </a:cubicBezTo>
                    <a:cubicBezTo>
                      <a:pt x="8" y="25"/>
                      <a:pt x="9" y="26"/>
                      <a:pt x="10" y="26"/>
                    </a:cubicBezTo>
                    <a:cubicBezTo>
                      <a:pt x="17" y="26"/>
                      <a:pt x="17" y="26"/>
                      <a:pt x="17" y="26"/>
                    </a:cubicBezTo>
                    <a:cubicBezTo>
                      <a:pt x="137" y="26"/>
                      <a:pt x="137" y="26"/>
                      <a:pt x="137" y="26"/>
                    </a:cubicBezTo>
                    <a:cubicBezTo>
                      <a:pt x="144" y="26"/>
                      <a:pt x="144" y="26"/>
                      <a:pt x="144" y="26"/>
                    </a:cubicBezTo>
                    <a:cubicBezTo>
                      <a:pt x="145" y="26"/>
                      <a:pt x="146" y="26"/>
                      <a:pt x="146" y="25"/>
                    </a:cubicBezTo>
                    <a:cubicBezTo>
                      <a:pt x="150" y="24"/>
                      <a:pt x="154" y="21"/>
                      <a:pt x="154" y="16"/>
                    </a:cubicBezTo>
                    <a:cubicBezTo>
                      <a:pt x="154" y="10"/>
                      <a:pt x="154" y="10"/>
                      <a:pt x="154" y="10"/>
                    </a:cubicBezTo>
                    <a:cubicBezTo>
                      <a:pt x="154" y="4"/>
                      <a:pt x="149" y="0"/>
                      <a:pt x="14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3"/>
              <p:cNvSpPr>
                <a:spLocks/>
              </p:cNvSpPr>
              <p:nvPr/>
            </p:nvSpPr>
            <p:spPr bwMode="auto">
              <a:xfrm>
                <a:off x="6089650" y="2778125"/>
                <a:ext cx="195262" cy="193675"/>
              </a:xfrm>
              <a:custGeom>
                <a:avLst/>
                <a:gdLst>
                  <a:gd name="T0" fmla="*/ 27 w 52"/>
                  <a:gd name="T1" fmla="*/ 51 h 52"/>
                  <a:gd name="T2" fmla="*/ 51 w 52"/>
                  <a:gd name="T3" fmla="*/ 25 h 52"/>
                  <a:gd name="T4" fmla="*/ 25 w 52"/>
                  <a:gd name="T5" fmla="*/ 1 h 52"/>
                  <a:gd name="T6" fmla="*/ 1 w 52"/>
                  <a:gd name="T7" fmla="*/ 27 h 52"/>
                  <a:gd name="T8" fmla="*/ 27 w 52"/>
                  <a:gd name="T9" fmla="*/ 51 h 52"/>
                </a:gdLst>
                <a:ahLst/>
                <a:cxnLst>
                  <a:cxn ang="0">
                    <a:pos x="T0" y="T1"/>
                  </a:cxn>
                  <a:cxn ang="0">
                    <a:pos x="T2" y="T3"/>
                  </a:cxn>
                  <a:cxn ang="0">
                    <a:pos x="T4" y="T5"/>
                  </a:cxn>
                  <a:cxn ang="0">
                    <a:pos x="T6" y="T7"/>
                  </a:cxn>
                  <a:cxn ang="0">
                    <a:pos x="T8" y="T9"/>
                  </a:cxn>
                </a:cxnLst>
                <a:rect l="0" t="0" r="r" b="b"/>
                <a:pathLst>
                  <a:path w="52" h="52">
                    <a:moveTo>
                      <a:pt x="27" y="51"/>
                    </a:moveTo>
                    <a:cubicBezTo>
                      <a:pt x="41" y="51"/>
                      <a:pt x="52" y="39"/>
                      <a:pt x="51" y="25"/>
                    </a:cubicBezTo>
                    <a:cubicBezTo>
                      <a:pt x="51" y="11"/>
                      <a:pt x="39" y="0"/>
                      <a:pt x="25" y="1"/>
                    </a:cubicBezTo>
                    <a:cubicBezTo>
                      <a:pt x="11" y="2"/>
                      <a:pt x="0" y="13"/>
                      <a:pt x="1" y="27"/>
                    </a:cubicBezTo>
                    <a:cubicBezTo>
                      <a:pt x="1" y="41"/>
                      <a:pt x="13" y="52"/>
                      <a:pt x="27" y="5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84"/>
              <p:cNvSpPr>
                <a:spLocks noChangeArrowheads="1"/>
              </p:cNvSpPr>
              <p:nvPr/>
            </p:nvSpPr>
            <p:spPr bwMode="auto">
              <a:xfrm>
                <a:off x="5938838" y="2676525"/>
                <a:ext cx="128587" cy="12700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85"/>
              <p:cNvSpPr>
                <a:spLocks noChangeArrowheads="1"/>
              </p:cNvSpPr>
              <p:nvPr/>
            </p:nvSpPr>
            <p:spPr bwMode="auto">
              <a:xfrm>
                <a:off x="5905500" y="2882900"/>
                <a:ext cx="82550" cy="8255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9" name="Group 8"/>
          <p:cNvGrpSpPr/>
          <p:nvPr/>
        </p:nvGrpSpPr>
        <p:grpSpPr>
          <a:xfrm>
            <a:off x="4193302" y="1679673"/>
            <a:ext cx="3907965" cy="1183868"/>
            <a:chOff x="4193302" y="1679673"/>
            <a:chExt cx="3907965" cy="1183868"/>
          </a:xfrm>
        </p:grpSpPr>
        <p:sp>
          <p:nvSpPr>
            <p:cNvPr id="40" name="Rectangle 39"/>
            <p:cNvSpPr/>
            <p:nvPr/>
          </p:nvSpPr>
          <p:spPr bwMode="auto">
            <a:xfrm>
              <a:off x="4193302" y="1679673"/>
              <a:ext cx="3907965" cy="1183868"/>
            </a:xfrm>
            <a:prstGeom prst="rect">
              <a:avLst/>
            </a:prstGeom>
            <a:solidFill>
              <a:srgbClr val="2FAFE9"/>
            </a:solidFill>
            <a:ln w="9525" cap="flat" cmpd="sng" algn="ctr">
              <a:noFill/>
              <a:prstDash val="solid"/>
              <a:headEnd type="none" w="med" len="med"/>
              <a:tailEnd type="none" w="med" len="med"/>
            </a:ln>
            <a:effectLst/>
          </p:spPr>
          <p:txBody>
            <a:bodyPr vert="horz" wrap="square" lIns="182880" tIns="146304" rIns="182880" bIns="146304" numCol="1" spcCol="0" rtlCol="0" anchor="t" anchorCtr="0" compatLnSpc="1">
              <a:prstTxWarp prst="textNoShape">
                <a:avLst/>
              </a:prstTxWarp>
            </a:bodyPr>
            <a:lstStyle/>
            <a:p>
              <a:pPr defTabSz="931065" fontAlgn="base">
                <a:spcBef>
                  <a:spcPct val="0"/>
                </a:spcBef>
                <a:spcAft>
                  <a:spcPct val="0"/>
                </a:spcAft>
                <a:defRPr/>
              </a:pPr>
              <a:r>
                <a:rPr lang="en-US" sz="2800" dirty="0" smtClean="0">
                  <a:gradFill>
                    <a:gsLst>
                      <a:gs pos="0">
                        <a:schemeClr val="accent1">
                          <a:lumMod val="5000"/>
                          <a:lumOff val="95000"/>
                        </a:schemeClr>
                      </a:gs>
                      <a:gs pos="100000">
                        <a:schemeClr val="tx1"/>
                      </a:gs>
                    </a:gsLst>
                    <a:lin ang="5400000" scaled="1"/>
                  </a:gradFill>
                  <a:latin typeface="+mj-lt"/>
                </a:rPr>
                <a:t>Virtual machines</a:t>
              </a:r>
              <a:endParaRPr lang="en-US" sz="2800" dirty="0">
                <a:gradFill>
                  <a:gsLst>
                    <a:gs pos="0">
                      <a:schemeClr val="accent1">
                        <a:lumMod val="5000"/>
                        <a:lumOff val="95000"/>
                      </a:schemeClr>
                    </a:gs>
                    <a:gs pos="100000">
                      <a:schemeClr val="tx1"/>
                    </a:gs>
                  </a:gsLst>
                  <a:lin ang="5400000" scaled="1"/>
                </a:gradFill>
                <a:latin typeface="+mj-lt"/>
              </a:endParaRPr>
            </a:p>
          </p:txBody>
        </p:sp>
        <p:pic>
          <p:nvPicPr>
            <p:cNvPr id="3" name="Picture 2"/>
            <p:cNvPicPr>
              <a:picLocks noChangeAspect="1"/>
            </p:cNvPicPr>
            <p:nvPr/>
          </p:nvPicPr>
          <p:blipFill>
            <a:blip r:embed="rId3"/>
            <a:stretch>
              <a:fillRect/>
            </a:stretch>
          </p:blipFill>
          <p:spPr>
            <a:xfrm>
              <a:off x="7243022" y="2088289"/>
              <a:ext cx="738975" cy="674376"/>
            </a:xfrm>
            <a:prstGeom prst="rect">
              <a:avLst/>
            </a:prstGeom>
          </p:spPr>
        </p:pic>
      </p:grpSp>
      <p:grpSp>
        <p:nvGrpSpPr>
          <p:cNvPr id="11" name="Group 10"/>
          <p:cNvGrpSpPr/>
          <p:nvPr/>
        </p:nvGrpSpPr>
        <p:grpSpPr>
          <a:xfrm>
            <a:off x="8237217" y="2984949"/>
            <a:ext cx="3903983" cy="1183868"/>
            <a:chOff x="8237217" y="2984949"/>
            <a:chExt cx="3903983" cy="1183868"/>
          </a:xfrm>
        </p:grpSpPr>
        <p:sp>
          <p:nvSpPr>
            <p:cNvPr id="41" name="Rectangle 40"/>
            <p:cNvSpPr/>
            <p:nvPr/>
          </p:nvSpPr>
          <p:spPr bwMode="auto">
            <a:xfrm>
              <a:off x="8237217" y="2984949"/>
              <a:ext cx="3903983" cy="1183868"/>
            </a:xfrm>
            <a:prstGeom prst="rect">
              <a:avLst/>
            </a:prstGeom>
            <a:solidFill>
              <a:srgbClr val="F17719"/>
            </a:solidFill>
            <a:ln w="2540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931065" fontAlgn="base">
                <a:spcBef>
                  <a:spcPct val="0"/>
                </a:spcBef>
                <a:spcAft>
                  <a:spcPct val="0"/>
                </a:spcAft>
                <a:defRPr/>
              </a:pPr>
              <a:r>
                <a:rPr lang="en-US" sz="2800" dirty="0">
                  <a:gradFill>
                    <a:gsLst>
                      <a:gs pos="0">
                        <a:schemeClr val="accent1">
                          <a:lumMod val="5000"/>
                          <a:lumOff val="95000"/>
                        </a:schemeClr>
                      </a:gs>
                      <a:gs pos="100000">
                        <a:schemeClr val="tx1"/>
                      </a:gs>
                    </a:gsLst>
                    <a:lin ang="5400000" scaled="1"/>
                  </a:gradFill>
                  <a:latin typeface="+mj-lt"/>
                </a:rPr>
                <a:t>SQL database</a:t>
              </a:r>
            </a:p>
          </p:txBody>
        </p:sp>
        <p:pic>
          <p:nvPicPr>
            <p:cNvPr id="6" name="Picture 5"/>
            <p:cNvPicPr>
              <a:picLocks noChangeAspect="1"/>
            </p:cNvPicPr>
            <p:nvPr/>
          </p:nvPicPr>
          <p:blipFill>
            <a:blip r:embed="rId4"/>
            <a:stretch>
              <a:fillRect/>
            </a:stretch>
          </p:blipFill>
          <p:spPr>
            <a:xfrm>
              <a:off x="11586750" y="3455137"/>
              <a:ext cx="455092" cy="609134"/>
            </a:xfrm>
            <a:prstGeom prst="rect">
              <a:avLst/>
            </a:prstGeom>
          </p:spPr>
        </p:pic>
      </p:grpSp>
      <p:grpSp>
        <p:nvGrpSpPr>
          <p:cNvPr id="14" name="Group 13"/>
          <p:cNvGrpSpPr/>
          <p:nvPr/>
        </p:nvGrpSpPr>
        <p:grpSpPr>
          <a:xfrm>
            <a:off x="8237217" y="1679673"/>
            <a:ext cx="3903983" cy="1183868"/>
            <a:chOff x="8237217" y="1679673"/>
            <a:chExt cx="3903983" cy="1183868"/>
          </a:xfrm>
        </p:grpSpPr>
        <p:sp>
          <p:nvSpPr>
            <p:cNvPr id="39" name="Rectangle 38"/>
            <p:cNvSpPr/>
            <p:nvPr/>
          </p:nvSpPr>
          <p:spPr bwMode="auto">
            <a:xfrm>
              <a:off x="8237217" y="1679673"/>
              <a:ext cx="3903983" cy="1183868"/>
            </a:xfrm>
            <a:prstGeom prst="rect">
              <a:avLst/>
            </a:prstGeom>
            <a:solidFill>
              <a:srgbClr val="F17719"/>
            </a:solidFill>
            <a:ln w="2540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931065" fontAlgn="base">
                <a:spcBef>
                  <a:spcPct val="0"/>
                </a:spcBef>
                <a:spcAft>
                  <a:spcPct val="0"/>
                </a:spcAft>
                <a:defRPr/>
              </a:pPr>
              <a:r>
                <a:rPr lang="en-US" sz="2800" dirty="0">
                  <a:gradFill>
                    <a:gsLst>
                      <a:gs pos="0">
                        <a:schemeClr val="accent1">
                          <a:lumMod val="5000"/>
                          <a:lumOff val="95000"/>
                        </a:schemeClr>
                      </a:gs>
                      <a:gs pos="100000">
                        <a:schemeClr val="tx1"/>
                      </a:gs>
                    </a:gsLst>
                    <a:lin ang="5400000" scaled="1"/>
                  </a:gradFill>
                  <a:latin typeface="+mj-lt"/>
                </a:rPr>
                <a:t>Websites</a:t>
              </a:r>
            </a:p>
          </p:txBody>
        </p:sp>
        <p:grpSp>
          <p:nvGrpSpPr>
            <p:cNvPr id="43" name="Group 42"/>
            <p:cNvGrpSpPr/>
            <p:nvPr/>
          </p:nvGrpSpPr>
          <p:grpSpPr>
            <a:xfrm>
              <a:off x="11445168" y="2210931"/>
              <a:ext cx="558235" cy="558235"/>
              <a:chOff x="425450" y="5729288"/>
              <a:chExt cx="717550" cy="717550"/>
            </a:xfrm>
            <a:solidFill>
              <a:schemeClr val="tx1"/>
            </a:solidFill>
          </p:grpSpPr>
          <p:sp>
            <p:nvSpPr>
              <p:cNvPr id="44" name="Freeform 23"/>
              <p:cNvSpPr>
                <a:spLocks noEditPoints="1"/>
              </p:cNvSpPr>
              <p:nvPr/>
            </p:nvSpPr>
            <p:spPr bwMode="auto">
              <a:xfrm>
                <a:off x="425450" y="5729288"/>
                <a:ext cx="717550" cy="717550"/>
              </a:xfrm>
              <a:custGeom>
                <a:avLst/>
                <a:gdLst>
                  <a:gd name="T0" fmla="*/ 320 w 358"/>
                  <a:gd name="T1" fmla="*/ 70 h 358"/>
                  <a:gd name="T2" fmla="*/ 178 w 358"/>
                  <a:gd name="T3" fmla="*/ 0 h 358"/>
                  <a:gd name="T4" fmla="*/ 69 w 358"/>
                  <a:gd name="T5" fmla="*/ 38 h 358"/>
                  <a:gd name="T6" fmla="*/ 0 w 358"/>
                  <a:gd name="T7" fmla="*/ 180 h 358"/>
                  <a:gd name="T8" fmla="*/ 37 w 358"/>
                  <a:gd name="T9" fmla="*/ 289 h 358"/>
                  <a:gd name="T10" fmla="*/ 179 w 358"/>
                  <a:gd name="T11" fmla="*/ 358 h 358"/>
                  <a:gd name="T12" fmla="*/ 179 w 358"/>
                  <a:gd name="T13" fmla="*/ 358 h 358"/>
                  <a:gd name="T14" fmla="*/ 288 w 358"/>
                  <a:gd name="T15" fmla="*/ 321 h 358"/>
                  <a:gd name="T16" fmla="*/ 358 w 358"/>
                  <a:gd name="T17" fmla="*/ 179 h 358"/>
                  <a:gd name="T18" fmla="*/ 320 w 358"/>
                  <a:gd name="T19" fmla="*/ 70 h 358"/>
                  <a:gd name="T20" fmla="*/ 297 w 358"/>
                  <a:gd name="T21" fmla="*/ 210 h 358"/>
                  <a:gd name="T22" fmla="*/ 291 w 358"/>
                  <a:gd name="T23" fmla="*/ 216 h 358"/>
                  <a:gd name="T24" fmla="*/ 284 w 358"/>
                  <a:gd name="T25" fmla="*/ 220 h 358"/>
                  <a:gd name="T26" fmla="*/ 303 w 358"/>
                  <a:gd name="T27" fmla="*/ 269 h 358"/>
                  <a:gd name="T28" fmla="*/ 272 w 358"/>
                  <a:gd name="T29" fmla="*/ 300 h 358"/>
                  <a:gd name="T30" fmla="*/ 196 w 358"/>
                  <a:gd name="T31" fmla="*/ 331 h 358"/>
                  <a:gd name="T32" fmla="*/ 176 w 358"/>
                  <a:gd name="T33" fmla="*/ 299 h 358"/>
                  <a:gd name="T34" fmla="*/ 162 w 358"/>
                  <a:gd name="T35" fmla="*/ 305 h 358"/>
                  <a:gd name="T36" fmla="*/ 177 w 358"/>
                  <a:gd name="T37" fmla="*/ 332 h 358"/>
                  <a:gd name="T38" fmla="*/ 77 w 358"/>
                  <a:gd name="T39" fmla="*/ 294 h 358"/>
                  <a:gd name="T40" fmla="*/ 78 w 358"/>
                  <a:gd name="T41" fmla="*/ 294 h 358"/>
                  <a:gd name="T42" fmla="*/ 122 w 358"/>
                  <a:gd name="T43" fmla="*/ 288 h 358"/>
                  <a:gd name="T44" fmla="*/ 117 w 358"/>
                  <a:gd name="T45" fmla="*/ 272 h 358"/>
                  <a:gd name="T46" fmla="*/ 78 w 358"/>
                  <a:gd name="T47" fmla="*/ 278 h 358"/>
                  <a:gd name="T48" fmla="*/ 60 w 358"/>
                  <a:gd name="T49" fmla="*/ 276 h 358"/>
                  <a:gd name="T50" fmla="*/ 58 w 358"/>
                  <a:gd name="T51" fmla="*/ 273 h 358"/>
                  <a:gd name="T52" fmla="*/ 26 w 358"/>
                  <a:gd name="T53" fmla="*/ 180 h 358"/>
                  <a:gd name="T54" fmla="*/ 43 w 358"/>
                  <a:gd name="T55" fmla="*/ 110 h 358"/>
                  <a:gd name="T56" fmla="*/ 82 w 358"/>
                  <a:gd name="T57" fmla="*/ 102 h 358"/>
                  <a:gd name="T58" fmla="*/ 105 w 358"/>
                  <a:gd name="T59" fmla="*/ 104 h 358"/>
                  <a:gd name="T60" fmla="*/ 109 w 358"/>
                  <a:gd name="T61" fmla="*/ 88 h 358"/>
                  <a:gd name="T62" fmla="*/ 82 w 358"/>
                  <a:gd name="T63" fmla="*/ 86 h 358"/>
                  <a:gd name="T64" fmla="*/ 55 w 358"/>
                  <a:gd name="T65" fmla="*/ 89 h 358"/>
                  <a:gd name="T66" fmla="*/ 85 w 358"/>
                  <a:gd name="T67" fmla="*/ 58 h 358"/>
                  <a:gd name="T68" fmla="*/ 167 w 358"/>
                  <a:gd name="T69" fmla="*/ 27 h 358"/>
                  <a:gd name="T70" fmla="*/ 146 w 358"/>
                  <a:gd name="T71" fmla="*/ 68 h 358"/>
                  <a:gd name="T72" fmla="*/ 162 w 358"/>
                  <a:gd name="T73" fmla="*/ 72 h 358"/>
                  <a:gd name="T74" fmla="*/ 187 w 358"/>
                  <a:gd name="T75" fmla="*/ 27 h 358"/>
                  <a:gd name="T76" fmla="*/ 300 w 358"/>
                  <a:gd name="T77" fmla="*/ 86 h 358"/>
                  <a:gd name="T78" fmla="*/ 304 w 358"/>
                  <a:gd name="T79" fmla="*/ 92 h 358"/>
                  <a:gd name="T80" fmla="*/ 283 w 358"/>
                  <a:gd name="T81" fmla="*/ 152 h 358"/>
                  <a:gd name="T82" fmla="*/ 296 w 358"/>
                  <a:gd name="T83" fmla="*/ 161 h 358"/>
                  <a:gd name="T84" fmla="*/ 317 w 358"/>
                  <a:gd name="T85" fmla="*/ 114 h 358"/>
                  <a:gd name="T86" fmla="*/ 332 w 358"/>
                  <a:gd name="T87" fmla="*/ 179 h 358"/>
                  <a:gd name="T88" fmla="*/ 315 w 358"/>
                  <a:gd name="T89" fmla="*/ 248 h 358"/>
                  <a:gd name="T90" fmla="*/ 297 w 358"/>
                  <a:gd name="T91" fmla="*/ 21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8" h="358">
                    <a:moveTo>
                      <a:pt x="320" y="70"/>
                    </a:moveTo>
                    <a:cubicBezTo>
                      <a:pt x="285" y="24"/>
                      <a:pt x="232" y="0"/>
                      <a:pt x="178" y="0"/>
                    </a:cubicBezTo>
                    <a:cubicBezTo>
                      <a:pt x="140" y="0"/>
                      <a:pt x="102" y="13"/>
                      <a:pt x="69" y="38"/>
                    </a:cubicBezTo>
                    <a:cubicBezTo>
                      <a:pt x="23" y="73"/>
                      <a:pt x="0" y="126"/>
                      <a:pt x="0" y="180"/>
                    </a:cubicBezTo>
                    <a:cubicBezTo>
                      <a:pt x="0" y="218"/>
                      <a:pt x="12" y="256"/>
                      <a:pt x="37" y="289"/>
                    </a:cubicBezTo>
                    <a:cubicBezTo>
                      <a:pt x="72" y="335"/>
                      <a:pt x="125" y="358"/>
                      <a:pt x="179" y="358"/>
                    </a:cubicBezTo>
                    <a:cubicBezTo>
                      <a:pt x="179" y="358"/>
                      <a:pt x="179" y="358"/>
                      <a:pt x="179" y="358"/>
                    </a:cubicBezTo>
                    <a:cubicBezTo>
                      <a:pt x="217" y="358"/>
                      <a:pt x="256" y="346"/>
                      <a:pt x="288" y="321"/>
                    </a:cubicBezTo>
                    <a:cubicBezTo>
                      <a:pt x="334" y="286"/>
                      <a:pt x="358" y="233"/>
                      <a:pt x="358" y="179"/>
                    </a:cubicBezTo>
                    <a:cubicBezTo>
                      <a:pt x="358" y="141"/>
                      <a:pt x="345" y="102"/>
                      <a:pt x="320" y="70"/>
                    </a:cubicBezTo>
                    <a:close/>
                    <a:moveTo>
                      <a:pt x="297" y="210"/>
                    </a:moveTo>
                    <a:cubicBezTo>
                      <a:pt x="295" y="212"/>
                      <a:pt x="293" y="214"/>
                      <a:pt x="291" y="216"/>
                    </a:cubicBezTo>
                    <a:cubicBezTo>
                      <a:pt x="289" y="218"/>
                      <a:pt x="286" y="219"/>
                      <a:pt x="284" y="220"/>
                    </a:cubicBezTo>
                    <a:cubicBezTo>
                      <a:pt x="295" y="237"/>
                      <a:pt x="302" y="254"/>
                      <a:pt x="303" y="269"/>
                    </a:cubicBezTo>
                    <a:cubicBezTo>
                      <a:pt x="294" y="280"/>
                      <a:pt x="284" y="291"/>
                      <a:pt x="272" y="300"/>
                    </a:cubicBezTo>
                    <a:cubicBezTo>
                      <a:pt x="249" y="318"/>
                      <a:pt x="223" y="328"/>
                      <a:pt x="196" y="331"/>
                    </a:cubicBezTo>
                    <a:cubicBezTo>
                      <a:pt x="189" y="321"/>
                      <a:pt x="182" y="310"/>
                      <a:pt x="176" y="299"/>
                    </a:cubicBezTo>
                    <a:cubicBezTo>
                      <a:pt x="172" y="302"/>
                      <a:pt x="167" y="304"/>
                      <a:pt x="162" y="305"/>
                    </a:cubicBezTo>
                    <a:cubicBezTo>
                      <a:pt x="166" y="314"/>
                      <a:pt x="172" y="324"/>
                      <a:pt x="177" y="332"/>
                    </a:cubicBezTo>
                    <a:cubicBezTo>
                      <a:pt x="141" y="332"/>
                      <a:pt x="105" y="319"/>
                      <a:pt x="77" y="294"/>
                    </a:cubicBezTo>
                    <a:cubicBezTo>
                      <a:pt x="77" y="294"/>
                      <a:pt x="78" y="294"/>
                      <a:pt x="78" y="294"/>
                    </a:cubicBezTo>
                    <a:cubicBezTo>
                      <a:pt x="92" y="294"/>
                      <a:pt x="107" y="291"/>
                      <a:pt x="122" y="288"/>
                    </a:cubicBezTo>
                    <a:cubicBezTo>
                      <a:pt x="119" y="283"/>
                      <a:pt x="117" y="278"/>
                      <a:pt x="117" y="272"/>
                    </a:cubicBezTo>
                    <a:cubicBezTo>
                      <a:pt x="103" y="276"/>
                      <a:pt x="90" y="278"/>
                      <a:pt x="78" y="278"/>
                    </a:cubicBezTo>
                    <a:cubicBezTo>
                      <a:pt x="72" y="278"/>
                      <a:pt x="66" y="277"/>
                      <a:pt x="60" y="276"/>
                    </a:cubicBezTo>
                    <a:cubicBezTo>
                      <a:pt x="59" y="275"/>
                      <a:pt x="58" y="274"/>
                      <a:pt x="58" y="273"/>
                    </a:cubicBezTo>
                    <a:cubicBezTo>
                      <a:pt x="36" y="245"/>
                      <a:pt x="26" y="212"/>
                      <a:pt x="26" y="180"/>
                    </a:cubicBezTo>
                    <a:cubicBezTo>
                      <a:pt x="26" y="155"/>
                      <a:pt x="31" y="131"/>
                      <a:pt x="43" y="110"/>
                    </a:cubicBezTo>
                    <a:cubicBezTo>
                      <a:pt x="54" y="104"/>
                      <a:pt x="68" y="102"/>
                      <a:pt x="82" y="102"/>
                    </a:cubicBezTo>
                    <a:cubicBezTo>
                      <a:pt x="90" y="102"/>
                      <a:pt x="97" y="103"/>
                      <a:pt x="105" y="104"/>
                    </a:cubicBezTo>
                    <a:cubicBezTo>
                      <a:pt x="105" y="99"/>
                      <a:pt x="107" y="93"/>
                      <a:pt x="109" y="88"/>
                    </a:cubicBezTo>
                    <a:cubicBezTo>
                      <a:pt x="100" y="87"/>
                      <a:pt x="91" y="86"/>
                      <a:pt x="82" y="86"/>
                    </a:cubicBezTo>
                    <a:cubicBezTo>
                      <a:pt x="73" y="86"/>
                      <a:pt x="64" y="87"/>
                      <a:pt x="55" y="89"/>
                    </a:cubicBezTo>
                    <a:cubicBezTo>
                      <a:pt x="64" y="78"/>
                      <a:pt x="73" y="67"/>
                      <a:pt x="85" y="58"/>
                    </a:cubicBezTo>
                    <a:cubicBezTo>
                      <a:pt x="110" y="39"/>
                      <a:pt x="138" y="29"/>
                      <a:pt x="167" y="27"/>
                    </a:cubicBezTo>
                    <a:cubicBezTo>
                      <a:pt x="159" y="40"/>
                      <a:pt x="152" y="53"/>
                      <a:pt x="146" y="68"/>
                    </a:cubicBezTo>
                    <a:cubicBezTo>
                      <a:pt x="152" y="68"/>
                      <a:pt x="157" y="70"/>
                      <a:pt x="162" y="72"/>
                    </a:cubicBezTo>
                    <a:cubicBezTo>
                      <a:pt x="168" y="56"/>
                      <a:pt x="177" y="40"/>
                      <a:pt x="187" y="27"/>
                    </a:cubicBezTo>
                    <a:cubicBezTo>
                      <a:pt x="230" y="29"/>
                      <a:pt x="271" y="49"/>
                      <a:pt x="300" y="86"/>
                    </a:cubicBezTo>
                    <a:cubicBezTo>
                      <a:pt x="301" y="88"/>
                      <a:pt x="303" y="90"/>
                      <a:pt x="304" y="92"/>
                    </a:cubicBezTo>
                    <a:cubicBezTo>
                      <a:pt x="303" y="111"/>
                      <a:pt x="296" y="132"/>
                      <a:pt x="283" y="152"/>
                    </a:cubicBezTo>
                    <a:cubicBezTo>
                      <a:pt x="288" y="154"/>
                      <a:pt x="292" y="157"/>
                      <a:pt x="296" y="161"/>
                    </a:cubicBezTo>
                    <a:cubicBezTo>
                      <a:pt x="306" y="146"/>
                      <a:pt x="313" y="130"/>
                      <a:pt x="317" y="114"/>
                    </a:cubicBezTo>
                    <a:cubicBezTo>
                      <a:pt x="327" y="135"/>
                      <a:pt x="332" y="157"/>
                      <a:pt x="332" y="179"/>
                    </a:cubicBezTo>
                    <a:cubicBezTo>
                      <a:pt x="332" y="203"/>
                      <a:pt x="326" y="227"/>
                      <a:pt x="315" y="248"/>
                    </a:cubicBezTo>
                    <a:cubicBezTo>
                      <a:pt x="312" y="235"/>
                      <a:pt x="305" y="223"/>
                      <a:pt x="297" y="2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4"/>
              <p:cNvSpPr>
                <a:spLocks/>
              </p:cNvSpPr>
              <p:nvPr/>
            </p:nvSpPr>
            <p:spPr bwMode="auto">
              <a:xfrm>
                <a:off x="793750" y="6143625"/>
                <a:ext cx="127000" cy="103188"/>
              </a:xfrm>
              <a:custGeom>
                <a:avLst/>
                <a:gdLst>
                  <a:gd name="T0" fmla="*/ 0 w 63"/>
                  <a:gd name="T1" fmla="*/ 37 h 51"/>
                  <a:gd name="T2" fmla="*/ 0 w 63"/>
                  <a:gd name="T3" fmla="*/ 38 h 51"/>
                  <a:gd name="T4" fmla="*/ 7 w 63"/>
                  <a:gd name="T5" fmla="*/ 51 h 51"/>
                  <a:gd name="T6" fmla="*/ 52 w 63"/>
                  <a:gd name="T7" fmla="*/ 20 h 51"/>
                  <a:gd name="T8" fmla="*/ 63 w 63"/>
                  <a:gd name="T9" fmla="*/ 11 h 51"/>
                  <a:gd name="T10" fmla="*/ 53 w 63"/>
                  <a:gd name="T11" fmla="*/ 2 h 51"/>
                  <a:gd name="T12" fmla="*/ 52 w 63"/>
                  <a:gd name="T13" fmla="*/ 0 h 51"/>
                  <a:gd name="T14" fmla="*/ 42 w 63"/>
                  <a:gd name="T15" fmla="*/ 8 h 51"/>
                  <a:gd name="T16" fmla="*/ 0 w 63"/>
                  <a:gd name="T17"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51">
                    <a:moveTo>
                      <a:pt x="0" y="37"/>
                    </a:moveTo>
                    <a:cubicBezTo>
                      <a:pt x="0" y="37"/>
                      <a:pt x="0" y="37"/>
                      <a:pt x="0" y="38"/>
                    </a:cubicBezTo>
                    <a:cubicBezTo>
                      <a:pt x="4" y="42"/>
                      <a:pt x="6" y="46"/>
                      <a:pt x="7" y="51"/>
                    </a:cubicBezTo>
                    <a:cubicBezTo>
                      <a:pt x="23" y="42"/>
                      <a:pt x="38" y="32"/>
                      <a:pt x="52" y="20"/>
                    </a:cubicBezTo>
                    <a:cubicBezTo>
                      <a:pt x="56" y="17"/>
                      <a:pt x="59" y="14"/>
                      <a:pt x="63" y="11"/>
                    </a:cubicBezTo>
                    <a:cubicBezTo>
                      <a:pt x="59" y="9"/>
                      <a:pt x="56" y="6"/>
                      <a:pt x="53" y="2"/>
                    </a:cubicBezTo>
                    <a:cubicBezTo>
                      <a:pt x="53" y="1"/>
                      <a:pt x="52" y="1"/>
                      <a:pt x="52" y="0"/>
                    </a:cubicBezTo>
                    <a:cubicBezTo>
                      <a:pt x="48" y="2"/>
                      <a:pt x="45" y="5"/>
                      <a:pt x="42" y="8"/>
                    </a:cubicBezTo>
                    <a:cubicBezTo>
                      <a:pt x="29" y="19"/>
                      <a:pt x="14" y="28"/>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5"/>
              <p:cNvSpPr>
                <a:spLocks/>
              </p:cNvSpPr>
              <p:nvPr/>
            </p:nvSpPr>
            <p:spPr bwMode="auto">
              <a:xfrm>
                <a:off x="773113" y="5953125"/>
                <a:ext cx="144463" cy="111125"/>
              </a:xfrm>
              <a:custGeom>
                <a:avLst/>
                <a:gdLst>
                  <a:gd name="T0" fmla="*/ 6 w 72"/>
                  <a:gd name="T1" fmla="*/ 0 h 55"/>
                  <a:gd name="T2" fmla="*/ 0 w 72"/>
                  <a:gd name="T3" fmla="*/ 15 h 55"/>
                  <a:gd name="T4" fmla="*/ 54 w 72"/>
                  <a:gd name="T5" fmla="*/ 49 h 55"/>
                  <a:gd name="T6" fmla="*/ 61 w 72"/>
                  <a:gd name="T7" fmla="*/ 55 h 55"/>
                  <a:gd name="T8" fmla="*/ 70 w 72"/>
                  <a:gd name="T9" fmla="*/ 44 h 55"/>
                  <a:gd name="T10" fmla="*/ 72 w 72"/>
                  <a:gd name="T11" fmla="*/ 43 h 55"/>
                  <a:gd name="T12" fmla="*/ 64 w 72"/>
                  <a:gd name="T13" fmla="*/ 37 h 55"/>
                  <a:gd name="T14" fmla="*/ 6 w 72"/>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55">
                    <a:moveTo>
                      <a:pt x="6" y="0"/>
                    </a:moveTo>
                    <a:cubicBezTo>
                      <a:pt x="5" y="6"/>
                      <a:pt x="3" y="11"/>
                      <a:pt x="0" y="15"/>
                    </a:cubicBezTo>
                    <a:cubicBezTo>
                      <a:pt x="19" y="25"/>
                      <a:pt x="38" y="36"/>
                      <a:pt x="54" y="49"/>
                    </a:cubicBezTo>
                    <a:cubicBezTo>
                      <a:pt x="57" y="51"/>
                      <a:pt x="59" y="53"/>
                      <a:pt x="61" y="55"/>
                    </a:cubicBezTo>
                    <a:cubicBezTo>
                      <a:pt x="63" y="51"/>
                      <a:pt x="66" y="47"/>
                      <a:pt x="70" y="44"/>
                    </a:cubicBezTo>
                    <a:cubicBezTo>
                      <a:pt x="71" y="44"/>
                      <a:pt x="71" y="43"/>
                      <a:pt x="72" y="43"/>
                    </a:cubicBezTo>
                    <a:cubicBezTo>
                      <a:pt x="69" y="41"/>
                      <a:pt x="67" y="39"/>
                      <a:pt x="64" y="37"/>
                    </a:cubicBezTo>
                    <a:cubicBezTo>
                      <a:pt x="46" y="23"/>
                      <a:pt x="27" y="1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6"/>
              <p:cNvSpPr>
                <a:spLocks/>
              </p:cNvSpPr>
              <p:nvPr/>
            </p:nvSpPr>
            <p:spPr bwMode="auto">
              <a:xfrm>
                <a:off x="684213" y="6011863"/>
                <a:ext cx="46038" cy="185738"/>
              </a:xfrm>
              <a:custGeom>
                <a:avLst/>
                <a:gdLst>
                  <a:gd name="T0" fmla="*/ 17 w 23"/>
                  <a:gd name="T1" fmla="*/ 2 h 93"/>
                  <a:gd name="T2" fmla="*/ 14 w 23"/>
                  <a:gd name="T3" fmla="*/ 2 h 93"/>
                  <a:gd name="T4" fmla="*/ 1 w 23"/>
                  <a:gd name="T5" fmla="*/ 0 h 93"/>
                  <a:gd name="T6" fmla="*/ 0 w 23"/>
                  <a:gd name="T7" fmla="*/ 24 h 93"/>
                  <a:gd name="T8" fmla="*/ 7 w 23"/>
                  <a:gd name="T9" fmla="*/ 93 h 93"/>
                  <a:gd name="T10" fmla="*/ 23 w 23"/>
                  <a:gd name="T11" fmla="*/ 89 h 93"/>
                  <a:gd name="T12" fmla="*/ 16 w 23"/>
                  <a:gd name="T13" fmla="*/ 24 h 93"/>
                  <a:gd name="T14" fmla="*/ 17 w 23"/>
                  <a:gd name="T15" fmla="*/ 2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93">
                    <a:moveTo>
                      <a:pt x="17" y="2"/>
                    </a:moveTo>
                    <a:cubicBezTo>
                      <a:pt x="16" y="2"/>
                      <a:pt x="15" y="2"/>
                      <a:pt x="14" y="2"/>
                    </a:cubicBezTo>
                    <a:cubicBezTo>
                      <a:pt x="9" y="2"/>
                      <a:pt x="5" y="1"/>
                      <a:pt x="1" y="0"/>
                    </a:cubicBezTo>
                    <a:cubicBezTo>
                      <a:pt x="0" y="8"/>
                      <a:pt x="0" y="16"/>
                      <a:pt x="0" y="24"/>
                    </a:cubicBezTo>
                    <a:cubicBezTo>
                      <a:pt x="0" y="47"/>
                      <a:pt x="2" y="71"/>
                      <a:pt x="7" y="93"/>
                    </a:cubicBezTo>
                    <a:cubicBezTo>
                      <a:pt x="12" y="91"/>
                      <a:pt x="17" y="89"/>
                      <a:pt x="23" y="89"/>
                    </a:cubicBezTo>
                    <a:cubicBezTo>
                      <a:pt x="18" y="68"/>
                      <a:pt x="16" y="46"/>
                      <a:pt x="16" y="24"/>
                    </a:cubicBezTo>
                    <a:cubicBezTo>
                      <a:pt x="16" y="17"/>
                      <a:pt x="16" y="9"/>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7"/>
              <p:cNvSpPr>
                <a:spLocks/>
              </p:cNvSpPr>
              <p:nvPr/>
            </p:nvSpPr>
            <p:spPr bwMode="auto">
              <a:xfrm>
                <a:off x="685800" y="6223000"/>
                <a:ext cx="98425" cy="87313"/>
              </a:xfrm>
              <a:custGeom>
                <a:avLst/>
                <a:gdLst>
                  <a:gd name="T0" fmla="*/ 42 w 49"/>
                  <a:gd name="T1" fmla="*/ 8 h 44"/>
                  <a:gd name="T2" fmla="*/ 24 w 49"/>
                  <a:gd name="T3" fmla="*/ 0 h 44"/>
                  <a:gd name="T4" fmla="*/ 11 w 49"/>
                  <a:gd name="T5" fmla="*/ 4 h 44"/>
                  <a:gd name="T6" fmla="*/ 7 w 49"/>
                  <a:gd name="T7" fmla="*/ 35 h 44"/>
                  <a:gd name="T8" fmla="*/ 24 w 49"/>
                  <a:gd name="T9" fmla="*/ 44 h 44"/>
                  <a:gd name="T10" fmla="*/ 38 w 49"/>
                  <a:gd name="T11" fmla="*/ 39 h 44"/>
                  <a:gd name="T12" fmla="*/ 42 w 49"/>
                  <a:gd name="T13" fmla="*/ 8 h 44"/>
                </a:gdLst>
                <a:ahLst/>
                <a:cxnLst>
                  <a:cxn ang="0">
                    <a:pos x="T0" y="T1"/>
                  </a:cxn>
                  <a:cxn ang="0">
                    <a:pos x="T2" y="T3"/>
                  </a:cxn>
                  <a:cxn ang="0">
                    <a:pos x="T4" y="T5"/>
                  </a:cxn>
                  <a:cxn ang="0">
                    <a:pos x="T6" y="T7"/>
                  </a:cxn>
                  <a:cxn ang="0">
                    <a:pos x="T8" y="T9"/>
                  </a:cxn>
                  <a:cxn ang="0">
                    <a:pos x="T10" y="T11"/>
                  </a:cxn>
                  <a:cxn ang="0">
                    <a:pos x="T12" y="T13"/>
                  </a:cxn>
                </a:cxnLst>
                <a:rect l="0" t="0" r="r" b="b"/>
                <a:pathLst>
                  <a:path w="49" h="44">
                    <a:moveTo>
                      <a:pt x="42" y="8"/>
                    </a:moveTo>
                    <a:cubicBezTo>
                      <a:pt x="37" y="3"/>
                      <a:pt x="31" y="0"/>
                      <a:pt x="24" y="0"/>
                    </a:cubicBezTo>
                    <a:cubicBezTo>
                      <a:pt x="20" y="0"/>
                      <a:pt x="15" y="1"/>
                      <a:pt x="11" y="4"/>
                    </a:cubicBezTo>
                    <a:cubicBezTo>
                      <a:pt x="1" y="12"/>
                      <a:pt x="0" y="26"/>
                      <a:pt x="7" y="35"/>
                    </a:cubicBezTo>
                    <a:cubicBezTo>
                      <a:pt x="11" y="41"/>
                      <a:pt x="18" y="44"/>
                      <a:pt x="24" y="44"/>
                    </a:cubicBezTo>
                    <a:cubicBezTo>
                      <a:pt x="29" y="44"/>
                      <a:pt x="34" y="42"/>
                      <a:pt x="38" y="39"/>
                    </a:cubicBezTo>
                    <a:cubicBezTo>
                      <a:pt x="47" y="32"/>
                      <a:pt x="49" y="18"/>
                      <a:pt x="4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8"/>
              <p:cNvSpPr>
                <a:spLocks/>
              </p:cNvSpPr>
              <p:nvPr/>
            </p:nvSpPr>
            <p:spPr bwMode="auto">
              <a:xfrm>
                <a:off x="912813" y="6057900"/>
                <a:ext cx="98425" cy="88900"/>
              </a:xfrm>
              <a:custGeom>
                <a:avLst/>
                <a:gdLst>
                  <a:gd name="T0" fmla="*/ 42 w 49"/>
                  <a:gd name="T1" fmla="*/ 9 h 44"/>
                  <a:gd name="T2" fmla="*/ 24 w 49"/>
                  <a:gd name="T3" fmla="*/ 0 h 44"/>
                  <a:gd name="T4" fmla="*/ 11 w 49"/>
                  <a:gd name="T5" fmla="*/ 5 h 44"/>
                  <a:gd name="T6" fmla="*/ 7 w 49"/>
                  <a:gd name="T7" fmla="*/ 36 h 44"/>
                  <a:gd name="T8" fmla="*/ 24 w 49"/>
                  <a:gd name="T9" fmla="*/ 44 h 44"/>
                  <a:gd name="T10" fmla="*/ 38 w 49"/>
                  <a:gd name="T11" fmla="*/ 40 h 44"/>
                  <a:gd name="T12" fmla="*/ 42 w 49"/>
                  <a:gd name="T13" fmla="*/ 9 h 44"/>
                </a:gdLst>
                <a:ahLst/>
                <a:cxnLst>
                  <a:cxn ang="0">
                    <a:pos x="T0" y="T1"/>
                  </a:cxn>
                  <a:cxn ang="0">
                    <a:pos x="T2" y="T3"/>
                  </a:cxn>
                  <a:cxn ang="0">
                    <a:pos x="T4" y="T5"/>
                  </a:cxn>
                  <a:cxn ang="0">
                    <a:pos x="T6" y="T7"/>
                  </a:cxn>
                  <a:cxn ang="0">
                    <a:pos x="T8" y="T9"/>
                  </a:cxn>
                  <a:cxn ang="0">
                    <a:pos x="T10" y="T11"/>
                  </a:cxn>
                  <a:cxn ang="0">
                    <a:pos x="T12" y="T13"/>
                  </a:cxn>
                </a:cxnLst>
                <a:rect l="0" t="0" r="r" b="b"/>
                <a:pathLst>
                  <a:path w="49" h="44">
                    <a:moveTo>
                      <a:pt x="42" y="9"/>
                    </a:moveTo>
                    <a:cubicBezTo>
                      <a:pt x="37" y="3"/>
                      <a:pt x="31" y="0"/>
                      <a:pt x="24" y="0"/>
                    </a:cubicBezTo>
                    <a:cubicBezTo>
                      <a:pt x="20" y="0"/>
                      <a:pt x="15" y="2"/>
                      <a:pt x="11" y="5"/>
                    </a:cubicBezTo>
                    <a:cubicBezTo>
                      <a:pt x="1" y="12"/>
                      <a:pt x="0" y="26"/>
                      <a:pt x="7" y="36"/>
                    </a:cubicBezTo>
                    <a:cubicBezTo>
                      <a:pt x="11" y="41"/>
                      <a:pt x="18" y="44"/>
                      <a:pt x="24" y="44"/>
                    </a:cubicBezTo>
                    <a:cubicBezTo>
                      <a:pt x="29" y="44"/>
                      <a:pt x="34" y="43"/>
                      <a:pt x="38" y="40"/>
                    </a:cubicBezTo>
                    <a:cubicBezTo>
                      <a:pt x="47" y="32"/>
                      <a:pt x="49" y="18"/>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9"/>
              <p:cNvSpPr>
                <a:spLocks/>
              </p:cNvSpPr>
              <p:nvPr/>
            </p:nvSpPr>
            <p:spPr bwMode="auto">
              <a:xfrm>
                <a:off x="661988" y="5895975"/>
                <a:ext cx="100013" cy="87313"/>
              </a:xfrm>
              <a:custGeom>
                <a:avLst/>
                <a:gdLst>
                  <a:gd name="T0" fmla="*/ 25 w 50"/>
                  <a:gd name="T1" fmla="*/ 44 h 44"/>
                  <a:gd name="T2" fmla="*/ 39 w 50"/>
                  <a:gd name="T3" fmla="*/ 40 h 44"/>
                  <a:gd name="T4" fmla="*/ 42 w 50"/>
                  <a:gd name="T5" fmla="*/ 9 h 44"/>
                  <a:gd name="T6" fmla="*/ 25 w 50"/>
                  <a:gd name="T7" fmla="*/ 0 h 44"/>
                  <a:gd name="T8" fmla="*/ 12 w 50"/>
                  <a:gd name="T9" fmla="*/ 5 h 44"/>
                  <a:gd name="T10" fmla="*/ 8 w 50"/>
                  <a:gd name="T11" fmla="*/ 36 h 44"/>
                  <a:gd name="T12" fmla="*/ 25 w 50"/>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50" h="44">
                    <a:moveTo>
                      <a:pt x="25" y="44"/>
                    </a:moveTo>
                    <a:cubicBezTo>
                      <a:pt x="30" y="44"/>
                      <a:pt x="35" y="43"/>
                      <a:pt x="39" y="40"/>
                    </a:cubicBezTo>
                    <a:cubicBezTo>
                      <a:pt x="48" y="32"/>
                      <a:pt x="50" y="18"/>
                      <a:pt x="42" y="9"/>
                    </a:cubicBezTo>
                    <a:cubicBezTo>
                      <a:pt x="38" y="3"/>
                      <a:pt x="32" y="0"/>
                      <a:pt x="25" y="0"/>
                    </a:cubicBezTo>
                    <a:cubicBezTo>
                      <a:pt x="20" y="0"/>
                      <a:pt x="16" y="2"/>
                      <a:pt x="12" y="5"/>
                    </a:cubicBezTo>
                    <a:cubicBezTo>
                      <a:pt x="2" y="12"/>
                      <a:pt x="0" y="26"/>
                      <a:pt x="8" y="36"/>
                    </a:cubicBezTo>
                    <a:cubicBezTo>
                      <a:pt x="12" y="41"/>
                      <a:pt x="18" y="44"/>
                      <a:pt x="25"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 name="Group 9"/>
          <p:cNvGrpSpPr/>
          <p:nvPr/>
        </p:nvGrpSpPr>
        <p:grpSpPr>
          <a:xfrm>
            <a:off x="4193302" y="2984949"/>
            <a:ext cx="3907965" cy="1183868"/>
            <a:chOff x="4193302" y="2984949"/>
            <a:chExt cx="3907965" cy="1183868"/>
          </a:xfrm>
        </p:grpSpPr>
        <p:sp>
          <p:nvSpPr>
            <p:cNvPr id="42" name="Rectangle 41"/>
            <p:cNvSpPr/>
            <p:nvPr/>
          </p:nvSpPr>
          <p:spPr bwMode="auto">
            <a:xfrm>
              <a:off x="4193302" y="2984949"/>
              <a:ext cx="3907965" cy="1183868"/>
            </a:xfrm>
            <a:prstGeom prst="rect">
              <a:avLst/>
            </a:prstGeom>
            <a:solidFill>
              <a:srgbClr val="2FAFE9"/>
            </a:solidFill>
            <a:ln w="9525" cap="flat" cmpd="sng" algn="ctr">
              <a:noFill/>
              <a:prstDash val="solid"/>
              <a:headEnd type="none" w="med" len="med"/>
              <a:tailEnd type="none" w="med" len="med"/>
            </a:ln>
            <a:effectLst/>
          </p:spPr>
          <p:txBody>
            <a:bodyPr vert="horz" wrap="square" lIns="182880" tIns="146304" rIns="182880" bIns="146304" numCol="1" spcCol="0" rtlCol="0" anchor="t" anchorCtr="0" compatLnSpc="1">
              <a:prstTxWarp prst="textNoShape">
                <a:avLst/>
              </a:prstTxWarp>
            </a:bodyPr>
            <a:lstStyle/>
            <a:p>
              <a:pPr defTabSz="931065" fontAlgn="base">
                <a:spcBef>
                  <a:spcPct val="0"/>
                </a:spcBef>
                <a:spcAft>
                  <a:spcPct val="0"/>
                </a:spcAft>
                <a:defRPr/>
              </a:pPr>
              <a:r>
                <a:rPr lang="en-US" sz="2800" dirty="0" smtClean="0">
                  <a:gradFill>
                    <a:gsLst>
                      <a:gs pos="0">
                        <a:schemeClr val="accent1">
                          <a:lumMod val="5000"/>
                          <a:lumOff val="95000"/>
                        </a:schemeClr>
                      </a:gs>
                      <a:gs pos="100000">
                        <a:schemeClr val="tx1"/>
                      </a:gs>
                    </a:gsLst>
                    <a:lin ang="5400000" scaled="1"/>
                  </a:gradFill>
                  <a:latin typeface="+mj-lt"/>
                </a:rPr>
                <a:t>Could services</a:t>
              </a:r>
              <a:endParaRPr lang="en-US" sz="2800" dirty="0">
                <a:gradFill>
                  <a:gsLst>
                    <a:gs pos="0">
                      <a:schemeClr val="accent1">
                        <a:lumMod val="5000"/>
                        <a:lumOff val="95000"/>
                      </a:schemeClr>
                    </a:gs>
                    <a:gs pos="100000">
                      <a:schemeClr val="tx1"/>
                    </a:gs>
                  </a:gsLst>
                  <a:lin ang="5400000" scaled="1"/>
                </a:gradFill>
                <a:latin typeface="+mj-lt"/>
              </a:endParaRPr>
            </a:p>
          </p:txBody>
        </p:sp>
        <p:pic>
          <p:nvPicPr>
            <p:cNvPr id="7" name="Picture 6"/>
            <p:cNvPicPr>
              <a:picLocks noChangeAspect="1"/>
            </p:cNvPicPr>
            <p:nvPr/>
          </p:nvPicPr>
          <p:blipFill>
            <a:blip r:embed="rId5"/>
            <a:stretch>
              <a:fillRect/>
            </a:stretch>
          </p:blipFill>
          <p:spPr>
            <a:xfrm>
              <a:off x="6981326" y="3498574"/>
              <a:ext cx="1021117" cy="565696"/>
            </a:xfrm>
            <a:prstGeom prst="rect">
              <a:avLst/>
            </a:prstGeom>
          </p:spPr>
        </p:pic>
      </p:grpSp>
      <p:sp>
        <p:nvSpPr>
          <p:cNvPr id="15" name="Rectangle 14"/>
          <p:cNvSpPr/>
          <p:nvPr/>
        </p:nvSpPr>
        <p:spPr bwMode="auto">
          <a:xfrm>
            <a:off x="0" y="0"/>
            <a:ext cx="12436475" cy="16796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itle 1"/>
          <p:cNvSpPr>
            <a:spLocks noGrp="1"/>
          </p:cNvSpPr>
          <p:nvPr>
            <p:ph type="title"/>
          </p:nvPr>
        </p:nvSpPr>
        <p:spPr/>
        <p:txBody>
          <a:bodyPr/>
          <a:lstStyle/>
          <a:p>
            <a:r>
              <a:rPr lang="en-US" smtClean="0"/>
              <a:t>Optimize resources</a:t>
            </a:r>
            <a:endParaRPr lang="en-US" dirty="0"/>
          </a:p>
        </p:txBody>
      </p:sp>
      <p:sp>
        <p:nvSpPr>
          <p:cNvPr id="18" name="Text Placeholder 2"/>
          <p:cNvSpPr>
            <a:spLocks noGrp="1"/>
          </p:cNvSpPr>
          <p:nvPr>
            <p:ph sz="quarter" idx="10"/>
          </p:nvPr>
        </p:nvSpPr>
        <p:spPr>
          <a:xfrm>
            <a:off x="274638" y="1214438"/>
            <a:ext cx="11887200" cy="517065"/>
          </a:xfrm>
        </p:spPr>
        <p:txBody>
          <a:bodyPr/>
          <a:lstStyle/>
          <a:p>
            <a:pPr marL="0" indent="0">
              <a:buNone/>
            </a:pPr>
            <a:r>
              <a:rPr lang="en-US" sz="2400" dirty="0">
                <a:gradFill>
                  <a:gsLst>
                    <a:gs pos="0">
                      <a:srgbClr val="3F3F3F"/>
                    </a:gs>
                    <a:gs pos="100000">
                      <a:srgbClr val="3F3F3F"/>
                    </a:gs>
                  </a:gsLst>
                  <a:lin ang="5400000" scaled="0"/>
                </a:gradFill>
                <a:latin typeface="+mn-lt"/>
              </a:rPr>
              <a:t>Self-service provisioning of environments</a:t>
            </a:r>
          </a:p>
        </p:txBody>
      </p:sp>
      <p:sp>
        <p:nvSpPr>
          <p:cNvPr id="16" name="Rectangle 15"/>
          <p:cNvSpPr/>
          <p:nvPr/>
        </p:nvSpPr>
        <p:spPr bwMode="auto">
          <a:xfrm>
            <a:off x="0" y="6697663"/>
            <a:ext cx="12436475" cy="29686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2614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10" presetClass="entr" presetSubtype="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75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nodeType="withEffect">
                                  <p:stCondLst>
                                    <p:cond delay="10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125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1750"/>
                            </p:stCondLst>
                            <p:childTnLst>
                              <p:par>
                                <p:cTn id="22" presetID="2" presetClass="entr" presetSubtype="4" decel="10000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1000" fill="hold"/>
                                        <p:tgtEl>
                                          <p:spTgt spid="13"/>
                                        </p:tgtEl>
                                        <p:attrNameLst>
                                          <p:attrName>ppt_x</p:attrName>
                                        </p:attrNameLst>
                                      </p:cBhvr>
                                      <p:tavLst>
                                        <p:tav tm="0">
                                          <p:val>
                                            <p:strVal val="#ppt_x"/>
                                          </p:val>
                                        </p:tav>
                                        <p:tav tm="100000">
                                          <p:val>
                                            <p:strVal val="#ppt_x"/>
                                          </p:val>
                                        </p:tav>
                                      </p:tavLst>
                                    </p:anim>
                                    <p:anim calcmode="lin" valueType="num">
                                      <p:cBhvr additive="base">
                                        <p:cTn id="25"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ProcessMachin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7214" y="238539"/>
            <a:ext cx="8424006" cy="6509459"/>
          </a:xfrm>
          <a:prstGeom prst="rect">
            <a:avLst/>
          </a:prstGeom>
        </p:spPr>
      </p:pic>
      <p:sp>
        <p:nvSpPr>
          <p:cNvPr id="7" name="Title 3"/>
          <p:cNvSpPr txBox="1">
            <a:spLocks/>
          </p:cNvSpPr>
          <p:nvPr/>
        </p:nvSpPr>
        <p:spPr>
          <a:xfrm>
            <a:off x="266700" y="2125663"/>
            <a:ext cx="7315200" cy="1333653"/>
          </a:xfrm>
          <a:prstGeom prst="rect">
            <a:avLst/>
          </a:prstGeom>
          <a:noFill/>
        </p:spPr>
        <p:txBody>
          <a:bodyPr vert="horz" wrap="square" lIns="146304" tIns="91413" rIns="146304" bIns="91413"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6600" dirty="0">
                <a:solidFill>
                  <a:srgbClr val="3F3F3F"/>
                </a:solidFill>
              </a:rPr>
              <a:t>Improve quality </a:t>
            </a:r>
            <a:br>
              <a:rPr lang="en-US" sz="6600" dirty="0">
                <a:solidFill>
                  <a:srgbClr val="3F3F3F"/>
                </a:solidFill>
              </a:rPr>
            </a:br>
            <a:r>
              <a:rPr lang="en-US" sz="6600" dirty="0">
                <a:solidFill>
                  <a:srgbClr val="3F3F3F"/>
                </a:solidFill>
              </a:rPr>
              <a:t>&amp; availability</a:t>
            </a:r>
          </a:p>
        </p:txBody>
      </p:sp>
    </p:spTree>
    <p:extLst>
      <p:ext uri="{BB962C8B-B14F-4D97-AF65-F5344CB8AC3E}">
        <p14:creationId xmlns:p14="http://schemas.microsoft.com/office/powerpoint/2010/main" val="165149292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276811" y="1679673"/>
            <a:ext cx="2877509" cy="3189190"/>
            <a:chOff x="3276811" y="1679673"/>
            <a:chExt cx="2877509" cy="3189190"/>
          </a:xfrm>
        </p:grpSpPr>
        <p:sp>
          <p:nvSpPr>
            <p:cNvPr id="19" name="Rectangle 18"/>
            <p:cNvSpPr/>
            <p:nvPr/>
          </p:nvSpPr>
          <p:spPr bwMode="auto">
            <a:xfrm>
              <a:off x="3276811" y="1679673"/>
              <a:ext cx="2877509" cy="3189190"/>
            </a:xfrm>
            <a:prstGeom prst="rect">
              <a:avLst/>
            </a:prstGeom>
            <a:solidFill>
              <a:srgbClr val="20ABE9"/>
            </a:solidFill>
            <a:ln w="635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913543" fontAlgn="base">
                <a:spcBef>
                  <a:spcPct val="0"/>
                </a:spcBef>
                <a:spcAft>
                  <a:spcPct val="0"/>
                </a:spcAft>
                <a:defRPr/>
              </a:pPr>
              <a:r>
                <a:rPr lang="en-US" kern="0" dirty="0">
                  <a:gradFill>
                    <a:gsLst>
                      <a:gs pos="0">
                        <a:schemeClr val="accent1">
                          <a:lumMod val="5000"/>
                          <a:lumOff val="95000"/>
                        </a:schemeClr>
                      </a:gs>
                      <a:gs pos="100000">
                        <a:schemeClr val="tx1"/>
                      </a:gs>
                    </a:gsLst>
                    <a:lin ang="5400000" scaled="1"/>
                  </a:gradFill>
                  <a:ea typeface="Segoe UI" pitchFamily="34" charset="0"/>
                  <a:cs typeface="Segoe UI" pitchFamily="34" charset="0"/>
                </a:rPr>
                <a:t>DevOps is a</a:t>
              </a:r>
              <a:br>
                <a:rPr lang="en-US" kern="0" dirty="0">
                  <a:gradFill>
                    <a:gsLst>
                      <a:gs pos="0">
                        <a:schemeClr val="accent1">
                          <a:lumMod val="5000"/>
                          <a:lumOff val="95000"/>
                        </a:schemeClr>
                      </a:gs>
                      <a:gs pos="100000">
                        <a:schemeClr val="tx1"/>
                      </a:gs>
                    </a:gsLst>
                    <a:lin ang="5400000" scaled="1"/>
                  </a:gradFill>
                  <a:ea typeface="Segoe UI" pitchFamily="34" charset="0"/>
                  <a:cs typeface="Segoe UI" pitchFamily="34" charset="0"/>
                </a:rPr>
              </a:br>
              <a:r>
                <a:rPr lang="en-US" kern="0" dirty="0">
                  <a:gradFill>
                    <a:gsLst>
                      <a:gs pos="0">
                        <a:schemeClr val="accent1">
                          <a:lumMod val="5000"/>
                          <a:lumOff val="95000"/>
                        </a:schemeClr>
                      </a:gs>
                      <a:gs pos="100000">
                        <a:schemeClr val="tx1"/>
                      </a:gs>
                    </a:gsLst>
                    <a:lin ang="5400000" scaled="1"/>
                  </a:gradFill>
                  <a:ea typeface="Segoe UI" pitchFamily="34" charset="0"/>
                  <a:cs typeface="Segoe UI" pitchFamily="34" charset="0"/>
                </a:rPr>
                <a:t>team undertaking</a:t>
              </a:r>
            </a:p>
            <a:p>
              <a:pPr defTabSz="913543" fontAlgn="base">
                <a:spcBef>
                  <a:spcPct val="0"/>
                </a:spcBef>
                <a:spcAft>
                  <a:spcPct val="0"/>
                </a:spcAft>
                <a:defRPr/>
              </a:pPr>
              <a:endParaRPr lang="en-US" sz="1600" kern="0" dirty="0">
                <a:gradFill>
                  <a:gsLst>
                    <a:gs pos="0">
                      <a:schemeClr val="accent1">
                        <a:lumMod val="5000"/>
                        <a:lumOff val="95000"/>
                      </a:schemeClr>
                    </a:gs>
                    <a:gs pos="100000">
                      <a:schemeClr val="bg1"/>
                    </a:gs>
                  </a:gsLst>
                  <a:lin ang="5400000" scaled="1"/>
                </a:gradFill>
                <a:latin typeface="+mj-lt"/>
                <a:ea typeface="Segoe UI" pitchFamily="34" charset="0"/>
                <a:cs typeface="Segoe UI" pitchFamily="34" charset="0"/>
              </a:endParaRPr>
            </a:p>
          </p:txBody>
        </p:sp>
        <p:sp>
          <p:nvSpPr>
            <p:cNvPr id="26" name="Freeform 35"/>
            <p:cNvSpPr>
              <a:spLocks noEditPoints="1"/>
            </p:cNvSpPr>
            <p:nvPr/>
          </p:nvSpPr>
          <p:spPr bwMode="black">
            <a:xfrm>
              <a:off x="4078572" y="2944301"/>
              <a:ext cx="1273986" cy="1312144"/>
            </a:xfrm>
            <a:custGeom>
              <a:avLst/>
              <a:gdLst>
                <a:gd name="T0" fmla="*/ 189 w 296"/>
                <a:gd name="T1" fmla="*/ 136 h 300"/>
                <a:gd name="T2" fmla="*/ 202 w 296"/>
                <a:gd name="T3" fmla="*/ 132 h 300"/>
                <a:gd name="T4" fmla="*/ 206 w 296"/>
                <a:gd name="T5" fmla="*/ 128 h 300"/>
                <a:gd name="T6" fmla="*/ 210 w 296"/>
                <a:gd name="T7" fmla="*/ 116 h 300"/>
                <a:gd name="T8" fmla="*/ 214 w 296"/>
                <a:gd name="T9" fmla="*/ 120 h 300"/>
                <a:gd name="T10" fmla="*/ 227 w 296"/>
                <a:gd name="T11" fmla="*/ 99 h 300"/>
                <a:gd name="T12" fmla="*/ 185 w 296"/>
                <a:gd name="T13" fmla="*/ 205 h 300"/>
                <a:gd name="T14" fmla="*/ 189 w 296"/>
                <a:gd name="T15" fmla="*/ 210 h 300"/>
                <a:gd name="T16" fmla="*/ 202 w 296"/>
                <a:gd name="T17" fmla="*/ 214 h 300"/>
                <a:gd name="T18" fmla="*/ 197 w 296"/>
                <a:gd name="T19" fmla="*/ 218 h 300"/>
                <a:gd name="T20" fmla="*/ 218 w 296"/>
                <a:gd name="T21" fmla="*/ 230 h 300"/>
                <a:gd name="T22" fmla="*/ 222 w 296"/>
                <a:gd name="T23" fmla="*/ 243 h 300"/>
                <a:gd name="T24" fmla="*/ 227 w 296"/>
                <a:gd name="T25" fmla="*/ 247 h 300"/>
                <a:gd name="T26" fmla="*/ 111 w 296"/>
                <a:gd name="T27" fmla="*/ 205 h 300"/>
                <a:gd name="T28" fmla="*/ 107 w 296"/>
                <a:gd name="T29" fmla="*/ 201 h 300"/>
                <a:gd name="T30" fmla="*/ 94 w 296"/>
                <a:gd name="T31" fmla="*/ 222 h 300"/>
                <a:gd name="T32" fmla="*/ 82 w 296"/>
                <a:gd name="T33" fmla="*/ 226 h 300"/>
                <a:gd name="T34" fmla="*/ 77 w 296"/>
                <a:gd name="T35" fmla="*/ 230 h 300"/>
                <a:gd name="T36" fmla="*/ 73 w 296"/>
                <a:gd name="T37" fmla="*/ 243 h 300"/>
                <a:gd name="T38" fmla="*/ 69 w 296"/>
                <a:gd name="T39" fmla="*/ 239 h 300"/>
                <a:gd name="T40" fmla="*/ 102 w 296"/>
                <a:gd name="T41" fmla="*/ 141 h 300"/>
                <a:gd name="T42" fmla="*/ 98 w 296"/>
                <a:gd name="T43" fmla="*/ 128 h 300"/>
                <a:gd name="T44" fmla="*/ 94 w 296"/>
                <a:gd name="T45" fmla="*/ 124 h 300"/>
                <a:gd name="T46" fmla="*/ 82 w 296"/>
                <a:gd name="T47" fmla="*/ 120 h 300"/>
                <a:gd name="T48" fmla="*/ 86 w 296"/>
                <a:gd name="T49" fmla="*/ 116 h 300"/>
                <a:gd name="T50" fmla="*/ 65 w 296"/>
                <a:gd name="T51" fmla="*/ 103 h 300"/>
                <a:gd name="T52" fmla="*/ 72 w 296"/>
                <a:gd name="T53" fmla="*/ 64 h 300"/>
                <a:gd name="T54" fmla="*/ 5 w 296"/>
                <a:gd name="T55" fmla="*/ 89 h 300"/>
                <a:gd name="T56" fmla="*/ 23 w 296"/>
                <a:gd name="T57" fmla="*/ 48 h 300"/>
                <a:gd name="T58" fmla="*/ 72 w 296"/>
                <a:gd name="T59" fmla="*/ 64 h 300"/>
                <a:gd name="T60" fmla="*/ 36 w 296"/>
                <a:gd name="T61" fmla="*/ 0 h 300"/>
                <a:gd name="T62" fmla="*/ 296 w 296"/>
                <a:gd name="T63" fmla="*/ 64 h 300"/>
                <a:gd name="T64" fmla="*/ 229 w 296"/>
                <a:gd name="T65" fmla="*/ 89 h 300"/>
                <a:gd name="T66" fmla="*/ 247 w 296"/>
                <a:gd name="T67" fmla="*/ 48 h 300"/>
                <a:gd name="T68" fmla="*/ 296 w 296"/>
                <a:gd name="T69" fmla="*/ 64 h 300"/>
                <a:gd name="T70" fmla="*/ 260 w 296"/>
                <a:gd name="T71" fmla="*/ 0 h 300"/>
                <a:gd name="T72" fmla="*/ 296 w 296"/>
                <a:gd name="T73" fmla="*/ 275 h 300"/>
                <a:gd name="T74" fmla="*/ 229 w 296"/>
                <a:gd name="T75" fmla="*/ 300 h 300"/>
                <a:gd name="T76" fmla="*/ 247 w 296"/>
                <a:gd name="T77" fmla="*/ 259 h 300"/>
                <a:gd name="T78" fmla="*/ 296 w 296"/>
                <a:gd name="T79" fmla="*/ 275 h 300"/>
                <a:gd name="T80" fmla="*/ 260 w 296"/>
                <a:gd name="T81" fmla="*/ 211 h 300"/>
                <a:gd name="T82" fmla="*/ 72 w 296"/>
                <a:gd name="T83" fmla="*/ 275 h 300"/>
                <a:gd name="T84" fmla="*/ 5 w 296"/>
                <a:gd name="T85" fmla="*/ 300 h 300"/>
                <a:gd name="T86" fmla="*/ 23 w 296"/>
                <a:gd name="T87" fmla="*/ 259 h 300"/>
                <a:gd name="T88" fmla="*/ 72 w 296"/>
                <a:gd name="T89" fmla="*/ 275 h 300"/>
                <a:gd name="T90" fmla="*/ 36 w 296"/>
                <a:gd name="T91" fmla="*/ 211 h 300"/>
                <a:gd name="T92" fmla="*/ 125 w 296"/>
                <a:gd name="T93" fmla="*/ 116 h 300"/>
                <a:gd name="T94" fmla="*/ 147 w 296"/>
                <a:gd name="T95" fmla="*/ 145 h 300"/>
                <a:gd name="T96" fmla="*/ 150 w 296"/>
                <a:gd name="T97" fmla="*/ 176 h 300"/>
                <a:gd name="T98" fmla="*/ 190 w 296"/>
                <a:gd name="T99" fmla="*/ 164 h 300"/>
                <a:gd name="T100" fmla="*/ 110 w 296"/>
                <a:gd name="T101" fmla="*/ 194 h 300"/>
                <a:gd name="T102" fmla="*/ 131 w 296"/>
                <a:gd name="T103" fmla="*/ 145 h 300"/>
                <a:gd name="T104" fmla="*/ 145 w 296"/>
                <a:gd name="T105" fmla="*/ 156 h 300"/>
                <a:gd name="T106" fmla="*/ 144 w 296"/>
                <a:gd name="T107" fmla="*/ 150 h 300"/>
                <a:gd name="T108" fmla="*/ 147 w 296"/>
                <a:gd name="T109" fmla="*/ 150 h 300"/>
                <a:gd name="T110" fmla="*/ 149 w 296"/>
                <a:gd name="T111" fmla="*/ 15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 h="300">
                  <a:moveTo>
                    <a:pt x="189" y="145"/>
                  </a:moveTo>
                  <a:cubicBezTo>
                    <a:pt x="185" y="141"/>
                    <a:pt x="185" y="141"/>
                    <a:pt x="185" y="141"/>
                  </a:cubicBezTo>
                  <a:cubicBezTo>
                    <a:pt x="189" y="136"/>
                    <a:pt x="189" y="136"/>
                    <a:pt x="189" y="136"/>
                  </a:cubicBezTo>
                  <a:cubicBezTo>
                    <a:pt x="193" y="141"/>
                    <a:pt x="193" y="141"/>
                    <a:pt x="193" y="141"/>
                  </a:cubicBezTo>
                  <a:cubicBezTo>
                    <a:pt x="189" y="145"/>
                    <a:pt x="189" y="145"/>
                    <a:pt x="189" y="145"/>
                  </a:cubicBezTo>
                  <a:close/>
                  <a:moveTo>
                    <a:pt x="202" y="132"/>
                  </a:moveTo>
                  <a:cubicBezTo>
                    <a:pt x="197" y="128"/>
                    <a:pt x="197" y="128"/>
                    <a:pt x="197" y="128"/>
                  </a:cubicBezTo>
                  <a:cubicBezTo>
                    <a:pt x="202" y="124"/>
                    <a:pt x="202" y="124"/>
                    <a:pt x="202" y="124"/>
                  </a:cubicBezTo>
                  <a:cubicBezTo>
                    <a:pt x="206" y="128"/>
                    <a:pt x="206" y="128"/>
                    <a:pt x="206" y="128"/>
                  </a:cubicBezTo>
                  <a:cubicBezTo>
                    <a:pt x="202" y="132"/>
                    <a:pt x="202" y="132"/>
                    <a:pt x="202" y="132"/>
                  </a:cubicBezTo>
                  <a:close/>
                  <a:moveTo>
                    <a:pt x="214" y="120"/>
                  </a:moveTo>
                  <a:cubicBezTo>
                    <a:pt x="210" y="116"/>
                    <a:pt x="210" y="116"/>
                    <a:pt x="210" y="116"/>
                  </a:cubicBezTo>
                  <a:cubicBezTo>
                    <a:pt x="214" y="111"/>
                    <a:pt x="214" y="111"/>
                    <a:pt x="214" y="111"/>
                  </a:cubicBezTo>
                  <a:cubicBezTo>
                    <a:pt x="218" y="116"/>
                    <a:pt x="218" y="116"/>
                    <a:pt x="218" y="116"/>
                  </a:cubicBezTo>
                  <a:cubicBezTo>
                    <a:pt x="214" y="120"/>
                    <a:pt x="214" y="120"/>
                    <a:pt x="214" y="120"/>
                  </a:cubicBezTo>
                  <a:close/>
                  <a:moveTo>
                    <a:pt x="227" y="107"/>
                  </a:moveTo>
                  <a:cubicBezTo>
                    <a:pt x="222" y="103"/>
                    <a:pt x="222" y="103"/>
                    <a:pt x="222" y="103"/>
                  </a:cubicBezTo>
                  <a:cubicBezTo>
                    <a:pt x="227" y="99"/>
                    <a:pt x="227" y="99"/>
                    <a:pt x="227" y="99"/>
                  </a:cubicBezTo>
                  <a:cubicBezTo>
                    <a:pt x="231" y="103"/>
                    <a:pt x="231" y="103"/>
                    <a:pt x="231" y="103"/>
                  </a:cubicBezTo>
                  <a:cubicBezTo>
                    <a:pt x="227" y="107"/>
                    <a:pt x="227" y="107"/>
                    <a:pt x="227" y="107"/>
                  </a:cubicBezTo>
                  <a:close/>
                  <a:moveTo>
                    <a:pt x="185" y="205"/>
                  </a:moveTo>
                  <a:cubicBezTo>
                    <a:pt x="189" y="201"/>
                    <a:pt x="189" y="201"/>
                    <a:pt x="189" y="201"/>
                  </a:cubicBezTo>
                  <a:cubicBezTo>
                    <a:pt x="193" y="205"/>
                    <a:pt x="193" y="205"/>
                    <a:pt x="193" y="205"/>
                  </a:cubicBezTo>
                  <a:cubicBezTo>
                    <a:pt x="189" y="210"/>
                    <a:pt x="189" y="210"/>
                    <a:pt x="189" y="210"/>
                  </a:cubicBezTo>
                  <a:cubicBezTo>
                    <a:pt x="185" y="205"/>
                    <a:pt x="185" y="205"/>
                    <a:pt x="185" y="205"/>
                  </a:cubicBezTo>
                  <a:close/>
                  <a:moveTo>
                    <a:pt x="197" y="218"/>
                  </a:moveTo>
                  <a:cubicBezTo>
                    <a:pt x="202" y="214"/>
                    <a:pt x="202" y="214"/>
                    <a:pt x="202" y="214"/>
                  </a:cubicBezTo>
                  <a:cubicBezTo>
                    <a:pt x="206" y="218"/>
                    <a:pt x="206" y="218"/>
                    <a:pt x="206" y="218"/>
                  </a:cubicBezTo>
                  <a:cubicBezTo>
                    <a:pt x="202" y="222"/>
                    <a:pt x="202" y="222"/>
                    <a:pt x="202" y="222"/>
                  </a:cubicBezTo>
                  <a:cubicBezTo>
                    <a:pt x="197" y="218"/>
                    <a:pt x="197" y="218"/>
                    <a:pt x="197" y="218"/>
                  </a:cubicBezTo>
                  <a:close/>
                  <a:moveTo>
                    <a:pt x="210" y="230"/>
                  </a:moveTo>
                  <a:cubicBezTo>
                    <a:pt x="214" y="226"/>
                    <a:pt x="214" y="226"/>
                    <a:pt x="214" y="226"/>
                  </a:cubicBezTo>
                  <a:cubicBezTo>
                    <a:pt x="218" y="230"/>
                    <a:pt x="218" y="230"/>
                    <a:pt x="218" y="230"/>
                  </a:cubicBezTo>
                  <a:cubicBezTo>
                    <a:pt x="214" y="235"/>
                    <a:pt x="214" y="235"/>
                    <a:pt x="214" y="235"/>
                  </a:cubicBezTo>
                  <a:cubicBezTo>
                    <a:pt x="210" y="230"/>
                    <a:pt x="210" y="230"/>
                    <a:pt x="210" y="230"/>
                  </a:cubicBezTo>
                  <a:close/>
                  <a:moveTo>
                    <a:pt x="222" y="243"/>
                  </a:moveTo>
                  <a:cubicBezTo>
                    <a:pt x="227" y="239"/>
                    <a:pt x="227" y="239"/>
                    <a:pt x="227" y="239"/>
                  </a:cubicBezTo>
                  <a:cubicBezTo>
                    <a:pt x="231" y="243"/>
                    <a:pt x="231" y="243"/>
                    <a:pt x="231" y="243"/>
                  </a:cubicBezTo>
                  <a:cubicBezTo>
                    <a:pt x="227" y="247"/>
                    <a:pt x="227" y="247"/>
                    <a:pt x="227" y="247"/>
                  </a:cubicBezTo>
                  <a:cubicBezTo>
                    <a:pt x="222" y="243"/>
                    <a:pt x="222" y="243"/>
                    <a:pt x="222" y="243"/>
                  </a:cubicBezTo>
                  <a:close/>
                  <a:moveTo>
                    <a:pt x="107" y="201"/>
                  </a:moveTo>
                  <a:cubicBezTo>
                    <a:pt x="111" y="205"/>
                    <a:pt x="111" y="205"/>
                    <a:pt x="111" y="205"/>
                  </a:cubicBezTo>
                  <a:cubicBezTo>
                    <a:pt x="107" y="210"/>
                    <a:pt x="107" y="210"/>
                    <a:pt x="107" y="210"/>
                  </a:cubicBezTo>
                  <a:cubicBezTo>
                    <a:pt x="102" y="205"/>
                    <a:pt x="102" y="205"/>
                    <a:pt x="102" y="205"/>
                  </a:cubicBezTo>
                  <a:cubicBezTo>
                    <a:pt x="107" y="201"/>
                    <a:pt x="107" y="201"/>
                    <a:pt x="107" y="201"/>
                  </a:cubicBezTo>
                  <a:close/>
                  <a:moveTo>
                    <a:pt x="94" y="214"/>
                  </a:moveTo>
                  <a:cubicBezTo>
                    <a:pt x="98" y="218"/>
                    <a:pt x="98" y="218"/>
                    <a:pt x="98" y="218"/>
                  </a:cubicBezTo>
                  <a:cubicBezTo>
                    <a:pt x="94" y="222"/>
                    <a:pt x="94" y="222"/>
                    <a:pt x="94" y="222"/>
                  </a:cubicBezTo>
                  <a:cubicBezTo>
                    <a:pt x="90" y="218"/>
                    <a:pt x="90" y="218"/>
                    <a:pt x="90" y="218"/>
                  </a:cubicBezTo>
                  <a:cubicBezTo>
                    <a:pt x="94" y="214"/>
                    <a:pt x="94" y="214"/>
                    <a:pt x="94" y="214"/>
                  </a:cubicBezTo>
                  <a:close/>
                  <a:moveTo>
                    <a:pt x="82" y="226"/>
                  </a:moveTo>
                  <a:cubicBezTo>
                    <a:pt x="86" y="230"/>
                    <a:pt x="86" y="230"/>
                    <a:pt x="86" y="230"/>
                  </a:cubicBezTo>
                  <a:cubicBezTo>
                    <a:pt x="82" y="235"/>
                    <a:pt x="82" y="235"/>
                    <a:pt x="82" y="235"/>
                  </a:cubicBezTo>
                  <a:cubicBezTo>
                    <a:pt x="77" y="230"/>
                    <a:pt x="77" y="230"/>
                    <a:pt x="77" y="230"/>
                  </a:cubicBezTo>
                  <a:cubicBezTo>
                    <a:pt x="82" y="226"/>
                    <a:pt x="82" y="226"/>
                    <a:pt x="82" y="226"/>
                  </a:cubicBezTo>
                  <a:close/>
                  <a:moveTo>
                    <a:pt x="69" y="239"/>
                  </a:moveTo>
                  <a:cubicBezTo>
                    <a:pt x="73" y="243"/>
                    <a:pt x="73" y="243"/>
                    <a:pt x="73" y="243"/>
                  </a:cubicBezTo>
                  <a:cubicBezTo>
                    <a:pt x="69" y="247"/>
                    <a:pt x="69" y="247"/>
                    <a:pt x="69" y="247"/>
                  </a:cubicBezTo>
                  <a:cubicBezTo>
                    <a:pt x="65" y="243"/>
                    <a:pt x="65" y="243"/>
                    <a:pt x="65" y="243"/>
                  </a:cubicBezTo>
                  <a:cubicBezTo>
                    <a:pt x="69" y="239"/>
                    <a:pt x="69" y="239"/>
                    <a:pt x="69" y="239"/>
                  </a:cubicBezTo>
                  <a:close/>
                  <a:moveTo>
                    <a:pt x="111" y="141"/>
                  </a:moveTo>
                  <a:cubicBezTo>
                    <a:pt x="107" y="145"/>
                    <a:pt x="107" y="145"/>
                    <a:pt x="107" y="145"/>
                  </a:cubicBezTo>
                  <a:cubicBezTo>
                    <a:pt x="102" y="141"/>
                    <a:pt x="102" y="141"/>
                    <a:pt x="102" y="141"/>
                  </a:cubicBezTo>
                  <a:cubicBezTo>
                    <a:pt x="107" y="136"/>
                    <a:pt x="107" y="136"/>
                    <a:pt x="107" y="136"/>
                  </a:cubicBezTo>
                  <a:cubicBezTo>
                    <a:pt x="111" y="141"/>
                    <a:pt x="111" y="141"/>
                    <a:pt x="111" y="141"/>
                  </a:cubicBezTo>
                  <a:close/>
                  <a:moveTo>
                    <a:pt x="98" y="128"/>
                  </a:moveTo>
                  <a:cubicBezTo>
                    <a:pt x="94" y="132"/>
                    <a:pt x="94" y="132"/>
                    <a:pt x="94" y="132"/>
                  </a:cubicBezTo>
                  <a:cubicBezTo>
                    <a:pt x="90" y="128"/>
                    <a:pt x="90" y="128"/>
                    <a:pt x="90" y="128"/>
                  </a:cubicBezTo>
                  <a:cubicBezTo>
                    <a:pt x="94" y="124"/>
                    <a:pt x="94" y="124"/>
                    <a:pt x="94" y="124"/>
                  </a:cubicBezTo>
                  <a:cubicBezTo>
                    <a:pt x="98" y="128"/>
                    <a:pt x="98" y="128"/>
                    <a:pt x="98" y="128"/>
                  </a:cubicBezTo>
                  <a:close/>
                  <a:moveTo>
                    <a:pt x="86" y="116"/>
                  </a:moveTo>
                  <a:cubicBezTo>
                    <a:pt x="82" y="120"/>
                    <a:pt x="82" y="120"/>
                    <a:pt x="82" y="120"/>
                  </a:cubicBezTo>
                  <a:cubicBezTo>
                    <a:pt x="77" y="116"/>
                    <a:pt x="77" y="116"/>
                    <a:pt x="77" y="116"/>
                  </a:cubicBezTo>
                  <a:cubicBezTo>
                    <a:pt x="82" y="111"/>
                    <a:pt x="82" y="111"/>
                    <a:pt x="82" y="111"/>
                  </a:cubicBezTo>
                  <a:cubicBezTo>
                    <a:pt x="86" y="116"/>
                    <a:pt x="86" y="116"/>
                    <a:pt x="86" y="116"/>
                  </a:cubicBezTo>
                  <a:close/>
                  <a:moveTo>
                    <a:pt x="73" y="103"/>
                  </a:moveTo>
                  <a:cubicBezTo>
                    <a:pt x="69" y="107"/>
                    <a:pt x="69" y="107"/>
                    <a:pt x="69" y="107"/>
                  </a:cubicBezTo>
                  <a:cubicBezTo>
                    <a:pt x="65" y="103"/>
                    <a:pt x="65" y="103"/>
                    <a:pt x="65" y="103"/>
                  </a:cubicBezTo>
                  <a:cubicBezTo>
                    <a:pt x="69" y="99"/>
                    <a:pt x="69" y="99"/>
                    <a:pt x="69" y="99"/>
                  </a:cubicBezTo>
                  <a:cubicBezTo>
                    <a:pt x="73" y="103"/>
                    <a:pt x="73" y="103"/>
                    <a:pt x="73" y="103"/>
                  </a:cubicBezTo>
                  <a:close/>
                  <a:moveTo>
                    <a:pt x="72" y="64"/>
                  </a:moveTo>
                  <a:cubicBezTo>
                    <a:pt x="72" y="74"/>
                    <a:pt x="72" y="74"/>
                    <a:pt x="72" y="74"/>
                  </a:cubicBezTo>
                  <a:cubicBezTo>
                    <a:pt x="72" y="89"/>
                    <a:pt x="72" y="89"/>
                    <a:pt x="67" y="89"/>
                  </a:cubicBezTo>
                  <a:cubicBezTo>
                    <a:pt x="5" y="89"/>
                    <a:pt x="5" y="89"/>
                    <a:pt x="5" y="89"/>
                  </a:cubicBezTo>
                  <a:cubicBezTo>
                    <a:pt x="0" y="89"/>
                    <a:pt x="0" y="89"/>
                    <a:pt x="0" y="74"/>
                  </a:cubicBezTo>
                  <a:cubicBezTo>
                    <a:pt x="0" y="64"/>
                    <a:pt x="0" y="64"/>
                    <a:pt x="0" y="64"/>
                  </a:cubicBezTo>
                  <a:cubicBezTo>
                    <a:pt x="0" y="53"/>
                    <a:pt x="12" y="51"/>
                    <a:pt x="23" y="48"/>
                  </a:cubicBezTo>
                  <a:cubicBezTo>
                    <a:pt x="27" y="52"/>
                    <a:pt x="32" y="54"/>
                    <a:pt x="36" y="54"/>
                  </a:cubicBezTo>
                  <a:cubicBezTo>
                    <a:pt x="40" y="54"/>
                    <a:pt x="45" y="52"/>
                    <a:pt x="49" y="48"/>
                  </a:cubicBezTo>
                  <a:cubicBezTo>
                    <a:pt x="59" y="51"/>
                    <a:pt x="72" y="53"/>
                    <a:pt x="72" y="64"/>
                  </a:cubicBezTo>
                  <a:close/>
                  <a:moveTo>
                    <a:pt x="36" y="48"/>
                  </a:moveTo>
                  <a:cubicBezTo>
                    <a:pt x="42" y="48"/>
                    <a:pt x="54" y="37"/>
                    <a:pt x="54" y="24"/>
                  </a:cubicBezTo>
                  <a:cubicBezTo>
                    <a:pt x="54" y="11"/>
                    <a:pt x="49" y="0"/>
                    <a:pt x="36" y="0"/>
                  </a:cubicBezTo>
                  <a:cubicBezTo>
                    <a:pt x="23" y="0"/>
                    <a:pt x="18" y="11"/>
                    <a:pt x="18" y="24"/>
                  </a:cubicBezTo>
                  <a:cubicBezTo>
                    <a:pt x="18" y="37"/>
                    <a:pt x="30" y="48"/>
                    <a:pt x="36" y="48"/>
                  </a:cubicBezTo>
                  <a:close/>
                  <a:moveTo>
                    <a:pt x="296" y="64"/>
                  </a:moveTo>
                  <a:cubicBezTo>
                    <a:pt x="296" y="74"/>
                    <a:pt x="296" y="74"/>
                    <a:pt x="296" y="74"/>
                  </a:cubicBezTo>
                  <a:cubicBezTo>
                    <a:pt x="296" y="89"/>
                    <a:pt x="296" y="89"/>
                    <a:pt x="290" y="89"/>
                  </a:cubicBezTo>
                  <a:cubicBezTo>
                    <a:pt x="229" y="89"/>
                    <a:pt x="229" y="89"/>
                    <a:pt x="229" y="89"/>
                  </a:cubicBezTo>
                  <a:cubicBezTo>
                    <a:pt x="224" y="89"/>
                    <a:pt x="224" y="89"/>
                    <a:pt x="224" y="74"/>
                  </a:cubicBezTo>
                  <a:cubicBezTo>
                    <a:pt x="224" y="64"/>
                    <a:pt x="224" y="64"/>
                    <a:pt x="224" y="64"/>
                  </a:cubicBezTo>
                  <a:cubicBezTo>
                    <a:pt x="224" y="53"/>
                    <a:pt x="236" y="51"/>
                    <a:pt x="247" y="48"/>
                  </a:cubicBezTo>
                  <a:cubicBezTo>
                    <a:pt x="251" y="52"/>
                    <a:pt x="256" y="54"/>
                    <a:pt x="260" y="54"/>
                  </a:cubicBezTo>
                  <a:cubicBezTo>
                    <a:pt x="263" y="54"/>
                    <a:pt x="268" y="52"/>
                    <a:pt x="273" y="48"/>
                  </a:cubicBezTo>
                  <a:cubicBezTo>
                    <a:pt x="283" y="51"/>
                    <a:pt x="296" y="53"/>
                    <a:pt x="296" y="64"/>
                  </a:cubicBezTo>
                  <a:close/>
                  <a:moveTo>
                    <a:pt x="260" y="48"/>
                  </a:moveTo>
                  <a:cubicBezTo>
                    <a:pt x="266" y="48"/>
                    <a:pt x="278" y="37"/>
                    <a:pt x="278" y="24"/>
                  </a:cubicBezTo>
                  <a:cubicBezTo>
                    <a:pt x="278" y="11"/>
                    <a:pt x="273" y="0"/>
                    <a:pt x="260" y="0"/>
                  </a:cubicBezTo>
                  <a:cubicBezTo>
                    <a:pt x="246" y="0"/>
                    <a:pt x="241" y="11"/>
                    <a:pt x="241" y="24"/>
                  </a:cubicBezTo>
                  <a:cubicBezTo>
                    <a:pt x="241" y="37"/>
                    <a:pt x="254" y="48"/>
                    <a:pt x="260" y="48"/>
                  </a:cubicBezTo>
                  <a:close/>
                  <a:moveTo>
                    <a:pt x="296" y="275"/>
                  </a:moveTo>
                  <a:cubicBezTo>
                    <a:pt x="296" y="285"/>
                    <a:pt x="296" y="285"/>
                    <a:pt x="296" y="285"/>
                  </a:cubicBezTo>
                  <a:cubicBezTo>
                    <a:pt x="296" y="300"/>
                    <a:pt x="296" y="300"/>
                    <a:pt x="290" y="300"/>
                  </a:cubicBezTo>
                  <a:cubicBezTo>
                    <a:pt x="229" y="300"/>
                    <a:pt x="229" y="300"/>
                    <a:pt x="229" y="300"/>
                  </a:cubicBezTo>
                  <a:cubicBezTo>
                    <a:pt x="224" y="300"/>
                    <a:pt x="224" y="300"/>
                    <a:pt x="224" y="285"/>
                  </a:cubicBezTo>
                  <a:cubicBezTo>
                    <a:pt x="224" y="275"/>
                    <a:pt x="224" y="275"/>
                    <a:pt x="224" y="275"/>
                  </a:cubicBezTo>
                  <a:cubicBezTo>
                    <a:pt x="224" y="264"/>
                    <a:pt x="236" y="263"/>
                    <a:pt x="247" y="259"/>
                  </a:cubicBezTo>
                  <a:cubicBezTo>
                    <a:pt x="251" y="263"/>
                    <a:pt x="256" y="265"/>
                    <a:pt x="260" y="265"/>
                  </a:cubicBezTo>
                  <a:cubicBezTo>
                    <a:pt x="264" y="265"/>
                    <a:pt x="268" y="263"/>
                    <a:pt x="273" y="259"/>
                  </a:cubicBezTo>
                  <a:cubicBezTo>
                    <a:pt x="283" y="263"/>
                    <a:pt x="296" y="264"/>
                    <a:pt x="296" y="275"/>
                  </a:cubicBezTo>
                  <a:close/>
                  <a:moveTo>
                    <a:pt x="260" y="259"/>
                  </a:moveTo>
                  <a:cubicBezTo>
                    <a:pt x="266" y="259"/>
                    <a:pt x="278" y="248"/>
                    <a:pt x="278" y="235"/>
                  </a:cubicBezTo>
                  <a:cubicBezTo>
                    <a:pt x="278" y="222"/>
                    <a:pt x="273" y="211"/>
                    <a:pt x="260" y="211"/>
                  </a:cubicBezTo>
                  <a:cubicBezTo>
                    <a:pt x="246" y="211"/>
                    <a:pt x="241" y="222"/>
                    <a:pt x="241" y="235"/>
                  </a:cubicBezTo>
                  <a:cubicBezTo>
                    <a:pt x="241" y="248"/>
                    <a:pt x="254" y="259"/>
                    <a:pt x="260" y="259"/>
                  </a:cubicBezTo>
                  <a:close/>
                  <a:moveTo>
                    <a:pt x="72" y="275"/>
                  </a:moveTo>
                  <a:cubicBezTo>
                    <a:pt x="72" y="285"/>
                    <a:pt x="72" y="285"/>
                    <a:pt x="72" y="285"/>
                  </a:cubicBezTo>
                  <a:cubicBezTo>
                    <a:pt x="72" y="300"/>
                    <a:pt x="72" y="300"/>
                    <a:pt x="67" y="300"/>
                  </a:cubicBezTo>
                  <a:cubicBezTo>
                    <a:pt x="5" y="300"/>
                    <a:pt x="5" y="300"/>
                    <a:pt x="5" y="300"/>
                  </a:cubicBezTo>
                  <a:cubicBezTo>
                    <a:pt x="0" y="300"/>
                    <a:pt x="0" y="300"/>
                    <a:pt x="0" y="285"/>
                  </a:cubicBezTo>
                  <a:cubicBezTo>
                    <a:pt x="0" y="275"/>
                    <a:pt x="0" y="275"/>
                    <a:pt x="0" y="275"/>
                  </a:cubicBezTo>
                  <a:cubicBezTo>
                    <a:pt x="0" y="264"/>
                    <a:pt x="12" y="263"/>
                    <a:pt x="23" y="259"/>
                  </a:cubicBezTo>
                  <a:cubicBezTo>
                    <a:pt x="27" y="263"/>
                    <a:pt x="32" y="265"/>
                    <a:pt x="36" y="265"/>
                  </a:cubicBezTo>
                  <a:cubicBezTo>
                    <a:pt x="40" y="265"/>
                    <a:pt x="45" y="263"/>
                    <a:pt x="49" y="259"/>
                  </a:cubicBezTo>
                  <a:cubicBezTo>
                    <a:pt x="59" y="263"/>
                    <a:pt x="72" y="264"/>
                    <a:pt x="72" y="275"/>
                  </a:cubicBezTo>
                  <a:close/>
                  <a:moveTo>
                    <a:pt x="36" y="259"/>
                  </a:moveTo>
                  <a:cubicBezTo>
                    <a:pt x="42" y="259"/>
                    <a:pt x="54" y="248"/>
                    <a:pt x="54" y="235"/>
                  </a:cubicBezTo>
                  <a:cubicBezTo>
                    <a:pt x="54" y="222"/>
                    <a:pt x="49" y="211"/>
                    <a:pt x="36" y="211"/>
                  </a:cubicBezTo>
                  <a:cubicBezTo>
                    <a:pt x="23" y="211"/>
                    <a:pt x="18" y="222"/>
                    <a:pt x="18" y="235"/>
                  </a:cubicBezTo>
                  <a:cubicBezTo>
                    <a:pt x="18" y="248"/>
                    <a:pt x="30" y="259"/>
                    <a:pt x="36" y="259"/>
                  </a:cubicBezTo>
                  <a:close/>
                  <a:moveTo>
                    <a:pt x="125" y="116"/>
                  </a:moveTo>
                  <a:cubicBezTo>
                    <a:pt x="125" y="100"/>
                    <a:pt x="131" y="87"/>
                    <a:pt x="147" y="87"/>
                  </a:cubicBezTo>
                  <a:cubicBezTo>
                    <a:pt x="163" y="87"/>
                    <a:pt x="169" y="100"/>
                    <a:pt x="169" y="116"/>
                  </a:cubicBezTo>
                  <a:cubicBezTo>
                    <a:pt x="169" y="132"/>
                    <a:pt x="154" y="145"/>
                    <a:pt x="147" y="145"/>
                  </a:cubicBezTo>
                  <a:cubicBezTo>
                    <a:pt x="140" y="145"/>
                    <a:pt x="125" y="132"/>
                    <a:pt x="125" y="116"/>
                  </a:cubicBezTo>
                  <a:close/>
                  <a:moveTo>
                    <a:pt x="148" y="156"/>
                  </a:moveTo>
                  <a:cubicBezTo>
                    <a:pt x="150" y="176"/>
                    <a:pt x="150" y="176"/>
                    <a:pt x="150" y="176"/>
                  </a:cubicBezTo>
                  <a:cubicBezTo>
                    <a:pt x="153" y="168"/>
                    <a:pt x="155" y="159"/>
                    <a:pt x="159" y="151"/>
                  </a:cubicBezTo>
                  <a:cubicBezTo>
                    <a:pt x="159" y="150"/>
                    <a:pt x="159" y="150"/>
                    <a:pt x="162" y="145"/>
                  </a:cubicBezTo>
                  <a:cubicBezTo>
                    <a:pt x="174" y="149"/>
                    <a:pt x="190" y="151"/>
                    <a:pt x="190" y="164"/>
                  </a:cubicBezTo>
                  <a:cubicBezTo>
                    <a:pt x="190" y="176"/>
                    <a:pt x="190" y="176"/>
                    <a:pt x="190" y="176"/>
                  </a:cubicBezTo>
                  <a:cubicBezTo>
                    <a:pt x="190" y="194"/>
                    <a:pt x="190" y="194"/>
                    <a:pt x="183" y="194"/>
                  </a:cubicBezTo>
                  <a:cubicBezTo>
                    <a:pt x="110" y="194"/>
                    <a:pt x="110" y="194"/>
                    <a:pt x="110" y="194"/>
                  </a:cubicBezTo>
                  <a:cubicBezTo>
                    <a:pt x="104" y="194"/>
                    <a:pt x="104" y="194"/>
                    <a:pt x="104" y="176"/>
                  </a:cubicBezTo>
                  <a:cubicBezTo>
                    <a:pt x="104" y="164"/>
                    <a:pt x="104" y="164"/>
                    <a:pt x="104" y="164"/>
                  </a:cubicBezTo>
                  <a:cubicBezTo>
                    <a:pt x="104" y="151"/>
                    <a:pt x="118" y="149"/>
                    <a:pt x="131" y="145"/>
                  </a:cubicBezTo>
                  <a:cubicBezTo>
                    <a:pt x="134" y="150"/>
                    <a:pt x="134" y="150"/>
                    <a:pt x="135" y="151"/>
                  </a:cubicBezTo>
                  <a:cubicBezTo>
                    <a:pt x="138" y="159"/>
                    <a:pt x="141" y="168"/>
                    <a:pt x="143" y="176"/>
                  </a:cubicBezTo>
                  <a:cubicBezTo>
                    <a:pt x="145" y="156"/>
                    <a:pt x="145" y="156"/>
                    <a:pt x="145" y="156"/>
                  </a:cubicBezTo>
                  <a:cubicBezTo>
                    <a:pt x="145" y="155"/>
                    <a:pt x="145" y="155"/>
                    <a:pt x="145" y="155"/>
                  </a:cubicBezTo>
                  <a:cubicBezTo>
                    <a:pt x="141" y="149"/>
                    <a:pt x="141" y="149"/>
                    <a:pt x="141" y="149"/>
                  </a:cubicBezTo>
                  <a:cubicBezTo>
                    <a:pt x="144" y="150"/>
                    <a:pt x="144" y="150"/>
                    <a:pt x="144" y="150"/>
                  </a:cubicBezTo>
                  <a:cubicBezTo>
                    <a:pt x="145" y="150"/>
                    <a:pt x="145" y="150"/>
                    <a:pt x="146" y="150"/>
                  </a:cubicBezTo>
                  <a:cubicBezTo>
                    <a:pt x="146" y="150"/>
                    <a:pt x="146" y="150"/>
                    <a:pt x="147" y="150"/>
                  </a:cubicBezTo>
                  <a:cubicBezTo>
                    <a:pt x="147" y="150"/>
                    <a:pt x="147" y="150"/>
                    <a:pt x="147" y="150"/>
                  </a:cubicBezTo>
                  <a:cubicBezTo>
                    <a:pt x="149" y="150"/>
                    <a:pt x="149" y="150"/>
                    <a:pt x="149" y="150"/>
                  </a:cubicBezTo>
                  <a:cubicBezTo>
                    <a:pt x="152" y="149"/>
                    <a:pt x="152" y="149"/>
                    <a:pt x="152" y="149"/>
                  </a:cubicBezTo>
                  <a:cubicBezTo>
                    <a:pt x="149" y="155"/>
                    <a:pt x="149" y="155"/>
                    <a:pt x="149" y="155"/>
                  </a:cubicBezTo>
                  <a:lnTo>
                    <a:pt x="148" y="156"/>
                  </a:lnTo>
                  <a:close/>
                </a:path>
              </a:pathLst>
            </a:custGeom>
            <a:solidFill>
              <a:srgbClr val="FFFFFF"/>
            </a:solidFill>
            <a:ln>
              <a:noFill/>
            </a:ln>
          </p:spPr>
          <p:txBody>
            <a:bodyPr vert="horz" wrap="square" lIns="109717" tIns="54858" rIns="109717" bIns="54858" numCol="1" anchor="t" anchorCtr="0" compatLnSpc="1">
              <a:prstTxWarp prst="textNoShape">
                <a:avLst/>
              </a:prstTxWarp>
            </a:bodyPr>
            <a:lstStyle/>
            <a:p>
              <a:pPr defTabSz="1218936">
                <a:defRPr/>
              </a:pPr>
              <a:endParaRPr lang="en-US" sz="2100" kern="0" dirty="0">
                <a:solidFill>
                  <a:sysClr val="windowText" lastClr="000000"/>
                </a:solidFill>
              </a:endParaRPr>
            </a:p>
          </p:txBody>
        </p:sp>
      </p:grpSp>
      <p:grpSp>
        <p:nvGrpSpPr>
          <p:cNvPr id="14" name="Group 13"/>
          <p:cNvGrpSpPr/>
          <p:nvPr/>
        </p:nvGrpSpPr>
        <p:grpSpPr>
          <a:xfrm>
            <a:off x="6282159" y="1679673"/>
            <a:ext cx="2877509" cy="3189190"/>
            <a:chOff x="6282159" y="1679673"/>
            <a:chExt cx="2877509" cy="3189190"/>
          </a:xfrm>
        </p:grpSpPr>
        <p:sp>
          <p:nvSpPr>
            <p:cNvPr id="22" name="Rectangle 21"/>
            <p:cNvSpPr/>
            <p:nvPr/>
          </p:nvSpPr>
          <p:spPr bwMode="auto">
            <a:xfrm>
              <a:off x="6282159" y="1679673"/>
              <a:ext cx="2877509" cy="3189190"/>
            </a:xfrm>
            <a:prstGeom prst="rect">
              <a:avLst/>
            </a:prstGeom>
            <a:solidFill>
              <a:schemeClr val="accent6"/>
            </a:solidFill>
            <a:ln w="635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913543" fontAlgn="base">
                <a:spcBef>
                  <a:spcPct val="0"/>
                </a:spcBef>
                <a:spcAft>
                  <a:spcPct val="0"/>
                </a:spcAft>
                <a:defRPr/>
              </a:pPr>
              <a:r>
                <a:rPr lang="en-US" kern="0" dirty="0" err="1">
                  <a:gradFill>
                    <a:gsLst>
                      <a:gs pos="0">
                        <a:schemeClr val="accent1">
                          <a:lumMod val="5000"/>
                          <a:lumOff val="95000"/>
                        </a:schemeClr>
                      </a:gs>
                      <a:gs pos="100000">
                        <a:schemeClr val="tx1"/>
                      </a:gs>
                    </a:gsLst>
                    <a:lin ang="5400000" scaled="1"/>
                  </a:gradFill>
                  <a:ea typeface="Segoe UI" pitchFamily="34" charset="0"/>
                  <a:cs typeface="Segoe UI" pitchFamily="34" charset="0"/>
                </a:rPr>
                <a:t>DevOps</a:t>
              </a:r>
              <a:r>
                <a:rPr lang="en-US" kern="0" dirty="0">
                  <a:gradFill>
                    <a:gsLst>
                      <a:gs pos="0">
                        <a:schemeClr val="accent1">
                          <a:lumMod val="5000"/>
                          <a:lumOff val="95000"/>
                        </a:schemeClr>
                      </a:gs>
                      <a:gs pos="100000">
                        <a:schemeClr val="tx1"/>
                      </a:gs>
                    </a:gsLst>
                    <a:lin ang="5400000" scaled="1"/>
                  </a:gradFill>
                  <a:ea typeface="Segoe UI" pitchFamily="34" charset="0"/>
                  <a:cs typeface="Segoe UI" pitchFamily="34" charset="0"/>
                </a:rPr>
                <a:t> enables better software development and delivery practices</a:t>
              </a:r>
            </a:p>
          </p:txBody>
        </p:sp>
        <p:sp>
          <p:nvSpPr>
            <p:cNvPr id="27" name="Freeform 15"/>
            <p:cNvSpPr>
              <a:spLocks noEditPoints="1"/>
            </p:cNvSpPr>
            <p:nvPr/>
          </p:nvSpPr>
          <p:spPr bwMode="black">
            <a:xfrm>
              <a:off x="7010917" y="2949848"/>
              <a:ext cx="1419992" cy="1301050"/>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109717" tIns="54858" rIns="109717" bIns="54858" numCol="1" anchor="t" anchorCtr="0" compatLnSpc="1">
              <a:prstTxWarp prst="textNoShape">
                <a:avLst/>
              </a:prstTxWarp>
            </a:bodyPr>
            <a:lstStyle/>
            <a:p>
              <a:endParaRPr lang="en-US" sz="2100" dirty="0">
                <a:solidFill>
                  <a:srgbClr val="000000"/>
                </a:solidFill>
              </a:endParaRPr>
            </a:p>
          </p:txBody>
        </p:sp>
      </p:grpSp>
      <p:grpSp>
        <p:nvGrpSpPr>
          <p:cNvPr id="15" name="Group 14"/>
          <p:cNvGrpSpPr/>
          <p:nvPr/>
        </p:nvGrpSpPr>
        <p:grpSpPr>
          <a:xfrm>
            <a:off x="9287505" y="1679673"/>
            <a:ext cx="2853695" cy="3189190"/>
            <a:chOff x="9287505" y="1679673"/>
            <a:chExt cx="2853695" cy="3189190"/>
          </a:xfrm>
        </p:grpSpPr>
        <p:sp>
          <p:nvSpPr>
            <p:cNvPr id="24" name="Rectangle 23"/>
            <p:cNvSpPr/>
            <p:nvPr/>
          </p:nvSpPr>
          <p:spPr bwMode="auto">
            <a:xfrm>
              <a:off x="9287505" y="1679673"/>
              <a:ext cx="2853695" cy="3189190"/>
            </a:xfrm>
            <a:prstGeom prst="rect">
              <a:avLst/>
            </a:prstGeom>
            <a:solidFill>
              <a:schemeClr val="accent5"/>
            </a:solidFill>
            <a:ln w="635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913543" fontAlgn="base">
                <a:spcBef>
                  <a:spcPct val="0"/>
                </a:spcBef>
                <a:spcAft>
                  <a:spcPct val="0"/>
                </a:spcAft>
                <a:defRPr/>
              </a:pPr>
              <a:r>
                <a:rPr lang="en-US" kern="0" dirty="0" err="1">
                  <a:gradFill>
                    <a:gsLst>
                      <a:gs pos="0">
                        <a:schemeClr val="accent1">
                          <a:lumMod val="5000"/>
                          <a:lumOff val="95000"/>
                        </a:schemeClr>
                      </a:gs>
                      <a:gs pos="100000">
                        <a:schemeClr val="tx1"/>
                      </a:gs>
                    </a:gsLst>
                    <a:lin ang="5400000" scaled="1"/>
                  </a:gradFill>
                  <a:ea typeface="Segoe UI" pitchFamily="34" charset="0"/>
                  <a:cs typeface="Segoe UI" pitchFamily="34" charset="0"/>
                </a:rPr>
                <a:t>DevOps</a:t>
              </a:r>
              <a:r>
                <a:rPr lang="en-US" kern="0" dirty="0">
                  <a:gradFill>
                    <a:gsLst>
                      <a:gs pos="0">
                        <a:schemeClr val="accent1">
                          <a:lumMod val="5000"/>
                          <a:lumOff val="95000"/>
                        </a:schemeClr>
                      </a:gs>
                      <a:gs pos="100000">
                        <a:schemeClr val="tx1"/>
                      </a:gs>
                    </a:gsLst>
                    <a:lin ang="5400000" scaled="1"/>
                  </a:gradFill>
                  <a:ea typeface="Segoe UI" pitchFamily="34" charset="0"/>
                  <a:cs typeface="Segoe UI" pitchFamily="34" charset="0"/>
                </a:rPr>
                <a:t> accelerates</a:t>
              </a:r>
              <a:br>
                <a:rPr lang="en-US" kern="0" dirty="0">
                  <a:gradFill>
                    <a:gsLst>
                      <a:gs pos="0">
                        <a:schemeClr val="accent1">
                          <a:lumMod val="5000"/>
                          <a:lumOff val="95000"/>
                        </a:schemeClr>
                      </a:gs>
                      <a:gs pos="100000">
                        <a:schemeClr val="tx1"/>
                      </a:gs>
                    </a:gsLst>
                    <a:lin ang="5400000" scaled="1"/>
                  </a:gradFill>
                  <a:ea typeface="Segoe UI" pitchFamily="34" charset="0"/>
                  <a:cs typeface="Segoe UI" pitchFamily="34" charset="0"/>
                </a:rPr>
              </a:br>
              <a:r>
                <a:rPr lang="en-US" kern="0" dirty="0">
                  <a:gradFill>
                    <a:gsLst>
                      <a:gs pos="0">
                        <a:schemeClr val="accent1">
                          <a:lumMod val="5000"/>
                          <a:lumOff val="95000"/>
                        </a:schemeClr>
                      </a:gs>
                      <a:gs pos="100000">
                        <a:schemeClr val="tx1"/>
                      </a:gs>
                    </a:gsLst>
                    <a:lin ang="5400000" scaled="1"/>
                  </a:gradFill>
                  <a:ea typeface="Segoe UI" pitchFamily="34" charset="0"/>
                  <a:cs typeface="Segoe UI" pitchFamily="34" charset="0"/>
                </a:rPr>
                <a:t>the last mile of</a:t>
              </a:r>
              <a:br>
                <a:rPr lang="en-US" kern="0" dirty="0">
                  <a:gradFill>
                    <a:gsLst>
                      <a:gs pos="0">
                        <a:schemeClr val="accent1">
                          <a:lumMod val="5000"/>
                          <a:lumOff val="95000"/>
                        </a:schemeClr>
                      </a:gs>
                      <a:gs pos="100000">
                        <a:schemeClr val="tx1"/>
                      </a:gs>
                    </a:gsLst>
                    <a:lin ang="5400000" scaled="1"/>
                  </a:gradFill>
                  <a:ea typeface="Segoe UI" pitchFamily="34" charset="0"/>
                  <a:cs typeface="Segoe UI" pitchFamily="34" charset="0"/>
                </a:rPr>
              </a:br>
              <a:r>
                <a:rPr lang="en-US" kern="0" dirty="0">
                  <a:gradFill>
                    <a:gsLst>
                      <a:gs pos="0">
                        <a:schemeClr val="accent1">
                          <a:lumMod val="5000"/>
                          <a:lumOff val="95000"/>
                        </a:schemeClr>
                      </a:gs>
                      <a:gs pos="100000">
                        <a:schemeClr val="tx1"/>
                      </a:gs>
                    </a:gsLst>
                    <a:lin ang="5400000" scaled="1"/>
                  </a:gradFill>
                  <a:ea typeface="Segoe UI" pitchFamily="34" charset="0"/>
                  <a:cs typeface="Segoe UI" pitchFamily="34" charset="0"/>
                </a:rPr>
                <a:t>continuous delivery</a:t>
              </a:r>
            </a:p>
          </p:txBody>
        </p:sp>
        <p:grpSp>
          <p:nvGrpSpPr>
            <p:cNvPr id="28" name="Group 27"/>
            <p:cNvGrpSpPr/>
            <p:nvPr/>
          </p:nvGrpSpPr>
          <p:grpSpPr bwMode="black">
            <a:xfrm>
              <a:off x="10039663" y="2944301"/>
              <a:ext cx="1374572" cy="1397774"/>
              <a:chOff x="384299" y="2602036"/>
              <a:chExt cx="1045916" cy="1045917"/>
            </a:xfrm>
            <a:solidFill>
              <a:srgbClr val="FFFFFF"/>
            </a:solidFill>
          </p:grpSpPr>
          <p:sp>
            <p:nvSpPr>
              <p:cNvPr id="29" name="Freeform 27"/>
              <p:cNvSpPr>
                <a:spLocks noEditPoints="1"/>
              </p:cNvSpPr>
              <p:nvPr/>
            </p:nvSpPr>
            <p:spPr bwMode="black">
              <a:xfrm>
                <a:off x="446088" y="2665413"/>
                <a:ext cx="920750" cy="920750"/>
              </a:xfrm>
              <a:custGeom>
                <a:avLst/>
                <a:gdLst>
                  <a:gd name="T0" fmla="*/ 494 w 518"/>
                  <a:gd name="T1" fmla="*/ 216 h 518"/>
                  <a:gd name="T2" fmla="*/ 302 w 518"/>
                  <a:gd name="T3" fmla="*/ 24 h 518"/>
                  <a:gd name="T4" fmla="*/ 216 w 518"/>
                  <a:gd name="T5" fmla="*/ 24 h 518"/>
                  <a:gd name="T6" fmla="*/ 24 w 518"/>
                  <a:gd name="T7" fmla="*/ 216 h 518"/>
                  <a:gd name="T8" fmla="*/ 24 w 518"/>
                  <a:gd name="T9" fmla="*/ 302 h 518"/>
                  <a:gd name="T10" fmla="*/ 216 w 518"/>
                  <a:gd name="T11" fmla="*/ 494 h 518"/>
                  <a:gd name="T12" fmla="*/ 302 w 518"/>
                  <a:gd name="T13" fmla="*/ 494 h 518"/>
                  <a:gd name="T14" fmla="*/ 494 w 518"/>
                  <a:gd name="T15" fmla="*/ 302 h 518"/>
                  <a:gd name="T16" fmla="*/ 494 w 518"/>
                  <a:gd name="T17" fmla="*/ 216 h 518"/>
                  <a:gd name="T18" fmla="*/ 482 w 518"/>
                  <a:gd name="T19" fmla="*/ 290 h 518"/>
                  <a:gd name="T20" fmla="*/ 289 w 518"/>
                  <a:gd name="T21" fmla="*/ 482 h 518"/>
                  <a:gd name="T22" fmla="*/ 228 w 518"/>
                  <a:gd name="T23" fmla="*/ 482 h 518"/>
                  <a:gd name="T24" fmla="*/ 36 w 518"/>
                  <a:gd name="T25" fmla="*/ 290 h 518"/>
                  <a:gd name="T26" fmla="*/ 36 w 518"/>
                  <a:gd name="T27" fmla="*/ 228 h 518"/>
                  <a:gd name="T28" fmla="*/ 228 w 518"/>
                  <a:gd name="T29" fmla="*/ 36 h 518"/>
                  <a:gd name="T30" fmla="*/ 290 w 518"/>
                  <a:gd name="T31" fmla="*/ 36 h 518"/>
                  <a:gd name="T32" fmla="*/ 482 w 518"/>
                  <a:gd name="T33" fmla="*/ 228 h 518"/>
                  <a:gd name="T34" fmla="*/ 482 w 518"/>
                  <a:gd name="T35" fmla="*/ 29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8" h="518">
                    <a:moveTo>
                      <a:pt x="494" y="216"/>
                    </a:moveTo>
                    <a:cubicBezTo>
                      <a:pt x="302" y="24"/>
                      <a:pt x="302" y="24"/>
                      <a:pt x="302" y="24"/>
                    </a:cubicBezTo>
                    <a:cubicBezTo>
                      <a:pt x="278" y="0"/>
                      <a:pt x="240" y="0"/>
                      <a:pt x="216" y="24"/>
                    </a:cubicBezTo>
                    <a:cubicBezTo>
                      <a:pt x="24" y="216"/>
                      <a:pt x="24" y="216"/>
                      <a:pt x="24" y="216"/>
                    </a:cubicBezTo>
                    <a:cubicBezTo>
                      <a:pt x="0" y="240"/>
                      <a:pt x="0" y="278"/>
                      <a:pt x="24" y="302"/>
                    </a:cubicBezTo>
                    <a:cubicBezTo>
                      <a:pt x="216" y="494"/>
                      <a:pt x="216" y="494"/>
                      <a:pt x="216" y="494"/>
                    </a:cubicBezTo>
                    <a:cubicBezTo>
                      <a:pt x="240" y="518"/>
                      <a:pt x="278" y="518"/>
                      <a:pt x="302" y="494"/>
                    </a:cubicBezTo>
                    <a:cubicBezTo>
                      <a:pt x="494" y="302"/>
                      <a:pt x="494" y="302"/>
                      <a:pt x="494" y="302"/>
                    </a:cubicBezTo>
                    <a:cubicBezTo>
                      <a:pt x="518" y="278"/>
                      <a:pt x="518" y="240"/>
                      <a:pt x="494" y="216"/>
                    </a:cubicBezTo>
                    <a:close/>
                    <a:moveTo>
                      <a:pt x="482" y="290"/>
                    </a:moveTo>
                    <a:cubicBezTo>
                      <a:pt x="289" y="482"/>
                      <a:pt x="289" y="482"/>
                      <a:pt x="289" y="482"/>
                    </a:cubicBezTo>
                    <a:cubicBezTo>
                      <a:pt x="273" y="499"/>
                      <a:pt x="245" y="499"/>
                      <a:pt x="228" y="482"/>
                    </a:cubicBezTo>
                    <a:cubicBezTo>
                      <a:pt x="36" y="290"/>
                      <a:pt x="36" y="290"/>
                      <a:pt x="36" y="290"/>
                    </a:cubicBezTo>
                    <a:cubicBezTo>
                      <a:pt x="19" y="273"/>
                      <a:pt x="19" y="245"/>
                      <a:pt x="36" y="228"/>
                    </a:cubicBezTo>
                    <a:cubicBezTo>
                      <a:pt x="228" y="36"/>
                      <a:pt x="228" y="36"/>
                      <a:pt x="228" y="36"/>
                    </a:cubicBezTo>
                    <a:cubicBezTo>
                      <a:pt x="245" y="19"/>
                      <a:pt x="273" y="19"/>
                      <a:pt x="290" y="36"/>
                    </a:cubicBezTo>
                    <a:cubicBezTo>
                      <a:pt x="482" y="228"/>
                      <a:pt x="482" y="228"/>
                      <a:pt x="482" y="228"/>
                    </a:cubicBezTo>
                    <a:cubicBezTo>
                      <a:pt x="499" y="245"/>
                      <a:pt x="499" y="273"/>
                      <a:pt x="482" y="29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36">
                  <a:defRPr/>
                </a:pPr>
                <a:endParaRPr lang="en-US" sz="2100" kern="0" dirty="0">
                  <a:solidFill>
                    <a:sysClr val="windowText" lastClr="000000"/>
                  </a:solidFill>
                </a:endParaRPr>
              </a:p>
            </p:txBody>
          </p:sp>
          <p:sp>
            <p:nvSpPr>
              <p:cNvPr id="30" name="Freeform 28"/>
              <p:cNvSpPr>
                <a:spLocks noEditPoints="1"/>
              </p:cNvSpPr>
              <p:nvPr/>
            </p:nvSpPr>
            <p:spPr bwMode="black">
              <a:xfrm>
                <a:off x="384299" y="2602036"/>
                <a:ext cx="1045916" cy="1045917"/>
              </a:xfrm>
              <a:custGeom>
                <a:avLst/>
                <a:gdLst>
                  <a:gd name="T0" fmla="*/ 432 w 442"/>
                  <a:gd name="T1" fmla="*/ 203 h 442"/>
                  <a:gd name="T2" fmla="*/ 239 w 442"/>
                  <a:gd name="T3" fmla="*/ 10 h 442"/>
                  <a:gd name="T4" fmla="*/ 203 w 442"/>
                  <a:gd name="T5" fmla="*/ 10 h 442"/>
                  <a:gd name="T6" fmla="*/ 10 w 442"/>
                  <a:gd name="T7" fmla="*/ 203 h 442"/>
                  <a:gd name="T8" fmla="*/ 10 w 442"/>
                  <a:gd name="T9" fmla="*/ 239 h 442"/>
                  <a:gd name="T10" fmla="*/ 203 w 442"/>
                  <a:gd name="T11" fmla="*/ 432 h 442"/>
                  <a:gd name="T12" fmla="*/ 239 w 442"/>
                  <a:gd name="T13" fmla="*/ 432 h 442"/>
                  <a:gd name="T14" fmla="*/ 432 w 442"/>
                  <a:gd name="T15" fmla="*/ 239 h 442"/>
                  <a:gd name="T16" fmla="*/ 432 w 442"/>
                  <a:gd name="T17" fmla="*/ 203 h 442"/>
                  <a:gd name="T18" fmla="*/ 292 w 442"/>
                  <a:gd name="T19" fmla="*/ 331 h 442"/>
                  <a:gd name="T20" fmla="*/ 270 w 442"/>
                  <a:gd name="T21" fmla="*/ 310 h 442"/>
                  <a:gd name="T22" fmla="*/ 245 w 442"/>
                  <a:gd name="T23" fmla="*/ 273 h 442"/>
                  <a:gd name="T24" fmla="*/ 245 w 442"/>
                  <a:gd name="T25" fmla="*/ 352 h 442"/>
                  <a:gd name="T26" fmla="*/ 189 w 442"/>
                  <a:gd name="T27" fmla="*/ 352 h 442"/>
                  <a:gd name="T28" fmla="*/ 189 w 442"/>
                  <a:gd name="T29" fmla="*/ 157 h 442"/>
                  <a:gd name="T30" fmla="*/ 154 w 442"/>
                  <a:gd name="T31" fmla="*/ 157 h 442"/>
                  <a:gd name="T32" fmla="*/ 154 w 442"/>
                  <a:gd name="T33" fmla="*/ 157 h 442"/>
                  <a:gd name="T34" fmla="*/ 146 w 442"/>
                  <a:gd name="T35" fmla="*/ 150 h 442"/>
                  <a:gd name="T36" fmla="*/ 147 w 442"/>
                  <a:gd name="T37" fmla="*/ 146 h 442"/>
                  <a:gd name="T38" fmla="*/ 215 w 442"/>
                  <a:gd name="T39" fmla="*/ 54 h 442"/>
                  <a:gd name="T40" fmla="*/ 286 w 442"/>
                  <a:gd name="T41" fmla="*/ 145 h 442"/>
                  <a:gd name="T42" fmla="*/ 286 w 442"/>
                  <a:gd name="T43" fmla="*/ 145 h 442"/>
                  <a:gd name="T44" fmla="*/ 288 w 442"/>
                  <a:gd name="T45" fmla="*/ 150 h 442"/>
                  <a:gd name="T46" fmla="*/ 280 w 442"/>
                  <a:gd name="T47" fmla="*/ 157 h 442"/>
                  <a:gd name="T48" fmla="*/ 280 w 442"/>
                  <a:gd name="T49" fmla="*/ 157 h 442"/>
                  <a:gd name="T50" fmla="*/ 245 w 442"/>
                  <a:gd name="T51" fmla="*/ 157 h 442"/>
                  <a:gd name="T52" fmla="*/ 245 w 442"/>
                  <a:gd name="T53" fmla="*/ 165 h 442"/>
                  <a:gd name="T54" fmla="*/ 246 w 442"/>
                  <a:gd name="T55" fmla="*/ 170 h 442"/>
                  <a:gd name="T56" fmla="*/ 257 w 442"/>
                  <a:gd name="T57" fmla="*/ 204 h 442"/>
                  <a:gd name="T58" fmla="*/ 300 w 442"/>
                  <a:gd name="T59" fmla="*/ 285 h 442"/>
                  <a:gd name="T60" fmla="*/ 320 w 442"/>
                  <a:gd name="T61" fmla="*/ 303 h 442"/>
                  <a:gd name="T62" fmla="*/ 292 w 442"/>
                  <a:gd name="T63" fmla="*/ 33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2" h="442">
                    <a:moveTo>
                      <a:pt x="432" y="203"/>
                    </a:moveTo>
                    <a:cubicBezTo>
                      <a:pt x="239" y="10"/>
                      <a:pt x="239" y="10"/>
                      <a:pt x="239" y="10"/>
                    </a:cubicBezTo>
                    <a:cubicBezTo>
                      <a:pt x="229" y="0"/>
                      <a:pt x="213" y="0"/>
                      <a:pt x="203" y="10"/>
                    </a:cubicBezTo>
                    <a:cubicBezTo>
                      <a:pt x="10" y="203"/>
                      <a:pt x="10" y="203"/>
                      <a:pt x="10" y="203"/>
                    </a:cubicBezTo>
                    <a:cubicBezTo>
                      <a:pt x="0" y="213"/>
                      <a:pt x="0" y="229"/>
                      <a:pt x="10" y="239"/>
                    </a:cubicBezTo>
                    <a:cubicBezTo>
                      <a:pt x="203" y="432"/>
                      <a:pt x="203" y="432"/>
                      <a:pt x="203" y="432"/>
                    </a:cubicBezTo>
                    <a:cubicBezTo>
                      <a:pt x="213" y="442"/>
                      <a:pt x="229" y="442"/>
                      <a:pt x="239" y="432"/>
                    </a:cubicBezTo>
                    <a:cubicBezTo>
                      <a:pt x="432" y="239"/>
                      <a:pt x="432" y="239"/>
                      <a:pt x="432" y="239"/>
                    </a:cubicBezTo>
                    <a:cubicBezTo>
                      <a:pt x="442" y="229"/>
                      <a:pt x="442" y="213"/>
                      <a:pt x="432" y="203"/>
                    </a:cubicBezTo>
                    <a:close/>
                    <a:moveTo>
                      <a:pt x="292" y="331"/>
                    </a:moveTo>
                    <a:cubicBezTo>
                      <a:pt x="284" y="325"/>
                      <a:pt x="277" y="318"/>
                      <a:pt x="270" y="310"/>
                    </a:cubicBezTo>
                    <a:cubicBezTo>
                      <a:pt x="260" y="299"/>
                      <a:pt x="252" y="286"/>
                      <a:pt x="245" y="273"/>
                    </a:cubicBezTo>
                    <a:cubicBezTo>
                      <a:pt x="245" y="352"/>
                      <a:pt x="245" y="352"/>
                      <a:pt x="245" y="352"/>
                    </a:cubicBezTo>
                    <a:cubicBezTo>
                      <a:pt x="189" y="352"/>
                      <a:pt x="189" y="352"/>
                      <a:pt x="189" y="352"/>
                    </a:cubicBezTo>
                    <a:cubicBezTo>
                      <a:pt x="189" y="157"/>
                      <a:pt x="189" y="157"/>
                      <a:pt x="189" y="157"/>
                    </a:cubicBezTo>
                    <a:cubicBezTo>
                      <a:pt x="154" y="157"/>
                      <a:pt x="154" y="157"/>
                      <a:pt x="154" y="157"/>
                    </a:cubicBezTo>
                    <a:cubicBezTo>
                      <a:pt x="154" y="157"/>
                      <a:pt x="154" y="157"/>
                      <a:pt x="154" y="157"/>
                    </a:cubicBezTo>
                    <a:cubicBezTo>
                      <a:pt x="150" y="157"/>
                      <a:pt x="146" y="154"/>
                      <a:pt x="146" y="150"/>
                    </a:cubicBezTo>
                    <a:cubicBezTo>
                      <a:pt x="146" y="148"/>
                      <a:pt x="147" y="147"/>
                      <a:pt x="147" y="146"/>
                    </a:cubicBezTo>
                    <a:cubicBezTo>
                      <a:pt x="215" y="54"/>
                      <a:pt x="215" y="54"/>
                      <a:pt x="215" y="54"/>
                    </a:cubicBezTo>
                    <a:cubicBezTo>
                      <a:pt x="286" y="145"/>
                      <a:pt x="286" y="145"/>
                      <a:pt x="286" y="145"/>
                    </a:cubicBezTo>
                    <a:cubicBezTo>
                      <a:pt x="286" y="145"/>
                      <a:pt x="286" y="145"/>
                      <a:pt x="286" y="145"/>
                    </a:cubicBezTo>
                    <a:cubicBezTo>
                      <a:pt x="287" y="146"/>
                      <a:pt x="288" y="148"/>
                      <a:pt x="288" y="150"/>
                    </a:cubicBezTo>
                    <a:cubicBezTo>
                      <a:pt x="288" y="154"/>
                      <a:pt x="284" y="157"/>
                      <a:pt x="280" y="157"/>
                    </a:cubicBezTo>
                    <a:cubicBezTo>
                      <a:pt x="280" y="157"/>
                      <a:pt x="280" y="157"/>
                      <a:pt x="280" y="157"/>
                    </a:cubicBezTo>
                    <a:cubicBezTo>
                      <a:pt x="245" y="157"/>
                      <a:pt x="245" y="157"/>
                      <a:pt x="245" y="157"/>
                    </a:cubicBezTo>
                    <a:cubicBezTo>
                      <a:pt x="245" y="165"/>
                      <a:pt x="245" y="165"/>
                      <a:pt x="245" y="165"/>
                    </a:cubicBezTo>
                    <a:cubicBezTo>
                      <a:pt x="245" y="166"/>
                      <a:pt x="246" y="168"/>
                      <a:pt x="246" y="170"/>
                    </a:cubicBezTo>
                    <a:cubicBezTo>
                      <a:pt x="249" y="179"/>
                      <a:pt x="252" y="191"/>
                      <a:pt x="257" y="204"/>
                    </a:cubicBezTo>
                    <a:cubicBezTo>
                      <a:pt x="266" y="230"/>
                      <a:pt x="281" y="263"/>
                      <a:pt x="300" y="285"/>
                    </a:cubicBezTo>
                    <a:cubicBezTo>
                      <a:pt x="307" y="292"/>
                      <a:pt x="313" y="298"/>
                      <a:pt x="320" y="303"/>
                    </a:cubicBezTo>
                    <a:lnTo>
                      <a:pt x="292" y="33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36">
                  <a:defRPr/>
                </a:pPr>
                <a:endParaRPr lang="en-US" sz="2100" kern="0" dirty="0">
                  <a:solidFill>
                    <a:sysClr val="windowText" lastClr="000000"/>
                  </a:solidFill>
                </a:endParaRPr>
              </a:p>
            </p:txBody>
          </p:sp>
        </p:grpSp>
      </p:grpSp>
      <p:grpSp>
        <p:nvGrpSpPr>
          <p:cNvPr id="17" name="Group 16"/>
          <p:cNvGrpSpPr/>
          <p:nvPr/>
        </p:nvGrpSpPr>
        <p:grpSpPr>
          <a:xfrm>
            <a:off x="274638" y="1679673"/>
            <a:ext cx="2874335" cy="3189190"/>
            <a:chOff x="274638" y="1679673"/>
            <a:chExt cx="2874335" cy="3189190"/>
          </a:xfrm>
        </p:grpSpPr>
        <p:grpSp>
          <p:nvGrpSpPr>
            <p:cNvPr id="10" name="Group 9"/>
            <p:cNvGrpSpPr/>
            <p:nvPr/>
          </p:nvGrpSpPr>
          <p:grpSpPr>
            <a:xfrm>
              <a:off x="274638" y="1679673"/>
              <a:ext cx="2874335" cy="3189190"/>
              <a:chOff x="274638" y="1679673"/>
              <a:chExt cx="2874335" cy="3189190"/>
            </a:xfrm>
          </p:grpSpPr>
          <p:sp>
            <p:nvSpPr>
              <p:cNvPr id="23" name="Rectangle 22"/>
              <p:cNvSpPr/>
              <p:nvPr/>
            </p:nvSpPr>
            <p:spPr bwMode="auto">
              <a:xfrm>
                <a:off x="274638" y="1679673"/>
                <a:ext cx="2874335" cy="3189190"/>
              </a:xfrm>
              <a:prstGeom prst="rect">
                <a:avLst/>
              </a:prstGeom>
              <a:solidFill>
                <a:schemeClr val="tx2"/>
              </a:solidFill>
              <a:ln w="635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913543" fontAlgn="base">
                  <a:spcBef>
                    <a:spcPct val="0"/>
                  </a:spcBef>
                  <a:spcAft>
                    <a:spcPct val="0"/>
                  </a:spcAft>
                  <a:defRPr/>
                </a:pPr>
                <a:r>
                  <a:rPr lang="en-US" kern="0" dirty="0" smtClean="0">
                    <a:gradFill>
                      <a:gsLst>
                        <a:gs pos="0">
                          <a:schemeClr val="accent1">
                            <a:lumMod val="5000"/>
                            <a:lumOff val="95000"/>
                          </a:schemeClr>
                        </a:gs>
                        <a:gs pos="100000">
                          <a:schemeClr val="tx1"/>
                        </a:gs>
                      </a:gsLst>
                      <a:lin ang="5400000" scaled="1"/>
                    </a:gradFill>
                    <a:ea typeface="Segoe UI" pitchFamily="34" charset="0"/>
                    <a:cs typeface="Segoe UI" pitchFamily="34" charset="0"/>
                  </a:rPr>
                  <a:t>DevOps </a:t>
                </a:r>
                <a:r>
                  <a:rPr lang="en-US" kern="0" dirty="0">
                    <a:gradFill>
                      <a:gsLst>
                        <a:gs pos="0">
                          <a:schemeClr val="accent1">
                            <a:lumMod val="5000"/>
                            <a:lumOff val="95000"/>
                          </a:schemeClr>
                        </a:gs>
                        <a:gs pos="100000">
                          <a:schemeClr val="tx1"/>
                        </a:gs>
                      </a:gsLst>
                      <a:lin ang="5400000" scaled="1"/>
                    </a:gradFill>
                    <a:ea typeface="Segoe UI" pitchFamily="34" charset="0"/>
                    <a:cs typeface="Segoe UI" pitchFamily="34" charset="0"/>
                  </a:rPr>
                  <a:t>is a </a:t>
                </a:r>
                <a:r>
                  <a:rPr lang="en-US" kern="0" dirty="0" smtClean="0">
                    <a:gradFill>
                      <a:gsLst>
                        <a:gs pos="0">
                          <a:schemeClr val="accent1">
                            <a:lumMod val="5000"/>
                            <a:lumOff val="95000"/>
                          </a:schemeClr>
                        </a:gs>
                        <a:gs pos="100000">
                          <a:schemeClr val="tx1"/>
                        </a:gs>
                      </a:gsLst>
                      <a:lin ang="5400000" scaled="1"/>
                    </a:gradFill>
                    <a:ea typeface="Segoe UI" pitchFamily="34" charset="0"/>
                    <a:cs typeface="Segoe UI" pitchFamily="34" charset="0"/>
                  </a:rPr>
                  <a:t>full</a:t>
                </a:r>
                <a:br>
                  <a:rPr lang="en-US" kern="0" dirty="0" smtClean="0">
                    <a:gradFill>
                      <a:gsLst>
                        <a:gs pos="0">
                          <a:schemeClr val="accent1">
                            <a:lumMod val="5000"/>
                            <a:lumOff val="95000"/>
                          </a:schemeClr>
                        </a:gs>
                        <a:gs pos="100000">
                          <a:schemeClr val="tx1"/>
                        </a:gs>
                      </a:gsLst>
                      <a:lin ang="5400000" scaled="1"/>
                    </a:gradFill>
                    <a:ea typeface="Segoe UI" pitchFamily="34" charset="0"/>
                    <a:cs typeface="Segoe UI" pitchFamily="34" charset="0"/>
                  </a:rPr>
                </a:br>
                <a:r>
                  <a:rPr lang="en-US" kern="0" dirty="0" smtClean="0">
                    <a:gradFill>
                      <a:gsLst>
                        <a:gs pos="0">
                          <a:schemeClr val="accent1">
                            <a:lumMod val="5000"/>
                            <a:lumOff val="95000"/>
                          </a:schemeClr>
                        </a:gs>
                        <a:gs pos="100000">
                          <a:schemeClr val="tx1"/>
                        </a:gs>
                      </a:gsLst>
                      <a:lin ang="5400000" scaled="1"/>
                    </a:gradFill>
                    <a:ea typeface="Segoe UI" pitchFamily="34" charset="0"/>
                    <a:cs typeface="Segoe UI" pitchFamily="34" charset="0"/>
                  </a:rPr>
                  <a:t>lifecycle </a:t>
                </a:r>
                <a:r>
                  <a:rPr lang="en-US" kern="0" dirty="0">
                    <a:gradFill>
                      <a:gsLst>
                        <a:gs pos="0">
                          <a:schemeClr val="accent1">
                            <a:lumMod val="5000"/>
                            <a:lumOff val="95000"/>
                          </a:schemeClr>
                        </a:gs>
                        <a:gs pos="100000">
                          <a:schemeClr val="tx1"/>
                        </a:gs>
                      </a:gsLst>
                      <a:lin ang="5400000" scaled="1"/>
                    </a:gradFill>
                    <a:ea typeface="Segoe UI" pitchFamily="34" charset="0"/>
                    <a:cs typeface="Segoe UI" pitchFamily="34" charset="0"/>
                  </a:rPr>
                  <a:t>investment</a:t>
                </a:r>
              </a:p>
              <a:p>
                <a:pPr defTabSz="913543" fontAlgn="base">
                  <a:spcBef>
                    <a:spcPct val="0"/>
                  </a:spcBef>
                  <a:spcAft>
                    <a:spcPct val="0"/>
                  </a:spcAft>
                  <a:defRPr/>
                </a:pPr>
                <a:endParaRPr lang="en-US" sz="1600" kern="0" dirty="0">
                  <a:gradFill>
                    <a:gsLst>
                      <a:gs pos="0">
                        <a:schemeClr val="accent1">
                          <a:lumMod val="5000"/>
                          <a:lumOff val="95000"/>
                        </a:schemeClr>
                      </a:gs>
                      <a:gs pos="100000">
                        <a:schemeClr val="tx1"/>
                      </a:gs>
                    </a:gsLst>
                    <a:lin ang="5400000" scaled="1"/>
                  </a:gradFill>
                  <a:latin typeface="+mj-lt"/>
                  <a:ea typeface="Segoe UI" pitchFamily="34" charset="0"/>
                  <a:cs typeface="Segoe UI" pitchFamily="34" charset="0"/>
                </a:endParaRPr>
              </a:p>
            </p:txBody>
          </p:sp>
          <p:sp>
            <p:nvSpPr>
              <p:cNvPr id="31" name="TextBox 28"/>
              <p:cNvSpPr txBox="1"/>
              <p:nvPr/>
            </p:nvSpPr>
            <p:spPr>
              <a:xfrm>
                <a:off x="1263099" y="3337813"/>
                <a:ext cx="853741" cy="523182"/>
              </a:xfrm>
              <a:prstGeom prst="rect">
                <a:avLst/>
              </a:prstGeom>
              <a:noFill/>
              <a:ln>
                <a:noFill/>
              </a:ln>
            </p:spPr>
            <p:txBody>
              <a:bodyPr wrap="none" lIns="91399" tIns="45701" rIns="91399"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gradFill>
                      <a:gsLst>
                        <a:gs pos="0">
                          <a:schemeClr val="accent1">
                            <a:lumMod val="5000"/>
                            <a:lumOff val="95000"/>
                          </a:schemeClr>
                        </a:gs>
                        <a:gs pos="100000">
                          <a:schemeClr val="tx1"/>
                        </a:gs>
                      </a:gsLst>
                      <a:lin ang="5400000" scaled="1"/>
                    </a:gradFill>
                  </a:rPr>
                  <a:t>App</a:t>
                </a:r>
                <a:br>
                  <a:rPr lang="en-US" sz="1400" dirty="0" smtClean="0">
                    <a:gradFill>
                      <a:gsLst>
                        <a:gs pos="0">
                          <a:schemeClr val="accent1">
                            <a:lumMod val="5000"/>
                            <a:lumOff val="95000"/>
                          </a:schemeClr>
                        </a:gs>
                        <a:gs pos="100000">
                          <a:schemeClr val="tx1"/>
                        </a:gs>
                      </a:gsLst>
                      <a:lin ang="5400000" scaled="1"/>
                    </a:gradFill>
                  </a:rPr>
                </a:br>
                <a:r>
                  <a:rPr lang="en-US" sz="1400" dirty="0" smtClean="0">
                    <a:gradFill>
                      <a:gsLst>
                        <a:gs pos="0">
                          <a:schemeClr val="accent1">
                            <a:lumMod val="5000"/>
                            <a:lumOff val="95000"/>
                          </a:schemeClr>
                        </a:gs>
                        <a:gs pos="100000">
                          <a:schemeClr val="tx1"/>
                        </a:gs>
                      </a:gsLst>
                      <a:lin ang="5400000" scaled="1"/>
                    </a:gradFill>
                  </a:rPr>
                  <a:t>Lifecycle</a:t>
                </a:r>
                <a:endParaRPr lang="en-US" sz="1400" dirty="0">
                  <a:gradFill>
                    <a:gsLst>
                      <a:gs pos="0">
                        <a:schemeClr val="accent1">
                          <a:lumMod val="5000"/>
                          <a:lumOff val="95000"/>
                        </a:schemeClr>
                      </a:gs>
                      <a:gs pos="100000">
                        <a:schemeClr val="tx1"/>
                      </a:gs>
                    </a:gsLst>
                    <a:lin ang="5400000" scaled="1"/>
                  </a:gradFill>
                </a:endParaRPr>
              </a:p>
            </p:txBody>
          </p:sp>
        </p:grpSp>
        <p:grpSp>
          <p:nvGrpSpPr>
            <p:cNvPr id="35" name="Group 397"/>
            <p:cNvGrpSpPr>
              <a:grpSpLocks noChangeAspect="1"/>
            </p:cNvGrpSpPr>
            <p:nvPr/>
          </p:nvGrpSpPr>
          <p:grpSpPr bwMode="auto">
            <a:xfrm>
              <a:off x="821285" y="2992557"/>
              <a:ext cx="1726767" cy="1215632"/>
              <a:chOff x="-3803" y="1767"/>
              <a:chExt cx="944" cy="604"/>
            </a:xfrm>
            <a:solidFill>
              <a:schemeClr val="tx1"/>
            </a:solidFill>
          </p:grpSpPr>
          <p:sp>
            <p:nvSpPr>
              <p:cNvPr id="42" name="Freeform 398"/>
              <p:cNvSpPr>
                <a:spLocks/>
              </p:cNvSpPr>
              <p:nvPr/>
            </p:nvSpPr>
            <p:spPr bwMode="auto">
              <a:xfrm>
                <a:off x="-3654" y="1960"/>
                <a:ext cx="795" cy="411"/>
              </a:xfrm>
              <a:custGeom>
                <a:avLst/>
                <a:gdLst>
                  <a:gd name="T0" fmla="*/ 334 w 337"/>
                  <a:gd name="T1" fmla="*/ 14 h 174"/>
                  <a:gd name="T2" fmla="*/ 334 w 337"/>
                  <a:gd name="T3" fmla="*/ 14 h 174"/>
                  <a:gd name="T4" fmla="*/ 333 w 337"/>
                  <a:gd name="T5" fmla="*/ 13 h 174"/>
                  <a:gd name="T6" fmla="*/ 333 w 337"/>
                  <a:gd name="T7" fmla="*/ 13 h 174"/>
                  <a:gd name="T8" fmla="*/ 316 w 337"/>
                  <a:gd name="T9" fmla="*/ 0 h 174"/>
                  <a:gd name="T10" fmla="*/ 298 w 337"/>
                  <a:gd name="T11" fmla="*/ 18 h 174"/>
                  <a:gd name="T12" fmla="*/ 299 w 337"/>
                  <a:gd name="T13" fmla="*/ 24 h 174"/>
                  <a:gd name="T14" fmla="*/ 299 w 337"/>
                  <a:gd name="T15" fmla="*/ 24 h 174"/>
                  <a:gd name="T16" fmla="*/ 300 w 337"/>
                  <a:gd name="T17" fmla="*/ 40 h 174"/>
                  <a:gd name="T18" fmla="*/ 229 w 337"/>
                  <a:gd name="T19" fmla="*/ 112 h 174"/>
                  <a:gd name="T20" fmla="*/ 49 w 337"/>
                  <a:gd name="T21" fmla="*/ 112 h 174"/>
                  <a:gd name="T22" fmla="*/ 49 w 337"/>
                  <a:gd name="T23" fmla="*/ 87 h 174"/>
                  <a:gd name="T24" fmla="*/ 0 w 337"/>
                  <a:gd name="T25" fmla="*/ 130 h 174"/>
                  <a:gd name="T26" fmla="*/ 49 w 337"/>
                  <a:gd name="T27" fmla="*/ 174 h 174"/>
                  <a:gd name="T28" fmla="*/ 49 w 337"/>
                  <a:gd name="T29" fmla="*/ 149 h 174"/>
                  <a:gd name="T30" fmla="*/ 229 w 337"/>
                  <a:gd name="T31" fmla="*/ 149 h 174"/>
                  <a:gd name="T32" fmla="*/ 337 w 337"/>
                  <a:gd name="T33" fmla="*/ 40 h 174"/>
                  <a:gd name="T34" fmla="*/ 334 w 337"/>
                  <a:gd name="T35" fmla="*/ 1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7" h="174">
                    <a:moveTo>
                      <a:pt x="334" y="14"/>
                    </a:moveTo>
                    <a:cubicBezTo>
                      <a:pt x="334" y="14"/>
                      <a:pt x="334" y="14"/>
                      <a:pt x="334" y="14"/>
                    </a:cubicBezTo>
                    <a:cubicBezTo>
                      <a:pt x="333" y="14"/>
                      <a:pt x="333" y="13"/>
                      <a:pt x="333" y="13"/>
                    </a:cubicBezTo>
                    <a:cubicBezTo>
                      <a:pt x="333" y="13"/>
                      <a:pt x="333" y="13"/>
                      <a:pt x="333" y="13"/>
                    </a:cubicBezTo>
                    <a:cubicBezTo>
                      <a:pt x="331" y="5"/>
                      <a:pt x="324" y="0"/>
                      <a:pt x="316" y="0"/>
                    </a:cubicBezTo>
                    <a:cubicBezTo>
                      <a:pt x="306" y="0"/>
                      <a:pt x="298" y="8"/>
                      <a:pt x="298" y="18"/>
                    </a:cubicBezTo>
                    <a:cubicBezTo>
                      <a:pt x="298" y="20"/>
                      <a:pt x="298" y="22"/>
                      <a:pt x="299" y="24"/>
                    </a:cubicBezTo>
                    <a:cubicBezTo>
                      <a:pt x="299" y="24"/>
                      <a:pt x="299" y="24"/>
                      <a:pt x="299" y="24"/>
                    </a:cubicBezTo>
                    <a:cubicBezTo>
                      <a:pt x="300" y="30"/>
                      <a:pt x="300" y="35"/>
                      <a:pt x="300" y="40"/>
                    </a:cubicBezTo>
                    <a:cubicBezTo>
                      <a:pt x="300" y="80"/>
                      <a:pt x="268" y="112"/>
                      <a:pt x="229" y="112"/>
                    </a:cubicBezTo>
                    <a:cubicBezTo>
                      <a:pt x="49" y="112"/>
                      <a:pt x="49" y="112"/>
                      <a:pt x="49" y="112"/>
                    </a:cubicBezTo>
                    <a:cubicBezTo>
                      <a:pt x="49" y="87"/>
                      <a:pt x="49" y="87"/>
                      <a:pt x="49" y="87"/>
                    </a:cubicBezTo>
                    <a:cubicBezTo>
                      <a:pt x="0" y="130"/>
                      <a:pt x="0" y="130"/>
                      <a:pt x="0" y="130"/>
                    </a:cubicBezTo>
                    <a:cubicBezTo>
                      <a:pt x="49" y="174"/>
                      <a:pt x="49" y="174"/>
                      <a:pt x="49" y="174"/>
                    </a:cubicBezTo>
                    <a:cubicBezTo>
                      <a:pt x="49" y="149"/>
                      <a:pt x="49" y="149"/>
                      <a:pt x="49" y="149"/>
                    </a:cubicBezTo>
                    <a:cubicBezTo>
                      <a:pt x="229" y="149"/>
                      <a:pt x="229" y="149"/>
                      <a:pt x="229" y="149"/>
                    </a:cubicBezTo>
                    <a:cubicBezTo>
                      <a:pt x="288" y="149"/>
                      <a:pt x="337" y="100"/>
                      <a:pt x="337" y="40"/>
                    </a:cubicBezTo>
                    <a:cubicBezTo>
                      <a:pt x="337" y="31"/>
                      <a:pt x="336" y="23"/>
                      <a:pt x="33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43" name="Freeform 399"/>
              <p:cNvSpPr>
                <a:spLocks/>
              </p:cNvSpPr>
              <p:nvPr/>
            </p:nvSpPr>
            <p:spPr bwMode="auto">
              <a:xfrm>
                <a:off x="-3803" y="1767"/>
                <a:ext cx="796" cy="411"/>
              </a:xfrm>
              <a:custGeom>
                <a:avLst/>
                <a:gdLst>
                  <a:gd name="T0" fmla="*/ 337 w 337"/>
                  <a:gd name="T1" fmla="*/ 44 h 174"/>
                  <a:gd name="T2" fmla="*/ 288 w 337"/>
                  <a:gd name="T3" fmla="*/ 0 h 174"/>
                  <a:gd name="T4" fmla="*/ 288 w 337"/>
                  <a:gd name="T5" fmla="*/ 25 h 174"/>
                  <a:gd name="T6" fmla="*/ 108 w 337"/>
                  <a:gd name="T7" fmla="*/ 25 h 174"/>
                  <a:gd name="T8" fmla="*/ 0 w 337"/>
                  <a:gd name="T9" fmla="*/ 134 h 174"/>
                  <a:gd name="T10" fmla="*/ 3 w 337"/>
                  <a:gd name="T11" fmla="*/ 160 h 174"/>
                  <a:gd name="T12" fmla="*/ 3 w 337"/>
                  <a:gd name="T13" fmla="*/ 160 h 174"/>
                  <a:gd name="T14" fmla="*/ 4 w 337"/>
                  <a:gd name="T15" fmla="*/ 161 h 174"/>
                  <a:gd name="T16" fmla="*/ 4 w 337"/>
                  <a:gd name="T17" fmla="*/ 161 h 174"/>
                  <a:gd name="T18" fmla="*/ 21 w 337"/>
                  <a:gd name="T19" fmla="*/ 174 h 174"/>
                  <a:gd name="T20" fmla="*/ 39 w 337"/>
                  <a:gd name="T21" fmla="*/ 156 h 174"/>
                  <a:gd name="T22" fmla="*/ 38 w 337"/>
                  <a:gd name="T23" fmla="*/ 150 h 174"/>
                  <a:gd name="T24" fmla="*/ 38 w 337"/>
                  <a:gd name="T25" fmla="*/ 150 h 174"/>
                  <a:gd name="T26" fmla="*/ 37 w 337"/>
                  <a:gd name="T27" fmla="*/ 134 h 174"/>
                  <a:gd name="T28" fmla="*/ 108 w 337"/>
                  <a:gd name="T29" fmla="*/ 62 h 174"/>
                  <a:gd name="T30" fmla="*/ 288 w 337"/>
                  <a:gd name="T31" fmla="*/ 62 h 174"/>
                  <a:gd name="T32" fmla="*/ 288 w 337"/>
                  <a:gd name="T33" fmla="*/ 87 h 174"/>
                  <a:gd name="T34" fmla="*/ 337 w 337"/>
                  <a:gd name="T35" fmla="*/ 4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7" h="174">
                    <a:moveTo>
                      <a:pt x="337" y="44"/>
                    </a:moveTo>
                    <a:cubicBezTo>
                      <a:pt x="288" y="0"/>
                      <a:pt x="288" y="0"/>
                      <a:pt x="288" y="0"/>
                    </a:cubicBezTo>
                    <a:cubicBezTo>
                      <a:pt x="288" y="25"/>
                      <a:pt x="288" y="25"/>
                      <a:pt x="288" y="25"/>
                    </a:cubicBezTo>
                    <a:cubicBezTo>
                      <a:pt x="108" y="25"/>
                      <a:pt x="108" y="25"/>
                      <a:pt x="108" y="25"/>
                    </a:cubicBezTo>
                    <a:cubicBezTo>
                      <a:pt x="49" y="25"/>
                      <a:pt x="0" y="74"/>
                      <a:pt x="0" y="134"/>
                    </a:cubicBezTo>
                    <a:cubicBezTo>
                      <a:pt x="0" y="143"/>
                      <a:pt x="1" y="151"/>
                      <a:pt x="3" y="160"/>
                    </a:cubicBezTo>
                    <a:cubicBezTo>
                      <a:pt x="3" y="160"/>
                      <a:pt x="3" y="160"/>
                      <a:pt x="3" y="160"/>
                    </a:cubicBezTo>
                    <a:cubicBezTo>
                      <a:pt x="4" y="160"/>
                      <a:pt x="4" y="161"/>
                      <a:pt x="4" y="161"/>
                    </a:cubicBezTo>
                    <a:cubicBezTo>
                      <a:pt x="4" y="161"/>
                      <a:pt x="4" y="161"/>
                      <a:pt x="4" y="161"/>
                    </a:cubicBezTo>
                    <a:cubicBezTo>
                      <a:pt x="6" y="169"/>
                      <a:pt x="13" y="174"/>
                      <a:pt x="21" y="174"/>
                    </a:cubicBezTo>
                    <a:cubicBezTo>
                      <a:pt x="31" y="174"/>
                      <a:pt x="39" y="166"/>
                      <a:pt x="39" y="156"/>
                    </a:cubicBezTo>
                    <a:cubicBezTo>
                      <a:pt x="39" y="154"/>
                      <a:pt x="39" y="152"/>
                      <a:pt x="38" y="150"/>
                    </a:cubicBezTo>
                    <a:cubicBezTo>
                      <a:pt x="38" y="150"/>
                      <a:pt x="38" y="150"/>
                      <a:pt x="38" y="150"/>
                    </a:cubicBezTo>
                    <a:cubicBezTo>
                      <a:pt x="37" y="144"/>
                      <a:pt x="37" y="139"/>
                      <a:pt x="37" y="134"/>
                    </a:cubicBezTo>
                    <a:cubicBezTo>
                      <a:pt x="37" y="94"/>
                      <a:pt x="69" y="62"/>
                      <a:pt x="108" y="62"/>
                    </a:cubicBezTo>
                    <a:cubicBezTo>
                      <a:pt x="288" y="62"/>
                      <a:pt x="288" y="62"/>
                      <a:pt x="288" y="62"/>
                    </a:cubicBezTo>
                    <a:cubicBezTo>
                      <a:pt x="288" y="87"/>
                      <a:pt x="288" y="87"/>
                      <a:pt x="288" y="87"/>
                    </a:cubicBezTo>
                    <a:lnTo>
                      <a:pt x="337"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grpSp>
      </p:grpSp>
      <p:sp>
        <p:nvSpPr>
          <p:cNvPr id="8" name="Rectangle 7"/>
          <p:cNvSpPr/>
          <p:nvPr/>
        </p:nvSpPr>
        <p:spPr bwMode="auto">
          <a:xfrm>
            <a:off x="0" y="0"/>
            <a:ext cx="12436475" cy="16796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itle 15"/>
          <p:cNvSpPr>
            <a:spLocks noGrp="1"/>
          </p:cNvSpPr>
          <p:nvPr>
            <p:ph type="title"/>
          </p:nvPr>
        </p:nvSpPr>
        <p:spPr/>
        <p:txBody>
          <a:bodyPr/>
          <a:lstStyle/>
          <a:p>
            <a:r>
              <a:rPr lang="en-US" dirty="0" smtClean="0">
                <a:solidFill>
                  <a:srgbClr val="3F3F3F"/>
                </a:solidFill>
              </a:rPr>
              <a:t>What’s DevOps?</a:t>
            </a:r>
            <a:endParaRPr lang="en-US" dirty="0">
              <a:solidFill>
                <a:srgbClr val="3F3F3F"/>
              </a:solidFill>
            </a:endParaRPr>
          </a:p>
        </p:txBody>
      </p:sp>
    </p:spTree>
    <p:extLst>
      <p:ext uri="{BB962C8B-B14F-4D97-AF65-F5344CB8AC3E}">
        <p14:creationId xmlns:p14="http://schemas.microsoft.com/office/powerpoint/2010/main" val="36563135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1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ppt_x"/>
                                          </p:val>
                                        </p:tav>
                                        <p:tav tm="100000">
                                          <p:val>
                                            <p:strVal val="#ppt_x"/>
                                          </p:val>
                                        </p:tav>
                                      </p:tavLst>
                                    </p:anim>
                                    <p:anim calcmode="lin" valueType="num">
                                      <p:cBhvr additive="base">
                                        <p:cTn id="12" dur="10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decel="100000" fill="hold"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000" fill="hold"/>
                                        <p:tgtEl>
                                          <p:spTgt spid="14"/>
                                        </p:tgtEl>
                                        <p:attrNameLst>
                                          <p:attrName>ppt_x</p:attrName>
                                        </p:attrNameLst>
                                      </p:cBhvr>
                                      <p:tavLst>
                                        <p:tav tm="0">
                                          <p:val>
                                            <p:strVal val="#ppt_x"/>
                                          </p:val>
                                        </p:tav>
                                        <p:tav tm="100000">
                                          <p:val>
                                            <p:strVal val="#ppt_x"/>
                                          </p:val>
                                        </p:tav>
                                      </p:tavLst>
                                    </p:anim>
                                    <p:anim calcmode="lin" valueType="num">
                                      <p:cBhvr additive="base">
                                        <p:cTn id="16" dur="10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3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000" fill="hold"/>
                                        <p:tgtEl>
                                          <p:spTgt spid="15"/>
                                        </p:tgtEl>
                                        <p:attrNameLst>
                                          <p:attrName>ppt_x</p:attrName>
                                        </p:attrNameLst>
                                      </p:cBhvr>
                                      <p:tavLst>
                                        <p:tav tm="0">
                                          <p:val>
                                            <p:strVal val="#ppt_x"/>
                                          </p:val>
                                        </p:tav>
                                        <p:tav tm="100000">
                                          <p:val>
                                            <p:strVal val="#ppt_x"/>
                                          </p:val>
                                        </p:tav>
                                      </p:tavLst>
                                    </p:anim>
                                    <p:anim calcmode="lin" valueType="num">
                                      <p:cBhvr additive="base">
                                        <p:cTn id="20" dur="10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ectangle 13"/>
          <p:cNvSpPr/>
          <p:nvPr/>
        </p:nvSpPr>
        <p:spPr bwMode="auto">
          <a:xfrm>
            <a:off x="3276811" y="1679673"/>
            <a:ext cx="2877509" cy="3189190"/>
          </a:xfrm>
          <a:prstGeom prst="rect">
            <a:avLst/>
          </a:prstGeom>
          <a:solidFill>
            <a:srgbClr val="20ABE9"/>
          </a:solidFill>
          <a:ln w="635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512763" fontAlgn="base">
              <a:spcBef>
                <a:spcPct val="0"/>
              </a:spcBef>
              <a:spcAft>
                <a:spcPct val="0"/>
              </a:spcAft>
            </a:pPr>
            <a:r>
              <a:rPr lang="en-US" sz="2000" dirty="0">
                <a:gradFill>
                  <a:gsLst>
                    <a:gs pos="0">
                      <a:schemeClr val="tx1"/>
                    </a:gs>
                    <a:gs pos="100000">
                      <a:schemeClr val="tx1"/>
                    </a:gs>
                  </a:gsLst>
                  <a:lin ang="5400000" scaled="0"/>
                </a:gradFill>
              </a:rPr>
              <a:t>A defect is simply a mistake that hasn’t been discovered before production</a:t>
            </a:r>
            <a:endParaRPr lang="en-US" sz="2000" kern="0" dirty="0">
              <a:gradFill>
                <a:gsLst>
                  <a:gs pos="0">
                    <a:schemeClr val="tx1"/>
                  </a:gs>
                  <a:gs pos="100000">
                    <a:schemeClr val="tx1"/>
                  </a:gs>
                </a:gsLst>
                <a:lin ang="5400000" scaled="0"/>
              </a:gradFill>
              <a:latin typeface="+mj-lt"/>
              <a:ea typeface="Segoe UI" pitchFamily="34" charset="0"/>
              <a:cs typeface="Segoe UI" pitchFamily="34" charset="0"/>
            </a:endParaRPr>
          </a:p>
        </p:txBody>
      </p:sp>
      <p:sp>
        <p:nvSpPr>
          <p:cNvPr id="15" name="Rectangle 14"/>
          <p:cNvSpPr/>
          <p:nvPr/>
        </p:nvSpPr>
        <p:spPr bwMode="auto">
          <a:xfrm>
            <a:off x="6282159" y="1679673"/>
            <a:ext cx="2877509" cy="3189190"/>
          </a:xfrm>
          <a:prstGeom prst="rect">
            <a:avLst/>
          </a:prstGeom>
          <a:solidFill>
            <a:schemeClr val="accent6"/>
          </a:solidFill>
          <a:ln w="635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512763" fontAlgn="base">
              <a:spcBef>
                <a:spcPct val="0"/>
              </a:spcBef>
              <a:spcAft>
                <a:spcPct val="0"/>
              </a:spcAft>
            </a:pPr>
            <a:r>
              <a:rPr lang="en-US" sz="2000" dirty="0">
                <a:gradFill>
                  <a:gsLst>
                    <a:gs pos="0">
                      <a:schemeClr val="tx1"/>
                    </a:gs>
                    <a:gs pos="100000">
                      <a:schemeClr val="tx1"/>
                    </a:gs>
                  </a:gsLst>
                  <a:lin ang="5400000" scaled="0"/>
                </a:gradFill>
              </a:rPr>
              <a:t>Once the defect is in production, it’s very difficult to detect and remediate</a:t>
            </a:r>
            <a:endParaRPr lang="en-US" sz="2000" kern="0" dirty="0">
              <a:gradFill>
                <a:gsLst>
                  <a:gs pos="0">
                    <a:schemeClr val="tx1"/>
                  </a:gs>
                  <a:gs pos="100000">
                    <a:schemeClr val="tx1"/>
                  </a:gs>
                </a:gsLst>
                <a:lin ang="5400000" scaled="0"/>
              </a:gradFill>
              <a:ea typeface="Segoe UI" pitchFamily="34" charset="0"/>
              <a:cs typeface="Segoe UI" pitchFamily="34" charset="0"/>
            </a:endParaRPr>
          </a:p>
        </p:txBody>
      </p:sp>
      <p:sp>
        <p:nvSpPr>
          <p:cNvPr id="16" name="Rectangle 15"/>
          <p:cNvSpPr/>
          <p:nvPr/>
        </p:nvSpPr>
        <p:spPr bwMode="auto">
          <a:xfrm>
            <a:off x="9287505" y="1679673"/>
            <a:ext cx="2853695" cy="3189190"/>
          </a:xfrm>
          <a:prstGeom prst="rect">
            <a:avLst/>
          </a:prstGeom>
          <a:solidFill>
            <a:schemeClr val="accent5"/>
          </a:solidFill>
          <a:ln w="635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a:lnSpc>
                <a:spcPct val="90000"/>
              </a:lnSpc>
            </a:pPr>
            <a:r>
              <a:rPr lang="en-US" sz="2000" dirty="0">
                <a:gradFill>
                  <a:gsLst>
                    <a:gs pos="0">
                      <a:schemeClr val="tx1"/>
                    </a:gs>
                    <a:gs pos="100000">
                      <a:schemeClr val="tx1"/>
                    </a:gs>
                  </a:gsLst>
                  <a:lin ang="5400000" scaled="0"/>
                </a:gradFill>
              </a:rPr>
              <a:t>Need to drive down MTTD and MTTR </a:t>
            </a:r>
            <a:br>
              <a:rPr lang="en-US" sz="2000" dirty="0">
                <a:gradFill>
                  <a:gsLst>
                    <a:gs pos="0">
                      <a:schemeClr val="tx1"/>
                    </a:gs>
                    <a:gs pos="100000">
                      <a:schemeClr val="tx1"/>
                    </a:gs>
                  </a:gsLst>
                  <a:lin ang="5400000" scaled="0"/>
                </a:gradFill>
              </a:rPr>
            </a:br>
            <a:r>
              <a:rPr lang="en-US" sz="2000" dirty="0">
                <a:gradFill>
                  <a:gsLst>
                    <a:gs pos="0">
                      <a:schemeClr val="tx1"/>
                    </a:gs>
                    <a:gs pos="100000">
                      <a:schemeClr val="tx1"/>
                    </a:gs>
                  </a:gsLst>
                  <a:lin ang="5400000" scaled="0"/>
                </a:gradFill>
              </a:rPr>
              <a:t>Defects </a:t>
            </a:r>
            <a:r>
              <a:rPr lang="en-US" sz="2000" dirty="0" smtClean="0">
                <a:gradFill>
                  <a:gsLst>
                    <a:gs pos="0">
                      <a:schemeClr val="tx1"/>
                    </a:gs>
                    <a:gs pos="100000">
                      <a:schemeClr val="tx1"/>
                    </a:gs>
                  </a:gsLst>
                  <a:lin ang="5400000" scaled="0"/>
                </a:gradFill>
              </a:rPr>
              <a:t>= </a:t>
            </a:r>
            <a:r>
              <a:rPr lang="en-US" sz="2000" dirty="0">
                <a:gradFill>
                  <a:gsLst>
                    <a:gs pos="0">
                      <a:schemeClr val="tx1"/>
                    </a:gs>
                    <a:gs pos="100000">
                      <a:schemeClr val="tx1"/>
                    </a:gs>
                  </a:gsLst>
                  <a:lin ang="5400000" scaled="0"/>
                </a:gradFill>
              </a:rPr>
              <a:t>poor customer experience </a:t>
            </a:r>
            <a:r>
              <a:rPr lang="en-US" sz="2000" dirty="0" smtClean="0">
                <a:gradFill>
                  <a:gsLst>
                    <a:gs pos="0">
                      <a:schemeClr val="tx1"/>
                    </a:gs>
                    <a:gs pos="100000">
                      <a:schemeClr val="tx1"/>
                    </a:gs>
                  </a:gsLst>
                  <a:lin ang="5400000" scaled="0"/>
                </a:gradFill>
              </a:rPr>
              <a:t>= </a:t>
            </a:r>
            <a:r>
              <a:rPr lang="en-US" sz="2000" dirty="0">
                <a:gradFill>
                  <a:gsLst>
                    <a:gs pos="0">
                      <a:schemeClr val="tx1"/>
                    </a:gs>
                    <a:gs pos="100000">
                      <a:schemeClr val="tx1"/>
                    </a:gs>
                  </a:gsLst>
                  <a:lin ang="5400000" scaled="0"/>
                </a:gradFill>
              </a:rPr>
              <a:t>lost business</a:t>
            </a:r>
          </a:p>
        </p:txBody>
      </p:sp>
      <p:sp>
        <p:nvSpPr>
          <p:cNvPr id="17" name="Rectangle 16"/>
          <p:cNvSpPr/>
          <p:nvPr/>
        </p:nvSpPr>
        <p:spPr bwMode="auto">
          <a:xfrm>
            <a:off x="274638" y="1679673"/>
            <a:ext cx="2874335" cy="3189190"/>
          </a:xfrm>
          <a:prstGeom prst="rect">
            <a:avLst/>
          </a:prstGeom>
          <a:solidFill>
            <a:schemeClr val="tx2"/>
          </a:solidFill>
          <a:ln w="635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512763" fontAlgn="base">
              <a:spcBef>
                <a:spcPct val="0"/>
              </a:spcBef>
              <a:spcAft>
                <a:spcPct val="0"/>
              </a:spcAft>
            </a:pPr>
            <a:r>
              <a:rPr lang="en-US" sz="2000" dirty="0">
                <a:gradFill>
                  <a:gsLst>
                    <a:gs pos="0">
                      <a:schemeClr val="tx1"/>
                    </a:gs>
                    <a:gs pos="100000">
                      <a:schemeClr val="tx1"/>
                    </a:gs>
                  </a:gsLst>
                  <a:lin ang="5400000" scaled="0"/>
                </a:gradFill>
              </a:rPr>
              <a:t>Defects arrive in production too frequently that ultimately impact </a:t>
            </a:r>
            <a:r>
              <a:rPr lang="en-US" sz="2000" dirty="0" smtClean="0">
                <a:gradFill>
                  <a:gsLst>
                    <a:gs pos="0">
                      <a:schemeClr val="tx1"/>
                    </a:gs>
                    <a:gs pos="100000">
                      <a:schemeClr val="tx1"/>
                    </a:gs>
                  </a:gsLst>
                  <a:lin ang="5400000" scaled="0"/>
                </a:gradFill>
              </a:rPr>
              <a:t/>
            </a:r>
            <a:br>
              <a:rPr lang="en-US" sz="2000" dirty="0" smtClean="0">
                <a:gradFill>
                  <a:gsLst>
                    <a:gs pos="0">
                      <a:schemeClr val="tx1"/>
                    </a:gs>
                    <a:gs pos="100000">
                      <a:schemeClr val="tx1"/>
                    </a:gs>
                  </a:gsLst>
                  <a:lin ang="5400000" scaled="0"/>
                </a:gradFill>
              </a:rPr>
            </a:br>
            <a:r>
              <a:rPr lang="en-US" sz="2000" dirty="0" smtClean="0">
                <a:gradFill>
                  <a:gsLst>
                    <a:gs pos="0">
                      <a:schemeClr val="tx1"/>
                    </a:gs>
                    <a:gs pos="100000">
                      <a:schemeClr val="tx1"/>
                    </a:gs>
                  </a:gsLst>
                  <a:lin ang="5400000" scaled="0"/>
                </a:gradFill>
              </a:rPr>
              <a:t>your </a:t>
            </a:r>
            <a:r>
              <a:rPr lang="en-US" sz="2000" dirty="0">
                <a:gradFill>
                  <a:gsLst>
                    <a:gs pos="0">
                      <a:schemeClr val="tx1"/>
                    </a:gs>
                    <a:gs pos="100000">
                      <a:schemeClr val="tx1"/>
                    </a:gs>
                  </a:gsLst>
                  <a:lin ang="5400000" scaled="0"/>
                </a:gradFill>
              </a:rPr>
              <a:t>customers</a:t>
            </a:r>
            <a:endParaRPr lang="en-US" sz="2000" kern="0" dirty="0">
              <a:gradFill>
                <a:gsLst>
                  <a:gs pos="0">
                    <a:schemeClr val="tx1"/>
                  </a:gs>
                  <a:gs pos="100000">
                    <a:schemeClr val="tx1"/>
                  </a:gs>
                </a:gsLst>
                <a:lin ang="5400000" scaled="0"/>
              </a:gradFill>
              <a:latin typeface="+mj-lt"/>
              <a:ea typeface="Segoe UI" pitchFamily="34" charset="0"/>
              <a:cs typeface="Segoe UI" pitchFamily="34" charset="0"/>
            </a:endParaRPr>
          </a:p>
        </p:txBody>
      </p:sp>
      <p:sp>
        <p:nvSpPr>
          <p:cNvPr id="18" name="Rectangle 17"/>
          <p:cNvSpPr/>
          <p:nvPr/>
        </p:nvSpPr>
        <p:spPr bwMode="auto">
          <a:xfrm>
            <a:off x="-1" y="0"/>
            <a:ext cx="12436475" cy="16796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itle 10"/>
          <p:cNvSpPr>
            <a:spLocks noGrp="1"/>
          </p:cNvSpPr>
          <p:nvPr>
            <p:ph type="title"/>
          </p:nvPr>
        </p:nvSpPr>
        <p:spPr/>
        <p:txBody>
          <a:bodyPr/>
          <a:lstStyle/>
          <a:p>
            <a:r>
              <a:rPr lang="en-US" dirty="0" smtClean="0"/>
              <a:t>Improve quality &amp; availability</a:t>
            </a:r>
            <a:endParaRPr lang="en-US" dirty="0"/>
          </a:p>
        </p:txBody>
      </p:sp>
      <p:sp>
        <p:nvSpPr>
          <p:cNvPr id="3" name="Text Placeholder 2"/>
          <p:cNvSpPr>
            <a:spLocks noGrp="1"/>
          </p:cNvSpPr>
          <p:nvPr>
            <p:ph sz="quarter" idx="10"/>
          </p:nvPr>
        </p:nvSpPr>
        <p:spPr>
          <a:xfrm>
            <a:off x="274638" y="1214438"/>
            <a:ext cx="11887200" cy="517065"/>
          </a:xfrm>
        </p:spPr>
        <p:txBody>
          <a:bodyPr/>
          <a:lstStyle/>
          <a:p>
            <a:pPr marL="0" indent="0">
              <a:buNone/>
            </a:pPr>
            <a:r>
              <a:rPr lang="en-US" sz="2400" dirty="0">
                <a:gradFill>
                  <a:gsLst>
                    <a:gs pos="0">
                      <a:srgbClr val="3F3F3F"/>
                    </a:gs>
                    <a:gs pos="100000">
                      <a:srgbClr val="3F3F3F"/>
                    </a:gs>
                  </a:gsLst>
                  <a:lin ang="5400000" scaled="0"/>
                </a:gradFill>
                <a:latin typeface="+mn-lt"/>
              </a:rPr>
              <a:t>Reducing defects that make it into production</a:t>
            </a:r>
          </a:p>
        </p:txBody>
      </p:sp>
    </p:spTree>
    <p:extLst>
      <p:ext uri="{BB962C8B-B14F-4D97-AF65-F5344CB8AC3E}">
        <p14:creationId xmlns:p14="http://schemas.microsoft.com/office/powerpoint/2010/main" val="24533672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ppt_x"/>
                                          </p:val>
                                        </p:tav>
                                        <p:tav tm="100000">
                                          <p:val>
                                            <p:strVal val="#ppt_x"/>
                                          </p:val>
                                        </p:tav>
                                      </p:tavLst>
                                    </p:anim>
                                    <p:anim calcmode="lin" valueType="num">
                                      <p:cBhvr additive="base">
                                        <p:cTn id="12" dur="10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ppt_x"/>
                                          </p:val>
                                        </p:tav>
                                        <p:tav tm="100000">
                                          <p:val>
                                            <p:strVal val="#ppt_x"/>
                                          </p:val>
                                        </p:tav>
                                      </p:tavLst>
                                    </p:anim>
                                    <p:anim calcmode="lin" valueType="num">
                                      <p:cBhvr additive="base">
                                        <p:cTn id="16" dur="100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3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000" fill="hold"/>
                                        <p:tgtEl>
                                          <p:spTgt spid="16"/>
                                        </p:tgtEl>
                                        <p:attrNameLst>
                                          <p:attrName>ppt_x</p:attrName>
                                        </p:attrNameLst>
                                      </p:cBhvr>
                                      <p:tavLst>
                                        <p:tav tm="0">
                                          <p:val>
                                            <p:strVal val="#ppt_x"/>
                                          </p:val>
                                        </p:tav>
                                        <p:tav tm="100000">
                                          <p:val>
                                            <p:strVal val="#ppt_x"/>
                                          </p:val>
                                        </p:tav>
                                      </p:tavLst>
                                    </p:anim>
                                    <p:anim calcmode="lin" valueType="num">
                                      <p:cBhvr additive="base">
                                        <p:cTn id="20" dur="10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Improve quality &amp; availability</a:t>
            </a:r>
            <a:endParaRPr lang="en-US" dirty="0"/>
          </a:p>
        </p:txBody>
      </p:sp>
      <p:sp>
        <p:nvSpPr>
          <p:cNvPr id="174" name="TextBox 63"/>
          <p:cNvSpPr txBox="1"/>
          <p:nvPr/>
        </p:nvSpPr>
        <p:spPr>
          <a:xfrm>
            <a:off x="3298956" y="1434500"/>
            <a:ext cx="888985" cy="710707"/>
          </a:xfrm>
          <a:prstGeom prst="rect">
            <a:avLst/>
          </a:prstGeom>
          <a:noFill/>
        </p:spPr>
        <p:txBody>
          <a:bodyPr wrap="square" lIns="0" tIns="0" rIns="0" bIns="0" rtlCol="0" anchor="t" anchorCtr="0">
            <a:spAutoFit/>
          </a:bodyPr>
          <a:lstStyle/>
          <a:p>
            <a:pPr defTabSz="777149">
              <a:lnSpc>
                <a:spcPct val="90000"/>
              </a:lnSpc>
              <a:defRPr/>
            </a:pPr>
            <a:r>
              <a:rPr lang="en-US" sz="3400" kern="0" spc="-127" dirty="0">
                <a:solidFill>
                  <a:srgbClr val="3F3F3F"/>
                </a:solidFill>
                <a:latin typeface="Segoe UI Light"/>
              </a:rPr>
              <a:t>Plan</a:t>
            </a:r>
          </a:p>
          <a:p>
            <a:pPr defTabSz="777149">
              <a:lnSpc>
                <a:spcPct val="90000"/>
              </a:lnSpc>
              <a:defRPr/>
            </a:pPr>
            <a:endParaRPr lang="en-US" sz="1700" kern="0" spc="-51" dirty="0">
              <a:solidFill>
                <a:srgbClr val="3F3F3F"/>
              </a:solidFill>
            </a:endParaRPr>
          </a:p>
        </p:txBody>
      </p:sp>
      <p:sp>
        <p:nvSpPr>
          <p:cNvPr id="175" name="TextBox 64"/>
          <p:cNvSpPr txBox="1"/>
          <p:nvPr/>
        </p:nvSpPr>
        <p:spPr>
          <a:xfrm>
            <a:off x="2095500" y="5698010"/>
            <a:ext cx="2474652" cy="706347"/>
          </a:xfrm>
          <a:prstGeom prst="rect">
            <a:avLst/>
          </a:prstGeom>
          <a:noFill/>
        </p:spPr>
        <p:txBody>
          <a:bodyPr wrap="none" lIns="0" tIns="0" rIns="0" bIns="0" rtlCol="0" anchor="t" anchorCtr="0">
            <a:spAutoFit/>
          </a:bodyPr>
          <a:lstStyle/>
          <a:p>
            <a:pPr defTabSz="777149">
              <a:lnSpc>
                <a:spcPct val="90000"/>
              </a:lnSpc>
              <a:defRPr/>
            </a:pPr>
            <a:r>
              <a:rPr lang="en-US" sz="3400" kern="0" spc="-127" dirty="0">
                <a:solidFill>
                  <a:srgbClr val="3F3F3F"/>
                </a:solidFill>
                <a:latin typeface="Segoe UI Light"/>
              </a:rPr>
              <a:t>Develop </a:t>
            </a:r>
            <a:r>
              <a:rPr lang="en-US" sz="3400" kern="0" spc="-127" dirty="0" smtClean="0">
                <a:solidFill>
                  <a:srgbClr val="3F3F3F"/>
                </a:solidFill>
                <a:latin typeface="Segoe UI Light"/>
              </a:rPr>
              <a:t>&amp; test</a:t>
            </a:r>
            <a:endParaRPr lang="en-US" sz="3400" kern="0" spc="-127" dirty="0">
              <a:solidFill>
                <a:srgbClr val="3F3F3F"/>
              </a:solidFill>
              <a:latin typeface="Segoe UI Light"/>
            </a:endParaRPr>
          </a:p>
          <a:p>
            <a:pPr defTabSz="777149">
              <a:lnSpc>
                <a:spcPct val="90000"/>
              </a:lnSpc>
              <a:defRPr/>
            </a:pPr>
            <a:endParaRPr lang="en-US" sz="1700" kern="0" spc="-51" dirty="0">
              <a:solidFill>
                <a:srgbClr val="3F3F3F"/>
              </a:solidFill>
            </a:endParaRPr>
          </a:p>
        </p:txBody>
      </p:sp>
      <p:sp>
        <p:nvSpPr>
          <p:cNvPr id="176" name="TextBox 65"/>
          <p:cNvSpPr txBox="1"/>
          <p:nvPr/>
        </p:nvSpPr>
        <p:spPr>
          <a:xfrm>
            <a:off x="8051544" y="5698010"/>
            <a:ext cx="1365310" cy="706347"/>
          </a:xfrm>
          <a:prstGeom prst="rect">
            <a:avLst/>
          </a:prstGeom>
          <a:noFill/>
        </p:spPr>
        <p:txBody>
          <a:bodyPr wrap="none" lIns="0" tIns="0" rIns="0" bIns="0" rtlCol="0" anchor="t" anchorCtr="0">
            <a:spAutoFit/>
          </a:bodyPr>
          <a:lstStyle/>
          <a:p>
            <a:pPr defTabSz="777149">
              <a:lnSpc>
                <a:spcPct val="90000"/>
              </a:lnSpc>
              <a:defRPr/>
            </a:pPr>
            <a:r>
              <a:rPr lang="en-US" sz="3400" kern="0" spc="-127" dirty="0">
                <a:solidFill>
                  <a:srgbClr val="3F3F3F"/>
                </a:solidFill>
                <a:latin typeface="Segoe UI Light"/>
              </a:rPr>
              <a:t>Release </a:t>
            </a:r>
          </a:p>
          <a:p>
            <a:pPr defTabSz="777149">
              <a:lnSpc>
                <a:spcPct val="90000"/>
              </a:lnSpc>
              <a:defRPr/>
            </a:pPr>
            <a:endParaRPr lang="en-US" sz="1700" kern="0" spc="-51" dirty="0">
              <a:solidFill>
                <a:srgbClr val="3F3F3F"/>
              </a:solidFill>
            </a:endParaRPr>
          </a:p>
        </p:txBody>
      </p:sp>
      <p:sp>
        <p:nvSpPr>
          <p:cNvPr id="177" name="TextBox 66"/>
          <p:cNvSpPr txBox="1"/>
          <p:nvPr/>
        </p:nvSpPr>
        <p:spPr>
          <a:xfrm>
            <a:off x="7359308" y="1435528"/>
            <a:ext cx="2953092" cy="664797"/>
          </a:xfrm>
          <a:prstGeom prst="rect">
            <a:avLst/>
          </a:prstGeom>
          <a:noFill/>
        </p:spPr>
        <p:txBody>
          <a:bodyPr wrap="square" lIns="0" tIns="0" rIns="0" bIns="0" rtlCol="0" anchor="t" anchorCtr="0">
            <a:spAutoFit/>
          </a:bodyPr>
          <a:lstStyle/>
          <a:p>
            <a:pPr marL="0" marR="0" lvl="0" indent="0" defTabSz="932597" eaLnBrk="1" fontAlgn="auto" latinLnBrk="0" hangingPunct="1">
              <a:lnSpc>
                <a:spcPct val="90000"/>
              </a:lnSpc>
              <a:spcBef>
                <a:spcPts val="0"/>
              </a:spcBef>
              <a:spcAft>
                <a:spcPts val="0"/>
              </a:spcAft>
              <a:buClrTx/>
              <a:buSzTx/>
              <a:buFontTx/>
              <a:buNone/>
              <a:tabLst/>
              <a:defRPr/>
            </a:pPr>
            <a:r>
              <a:rPr kumimoji="0" lang="en-US" sz="3200" b="0" i="0" u="none" strike="noStrike" kern="0" cap="none" spc="-153" normalizeH="0" baseline="0" noProof="0" dirty="0" smtClean="0">
                <a:ln>
                  <a:noFill/>
                </a:ln>
                <a:solidFill>
                  <a:srgbClr val="3F3F3F"/>
                </a:solidFill>
                <a:effectLst/>
                <a:uLnTx/>
                <a:uFillTx/>
                <a:latin typeface="Segoe UI Light"/>
              </a:rPr>
              <a:t>Monitor</a:t>
            </a:r>
            <a:r>
              <a:rPr kumimoji="0" lang="en-US" sz="3200" b="0" i="0" u="none" strike="noStrike" kern="0" cap="none" spc="-153" normalizeH="0" noProof="0" dirty="0" smtClean="0">
                <a:ln>
                  <a:noFill/>
                </a:ln>
                <a:solidFill>
                  <a:srgbClr val="3F3F3F"/>
                </a:solidFill>
                <a:effectLst/>
                <a:uLnTx/>
                <a:uFillTx/>
                <a:latin typeface="Segoe UI Light"/>
              </a:rPr>
              <a:t> &amp; l</a:t>
            </a:r>
            <a:r>
              <a:rPr kumimoji="0" lang="en-US" sz="3200" b="0" i="0" u="none" strike="noStrike" kern="0" cap="none" spc="-153" normalizeH="0" baseline="0" noProof="0" dirty="0" smtClean="0">
                <a:ln>
                  <a:noFill/>
                </a:ln>
                <a:solidFill>
                  <a:srgbClr val="3F3F3F"/>
                </a:solidFill>
                <a:effectLst/>
                <a:uLnTx/>
                <a:uFillTx/>
                <a:latin typeface="Segoe UI Light"/>
              </a:rPr>
              <a:t>earn</a:t>
            </a:r>
          </a:p>
          <a:p>
            <a:pPr marL="0" marR="0" lvl="0" indent="0" defTabSz="932597" eaLnBrk="1" fontAlgn="auto" latinLnBrk="0" hangingPunct="1">
              <a:lnSpc>
                <a:spcPct val="90000"/>
              </a:lnSpc>
              <a:spcBef>
                <a:spcPts val="0"/>
              </a:spcBef>
              <a:spcAft>
                <a:spcPts val="0"/>
              </a:spcAft>
              <a:buClrTx/>
              <a:buSzTx/>
              <a:buFontTx/>
              <a:buNone/>
              <a:tabLst/>
              <a:defRPr/>
            </a:pPr>
            <a:endParaRPr kumimoji="0" lang="en-US" sz="1600" b="0" i="0" u="none" strike="noStrike" kern="0" cap="none" spc="-61" normalizeH="0" baseline="0" noProof="0" dirty="0" smtClean="0">
              <a:ln>
                <a:noFill/>
              </a:ln>
              <a:solidFill>
                <a:srgbClr val="3F3F3F"/>
              </a:solidFill>
              <a:effectLst/>
              <a:uLnTx/>
              <a:uFillTx/>
            </a:endParaRPr>
          </a:p>
        </p:txBody>
      </p:sp>
      <p:grpSp>
        <p:nvGrpSpPr>
          <p:cNvPr id="3" name="Group 2"/>
          <p:cNvGrpSpPr/>
          <p:nvPr/>
        </p:nvGrpSpPr>
        <p:grpSpPr>
          <a:xfrm>
            <a:off x="3104915" y="1560404"/>
            <a:ext cx="6009333" cy="4556564"/>
            <a:chOff x="3104915" y="1560404"/>
            <a:chExt cx="6009333" cy="4556564"/>
          </a:xfrm>
        </p:grpSpPr>
        <p:sp>
          <p:nvSpPr>
            <p:cNvPr id="67" name="Freeform 240"/>
            <p:cNvSpPr>
              <a:spLocks noEditPoints="1"/>
            </p:cNvSpPr>
            <p:nvPr/>
          </p:nvSpPr>
          <p:spPr bwMode="auto">
            <a:xfrm>
              <a:off x="3239115" y="3008051"/>
              <a:ext cx="1891991" cy="1826709"/>
            </a:xfrm>
            <a:custGeom>
              <a:avLst/>
              <a:gdLst>
                <a:gd name="T0" fmla="*/ 216 w 432"/>
                <a:gd name="T1" fmla="*/ 0 h 432"/>
                <a:gd name="T2" fmla="*/ 0 w 432"/>
                <a:gd name="T3" fmla="*/ 216 h 432"/>
                <a:gd name="T4" fmla="*/ 216 w 432"/>
                <a:gd name="T5" fmla="*/ 432 h 432"/>
                <a:gd name="T6" fmla="*/ 432 w 432"/>
                <a:gd name="T7" fmla="*/ 216 h 432"/>
                <a:gd name="T8" fmla="*/ 216 w 432"/>
                <a:gd name="T9" fmla="*/ 0 h 432"/>
                <a:gd name="T10" fmla="*/ 216 w 432"/>
                <a:gd name="T11" fmla="*/ 415 h 432"/>
                <a:gd name="T12" fmla="*/ 17 w 432"/>
                <a:gd name="T13" fmla="*/ 216 h 432"/>
                <a:gd name="T14" fmla="*/ 216 w 432"/>
                <a:gd name="T15" fmla="*/ 18 h 432"/>
                <a:gd name="T16" fmla="*/ 414 w 432"/>
                <a:gd name="T17" fmla="*/ 216 h 432"/>
                <a:gd name="T18" fmla="*/ 216 w 432"/>
                <a:gd name="T19" fmla="*/ 415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 h="432">
                  <a:moveTo>
                    <a:pt x="216" y="0"/>
                  </a:moveTo>
                  <a:cubicBezTo>
                    <a:pt x="97" y="0"/>
                    <a:pt x="0" y="97"/>
                    <a:pt x="0" y="216"/>
                  </a:cubicBezTo>
                  <a:cubicBezTo>
                    <a:pt x="0" y="335"/>
                    <a:pt x="97" y="432"/>
                    <a:pt x="216" y="432"/>
                  </a:cubicBezTo>
                  <a:cubicBezTo>
                    <a:pt x="335" y="432"/>
                    <a:pt x="432" y="335"/>
                    <a:pt x="432" y="216"/>
                  </a:cubicBezTo>
                  <a:cubicBezTo>
                    <a:pt x="432" y="97"/>
                    <a:pt x="335" y="0"/>
                    <a:pt x="216" y="0"/>
                  </a:cubicBezTo>
                  <a:close/>
                  <a:moveTo>
                    <a:pt x="216" y="415"/>
                  </a:moveTo>
                  <a:cubicBezTo>
                    <a:pt x="106" y="415"/>
                    <a:pt x="17" y="326"/>
                    <a:pt x="17" y="216"/>
                  </a:cubicBezTo>
                  <a:cubicBezTo>
                    <a:pt x="17" y="106"/>
                    <a:pt x="106" y="18"/>
                    <a:pt x="216" y="18"/>
                  </a:cubicBezTo>
                  <a:cubicBezTo>
                    <a:pt x="326" y="18"/>
                    <a:pt x="414" y="106"/>
                    <a:pt x="414" y="216"/>
                  </a:cubicBezTo>
                  <a:cubicBezTo>
                    <a:pt x="414" y="326"/>
                    <a:pt x="326" y="415"/>
                    <a:pt x="216" y="415"/>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836" dirty="0">
                <a:solidFill>
                  <a:srgbClr val="000000"/>
                </a:solidFill>
              </a:endParaRPr>
            </a:p>
          </p:txBody>
        </p:sp>
        <p:sp>
          <p:nvSpPr>
            <p:cNvPr id="69" name="Freeform 241"/>
            <p:cNvSpPr>
              <a:spLocks noEditPoints="1"/>
            </p:cNvSpPr>
            <p:nvPr/>
          </p:nvSpPr>
          <p:spPr bwMode="auto">
            <a:xfrm>
              <a:off x="7134134" y="3032368"/>
              <a:ext cx="1813413" cy="1794269"/>
            </a:xfrm>
            <a:custGeom>
              <a:avLst/>
              <a:gdLst>
                <a:gd name="T0" fmla="*/ 216 w 432"/>
                <a:gd name="T1" fmla="*/ 0 h 432"/>
                <a:gd name="T2" fmla="*/ 0 w 432"/>
                <a:gd name="T3" fmla="*/ 216 h 432"/>
                <a:gd name="T4" fmla="*/ 216 w 432"/>
                <a:gd name="T5" fmla="*/ 432 h 432"/>
                <a:gd name="T6" fmla="*/ 432 w 432"/>
                <a:gd name="T7" fmla="*/ 216 h 432"/>
                <a:gd name="T8" fmla="*/ 216 w 432"/>
                <a:gd name="T9" fmla="*/ 0 h 432"/>
                <a:gd name="T10" fmla="*/ 216 w 432"/>
                <a:gd name="T11" fmla="*/ 415 h 432"/>
                <a:gd name="T12" fmla="*/ 17 w 432"/>
                <a:gd name="T13" fmla="*/ 216 h 432"/>
                <a:gd name="T14" fmla="*/ 216 w 432"/>
                <a:gd name="T15" fmla="*/ 18 h 432"/>
                <a:gd name="T16" fmla="*/ 414 w 432"/>
                <a:gd name="T17" fmla="*/ 216 h 432"/>
                <a:gd name="T18" fmla="*/ 216 w 432"/>
                <a:gd name="T19" fmla="*/ 415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 h="432">
                  <a:moveTo>
                    <a:pt x="216" y="0"/>
                  </a:moveTo>
                  <a:cubicBezTo>
                    <a:pt x="97" y="0"/>
                    <a:pt x="0" y="97"/>
                    <a:pt x="0" y="216"/>
                  </a:cubicBezTo>
                  <a:cubicBezTo>
                    <a:pt x="0" y="335"/>
                    <a:pt x="97" y="432"/>
                    <a:pt x="216" y="432"/>
                  </a:cubicBezTo>
                  <a:cubicBezTo>
                    <a:pt x="335" y="432"/>
                    <a:pt x="432" y="335"/>
                    <a:pt x="432" y="216"/>
                  </a:cubicBezTo>
                  <a:cubicBezTo>
                    <a:pt x="432" y="97"/>
                    <a:pt x="335" y="0"/>
                    <a:pt x="216" y="0"/>
                  </a:cubicBezTo>
                  <a:close/>
                  <a:moveTo>
                    <a:pt x="216" y="415"/>
                  </a:moveTo>
                  <a:cubicBezTo>
                    <a:pt x="106" y="415"/>
                    <a:pt x="17" y="326"/>
                    <a:pt x="17" y="216"/>
                  </a:cubicBezTo>
                  <a:cubicBezTo>
                    <a:pt x="17" y="106"/>
                    <a:pt x="106" y="18"/>
                    <a:pt x="216" y="18"/>
                  </a:cubicBezTo>
                  <a:cubicBezTo>
                    <a:pt x="326" y="18"/>
                    <a:pt x="414" y="106"/>
                    <a:pt x="414" y="216"/>
                  </a:cubicBezTo>
                  <a:cubicBezTo>
                    <a:pt x="414" y="326"/>
                    <a:pt x="326" y="415"/>
                    <a:pt x="216" y="415"/>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836" dirty="0">
                <a:solidFill>
                  <a:srgbClr val="000000"/>
                </a:solidFill>
              </a:endParaRPr>
            </a:p>
          </p:txBody>
        </p:sp>
        <p:sp>
          <p:nvSpPr>
            <p:cNvPr id="80" name="Freeform 239"/>
            <p:cNvSpPr>
              <a:spLocks noEditPoints="1"/>
            </p:cNvSpPr>
            <p:nvPr/>
          </p:nvSpPr>
          <p:spPr bwMode="auto">
            <a:xfrm>
              <a:off x="3250135" y="2039032"/>
              <a:ext cx="5694342" cy="3749620"/>
            </a:xfrm>
            <a:custGeom>
              <a:avLst/>
              <a:gdLst>
                <a:gd name="T0" fmla="*/ 650 w 1300"/>
                <a:gd name="T1" fmla="*/ 0 h 780"/>
                <a:gd name="T2" fmla="*/ 0 w 1300"/>
                <a:gd name="T3" fmla="*/ 390 h 780"/>
                <a:gd name="T4" fmla="*/ 650 w 1300"/>
                <a:gd name="T5" fmla="*/ 780 h 780"/>
                <a:gd name="T6" fmla="*/ 1300 w 1300"/>
                <a:gd name="T7" fmla="*/ 390 h 780"/>
                <a:gd name="T8" fmla="*/ 650 w 1300"/>
                <a:gd name="T9" fmla="*/ 0 h 780"/>
                <a:gd name="T10" fmla="*/ 650 w 1300"/>
                <a:gd name="T11" fmla="*/ 761 h 780"/>
                <a:gd name="T12" fmla="*/ 14 w 1300"/>
                <a:gd name="T13" fmla="*/ 390 h 780"/>
                <a:gd name="T14" fmla="*/ 650 w 1300"/>
                <a:gd name="T15" fmla="*/ 20 h 780"/>
                <a:gd name="T16" fmla="*/ 1285 w 1300"/>
                <a:gd name="T17" fmla="*/ 390 h 780"/>
                <a:gd name="T18" fmla="*/ 650 w 1300"/>
                <a:gd name="T19" fmla="*/ 761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0" h="780">
                  <a:moveTo>
                    <a:pt x="650" y="0"/>
                  </a:moveTo>
                  <a:cubicBezTo>
                    <a:pt x="291" y="0"/>
                    <a:pt x="0" y="175"/>
                    <a:pt x="0" y="390"/>
                  </a:cubicBezTo>
                  <a:cubicBezTo>
                    <a:pt x="0" y="606"/>
                    <a:pt x="291" y="780"/>
                    <a:pt x="650" y="780"/>
                  </a:cubicBezTo>
                  <a:cubicBezTo>
                    <a:pt x="1009" y="780"/>
                    <a:pt x="1300" y="606"/>
                    <a:pt x="1300" y="390"/>
                  </a:cubicBezTo>
                  <a:cubicBezTo>
                    <a:pt x="1300" y="175"/>
                    <a:pt x="1009" y="0"/>
                    <a:pt x="650" y="0"/>
                  </a:cubicBezTo>
                  <a:close/>
                  <a:moveTo>
                    <a:pt x="650" y="761"/>
                  </a:moveTo>
                  <a:cubicBezTo>
                    <a:pt x="299" y="761"/>
                    <a:pt x="14" y="595"/>
                    <a:pt x="14" y="390"/>
                  </a:cubicBezTo>
                  <a:cubicBezTo>
                    <a:pt x="14" y="186"/>
                    <a:pt x="299" y="20"/>
                    <a:pt x="650" y="20"/>
                  </a:cubicBezTo>
                  <a:cubicBezTo>
                    <a:pt x="1001" y="20"/>
                    <a:pt x="1285" y="186"/>
                    <a:pt x="1285" y="390"/>
                  </a:cubicBezTo>
                  <a:cubicBezTo>
                    <a:pt x="1285" y="595"/>
                    <a:pt x="1001" y="761"/>
                    <a:pt x="650" y="761"/>
                  </a:cubicBezTo>
                  <a:close/>
                </a:path>
              </a:pathLst>
            </a:custGeom>
            <a:solidFill>
              <a:srgbClr val="2FAFE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836" dirty="0">
                <a:solidFill>
                  <a:srgbClr val="000000"/>
                </a:solidFill>
              </a:endParaRPr>
            </a:p>
          </p:txBody>
        </p:sp>
        <p:grpSp>
          <p:nvGrpSpPr>
            <p:cNvPr id="81" name="Group 4"/>
            <p:cNvGrpSpPr/>
            <p:nvPr/>
          </p:nvGrpSpPr>
          <p:grpSpPr>
            <a:xfrm>
              <a:off x="8734621" y="3645883"/>
              <a:ext cx="379627" cy="236823"/>
              <a:chOff x="1473341" y="3711745"/>
              <a:chExt cx="480262" cy="353555"/>
            </a:xfrm>
            <a:solidFill>
              <a:srgbClr val="2FAFE9"/>
            </a:solidFill>
          </p:grpSpPr>
          <p:sp>
            <p:nvSpPr>
              <p:cNvPr id="82" name="Isosceles Triangle 236"/>
              <p:cNvSpPr/>
              <p:nvPr/>
            </p:nvSpPr>
            <p:spPr bwMode="auto">
              <a:xfrm>
                <a:off x="1521192" y="3711745"/>
                <a:ext cx="402336" cy="243838"/>
              </a:xfrm>
              <a:prstGeom prst="triangle">
                <a:avLst/>
              </a:prstGeom>
              <a:solidFill>
                <a:schemeClr val="tx1"/>
              </a:solid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83" name="Isosceles Triangle 235"/>
              <p:cNvSpPr/>
              <p:nvPr/>
            </p:nvSpPr>
            <p:spPr bwMode="auto">
              <a:xfrm>
                <a:off x="1473341" y="3774232"/>
                <a:ext cx="480262" cy="291068"/>
              </a:xfrm>
              <a:prstGeom prst="triangle">
                <a:avLst/>
              </a:prstGeom>
              <a:grp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84" name="Group 8"/>
            <p:cNvGrpSpPr/>
            <p:nvPr/>
          </p:nvGrpSpPr>
          <p:grpSpPr>
            <a:xfrm rot="16200000">
              <a:off x="7882454" y="2973850"/>
              <a:ext cx="358450" cy="214166"/>
              <a:chOff x="1473341" y="3774232"/>
              <a:chExt cx="480262" cy="292167"/>
            </a:xfrm>
            <a:solidFill>
              <a:srgbClr val="2FAFE9"/>
            </a:solidFill>
          </p:grpSpPr>
          <p:sp>
            <p:nvSpPr>
              <p:cNvPr id="85" name="Isosceles Triangle 233"/>
              <p:cNvSpPr/>
              <p:nvPr/>
            </p:nvSpPr>
            <p:spPr bwMode="auto">
              <a:xfrm>
                <a:off x="1473341" y="3774232"/>
                <a:ext cx="480262" cy="291068"/>
              </a:xfrm>
              <a:prstGeom prst="triangle">
                <a:avLst/>
              </a:prstGeom>
              <a:solidFill>
                <a:schemeClr val="tx1"/>
              </a:solid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86" name="Isosceles Triangle 234"/>
              <p:cNvSpPr/>
              <p:nvPr/>
            </p:nvSpPr>
            <p:spPr bwMode="auto">
              <a:xfrm>
                <a:off x="1512304" y="3822559"/>
                <a:ext cx="402336" cy="243840"/>
              </a:xfrm>
              <a:prstGeom prst="triangle">
                <a:avLst/>
              </a:prstGeom>
              <a:solidFill>
                <a:schemeClr val="accent3"/>
              </a:solid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87" name="Group 10"/>
            <p:cNvGrpSpPr/>
            <p:nvPr/>
          </p:nvGrpSpPr>
          <p:grpSpPr>
            <a:xfrm rot="5400000">
              <a:off x="4220248" y="4684313"/>
              <a:ext cx="326487" cy="201906"/>
              <a:chOff x="1473341" y="3774232"/>
              <a:chExt cx="480262" cy="292168"/>
            </a:xfrm>
            <a:solidFill>
              <a:srgbClr val="2FAFE9"/>
            </a:solidFill>
          </p:grpSpPr>
          <p:sp>
            <p:nvSpPr>
              <p:cNvPr id="88" name="Isosceles Triangle 231"/>
              <p:cNvSpPr/>
              <p:nvPr/>
            </p:nvSpPr>
            <p:spPr bwMode="auto">
              <a:xfrm>
                <a:off x="1473341" y="3774232"/>
                <a:ext cx="480262" cy="291068"/>
              </a:xfrm>
              <a:prstGeom prst="triangle">
                <a:avLst/>
              </a:prstGeom>
              <a:solidFill>
                <a:schemeClr val="tx1"/>
              </a:solid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89" name="Isosceles Triangle 232"/>
              <p:cNvSpPr/>
              <p:nvPr/>
            </p:nvSpPr>
            <p:spPr bwMode="auto">
              <a:xfrm>
                <a:off x="1512304" y="3822560"/>
                <a:ext cx="402336" cy="243840"/>
              </a:xfrm>
              <a:prstGeom prst="triangle">
                <a:avLst/>
              </a:prstGeom>
              <a:solidFill>
                <a:schemeClr val="accent3"/>
              </a:solid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grpSp>
        <p:sp>
          <p:nvSpPr>
            <p:cNvPr id="90" name="TextBox 61"/>
            <p:cNvSpPr txBox="1"/>
            <p:nvPr/>
          </p:nvSpPr>
          <p:spPr>
            <a:xfrm>
              <a:off x="7418961" y="3739872"/>
              <a:ext cx="1236590" cy="320182"/>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040" kern="0" dirty="0">
                  <a:gradFill>
                    <a:gsLst>
                      <a:gs pos="20354">
                        <a:srgbClr val="000000"/>
                      </a:gs>
                      <a:gs pos="54000">
                        <a:srgbClr val="000000"/>
                      </a:gs>
                    </a:gsLst>
                    <a:lin ang="5400000" scaled="0"/>
                  </a:gradFill>
                  <a:latin typeface="Segoe UI Light"/>
                </a:rPr>
                <a:t>Production</a:t>
              </a:r>
            </a:p>
          </p:txBody>
        </p:sp>
        <p:sp>
          <p:nvSpPr>
            <p:cNvPr id="91" name="TextBox 62"/>
            <p:cNvSpPr txBox="1"/>
            <p:nvPr/>
          </p:nvSpPr>
          <p:spPr>
            <a:xfrm>
              <a:off x="3279301" y="3720643"/>
              <a:ext cx="1930875" cy="320182"/>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040" kern="0" dirty="0">
                  <a:gradFill>
                    <a:gsLst>
                      <a:gs pos="20354">
                        <a:srgbClr val="000000"/>
                      </a:gs>
                      <a:gs pos="54000">
                        <a:srgbClr val="000000"/>
                      </a:gs>
                    </a:gsLst>
                    <a:lin ang="5400000" scaled="0"/>
                  </a:gradFill>
                  <a:latin typeface="Segoe UI Light"/>
                </a:rPr>
                <a:t>Development </a:t>
              </a:r>
            </a:p>
          </p:txBody>
        </p:sp>
        <p:sp>
          <p:nvSpPr>
            <p:cNvPr id="92" name="TextBox 93"/>
            <p:cNvSpPr txBox="1"/>
            <p:nvPr/>
          </p:nvSpPr>
          <p:spPr>
            <a:xfrm>
              <a:off x="5463605" y="3982638"/>
              <a:ext cx="1350440" cy="288137"/>
            </a:xfrm>
            <a:prstGeom prst="rect">
              <a:avLst/>
            </a:prstGeom>
            <a:noFill/>
          </p:spPr>
          <p:txBody>
            <a:bodyPr wrap="non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836" kern="0" dirty="0">
                  <a:gradFill>
                    <a:gsLst>
                      <a:gs pos="20354">
                        <a:srgbClr val="000000"/>
                      </a:gs>
                      <a:gs pos="54000">
                        <a:srgbClr val="000000"/>
                      </a:gs>
                    </a:gsLst>
                    <a:lin ang="5400000" scaled="0"/>
                  </a:gradFill>
                  <a:latin typeface="Segoe UI Light"/>
                </a:rPr>
                <a:t>Collaboration</a:t>
              </a:r>
            </a:p>
          </p:txBody>
        </p:sp>
        <p:sp>
          <p:nvSpPr>
            <p:cNvPr id="105" name="Rectangle 17"/>
            <p:cNvSpPr/>
            <p:nvPr/>
          </p:nvSpPr>
          <p:spPr bwMode="auto">
            <a:xfrm>
              <a:off x="4605836" y="1737963"/>
              <a:ext cx="1530215" cy="763374"/>
            </a:xfrm>
            <a:custGeom>
              <a:avLst/>
              <a:gdLst>
                <a:gd name="connsiteX0" fmla="*/ 0 w 2565727"/>
                <a:gd name="connsiteY0" fmla="*/ 0 h 967389"/>
                <a:gd name="connsiteX1" fmla="*/ 2565727 w 2565727"/>
                <a:gd name="connsiteY1" fmla="*/ 0 h 967389"/>
                <a:gd name="connsiteX2" fmla="*/ 2565727 w 2565727"/>
                <a:gd name="connsiteY2" fmla="*/ 967389 h 967389"/>
                <a:gd name="connsiteX3" fmla="*/ 0 w 2565727"/>
                <a:gd name="connsiteY3" fmla="*/ 967389 h 967389"/>
                <a:gd name="connsiteX4" fmla="*/ 0 w 2565727"/>
                <a:gd name="connsiteY4" fmla="*/ 0 h 967389"/>
                <a:gd name="connsiteX0" fmla="*/ 0 w 2565727"/>
                <a:gd name="connsiteY0" fmla="*/ 0 h 1016157"/>
                <a:gd name="connsiteX1" fmla="*/ 2565727 w 2565727"/>
                <a:gd name="connsiteY1" fmla="*/ 0 h 1016157"/>
                <a:gd name="connsiteX2" fmla="*/ 2565727 w 2565727"/>
                <a:gd name="connsiteY2" fmla="*/ 967389 h 1016157"/>
                <a:gd name="connsiteX3" fmla="*/ 182880 w 2565727"/>
                <a:gd name="connsiteY3" fmla="*/ 1016157 h 1016157"/>
                <a:gd name="connsiteX4" fmla="*/ 0 w 2565727"/>
                <a:gd name="connsiteY4" fmla="*/ 0 h 1016157"/>
                <a:gd name="connsiteX0" fmla="*/ 0 w 3089983"/>
                <a:gd name="connsiteY0" fmla="*/ 463296 h 1016157"/>
                <a:gd name="connsiteX1" fmla="*/ 3089983 w 3089983"/>
                <a:gd name="connsiteY1" fmla="*/ 0 h 1016157"/>
                <a:gd name="connsiteX2" fmla="*/ 3089983 w 3089983"/>
                <a:gd name="connsiteY2" fmla="*/ 967389 h 1016157"/>
                <a:gd name="connsiteX3" fmla="*/ 707136 w 3089983"/>
                <a:gd name="connsiteY3" fmla="*/ 1016157 h 1016157"/>
                <a:gd name="connsiteX4" fmla="*/ 0 w 3089983"/>
                <a:gd name="connsiteY4" fmla="*/ 463296 h 1016157"/>
                <a:gd name="connsiteX0" fmla="*/ 0 w 3089983"/>
                <a:gd name="connsiteY0" fmla="*/ 463296 h 1077117"/>
                <a:gd name="connsiteX1" fmla="*/ 3089983 w 3089983"/>
                <a:gd name="connsiteY1" fmla="*/ 0 h 1077117"/>
                <a:gd name="connsiteX2" fmla="*/ 3089983 w 3089983"/>
                <a:gd name="connsiteY2" fmla="*/ 967389 h 1077117"/>
                <a:gd name="connsiteX3" fmla="*/ 609600 w 3089983"/>
                <a:gd name="connsiteY3" fmla="*/ 1077117 h 1077117"/>
                <a:gd name="connsiteX4" fmla="*/ 0 w 3089983"/>
                <a:gd name="connsiteY4" fmla="*/ 463296 h 1077117"/>
                <a:gd name="connsiteX0" fmla="*/ 0 w 2980255"/>
                <a:gd name="connsiteY0" fmla="*/ 463296 h 1077117"/>
                <a:gd name="connsiteX1" fmla="*/ 2980255 w 2980255"/>
                <a:gd name="connsiteY1" fmla="*/ 0 h 1077117"/>
                <a:gd name="connsiteX2" fmla="*/ 2980255 w 2980255"/>
                <a:gd name="connsiteY2" fmla="*/ 967389 h 1077117"/>
                <a:gd name="connsiteX3" fmla="*/ 499872 w 2980255"/>
                <a:gd name="connsiteY3" fmla="*/ 1077117 h 1077117"/>
                <a:gd name="connsiteX4" fmla="*/ 0 w 2980255"/>
                <a:gd name="connsiteY4" fmla="*/ 463296 h 1077117"/>
                <a:gd name="connsiteX0" fmla="*/ 280416 w 2480383"/>
                <a:gd name="connsiteY0" fmla="*/ 365760 h 1077117"/>
                <a:gd name="connsiteX1" fmla="*/ 2480383 w 2480383"/>
                <a:gd name="connsiteY1" fmla="*/ 0 h 1077117"/>
                <a:gd name="connsiteX2" fmla="*/ 2480383 w 2480383"/>
                <a:gd name="connsiteY2" fmla="*/ 967389 h 1077117"/>
                <a:gd name="connsiteX3" fmla="*/ 0 w 2480383"/>
                <a:gd name="connsiteY3" fmla="*/ 1077117 h 1077117"/>
                <a:gd name="connsiteX4" fmla="*/ 280416 w 2480383"/>
                <a:gd name="connsiteY4" fmla="*/ 365760 h 1077117"/>
                <a:gd name="connsiteX0" fmla="*/ 0 w 2199967"/>
                <a:gd name="connsiteY0" fmla="*/ 365760 h 1101501"/>
                <a:gd name="connsiteX1" fmla="*/ 2199967 w 2199967"/>
                <a:gd name="connsiteY1" fmla="*/ 0 h 1101501"/>
                <a:gd name="connsiteX2" fmla="*/ 2199967 w 2199967"/>
                <a:gd name="connsiteY2" fmla="*/ 967389 h 1101501"/>
                <a:gd name="connsiteX3" fmla="*/ 97536 w 2199967"/>
                <a:gd name="connsiteY3" fmla="*/ 1101501 h 1101501"/>
                <a:gd name="connsiteX4" fmla="*/ 0 w 2199967"/>
                <a:gd name="connsiteY4" fmla="*/ 365760 h 1101501"/>
                <a:gd name="connsiteX0" fmla="*/ 0 w 2199967"/>
                <a:gd name="connsiteY0" fmla="*/ 365760 h 1089309"/>
                <a:gd name="connsiteX1" fmla="*/ 2199967 w 2199967"/>
                <a:gd name="connsiteY1" fmla="*/ 0 h 1089309"/>
                <a:gd name="connsiteX2" fmla="*/ 2199967 w 2199967"/>
                <a:gd name="connsiteY2" fmla="*/ 967389 h 1089309"/>
                <a:gd name="connsiteX3" fmla="*/ 158496 w 2199967"/>
                <a:gd name="connsiteY3" fmla="*/ 1089309 h 1089309"/>
                <a:gd name="connsiteX4" fmla="*/ 0 w 2199967"/>
                <a:gd name="connsiteY4" fmla="*/ 365760 h 1089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9967" h="1089309">
                  <a:moveTo>
                    <a:pt x="0" y="365760"/>
                  </a:moveTo>
                  <a:lnTo>
                    <a:pt x="2199967" y="0"/>
                  </a:lnTo>
                  <a:lnTo>
                    <a:pt x="2199967" y="967389"/>
                  </a:lnTo>
                  <a:lnTo>
                    <a:pt x="158496" y="1089309"/>
                  </a:lnTo>
                  <a:lnTo>
                    <a:pt x="0" y="365760"/>
                  </a:lnTo>
                  <a:close/>
                </a:path>
              </a:pathLst>
            </a:custGeom>
            <a:solidFill>
              <a:srgbClr val="FFFFFF"/>
            </a:solid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7"/>
            <p:cNvSpPr/>
            <p:nvPr/>
          </p:nvSpPr>
          <p:spPr bwMode="auto">
            <a:xfrm>
              <a:off x="4605836" y="1714403"/>
              <a:ext cx="1446436" cy="961021"/>
            </a:xfrm>
            <a:custGeom>
              <a:avLst/>
              <a:gdLst>
                <a:gd name="connsiteX0" fmla="*/ 0 w 2565727"/>
                <a:gd name="connsiteY0" fmla="*/ 0 h 967389"/>
                <a:gd name="connsiteX1" fmla="*/ 2565727 w 2565727"/>
                <a:gd name="connsiteY1" fmla="*/ 0 h 967389"/>
                <a:gd name="connsiteX2" fmla="*/ 2565727 w 2565727"/>
                <a:gd name="connsiteY2" fmla="*/ 967389 h 967389"/>
                <a:gd name="connsiteX3" fmla="*/ 0 w 2565727"/>
                <a:gd name="connsiteY3" fmla="*/ 967389 h 967389"/>
                <a:gd name="connsiteX4" fmla="*/ 0 w 2565727"/>
                <a:gd name="connsiteY4" fmla="*/ 0 h 967389"/>
                <a:gd name="connsiteX0" fmla="*/ 0 w 2565727"/>
                <a:gd name="connsiteY0" fmla="*/ 0 h 1016157"/>
                <a:gd name="connsiteX1" fmla="*/ 2565727 w 2565727"/>
                <a:gd name="connsiteY1" fmla="*/ 0 h 1016157"/>
                <a:gd name="connsiteX2" fmla="*/ 2565727 w 2565727"/>
                <a:gd name="connsiteY2" fmla="*/ 967389 h 1016157"/>
                <a:gd name="connsiteX3" fmla="*/ 182880 w 2565727"/>
                <a:gd name="connsiteY3" fmla="*/ 1016157 h 1016157"/>
                <a:gd name="connsiteX4" fmla="*/ 0 w 2565727"/>
                <a:gd name="connsiteY4" fmla="*/ 0 h 1016157"/>
                <a:gd name="connsiteX0" fmla="*/ 0 w 3089983"/>
                <a:gd name="connsiteY0" fmla="*/ 463296 h 1016157"/>
                <a:gd name="connsiteX1" fmla="*/ 3089983 w 3089983"/>
                <a:gd name="connsiteY1" fmla="*/ 0 h 1016157"/>
                <a:gd name="connsiteX2" fmla="*/ 3089983 w 3089983"/>
                <a:gd name="connsiteY2" fmla="*/ 967389 h 1016157"/>
                <a:gd name="connsiteX3" fmla="*/ 707136 w 3089983"/>
                <a:gd name="connsiteY3" fmla="*/ 1016157 h 1016157"/>
                <a:gd name="connsiteX4" fmla="*/ 0 w 3089983"/>
                <a:gd name="connsiteY4" fmla="*/ 463296 h 1016157"/>
                <a:gd name="connsiteX0" fmla="*/ 0 w 3089983"/>
                <a:gd name="connsiteY0" fmla="*/ 463296 h 1077117"/>
                <a:gd name="connsiteX1" fmla="*/ 3089983 w 3089983"/>
                <a:gd name="connsiteY1" fmla="*/ 0 h 1077117"/>
                <a:gd name="connsiteX2" fmla="*/ 3089983 w 3089983"/>
                <a:gd name="connsiteY2" fmla="*/ 967389 h 1077117"/>
                <a:gd name="connsiteX3" fmla="*/ 609600 w 3089983"/>
                <a:gd name="connsiteY3" fmla="*/ 1077117 h 1077117"/>
                <a:gd name="connsiteX4" fmla="*/ 0 w 3089983"/>
                <a:gd name="connsiteY4" fmla="*/ 463296 h 1077117"/>
                <a:gd name="connsiteX0" fmla="*/ 0 w 2980255"/>
                <a:gd name="connsiteY0" fmla="*/ 463296 h 1077117"/>
                <a:gd name="connsiteX1" fmla="*/ 2980255 w 2980255"/>
                <a:gd name="connsiteY1" fmla="*/ 0 h 1077117"/>
                <a:gd name="connsiteX2" fmla="*/ 2980255 w 2980255"/>
                <a:gd name="connsiteY2" fmla="*/ 967389 h 1077117"/>
                <a:gd name="connsiteX3" fmla="*/ 499872 w 2980255"/>
                <a:gd name="connsiteY3" fmla="*/ 1077117 h 1077117"/>
                <a:gd name="connsiteX4" fmla="*/ 0 w 2980255"/>
                <a:gd name="connsiteY4" fmla="*/ 463296 h 1077117"/>
                <a:gd name="connsiteX0" fmla="*/ 280416 w 2480383"/>
                <a:gd name="connsiteY0" fmla="*/ 365760 h 1077117"/>
                <a:gd name="connsiteX1" fmla="*/ 2480383 w 2480383"/>
                <a:gd name="connsiteY1" fmla="*/ 0 h 1077117"/>
                <a:gd name="connsiteX2" fmla="*/ 2480383 w 2480383"/>
                <a:gd name="connsiteY2" fmla="*/ 967389 h 1077117"/>
                <a:gd name="connsiteX3" fmla="*/ 0 w 2480383"/>
                <a:gd name="connsiteY3" fmla="*/ 1077117 h 1077117"/>
                <a:gd name="connsiteX4" fmla="*/ 280416 w 2480383"/>
                <a:gd name="connsiteY4" fmla="*/ 365760 h 1077117"/>
                <a:gd name="connsiteX0" fmla="*/ 0 w 2199967"/>
                <a:gd name="connsiteY0" fmla="*/ 365760 h 1101501"/>
                <a:gd name="connsiteX1" fmla="*/ 2199967 w 2199967"/>
                <a:gd name="connsiteY1" fmla="*/ 0 h 1101501"/>
                <a:gd name="connsiteX2" fmla="*/ 2199967 w 2199967"/>
                <a:gd name="connsiteY2" fmla="*/ 967389 h 1101501"/>
                <a:gd name="connsiteX3" fmla="*/ 97536 w 2199967"/>
                <a:gd name="connsiteY3" fmla="*/ 1101501 h 1101501"/>
                <a:gd name="connsiteX4" fmla="*/ 0 w 2199967"/>
                <a:gd name="connsiteY4" fmla="*/ 365760 h 1101501"/>
                <a:gd name="connsiteX0" fmla="*/ 0 w 2199967"/>
                <a:gd name="connsiteY0" fmla="*/ 365760 h 1089309"/>
                <a:gd name="connsiteX1" fmla="*/ 2199967 w 2199967"/>
                <a:gd name="connsiteY1" fmla="*/ 0 h 1089309"/>
                <a:gd name="connsiteX2" fmla="*/ 2199967 w 2199967"/>
                <a:gd name="connsiteY2" fmla="*/ 967389 h 1089309"/>
                <a:gd name="connsiteX3" fmla="*/ 158496 w 2199967"/>
                <a:gd name="connsiteY3" fmla="*/ 1089309 h 1089309"/>
                <a:gd name="connsiteX4" fmla="*/ 0 w 2199967"/>
                <a:gd name="connsiteY4" fmla="*/ 365760 h 1089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9967" h="1089309">
                  <a:moveTo>
                    <a:pt x="0" y="365760"/>
                  </a:moveTo>
                  <a:lnTo>
                    <a:pt x="2199967" y="0"/>
                  </a:lnTo>
                  <a:lnTo>
                    <a:pt x="2199967" y="967389"/>
                  </a:lnTo>
                  <a:lnTo>
                    <a:pt x="158496" y="1089309"/>
                  </a:lnTo>
                  <a:lnTo>
                    <a:pt x="0" y="365760"/>
                  </a:lnTo>
                  <a:close/>
                </a:path>
              </a:pathLst>
            </a:custGeom>
            <a:solidFill>
              <a:srgbClr val="FFFFFF"/>
            </a:solid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08" name="Freeform 12"/>
            <p:cNvSpPr>
              <a:spLocks/>
            </p:cNvSpPr>
            <p:nvPr/>
          </p:nvSpPr>
          <p:spPr bwMode="auto">
            <a:xfrm>
              <a:off x="4889361" y="1709912"/>
              <a:ext cx="917770" cy="224894"/>
            </a:xfrm>
            <a:custGeom>
              <a:avLst/>
              <a:gdLst>
                <a:gd name="T0" fmla="*/ 601 w 601"/>
                <a:gd name="T1" fmla="*/ 173 h 173"/>
                <a:gd name="T2" fmla="*/ 601 w 601"/>
                <a:gd name="T3" fmla="*/ 55 h 173"/>
                <a:gd name="T4" fmla="*/ 546 w 601"/>
                <a:gd name="T5" fmla="*/ 0 h 173"/>
                <a:gd name="T6" fmla="*/ 55 w 601"/>
                <a:gd name="T7" fmla="*/ 0 h 173"/>
                <a:gd name="T8" fmla="*/ 0 w 601"/>
                <a:gd name="T9" fmla="*/ 55 h 173"/>
                <a:gd name="T10" fmla="*/ 0 w 601"/>
                <a:gd name="T11" fmla="*/ 173 h 173"/>
                <a:gd name="T12" fmla="*/ 601 w 6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1" h="173">
                  <a:moveTo>
                    <a:pt x="601" y="173"/>
                  </a:moveTo>
                  <a:cubicBezTo>
                    <a:pt x="601" y="55"/>
                    <a:pt x="601" y="55"/>
                    <a:pt x="601" y="55"/>
                  </a:cubicBezTo>
                  <a:cubicBezTo>
                    <a:pt x="601" y="25"/>
                    <a:pt x="576" y="0"/>
                    <a:pt x="546" y="0"/>
                  </a:cubicBezTo>
                  <a:cubicBezTo>
                    <a:pt x="55" y="0"/>
                    <a:pt x="55" y="0"/>
                    <a:pt x="55" y="0"/>
                  </a:cubicBezTo>
                  <a:cubicBezTo>
                    <a:pt x="25" y="0"/>
                    <a:pt x="0" y="25"/>
                    <a:pt x="0" y="55"/>
                  </a:cubicBezTo>
                  <a:cubicBezTo>
                    <a:pt x="0" y="173"/>
                    <a:pt x="0" y="173"/>
                    <a:pt x="0" y="173"/>
                  </a:cubicBezTo>
                  <a:lnTo>
                    <a:pt x="601" y="173"/>
                  </a:lnTo>
                  <a:close/>
                </a:path>
              </a:pathLst>
            </a:custGeom>
            <a:noFill/>
            <a:ln>
              <a:noFill/>
            </a:ln>
            <a:effectLst/>
            <a:extLst/>
          </p:spPr>
          <p:txBody>
            <a:bodyPr vert="horz" wrap="square" lIns="91427" tIns="0" rIns="91427" bIns="0" numCol="1" anchor="ctr" anchorCtr="0" compatLnSpc="1">
              <a:prstTxWarp prst="textNoShape">
                <a:avLst/>
              </a:prstTxWarp>
            </a:bodyPr>
            <a:lstStyle/>
            <a:p>
              <a:pPr algn="ctr" defTabSz="932597">
                <a:lnSpc>
                  <a:spcPct val="90000"/>
                </a:lnSpc>
                <a:defRPr/>
              </a:pPr>
              <a:r>
                <a:rPr lang="en-US" sz="1000" b="1" kern="0" dirty="0" smtClean="0">
                  <a:gradFill>
                    <a:gsLst>
                      <a:gs pos="0">
                        <a:srgbClr val="3F3F3F"/>
                      </a:gs>
                      <a:gs pos="100000">
                        <a:srgbClr val="3F3F3F"/>
                      </a:gs>
                    </a:gsLst>
                    <a:lin ang="5400000" scaled="1"/>
                  </a:gradFill>
                </a:rPr>
                <a:t>Backlog</a:t>
              </a:r>
              <a:endParaRPr lang="en-US" sz="1000" b="1" kern="0" dirty="0">
                <a:gradFill>
                  <a:gsLst>
                    <a:gs pos="0">
                      <a:srgbClr val="3F3F3F"/>
                    </a:gs>
                    <a:gs pos="100000">
                      <a:srgbClr val="3F3F3F"/>
                    </a:gs>
                  </a:gsLst>
                  <a:lin ang="5400000" scaled="1"/>
                </a:gradFill>
              </a:endParaRPr>
            </a:p>
          </p:txBody>
        </p:sp>
        <p:grpSp>
          <p:nvGrpSpPr>
            <p:cNvPr id="109" name="Group 22"/>
            <p:cNvGrpSpPr/>
            <p:nvPr/>
          </p:nvGrpSpPr>
          <p:grpSpPr>
            <a:xfrm rot="16200000">
              <a:off x="6026352" y="1951508"/>
              <a:ext cx="335846" cy="281004"/>
              <a:chOff x="1473341" y="3774232"/>
              <a:chExt cx="480262" cy="292168"/>
            </a:xfrm>
            <a:solidFill>
              <a:srgbClr val="2FAFE9"/>
            </a:solidFill>
          </p:grpSpPr>
          <p:sp>
            <p:nvSpPr>
              <p:cNvPr id="110" name="Isosceles Triangle 24"/>
              <p:cNvSpPr/>
              <p:nvPr/>
            </p:nvSpPr>
            <p:spPr bwMode="auto">
              <a:xfrm>
                <a:off x="1473341" y="3774232"/>
                <a:ext cx="480262" cy="291068"/>
              </a:xfrm>
              <a:prstGeom prst="triangle">
                <a:avLst/>
              </a:prstGeom>
              <a:grp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11" name="Isosceles Triangle 25"/>
              <p:cNvSpPr/>
              <p:nvPr/>
            </p:nvSpPr>
            <p:spPr bwMode="auto">
              <a:xfrm>
                <a:off x="1512304" y="3822560"/>
                <a:ext cx="402336" cy="243840"/>
              </a:xfrm>
              <a:prstGeom prst="triangle">
                <a:avLst/>
              </a:prstGeom>
              <a:grp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2" name="TextBox 23"/>
            <p:cNvSpPr txBox="1"/>
            <p:nvPr/>
          </p:nvSpPr>
          <p:spPr>
            <a:xfrm>
              <a:off x="4892028" y="1560404"/>
              <a:ext cx="936155" cy="184538"/>
            </a:xfrm>
            <a:prstGeom prst="rect">
              <a:avLst/>
            </a:prstGeom>
            <a:noFill/>
          </p:spPr>
          <p:txBody>
            <a:bodyPr wrap="none" lIns="0" tIns="0" rIns="0" bIns="0" rtlCol="0" anchor="ctr">
              <a:spAutoFit/>
            </a:bodyPr>
            <a:lstStyle/>
            <a:p>
              <a:pPr algn="ctr" defTabSz="932597">
                <a:defRPr/>
              </a:pPr>
              <a:r>
                <a:rPr lang="en-US" sz="1199" kern="0" dirty="0" smtClean="0">
                  <a:gradFill>
                    <a:gsLst>
                      <a:gs pos="0">
                        <a:srgbClr val="3F3F3F"/>
                      </a:gs>
                      <a:gs pos="100000">
                        <a:srgbClr val="3F3F3F"/>
                      </a:gs>
                    </a:gsLst>
                    <a:lin ang="5400000" scaled="1"/>
                  </a:gradFill>
                </a:rPr>
                <a:t>Requirements</a:t>
              </a:r>
              <a:endParaRPr lang="en-US" sz="1199" kern="0" dirty="0">
                <a:gradFill>
                  <a:gsLst>
                    <a:gs pos="0">
                      <a:srgbClr val="3F3F3F"/>
                    </a:gs>
                    <a:gs pos="100000">
                      <a:srgbClr val="3F3F3F"/>
                    </a:gs>
                  </a:gsLst>
                  <a:lin ang="5400000" scaled="1"/>
                </a:gradFill>
              </a:endParaRPr>
            </a:p>
          </p:txBody>
        </p:sp>
        <p:pic>
          <p:nvPicPr>
            <p:cNvPr id="113" name="Picture 1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7025" y="2829652"/>
              <a:ext cx="1738298" cy="1343230"/>
            </a:xfrm>
            <a:prstGeom prst="rect">
              <a:avLst/>
            </a:prstGeom>
          </p:spPr>
        </p:pic>
        <p:sp>
          <p:nvSpPr>
            <p:cNvPr id="114" name="Arrow"/>
            <p:cNvSpPr/>
            <p:nvPr/>
          </p:nvSpPr>
          <p:spPr bwMode="auto">
            <a:xfrm>
              <a:off x="5141084" y="4211552"/>
              <a:ext cx="1995055" cy="421759"/>
            </a:xfrm>
            <a:prstGeom prst="leftRightArrow">
              <a:avLst/>
            </a:prstGeom>
            <a:solidFill>
              <a:schemeClr val="accent6"/>
            </a:solidFill>
            <a:ln>
              <a:noFill/>
            </a:ln>
          </p:spPr>
          <p:txBody>
            <a:bodyPr vert="horz" wrap="square" lIns="91440" tIns="45720" rIns="91440" bIns="45720" numCol="1" anchor="t" anchorCtr="0" compatLnSpc="1">
              <a:prstTxWarp prst="textNoShape">
                <a:avLst/>
              </a:prstTxWarp>
            </a:bodyPr>
            <a:lstStyle/>
            <a:p>
              <a:pPr defTabSz="932468"/>
              <a:endParaRPr lang="en-US" dirty="0" err="1">
                <a:solidFill>
                  <a:srgbClr val="000000"/>
                </a:solidFill>
              </a:endParaRPr>
            </a:p>
          </p:txBody>
        </p:sp>
        <p:sp>
          <p:nvSpPr>
            <p:cNvPr id="115" name="Rectangle 114"/>
            <p:cNvSpPr/>
            <p:nvPr/>
          </p:nvSpPr>
          <p:spPr bwMode="auto">
            <a:xfrm>
              <a:off x="5227025" y="5389797"/>
              <a:ext cx="1753380" cy="727171"/>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smtClean="0">
                <a:gradFill>
                  <a:gsLst>
                    <a:gs pos="0">
                      <a:srgbClr val="FFFFFF"/>
                    </a:gs>
                    <a:gs pos="100000">
                      <a:srgbClr val="FFFFFF"/>
                    </a:gs>
                  </a:gsLst>
                  <a:lin ang="5400000" scaled="0"/>
                </a:gradFill>
              </a:endParaRPr>
            </a:p>
          </p:txBody>
        </p:sp>
        <p:pic>
          <p:nvPicPr>
            <p:cNvPr id="116" name="Picture 1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3805" y="5417542"/>
              <a:ext cx="758124" cy="585823"/>
            </a:xfrm>
            <a:prstGeom prst="rect">
              <a:avLst/>
            </a:prstGeom>
          </p:spPr>
        </p:pic>
        <p:pic>
          <p:nvPicPr>
            <p:cNvPr id="117" name="Picture 1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2181" y="5389797"/>
              <a:ext cx="941045" cy="727171"/>
            </a:xfrm>
            <a:prstGeom prst="rect">
              <a:avLst/>
            </a:prstGeom>
          </p:spPr>
        </p:pic>
        <p:pic>
          <p:nvPicPr>
            <p:cNvPr id="118" name="Picture 1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122613" y="5440735"/>
              <a:ext cx="758124" cy="585823"/>
            </a:xfrm>
            <a:prstGeom prst="rect">
              <a:avLst/>
            </a:prstGeom>
          </p:spPr>
        </p:pic>
        <p:grpSp>
          <p:nvGrpSpPr>
            <p:cNvPr id="119" name="Group 3"/>
            <p:cNvGrpSpPr/>
            <p:nvPr/>
          </p:nvGrpSpPr>
          <p:grpSpPr>
            <a:xfrm rot="10800000">
              <a:off x="3106953" y="3975055"/>
              <a:ext cx="388468" cy="202395"/>
              <a:chOff x="1473341" y="3774232"/>
              <a:chExt cx="480262" cy="292168"/>
            </a:xfrm>
            <a:solidFill>
              <a:schemeClr val="tx1"/>
            </a:solidFill>
          </p:grpSpPr>
          <p:sp>
            <p:nvSpPr>
              <p:cNvPr id="120" name="Isosceles Triangle 237"/>
              <p:cNvSpPr/>
              <p:nvPr/>
            </p:nvSpPr>
            <p:spPr bwMode="auto">
              <a:xfrm>
                <a:off x="1473341" y="3774232"/>
                <a:ext cx="480262" cy="291068"/>
              </a:xfrm>
              <a:prstGeom prst="triangle">
                <a:avLst/>
              </a:prstGeom>
              <a:grp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21" name="Isosceles Triangle 238"/>
              <p:cNvSpPr/>
              <p:nvPr/>
            </p:nvSpPr>
            <p:spPr bwMode="auto">
              <a:xfrm>
                <a:off x="1512304" y="3822560"/>
                <a:ext cx="402336" cy="243840"/>
              </a:xfrm>
              <a:prstGeom prst="triangle">
                <a:avLst/>
              </a:prstGeom>
              <a:grp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2" name="Group 3"/>
            <p:cNvGrpSpPr/>
            <p:nvPr/>
          </p:nvGrpSpPr>
          <p:grpSpPr>
            <a:xfrm rot="10800000">
              <a:off x="3104915" y="3931406"/>
              <a:ext cx="388468" cy="202395"/>
              <a:chOff x="1473341" y="3774232"/>
              <a:chExt cx="480262" cy="292168"/>
            </a:xfrm>
            <a:solidFill>
              <a:srgbClr val="2FAFE9"/>
            </a:solidFill>
          </p:grpSpPr>
          <p:sp>
            <p:nvSpPr>
              <p:cNvPr id="123" name="Isosceles Triangle 237"/>
              <p:cNvSpPr/>
              <p:nvPr/>
            </p:nvSpPr>
            <p:spPr bwMode="auto">
              <a:xfrm>
                <a:off x="1473341" y="3774232"/>
                <a:ext cx="480262" cy="291068"/>
              </a:xfrm>
              <a:prstGeom prst="triangle">
                <a:avLst/>
              </a:prstGeom>
              <a:grp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24" name="Isosceles Triangle 238"/>
              <p:cNvSpPr/>
              <p:nvPr/>
            </p:nvSpPr>
            <p:spPr bwMode="auto">
              <a:xfrm>
                <a:off x="1512304" y="3822560"/>
                <a:ext cx="402336" cy="243840"/>
              </a:xfrm>
              <a:prstGeom prst="triangle">
                <a:avLst/>
              </a:prstGeom>
              <a:grp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5" name="Freeform 31"/>
            <p:cNvSpPr>
              <a:spLocks noEditPoints="1"/>
            </p:cNvSpPr>
            <p:nvPr/>
          </p:nvSpPr>
          <p:spPr bwMode="auto">
            <a:xfrm>
              <a:off x="4695345" y="1828963"/>
              <a:ext cx="1320741" cy="651025"/>
            </a:xfrm>
            <a:custGeom>
              <a:avLst/>
              <a:gdLst>
                <a:gd name="T0" fmla="*/ 176 w 266"/>
                <a:gd name="T1" fmla="*/ 42 h 116"/>
                <a:gd name="T2" fmla="*/ 176 w 266"/>
                <a:gd name="T3" fmla="*/ 100 h 116"/>
                <a:gd name="T4" fmla="*/ 176 w 266"/>
                <a:gd name="T5" fmla="*/ 100 h 116"/>
                <a:gd name="T6" fmla="*/ 133 w 266"/>
                <a:gd name="T7" fmla="*/ 116 h 116"/>
                <a:gd name="T8" fmla="*/ 89 w 266"/>
                <a:gd name="T9" fmla="*/ 100 h 116"/>
                <a:gd name="T10" fmla="*/ 89 w 266"/>
                <a:gd name="T11" fmla="*/ 100 h 116"/>
                <a:gd name="T12" fmla="*/ 89 w 266"/>
                <a:gd name="T13" fmla="*/ 100 h 116"/>
                <a:gd name="T14" fmla="*/ 89 w 266"/>
                <a:gd name="T15" fmla="*/ 99 h 116"/>
                <a:gd name="T16" fmla="*/ 89 w 266"/>
                <a:gd name="T17" fmla="*/ 99 h 116"/>
                <a:gd name="T18" fmla="*/ 89 w 266"/>
                <a:gd name="T19" fmla="*/ 42 h 116"/>
                <a:gd name="T20" fmla="*/ 133 w 266"/>
                <a:gd name="T21" fmla="*/ 54 h 116"/>
                <a:gd name="T22" fmla="*/ 176 w 266"/>
                <a:gd name="T23" fmla="*/ 42 h 116"/>
                <a:gd name="T24" fmla="*/ 133 w 266"/>
                <a:gd name="T25" fmla="*/ 51 h 116"/>
                <a:gd name="T26" fmla="*/ 176 w 266"/>
                <a:gd name="T27" fmla="*/ 35 h 116"/>
                <a:gd name="T28" fmla="*/ 133 w 266"/>
                <a:gd name="T29" fmla="*/ 19 h 116"/>
                <a:gd name="T30" fmla="*/ 89 w 266"/>
                <a:gd name="T31" fmla="*/ 35 h 116"/>
                <a:gd name="T32" fmla="*/ 133 w 266"/>
                <a:gd name="T33" fmla="*/ 51 h 116"/>
                <a:gd name="T34" fmla="*/ 222 w 266"/>
                <a:gd name="T35" fmla="*/ 36 h 116"/>
                <a:gd name="T36" fmla="*/ 179 w 266"/>
                <a:gd name="T37" fmla="*/ 24 h 116"/>
                <a:gd name="T38" fmla="*/ 179 w 266"/>
                <a:gd name="T39" fmla="*/ 80 h 116"/>
                <a:gd name="T40" fmla="*/ 178 w 266"/>
                <a:gd name="T41" fmla="*/ 81 h 116"/>
                <a:gd name="T42" fmla="*/ 179 w 266"/>
                <a:gd name="T43" fmla="*/ 81 h 116"/>
                <a:gd name="T44" fmla="*/ 179 w 266"/>
                <a:gd name="T45" fmla="*/ 82 h 116"/>
                <a:gd name="T46" fmla="*/ 179 w 266"/>
                <a:gd name="T47" fmla="*/ 82 h 116"/>
                <a:gd name="T48" fmla="*/ 222 w 266"/>
                <a:gd name="T49" fmla="*/ 97 h 116"/>
                <a:gd name="T50" fmla="*/ 266 w 266"/>
                <a:gd name="T51" fmla="*/ 82 h 116"/>
                <a:gd name="T52" fmla="*/ 266 w 266"/>
                <a:gd name="T53" fmla="*/ 82 h 116"/>
                <a:gd name="T54" fmla="*/ 266 w 266"/>
                <a:gd name="T55" fmla="*/ 23 h 116"/>
                <a:gd name="T56" fmla="*/ 222 w 266"/>
                <a:gd name="T57" fmla="*/ 36 h 116"/>
                <a:gd name="T58" fmla="*/ 222 w 266"/>
                <a:gd name="T59" fmla="*/ 33 h 116"/>
                <a:gd name="T60" fmla="*/ 266 w 266"/>
                <a:gd name="T61" fmla="*/ 16 h 116"/>
                <a:gd name="T62" fmla="*/ 222 w 266"/>
                <a:gd name="T63" fmla="*/ 0 h 116"/>
                <a:gd name="T64" fmla="*/ 178 w 266"/>
                <a:gd name="T65" fmla="*/ 16 h 116"/>
                <a:gd name="T66" fmla="*/ 222 w 266"/>
                <a:gd name="T67" fmla="*/ 33 h 116"/>
                <a:gd name="T68" fmla="*/ 43 w 266"/>
                <a:gd name="T69" fmla="*/ 36 h 116"/>
                <a:gd name="T70" fmla="*/ 0 w 266"/>
                <a:gd name="T71" fmla="*/ 24 h 116"/>
                <a:gd name="T72" fmla="*/ 0 w 266"/>
                <a:gd name="T73" fmla="*/ 81 h 116"/>
                <a:gd name="T74" fmla="*/ 0 w 266"/>
                <a:gd name="T75" fmla="*/ 81 h 116"/>
                <a:gd name="T76" fmla="*/ 0 w 266"/>
                <a:gd name="T77" fmla="*/ 82 h 116"/>
                <a:gd name="T78" fmla="*/ 0 w 266"/>
                <a:gd name="T79" fmla="*/ 82 h 116"/>
                <a:gd name="T80" fmla="*/ 0 w 266"/>
                <a:gd name="T81" fmla="*/ 82 h 116"/>
                <a:gd name="T82" fmla="*/ 43 w 266"/>
                <a:gd name="T83" fmla="*/ 98 h 116"/>
                <a:gd name="T84" fmla="*/ 87 w 266"/>
                <a:gd name="T85" fmla="*/ 82 h 116"/>
                <a:gd name="T86" fmla="*/ 87 w 266"/>
                <a:gd name="T87" fmla="*/ 82 h 116"/>
                <a:gd name="T88" fmla="*/ 87 w 266"/>
                <a:gd name="T89" fmla="*/ 24 h 116"/>
                <a:gd name="T90" fmla="*/ 43 w 266"/>
                <a:gd name="T91" fmla="*/ 36 h 116"/>
                <a:gd name="T92" fmla="*/ 43 w 266"/>
                <a:gd name="T93" fmla="*/ 33 h 116"/>
                <a:gd name="T94" fmla="*/ 87 w 266"/>
                <a:gd name="T95" fmla="*/ 17 h 116"/>
                <a:gd name="T96" fmla="*/ 43 w 266"/>
                <a:gd name="T97" fmla="*/ 1 h 116"/>
                <a:gd name="T98" fmla="*/ 0 w 266"/>
                <a:gd name="T99" fmla="*/ 17 h 116"/>
                <a:gd name="T100" fmla="*/ 43 w 266"/>
                <a:gd name="T101" fmla="*/ 3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116">
                  <a:moveTo>
                    <a:pt x="176" y="42"/>
                  </a:moveTo>
                  <a:cubicBezTo>
                    <a:pt x="176" y="100"/>
                    <a:pt x="176" y="100"/>
                    <a:pt x="176" y="100"/>
                  </a:cubicBezTo>
                  <a:cubicBezTo>
                    <a:pt x="176" y="100"/>
                    <a:pt x="176" y="100"/>
                    <a:pt x="176" y="100"/>
                  </a:cubicBezTo>
                  <a:cubicBezTo>
                    <a:pt x="175" y="109"/>
                    <a:pt x="156" y="116"/>
                    <a:pt x="133" y="116"/>
                  </a:cubicBezTo>
                  <a:cubicBezTo>
                    <a:pt x="110" y="116"/>
                    <a:pt x="91" y="109"/>
                    <a:pt x="89" y="100"/>
                  </a:cubicBezTo>
                  <a:cubicBezTo>
                    <a:pt x="89" y="100"/>
                    <a:pt x="89" y="100"/>
                    <a:pt x="89" y="100"/>
                  </a:cubicBezTo>
                  <a:cubicBezTo>
                    <a:pt x="89" y="100"/>
                    <a:pt x="89" y="100"/>
                    <a:pt x="89" y="100"/>
                  </a:cubicBezTo>
                  <a:cubicBezTo>
                    <a:pt x="89" y="100"/>
                    <a:pt x="89" y="100"/>
                    <a:pt x="89" y="99"/>
                  </a:cubicBezTo>
                  <a:cubicBezTo>
                    <a:pt x="89" y="99"/>
                    <a:pt x="89" y="99"/>
                    <a:pt x="89" y="99"/>
                  </a:cubicBezTo>
                  <a:cubicBezTo>
                    <a:pt x="89" y="42"/>
                    <a:pt x="89" y="42"/>
                    <a:pt x="89" y="42"/>
                  </a:cubicBezTo>
                  <a:cubicBezTo>
                    <a:pt x="96" y="50"/>
                    <a:pt x="115" y="54"/>
                    <a:pt x="133" y="54"/>
                  </a:cubicBezTo>
                  <a:cubicBezTo>
                    <a:pt x="151" y="54"/>
                    <a:pt x="170" y="50"/>
                    <a:pt x="176" y="42"/>
                  </a:cubicBezTo>
                  <a:close/>
                  <a:moveTo>
                    <a:pt x="133" y="51"/>
                  </a:moveTo>
                  <a:cubicBezTo>
                    <a:pt x="157" y="51"/>
                    <a:pt x="176" y="44"/>
                    <a:pt x="176" y="35"/>
                  </a:cubicBezTo>
                  <a:cubicBezTo>
                    <a:pt x="176" y="26"/>
                    <a:pt x="157" y="19"/>
                    <a:pt x="133" y="19"/>
                  </a:cubicBezTo>
                  <a:cubicBezTo>
                    <a:pt x="109" y="19"/>
                    <a:pt x="89" y="26"/>
                    <a:pt x="89" y="35"/>
                  </a:cubicBezTo>
                  <a:cubicBezTo>
                    <a:pt x="89" y="44"/>
                    <a:pt x="109" y="51"/>
                    <a:pt x="133" y="51"/>
                  </a:cubicBezTo>
                  <a:close/>
                  <a:moveTo>
                    <a:pt x="222" y="36"/>
                  </a:moveTo>
                  <a:cubicBezTo>
                    <a:pt x="204" y="36"/>
                    <a:pt x="186" y="31"/>
                    <a:pt x="179" y="24"/>
                  </a:cubicBezTo>
                  <a:cubicBezTo>
                    <a:pt x="179" y="80"/>
                    <a:pt x="179" y="80"/>
                    <a:pt x="179" y="80"/>
                  </a:cubicBezTo>
                  <a:cubicBezTo>
                    <a:pt x="179" y="80"/>
                    <a:pt x="178" y="80"/>
                    <a:pt x="178" y="81"/>
                  </a:cubicBezTo>
                  <a:cubicBezTo>
                    <a:pt x="178" y="81"/>
                    <a:pt x="179" y="81"/>
                    <a:pt x="179" y="81"/>
                  </a:cubicBezTo>
                  <a:cubicBezTo>
                    <a:pt x="179" y="82"/>
                    <a:pt x="179" y="82"/>
                    <a:pt x="179" y="82"/>
                  </a:cubicBezTo>
                  <a:cubicBezTo>
                    <a:pt x="179" y="82"/>
                    <a:pt x="179" y="82"/>
                    <a:pt x="179" y="82"/>
                  </a:cubicBezTo>
                  <a:cubicBezTo>
                    <a:pt x="180" y="90"/>
                    <a:pt x="199" y="97"/>
                    <a:pt x="222" y="97"/>
                  </a:cubicBezTo>
                  <a:cubicBezTo>
                    <a:pt x="245" y="97"/>
                    <a:pt x="264" y="90"/>
                    <a:pt x="266" y="82"/>
                  </a:cubicBezTo>
                  <a:cubicBezTo>
                    <a:pt x="266" y="82"/>
                    <a:pt x="266" y="82"/>
                    <a:pt x="266" y="82"/>
                  </a:cubicBezTo>
                  <a:cubicBezTo>
                    <a:pt x="266" y="23"/>
                    <a:pt x="266" y="23"/>
                    <a:pt x="266" y="23"/>
                  </a:cubicBezTo>
                  <a:cubicBezTo>
                    <a:pt x="259" y="31"/>
                    <a:pt x="240" y="36"/>
                    <a:pt x="222" y="36"/>
                  </a:cubicBezTo>
                  <a:close/>
                  <a:moveTo>
                    <a:pt x="222" y="33"/>
                  </a:moveTo>
                  <a:cubicBezTo>
                    <a:pt x="246" y="33"/>
                    <a:pt x="266" y="25"/>
                    <a:pt x="266" y="16"/>
                  </a:cubicBezTo>
                  <a:cubicBezTo>
                    <a:pt x="266" y="8"/>
                    <a:pt x="246" y="0"/>
                    <a:pt x="222" y="0"/>
                  </a:cubicBezTo>
                  <a:cubicBezTo>
                    <a:pt x="198" y="0"/>
                    <a:pt x="178" y="8"/>
                    <a:pt x="178" y="16"/>
                  </a:cubicBezTo>
                  <a:cubicBezTo>
                    <a:pt x="178" y="25"/>
                    <a:pt x="198" y="33"/>
                    <a:pt x="222" y="33"/>
                  </a:cubicBezTo>
                  <a:close/>
                  <a:moveTo>
                    <a:pt x="43" y="36"/>
                  </a:moveTo>
                  <a:cubicBezTo>
                    <a:pt x="26" y="36"/>
                    <a:pt x="7" y="32"/>
                    <a:pt x="0" y="24"/>
                  </a:cubicBezTo>
                  <a:cubicBezTo>
                    <a:pt x="0" y="81"/>
                    <a:pt x="0" y="81"/>
                    <a:pt x="0" y="81"/>
                  </a:cubicBezTo>
                  <a:cubicBezTo>
                    <a:pt x="0" y="81"/>
                    <a:pt x="0" y="81"/>
                    <a:pt x="0" y="81"/>
                  </a:cubicBezTo>
                  <a:cubicBezTo>
                    <a:pt x="0" y="82"/>
                    <a:pt x="0" y="82"/>
                    <a:pt x="0" y="82"/>
                  </a:cubicBezTo>
                  <a:cubicBezTo>
                    <a:pt x="0" y="82"/>
                    <a:pt x="0" y="82"/>
                    <a:pt x="0" y="82"/>
                  </a:cubicBezTo>
                  <a:cubicBezTo>
                    <a:pt x="0" y="82"/>
                    <a:pt x="0" y="82"/>
                    <a:pt x="0" y="82"/>
                  </a:cubicBezTo>
                  <a:cubicBezTo>
                    <a:pt x="1" y="91"/>
                    <a:pt x="20" y="98"/>
                    <a:pt x="43" y="98"/>
                  </a:cubicBezTo>
                  <a:cubicBezTo>
                    <a:pt x="67" y="98"/>
                    <a:pt x="85" y="91"/>
                    <a:pt x="87" y="82"/>
                  </a:cubicBezTo>
                  <a:cubicBezTo>
                    <a:pt x="87" y="82"/>
                    <a:pt x="87" y="82"/>
                    <a:pt x="87" y="82"/>
                  </a:cubicBezTo>
                  <a:cubicBezTo>
                    <a:pt x="87" y="24"/>
                    <a:pt x="87" y="24"/>
                    <a:pt x="87" y="24"/>
                  </a:cubicBezTo>
                  <a:cubicBezTo>
                    <a:pt x="80" y="32"/>
                    <a:pt x="61" y="36"/>
                    <a:pt x="43" y="36"/>
                  </a:cubicBezTo>
                  <a:close/>
                  <a:moveTo>
                    <a:pt x="43" y="33"/>
                  </a:moveTo>
                  <a:cubicBezTo>
                    <a:pt x="68" y="33"/>
                    <a:pt x="87" y="26"/>
                    <a:pt x="87" y="17"/>
                  </a:cubicBezTo>
                  <a:cubicBezTo>
                    <a:pt x="87" y="8"/>
                    <a:pt x="68" y="1"/>
                    <a:pt x="43" y="1"/>
                  </a:cubicBezTo>
                  <a:cubicBezTo>
                    <a:pt x="19" y="1"/>
                    <a:pt x="0" y="8"/>
                    <a:pt x="0" y="17"/>
                  </a:cubicBezTo>
                  <a:cubicBezTo>
                    <a:pt x="0" y="26"/>
                    <a:pt x="19" y="33"/>
                    <a:pt x="43" y="33"/>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p:cNvGrpSpPr/>
          <p:nvPr/>
        </p:nvGrpSpPr>
        <p:grpSpPr>
          <a:xfrm>
            <a:off x="3250101" y="1952979"/>
            <a:ext cx="804708" cy="631172"/>
            <a:chOff x="3444594" y="1797212"/>
            <a:chExt cx="804708" cy="631172"/>
          </a:xfrm>
        </p:grpSpPr>
        <p:sp>
          <p:nvSpPr>
            <p:cNvPr id="182" name="TextBox 23"/>
            <p:cNvSpPr txBox="1"/>
            <p:nvPr/>
          </p:nvSpPr>
          <p:spPr>
            <a:xfrm>
              <a:off x="3444594" y="2289885"/>
              <a:ext cx="804708" cy="138499"/>
            </a:xfrm>
            <a:prstGeom prst="rect">
              <a:avLst/>
            </a:prstGeom>
            <a:noFill/>
          </p:spPr>
          <p:txBody>
            <a:bodyPr wrap="none" lIns="0" tIns="0" rIns="0" bIns="0" rtlCol="0" anchor="ctr">
              <a:spAutoFit/>
            </a:bodyPr>
            <a:lstStyle/>
            <a:p>
              <a:pPr algn="ctr" defTabSz="777149">
                <a:defRPr/>
              </a:pPr>
              <a:r>
                <a:rPr lang="en-US" sz="900" kern="0" dirty="0" smtClean="0">
                  <a:solidFill>
                    <a:srgbClr val="3F3F3F"/>
                  </a:solidFill>
                </a:rPr>
                <a:t>All stakeholders</a:t>
              </a:r>
              <a:endParaRPr lang="en-US" sz="900" kern="0" dirty="0">
                <a:solidFill>
                  <a:srgbClr val="3F3F3F"/>
                </a:solidFill>
              </a:endParaRPr>
            </a:p>
          </p:txBody>
        </p:sp>
        <p:grpSp>
          <p:nvGrpSpPr>
            <p:cNvPr id="126" name="Group 740"/>
            <p:cNvGrpSpPr>
              <a:grpSpLocks noChangeAspect="1"/>
            </p:cNvGrpSpPr>
            <p:nvPr/>
          </p:nvGrpSpPr>
          <p:grpSpPr bwMode="auto">
            <a:xfrm>
              <a:off x="3569639" y="1797212"/>
              <a:ext cx="563820" cy="483639"/>
              <a:chOff x="7349" y="-2816"/>
              <a:chExt cx="661" cy="567"/>
            </a:xfrm>
            <a:solidFill>
              <a:srgbClr val="3F3F3F"/>
            </a:solidFill>
          </p:grpSpPr>
          <p:sp>
            <p:nvSpPr>
              <p:cNvPr id="127"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28"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29"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30"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31"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32"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grpSp>
      </p:grpSp>
      <p:sp>
        <p:nvSpPr>
          <p:cNvPr id="9" name="Pentagon 8"/>
          <p:cNvSpPr/>
          <p:nvPr/>
        </p:nvSpPr>
        <p:spPr bwMode="auto">
          <a:xfrm>
            <a:off x="434552" y="2367198"/>
            <a:ext cx="2856907" cy="669498"/>
          </a:xfrm>
          <a:prstGeom prst="homePlat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1600" kern="0" spc="-50" dirty="0">
                <a:gradFill>
                  <a:gsLst>
                    <a:gs pos="0">
                      <a:srgbClr val="FFFFFF"/>
                    </a:gs>
                    <a:gs pos="100000">
                      <a:srgbClr val="FFFFFF"/>
                    </a:gs>
                  </a:gsLst>
                  <a:lin ang="5400000" scaled="0"/>
                </a:gradFill>
              </a:rPr>
              <a:t>Acceptance test </a:t>
            </a:r>
            <a:r>
              <a:rPr lang="en-US" sz="1600" kern="0" spc="-50" dirty="0" smtClean="0">
                <a:gradFill>
                  <a:gsLst>
                    <a:gs pos="0">
                      <a:srgbClr val="FFFFFF"/>
                    </a:gs>
                    <a:gs pos="100000">
                      <a:srgbClr val="FFFFFF"/>
                    </a:gs>
                  </a:gsLst>
                  <a:lin ang="5400000" scaled="0"/>
                </a:gradFill>
              </a:rPr>
              <a:t/>
            </a:r>
            <a:br>
              <a:rPr lang="en-US" sz="1600" kern="0" spc="-50" dirty="0" smtClean="0">
                <a:gradFill>
                  <a:gsLst>
                    <a:gs pos="0">
                      <a:srgbClr val="FFFFFF"/>
                    </a:gs>
                    <a:gs pos="100000">
                      <a:srgbClr val="FFFFFF"/>
                    </a:gs>
                  </a:gsLst>
                  <a:lin ang="5400000" scaled="0"/>
                </a:gradFill>
              </a:rPr>
            </a:br>
            <a:r>
              <a:rPr lang="en-US" sz="1600" kern="0" spc="-50" dirty="0" smtClean="0">
                <a:gradFill>
                  <a:gsLst>
                    <a:gs pos="0">
                      <a:srgbClr val="FFFFFF"/>
                    </a:gs>
                    <a:gs pos="100000">
                      <a:srgbClr val="FFFFFF"/>
                    </a:gs>
                  </a:gsLst>
                  <a:lin ang="5400000" scaled="0"/>
                </a:gradFill>
              </a:rPr>
              <a:t>planning</a:t>
            </a:r>
            <a:endParaRPr lang="en-US" sz="1600" kern="0" spc="-50" dirty="0">
              <a:gradFill>
                <a:gsLst>
                  <a:gs pos="0">
                    <a:srgbClr val="FFFFFF"/>
                  </a:gs>
                  <a:gs pos="100000">
                    <a:srgbClr val="FFFFFF"/>
                  </a:gs>
                </a:gsLst>
                <a:lin ang="5400000" scaled="0"/>
              </a:gradFill>
            </a:endParaRPr>
          </a:p>
        </p:txBody>
      </p:sp>
      <p:sp>
        <p:nvSpPr>
          <p:cNvPr id="133" name="Pentagon 132"/>
          <p:cNvSpPr/>
          <p:nvPr/>
        </p:nvSpPr>
        <p:spPr bwMode="auto">
          <a:xfrm>
            <a:off x="434551" y="4607368"/>
            <a:ext cx="2856907" cy="669498"/>
          </a:xfrm>
          <a:prstGeom prst="homePlat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1600" kern="0" spc="-50" dirty="0">
                <a:gradFill>
                  <a:gsLst>
                    <a:gs pos="0">
                      <a:srgbClr val="FFFFFF"/>
                    </a:gs>
                    <a:gs pos="100000">
                      <a:srgbClr val="FFFFFF"/>
                    </a:gs>
                  </a:gsLst>
                  <a:lin ang="5400000" scaled="0"/>
                </a:gradFill>
              </a:rPr>
              <a:t>Continuous </a:t>
            </a:r>
            <a:r>
              <a:rPr lang="en-US" sz="1600" kern="0" spc="-50" dirty="0" smtClean="0">
                <a:gradFill>
                  <a:gsLst>
                    <a:gs pos="0">
                      <a:srgbClr val="FFFFFF"/>
                    </a:gs>
                    <a:gs pos="100000">
                      <a:srgbClr val="FFFFFF"/>
                    </a:gs>
                  </a:gsLst>
                  <a:lin ang="5400000" scaled="0"/>
                </a:gradFill>
              </a:rPr>
              <a:t/>
            </a:r>
            <a:br>
              <a:rPr lang="en-US" sz="1600" kern="0" spc="-50" dirty="0" smtClean="0">
                <a:gradFill>
                  <a:gsLst>
                    <a:gs pos="0">
                      <a:srgbClr val="FFFFFF"/>
                    </a:gs>
                    <a:gs pos="100000">
                      <a:srgbClr val="FFFFFF"/>
                    </a:gs>
                  </a:gsLst>
                  <a:lin ang="5400000" scaled="0"/>
                </a:gradFill>
              </a:rPr>
            </a:br>
            <a:r>
              <a:rPr lang="en-US" sz="1600" kern="0" spc="-50" dirty="0" smtClean="0">
                <a:gradFill>
                  <a:gsLst>
                    <a:gs pos="0">
                      <a:srgbClr val="FFFFFF"/>
                    </a:gs>
                    <a:gs pos="100000">
                      <a:srgbClr val="FFFFFF"/>
                    </a:gs>
                  </a:gsLst>
                  <a:lin ang="5400000" scaled="0"/>
                </a:gradFill>
              </a:rPr>
              <a:t>acceptance </a:t>
            </a:r>
            <a:r>
              <a:rPr lang="en-US" sz="1600" kern="0" spc="-50" dirty="0">
                <a:gradFill>
                  <a:gsLst>
                    <a:gs pos="0">
                      <a:srgbClr val="FFFFFF"/>
                    </a:gs>
                    <a:gs pos="100000">
                      <a:srgbClr val="FFFFFF"/>
                    </a:gs>
                  </a:gsLst>
                  <a:lin ang="5400000" scaled="0"/>
                </a:gradFill>
              </a:rPr>
              <a:t>testing</a:t>
            </a:r>
          </a:p>
        </p:txBody>
      </p:sp>
      <p:sp>
        <p:nvSpPr>
          <p:cNvPr id="134" name="Pentagon 133"/>
          <p:cNvSpPr/>
          <p:nvPr/>
        </p:nvSpPr>
        <p:spPr bwMode="auto">
          <a:xfrm flipH="1">
            <a:off x="9063232" y="2065293"/>
            <a:ext cx="2908105" cy="669498"/>
          </a:xfrm>
          <a:prstGeom prst="homePlat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1600" kern="0" spc="-50">
                <a:gradFill>
                  <a:gsLst>
                    <a:gs pos="0">
                      <a:srgbClr val="FFFFFF"/>
                    </a:gs>
                    <a:gs pos="100000">
                      <a:srgbClr val="FFFFFF"/>
                    </a:gs>
                  </a:gsLst>
                  <a:lin ang="5400000" scaled="0"/>
                </a:gradFill>
              </a:rPr>
              <a:t>Continuous learning </a:t>
            </a:r>
          </a:p>
          <a:p>
            <a:pPr defTabSz="914099" fontAlgn="base">
              <a:lnSpc>
                <a:spcPct val="90000"/>
              </a:lnSpc>
              <a:spcBef>
                <a:spcPct val="0"/>
              </a:spcBef>
              <a:spcAft>
                <a:spcPct val="0"/>
              </a:spcAft>
            </a:pPr>
            <a:r>
              <a:rPr lang="en-US" sz="1600" kern="0" spc="-50">
                <a:gradFill>
                  <a:gsLst>
                    <a:gs pos="0">
                      <a:srgbClr val="FFFFFF"/>
                    </a:gs>
                    <a:gs pos="100000">
                      <a:srgbClr val="FFFFFF"/>
                    </a:gs>
                  </a:gsLst>
                  <a:lin ang="5400000" scaled="0"/>
                </a:gradFill>
              </a:rPr>
              <a:t>and improvement</a:t>
            </a:r>
            <a:endParaRPr lang="en-US" sz="1600" kern="0" spc="-50" dirty="0">
              <a:gradFill>
                <a:gsLst>
                  <a:gs pos="0">
                    <a:srgbClr val="FFFFFF"/>
                  </a:gs>
                  <a:gs pos="100000">
                    <a:srgbClr val="FFFFFF"/>
                  </a:gs>
                </a:gsLst>
                <a:lin ang="5400000" scaled="0"/>
              </a:gradFill>
            </a:endParaRPr>
          </a:p>
        </p:txBody>
      </p:sp>
      <p:sp>
        <p:nvSpPr>
          <p:cNvPr id="135" name="Pentagon 134"/>
          <p:cNvSpPr/>
          <p:nvPr/>
        </p:nvSpPr>
        <p:spPr bwMode="auto">
          <a:xfrm flipH="1">
            <a:off x="9656412" y="2855588"/>
            <a:ext cx="2314926" cy="669498"/>
          </a:xfrm>
          <a:prstGeom prst="homePlat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1600" kern="0" spc="-50" dirty="0">
                <a:gradFill>
                  <a:gsLst>
                    <a:gs pos="0">
                      <a:srgbClr val="FFFFFF"/>
                    </a:gs>
                    <a:gs pos="100000">
                      <a:srgbClr val="FFFFFF"/>
                    </a:gs>
                  </a:gsLst>
                  <a:lin ang="5400000" scaled="0"/>
                </a:gradFill>
              </a:rPr>
              <a:t>Integrated </a:t>
            </a:r>
            <a:r>
              <a:rPr lang="en-US" sz="1600" kern="0" spc="-50" dirty="0" smtClean="0">
                <a:gradFill>
                  <a:gsLst>
                    <a:gs pos="0">
                      <a:srgbClr val="FFFFFF"/>
                    </a:gs>
                    <a:gs pos="100000">
                      <a:srgbClr val="FFFFFF"/>
                    </a:gs>
                  </a:gsLst>
                  <a:lin ang="5400000" scaled="0"/>
                </a:gradFill>
              </a:rPr>
              <a:t>incident </a:t>
            </a:r>
            <a:r>
              <a:rPr lang="en-US" sz="1600" kern="0" spc="-50" dirty="0">
                <a:gradFill>
                  <a:gsLst>
                    <a:gs pos="0">
                      <a:srgbClr val="FFFFFF"/>
                    </a:gs>
                    <a:gs pos="100000">
                      <a:srgbClr val="FFFFFF"/>
                    </a:gs>
                  </a:gsLst>
                  <a:lin ang="5400000" scaled="0"/>
                </a:gradFill>
              </a:rPr>
              <a:t>management</a:t>
            </a:r>
          </a:p>
        </p:txBody>
      </p:sp>
      <p:sp>
        <p:nvSpPr>
          <p:cNvPr id="136" name="Pentagon 135"/>
          <p:cNvSpPr/>
          <p:nvPr/>
        </p:nvSpPr>
        <p:spPr bwMode="auto">
          <a:xfrm flipH="1">
            <a:off x="9114430" y="4609155"/>
            <a:ext cx="2856907" cy="669498"/>
          </a:xfrm>
          <a:prstGeom prst="homePlat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1600" kern="0" spc="-50" dirty="0">
                <a:gradFill>
                  <a:gsLst>
                    <a:gs pos="0">
                      <a:srgbClr val="FFFFFF"/>
                    </a:gs>
                    <a:gs pos="100000">
                      <a:srgbClr val="FFFFFF"/>
                    </a:gs>
                  </a:gsLst>
                  <a:lin ang="5400000" scaled="0"/>
                </a:gradFill>
              </a:rPr>
              <a:t>Performance and </a:t>
            </a:r>
            <a:r>
              <a:rPr lang="en-US" sz="1600" kern="0" spc="-50" dirty="0" smtClean="0">
                <a:gradFill>
                  <a:gsLst>
                    <a:gs pos="0">
                      <a:srgbClr val="FFFFFF"/>
                    </a:gs>
                    <a:gs pos="100000">
                      <a:srgbClr val="FFFFFF"/>
                    </a:gs>
                  </a:gsLst>
                  <a:lin ang="5400000" scaled="0"/>
                </a:gradFill>
              </a:rPr>
              <a:t/>
            </a:r>
            <a:br>
              <a:rPr lang="en-US" sz="1600" kern="0" spc="-50" dirty="0" smtClean="0">
                <a:gradFill>
                  <a:gsLst>
                    <a:gs pos="0">
                      <a:srgbClr val="FFFFFF"/>
                    </a:gs>
                    <a:gs pos="100000">
                      <a:srgbClr val="FFFFFF"/>
                    </a:gs>
                  </a:gsLst>
                  <a:lin ang="5400000" scaled="0"/>
                </a:gradFill>
              </a:rPr>
            </a:br>
            <a:r>
              <a:rPr lang="en-US" sz="1600" kern="0" spc="-50" dirty="0" smtClean="0">
                <a:gradFill>
                  <a:gsLst>
                    <a:gs pos="0">
                      <a:srgbClr val="FFFFFF"/>
                    </a:gs>
                    <a:gs pos="100000">
                      <a:srgbClr val="FFFFFF"/>
                    </a:gs>
                  </a:gsLst>
                  <a:lin ang="5400000" scaled="0"/>
                </a:gradFill>
              </a:rPr>
              <a:t>availability </a:t>
            </a:r>
            <a:r>
              <a:rPr lang="en-US" sz="1600" kern="0" spc="-50" dirty="0">
                <a:gradFill>
                  <a:gsLst>
                    <a:gs pos="0">
                      <a:srgbClr val="FFFFFF"/>
                    </a:gs>
                    <a:gs pos="100000">
                      <a:srgbClr val="FFFFFF"/>
                    </a:gs>
                  </a:gsLst>
                  <a:lin ang="5400000" scaled="0"/>
                </a:gradFill>
              </a:rPr>
              <a:t>d</a:t>
            </a:r>
            <a:r>
              <a:rPr lang="en-US" sz="1600" kern="0" spc="-50" dirty="0" smtClean="0">
                <a:gradFill>
                  <a:gsLst>
                    <a:gs pos="0">
                      <a:srgbClr val="FFFFFF"/>
                    </a:gs>
                    <a:gs pos="100000">
                      <a:srgbClr val="FFFFFF"/>
                    </a:gs>
                  </a:gsLst>
                  <a:lin ang="5400000" scaled="0"/>
                </a:gradFill>
              </a:rPr>
              <a:t>iagnostics</a:t>
            </a:r>
            <a:endParaRPr lang="en-US" sz="1600" kern="0" spc="-50" dirty="0">
              <a:gradFill>
                <a:gsLst>
                  <a:gs pos="0">
                    <a:srgbClr val="FFFFFF"/>
                  </a:gs>
                  <a:gs pos="100000">
                    <a:srgbClr val="FFFFFF"/>
                  </a:gs>
                </a:gsLst>
                <a:lin ang="5400000" scaled="0"/>
              </a:gradFill>
            </a:endParaRPr>
          </a:p>
        </p:txBody>
      </p:sp>
      <p:grpSp>
        <p:nvGrpSpPr>
          <p:cNvPr id="17" name="Group 16"/>
          <p:cNvGrpSpPr/>
          <p:nvPr/>
        </p:nvGrpSpPr>
        <p:grpSpPr>
          <a:xfrm>
            <a:off x="5161843" y="6116968"/>
            <a:ext cx="1912389" cy="622305"/>
            <a:chOff x="5161843" y="6116968"/>
            <a:chExt cx="1912389" cy="622305"/>
          </a:xfrm>
        </p:grpSpPr>
        <p:sp>
          <p:nvSpPr>
            <p:cNvPr id="11" name="Pentagon 10"/>
            <p:cNvSpPr/>
            <p:nvPr/>
          </p:nvSpPr>
          <p:spPr bwMode="auto">
            <a:xfrm rot="16200000">
              <a:off x="5849606" y="5473037"/>
              <a:ext cx="580695" cy="1868557"/>
            </a:xfrm>
            <a:prstGeom prst="homePlate">
              <a:avLst>
                <a:gd name="adj" fmla="val 8033"/>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5" name="Rectangle 184"/>
            <p:cNvSpPr/>
            <p:nvPr/>
          </p:nvSpPr>
          <p:spPr bwMode="auto">
            <a:xfrm rot="16200000">
              <a:off x="5720108" y="5589052"/>
              <a:ext cx="591956" cy="170848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46304" tIns="146304" rIns="146304" bIns="146304" numCol="1" spcCol="0" rtlCol="0" fromWordArt="0" anchor="ctr" anchorCtr="0" forceAA="0" compatLnSpc="1">
              <a:prstTxWarp prst="textNoShape">
                <a:avLst/>
              </a:prstTxWarp>
              <a:noAutofit/>
            </a:bodyPr>
            <a:lstStyle/>
            <a:p>
              <a:pPr defTabSz="914099" fontAlgn="base">
                <a:lnSpc>
                  <a:spcPct val="90000"/>
                </a:lnSpc>
                <a:spcBef>
                  <a:spcPct val="0"/>
                </a:spcBef>
                <a:spcAft>
                  <a:spcPct val="0"/>
                </a:spcAft>
              </a:pPr>
              <a:r>
                <a:rPr lang="en-US" sz="1600" kern="0" spc="-50" dirty="0">
                  <a:gradFill>
                    <a:gsLst>
                      <a:gs pos="0">
                        <a:srgbClr val="FFFFFF"/>
                      </a:gs>
                      <a:gs pos="100000">
                        <a:srgbClr val="FFFFFF"/>
                      </a:gs>
                    </a:gsLst>
                    <a:lin ang="5400000" scaled="0"/>
                  </a:gradFill>
                </a:rPr>
                <a:t>Release </a:t>
              </a:r>
              <a:r>
                <a:rPr lang="en-US" sz="1600" kern="0" spc="-50" dirty="0" smtClean="0">
                  <a:gradFill>
                    <a:gsLst>
                      <a:gs pos="0">
                        <a:srgbClr val="FFFFFF"/>
                      </a:gs>
                      <a:gs pos="100000">
                        <a:srgbClr val="FFFFFF"/>
                      </a:gs>
                    </a:gsLst>
                    <a:lin ang="5400000" scaled="0"/>
                  </a:gradFill>
                </a:rPr>
                <a:t>management</a:t>
              </a:r>
              <a:endParaRPr lang="en-US" sz="1600" kern="0" spc="-50" dirty="0">
                <a:gradFill>
                  <a:gsLst>
                    <a:gs pos="0">
                      <a:srgbClr val="FFFFFF"/>
                    </a:gs>
                    <a:gs pos="100000">
                      <a:srgbClr val="FFFFFF"/>
                    </a:gs>
                  </a:gsLst>
                  <a:lin ang="5400000" scaled="0"/>
                </a:gradFill>
              </a:endParaRPr>
            </a:p>
          </p:txBody>
        </p:sp>
      </p:grpSp>
      <p:grpSp>
        <p:nvGrpSpPr>
          <p:cNvPr id="14" name="Group 13"/>
          <p:cNvGrpSpPr/>
          <p:nvPr/>
        </p:nvGrpSpPr>
        <p:grpSpPr>
          <a:xfrm>
            <a:off x="2442210" y="3571437"/>
            <a:ext cx="575930" cy="766051"/>
            <a:chOff x="2503141" y="3301583"/>
            <a:chExt cx="575930" cy="766051"/>
          </a:xfrm>
        </p:grpSpPr>
        <p:sp>
          <p:nvSpPr>
            <p:cNvPr id="183" name="TextBox 23"/>
            <p:cNvSpPr txBox="1"/>
            <p:nvPr/>
          </p:nvSpPr>
          <p:spPr>
            <a:xfrm>
              <a:off x="2503141" y="3790635"/>
              <a:ext cx="569067" cy="276999"/>
            </a:xfrm>
            <a:prstGeom prst="rect">
              <a:avLst/>
            </a:prstGeom>
            <a:noFill/>
          </p:spPr>
          <p:txBody>
            <a:bodyPr wrap="none" lIns="0" tIns="0" rIns="0" bIns="0" rtlCol="0" anchor="ctr">
              <a:spAutoFit/>
            </a:bodyPr>
            <a:lstStyle/>
            <a:p>
              <a:pPr algn="ctr" defTabSz="777149">
                <a:defRPr/>
              </a:pPr>
              <a:r>
                <a:rPr lang="en-US" sz="900" kern="0" dirty="0" smtClean="0">
                  <a:solidFill>
                    <a:srgbClr val="3F3F3F"/>
                  </a:solidFill>
                </a:rPr>
                <a:t>Developers</a:t>
              </a:r>
            </a:p>
            <a:p>
              <a:pPr algn="ctr" defTabSz="777149">
                <a:defRPr/>
              </a:pPr>
              <a:r>
                <a:rPr lang="en-US" sz="900" kern="0" dirty="0" smtClean="0">
                  <a:solidFill>
                    <a:srgbClr val="3F3F3F"/>
                  </a:solidFill>
                </a:rPr>
                <a:t>&amp; testers</a:t>
              </a:r>
              <a:endParaRPr lang="en-US" sz="900" kern="0" dirty="0">
                <a:solidFill>
                  <a:srgbClr val="3F3F3F"/>
                </a:solidFill>
              </a:endParaRPr>
            </a:p>
          </p:txBody>
        </p:sp>
        <p:grpSp>
          <p:nvGrpSpPr>
            <p:cNvPr id="137" name="Group 740"/>
            <p:cNvGrpSpPr>
              <a:grpSpLocks noChangeAspect="1"/>
            </p:cNvGrpSpPr>
            <p:nvPr/>
          </p:nvGrpSpPr>
          <p:grpSpPr bwMode="auto">
            <a:xfrm>
              <a:off x="2515251" y="3301583"/>
              <a:ext cx="563820" cy="483639"/>
              <a:chOff x="7349" y="-2816"/>
              <a:chExt cx="661" cy="567"/>
            </a:xfrm>
            <a:solidFill>
              <a:srgbClr val="3F3F3F"/>
            </a:solidFill>
          </p:grpSpPr>
          <p:sp>
            <p:nvSpPr>
              <p:cNvPr id="138"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39"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40"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41"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42"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43"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grpSp>
      </p:grpSp>
      <p:grpSp>
        <p:nvGrpSpPr>
          <p:cNvPr id="13" name="Group 12"/>
          <p:cNvGrpSpPr/>
          <p:nvPr/>
        </p:nvGrpSpPr>
        <p:grpSpPr>
          <a:xfrm>
            <a:off x="9191172" y="3565252"/>
            <a:ext cx="564232" cy="630963"/>
            <a:chOff x="9016592" y="3616685"/>
            <a:chExt cx="564232" cy="630963"/>
          </a:xfrm>
        </p:grpSpPr>
        <p:sp>
          <p:nvSpPr>
            <p:cNvPr id="184" name="TextBox 23"/>
            <p:cNvSpPr txBox="1"/>
            <p:nvPr/>
          </p:nvSpPr>
          <p:spPr>
            <a:xfrm>
              <a:off x="9016592" y="4109149"/>
              <a:ext cx="562654" cy="138499"/>
            </a:xfrm>
            <a:prstGeom prst="rect">
              <a:avLst/>
            </a:prstGeom>
            <a:noFill/>
          </p:spPr>
          <p:txBody>
            <a:bodyPr wrap="none" lIns="0" tIns="0" rIns="0" bIns="0" rtlCol="0" anchor="ctr">
              <a:spAutoFit/>
            </a:bodyPr>
            <a:lstStyle/>
            <a:p>
              <a:pPr algn="ctr" defTabSz="777149">
                <a:defRPr/>
              </a:pPr>
              <a:r>
                <a:rPr lang="en-US" sz="900" kern="0" dirty="0" smtClean="0">
                  <a:solidFill>
                    <a:srgbClr val="3F3F3F"/>
                  </a:solidFill>
                </a:rPr>
                <a:t>Operations</a:t>
              </a:r>
              <a:endParaRPr lang="en-US" sz="900" kern="0" dirty="0">
                <a:solidFill>
                  <a:srgbClr val="3F3F3F"/>
                </a:solidFill>
              </a:endParaRPr>
            </a:p>
          </p:txBody>
        </p:sp>
        <p:grpSp>
          <p:nvGrpSpPr>
            <p:cNvPr id="144" name="Group 740"/>
            <p:cNvGrpSpPr>
              <a:grpSpLocks noChangeAspect="1"/>
            </p:cNvGrpSpPr>
            <p:nvPr/>
          </p:nvGrpSpPr>
          <p:grpSpPr bwMode="auto">
            <a:xfrm>
              <a:off x="9017004" y="3616685"/>
              <a:ext cx="563820" cy="483639"/>
              <a:chOff x="7349" y="-2816"/>
              <a:chExt cx="661" cy="567"/>
            </a:xfrm>
            <a:solidFill>
              <a:srgbClr val="3F3F3F"/>
            </a:solidFill>
          </p:grpSpPr>
          <p:sp>
            <p:nvSpPr>
              <p:cNvPr id="145"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46"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47"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48"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49"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50"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grpSp>
      </p:grpSp>
      <p:sp>
        <p:nvSpPr>
          <p:cNvPr id="16" name="Rectangle 15"/>
          <p:cNvSpPr/>
          <p:nvPr/>
        </p:nvSpPr>
        <p:spPr bwMode="auto">
          <a:xfrm>
            <a:off x="0" y="2119650"/>
            <a:ext cx="444500" cy="361399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p:cNvSpPr/>
          <p:nvPr/>
        </p:nvSpPr>
        <p:spPr bwMode="auto">
          <a:xfrm>
            <a:off x="11985805" y="1812844"/>
            <a:ext cx="444500" cy="361399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5122612" y="6697662"/>
            <a:ext cx="2236695" cy="30961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1607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500"/>
                                        <p:tgtEl>
                                          <p:spTgt spid="174"/>
                                        </p:tgtEl>
                                      </p:cBhvr>
                                    </p:animEffect>
                                  </p:childTnLst>
                                </p:cTn>
                              </p:par>
                              <p:par>
                                <p:cTn id="8" presetID="10" presetClass="entr" presetSubtype="0" fill="hold" nodeType="withEffect">
                                  <p:stCondLst>
                                    <p:cond delay="2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2" presetClass="entr" presetSubtype="8" decel="10000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0-#ppt_w/2"/>
                                          </p:val>
                                        </p:tav>
                                        <p:tav tm="100000">
                                          <p:val>
                                            <p:strVal val="#ppt_x"/>
                                          </p:val>
                                        </p:tav>
                                      </p:tavLst>
                                    </p:anim>
                                    <p:anim calcmode="lin" valueType="num">
                                      <p:cBhvr additive="base">
                                        <p:cTn id="14" dur="1000" fill="hold"/>
                                        <p:tgtEl>
                                          <p:spTgt spid="9"/>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2" presetClass="entr" presetSubtype="8" decel="100000" fill="hold" grpId="0" nodeType="withEffect">
                                  <p:stCondLst>
                                    <p:cond delay="500"/>
                                  </p:stCondLst>
                                  <p:childTnLst>
                                    <p:set>
                                      <p:cBhvr>
                                        <p:cTn id="20" dur="1" fill="hold">
                                          <p:stCondLst>
                                            <p:cond delay="0"/>
                                          </p:stCondLst>
                                        </p:cTn>
                                        <p:tgtEl>
                                          <p:spTgt spid="133"/>
                                        </p:tgtEl>
                                        <p:attrNameLst>
                                          <p:attrName>style.visibility</p:attrName>
                                        </p:attrNameLst>
                                      </p:cBhvr>
                                      <p:to>
                                        <p:strVal val="visible"/>
                                      </p:to>
                                    </p:set>
                                    <p:anim calcmode="lin" valueType="num">
                                      <p:cBhvr additive="base">
                                        <p:cTn id="21" dur="1000" fill="hold"/>
                                        <p:tgtEl>
                                          <p:spTgt spid="133"/>
                                        </p:tgtEl>
                                        <p:attrNameLst>
                                          <p:attrName>ppt_x</p:attrName>
                                        </p:attrNameLst>
                                      </p:cBhvr>
                                      <p:tavLst>
                                        <p:tav tm="0">
                                          <p:val>
                                            <p:strVal val="0-#ppt_w/2"/>
                                          </p:val>
                                        </p:tav>
                                        <p:tav tm="100000">
                                          <p:val>
                                            <p:strVal val="#ppt_x"/>
                                          </p:val>
                                        </p:tav>
                                      </p:tavLst>
                                    </p:anim>
                                    <p:anim calcmode="lin" valueType="num">
                                      <p:cBhvr additive="base">
                                        <p:cTn id="22" dur="1000" fill="hold"/>
                                        <p:tgtEl>
                                          <p:spTgt spid="133"/>
                                        </p:tgtEl>
                                        <p:attrNameLst>
                                          <p:attrName>ppt_y</p:attrName>
                                        </p:attrNameLst>
                                      </p:cBhvr>
                                      <p:tavLst>
                                        <p:tav tm="0">
                                          <p:val>
                                            <p:strVal val="#ppt_y"/>
                                          </p:val>
                                        </p:tav>
                                        <p:tav tm="100000">
                                          <p:val>
                                            <p:strVal val="#ppt_y"/>
                                          </p:val>
                                        </p:tav>
                                      </p:tavLst>
                                    </p:anim>
                                  </p:childTnLst>
                                </p:cTn>
                              </p:par>
                            </p:childTnLst>
                          </p:cTn>
                        </p:par>
                        <p:par>
                          <p:cTn id="23" fill="hold">
                            <p:stCondLst>
                              <p:cond delay="3000"/>
                            </p:stCondLst>
                            <p:childTnLst>
                              <p:par>
                                <p:cTn id="24" presetID="10" presetClass="entr" presetSubtype="0" fill="hold" grpId="0" nodeType="afterEffect">
                                  <p:stCondLst>
                                    <p:cond delay="0"/>
                                  </p:stCondLst>
                                  <p:childTnLst>
                                    <p:set>
                                      <p:cBhvr>
                                        <p:cTn id="25" dur="1" fill="hold">
                                          <p:stCondLst>
                                            <p:cond delay="0"/>
                                          </p:stCondLst>
                                        </p:cTn>
                                        <p:tgtEl>
                                          <p:spTgt spid="175"/>
                                        </p:tgtEl>
                                        <p:attrNameLst>
                                          <p:attrName>style.visibility</p:attrName>
                                        </p:attrNameLst>
                                      </p:cBhvr>
                                      <p:to>
                                        <p:strVal val="visible"/>
                                      </p:to>
                                    </p:set>
                                    <p:animEffect transition="in" filter="fade">
                                      <p:cBhvr>
                                        <p:cTn id="26" dur="500"/>
                                        <p:tgtEl>
                                          <p:spTgt spid="175"/>
                                        </p:tgtEl>
                                      </p:cBhvr>
                                    </p:animEffect>
                                  </p:childTnLst>
                                </p:cTn>
                              </p:par>
                              <p:par>
                                <p:cTn id="27" presetID="2" presetClass="entr" presetSubtype="4" decel="100000" fill="hold" nodeType="withEffect">
                                  <p:stCondLst>
                                    <p:cond delay="50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1000" fill="hold"/>
                                        <p:tgtEl>
                                          <p:spTgt spid="17"/>
                                        </p:tgtEl>
                                        <p:attrNameLst>
                                          <p:attrName>ppt_x</p:attrName>
                                        </p:attrNameLst>
                                      </p:cBhvr>
                                      <p:tavLst>
                                        <p:tav tm="0">
                                          <p:val>
                                            <p:strVal val="#ppt_x"/>
                                          </p:val>
                                        </p:tav>
                                        <p:tav tm="100000">
                                          <p:val>
                                            <p:strVal val="#ppt_x"/>
                                          </p:val>
                                        </p:tav>
                                      </p:tavLst>
                                    </p:anim>
                                    <p:anim calcmode="lin" valueType="num">
                                      <p:cBhvr additive="base">
                                        <p:cTn id="30" dur="1000" fill="hold"/>
                                        <p:tgtEl>
                                          <p:spTgt spid="17"/>
                                        </p:tgtEl>
                                        <p:attrNameLst>
                                          <p:attrName>ppt_y</p:attrName>
                                        </p:attrNameLst>
                                      </p:cBhvr>
                                      <p:tavLst>
                                        <p:tav tm="0">
                                          <p:val>
                                            <p:strVal val="1+#ppt_h/2"/>
                                          </p:val>
                                        </p:tav>
                                        <p:tav tm="100000">
                                          <p:val>
                                            <p:strVal val="#ppt_y"/>
                                          </p:val>
                                        </p:tav>
                                      </p:tavLst>
                                    </p:anim>
                                  </p:childTnLst>
                                </p:cTn>
                              </p:par>
                            </p:childTnLst>
                          </p:cTn>
                        </p:par>
                        <p:par>
                          <p:cTn id="31" fill="hold">
                            <p:stCondLst>
                              <p:cond delay="4500"/>
                            </p:stCondLst>
                            <p:childTnLst>
                              <p:par>
                                <p:cTn id="32" presetID="10" presetClass="entr" presetSubtype="0" fill="hold" grpId="0" nodeType="afterEffect">
                                  <p:stCondLst>
                                    <p:cond delay="0"/>
                                  </p:stCondLst>
                                  <p:childTnLst>
                                    <p:set>
                                      <p:cBhvr>
                                        <p:cTn id="33" dur="1" fill="hold">
                                          <p:stCondLst>
                                            <p:cond delay="0"/>
                                          </p:stCondLst>
                                        </p:cTn>
                                        <p:tgtEl>
                                          <p:spTgt spid="176"/>
                                        </p:tgtEl>
                                        <p:attrNameLst>
                                          <p:attrName>style.visibility</p:attrName>
                                        </p:attrNameLst>
                                      </p:cBhvr>
                                      <p:to>
                                        <p:strVal val="visible"/>
                                      </p:to>
                                    </p:set>
                                    <p:animEffect transition="in" filter="fade">
                                      <p:cBhvr>
                                        <p:cTn id="34" dur="500"/>
                                        <p:tgtEl>
                                          <p:spTgt spid="176"/>
                                        </p:tgtEl>
                                      </p:cBhvr>
                                    </p:animEffect>
                                  </p:childTnLst>
                                </p:cTn>
                              </p:par>
                              <p:par>
                                <p:cTn id="35" presetID="2" presetClass="entr" presetSubtype="2" decel="10000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 calcmode="lin" valueType="num">
                                      <p:cBhvr additive="base">
                                        <p:cTn id="37" dur="1000" fill="hold"/>
                                        <p:tgtEl>
                                          <p:spTgt spid="136"/>
                                        </p:tgtEl>
                                        <p:attrNameLst>
                                          <p:attrName>ppt_x</p:attrName>
                                        </p:attrNameLst>
                                      </p:cBhvr>
                                      <p:tavLst>
                                        <p:tav tm="0">
                                          <p:val>
                                            <p:strVal val="1+#ppt_w/2"/>
                                          </p:val>
                                        </p:tav>
                                        <p:tav tm="100000">
                                          <p:val>
                                            <p:strVal val="#ppt_x"/>
                                          </p:val>
                                        </p:tav>
                                      </p:tavLst>
                                    </p:anim>
                                    <p:anim calcmode="lin" valueType="num">
                                      <p:cBhvr additive="base">
                                        <p:cTn id="38" dur="1000" fill="hold"/>
                                        <p:tgtEl>
                                          <p:spTgt spid="136"/>
                                        </p:tgtEl>
                                        <p:attrNameLst>
                                          <p:attrName>ppt_y</p:attrName>
                                        </p:attrNameLst>
                                      </p:cBhvr>
                                      <p:tavLst>
                                        <p:tav tm="0">
                                          <p:val>
                                            <p:strVal val="#ppt_y"/>
                                          </p:val>
                                        </p:tav>
                                        <p:tav tm="100000">
                                          <p:val>
                                            <p:strVal val="#ppt_y"/>
                                          </p:val>
                                        </p:tav>
                                      </p:tavLst>
                                    </p:anim>
                                  </p:childTnLst>
                                </p:cTn>
                              </p:par>
                            </p:childTnLst>
                          </p:cTn>
                        </p:par>
                        <p:par>
                          <p:cTn id="39" fill="hold">
                            <p:stCondLst>
                              <p:cond delay="6000"/>
                            </p:stCondLst>
                            <p:childTnLst>
                              <p:par>
                                <p:cTn id="40" presetID="10" presetClass="entr" presetSubtype="0"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2" presetClass="entr" presetSubtype="2" decel="100000" fill="hold" grpId="0" nodeType="withEffect">
                                  <p:stCondLst>
                                    <p:cond delay="500"/>
                                  </p:stCondLst>
                                  <p:childTnLst>
                                    <p:set>
                                      <p:cBhvr>
                                        <p:cTn id="44" dur="1" fill="hold">
                                          <p:stCondLst>
                                            <p:cond delay="0"/>
                                          </p:stCondLst>
                                        </p:cTn>
                                        <p:tgtEl>
                                          <p:spTgt spid="135"/>
                                        </p:tgtEl>
                                        <p:attrNameLst>
                                          <p:attrName>style.visibility</p:attrName>
                                        </p:attrNameLst>
                                      </p:cBhvr>
                                      <p:to>
                                        <p:strVal val="visible"/>
                                      </p:to>
                                    </p:set>
                                    <p:anim calcmode="lin" valueType="num">
                                      <p:cBhvr additive="base">
                                        <p:cTn id="45" dur="1000" fill="hold"/>
                                        <p:tgtEl>
                                          <p:spTgt spid="135"/>
                                        </p:tgtEl>
                                        <p:attrNameLst>
                                          <p:attrName>ppt_x</p:attrName>
                                        </p:attrNameLst>
                                      </p:cBhvr>
                                      <p:tavLst>
                                        <p:tav tm="0">
                                          <p:val>
                                            <p:strVal val="1+#ppt_w/2"/>
                                          </p:val>
                                        </p:tav>
                                        <p:tav tm="100000">
                                          <p:val>
                                            <p:strVal val="#ppt_x"/>
                                          </p:val>
                                        </p:tav>
                                      </p:tavLst>
                                    </p:anim>
                                    <p:anim calcmode="lin" valueType="num">
                                      <p:cBhvr additive="base">
                                        <p:cTn id="46" dur="1000" fill="hold"/>
                                        <p:tgtEl>
                                          <p:spTgt spid="135"/>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1000"/>
                                  </p:stCondLst>
                                  <p:childTnLst>
                                    <p:set>
                                      <p:cBhvr>
                                        <p:cTn id="48" dur="1" fill="hold">
                                          <p:stCondLst>
                                            <p:cond delay="0"/>
                                          </p:stCondLst>
                                        </p:cTn>
                                        <p:tgtEl>
                                          <p:spTgt spid="134"/>
                                        </p:tgtEl>
                                        <p:attrNameLst>
                                          <p:attrName>style.visibility</p:attrName>
                                        </p:attrNameLst>
                                      </p:cBhvr>
                                      <p:to>
                                        <p:strVal val="visible"/>
                                      </p:to>
                                    </p:set>
                                    <p:anim calcmode="lin" valueType="num">
                                      <p:cBhvr additive="base">
                                        <p:cTn id="49" dur="1000" fill="hold"/>
                                        <p:tgtEl>
                                          <p:spTgt spid="134"/>
                                        </p:tgtEl>
                                        <p:attrNameLst>
                                          <p:attrName>ppt_x</p:attrName>
                                        </p:attrNameLst>
                                      </p:cBhvr>
                                      <p:tavLst>
                                        <p:tav tm="0">
                                          <p:val>
                                            <p:strVal val="1+#ppt_w/2"/>
                                          </p:val>
                                        </p:tav>
                                        <p:tav tm="100000">
                                          <p:val>
                                            <p:strVal val="#ppt_x"/>
                                          </p:val>
                                        </p:tav>
                                      </p:tavLst>
                                    </p:anim>
                                    <p:anim calcmode="lin" valueType="num">
                                      <p:cBhvr additive="base">
                                        <p:cTn id="50" dur="1000" fill="hold"/>
                                        <p:tgtEl>
                                          <p:spTgt spid="134"/>
                                        </p:tgtEl>
                                        <p:attrNameLst>
                                          <p:attrName>ppt_y</p:attrName>
                                        </p:attrNameLst>
                                      </p:cBhvr>
                                      <p:tavLst>
                                        <p:tav tm="0">
                                          <p:val>
                                            <p:strVal val="#ppt_y"/>
                                          </p:val>
                                        </p:tav>
                                        <p:tav tm="100000">
                                          <p:val>
                                            <p:strVal val="#ppt_y"/>
                                          </p:val>
                                        </p:tav>
                                      </p:tavLst>
                                    </p:anim>
                                  </p:childTnLst>
                                </p:cTn>
                              </p:par>
                            </p:childTnLst>
                          </p:cTn>
                        </p:par>
                        <p:par>
                          <p:cTn id="51" fill="hold">
                            <p:stCondLst>
                              <p:cond delay="8000"/>
                            </p:stCondLst>
                            <p:childTnLst>
                              <p:par>
                                <p:cTn id="52" presetID="10" presetClass="entr" presetSubtype="0" fill="hold" grpId="0" nodeType="afterEffect">
                                  <p:stCondLst>
                                    <p:cond delay="0"/>
                                  </p:stCondLst>
                                  <p:childTnLst>
                                    <p:set>
                                      <p:cBhvr>
                                        <p:cTn id="53" dur="1" fill="hold">
                                          <p:stCondLst>
                                            <p:cond delay="0"/>
                                          </p:stCondLst>
                                        </p:cTn>
                                        <p:tgtEl>
                                          <p:spTgt spid="177"/>
                                        </p:tgtEl>
                                        <p:attrNameLst>
                                          <p:attrName>style.visibility</p:attrName>
                                        </p:attrNameLst>
                                      </p:cBhvr>
                                      <p:to>
                                        <p:strVal val="visible"/>
                                      </p:to>
                                    </p:set>
                                    <p:animEffect transition="in" filter="fade">
                                      <p:cBhvr>
                                        <p:cTn id="54"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p:bldP spid="175" grpId="0"/>
      <p:bldP spid="176" grpId="0"/>
      <p:bldP spid="177" grpId="0"/>
      <p:bldP spid="9" grpId="0" animBg="1"/>
      <p:bldP spid="133" grpId="0" animBg="1"/>
      <p:bldP spid="134" grpId="0" animBg="1"/>
      <p:bldP spid="135" grpId="0" animBg="1"/>
      <p:bldP spid="136"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txBox="1">
            <a:spLocks/>
          </p:cNvSpPr>
          <p:nvPr/>
        </p:nvSpPr>
        <p:spPr>
          <a:xfrm>
            <a:off x="266700" y="2125663"/>
            <a:ext cx="7315200" cy="1333653"/>
          </a:xfrm>
          <a:prstGeom prst="rect">
            <a:avLst/>
          </a:prstGeom>
          <a:noFill/>
        </p:spPr>
        <p:txBody>
          <a:bodyPr vert="horz" wrap="square" lIns="146304" tIns="91413" rIns="146304" bIns="91413"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5400" dirty="0">
                <a:solidFill>
                  <a:srgbClr val="3F3F3F"/>
                </a:solidFill>
              </a:rPr>
              <a:t>Hypothesis-driven d</a:t>
            </a:r>
            <a:r>
              <a:rPr lang="en-US" sz="5400" dirty="0" smtClean="0">
                <a:solidFill>
                  <a:srgbClr val="3F3F3F"/>
                </a:solidFill>
              </a:rPr>
              <a:t>evelopment &amp; continuous learning </a:t>
            </a:r>
            <a:endParaRPr lang="en-US" sz="5400" dirty="0">
              <a:solidFill>
                <a:srgbClr val="3F3F3F"/>
              </a:solidFill>
            </a:endParaRPr>
          </a:p>
        </p:txBody>
      </p:sp>
      <p:grpSp>
        <p:nvGrpSpPr>
          <p:cNvPr id="17" name="Group 16"/>
          <p:cNvGrpSpPr/>
          <p:nvPr/>
        </p:nvGrpSpPr>
        <p:grpSpPr>
          <a:xfrm>
            <a:off x="4754880" y="0"/>
            <a:ext cx="8279003" cy="6697877"/>
            <a:chOff x="5240330" y="965200"/>
            <a:chExt cx="7196145" cy="5403493"/>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0330" y="965200"/>
              <a:ext cx="7196145" cy="5403493"/>
            </a:xfrm>
            <a:prstGeom prst="rect">
              <a:avLst/>
            </a:prstGeom>
          </p:spPr>
        </p:pic>
        <p:sp>
          <p:nvSpPr>
            <p:cNvPr id="3" name="Rounded Rectangle 2"/>
            <p:cNvSpPr/>
            <p:nvPr/>
          </p:nvSpPr>
          <p:spPr bwMode="auto">
            <a:xfrm>
              <a:off x="6247729" y="3931161"/>
              <a:ext cx="1944632" cy="1134796"/>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p:nvGrpSpPr>
          <p:grpSpPr>
            <a:xfrm>
              <a:off x="6530816" y="3995439"/>
              <a:ext cx="709967" cy="1248679"/>
              <a:chOff x="7367592" y="4320124"/>
              <a:chExt cx="467624" cy="895233"/>
            </a:xfrm>
            <a:solidFill>
              <a:schemeClr val="accent4"/>
            </a:solidFill>
          </p:grpSpPr>
          <p:sp>
            <p:nvSpPr>
              <p:cNvPr id="10" name="Freeform 212"/>
              <p:cNvSpPr>
                <a:spLocks/>
              </p:cNvSpPr>
              <p:nvPr/>
            </p:nvSpPr>
            <p:spPr bwMode="black">
              <a:xfrm>
                <a:off x="7446276" y="5002843"/>
                <a:ext cx="357858" cy="212514"/>
              </a:xfrm>
              <a:custGeom>
                <a:avLst/>
                <a:gdLst>
                  <a:gd name="T0" fmla="*/ 422 w 541"/>
                  <a:gd name="T1" fmla="*/ 196 h 410"/>
                  <a:gd name="T2" fmla="*/ 536 w 541"/>
                  <a:gd name="T3" fmla="*/ 14 h 410"/>
                  <a:gd name="T4" fmla="*/ 528 w 541"/>
                  <a:gd name="T5" fmla="*/ 0 h 410"/>
                  <a:gd name="T6" fmla="*/ 12 w 541"/>
                  <a:gd name="T7" fmla="*/ 0 h 410"/>
                  <a:gd name="T8" fmla="*/ 5 w 541"/>
                  <a:gd name="T9" fmla="*/ 14 h 410"/>
                  <a:gd name="T10" fmla="*/ 138 w 541"/>
                  <a:gd name="T11" fmla="*/ 197 h 410"/>
                  <a:gd name="T12" fmla="*/ 149 w 541"/>
                  <a:gd name="T13" fmla="*/ 206 h 410"/>
                  <a:gd name="T14" fmla="*/ 142 w 541"/>
                  <a:gd name="T15" fmla="*/ 229 h 410"/>
                  <a:gd name="T16" fmla="*/ 152 w 541"/>
                  <a:gd name="T17" fmla="*/ 256 h 410"/>
                  <a:gd name="T18" fmla="*/ 142 w 541"/>
                  <a:gd name="T19" fmla="*/ 282 h 410"/>
                  <a:gd name="T20" fmla="*/ 152 w 541"/>
                  <a:gd name="T21" fmla="*/ 309 h 410"/>
                  <a:gd name="T22" fmla="*/ 142 w 541"/>
                  <a:gd name="T23" fmla="*/ 336 h 410"/>
                  <a:gd name="T24" fmla="*/ 184 w 541"/>
                  <a:gd name="T25" fmla="*/ 377 h 410"/>
                  <a:gd name="T26" fmla="*/ 212 w 541"/>
                  <a:gd name="T27" fmla="*/ 377 h 410"/>
                  <a:gd name="T28" fmla="*/ 234 w 541"/>
                  <a:gd name="T29" fmla="*/ 407 h 410"/>
                  <a:gd name="T30" fmla="*/ 240 w 541"/>
                  <a:gd name="T31" fmla="*/ 410 h 410"/>
                  <a:gd name="T32" fmla="*/ 335 w 541"/>
                  <a:gd name="T33" fmla="*/ 410 h 410"/>
                  <a:gd name="T34" fmla="*/ 341 w 541"/>
                  <a:gd name="T35" fmla="*/ 407 h 410"/>
                  <a:gd name="T36" fmla="*/ 360 w 541"/>
                  <a:gd name="T37" fmla="*/ 377 h 410"/>
                  <a:gd name="T38" fmla="*/ 384 w 541"/>
                  <a:gd name="T39" fmla="*/ 377 h 410"/>
                  <a:gd name="T40" fmla="*/ 425 w 541"/>
                  <a:gd name="T41" fmla="*/ 336 h 410"/>
                  <a:gd name="T42" fmla="*/ 415 w 541"/>
                  <a:gd name="T43" fmla="*/ 309 h 410"/>
                  <a:gd name="T44" fmla="*/ 425 w 541"/>
                  <a:gd name="T45" fmla="*/ 282 h 410"/>
                  <a:gd name="T46" fmla="*/ 415 w 541"/>
                  <a:gd name="T47" fmla="*/ 256 h 410"/>
                  <a:gd name="T48" fmla="*/ 425 w 541"/>
                  <a:gd name="T49" fmla="*/ 229 h 410"/>
                  <a:gd name="T50" fmla="*/ 416 w 541"/>
                  <a:gd name="T51" fmla="*/ 203 h 410"/>
                  <a:gd name="T52" fmla="*/ 422 w 541"/>
                  <a:gd name="T53" fmla="*/ 19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1" h="410">
                    <a:moveTo>
                      <a:pt x="422" y="196"/>
                    </a:moveTo>
                    <a:cubicBezTo>
                      <a:pt x="536" y="14"/>
                      <a:pt x="536" y="14"/>
                      <a:pt x="536" y="14"/>
                    </a:cubicBezTo>
                    <a:cubicBezTo>
                      <a:pt x="541" y="7"/>
                      <a:pt x="537" y="0"/>
                      <a:pt x="528" y="0"/>
                    </a:cubicBezTo>
                    <a:cubicBezTo>
                      <a:pt x="12" y="0"/>
                      <a:pt x="12" y="0"/>
                      <a:pt x="12" y="0"/>
                    </a:cubicBezTo>
                    <a:cubicBezTo>
                      <a:pt x="3" y="0"/>
                      <a:pt x="0" y="6"/>
                      <a:pt x="5" y="14"/>
                    </a:cubicBezTo>
                    <a:cubicBezTo>
                      <a:pt x="138" y="197"/>
                      <a:pt x="138" y="197"/>
                      <a:pt x="138" y="197"/>
                    </a:cubicBezTo>
                    <a:cubicBezTo>
                      <a:pt x="140" y="201"/>
                      <a:pt x="145" y="204"/>
                      <a:pt x="149" y="206"/>
                    </a:cubicBezTo>
                    <a:cubicBezTo>
                      <a:pt x="145" y="213"/>
                      <a:pt x="142" y="221"/>
                      <a:pt x="142" y="229"/>
                    </a:cubicBezTo>
                    <a:cubicBezTo>
                      <a:pt x="142" y="239"/>
                      <a:pt x="146" y="248"/>
                      <a:pt x="152" y="256"/>
                    </a:cubicBezTo>
                    <a:cubicBezTo>
                      <a:pt x="146" y="263"/>
                      <a:pt x="142" y="272"/>
                      <a:pt x="142" y="282"/>
                    </a:cubicBezTo>
                    <a:cubicBezTo>
                      <a:pt x="142" y="293"/>
                      <a:pt x="146" y="302"/>
                      <a:pt x="152" y="309"/>
                    </a:cubicBezTo>
                    <a:cubicBezTo>
                      <a:pt x="146" y="316"/>
                      <a:pt x="142" y="326"/>
                      <a:pt x="142" y="336"/>
                    </a:cubicBezTo>
                    <a:cubicBezTo>
                      <a:pt x="142" y="359"/>
                      <a:pt x="161" y="377"/>
                      <a:pt x="184" y="377"/>
                    </a:cubicBezTo>
                    <a:cubicBezTo>
                      <a:pt x="212" y="377"/>
                      <a:pt x="212" y="377"/>
                      <a:pt x="212" y="377"/>
                    </a:cubicBezTo>
                    <a:cubicBezTo>
                      <a:pt x="234" y="407"/>
                      <a:pt x="234" y="407"/>
                      <a:pt x="234" y="407"/>
                    </a:cubicBezTo>
                    <a:cubicBezTo>
                      <a:pt x="235" y="409"/>
                      <a:pt x="238" y="410"/>
                      <a:pt x="240" y="410"/>
                    </a:cubicBezTo>
                    <a:cubicBezTo>
                      <a:pt x="335" y="410"/>
                      <a:pt x="335" y="410"/>
                      <a:pt x="335" y="410"/>
                    </a:cubicBezTo>
                    <a:cubicBezTo>
                      <a:pt x="337" y="410"/>
                      <a:pt x="340" y="409"/>
                      <a:pt x="341" y="407"/>
                    </a:cubicBezTo>
                    <a:cubicBezTo>
                      <a:pt x="360" y="377"/>
                      <a:pt x="360" y="377"/>
                      <a:pt x="360" y="377"/>
                    </a:cubicBezTo>
                    <a:cubicBezTo>
                      <a:pt x="384" y="377"/>
                      <a:pt x="384" y="377"/>
                      <a:pt x="384" y="377"/>
                    </a:cubicBezTo>
                    <a:cubicBezTo>
                      <a:pt x="407" y="377"/>
                      <a:pt x="425" y="359"/>
                      <a:pt x="425" y="336"/>
                    </a:cubicBezTo>
                    <a:cubicBezTo>
                      <a:pt x="425" y="326"/>
                      <a:pt x="421" y="316"/>
                      <a:pt x="415" y="309"/>
                    </a:cubicBezTo>
                    <a:cubicBezTo>
                      <a:pt x="421" y="302"/>
                      <a:pt x="425" y="293"/>
                      <a:pt x="425" y="282"/>
                    </a:cubicBezTo>
                    <a:cubicBezTo>
                      <a:pt x="425" y="272"/>
                      <a:pt x="421" y="263"/>
                      <a:pt x="415" y="256"/>
                    </a:cubicBezTo>
                    <a:cubicBezTo>
                      <a:pt x="421" y="248"/>
                      <a:pt x="425" y="239"/>
                      <a:pt x="425" y="229"/>
                    </a:cubicBezTo>
                    <a:cubicBezTo>
                      <a:pt x="425" y="219"/>
                      <a:pt x="421" y="210"/>
                      <a:pt x="416" y="203"/>
                    </a:cubicBezTo>
                    <a:cubicBezTo>
                      <a:pt x="418" y="201"/>
                      <a:pt x="420" y="198"/>
                      <a:pt x="422" y="196"/>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000000"/>
                  </a:solidFill>
                </a:endParaRPr>
              </a:p>
            </p:txBody>
          </p:sp>
          <p:sp>
            <p:nvSpPr>
              <p:cNvPr id="11" name="Freeform 213"/>
              <p:cNvSpPr>
                <a:spLocks noEditPoints="1"/>
              </p:cNvSpPr>
              <p:nvPr/>
            </p:nvSpPr>
            <p:spPr bwMode="black">
              <a:xfrm>
                <a:off x="7367592" y="4320124"/>
                <a:ext cx="467624" cy="569774"/>
              </a:xfrm>
              <a:custGeom>
                <a:avLst/>
                <a:gdLst>
                  <a:gd name="T0" fmla="*/ 122 w 707"/>
                  <a:gd name="T1" fmla="*/ 705 h 1100"/>
                  <a:gd name="T2" fmla="*/ 642 w 707"/>
                  <a:gd name="T3" fmla="*/ 515 h 1100"/>
                  <a:gd name="T4" fmla="*/ 691 w 707"/>
                  <a:gd name="T5" fmla="*/ 408 h 1100"/>
                  <a:gd name="T6" fmla="*/ 584 w 707"/>
                  <a:gd name="T7" fmla="*/ 359 h 1100"/>
                  <a:gd name="T8" fmla="*/ 65 w 707"/>
                  <a:gd name="T9" fmla="*/ 548 h 1100"/>
                  <a:gd name="T10" fmla="*/ 15 w 707"/>
                  <a:gd name="T11" fmla="*/ 655 h 1100"/>
                  <a:gd name="T12" fmla="*/ 122 w 707"/>
                  <a:gd name="T13" fmla="*/ 705 h 1100"/>
                  <a:gd name="T14" fmla="*/ 652 w 707"/>
                  <a:gd name="T15" fmla="*/ 714 h 1100"/>
                  <a:gd name="T16" fmla="*/ 706 w 707"/>
                  <a:gd name="T17" fmla="*/ 636 h 1100"/>
                  <a:gd name="T18" fmla="*/ 701 w 707"/>
                  <a:gd name="T19" fmla="*/ 608 h 1100"/>
                  <a:gd name="T20" fmla="*/ 594 w 707"/>
                  <a:gd name="T21" fmla="*/ 558 h 1100"/>
                  <a:gd name="T22" fmla="*/ 75 w 707"/>
                  <a:gd name="T23" fmla="*/ 748 h 1100"/>
                  <a:gd name="T24" fmla="*/ 20 w 707"/>
                  <a:gd name="T25" fmla="*/ 825 h 1100"/>
                  <a:gd name="T26" fmla="*/ 20 w 707"/>
                  <a:gd name="T27" fmla="*/ 826 h 1100"/>
                  <a:gd name="T28" fmla="*/ 73 w 707"/>
                  <a:gd name="T29" fmla="*/ 904 h 1100"/>
                  <a:gd name="T30" fmla="*/ 190 w 707"/>
                  <a:gd name="T31" fmla="*/ 951 h 1100"/>
                  <a:gd name="T32" fmla="*/ 190 w 707"/>
                  <a:gd name="T33" fmla="*/ 1014 h 1100"/>
                  <a:gd name="T34" fmla="*/ 191 w 707"/>
                  <a:gd name="T35" fmla="*/ 1023 h 1100"/>
                  <a:gd name="T36" fmla="*/ 132 w 707"/>
                  <a:gd name="T37" fmla="*/ 1023 h 1100"/>
                  <a:gd name="T38" fmla="*/ 115 w 707"/>
                  <a:gd name="T39" fmla="*/ 1040 h 1100"/>
                  <a:gd name="T40" fmla="*/ 115 w 707"/>
                  <a:gd name="T41" fmla="*/ 1083 h 1100"/>
                  <a:gd name="T42" fmla="*/ 132 w 707"/>
                  <a:gd name="T43" fmla="*/ 1100 h 1100"/>
                  <a:gd name="T44" fmla="*/ 648 w 707"/>
                  <a:gd name="T45" fmla="*/ 1100 h 1100"/>
                  <a:gd name="T46" fmla="*/ 664 w 707"/>
                  <a:gd name="T47" fmla="*/ 1083 h 1100"/>
                  <a:gd name="T48" fmla="*/ 664 w 707"/>
                  <a:gd name="T49" fmla="*/ 1040 h 1100"/>
                  <a:gd name="T50" fmla="*/ 648 w 707"/>
                  <a:gd name="T51" fmla="*/ 1023 h 1100"/>
                  <a:gd name="T52" fmla="*/ 622 w 707"/>
                  <a:gd name="T53" fmla="*/ 1023 h 1100"/>
                  <a:gd name="T54" fmla="*/ 622 w 707"/>
                  <a:gd name="T55" fmla="*/ 1013 h 1100"/>
                  <a:gd name="T56" fmla="*/ 622 w 707"/>
                  <a:gd name="T57" fmla="*/ 873 h 1100"/>
                  <a:gd name="T58" fmla="*/ 539 w 707"/>
                  <a:gd name="T59" fmla="*/ 790 h 1100"/>
                  <a:gd name="T60" fmla="*/ 456 w 707"/>
                  <a:gd name="T61" fmla="*/ 873 h 1100"/>
                  <a:gd name="T62" fmla="*/ 456 w 707"/>
                  <a:gd name="T63" fmla="*/ 1013 h 1100"/>
                  <a:gd name="T64" fmla="*/ 457 w 707"/>
                  <a:gd name="T65" fmla="*/ 1023 h 1100"/>
                  <a:gd name="T66" fmla="*/ 355 w 707"/>
                  <a:gd name="T67" fmla="*/ 1023 h 1100"/>
                  <a:gd name="T68" fmla="*/ 356 w 707"/>
                  <a:gd name="T69" fmla="*/ 1014 h 1100"/>
                  <a:gd name="T70" fmla="*/ 357 w 707"/>
                  <a:gd name="T71" fmla="*/ 895 h 1100"/>
                  <a:gd name="T72" fmla="*/ 346 w 707"/>
                  <a:gd name="T73" fmla="*/ 855 h 1100"/>
                  <a:gd name="T74" fmla="*/ 161 w 707"/>
                  <a:gd name="T75" fmla="*/ 885 h 1100"/>
                  <a:gd name="T76" fmla="*/ 348 w 707"/>
                  <a:gd name="T77" fmla="*/ 826 h 1100"/>
                  <a:gd name="T78" fmla="*/ 652 w 707"/>
                  <a:gd name="T79" fmla="*/ 714 h 1100"/>
                  <a:gd name="T80" fmla="*/ 122 w 707"/>
                  <a:gd name="T81" fmla="*/ 500 h 1100"/>
                  <a:gd name="T82" fmla="*/ 642 w 707"/>
                  <a:gd name="T83" fmla="*/ 310 h 1100"/>
                  <a:gd name="T84" fmla="*/ 696 w 707"/>
                  <a:gd name="T85" fmla="*/ 232 h 1100"/>
                  <a:gd name="T86" fmla="*/ 695 w 707"/>
                  <a:gd name="T87" fmla="*/ 223 h 1100"/>
                  <a:gd name="T88" fmla="*/ 624 w 707"/>
                  <a:gd name="T89" fmla="*/ 149 h 1100"/>
                  <a:gd name="T90" fmla="*/ 499 w 707"/>
                  <a:gd name="T91" fmla="*/ 132 h 1100"/>
                  <a:gd name="T92" fmla="*/ 509 w 707"/>
                  <a:gd name="T93" fmla="*/ 93 h 1100"/>
                  <a:gd name="T94" fmla="*/ 504 w 707"/>
                  <a:gd name="T95" fmla="*/ 66 h 1100"/>
                  <a:gd name="T96" fmla="*/ 398 w 707"/>
                  <a:gd name="T97" fmla="*/ 15 h 1100"/>
                  <a:gd name="T98" fmla="*/ 166 w 707"/>
                  <a:gd name="T99" fmla="*/ 96 h 1100"/>
                  <a:gd name="T100" fmla="*/ 110 w 707"/>
                  <a:gd name="T101" fmla="*/ 175 h 1100"/>
                  <a:gd name="T102" fmla="*/ 111 w 707"/>
                  <a:gd name="T103" fmla="*/ 184 h 1100"/>
                  <a:gd name="T104" fmla="*/ 182 w 707"/>
                  <a:gd name="T105" fmla="*/ 257 h 1100"/>
                  <a:gd name="T106" fmla="*/ 243 w 707"/>
                  <a:gd name="T107" fmla="*/ 266 h 1100"/>
                  <a:gd name="T108" fmla="*/ 439 w 707"/>
                  <a:gd name="T109" fmla="*/ 213 h 1100"/>
                  <a:gd name="T110" fmla="*/ 225 w 707"/>
                  <a:gd name="T111" fmla="*/ 285 h 1100"/>
                  <a:gd name="T112" fmla="*/ 65 w 707"/>
                  <a:gd name="T113" fmla="*/ 343 h 1100"/>
                  <a:gd name="T114" fmla="*/ 11 w 707"/>
                  <a:gd name="T115" fmla="*/ 422 h 1100"/>
                  <a:gd name="T116" fmla="*/ 15 w 707"/>
                  <a:gd name="T117" fmla="*/ 451 h 1100"/>
                  <a:gd name="T118" fmla="*/ 122 w 707"/>
                  <a:gd name="T119" fmla="*/ 500 h 1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7" h="1100">
                    <a:moveTo>
                      <a:pt x="122" y="705"/>
                    </a:moveTo>
                    <a:cubicBezTo>
                      <a:pt x="642" y="515"/>
                      <a:pt x="642" y="515"/>
                      <a:pt x="642" y="515"/>
                    </a:cubicBezTo>
                    <a:cubicBezTo>
                      <a:pt x="684" y="499"/>
                      <a:pt x="707" y="451"/>
                      <a:pt x="691" y="408"/>
                    </a:cubicBezTo>
                    <a:cubicBezTo>
                      <a:pt x="675" y="365"/>
                      <a:pt x="627" y="343"/>
                      <a:pt x="584" y="359"/>
                    </a:cubicBezTo>
                    <a:cubicBezTo>
                      <a:pt x="65" y="548"/>
                      <a:pt x="65" y="548"/>
                      <a:pt x="65" y="548"/>
                    </a:cubicBezTo>
                    <a:cubicBezTo>
                      <a:pt x="22" y="564"/>
                      <a:pt x="0" y="612"/>
                      <a:pt x="15" y="655"/>
                    </a:cubicBezTo>
                    <a:cubicBezTo>
                      <a:pt x="31" y="698"/>
                      <a:pt x="79" y="721"/>
                      <a:pt x="122" y="705"/>
                    </a:cubicBezTo>
                    <a:close/>
                    <a:moveTo>
                      <a:pt x="652" y="714"/>
                    </a:moveTo>
                    <a:cubicBezTo>
                      <a:pt x="685" y="702"/>
                      <a:pt x="706" y="671"/>
                      <a:pt x="706" y="636"/>
                    </a:cubicBezTo>
                    <a:cubicBezTo>
                      <a:pt x="706" y="627"/>
                      <a:pt x="704" y="617"/>
                      <a:pt x="701" y="608"/>
                    </a:cubicBezTo>
                    <a:cubicBezTo>
                      <a:pt x="685" y="565"/>
                      <a:pt x="637" y="543"/>
                      <a:pt x="594" y="558"/>
                    </a:cubicBezTo>
                    <a:cubicBezTo>
                      <a:pt x="75" y="748"/>
                      <a:pt x="75" y="748"/>
                      <a:pt x="75" y="748"/>
                    </a:cubicBezTo>
                    <a:cubicBezTo>
                      <a:pt x="43" y="760"/>
                      <a:pt x="21" y="790"/>
                      <a:pt x="20" y="825"/>
                    </a:cubicBezTo>
                    <a:cubicBezTo>
                      <a:pt x="20" y="826"/>
                      <a:pt x="20" y="826"/>
                      <a:pt x="20" y="826"/>
                    </a:cubicBezTo>
                    <a:cubicBezTo>
                      <a:pt x="20" y="860"/>
                      <a:pt x="41" y="891"/>
                      <a:pt x="73" y="904"/>
                    </a:cubicBezTo>
                    <a:cubicBezTo>
                      <a:pt x="73" y="904"/>
                      <a:pt x="140" y="931"/>
                      <a:pt x="190" y="951"/>
                    </a:cubicBezTo>
                    <a:cubicBezTo>
                      <a:pt x="190" y="982"/>
                      <a:pt x="190" y="1014"/>
                      <a:pt x="190" y="1014"/>
                    </a:cubicBezTo>
                    <a:cubicBezTo>
                      <a:pt x="190" y="1017"/>
                      <a:pt x="190" y="1020"/>
                      <a:pt x="191" y="1023"/>
                    </a:cubicBezTo>
                    <a:cubicBezTo>
                      <a:pt x="132" y="1023"/>
                      <a:pt x="132" y="1023"/>
                      <a:pt x="132" y="1023"/>
                    </a:cubicBezTo>
                    <a:cubicBezTo>
                      <a:pt x="122" y="1023"/>
                      <a:pt x="115" y="1030"/>
                      <a:pt x="115" y="1040"/>
                    </a:cubicBezTo>
                    <a:cubicBezTo>
                      <a:pt x="115" y="1083"/>
                      <a:pt x="115" y="1083"/>
                      <a:pt x="115" y="1083"/>
                    </a:cubicBezTo>
                    <a:cubicBezTo>
                      <a:pt x="115" y="1093"/>
                      <a:pt x="122" y="1100"/>
                      <a:pt x="132" y="1100"/>
                    </a:cubicBezTo>
                    <a:cubicBezTo>
                      <a:pt x="648" y="1100"/>
                      <a:pt x="648" y="1100"/>
                      <a:pt x="648" y="1100"/>
                    </a:cubicBezTo>
                    <a:cubicBezTo>
                      <a:pt x="657" y="1100"/>
                      <a:pt x="664" y="1093"/>
                      <a:pt x="664" y="1083"/>
                    </a:cubicBezTo>
                    <a:cubicBezTo>
                      <a:pt x="664" y="1040"/>
                      <a:pt x="664" y="1040"/>
                      <a:pt x="664" y="1040"/>
                    </a:cubicBezTo>
                    <a:cubicBezTo>
                      <a:pt x="664" y="1030"/>
                      <a:pt x="657" y="1023"/>
                      <a:pt x="648" y="1023"/>
                    </a:cubicBezTo>
                    <a:cubicBezTo>
                      <a:pt x="622" y="1023"/>
                      <a:pt x="622" y="1023"/>
                      <a:pt x="622" y="1023"/>
                    </a:cubicBezTo>
                    <a:cubicBezTo>
                      <a:pt x="622" y="1020"/>
                      <a:pt x="622" y="1017"/>
                      <a:pt x="622" y="1013"/>
                    </a:cubicBezTo>
                    <a:cubicBezTo>
                      <a:pt x="622" y="873"/>
                      <a:pt x="622" y="873"/>
                      <a:pt x="622" y="873"/>
                    </a:cubicBezTo>
                    <a:cubicBezTo>
                      <a:pt x="622" y="827"/>
                      <a:pt x="585" y="790"/>
                      <a:pt x="539" y="790"/>
                    </a:cubicBezTo>
                    <a:cubicBezTo>
                      <a:pt x="493" y="790"/>
                      <a:pt x="456" y="827"/>
                      <a:pt x="456" y="873"/>
                    </a:cubicBezTo>
                    <a:cubicBezTo>
                      <a:pt x="456" y="1013"/>
                      <a:pt x="456" y="1013"/>
                      <a:pt x="456" y="1013"/>
                    </a:cubicBezTo>
                    <a:cubicBezTo>
                      <a:pt x="456" y="1017"/>
                      <a:pt x="456" y="1020"/>
                      <a:pt x="457" y="1023"/>
                    </a:cubicBezTo>
                    <a:cubicBezTo>
                      <a:pt x="355" y="1023"/>
                      <a:pt x="355" y="1023"/>
                      <a:pt x="355" y="1023"/>
                    </a:cubicBezTo>
                    <a:cubicBezTo>
                      <a:pt x="356" y="1020"/>
                      <a:pt x="356" y="1017"/>
                      <a:pt x="356" y="1014"/>
                    </a:cubicBezTo>
                    <a:cubicBezTo>
                      <a:pt x="357" y="895"/>
                      <a:pt x="357" y="895"/>
                      <a:pt x="357" y="895"/>
                    </a:cubicBezTo>
                    <a:cubicBezTo>
                      <a:pt x="357" y="880"/>
                      <a:pt x="353" y="867"/>
                      <a:pt x="346" y="855"/>
                    </a:cubicBezTo>
                    <a:cubicBezTo>
                      <a:pt x="161" y="885"/>
                      <a:pt x="161" y="885"/>
                      <a:pt x="161" y="885"/>
                    </a:cubicBezTo>
                    <a:cubicBezTo>
                      <a:pt x="348" y="826"/>
                      <a:pt x="348" y="826"/>
                      <a:pt x="348" y="826"/>
                    </a:cubicBezTo>
                    <a:cubicBezTo>
                      <a:pt x="495" y="772"/>
                      <a:pt x="652" y="714"/>
                      <a:pt x="652" y="714"/>
                    </a:cubicBezTo>
                    <a:close/>
                    <a:moveTo>
                      <a:pt x="122" y="500"/>
                    </a:moveTo>
                    <a:cubicBezTo>
                      <a:pt x="642" y="310"/>
                      <a:pt x="642" y="310"/>
                      <a:pt x="642" y="310"/>
                    </a:cubicBezTo>
                    <a:cubicBezTo>
                      <a:pt x="675" y="298"/>
                      <a:pt x="696" y="267"/>
                      <a:pt x="696" y="232"/>
                    </a:cubicBezTo>
                    <a:cubicBezTo>
                      <a:pt x="696" y="229"/>
                      <a:pt x="696" y="226"/>
                      <a:pt x="695" y="223"/>
                    </a:cubicBezTo>
                    <a:cubicBezTo>
                      <a:pt x="691" y="185"/>
                      <a:pt x="662" y="155"/>
                      <a:pt x="624" y="149"/>
                    </a:cubicBezTo>
                    <a:cubicBezTo>
                      <a:pt x="624" y="149"/>
                      <a:pt x="551" y="139"/>
                      <a:pt x="499" y="132"/>
                    </a:cubicBezTo>
                    <a:cubicBezTo>
                      <a:pt x="505" y="120"/>
                      <a:pt x="509" y="107"/>
                      <a:pt x="509" y="93"/>
                    </a:cubicBezTo>
                    <a:cubicBezTo>
                      <a:pt x="509" y="84"/>
                      <a:pt x="508" y="75"/>
                      <a:pt x="504" y="66"/>
                    </a:cubicBezTo>
                    <a:cubicBezTo>
                      <a:pt x="489" y="22"/>
                      <a:pt x="441" y="0"/>
                      <a:pt x="398" y="15"/>
                    </a:cubicBezTo>
                    <a:cubicBezTo>
                      <a:pt x="166" y="96"/>
                      <a:pt x="166" y="96"/>
                      <a:pt x="166" y="96"/>
                    </a:cubicBezTo>
                    <a:cubicBezTo>
                      <a:pt x="132" y="109"/>
                      <a:pt x="110" y="140"/>
                      <a:pt x="110" y="175"/>
                    </a:cubicBezTo>
                    <a:cubicBezTo>
                      <a:pt x="110" y="178"/>
                      <a:pt x="110" y="181"/>
                      <a:pt x="111" y="184"/>
                    </a:cubicBezTo>
                    <a:cubicBezTo>
                      <a:pt x="115" y="222"/>
                      <a:pt x="145" y="253"/>
                      <a:pt x="182" y="257"/>
                    </a:cubicBezTo>
                    <a:cubicBezTo>
                      <a:pt x="182" y="257"/>
                      <a:pt x="215" y="262"/>
                      <a:pt x="243" y="266"/>
                    </a:cubicBezTo>
                    <a:cubicBezTo>
                      <a:pt x="439" y="213"/>
                      <a:pt x="439" y="213"/>
                      <a:pt x="439" y="213"/>
                    </a:cubicBezTo>
                    <a:cubicBezTo>
                      <a:pt x="225" y="285"/>
                      <a:pt x="225" y="285"/>
                      <a:pt x="225" y="285"/>
                    </a:cubicBezTo>
                    <a:cubicBezTo>
                      <a:pt x="142" y="315"/>
                      <a:pt x="65" y="343"/>
                      <a:pt x="65" y="343"/>
                    </a:cubicBezTo>
                    <a:cubicBezTo>
                      <a:pt x="31" y="356"/>
                      <a:pt x="11" y="388"/>
                      <a:pt x="11" y="422"/>
                    </a:cubicBezTo>
                    <a:cubicBezTo>
                      <a:pt x="11" y="431"/>
                      <a:pt x="12" y="441"/>
                      <a:pt x="15" y="451"/>
                    </a:cubicBezTo>
                    <a:cubicBezTo>
                      <a:pt x="31" y="494"/>
                      <a:pt x="79" y="516"/>
                      <a:pt x="122" y="50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000000"/>
                  </a:solidFill>
                </a:endParaRPr>
              </a:p>
            </p:txBody>
          </p:sp>
          <p:sp>
            <p:nvSpPr>
              <p:cNvPr id="12" name="Freeform 214"/>
              <p:cNvSpPr>
                <a:spLocks/>
              </p:cNvSpPr>
              <p:nvPr/>
            </p:nvSpPr>
            <p:spPr bwMode="black">
              <a:xfrm>
                <a:off x="7442356" y="4915338"/>
                <a:ext cx="362899" cy="63601"/>
              </a:xfrm>
              <a:custGeom>
                <a:avLst/>
                <a:gdLst>
                  <a:gd name="T0" fmla="*/ 549 w 549"/>
                  <a:gd name="T1" fmla="*/ 10 h 123"/>
                  <a:gd name="T2" fmla="*/ 535 w 549"/>
                  <a:gd name="T3" fmla="*/ 0 h 123"/>
                  <a:gd name="T4" fmla="*/ 17 w 549"/>
                  <a:gd name="T5" fmla="*/ 0 h 123"/>
                  <a:gd name="T6" fmla="*/ 0 w 549"/>
                  <a:gd name="T7" fmla="*/ 17 h 123"/>
                  <a:gd name="T8" fmla="*/ 0 w 549"/>
                  <a:gd name="T9" fmla="*/ 106 h 123"/>
                  <a:gd name="T10" fmla="*/ 17 w 549"/>
                  <a:gd name="T11" fmla="*/ 123 h 123"/>
                  <a:gd name="T12" fmla="*/ 535 w 549"/>
                  <a:gd name="T13" fmla="*/ 123 h 123"/>
                  <a:gd name="T14" fmla="*/ 549 w 549"/>
                  <a:gd name="T15" fmla="*/ 113 h 123"/>
                  <a:gd name="T16" fmla="*/ 549 w 549"/>
                  <a:gd name="T17" fmla="*/ 1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123">
                    <a:moveTo>
                      <a:pt x="549" y="10"/>
                    </a:moveTo>
                    <a:cubicBezTo>
                      <a:pt x="547" y="4"/>
                      <a:pt x="541" y="0"/>
                      <a:pt x="535" y="0"/>
                    </a:cubicBezTo>
                    <a:cubicBezTo>
                      <a:pt x="17" y="0"/>
                      <a:pt x="17" y="0"/>
                      <a:pt x="17" y="0"/>
                    </a:cubicBezTo>
                    <a:cubicBezTo>
                      <a:pt x="8" y="0"/>
                      <a:pt x="0" y="7"/>
                      <a:pt x="0" y="17"/>
                    </a:cubicBezTo>
                    <a:cubicBezTo>
                      <a:pt x="0" y="106"/>
                      <a:pt x="0" y="106"/>
                      <a:pt x="0" y="106"/>
                    </a:cubicBezTo>
                    <a:cubicBezTo>
                      <a:pt x="0" y="115"/>
                      <a:pt x="8" y="123"/>
                      <a:pt x="17" y="123"/>
                    </a:cubicBezTo>
                    <a:cubicBezTo>
                      <a:pt x="535" y="123"/>
                      <a:pt x="535" y="123"/>
                      <a:pt x="535" y="123"/>
                    </a:cubicBezTo>
                    <a:cubicBezTo>
                      <a:pt x="541" y="123"/>
                      <a:pt x="547" y="118"/>
                      <a:pt x="549" y="113"/>
                    </a:cubicBezTo>
                    <a:cubicBezTo>
                      <a:pt x="549" y="10"/>
                      <a:pt x="549" y="10"/>
                      <a:pt x="549" y="1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000000"/>
                  </a:solidFill>
                </a:endParaRPr>
              </a:p>
            </p:txBody>
          </p:sp>
        </p:grpSp>
        <p:sp>
          <p:nvSpPr>
            <p:cNvPr id="14" name="Rounded Rectangle 13"/>
            <p:cNvSpPr/>
            <p:nvPr/>
          </p:nvSpPr>
          <p:spPr bwMode="auto">
            <a:xfrm rot="19838927">
              <a:off x="9215698" y="4336453"/>
              <a:ext cx="2449048" cy="537169"/>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4531" y="4012852"/>
              <a:ext cx="1438069" cy="1397425"/>
            </a:xfrm>
            <a:prstGeom prst="rect">
              <a:avLst/>
            </a:prstGeom>
          </p:spPr>
        </p:pic>
      </p:grpSp>
    </p:spTree>
    <p:extLst>
      <p:ext uri="{BB962C8B-B14F-4D97-AF65-F5344CB8AC3E}">
        <p14:creationId xmlns:p14="http://schemas.microsoft.com/office/powerpoint/2010/main" val="277158704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Hypothesis-driven development</a:t>
            </a:r>
            <a:br>
              <a:rPr lang="en-US" smtClean="0"/>
            </a:br>
            <a:endParaRPr lang="en-US" dirty="0"/>
          </a:p>
        </p:txBody>
      </p:sp>
      <p:sp>
        <p:nvSpPr>
          <p:cNvPr id="3" name="Text Placeholder 2"/>
          <p:cNvSpPr>
            <a:spLocks noGrp="1"/>
          </p:cNvSpPr>
          <p:nvPr>
            <p:ph sz="quarter" idx="10"/>
          </p:nvPr>
        </p:nvSpPr>
        <p:spPr>
          <a:xfrm>
            <a:off x="274638" y="1214438"/>
            <a:ext cx="11887200" cy="517065"/>
          </a:xfrm>
        </p:spPr>
        <p:txBody>
          <a:bodyPr/>
          <a:lstStyle/>
          <a:p>
            <a:pPr marL="0" indent="0">
              <a:buNone/>
            </a:pPr>
            <a:r>
              <a:rPr lang="en-US" sz="2400" smtClean="0">
                <a:gradFill>
                  <a:gsLst>
                    <a:gs pos="0">
                      <a:srgbClr val="3F3F3F"/>
                    </a:gs>
                    <a:gs pos="100000">
                      <a:srgbClr val="3F3F3F"/>
                    </a:gs>
                  </a:gsLst>
                  <a:lin ang="5400000" scaled="0"/>
                </a:gradFill>
                <a:latin typeface="+mn-lt"/>
              </a:rPr>
              <a:t>Challenges with requirement-driven development</a:t>
            </a:r>
            <a:endParaRPr lang="en-US" sz="2400" dirty="0">
              <a:gradFill>
                <a:gsLst>
                  <a:gs pos="0">
                    <a:srgbClr val="3F3F3F"/>
                  </a:gs>
                  <a:gs pos="100000">
                    <a:srgbClr val="3F3F3F"/>
                  </a:gs>
                </a:gsLst>
                <a:lin ang="5400000" scaled="0"/>
              </a:gradFill>
              <a:latin typeface="+mn-lt"/>
            </a:endParaRPr>
          </a:p>
        </p:txBody>
      </p:sp>
      <p:grpSp>
        <p:nvGrpSpPr>
          <p:cNvPr id="2" name="Group 1"/>
          <p:cNvGrpSpPr/>
          <p:nvPr/>
        </p:nvGrpSpPr>
        <p:grpSpPr>
          <a:xfrm>
            <a:off x="9398000" y="1820112"/>
            <a:ext cx="2743200" cy="4214621"/>
            <a:chOff x="8930590" y="2818329"/>
            <a:chExt cx="1991810" cy="3060194"/>
          </a:xfrm>
        </p:grpSpPr>
        <p:grpSp>
          <p:nvGrpSpPr>
            <p:cNvPr id="8" name="Group 7"/>
            <p:cNvGrpSpPr/>
            <p:nvPr/>
          </p:nvGrpSpPr>
          <p:grpSpPr>
            <a:xfrm>
              <a:off x="8930590" y="2818329"/>
              <a:ext cx="1991810" cy="3060194"/>
              <a:chOff x="10806113" y="1231900"/>
              <a:chExt cx="1177925" cy="1809751"/>
            </a:xfrm>
          </p:grpSpPr>
          <p:sp>
            <p:nvSpPr>
              <p:cNvPr id="9" name="Freeform 22"/>
              <p:cNvSpPr>
                <a:spLocks noEditPoints="1"/>
              </p:cNvSpPr>
              <p:nvPr/>
            </p:nvSpPr>
            <p:spPr bwMode="auto">
              <a:xfrm>
                <a:off x="10806113" y="1231900"/>
                <a:ext cx="1177925" cy="1552575"/>
              </a:xfrm>
              <a:custGeom>
                <a:avLst/>
                <a:gdLst>
                  <a:gd name="T0" fmla="*/ 416 w 416"/>
                  <a:gd name="T1" fmla="*/ 208 h 551"/>
                  <a:gd name="T2" fmla="*/ 208 w 416"/>
                  <a:gd name="T3" fmla="*/ 0 h 551"/>
                  <a:gd name="T4" fmla="*/ 0 w 416"/>
                  <a:gd name="T5" fmla="*/ 208 h 551"/>
                  <a:gd name="T6" fmla="*/ 92 w 416"/>
                  <a:gd name="T7" fmla="*/ 381 h 551"/>
                  <a:gd name="T8" fmla="*/ 137 w 416"/>
                  <a:gd name="T9" fmla="*/ 522 h 551"/>
                  <a:gd name="T10" fmla="*/ 208 w 416"/>
                  <a:gd name="T11" fmla="*/ 551 h 551"/>
                  <a:gd name="T12" fmla="*/ 208 w 416"/>
                  <a:gd name="T13" fmla="*/ 551 h 551"/>
                  <a:gd name="T14" fmla="*/ 208 w 416"/>
                  <a:gd name="T15" fmla="*/ 551 h 551"/>
                  <a:gd name="T16" fmla="*/ 208 w 416"/>
                  <a:gd name="T17" fmla="*/ 551 h 551"/>
                  <a:gd name="T18" fmla="*/ 208 w 416"/>
                  <a:gd name="T19" fmla="*/ 551 h 551"/>
                  <a:gd name="T20" fmla="*/ 279 w 416"/>
                  <a:gd name="T21" fmla="*/ 522 h 551"/>
                  <a:gd name="T22" fmla="*/ 279 w 416"/>
                  <a:gd name="T23" fmla="*/ 522 h 551"/>
                  <a:gd name="T24" fmla="*/ 279 w 416"/>
                  <a:gd name="T25" fmla="*/ 511 h 551"/>
                  <a:gd name="T26" fmla="*/ 323 w 416"/>
                  <a:gd name="T27" fmla="*/ 381 h 551"/>
                  <a:gd name="T28" fmla="*/ 416 w 416"/>
                  <a:gd name="T29" fmla="*/ 208 h 551"/>
                  <a:gd name="T30" fmla="*/ 208 w 416"/>
                  <a:gd name="T31" fmla="*/ 548 h 551"/>
                  <a:gd name="T32" fmla="*/ 207 w 416"/>
                  <a:gd name="T33" fmla="*/ 522 h 551"/>
                  <a:gd name="T34" fmla="*/ 209 w 416"/>
                  <a:gd name="T35" fmla="*/ 522 h 551"/>
                  <a:gd name="T36" fmla="*/ 208 w 416"/>
                  <a:gd name="T37" fmla="*/ 548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6" h="551">
                    <a:moveTo>
                      <a:pt x="416" y="208"/>
                    </a:moveTo>
                    <a:cubicBezTo>
                      <a:pt x="416" y="93"/>
                      <a:pt x="323" y="0"/>
                      <a:pt x="208" y="0"/>
                    </a:cubicBezTo>
                    <a:cubicBezTo>
                      <a:pt x="93" y="0"/>
                      <a:pt x="0" y="93"/>
                      <a:pt x="0" y="208"/>
                    </a:cubicBezTo>
                    <a:cubicBezTo>
                      <a:pt x="0" y="280"/>
                      <a:pt x="36" y="344"/>
                      <a:pt x="92" y="381"/>
                    </a:cubicBezTo>
                    <a:cubicBezTo>
                      <a:pt x="92" y="381"/>
                      <a:pt x="137" y="416"/>
                      <a:pt x="137" y="522"/>
                    </a:cubicBezTo>
                    <a:cubicBezTo>
                      <a:pt x="208" y="551"/>
                      <a:pt x="208" y="551"/>
                      <a:pt x="208" y="551"/>
                    </a:cubicBezTo>
                    <a:cubicBezTo>
                      <a:pt x="208" y="551"/>
                      <a:pt x="208" y="551"/>
                      <a:pt x="208" y="551"/>
                    </a:cubicBezTo>
                    <a:cubicBezTo>
                      <a:pt x="208" y="551"/>
                      <a:pt x="208" y="551"/>
                      <a:pt x="208" y="551"/>
                    </a:cubicBezTo>
                    <a:cubicBezTo>
                      <a:pt x="208" y="551"/>
                      <a:pt x="208" y="551"/>
                      <a:pt x="208" y="551"/>
                    </a:cubicBezTo>
                    <a:cubicBezTo>
                      <a:pt x="208" y="551"/>
                      <a:pt x="208" y="551"/>
                      <a:pt x="208" y="551"/>
                    </a:cubicBezTo>
                    <a:cubicBezTo>
                      <a:pt x="279" y="522"/>
                      <a:pt x="279" y="522"/>
                      <a:pt x="279" y="522"/>
                    </a:cubicBezTo>
                    <a:cubicBezTo>
                      <a:pt x="279" y="522"/>
                      <a:pt x="279" y="522"/>
                      <a:pt x="279" y="522"/>
                    </a:cubicBezTo>
                    <a:cubicBezTo>
                      <a:pt x="279" y="511"/>
                      <a:pt x="279" y="511"/>
                      <a:pt x="279" y="511"/>
                    </a:cubicBezTo>
                    <a:cubicBezTo>
                      <a:pt x="282" y="420"/>
                      <a:pt x="319" y="385"/>
                      <a:pt x="323" y="381"/>
                    </a:cubicBezTo>
                    <a:cubicBezTo>
                      <a:pt x="379" y="344"/>
                      <a:pt x="416" y="280"/>
                      <a:pt x="416" y="208"/>
                    </a:cubicBezTo>
                    <a:moveTo>
                      <a:pt x="208" y="548"/>
                    </a:moveTo>
                    <a:cubicBezTo>
                      <a:pt x="207" y="522"/>
                      <a:pt x="207" y="522"/>
                      <a:pt x="207" y="522"/>
                    </a:cubicBezTo>
                    <a:cubicBezTo>
                      <a:pt x="209" y="522"/>
                      <a:pt x="209" y="522"/>
                      <a:pt x="209" y="522"/>
                    </a:cubicBezTo>
                    <a:lnTo>
                      <a:pt x="208" y="548"/>
                    </a:lnTo>
                    <a:close/>
                  </a:path>
                </a:pathLst>
              </a:custGeom>
              <a:solidFill>
                <a:schemeClr val="accent4">
                  <a:lumMod val="60000"/>
                  <a:lumOff val="4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23"/>
              <p:cNvSpPr>
                <a:spLocks noChangeArrowheads="1"/>
              </p:cNvSpPr>
              <p:nvPr/>
            </p:nvSpPr>
            <p:spPr bwMode="auto">
              <a:xfrm>
                <a:off x="11193463" y="2703513"/>
                <a:ext cx="403225" cy="266700"/>
              </a:xfrm>
              <a:prstGeom prst="rect">
                <a:avLst/>
              </a:prstGeom>
              <a:solidFill>
                <a:srgbClr val="4A4D4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Line 24"/>
              <p:cNvSpPr>
                <a:spLocks noChangeShapeType="1"/>
              </p:cNvSpPr>
              <p:nvPr/>
            </p:nvSpPr>
            <p:spPr bwMode="auto">
              <a:xfrm>
                <a:off x="11193463" y="2801938"/>
                <a:ext cx="403225" cy="0"/>
              </a:xfrm>
              <a:prstGeom prst="line">
                <a:avLst/>
              </a:prstGeom>
              <a:noFill/>
              <a:ln w="36513" cap="flat">
                <a:solidFill>
                  <a:srgbClr val="969696"/>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25"/>
              <p:cNvSpPr>
                <a:spLocks noChangeShapeType="1"/>
              </p:cNvSpPr>
              <p:nvPr/>
            </p:nvSpPr>
            <p:spPr bwMode="auto">
              <a:xfrm>
                <a:off x="11193463" y="2882900"/>
                <a:ext cx="403225" cy="0"/>
              </a:xfrm>
              <a:prstGeom prst="line">
                <a:avLst/>
              </a:prstGeom>
              <a:noFill/>
              <a:ln w="36513" cap="flat">
                <a:solidFill>
                  <a:srgbClr val="969696"/>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auto">
              <a:xfrm>
                <a:off x="11290301" y="2967038"/>
                <a:ext cx="209550" cy="74613"/>
              </a:xfrm>
              <a:custGeom>
                <a:avLst/>
                <a:gdLst>
                  <a:gd name="T0" fmla="*/ 0 w 132"/>
                  <a:gd name="T1" fmla="*/ 0 h 47"/>
                  <a:gd name="T2" fmla="*/ 20 w 132"/>
                  <a:gd name="T3" fmla="*/ 47 h 47"/>
                  <a:gd name="T4" fmla="*/ 111 w 132"/>
                  <a:gd name="T5" fmla="*/ 47 h 47"/>
                  <a:gd name="T6" fmla="*/ 132 w 132"/>
                  <a:gd name="T7" fmla="*/ 0 h 47"/>
                  <a:gd name="T8" fmla="*/ 0 w 132"/>
                  <a:gd name="T9" fmla="*/ 0 h 47"/>
                </a:gdLst>
                <a:ahLst/>
                <a:cxnLst>
                  <a:cxn ang="0">
                    <a:pos x="T0" y="T1"/>
                  </a:cxn>
                  <a:cxn ang="0">
                    <a:pos x="T2" y="T3"/>
                  </a:cxn>
                  <a:cxn ang="0">
                    <a:pos x="T4" y="T5"/>
                  </a:cxn>
                  <a:cxn ang="0">
                    <a:pos x="T6" y="T7"/>
                  </a:cxn>
                  <a:cxn ang="0">
                    <a:pos x="T8" y="T9"/>
                  </a:cxn>
                </a:cxnLst>
                <a:rect l="0" t="0" r="r" b="b"/>
                <a:pathLst>
                  <a:path w="132" h="47">
                    <a:moveTo>
                      <a:pt x="0" y="0"/>
                    </a:moveTo>
                    <a:lnTo>
                      <a:pt x="20" y="47"/>
                    </a:lnTo>
                    <a:lnTo>
                      <a:pt x="111" y="47"/>
                    </a:lnTo>
                    <a:lnTo>
                      <a:pt x="132"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 name="Group 37"/>
            <p:cNvGrpSpPr/>
            <p:nvPr/>
          </p:nvGrpSpPr>
          <p:grpSpPr>
            <a:xfrm>
              <a:off x="9259818" y="3751813"/>
              <a:ext cx="1209504" cy="824954"/>
              <a:chOff x="1667649" y="4796524"/>
              <a:chExt cx="893763" cy="609600"/>
            </a:xfrm>
            <a:solidFill>
              <a:schemeClr val="accent1"/>
            </a:solidFill>
          </p:grpSpPr>
          <p:sp>
            <p:nvSpPr>
              <p:cNvPr id="39" name="Freeform 95"/>
              <p:cNvSpPr>
                <a:spLocks/>
              </p:cNvSpPr>
              <p:nvPr/>
            </p:nvSpPr>
            <p:spPr bwMode="auto">
              <a:xfrm>
                <a:off x="2126436" y="5264837"/>
                <a:ext cx="50800" cy="138113"/>
              </a:xfrm>
              <a:custGeom>
                <a:avLst/>
                <a:gdLst>
                  <a:gd name="T0" fmla="*/ 23 w 23"/>
                  <a:gd name="T1" fmla="*/ 0 h 62"/>
                  <a:gd name="T2" fmla="*/ 23 w 23"/>
                  <a:gd name="T3" fmla="*/ 0 h 62"/>
                  <a:gd name="T4" fmla="*/ 23 w 23"/>
                  <a:gd name="T5" fmla="*/ 62 h 62"/>
                  <a:gd name="T6" fmla="*/ 13 w 23"/>
                  <a:gd name="T7" fmla="*/ 62 h 62"/>
                  <a:gd name="T8" fmla="*/ 13 w 23"/>
                  <a:gd name="T9" fmla="*/ 12 h 62"/>
                  <a:gd name="T10" fmla="*/ 7 w 23"/>
                  <a:gd name="T11" fmla="*/ 15 h 62"/>
                  <a:gd name="T12" fmla="*/ 0 w 23"/>
                  <a:gd name="T13" fmla="*/ 17 h 62"/>
                  <a:gd name="T14" fmla="*/ 0 w 23"/>
                  <a:gd name="T15" fmla="*/ 9 h 62"/>
                  <a:gd name="T16" fmla="*/ 5 w 23"/>
                  <a:gd name="T17" fmla="*/ 7 h 62"/>
                  <a:gd name="T18" fmla="*/ 9 w 23"/>
                  <a:gd name="T19" fmla="*/ 5 h 62"/>
                  <a:gd name="T20" fmla="*/ 14 w 23"/>
                  <a:gd name="T21" fmla="*/ 3 h 62"/>
                  <a:gd name="T22" fmla="*/ 18 w 23"/>
                  <a:gd name="T23" fmla="*/ 0 h 62"/>
                  <a:gd name="T24" fmla="*/ 23 w 23"/>
                  <a:gd name="T25" fmla="*/ 0 h 62"/>
                  <a:gd name="T26" fmla="*/ 23 w 23"/>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62">
                    <a:moveTo>
                      <a:pt x="23" y="0"/>
                    </a:moveTo>
                    <a:cubicBezTo>
                      <a:pt x="23" y="0"/>
                      <a:pt x="23" y="0"/>
                      <a:pt x="23" y="0"/>
                    </a:cubicBezTo>
                    <a:cubicBezTo>
                      <a:pt x="23" y="62"/>
                      <a:pt x="23" y="62"/>
                      <a:pt x="23" y="62"/>
                    </a:cubicBezTo>
                    <a:cubicBezTo>
                      <a:pt x="13" y="62"/>
                      <a:pt x="13" y="62"/>
                      <a:pt x="13" y="62"/>
                    </a:cubicBezTo>
                    <a:cubicBezTo>
                      <a:pt x="13" y="12"/>
                      <a:pt x="13" y="12"/>
                      <a:pt x="13" y="12"/>
                    </a:cubicBezTo>
                    <a:cubicBezTo>
                      <a:pt x="11" y="13"/>
                      <a:pt x="9" y="14"/>
                      <a:pt x="7" y="15"/>
                    </a:cubicBezTo>
                    <a:cubicBezTo>
                      <a:pt x="5" y="16"/>
                      <a:pt x="2" y="17"/>
                      <a:pt x="0" y="17"/>
                    </a:cubicBezTo>
                    <a:cubicBezTo>
                      <a:pt x="0" y="9"/>
                      <a:pt x="0" y="9"/>
                      <a:pt x="0" y="9"/>
                    </a:cubicBezTo>
                    <a:cubicBezTo>
                      <a:pt x="2" y="8"/>
                      <a:pt x="3" y="8"/>
                      <a:pt x="5" y="7"/>
                    </a:cubicBezTo>
                    <a:cubicBezTo>
                      <a:pt x="6" y="7"/>
                      <a:pt x="8" y="6"/>
                      <a:pt x="9" y="5"/>
                    </a:cubicBezTo>
                    <a:cubicBezTo>
                      <a:pt x="11" y="4"/>
                      <a:pt x="12" y="4"/>
                      <a:pt x="14" y="3"/>
                    </a:cubicBezTo>
                    <a:cubicBezTo>
                      <a:pt x="15" y="2"/>
                      <a:pt x="17" y="1"/>
                      <a:pt x="18" y="0"/>
                    </a:cubicBezTo>
                    <a:cubicBezTo>
                      <a:pt x="23" y="0"/>
                      <a:pt x="23" y="0"/>
                      <a:pt x="23" y="0"/>
                    </a:cubicBezTo>
                    <a:cubicBezTo>
                      <a:pt x="23" y="0"/>
                      <a:pt x="23" y="0"/>
                      <a:pt x="2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96"/>
              <p:cNvSpPr>
                <a:spLocks/>
              </p:cNvSpPr>
              <p:nvPr/>
            </p:nvSpPr>
            <p:spPr bwMode="auto">
              <a:xfrm>
                <a:off x="2301061" y="5264837"/>
                <a:ext cx="49213" cy="138113"/>
              </a:xfrm>
              <a:custGeom>
                <a:avLst/>
                <a:gdLst>
                  <a:gd name="T0" fmla="*/ 22 w 22"/>
                  <a:gd name="T1" fmla="*/ 0 h 62"/>
                  <a:gd name="T2" fmla="*/ 22 w 22"/>
                  <a:gd name="T3" fmla="*/ 0 h 62"/>
                  <a:gd name="T4" fmla="*/ 22 w 22"/>
                  <a:gd name="T5" fmla="*/ 62 h 62"/>
                  <a:gd name="T6" fmla="*/ 13 w 22"/>
                  <a:gd name="T7" fmla="*/ 62 h 62"/>
                  <a:gd name="T8" fmla="*/ 13 w 22"/>
                  <a:gd name="T9" fmla="*/ 12 h 62"/>
                  <a:gd name="T10" fmla="*/ 7 w 22"/>
                  <a:gd name="T11" fmla="*/ 15 h 62"/>
                  <a:gd name="T12" fmla="*/ 0 w 22"/>
                  <a:gd name="T13" fmla="*/ 17 h 62"/>
                  <a:gd name="T14" fmla="*/ 0 w 22"/>
                  <a:gd name="T15" fmla="*/ 9 h 62"/>
                  <a:gd name="T16" fmla="*/ 4 w 22"/>
                  <a:gd name="T17" fmla="*/ 7 h 62"/>
                  <a:gd name="T18" fmla="*/ 9 w 22"/>
                  <a:gd name="T19" fmla="*/ 5 h 62"/>
                  <a:gd name="T20" fmla="*/ 14 w 22"/>
                  <a:gd name="T21" fmla="*/ 3 h 62"/>
                  <a:gd name="T22" fmla="*/ 18 w 22"/>
                  <a:gd name="T23" fmla="*/ 0 h 62"/>
                  <a:gd name="T24" fmla="*/ 22 w 22"/>
                  <a:gd name="T25" fmla="*/ 0 h 62"/>
                  <a:gd name="T26" fmla="*/ 22 w 22"/>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62">
                    <a:moveTo>
                      <a:pt x="22" y="0"/>
                    </a:moveTo>
                    <a:cubicBezTo>
                      <a:pt x="22" y="0"/>
                      <a:pt x="22" y="0"/>
                      <a:pt x="22" y="0"/>
                    </a:cubicBezTo>
                    <a:cubicBezTo>
                      <a:pt x="22" y="62"/>
                      <a:pt x="22" y="62"/>
                      <a:pt x="22" y="62"/>
                    </a:cubicBezTo>
                    <a:cubicBezTo>
                      <a:pt x="13" y="62"/>
                      <a:pt x="13" y="62"/>
                      <a:pt x="13" y="62"/>
                    </a:cubicBezTo>
                    <a:cubicBezTo>
                      <a:pt x="13" y="12"/>
                      <a:pt x="13" y="12"/>
                      <a:pt x="13" y="12"/>
                    </a:cubicBezTo>
                    <a:cubicBezTo>
                      <a:pt x="11" y="13"/>
                      <a:pt x="9" y="14"/>
                      <a:pt x="7" y="15"/>
                    </a:cubicBezTo>
                    <a:cubicBezTo>
                      <a:pt x="5" y="16"/>
                      <a:pt x="2" y="17"/>
                      <a:pt x="0" y="17"/>
                    </a:cubicBezTo>
                    <a:cubicBezTo>
                      <a:pt x="0" y="9"/>
                      <a:pt x="0" y="9"/>
                      <a:pt x="0" y="9"/>
                    </a:cubicBezTo>
                    <a:cubicBezTo>
                      <a:pt x="2" y="8"/>
                      <a:pt x="3" y="8"/>
                      <a:pt x="4" y="7"/>
                    </a:cubicBezTo>
                    <a:cubicBezTo>
                      <a:pt x="6" y="7"/>
                      <a:pt x="8" y="6"/>
                      <a:pt x="9" y="5"/>
                    </a:cubicBezTo>
                    <a:cubicBezTo>
                      <a:pt x="11" y="4"/>
                      <a:pt x="12" y="4"/>
                      <a:pt x="14" y="3"/>
                    </a:cubicBezTo>
                    <a:cubicBezTo>
                      <a:pt x="15" y="2"/>
                      <a:pt x="17" y="1"/>
                      <a:pt x="18" y="0"/>
                    </a:cubicBezTo>
                    <a:cubicBezTo>
                      <a:pt x="22" y="0"/>
                      <a:pt x="22" y="0"/>
                      <a:pt x="22" y="0"/>
                    </a:cubicBezTo>
                    <a:cubicBezTo>
                      <a:pt x="22" y="0"/>
                      <a:pt x="22" y="0"/>
                      <a:pt x="2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97"/>
              <p:cNvSpPr>
                <a:spLocks noEditPoints="1"/>
              </p:cNvSpPr>
              <p:nvPr/>
            </p:nvSpPr>
            <p:spPr bwMode="auto">
              <a:xfrm>
                <a:off x="2196286" y="5263249"/>
                <a:ext cx="93663" cy="142875"/>
              </a:xfrm>
              <a:custGeom>
                <a:avLst/>
                <a:gdLst>
                  <a:gd name="T0" fmla="*/ 21 w 42"/>
                  <a:gd name="T1" fmla="*/ 8 h 64"/>
                  <a:gd name="T2" fmla="*/ 21 w 42"/>
                  <a:gd name="T3" fmla="*/ 8 h 64"/>
                  <a:gd name="T4" fmla="*/ 10 w 42"/>
                  <a:gd name="T5" fmla="*/ 33 h 64"/>
                  <a:gd name="T6" fmla="*/ 21 w 42"/>
                  <a:gd name="T7" fmla="*/ 56 h 64"/>
                  <a:gd name="T8" fmla="*/ 32 w 42"/>
                  <a:gd name="T9" fmla="*/ 33 h 64"/>
                  <a:gd name="T10" fmla="*/ 21 w 42"/>
                  <a:gd name="T11" fmla="*/ 8 h 64"/>
                  <a:gd name="T12" fmla="*/ 20 w 42"/>
                  <a:gd name="T13" fmla="*/ 64 h 64"/>
                  <a:gd name="T14" fmla="*/ 20 w 42"/>
                  <a:gd name="T15" fmla="*/ 64 h 64"/>
                  <a:gd name="T16" fmla="*/ 5 w 42"/>
                  <a:gd name="T17" fmla="*/ 56 h 64"/>
                  <a:gd name="T18" fmla="*/ 0 w 42"/>
                  <a:gd name="T19" fmla="*/ 33 h 64"/>
                  <a:gd name="T20" fmla="*/ 6 w 42"/>
                  <a:gd name="T21" fmla="*/ 8 h 64"/>
                  <a:gd name="T22" fmla="*/ 22 w 42"/>
                  <a:gd name="T23" fmla="*/ 0 h 64"/>
                  <a:gd name="T24" fmla="*/ 42 w 42"/>
                  <a:gd name="T25" fmla="*/ 32 h 64"/>
                  <a:gd name="T26" fmla="*/ 37 w 42"/>
                  <a:gd name="T27" fmla="*/ 56 h 64"/>
                  <a:gd name="T28" fmla="*/ 20 w 42"/>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4">
                    <a:moveTo>
                      <a:pt x="21" y="8"/>
                    </a:moveTo>
                    <a:cubicBezTo>
                      <a:pt x="21" y="8"/>
                      <a:pt x="21" y="8"/>
                      <a:pt x="21" y="8"/>
                    </a:cubicBezTo>
                    <a:cubicBezTo>
                      <a:pt x="14" y="8"/>
                      <a:pt x="10" y="16"/>
                      <a:pt x="10" y="33"/>
                    </a:cubicBezTo>
                    <a:cubicBezTo>
                      <a:pt x="10" y="48"/>
                      <a:pt x="14" y="56"/>
                      <a:pt x="21" y="56"/>
                    </a:cubicBezTo>
                    <a:cubicBezTo>
                      <a:pt x="28" y="56"/>
                      <a:pt x="32" y="48"/>
                      <a:pt x="32" y="33"/>
                    </a:cubicBezTo>
                    <a:cubicBezTo>
                      <a:pt x="32" y="16"/>
                      <a:pt x="29" y="8"/>
                      <a:pt x="21" y="8"/>
                    </a:cubicBezTo>
                    <a:close/>
                    <a:moveTo>
                      <a:pt x="20" y="64"/>
                    </a:moveTo>
                    <a:cubicBezTo>
                      <a:pt x="20" y="64"/>
                      <a:pt x="20" y="64"/>
                      <a:pt x="20" y="64"/>
                    </a:cubicBezTo>
                    <a:cubicBezTo>
                      <a:pt x="14" y="64"/>
                      <a:pt x="9" y="62"/>
                      <a:pt x="5" y="56"/>
                    </a:cubicBezTo>
                    <a:cubicBezTo>
                      <a:pt x="2" y="51"/>
                      <a:pt x="0" y="43"/>
                      <a:pt x="0" y="33"/>
                    </a:cubicBezTo>
                    <a:cubicBezTo>
                      <a:pt x="0" y="22"/>
                      <a:pt x="2" y="14"/>
                      <a:pt x="6" y="8"/>
                    </a:cubicBezTo>
                    <a:cubicBezTo>
                      <a:pt x="9" y="3"/>
                      <a:pt x="15" y="0"/>
                      <a:pt x="22" y="0"/>
                    </a:cubicBezTo>
                    <a:cubicBezTo>
                      <a:pt x="36" y="0"/>
                      <a:pt x="42" y="11"/>
                      <a:pt x="42" y="32"/>
                    </a:cubicBezTo>
                    <a:cubicBezTo>
                      <a:pt x="42" y="42"/>
                      <a:pt x="40" y="50"/>
                      <a:pt x="37" y="56"/>
                    </a:cubicBezTo>
                    <a:cubicBezTo>
                      <a:pt x="33" y="62"/>
                      <a:pt x="27" y="64"/>
                      <a:pt x="20" y="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98"/>
              <p:cNvSpPr>
                <a:spLocks noEditPoints="1"/>
              </p:cNvSpPr>
              <p:nvPr/>
            </p:nvSpPr>
            <p:spPr bwMode="auto">
              <a:xfrm>
                <a:off x="2372499" y="5263249"/>
                <a:ext cx="95250" cy="142875"/>
              </a:xfrm>
              <a:custGeom>
                <a:avLst/>
                <a:gdLst>
                  <a:gd name="T0" fmla="*/ 22 w 43"/>
                  <a:gd name="T1" fmla="*/ 8 h 64"/>
                  <a:gd name="T2" fmla="*/ 22 w 43"/>
                  <a:gd name="T3" fmla="*/ 8 h 64"/>
                  <a:gd name="T4" fmla="*/ 11 w 43"/>
                  <a:gd name="T5" fmla="*/ 33 h 64"/>
                  <a:gd name="T6" fmla="*/ 22 w 43"/>
                  <a:gd name="T7" fmla="*/ 56 h 64"/>
                  <a:gd name="T8" fmla="*/ 33 w 43"/>
                  <a:gd name="T9" fmla="*/ 33 h 64"/>
                  <a:gd name="T10" fmla="*/ 22 w 43"/>
                  <a:gd name="T11" fmla="*/ 8 h 64"/>
                  <a:gd name="T12" fmla="*/ 21 w 43"/>
                  <a:gd name="T13" fmla="*/ 64 h 64"/>
                  <a:gd name="T14" fmla="*/ 21 w 43"/>
                  <a:gd name="T15" fmla="*/ 64 h 64"/>
                  <a:gd name="T16" fmla="*/ 6 w 43"/>
                  <a:gd name="T17" fmla="*/ 56 h 64"/>
                  <a:gd name="T18" fmla="*/ 0 w 43"/>
                  <a:gd name="T19" fmla="*/ 33 h 64"/>
                  <a:gd name="T20" fmla="*/ 6 w 43"/>
                  <a:gd name="T21" fmla="*/ 8 h 64"/>
                  <a:gd name="T22" fmla="*/ 22 w 43"/>
                  <a:gd name="T23" fmla="*/ 0 h 64"/>
                  <a:gd name="T24" fmla="*/ 43 w 43"/>
                  <a:gd name="T25" fmla="*/ 32 h 64"/>
                  <a:gd name="T26" fmla="*/ 37 w 43"/>
                  <a:gd name="T27" fmla="*/ 56 h 64"/>
                  <a:gd name="T28" fmla="*/ 21 w 43"/>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64">
                    <a:moveTo>
                      <a:pt x="22" y="8"/>
                    </a:moveTo>
                    <a:cubicBezTo>
                      <a:pt x="22" y="8"/>
                      <a:pt x="22" y="8"/>
                      <a:pt x="22" y="8"/>
                    </a:cubicBezTo>
                    <a:cubicBezTo>
                      <a:pt x="14" y="8"/>
                      <a:pt x="11" y="16"/>
                      <a:pt x="11" y="33"/>
                    </a:cubicBezTo>
                    <a:cubicBezTo>
                      <a:pt x="11" y="48"/>
                      <a:pt x="14" y="56"/>
                      <a:pt x="22" y="56"/>
                    </a:cubicBezTo>
                    <a:cubicBezTo>
                      <a:pt x="29" y="56"/>
                      <a:pt x="33" y="48"/>
                      <a:pt x="33" y="33"/>
                    </a:cubicBezTo>
                    <a:cubicBezTo>
                      <a:pt x="33" y="16"/>
                      <a:pt x="29" y="8"/>
                      <a:pt x="22" y="8"/>
                    </a:cubicBezTo>
                    <a:close/>
                    <a:moveTo>
                      <a:pt x="21" y="64"/>
                    </a:moveTo>
                    <a:cubicBezTo>
                      <a:pt x="21" y="64"/>
                      <a:pt x="21" y="64"/>
                      <a:pt x="21" y="64"/>
                    </a:cubicBezTo>
                    <a:cubicBezTo>
                      <a:pt x="14" y="64"/>
                      <a:pt x="9" y="62"/>
                      <a:pt x="6" y="56"/>
                    </a:cubicBezTo>
                    <a:cubicBezTo>
                      <a:pt x="2" y="51"/>
                      <a:pt x="0" y="43"/>
                      <a:pt x="0" y="33"/>
                    </a:cubicBezTo>
                    <a:cubicBezTo>
                      <a:pt x="0" y="22"/>
                      <a:pt x="2" y="14"/>
                      <a:pt x="6" y="8"/>
                    </a:cubicBezTo>
                    <a:cubicBezTo>
                      <a:pt x="10" y="3"/>
                      <a:pt x="15" y="0"/>
                      <a:pt x="22" y="0"/>
                    </a:cubicBezTo>
                    <a:cubicBezTo>
                      <a:pt x="36" y="0"/>
                      <a:pt x="43" y="11"/>
                      <a:pt x="43" y="32"/>
                    </a:cubicBezTo>
                    <a:cubicBezTo>
                      <a:pt x="43" y="42"/>
                      <a:pt x="41" y="50"/>
                      <a:pt x="37" y="56"/>
                    </a:cubicBezTo>
                    <a:cubicBezTo>
                      <a:pt x="33" y="62"/>
                      <a:pt x="28" y="64"/>
                      <a:pt x="21" y="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99"/>
              <p:cNvSpPr>
                <a:spLocks/>
              </p:cNvSpPr>
              <p:nvPr/>
            </p:nvSpPr>
            <p:spPr bwMode="auto">
              <a:xfrm>
                <a:off x="1767661" y="5264837"/>
                <a:ext cx="49213" cy="138113"/>
              </a:xfrm>
              <a:custGeom>
                <a:avLst/>
                <a:gdLst>
                  <a:gd name="T0" fmla="*/ 22 w 22"/>
                  <a:gd name="T1" fmla="*/ 0 h 62"/>
                  <a:gd name="T2" fmla="*/ 22 w 22"/>
                  <a:gd name="T3" fmla="*/ 0 h 62"/>
                  <a:gd name="T4" fmla="*/ 22 w 22"/>
                  <a:gd name="T5" fmla="*/ 62 h 62"/>
                  <a:gd name="T6" fmla="*/ 12 w 22"/>
                  <a:gd name="T7" fmla="*/ 62 h 62"/>
                  <a:gd name="T8" fmla="*/ 12 w 22"/>
                  <a:gd name="T9" fmla="*/ 12 h 62"/>
                  <a:gd name="T10" fmla="*/ 7 w 22"/>
                  <a:gd name="T11" fmla="*/ 15 h 62"/>
                  <a:gd name="T12" fmla="*/ 0 w 22"/>
                  <a:gd name="T13" fmla="*/ 17 h 62"/>
                  <a:gd name="T14" fmla="*/ 0 w 22"/>
                  <a:gd name="T15" fmla="*/ 9 h 62"/>
                  <a:gd name="T16" fmla="*/ 4 w 22"/>
                  <a:gd name="T17" fmla="*/ 7 h 62"/>
                  <a:gd name="T18" fmla="*/ 9 w 22"/>
                  <a:gd name="T19" fmla="*/ 5 h 62"/>
                  <a:gd name="T20" fmla="*/ 13 w 22"/>
                  <a:gd name="T21" fmla="*/ 3 h 62"/>
                  <a:gd name="T22" fmla="*/ 18 w 22"/>
                  <a:gd name="T23" fmla="*/ 0 h 62"/>
                  <a:gd name="T24" fmla="*/ 22 w 22"/>
                  <a:gd name="T25" fmla="*/ 0 h 62"/>
                  <a:gd name="T26" fmla="*/ 22 w 22"/>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62">
                    <a:moveTo>
                      <a:pt x="22" y="0"/>
                    </a:moveTo>
                    <a:cubicBezTo>
                      <a:pt x="22" y="0"/>
                      <a:pt x="22" y="0"/>
                      <a:pt x="22" y="0"/>
                    </a:cubicBezTo>
                    <a:cubicBezTo>
                      <a:pt x="22" y="62"/>
                      <a:pt x="22" y="62"/>
                      <a:pt x="22" y="62"/>
                    </a:cubicBezTo>
                    <a:cubicBezTo>
                      <a:pt x="12" y="62"/>
                      <a:pt x="12" y="62"/>
                      <a:pt x="12" y="62"/>
                    </a:cubicBezTo>
                    <a:cubicBezTo>
                      <a:pt x="12" y="12"/>
                      <a:pt x="12" y="12"/>
                      <a:pt x="12" y="12"/>
                    </a:cubicBezTo>
                    <a:cubicBezTo>
                      <a:pt x="11" y="13"/>
                      <a:pt x="9" y="14"/>
                      <a:pt x="7" y="15"/>
                    </a:cubicBezTo>
                    <a:cubicBezTo>
                      <a:pt x="4" y="16"/>
                      <a:pt x="2" y="17"/>
                      <a:pt x="0" y="17"/>
                    </a:cubicBezTo>
                    <a:cubicBezTo>
                      <a:pt x="0" y="9"/>
                      <a:pt x="0" y="9"/>
                      <a:pt x="0" y="9"/>
                    </a:cubicBezTo>
                    <a:cubicBezTo>
                      <a:pt x="1" y="8"/>
                      <a:pt x="3" y="8"/>
                      <a:pt x="4" y="7"/>
                    </a:cubicBezTo>
                    <a:cubicBezTo>
                      <a:pt x="6" y="7"/>
                      <a:pt x="7" y="6"/>
                      <a:pt x="9" y="5"/>
                    </a:cubicBezTo>
                    <a:cubicBezTo>
                      <a:pt x="10" y="4"/>
                      <a:pt x="12" y="4"/>
                      <a:pt x="13" y="3"/>
                    </a:cubicBezTo>
                    <a:cubicBezTo>
                      <a:pt x="15" y="2"/>
                      <a:pt x="16" y="1"/>
                      <a:pt x="18" y="0"/>
                    </a:cubicBezTo>
                    <a:cubicBezTo>
                      <a:pt x="22" y="0"/>
                      <a:pt x="22" y="0"/>
                      <a:pt x="22" y="0"/>
                    </a:cubicBezTo>
                    <a:cubicBezTo>
                      <a:pt x="22" y="0"/>
                      <a:pt x="22" y="0"/>
                      <a:pt x="2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00"/>
              <p:cNvSpPr>
                <a:spLocks/>
              </p:cNvSpPr>
              <p:nvPr/>
            </p:nvSpPr>
            <p:spPr bwMode="auto">
              <a:xfrm>
                <a:off x="1845449" y="5109262"/>
                <a:ext cx="52388" cy="138113"/>
              </a:xfrm>
              <a:custGeom>
                <a:avLst/>
                <a:gdLst>
                  <a:gd name="T0" fmla="*/ 23 w 23"/>
                  <a:gd name="T1" fmla="*/ 0 h 62"/>
                  <a:gd name="T2" fmla="*/ 23 w 23"/>
                  <a:gd name="T3" fmla="*/ 0 h 62"/>
                  <a:gd name="T4" fmla="*/ 23 w 23"/>
                  <a:gd name="T5" fmla="*/ 62 h 62"/>
                  <a:gd name="T6" fmla="*/ 13 w 23"/>
                  <a:gd name="T7" fmla="*/ 62 h 62"/>
                  <a:gd name="T8" fmla="*/ 13 w 23"/>
                  <a:gd name="T9" fmla="*/ 12 h 62"/>
                  <a:gd name="T10" fmla="*/ 7 w 23"/>
                  <a:gd name="T11" fmla="*/ 15 h 62"/>
                  <a:gd name="T12" fmla="*/ 0 w 23"/>
                  <a:gd name="T13" fmla="*/ 17 h 62"/>
                  <a:gd name="T14" fmla="*/ 0 w 23"/>
                  <a:gd name="T15" fmla="*/ 9 h 62"/>
                  <a:gd name="T16" fmla="*/ 5 w 23"/>
                  <a:gd name="T17" fmla="*/ 7 h 62"/>
                  <a:gd name="T18" fmla="*/ 9 w 23"/>
                  <a:gd name="T19" fmla="*/ 5 h 62"/>
                  <a:gd name="T20" fmla="*/ 14 w 23"/>
                  <a:gd name="T21" fmla="*/ 3 h 62"/>
                  <a:gd name="T22" fmla="*/ 19 w 23"/>
                  <a:gd name="T23" fmla="*/ 0 h 62"/>
                  <a:gd name="T24" fmla="*/ 23 w 23"/>
                  <a:gd name="T25" fmla="*/ 0 h 62"/>
                  <a:gd name="T26" fmla="*/ 23 w 23"/>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62">
                    <a:moveTo>
                      <a:pt x="23" y="0"/>
                    </a:moveTo>
                    <a:cubicBezTo>
                      <a:pt x="23" y="0"/>
                      <a:pt x="23" y="0"/>
                      <a:pt x="23" y="0"/>
                    </a:cubicBezTo>
                    <a:cubicBezTo>
                      <a:pt x="23" y="62"/>
                      <a:pt x="23" y="62"/>
                      <a:pt x="23" y="62"/>
                    </a:cubicBezTo>
                    <a:cubicBezTo>
                      <a:pt x="13" y="62"/>
                      <a:pt x="13" y="62"/>
                      <a:pt x="13" y="62"/>
                    </a:cubicBezTo>
                    <a:cubicBezTo>
                      <a:pt x="13" y="12"/>
                      <a:pt x="13" y="12"/>
                      <a:pt x="13" y="12"/>
                    </a:cubicBezTo>
                    <a:cubicBezTo>
                      <a:pt x="11" y="13"/>
                      <a:pt x="9" y="14"/>
                      <a:pt x="7" y="15"/>
                    </a:cubicBezTo>
                    <a:cubicBezTo>
                      <a:pt x="5" y="16"/>
                      <a:pt x="3" y="17"/>
                      <a:pt x="0" y="17"/>
                    </a:cubicBezTo>
                    <a:cubicBezTo>
                      <a:pt x="0" y="9"/>
                      <a:pt x="0" y="9"/>
                      <a:pt x="0" y="9"/>
                    </a:cubicBezTo>
                    <a:cubicBezTo>
                      <a:pt x="2" y="8"/>
                      <a:pt x="3" y="8"/>
                      <a:pt x="5" y="7"/>
                    </a:cubicBezTo>
                    <a:cubicBezTo>
                      <a:pt x="6" y="7"/>
                      <a:pt x="8" y="6"/>
                      <a:pt x="9" y="5"/>
                    </a:cubicBezTo>
                    <a:cubicBezTo>
                      <a:pt x="11" y="5"/>
                      <a:pt x="12" y="4"/>
                      <a:pt x="14" y="3"/>
                    </a:cubicBezTo>
                    <a:cubicBezTo>
                      <a:pt x="16" y="2"/>
                      <a:pt x="17" y="1"/>
                      <a:pt x="19" y="0"/>
                    </a:cubicBezTo>
                    <a:cubicBezTo>
                      <a:pt x="23" y="0"/>
                      <a:pt x="23" y="0"/>
                      <a:pt x="23" y="0"/>
                    </a:cubicBezTo>
                    <a:cubicBezTo>
                      <a:pt x="23" y="0"/>
                      <a:pt x="23" y="0"/>
                      <a:pt x="2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1"/>
              <p:cNvSpPr>
                <a:spLocks/>
              </p:cNvSpPr>
              <p:nvPr/>
            </p:nvSpPr>
            <p:spPr bwMode="auto">
              <a:xfrm>
                <a:off x="1916886" y="5109262"/>
                <a:ext cx="50800" cy="138113"/>
              </a:xfrm>
              <a:custGeom>
                <a:avLst/>
                <a:gdLst>
                  <a:gd name="T0" fmla="*/ 23 w 23"/>
                  <a:gd name="T1" fmla="*/ 0 h 62"/>
                  <a:gd name="T2" fmla="*/ 23 w 23"/>
                  <a:gd name="T3" fmla="*/ 0 h 62"/>
                  <a:gd name="T4" fmla="*/ 23 w 23"/>
                  <a:gd name="T5" fmla="*/ 62 h 62"/>
                  <a:gd name="T6" fmla="*/ 13 w 23"/>
                  <a:gd name="T7" fmla="*/ 62 h 62"/>
                  <a:gd name="T8" fmla="*/ 13 w 23"/>
                  <a:gd name="T9" fmla="*/ 12 h 62"/>
                  <a:gd name="T10" fmla="*/ 7 w 23"/>
                  <a:gd name="T11" fmla="*/ 15 h 62"/>
                  <a:gd name="T12" fmla="*/ 0 w 23"/>
                  <a:gd name="T13" fmla="*/ 17 h 62"/>
                  <a:gd name="T14" fmla="*/ 0 w 23"/>
                  <a:gd name="T15" fmla="*/ 9 h 62"/>
                  <a:gd name="T16" fmla="*/ 5 w 23"/>
                  <a:gd name="T17" fmla="*/ 7 h 62"/>
                  <a:gd name="T18" fmla="*/ 9 w 23"/>
                  <a:gd name="T19" fmla="*/ 5 h 62"/>
                  <a:gd name="T20" fmla="*/ 14 w 23"/>
                  <a:gd name="T21" fmla="*/ 3 h 62"/>
                  <a:gd name="T22" fmla="*/ 19 w 23"/>
                  <a:gd name="T23" fmla="*/ 0 h 62"/>
                  <a:gd name="T24" fmla="*/ 23 w 23"/>
                  <a:gd name="T25" fmla="*/ 0 h 62"/>
                  <a:gd name="T26" fmla="*/ 23 w 23"/>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62">
                    <a:moveTo>
                      <a:pt x="23" y="0"/>
                    </a:moveTo>
                    <a:cubicBezTo>
                      <a:pt x="23" y="0"/>
                      <a:pt x="23" y="0"/>
                      <a:pt x="23" y="0"/>
                    </a:cubicBezTo>
                    <a:cubicBezTo>
                      <a:pt x="23" y="62"/>
                      <a:pt x="23" y="62"/>
                      <a:pt x="23" y="62"/>
                    </a:cubicBezTo>
                    <a:cubicBezTo>
                      <a:pt x="13" y="62"/>
                      <a:pt x="13" y="62"/>
                      <a:pt x="13" y="62"/>
                    </a:cubicBezTo>
                    <a:cubicBezTo>
                      <a:pt x="13" y="12"/>
                      <a:pt x="13" y="12"/>
                      <a:pt x="13" y="12"/>
                    </a:cubicBezTo>
                    <a:cubicBezTo>
                      <a:pt x="11" y="13"/>
                      <a:pt x="9" y="14"/>
                      <a:pt x="7" y="15"/>
                    </a:cubicBezTo>
                    <a:cubicBezTo>
                      <a:pt x="5" y="16"/>
                      <a:pt x="3" y="17"/>
                      <a:pt x="0" y="17"/>
                    </a:cubicBezTo>
                    <a:cubicBezTo>
                      <a:pt x="0" y="9"/>
                      <a:pt x="0" y="9"/>
                      <a:pt x="0" y="9"/>
                    </a:cubicBezTo>
                    <a:cubicBezTo>
                      <a:pt x="2" y="8"/>
                      <a:pt x="3" y="8"/>
                      <a:pt x="5" y="7"/>
                    </a:cubicBezTo>
                    <a:cubicBezTo>
                      <a:pt x="6" y="7"/>
                      <a:pt x="8" y="6"/>
                      <a:pt x="9" y="5"/>
                    </a:cubicBezTo>
                    <a:cubicBezTo>
                      <a:pt x="11" y="5"/>
                      <a:pt x="12" y="4"/>
                      <a:pt x="14" y="3"/>
                    </a:cubicBezTo>
                    <a:cubicBezTo>
                      <a:pt x="15" y="2"/>
                      <a:pt x="17" y="1"/>
                      <a:pt x="19" y="0"/>
                    </a:cubicBezTo>
                    <a:cubicBezTo>
                      <a:pt x="23" y="0"/>
                      <a:pt x="23" y="0"/>
                      <a:pt x="23" y="0"/>
                    </a:cubicBezTo>
                    <a:cubicBezTo>
                      <a:pt x="23" y="0"/>
                      <a:pt x="23" y="0"/>
                      <a:pt x="2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02"/>
              <p:cNvSpPr>
                <a:spLocks/>
              </p:cNvSpPr>
              <p:nvPr/>
            </p:nvSpPr>
            <p:spPr bwMode="auto">
              <a:xfrm>
                <a:off x="1989911" y="5109262"/>
                <a:ext cx="49213" cy="138113"/>
              </a:xfrm>
              <a:custGeom>
                <a:avLst/>
                <a:gdLst>
                  <a:gd name="T0" fmla="*/ 22 w 22"/>
                  <a:gd name="T1" fmla="*/ 0 h 62"/>
                  <a:gd name="T2" fmla="*/ 22 w 22"/>
                  <a:gd name="T3" fmla="*/ 0 h 62"/>
                  <a:gd name="T4" fmla="*/ 22 w 22"/>
                  <a:gd name="T5" fmla="*/ 62 h 62"/>
                  <a:gd name="T6" fmla="*/ 12 w 22"/>
                  <a:gd name="T7" fmla="*/ 62 h 62"/>
                  <a:gd name="T8" fmla="*/ 12 w 22"/>
                  <a:gd name="T9" fmla="*/ 12 h 62"/>
                  <a:gd name="T10" fmla="*/ 7 w 22"/>
                  <a:gd name="T11" fmla="*/ 15 h 62"/>
                  <a:gd name="T12" fmla="*/ 0 w 22"/>
                  <a:gd name="T13" fmla="*/ 17 h 62"/>
                  <a:gd name="T14" fmla="*/ 0 w 22"/>
                  <a:gd name="T15" fmla="*/ 9 h 62"/>
                  <a:gd name="T16" fmla="*/ 4 w 22"/>
                  <a:gd name="T17" fmla="*/ 7 h 62"/>
                  <a:gd name="T18" fmla="*/ 9 w 22"/>
                  <a:gd name="T19" fmla="*/ 5 h 62"/>
                  <a:gd name="T20" fmla="*/ 13 w 22"/>
                  <a:gd name="T21" fmla="*/ 3 h 62"/>
                  <a:gd name="T22" fmla="*/ 18 w 22"/>
                  <a:gd name="T23" fmla="*/ 0 h 62"/>
                  <a:gd name="T24" fmla="*/ 22 w 22"/>
                  <a:gd name="T25" fmla="*/ 0 h 62"/>
                  <a:gd name="T26" fmla="*/ 22 w 22"/>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62">
                    <a:moveTo>
                      <a:pt x="22" y="0"/>
                    </a:moveTo>
                    <a:cubicBezTo>
                      <a:pt x="22" y="0"/>
                      <a:pt x="22" y="0"/>
                      <a:pt x="22" y="0"/>
                    </a:cubicBezTo>
                    <a:cubicBezTo>
                      <a:pt x="22" y="62"/>
                      <a:pt x="22" y="62"/>
                      <a:pt x="22" y="62"/>
                    </a:cubicBezTo>
                    <a:cubicBezTo>
                      <a:pt x="12" y="62"/>
                      <a:pt x="12" y="62"/>
                      <a:pt x="12" y="62"/>
                    </a:cubicBezTo>
                    <a:cubicBezTo>
                      <a:pt x="12" y="12"/>
                      <a:pt x="12" y="12"/>
                      <a:pt x="12" y="12"/>
                    </a:cubicBezTo>
                    <a:cubicBezTo>
                      <a:pt x="11" y="13"/>
                      <a:pt x="9" y="14"/>
                      <a:pt x="7" y="15"/>
                    </a:cubicBezTo>
                    <a:cubicBezTo>
                      <a:pt x="5" y="16"/>
                      <a:pt x="2" y="17"/>
                      <a:pt x="0" y="17"/>
                    </a:cubicBezTo>
                    <a:cubicBezTo>
                      <a:pt x="0" y="9"/>
                      <a:pt x="0" y="9"/>
                      <a:pt x="0" y="9"/>
                    </a:cubicBezTo>
                    <a:cubicBezTo>
                      <a:pt x="1" y="8"/>
                      <a:pt x="3" y="8"/>
                      <a:pt x="4" y="7"/>
                    </a:cubicBezTo>
                    <a:cubicBezTo>
                      <a:pt x="6" y="7"/>
                      <a:pt x="7" y="6"/>
                      <a:pt x="9" y="5"/>
                    </a:cubicBezTo>
                    <a:cubicBezTo>
                      <a:pt x="10" y="5"/>
                      <a:pt x="12" y="4"/>
                      <a:pt x="13" y="3"/>
                    </a:cubicBezTo>
                    <a:cubicBezTo>
                      <a:pt x="15" y="2"/>
                      <a:pt x="16" y="1"/>
                      <a:pt x="18" y="0"/>
                    </a:cubicBezTo>
                    <a:cubicBezTo>
                      <a:pt x="22" y="0"/>
                      <a:pt x="22" y="0"/>
                      <a:pt x="22" y="0"/>
                    </a:cubicBezTo>
                    <a:cubicBezTo>
                      <a:pt x="22" y="0"/>
                      <a:pt x="22" y="0"/>
                      <a:pt x="2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3"/>
              <p:cNvSpPr>
                <a:spLocks/>
              </p:cNvSpPr>
              <p:nvPr/>
            </p:nvSpPr>
            <p:spPr bwMode="auto">
              <a:xfrm>
                <a:off x="2394724" y="5109262"/>
                <a:ext cx="50800" cy="138113"/>
              </a:xfrm>
              <a:custGeom>
                <a:avLst/>
                <a:gdLst>
                  <a:gd name="T0" fmla="*/ 23 w 23"/>
                  <a:gd name="T1" fmla="*/ 0 h 62"/>
                  <a:gd name="T2" fmla="*/ 23 w 23"/>
                  <a:gd name="T3" fmla="*/ 0 h 62"/>
                  <a:gd name="T4" fmla="*/ 23 w 23"/>
                  <a:gd name="T5" fmla="*/ 62 h 62"/>
                  <a:gd name="T6" fmla="*/ 13 w 23"/>
                  <a:gd name="T7" fmla="*/ 62 h 62"/>
                  <a:gd name="T8" fmla="*/ 13 w 23"/>
                  <a:gd name="T9" fmla="*/ 12 h 62"/>
                  <a:gd name="T10" fmla="*/ 7 w 23"/>
                  <a:gd name="T11" fmla="*/ 15 h 62"/>
                  <a:gd name="T12" fmla="*/ 0 w 23"/>
                  <a:gd name="T13" fmla="*/ 17 h 62"/>
                  <a:gd name="T14" fmla="*/ 0 w 23"/>
                  <a:gd name="T15" fmla="*/ 9 h 62"/>
                  <a:gd name="T16" fmla="*/ 5 w 23"/>
                  <a:gd name="T17" fmla="*/ 7 h 62"/>
                  <a:gd name="T18" fmla="*/ 10 w 23"/>
                  <a:gd name="T19" fmla="*/ 5 h 62"/>
                  <a:gd name="T20" fmla="*/ 14 w 23"/>
                  <a:gd name="T21" fmla="*/ 3 h 62"/>
                  <a:gd name="T22" fmla="*/ 19 w 23"/>
                  <a:gd name="T23" fmla="*/ 0 h 62"/>
                  <a:gd name="T24" fmla="*/ 23 w 23"/>
                  <a:gd name="T25" fmla="*/ 0 h 62"/>
                  <a:gd name="T26" fmla="*/ 23 w 23"/>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62">
                    <a:moveTo>
                      <a:pt x="23" y="0"/>
                    </a:moveTo>
                    <a:cubicBezTo>
                      <a:pt x="23" y="0"/>
                      <a:pt x="23" y="0"/>
                      <a:pt x="23" y="0"/>
                    </a:cubicBezTo>
                    <a:cubicBezTo>
                      <a:pt x="23" y="62"/>
                      <a:pt x="23" y="62"/>
                      <a:pt x="23" y="62"/>
                    </a:cubicBezTo>
                    <a:cubicBezTo>
                      <a:pt x="13" y="62"/>
                      <a:pt x="13" y="62"/>
                      <a:pt x="13" y="62"/>
                    </a:cubicBezTo>
                    <a:cubicBezTo>
                      <a:pt x="13" y="12"/>
                      <a:pt x="13" y="12"/>
                      <a:pt x="13" y="12"/>
                    </a:cubicBezTo>
                    <a:cubicBezTo>
                      <a:pt x="11" y="13"/>
                      <a:pt x="9" y="14"/>
                      <a:pt x="7" y="15"/>
                    </a:cubicBezTo>
                    <a:cubicBezTo>
                      <a:pt x="5" y="16"/>
                      <a:pt x="3" y="17"/>
                      <a:pt x="0" y="17"/>
                    </a:cubicBezTo>
                    <a:cubicBezTo>
                      <a:pt x="0" y="9"/>
                      <a:pt x="0" y="9"/>
                      <a:pt x="0" y="9"/>
                    </a:cubicBezTo>
                    <a:cubicBezTo>
                      <a:pt x="2" y="8"/>
                      <a:pt x="4" y="8"/>
                      <a:pt x="5" y="7"/>
                    </a:cubicBezTo>
                    <a:cubicBezTo>
                      <a:pt x="7" y="7"/>
                      <a:pt x="8" y="6"/>
                      <a:pt x="10" y="5"/>
                    </a:cubicBezTo>
                    <a:cubicBezTo>
                      <a:pt x="11" y="5"/>
                      <a:pt x="13" y="4"/>
                      <a:pt x="14" y="3"/>
                    </a:cubicBezTo>
                    <a:cubicBezTo>
                      <a:pt x="16" y="2"/>
                      <a:pt x="17" y="1"/>
                      <a:pt x="19" y="0"/>
                    </a:cubicBezTo>
                    <a:cubicBezTo>
                      <a:pt x="23" y="0"/>
                      <a:pt x="23" y="0"/>
                      <a:pt x="23" y="0"/>
                    </a:cubicBezTo>
                    <a:cubicBezTo>
                      <a:pt x="23" y="0"/>
                      <a:pt x="23" y="0"/>
                      <a:pt x="2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4"/>
              <p:cNvSpPr>
                <a:spLocks/>
              </p:cNvSpPr>
              <p:nvPr/>
            </p:nvSpPr>
            <p:spPr bwMode="auto">
              <a:xfrm>
                <a:off x="1667649" y="5109262"/>
                <a:ext cx="52388" cy="138113"/>
              </a:xfrm>
              <a:custGeom>
                <a:avLst/>
                <a:gdLst>
                  <a:gd name="T0" fmla="*/ 23 w 23"/>
                  <a:gd name="T1" fmla="*/ 0 h 62"/>
                  <a:gd name="T2" fmla="*/ 23 w 23"/>
                  <a:gd name="T3" fmla="*/ 0 h 62"/>
                  <a:gd name="T4" fmla="*/ 23 w 23"/>
                  <a:gd name="T5" fmla="*/ 62 h 62"/>
                  <a:gd name="T6" fmla="*/ 13 w 23"/>
                  <a:gd name="T7" fmla="*/ 62 h 62"/>
                  <a:gd name="T8" fmla="*/ 13 w 23"/>
                  <a:gd name="T9" fmla="*/ 12 h 62"/>
                  <a:gd name="T10" fmla="*/ 7 w 23"/>
                  <a:gd name="T11" fmla="*/ 15 h 62"/>
                  <a:gd name="T12" fmla="*/ 0 w 23"/>
                  <a:gd name="T13" fmla="*/ 17 h 62"/>
                  <a:gd name="T14" fmla="*/ 0 w 23"/>
                  <a:gd name="T15" fmla="*/ 9 h 62"/>
                  <a:gd name="T16" fmla="*/ 5 w 23"/>
                  <a:gd name="T17" fmla="*/ 7 h 62"/>
                  <a:gd name="T18" fmla="*/ 9 w 23"/>
                  <a:gd name="T19" fmla="*/ 5 h 62"/>
                  <a:gd name="T20" fmla="*/ 14 w 23"/>
                  <a:gd name="T21" fmla="*/ 3 h 62"/>
                  <a:gd name="T22" fmla="*/ 19 w 23"/>
                  <a:gd name="T23" fmla="*/ 0 h 62"/>
                  <a:gd name="T24" fmla="*/ 23 w 23"/>
                  <a:gd name="T25" fmla="*/ 0 h 62"/>
                  <a:gd name="T26" fmla="*/ 23 w 23"/>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62">
                    <a:moveTo>
                      <a:pt x="23" y="0"/>
                    </a:moveTo>
                    <a:cubicBezTo>
                      <a:pt x="23" y="0"/>
                      <a:pt x="23" y="0"/>
                      <a:pt x="23" y="0"/>
                    </a:cubicBezTo>
                    <a:cubicBezTo>
                      <a:pt x="23" y="62"/>
                      <a:pt x="23" y="62"/>
                      <a:pt x="23" y="62"/>
                    </a:cubicBezTo>
                    <a:cubicBezTo>
                      <a:pt x="13" y="62"/>
                      <a:pt x="13" y="62"/>
                      <a:pt x="13" y="62"/>
                    </a:cubicBezTo>
                    <a:cubicBezTo>
                      <a:pt x="13" y="12"/>
                      <a:pt x="13" y="12"/>
                      <a:pt x="13" y="12"/>
                    </a:cubicBezTo>
                    <a:cubicBezTo>
                      <a:pt x="11" y="13"/>
                      <a:pt x="9" y="14"/>
                      <a:pt x="7" y="15"/>
                    </a:cubicBezTo>
                    <a:cubicBezTo>
                      <a:pt x="5" y="16"/>
                      <a:pt x="3" y="17"/>
                      <a:pt x="0" y="17"/>
                    </a:cubicBezTo>
                    <a:cubicBezTo>
                      <a:pt x="0" y="9"/>
                      <a:pt x="0" y="9"/>
                      <a:pt x="0" y="9"/>
                    </a:cubicBezTo>
                    <a:cubicBezTo>
                      <a:pt x="2" y="8"/>
                      <a:pt x="4" y="8"/>
                      <a:pt x="5" y="7"/>
                    </a:cubicBezTo>
                    <a:cubicBezTo>
                      <a:pt x="7" y="7"/>
                      <a:pt x="8" y="6"/>
                      <a:pt x="9" y="5"/>
                    </a:cubicBezTo>
                    <a:cubicBezTo>
                      <a:pt x="11" y="5"/>
                      <a:pt x="13" y="4"/>
                      <a:pt x="14" y="3"/>
                    </a:cubicBezTo>
                    <a:cubicBezTo>
                      <a:pt x="16" y="2"/>
                      <a:pt x="17" y="1"/>
                      <a:pt x="19" y="0"/>
                    </a:cubicBezTo>
                    <a:cubicBezTo>
                      <a:pt x="23" y="0"/>
                      <a:pt x="23" y="0"/>
                      <a:pt x="23" y="0"/>
                    </a:cubicBezTo>
                    <a:cubicBezTo>
                      <a:pt x="23" y="0"/>
                      <a:pt x="23" y="0"/>
                      <a:pt x="2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05"/>
              <p:cNvSpPr>
                <a:spLocks/>
              </p:cNvSpPr>
              <p:nvPr/>
            </p:nvSpPr>
            <p:spPr bwMode="auto">
              <a:xfrm>
                <a:off x="1942286" y="5264837"/>
                <a:ext cx="50800" cy="138113"/>
              </a:xfrm>
              <a:custGeom>
                <a:avLst/>
                <a:gdLst>
                  <a:gd name="T0" fmla="*/ 23 w 23"/>
                  <a:gd name="T1" fmla="*/ 0 h 62"/>
                  <a:gd name="T2" fmla="*/ 23 w 23"/>
                  <a:gd name="T3" fmla="*/ 0 h 62"/>
                  <a:gd name="T4" fmla="*/ 23 w 23"/>
                  <a:gd name="T5" fmla="*/ 62 h 62"/>
                  <a:gd name="T6" fmla="*/ 13 w 23"/>
                  <a:gd name="T7" fmla="*/ 62 h 62"/>
                  <a:gd name="T8" fmla="*/ 13 w 23"/>
                  <a:gd name="T9" fmla="*/ 12 h 62"/>
                  <a:gd name="T10" fmla="*/ 7 w 23"/>
                  <a:gd name="T11" fmla="*/ 15 h 62"/>
                  <a:gd name="T12" fmla="*/ 0 w 23"/>
                  <a:gd name="T13" fmla="*/ 17 h 62"/>
                  <a:gd name="T14" fmla="*/ 0 w 23"/>
                  <a:gd name="T15" fmla="*/ 9 h 62"/>
                  <a:gd name="T16" fmla="*/ 5 w 23"/>
                  <a:gd name="T17" fmla="*/ 7 h 62"/>
                  <a:gd name="T18" fmla="*/ 10 w 23"/>
                  <a:gd name="T19" fmla="*/ 5 h 62"/>
                  <a:gd name="T20" fmla="*/ 14 w 23"/>
                  <a:gd name="T21" fmla="*/ 3 h 62"/>
                  <a:gd name="T22" fmla="*/ 19 w 23"/>
                  <a:gd name="T23" fmla="*/ 0 h 62"/>
                  <a:gd name="T24" fmla="*/ 23 w 23"/>
                  <a:gd name="T25" fmla="*/ 0 h 62"/>
                  <a:gd name="T26" fmla="*/ 23 w 23"/>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62">
                    <a:moveTo>
                      <a:pt x="23" y="0"/>
                    </a:moveTo>
                    <a:cubicBezTo>
                      <a:pt x="23" y="0"/>
                      <a:pt x="23" y="0"/>
                      <a:pt x="23" y="0"/>
                    </a:cubicBezTo>
                    <a:cubicBezTo>
                      <a:pt x="23" y="62"/>
                      <a:pt x="23" y="62"/>
                      <a:pt x="23" y="62"/>
                    </a:cubicBezTo>
                    <a:cubicBezTo>
                      <a:pt x="13" y="62"/>
                      <a:pt x="13" y="62"/>
                      <a:pt x="13" y="62"/>
                    </a:cubicBezTo>
                    <a:cubicBezTo>
                      <a:pt x="13" y="12"/>
                      <a:pt x="13" y="12"/>
                      <a:pt x="13" y="12"/>
                    </a:cubicBezTo>
                    <a:cubicBezTo>
                      <a:pt x="11" y="13"/>
                      <a:pt x="10" y="14"/>
                      <a:pt x="7" y="15"/>
                    </a:cubicBezTo>
                    <a:cubicBezTo>
                      <a:pt x="5" y="16"/>
                      <a:pt x="3" y="17"/>
                      <a:pt x="0" y="17"/>
                    </a:cubicBezTo>
                    <a:cubicBezTo>
                      <a:pt x="0" y="9"/>
                      <a:pt x="0" y="9"/>
                      <a:pt x="0" y="9"/>
                    </a:cubicBezTo>
                    <a:cubicBezTo>
                      <a:pt x="2" y="8"/>
                      <a:pt x="4" y="8"/>
                      <a:pt x="5" y="7"/>
                    </a:cubicBezTo>
                    <a:cubicBezTo>
                      <a:pt x="7" y="7"/>
                      <a:pt x="8" y="6"/>
                      <a:pt x="10" y="5"/>
                    </a:cubicBezTo>
                    <a:cubicBezTo>
                      <a:pt x="11" y="4"/>
                      <a:pt x="13" y="4"/>
                      <a:pt x="14" y="3"/>
                    </a:cubicBezTo>
                    <a:cubicBezTo>
                      <a:pt x="16" y="2"/>
                      <a:pt x="17" y="1"/>
                      <a:pt x="19" y="0"/>
                    </a:cubicBezTo>
                    <a:cubicBezTo>
                      <a:pt x="23" y="0"/>
                      <a:pt x="23" y="0"/>
                      <a:pt x="23" y="0"/>
                    </a:cubicBezTo>
                    <a:cubicBezTo>
                      <a:pt x="23" y="0"/>
                      <a:pt x="23" y="0"/>
                      <a:pt x="2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6"/>
              <p:cNvSpPr>
                <a:spLocks noEditPoints="1"/>
              </p:cNvSpPr>
              <p:nvPr/>
            </p:nvSpPr>
            <p:spPr bwMode="auto">
              <a:xfrm>
                <a:off x="1839099" y="5263249"/>
                <a:ext cx="93663" cy="142875"/>
              </a:xfrm>
              <a:custGeom>
                <a:avLst/>
                <a:gdLst>
                  <a:gd name="T0" fmla="*/ 21 w 42"/>
                  <a:gd name="T1" fmla="*/ 8 h 64"/>
                  <a:gd name="T2" fmla="*/ 21 w 42"/>
                  <a:gd name="T3" fmla="*/ 8 h 64"/>
                  <a:gd name="T4" fmla="*/ 10 w 42"/>
                  <a:gd name="T5" fmla="*/ 33 h 64"/>
                  <a:gd name="T6" fmla="*/ 21 w 42"/>
                  <a:gd name="T7" fmla="*/ 56 h 64"/>
                  <a:gd name="T8" fmla="*/ 32 w 42"/>
                  <a:gd name="T9" fmla="*/ 33 h 64"/>
                  <a:gd name="T10" fmla="*/ 21 w 42"/>
                  <a:gd name="T11" fmla="*/ 8 h 64"/>
                  <a:gd name="T12" fmla="*/ 20 w 42"/>
                  <a:gd name="T13" fmla="*/ 64 h 64"/>
                  <a:gd name="T14" fmla="*/ 20 w 42"/>
                  <a:gd name="T15" fmla="*/ 64 h 64"/>
                  <a:gd name="T16" fmla="*/ 5 w 42"/>
                  <a:gd name="T17" fmla="*/ 56 h 64"/>
                  <a:gd name="T18" fmla="*/ 0 w 42"/>
                  <a:gd name="T19" fmla="*/ 33 h 64"/>
                  <a:gd name="T20" fmla="*/ 5 w 42"/>
                  <a:gd name="T21" fmla="*/ 8 h 64"/>
                  <a:gd name="T22" fmla="*/ 22 w 42"/>
                  <a:gd name="T23" fmla="*/ 0 h 64"/>
                  <a:gd name="T24" fmla="*/ 42 w 42"/>
                  <a:gd name="T25" fmla="*/ 32 h 64"/>
                  <a:gd name="T26" fmla="*/ 36 w 42"/>
                  <a:gd name="T27" fmla="*/ 56 h 64"/>
                  <a:gd name="T28" fmla="*/ 20 w 42"/>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4">
                    <a:moveTo>
                      <a:pt x="21" y="8"/>
                    </a:moveTo>
                    <a:cubicBezTo>
                      <a:pt x="21" y="8"/>
                      <a:pt x="21" y="8"/>
                      <a:pt x="21" y="8"/>
                    </a:cubicBezTo>
                    <a:cubicBezTo>
                      <a:pt x="13" y="8"/>
                      <a:pt x="10" y="16"/>
                      <a:pt x="10" y="33"/>
                    </a:cubicBezTo>
                    <a:cubicBezTo>
                      <a:pt x="10" y="48"/>
                      <a:pt x="13" y="56"/>
                      <a:pt x="21" y="56"/>
                    </a:cubicBezTo>
                    <a:cubicBezTo>
                      <a:pt x="28" y="56"/>
                      <a:pt x="32" y="48"/>
                      <a:pt x="32" y="33"/>
                    </a:cubicBezTo>
                    <a:cubicBezTo>
                      <a:pt x="32" y="16"/>
                      <a:pt x="28" y="8"/>
                      <a:pt x="21" y="8"/>
                    </a:cubicBezTo>
                    <a:close/>
                    <a:moveTo>
                      <a:pt x="20" y="64"/>
                    </a:moveTo>
                    <a:cubicBezTo>
                      <a:pt x="20" y="64"/>
                      <a:pt x="20" y="64"/>
                      <a:pt x="20" y="64"/>
                    </a:cubicBezTo>
                    <a:cubicBezTo>
                      <a:pt x="14" y="64"/>
                      <a:pt x="9" y="62"/>
                      <a:pt x="5" y="56"/>
                    </a:cubicBezTo>
                    <a:cubicBezTo>
                      <a:pt x="1" y="51"/>
                      <a:pt x="0" y="43"/>
                      <a:pt x="0" y="33"/>
                    </a:cubicBezTo>
                    <a:cubicBezTo>
                      <a:pt x="0" y="22"/>
                      <a:pt x="1" y="14"/>
                      <a:pt x="5" y="8"/>
                    </a:cubicBezTo>
                    <a:cubicBezTo>
                      <a:pt x="9" y="3"/>
                      <a:pt x="14" y="0"/>
                      <a:pt x="22" y="0"/>
                    </a:cubicBezTo>
                    <a:cubicBezTo>
                      <a:pt x="35" y="0"/>
                      <a:pt x="42" y="11"/>
                      <a:pt x="42" y="32"/>
                    </a:cubicBezTo>
                    <a:cubicBezTo>
                      <a:pt x="42" y="42"/>
                      <a:pt x="40" y="50"/>
                      <a:pt x="36" y="56"/>
                    </a:cubicBezTo>
                    <a:cubicBezTo>
                      <a:pt x="32" y="62"/>
                      <a:pt x="27" y="64"/>
                      <a:pt x="20" y="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07"/>
              <p:cNvSpPr>
                <a:spLocks noEditPoints="1"/>
              </p:cNvSpPr>
              <p:nvPr/>
            </p:nvSpPr>
            <p:spPr bwMode="auto">
              <a:xfrm>
                <a:off x="1737499" y="5107674"/>
                <a:ext cx="93663" cy="142875"/>
              </a:xfrm>
              <a:custGeom>
                <a:avLst/>
                <a:gdLst>
                  <a:gd name="T0" fmla="*/ 21 w 42"/>
                  <a:gd name="T1" fmla="*/ 8 h 64"/>
                  <a:gd name="T2" fmla="*/ 21 w 42"/>
                  <a:gd name="T3" fmla="*/ 8 h 64"/>
                  <a:gd name="T4" fmla="*/ 10 w 42"/>
                  <a:gd name="T5" fmla="*/ 33 h 64"/>
                  <a:gd name="T6" fmla="*/ 21 w 42"/>
                  <a:gd name="T7" fmla="*/ 56 h 64"/>
                  <a:gd name="T8" fmla="*/ 32 w 42"/>
                  <a:gd name="T9" fmla="*/ 32 h 64"/>
                  <a:gd name="T10" fmla="*/ 21 w 42"/>
                  <a:gd name="T11" fmla="*/ 8 h 64"/>
                  <a:gd name="T12" fmla="*/ 20 w 42"/>
                  <a:gd name="T13" fmla="*/ 64 h 64"/>
                  <a:gd name="T14" fmla="*/ 20 w 42"/>
                  <a:gd name="T15" fmla="*/ 64 h 64"/>
                  <a:gd name="T16" fmla="*/ 5 w 42"/>
                  <a:gd name="T17" fmla="*/ 56 h 64"/>
                  <a:gd name="T18" fmla="*/ 0 w 42"/>
                  <a:gd name="T19" fmla="*/ 33 h 64"/>
                  <a:gd name="T20" fmla="*/ 5 w 42"/>
                  <a:gd name="T21" fmla="*/ 8 h 64"/>
                  <a:gd name="T22" fmla="*/ 22 w 42"/>
                  <a:gd name="T23" fmla="*/ 0 h 64"/>
                  <a:gd name="T24" fmla="*/ 42 w 42"/>
                  <a:gd name="T25" fmla="*/ 32 h 64"/>
                  <a:gd name="T26" fmla="*/ 36 w 42"/>
                  <a:gd name="T27" fmla="*/ 56 h 64"/>
                  <a:gd name="T28" fmla="*/ 20 w 42"/>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4">
                    <a:moveTo>
                      <a:pt x="21" y="8"/>
                    </a:moveTo>
                    <a:cubicBezTo>
                      <a:pt x="21" y="8"/>
                      <a:pt x="21" y="8"/>
                      <a:pt x="21" y="8"/>
                    </a:cubicBezTo>
                    <a:cubicBezTo>
                      <a:pt x="14" y="8"/>
                      <a:pt x="10" y="16"/>
                      <a:pt x="10" y="33"/>
                    </a:cubicBezTo>
                    <a:cubicBezTo>
                      <a:pt x="10" y="48"/>
                      <a:pt x="14" y="56"/>
                      <a:pt x="21" y="56"/>
                    </a:cubicBezTo>
                    <a:cubicBezTo>
                      <a:pt x="28" y="56"/>
                      <a:pt x="32" y="48"/>
                      <a:pt x="32" y="32"/>
                    </a:cubicBezTo>
                    <a:cubicBezTo>
                      <a:pt x="32" y="16"/>
                      <a:pt x="28" y="8"/>
                      <a:pt x="21" y="8"/>
                    </a:cubicBezTo>
                    <a:close/>
                    <a:moveTo>
                      <a:pt x="20" y="64"/>
                    </a:moveTo>
                    <a:cubicBezTo>
                      <a:pt x="20" y="64"/>
                      <a:pt x="20" y="64"/>
                      <a:pt x="20" y="64"/>
                    </a:cubicBezTo>
                    <a:cubicBezTo>
                      <a:pt x="14" y="64"/>
                      <a:pt x="9" y="61"/>
                      <a:pt x="5" y="56"/>
                    </a:cubicBezTo>
                    <a:cubicBezTo>
                      <a:pt x="2" y="51"/>
                      <a:pt x="0" y="43"/>
                      <a:pt x="0" y="33"/>
                    </a:cubicBezTo>
                    <a:cubicBezTo>
                      <a:pt x="0" y="22"/>
                      <a:pt x="2" y="14"/>
                      <a:pt x="5" y="8"/>
                    </a:cubicBezTo>
                    <a:cubicBezTo>
                      <a:pt x="9" y="2"/>
                      <a:pt x="15" y="0"/>
                      <a:pt x="22" y="0"/>
                    </a:cubicBezTo>
                    <a:cubicBezTo>
                      <a:pt x="35" y="0"/>
                      <a:pt x="42" y="10"/>
                      <a:pt x="42" y="32"/>
                    </a:cubicBezTo>
                    <a:cubicBezTo>
                      <a:pt x="42" y="42"/>
                      <a:pt x="40" y="50"/>
                      <a:pt x="36" y="56"/>
                    </a:cubicBezTo>
                    <a:cubicBezTo>
                      <a:pt x="33" y="61"/>
                      <a:pt x="27" y="64"/>
                      <a:pt x="20" y="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8"/>
              <p:cNvSpPr>
                <a:spLocks noEditPoints="1"/>
              </p:cNvSpPr>
              <p:nvPr/>
            </p:nvSpPr>
            <p:spPr bwMode="auto">
              <a:xfrm>
                <a:off x="2061349" y="5107674"/>
                <a:ext cx="95250" cy="142875"/>
              </a:xfrm>
              <a:custGeom>
                <a:avLst/>
                <a:gdLst>
                  <a:gd name="T0" fmla="*/ 22 w 43"/>
                  <a:gd name="T1" fmla="*/ 8 h 64"/>
                  <a:gd name="T2" fmla="*/ 22 w 43"/>
                  <a:gd name="T3" fmla="*/ 8 h 64"/>
                  <a:gd name="T4" fmla="*/ 11 w 43"/>
                  <a:gd name="T5" fmla="*/ 33 h 64"/>
                  <a:gd name="T6" fmla="*/ 22 w 43"/>
                  <a:gd name="T7" fmla="*/ 56 h 64"/>
                  <a:gd name="T8" fmla="*/ 33 w 43"/>
                  <a:gd name="T9" fmla="*/ 32 h 64"/>
                  <a:gd name="T10" fmla="*/ 22 w 43"/>
                  <a:gd name="T11" fmla="*/ 8 h 64"/>
                  <a:gd name="T12" fmla="*/ 21 w 43"/>
                  <a:gd name="T13" fmla="*/ 64 h 64"/>
                  <a:gd name="T14" fmla="*/ 21 w 43"/>
                  <a:gd name="T15" fmla="*/ 64 h 64"/>
                  <a:gd name="T16" fmla="*/ 6 w 43"/>
                  <a:gd name="T17" fmla="*/ 56 h 64"/>
                  <a:gd name="T18" fmla="*/ 0 w 43"/>
                  <a:gd name="T19" fmla="*/ 33 h 64"/>
                  <a:gd name="T20" fmla="*/ 6 w 43"/>
                  <a:gd name="T21" fmla="*/ 8 h 64"/>
                  <a:gd name="T22" fmla="*/ 22 w 43"/>
                  <a:gd name="T23" fmla="*/ 0 h 64"/>
                  <a:gd name="T24" fmla="*/ 43 w 43"/>
                  <a:gd name="T25" fmla="*/ 32 h 64"/>
                  <a:gd name="T26" fmla="*/ 37 w 43"/>
                  <a:gd name="T27" fmla="*/ 56 h 64"/>
                  <a:gd name="T28" fmla="*/ 21 w 43"/>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64">
                    <a:moveTo>
                      <a:pt x="22" y="8"/>
                    </a:moveTo>
                    <a:cubicBezTo>
                      <a:pt x="22" y="8"/>
                      <a:pt x="22" y="8"/>
                      <a:pt x="22" y="8"/>
                    </a:cubicBezTo>
                    <a:cubicBezTo>
                      <a:pt x="14" y="8"/>
                      <a:pt x="11" y="16"/>
                      <a:pt x="11" y="33"/>
                    </a:cubicBezTo>
                    <a:cubicBezTo>
                      <a:pt x="11" y="48"/>
                      <a:pt x="14" y="56"/>
                      <a:pt x="22" y="56"/>
                    </a:cubicBezTo>
                    <a:cubicBezTo>
                      <a:pt x="29" y="56"/>
                      <a:pt x="33" y="48"/>
                      <a:pt x="33" y="32"/>
                    </a:cubicBezTo>
                    <a:cubicBezTo>
                      <a:pt x="33" y="16"/>
                      <a:pt x="29" y="8"/>
                      <a:pt x="22" y="8"/>
                    </a:cubicBezTo>
                    <a:close/>
                    <a:moveTo>
                      <a:pt x="21" y="64"/>
                    </a:moveTo>
                    <a:cubicBezTo>
                      <a:pt x="21" y="64"/>
                      <a:pt x="21" y="64"/>
                      <a:pt x="21" y="64"/>
                    </a:cubicBezTo>
                    <a:cubicBezTo>
                      <a:pt x="14" y="64"/>
                      <a:pt x="9" y="61"/>
                      <a:pt x="6" y="56"/>
                    </a:cubicBezTo>
                    <a:cubicBezTo>
                      <a:pt x="2" y="51"/>
                      <a:pt x="0" y="43"/>
                      <a:pt x="0" y="33"/>
                    </a:cubicBezTo>
                    <a:cubicBezTo>
                      <a:pt x="0" y="22"/>
                      <a:pt x="2" y="14"/>
                      <a:pt x="6" y="8"/>
                    </a:cubicBezTo>
                    <a:cubicBezTo>
                      <a:pt x="10" y="2"/>
                      <a:pt x="15" y="0"/>
                      <a:pt x="22" y="0"/>
                    </a:cubicBezTo>
                    <a:cubicBezTo>
                      <a:pt x="36" y="0"/>
                      <a:pt x="43" y="10"/>
                      <a:pt x="43" y="32"/>
                    </a:cubicBezTo>
                    <a:cubicBezTo>
                      <a:pt x="43" y="42"/>
                      <a:pt x="41" y="50"/>
                      <a:pt x="37" y="56"/>
                    </a:cubicBezTo>
                    <a:cubicBezTo>
                      <a:pt x="33" y="61"/>
                      <a:pt x="28" y="64"/>
                      <a:pt x="21" y="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09"/>
              <p:cNvSpPr>
                <a:spLocks noEditPoints="1"/>
              </p:cNvSpPr>
              <p:nvPr/>
            </p:nvSpPr>
            <p:spPr bwMode="auto">
              <a:xfrm>
                <a:off x="2177236" y="5107674"/>
                <a:ext cx="93663" cy="142875"/>
              </a:xfrm>
              <a:custGeom>
                <a:avLst/>
                <a:gdLst>
                  <a:gd name="T0" fmla="*/ 21 w 42"/>
                  <a:gd name="T1" fmla="*/ 8 h 64"/>
                  <a:gd name="T2" fmla="*/ 21 w 42"/>
                  <a:gd name="T3" fmla="*/ 8 h 64"/>
                  <a:gd name="T4" fmla="*/ 10 w 42"/>
                  <a:gd name="T5" fmla="*/ 33 h 64"/>
                  <a:gd name="T6" fmla="*/ 21 w 42"/>
                  <a:gd name="T7" fmla="*/ 56 h 64"/>
                  <a:gd name="T8" fmla="*/ 32 w 42"/>
                  <a:gd name="T9" fmla="*/ 32 h 64"/>
                  <a:gd name="T10" fmla="*/ 21 w 42"/>
                  <a:gd name="T11" fmla="*/ 8 h 64"/>
                  <a:gd name="T12" fmla="*/ 20 w 42"/>
                  <a:gd name="T13" fmla="*/ 64 h 64"/>
                  <a:gd name="T14" fmla="*/ 20 w 42"/>
                  <a:gd name="T15" fmla="*/ 64 h 64"/>
                  <a:gd name="T16" fmla="*/ 5 w 42"/>
                  <a:gd name="T17" fmla="*/ 56 h 64"/>
                  <a:gd name="T18" fmla="*/ 0 w 42"/>
                  <a:gd name="T19" fmla="*/ 33 h 64"/>
                  <a:gd name="T20" fmla="*/ 5 w 42"/>
                  <a:gd name="T21" fmla="*/ 8 h 64"/>
                  <a:gd name="T22" fmla="*/ 22 w 42"/>
                  <a:gd name="T23" fmla="*/ 0 h 64"/>
                  <a:gd name="T24" fmla="*/ 42 w 42"/>
                  <a:gd name="T25" fmla="*/ 32 h 64"/>
                  <a:gd name="T26" fmla="*/ 36 w 42"/>
                  <a:gd name="T27" fmla="*/ 56 h 64"/>
                  <a:gd name="T28" fmla="*/ 20 w 42"/>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4">
                    <a:moveTo>
                      <a:pt x="21" y="8"/>
                    </a:moveTo>
                    <a:cubicBezTo>
                      <a:pt x="21" y="8"/>
                      <a:pt x="21" y="8"/>
                      <a:pt x="21" y="8"/>
                    </a:cubicBezTo>
                    <a:cubicBezTo>
                      <a:pt x="14" y="8"/>
                      <a:pt x="10" y="16"/>
                      <a:pt x="10" y="33"/>
                    </a:cubicBezTo>
                    <a:cubicBezTo>
                      <a:pt x="10" y="48"/>
                      <a:pt x="14" y="56"/>
                      <a:pt x="21" y="56"/>
                    </a:cubicBezTo>
                    <a:cubicBezTo>
                      <a:pt x="28" y="56"/>
                      <a:pt x="32" y="48"/>
                      <a:pt x="32" y="32"/>
                    </a:cubicBezTo>
                    <a:cubicBezTo>
                      <a:pt x="32" y="16"/>
                      <a:pt x="28" y="8"/>
                      <a:pt x="21" y="8"/>
                    </a:cubicBezTo>
                    <a:close/>
                    <a:moveTo>
                      <a:pt x="20" y="64"/>
                    </a:moveTo>
                    <a:cubicBezTo>
                      <a:pt x="20" y="64"/>
                      <a:pt x="20" y="64"/>
                      <a:pt x="20" y="64"/>
                    </a:cubicBezTo>
                    <a:cubicBezTo>
                      <a:pt x="14" y="64"/>
                      <a:pt x="9" y="61"/>
                      <a:pt x="5" y="56"/>
                    </a:cubicBezTo>
                    <a:cubicBezTo>
                      <a:pt x="1" y="51"/>
                      <a:pt x="0" y="43"/>
                      <a:pt x="0" y="33"/>
                    </a:cubicBezTo>
                    <a:cubicBezTo>
                      <a:pt x="0" y="22"/>
                      <a:pt x="1" y="14"/>
                      <a:pt x="5" y="8"/>
                    </a:cubicBezTo>
                    <a:cubicBezTo>
                      <a:pt x="9" y="2"/>
                      <a:pt x="14" y="0"/>
                      <a:pt x="22" y="0"/>
                    </a:cubicBezTo>
                    <a:cubicBezTo>
                      <a:pt x="35" y="0"/>
                      <a:pt x="42" y="10"/>
                      <a:pt x="42" y="32"/>
                    </a:cubicBezTo>
                    <a:cubicBezTo>
                      <a:pt x="42" y="42"/>
                      <a:pt x="40" y="50"/>
                      <a:pt x="36" y="56"/>
                    </a:cubicBezTo>
                    <a:cubicBezTo>
                      <a:pt x="32" y="61"/>
                      <a:pt x="27" y="64"/>
                      <a:pt x="20" y="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0"/>
              <p:cNvSpPr>
                <a:spLocks/>
              </p:cNvSpPr>
              <p:nvPr/>
            </p:nvSpPr>
            <p:spPr bwMode="auto">
              <a:xfrm>
                <a:off x="2056586" y="4799699"/>
                <a:ext cx="49213" cy="136525"/>
              </a:xfrm>
              <a:custGeom>
                <a:avLst/>
                <a:gdLst>
                  <a:gd name="T0" fmla="*/ 22 w 22"/>
                  <a:gd name="T1" fmla="*/ 0 h 62"/>
                  <a:gd name="T2" fmla="*/ 22 w 22"/>
                  <a:gd name="T3" fmla="*/ 0 h 62"/>
                  <a:gd name="T4" fmla="*/ 22 w 22"/>
                  <a:gd name="T5" fmla="*/ 62 h 62"/>
                  <a:gd name="T6" fmla="*/ 12 w 22"/>
                  <a:gd name="T7" fmla="*/ 62 h 62"/>
                  <a:gd name="T8" fmla="*/ 12 w 22"/>
                  <a:gd name="T9" fmla="*/ 11 h 62"/>
                  <a:gd name="T10" fmla="*/ 7 w 22"/>
                  <a:gd name="T11" fmla="*/ 15 h 62"/>
                  <a:gd name="T12" fmla="*/ 0 w 22"/>
                  <a:gd name="T13" fmla="*/ 17 h 62"/>
                  <a:gd name="T14" fmla="*/ 0 w 22"/>
                  <a:gd name="T15" fmla="*/ 9 h 62"/>
                  <a:gd name="T16" fmla="*/ 4 w 22"/>
                  <a:gd name="T17" fmla="*/ 7 h 62"/>
                  <a:gd name="T18" fmla="*/ 9 w 22"/>
                  <a:gd name="T19" fmla="*/ 5 h 62"/>
                  <a:gd name="T20" fmla="*/ 13 w 22"/>
                  <a:gd name="T21" fmla="*/ 3 h 62"/>
                  <a:gd name="T22" fmla="*/ 18 w 22"/>
                  <a:gd name="T23" fmla="*/ 0 h 62"/>
                  <a:gd name="T24" fmla="*/ 22 w 22"/>
                  <a:gd name="T25" fmla="*/ 0 h 62"/>
                  <a:gd name="T26" fmla="*/ 22 w 22"/>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62">
                    <a:moveTo>
                      <a:pt x="22" y="0"/>
                    </a:moveTo>
                    <a:cubicBezTo>
                      <a:pt x="22" y="0"/>
                      <a:pt x="22" y="0"/>
                      <a:pt x="22" y="0"/>
                    </a:cubicBezTo>
                    <a:cubicBezTo>
                      <a:pt x="22" y="62"/>
                      <a:pt x="22" y="62"/>
                      <a:pt x="22" y="62"/>
                    </a:cubicBezTo>
                    <a:cubicBezTo>
                      <a:pt x="12" y="62"/>
                      <a:pt x="12" y="62"/>
                      <a:pt x="12" y="62"/>
                    </a:cubicBezTo>
                    <a:cubicBezTo>
                      <a:pt x="12" y="11"/>
                      <a:pt x="12" y="11"/>
                      <a:pt x="12" y="11"/>
                    </a:cubicBezTo>
                    <a:cubicBezTo>
                      <a:pt x="11" y="13"/>
                      <a:pt x="9" y="14"/>
                      <a:pt x="7" y="15"/>
                    </a:cubicBezTo>
                    <a:cubicBezTo>
                      <a:pt x="5" y="16"/>
                      <a:pt x="2" y="16"/>
                      <a:pt x="0" y="17"/>
                    </a:cubicBezTo>
                    <a:cubicBezTo>
                      <a:pt x="0" y="9"/>
                      <a:pt x="0" y="9"/>
                      <a:pt x="0" y="9"/>
                    </a:cubicBezTo>
                    <a:cubicBezTo>
                      <a:pt x="1" y="8"/>
                      <a:pt x="3" y="8"/>
                      <a:pt x="4" y="7"/>
                    </a:cubicBezTo>
                    <a:cubicBezTo>
                      <a:pt x="6" y="6"/>
                      <a:pt x="7" y="6"/>
                      <a:pt x="9" y="5"/>
                    </a:cubicBezTo>
                    <a:cubicBezTo>
                      <a:pt x="10" y="4"/>
                      <a:pt x="12" y="3"/>
                      <a:pt x="13" y="3"/>
                    </a:cubicBezTo>
                    <a:cubicBezTo>
                      <a:pt x="15" y="2"/>
                      <a:pt x="16" y="1"/>
                      <a:pt x="18" y="0"/>
                    </a:cubicBezTo>
                    <a:cubicBezTo>
                      <a:pt x="22" y="0"/>
                      <a:pt x="22" y="0"/>
                      <a:pt x="22" y="0"/>
                    </a:cubicBezTo>
                    <a:cubicBezTo>
                      <a:pt x="22" y="0"/>
                      <a:pt x="22" y="0"/>
                      <a:pt x="2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11"/>
              <p:cNvSpPr>
                <a:spLocks noEditPoints="1"/>
              </p:cNvSpPr>
              <p:nvPr/>
            </p:nvSpPr>
            <p:spPr bwMode="auto">
              <a:xfrm>
                <a:off x="2128024" y="4796524"/>
                <a:ext cx="95250" cy="142875"/>
              </a:xfrm>
              <a:custGeom>
                <a:avLst/>
                <a:gdLst>
                  <a:gd name="T0" fmla="*/ 22 w 43"/>
                  <a:gd name="T1" fmla="*/ 7 h 64"/>
                  <a:gd name="T2" fmla="*/ 22 w 43"/>
                  <a:gd name="T3" fmla="*/ 7 h 64"/>
                  <a:gd name="T4" fmla="*/ 11 w 43"/>
                  <a:gd name="T5" fmla="*/ 32 h 64"/>
                  <a:gd name="T6" fmla="*/ 22 w 43"/>
                  <a:gd name="T7" fmla="*/ 56 h 64"/>
                  <a:gd name="T8" fmla="*/ 33 w 43"/>
                  <a:gd name="T9" fmla="*/ 32 h 64"/>
                  <a:gd name="T10" fmla="*/ 22 w 43"/>
                  <a:gd name="T11" fmla="*/ 7 h 64"/>
                  <a:gd name="T12" fmla="*/ 21 w 43"/>
                  <a:gd name="T13" fmla="*/ 64 h 64"/>
                  <a:gd name="T14" fmla="*/ 21 w 43"/>
                  <a:gd name="T15" fmla="*/ 64 h 64"/>
                  <a:gd name="T16" fmla="*/ 6 w 43"/>
                  <a:gd name="T17" fmla="*/ 56 h 64"/>
                  <a:gd name="T18" fmla="*/ 0 w 43"/>
                  <a:gd name="T19" fmla="*/ 33 h 64"/>
                  <a:gd name="T20" fmla="*/ 6 w 43"/>
                  <a:gd name="T21" fmla="*/ 8 h 64"/>
                  <a:gd name="T22" fmla="*/ 22 w 43"/>
                  <a:gd name="T23" fmla="*/ 0 h 64"/>
                  <a:gd name="T24" fmla="*/ 43 w 43"/>
                  <a:gd name="T25" fmla="*/ 31 h 64"/>
                  <a:gd name="T26" fmla="*/ 37 w 43"/>
                  <a:gd name="T27" fmla="*/ 55 h 64"/>
                  <a:gd name="T28" fmla="*/ 21 w 43"/>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64">
                    <a:moveTo>
                      <a:pt x="22" y="7"/>
                    </a:moveTo>
                    <a:cubicBezTo>
                      <a:pt x="22" y="7"/>
                      <a:pt x="22" y="7"/>
                      <a:pt x="22" y="7"/>
                    </a:cubicBezTo>
                    <a:cubicBezTo>
                      <a:pt x="14" y="7"/>
                      <a:pt x="11" y="16"/>
                      <a:pt x="11" y="32"/>
                    </a:cubicBezTo>
                    <a:cubicBezTo>
                      <a:pt x="11" y="48"/>
                      <a:pt x="14" y="56"/>
                      <a:pt x="22" y="56"/>
                    </a:cubicBezTo>
                    <a:cubicBezTo>
                      <a:pt x="29" y="56"/>
                      <a:pt x="33" y="48"/>
                      <a:pt x="33" y="32"/>
                    </a:cubicBezTo>
                    <a:cubicBezTo>
                      <a:pt x="33" y="16"/>
                      <a:pt x="29" y="7"/>
                      <a:pt x="22" y="7"/>
                    </a:cubicBezTo>
                    <a:close/>
                    <a:moveTo>
                      <a:pt x="21" y="64"/>
                    </a:moveTo>
                    <a:cubicBezTo>
                      <a:pt x="21" y="64"/>
                      <a:pt x="21" y="64"/>
                      <a:pt x="21" y="64"/>
                    </a:cubicBezTo>
                    <a:cubicBezTo>
                      <a:pt x="14" y="64"/>
                      <a:pt x="9" y="61"/>
                      <a:pt x="6" y="56"/>
                    </a:cubicBezTo>
                    <a:cubicBezTo>
                      <a:pt x="2" y="50"/>
                      <a:pt x="0" y="43"/>
                      <a:pt x="0" y="33"/>
                    </a:cubicBezTo>
                    <a:cubicBezTo>
                      <a:pt x="0" y="22"/>
                      <a:pt x="2" y="13"/>
                      <a:pt x="6" y="8"/>
                    </a:cubicBezTo>
                    <a:cubicBezTo>
                      <a:pt x="10" y="2"/>
                      <a:pt x="15" y="0"/>
                      <a:pt x="22" y="0"/>
                    </a:cubicBezTo>
                    <a:cubicBezTo>
                      <a:pt x="36" y="0"/>
                      <a:pt x="43" y="10"/>
                      <a:pt x="43" y="31"/>
                    </a:cubicBezTo>
                    <a:cubicBezTo>
                      <a:pt x="43" y="42"/>
                      <a:pt x="41" y="50"/>
                      <a:pt x="37" y="55"/>
                    </a:cubicBezTo>
                    <a:cubicBezTo>
                      <a:pt x="33" y="61"/>
                      <a:pt x="28" y="64"/>
                      <a:pt x="21" y="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12"/>
              <p:cNvSpPr>
                <a:spLocks noEditPoints="1"/>
              </p:cNvSpPr>
              <p:nvPr/>
            </p:nvSpPr>
            <p:spPr bwMode="auto">
              <a:xfrm>
                <a:off x="2240736" y="4796524"/>
                <a:ext cx="96838" cy="142875"/>
              </a:xfrm>
              <a:custGeom>
                <a:avLst/>
                <a:gdLst>
                  <a:gd name="T0" fmla="*/ 22 w 43"/>
                  <a:gd name="T1" fmla="*/ 7 h 64"/>
                  <a:gd name="T2" fmla="*/ 22 w 43"/>
                  <a:gd name="T3" fmla="*/ 7 h 64"/>
                  <a:gd name="T4" fmla="*/ 11 w 43"/>
                  <a:gd name="T5" fmla="*/ 32 h 64"/>
                  <a:gd name="T6" fmla="*/ 22 w 43"/>
                  <a:gd name="T7" fmla="*/ 56 h 64"/>
                  <a:gd name="T8" fmla="*/ 33 w 43"/>
                  <a:gd name="T9" fmla="*/ 32 h 64"/>
                  <a:gd name="T10" fmla="*/ 22 w 43"/>
                  <a:gd name="T11" fmla="*/ 7 h 64"/>
                  <a:gd name="T12" fmla="*/ 21 w 43"/>
                  <a:gd name="T13" fmla="*/ 64 h 64"/>
                  <a:gd name="T14" fmla="*/ 21 w 43"/>
                  <a:gd name="T15" fmla="*/ 64 h 64"/>
                  <a:gd name="T16" fmla="*/ 6 w 43"/>
                  <a:gd name="T17" fmla="*/ 56 h 64"/>
                  <a:gd name="T18" fmla="*/ 0 w 43"/>
                  <a:gd name="T19" fmla="*/ 33 h 64"/>
                  <a:gd name="T20" fmla="*/ 6 w 43"/>
                  <a:gd name="T21" fmla="*/ 8 h 64"/>
                  <a:gd name="T22" fmla="*/ 23 w 43"/>
                  <a:gd name="T23" fmla="*/ 0 h 64"/>
                  <a:gd name="T24" fmla="*/ 43 w 43"/>
                  <a:gd name="T25" fmla="*/ 31 h 64"/>
                  <a:gd name="T26" fmla="*/ 37 w 43"/>
                  <a:gd name="T27" fmla="*/ 55 h 64"/>
                  <a:gd name="T28" fmla="*/ 21 w 43"/>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64">
                    <a:moveTo>
                      <a:pt x="22" y="7"/>
                    </a:moveTo>
                    <a:cubicBezTo>
                      <a:pt x="22" y="7"/>
                      <a:pt x="22" y="7"/>
                      <a:pt x="22" y="7"/>
                    </a:cubicBezTo>
                    <a:cubicBezTo>
                      <a:pt x="15" y="7"/>
                      <a:pt x="11" y="16"/>
                      <a:pt x="11" y="32"/>
                    </a:cubicBezTo>
                    <a:cubicBezTo>
                      <a:pt x="11" y="48"/>
                      <a:pt x="14" y="56"/>
                      <a:pt x="22" y="56"/>
                    </a:cubicBezTo>
                    <a:cubicBezTo>
                      <a:pt x="29" y="56"/>
                      <a:pt x="33" y="48"/>
                      <a:pt x="33" y="32"/>
                    </a:cubicBezTo>
                    <a:cubicBezTo>
                      <a:pt x="33" y="16"/>
                      <a:pt x="29" y="7"/>
                      <a:pt x="22" y="7"/>
                    </a:cubicBezTo>
                    <a:close/>
                    <a:moveTo>
                      <a:pt x="21" y="64"/>
                    </a:moveTo>
                    <a:cubicBezTo>
                      <a:pt x="21" y="64"/>
                      <a:pt x="21" y="64"/>
                      <a:pt x="21" y="64"/>
                    </a:cubicBezTo>
                    <a:cubicBezTo>
                      <a:pt x="15" y="64"/>
                      <a:pt x="9" y="61"/>
                      <a:pt x="6" y="56"/>
                    </a:cubicBezTo>
                    <a:cubicBezTo>
                      <a:pt x="2" y="50"/>
                      <a:pt x="0" y="43"/>
                      <a:pt x="0" y="33"/>
                    </a:cubicBezTo>
                    <a:cubicBezTo>
                      <a:pt x="0" y="22"/>
                      <a:pt x="2" y="13"/>
                      <a:pt x="6" y="8"/>
                    </a:cubicBezTo>
                    <a:cubicBezTo>
                      <a:pt x="10" y="2"/>
                      <a:pt x="15" y="0"/>
                      <a:pt x="23" y="0"/>
                    </a:cubicBezTo>
                    <a:cubicBezTo>
                      <a:pt x="36" y="0"/>
                      <a:pt x="43" y="10"/>
                      <a:pt x="43" y="31"/>
                    </a:cubicBezTo>
                    <a:cubicBezTo>
                      <a:pt x="43" y="42"/>
                      <a:pt x="41" y="50"/>
                      <a:pt x="37" y="55"/>
                    </a:cubicBezTo>
                    <a:cubicBezTo>
                      <a:pt x="33" y="61"/>
                      <a:pt x="28" y="64"/>
                      <a:pt x="21" y="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13"/>
              <p:cNvSpPr>
                <a:spLocks noEditPoints="1"/>
              </p:cNvSpPr>
              <p:nvPr/>
            </p:nvSpPr>
            <p:spPr bwMode="auto">
              <a:xfrm>
                <a:off x="2289949" y="5107674"/>
                <a:ext cx="95250" cy="142875"/>
              </a:xfrm>
              <a:custGeom>
                <a:avLst/>
                <a:gdLst>
                  <a:gd name="T0" fmla="*/ 22 w 43"/>
                  <a:gd name="T1" fmla="*/ 8 h 64"/>
                  <a:gd name="T2" fmla="*/ 22 w 43"/>
                  <a:gd name="T3" fmla="*/ 8 h 64"/>
                  <a:gd name="T4" fmla="*/ 11 w 43"/>
                  <a:gd name="T5" fmla="*/ 33 h 64"/>
                  <a:gd name="T6" fmla="*/ 22 w 43"/>
                  <a:gd name="T7" fmla="*/ 56 h 64"/>
                  <a:gd name="T8" fmla="*/ 33 w 43"/>
                  <a:gd name="T9" fmla="*/ 32 h 64"/>
                  <a:gd name="T10" fmla="*/ 22 w 43"/>
                  <a:gd name="T11" fmla="*/ 8 h 64"/>
                  <a:gd name="T12" fmla="*/ 21 w 43"/>
                  <a:gd name="T13" fmla="*/ 64 h 64"/>
                  <a:gd name="T14" fmla="*/ 21 w 43"/>
                  <a:gd name="T15" fmla="*/ 64 h 64"/>
                  <a:gd name="T16" fmla="*/ 6 w 43"/>
                  <a:gd name="T17" fmla="*/ 56 h 64"/>
                  <a:gd name="T18" fmla="*/ 0 w 43"/>
                  <a:gd name="T19" fmla="*/ 33 h 64"/>
                  <a:gd name="T20" fmla="*/ 6 w 43"/>
                  <a:gd name="T21" fmla="*/ 8 h 64"/>
                  <a:gd name="T22" fmla="*/ 23 w 43"/>
                  <a:gd name="T23" fmla="*/ 0 h 64"/>
                  <a:gd name="T24" fmla="*/ 43 w 43"/>
                  <a:gd name="T25" fmla="*/ 32 h 64"/>
                  <a:gd name="T26" fmla="*/ 37 w 43"/>
                  <a:gd name="T27" fmla="*/ 56 h 64"/>
                  <a:gd name="T28" fmla="*/ 21 w 43"/>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64">
                    <a:moveTo>
                      <a:pt x="22" y="8"/>
                    </a:moveTo>
                    <a:cubicBezTo>
                      <a:pt x="22" y="8"/>
                      <a:pt x="22" y="8"/>
                      <a:pt x="22" y="8"/>
                    </a:cubicBezTo>
                    <a:cubicBezTo>
                      <a:pt x="15" y="8"/>
                      <a:pt x="11" y="16"/>
                      <a:pt x="11" y="33"/>
                    </a:cubicBezTo>
                    <a:cubicBezTo>
                      <a:pt x="11" y="48"/>
                      <a:pt x="14" y="56"/>
                      <a:pt x="22" y="56"/>
                    </a:cubicBezTo>
                    <a:cubicBezTo>
                      <a:pt x="29" y="56"/>
                      <a:pt x="33" y="48"/>
                      <a:pt x="33" y="32"/>
                    </a:cubicBezTo>
                    <a:cubicBezTo>
                      <a:pt x="33" y="16"/>
                      <a:pt x="29" y="8"/>
                      <a:pt x="22" y="8"/>
                    </a:cubicBezTo>
                    <a:close/>
                    <a:moveTo>
                      <a:pt x="21" y="64"/>
                    </a:moveTo>
                    <a:cubicBezTo>
                      <a:pt x="21" y="64"/>
                      <a:pt x="21" y="64"/>
                      <a:pt x="21" y="64"/>
                    </a:cubicBezTo>
                    <a:cubicBezTo>
                      <a:pt x="15" y="64"/>
                      <a:pt x="9" y="61"/>
                      <a:pt x="6" y="56"/>
                    </a:cubicBezTo>
                    <a:cubicBezTo>
                      <a:pt x="2" y="51"/>
                      <a:pt x="0" y="43"/>
                      <a:pt x="0" y="33"/>
                    </a:cubicBezTo>
                    <a:cubicBezTo>
                      <a:pt x="0" y="22"/>
                      <a:pt x="2" y="14"/>
                      <a:pt x="6" y="8"/>
                    </a:cubicBezTo>
                    <a:cubicBezTo>
                      <a:pt x="10" y="2"/>
                      <a:pt x="15" y="0"/>
                      <a:pt x="23" y="0"/>
                    </a:cubicBezTo>
                    <a:cubicBezTo>
                      <a:pt x="36" y="0"/>
                      <a:pt x="43" y="10"/>
                      <a:pt x="43" y="32"/>
                    </a:cubicBezTo>
                    <a:cubicBezTo>
                      <a:pt x="43" y="42"/>
                      <a:pt x="41" y="50"/>
                      <a:pt x="37" y="56"/>
                    </a:cubicBezTo>
                    <a:cubicBezTo>
                      <a:pt x="33" y="61"/>
                      <a:pt x="28" y="64"/>
                      <a:pt x="21" y="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14"/>
              <p:cNvSpPr>
                <a:spLocks noEditPoints="1"/>
              </p:cNvSpPr>
              <p:nvPr/>
            </p:nvSpPr>
            <p:spPr bwMode="auto">
              <a:xfrm>
                <a:off x="2467749" y="5107674"/>
                <a:ext cx="93663" cy="142875"/>
              </a:xfrm>
              <a:custGeom>
                <a:avLst/>
                <a:gdLst>
                  <a:gd name="T0" fmla="*/ 21 w 42"/>
                  <a:gd name="T1" fmla="*/ 8 h 64"/>
                  <a:gd name="T2" fmla="*/ 21 w 42"/>
                  <a:gd name="T3" fmla="*/ 8 h 64"/>
                  <a:gd name="T4" fmla="*/ 10 w 42"/>
                  <a:gd name="T5" fmla="*/ 33 h 64"/>
                  <a:gd name="T6" fmla="*/ 21 w 42"/>
                  <a:gd name="T7" fmla="*/ 56 h 64"/>
                  <a:gd name="T8" fmla="*/ 32 w 42"/>
                  <a:gd name="T9" fmla="*/ 32 h 64"/>
                  <a:gd name="T10" fmla="*/ 21 w 42"/>
                  <a:gd name="T11" fmla="*/ 8 h 64"/>
                  <a:gd name="T12" fmla="*/ 20 w 42"/>
                  <a:gd name="T13" fmla="*/ 64 h 64"/>
                  <a:gd name="T14" fmla="*/ 20 w 42"/>
                  <a:gd name="T15" fmla="*/ 64 h 64"/>
                  <a:gd name="T16" fmla="*/ 5 w 42"/>
                  <a:gd name="T17" fmla="*/ 56 h 64"/>
                  <a:gd name="T18" fmla="*/ 0 w 42"/>
                  <a:gd name="T19" fmla="*/ 33 h 64"/>
                  <a:gd name="T20" fmla="*/ 6 w 42"/>
                  <a:gd name="T21" fmla="*/ 8 h 64"/>
                  <a:gd name="T22" fmla="*/ 22 w 42"/>
                  <a:gd name="T23" fmla="*/ 0 h 64"/>
                  <a:gd name="T24" fmla="*/ 42 w 42"/>
                  <a:gd name="T25" fmla="*/ 32 h 64"/>
                  <a:gd name="T26" fmla="*/ 37 w 42"/>
                  <a:gd name="T27" fmla="*/ 56 h 64"/>
                  <a:gd name="T28" fmla="*/ 20 w 42"/>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4">
                    <a:moveTo>
                      <a:pt x="21" y="8"/>
                    </a:moveTo>
                    <a:cubicBezTo>
                      <a:pt x="21" y="8"/>
                      <a:pt x="21" y="8"/>
                      <a:pt x="21" y="8"/>
                    </a:cubicBezTo>
                    <a:cubicBezTo>
                      <a:pt x="14" y="8"/>
                      <a:pt x="10" y="16"/>
                      <a:pt x="10" y="33"/>
                    </a:cubicBezTo>
                    <a:cubicBezTo>
                      <a:pt x="10" y="48"/>
                      <a:pt x="14" y="56"/>
                      <a:pt x="21" y="56"/>
                    </a:cubicBezTo>
                    <a:cubicBezTo>
                      <a:pt x="29" y="56"/>
                      <a:pt x="32" y="48"/>
                      <a:pt x="32" y="32"/>
                    </a:cubicBezTo>
                    <a:cubicBezTo>
                      <a:pt x="32" y="16"/>
                      <a:pt x="29" y="8"/>
                      <a:pt x="21" y="8"/>
                    </a:cubicBezTo>
                    <a:close/>
                    <a:moveTo>
                      <a:pt x="20" y="64"/>
                    </a:moveTo>
                    <a:cubicBezTo>
                      <a:pt x="20" y="64"/>
                      <a:pt x="20" y="64"/>
                      <a:pt x="20" y="64"/>
                    </a:cubicBezTo>
                    <a:cubicBezTo>
                      <a:pt x="14" y="64"/>
                      <a:pt x="9" y="61"/>
                      <a:pt x="5" y="56"/>
                    </a:cubicBezTo>
                    <a:cubicBezTo>
                      <a:pt x="2" y="51"/>
                      <a:pt x="0" y="43"/>
                      <a:pt x="0" y="33"/>
                    </a:cubicBezTo>
                    <a:cubicBezTo>
                      <a:pt x="0" y="22"/>
                      <a:pt x="2" y="14"/>
                      <a:pt x="6" y="8"/>
                    </a:cubicBezTo>
                    <a:cubicBezTo>
                      <a:pt x="9" y="2"/>
                      <a:pt x="15" y="0"/>
                      <a:pt x="22" y="0"/>
                    </a:cubicBezTo>
                    <a:cubicBezTo>
                      <a:pt x="36" y="0"/>
                      <a:pt x="42" y="10"/>
                      <a:pt x="42" y="32"/>
                    </a:cubicBezTo>
                    <a:cubicBezTo>
                      <a:pt x="42" y="42"/>
                      <a:pt x="41" y="50"/>
                      <a:pt x="37" y="56"/>
                    </a:cubicBezTo>
                    <a:cubicBezTo>
                      <a:pt x="33" y="61"/>
                      <a:pt x="27" y="64"/>
                      <a:pt x="20" y="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5"/>
              <p:cNvSpPr>
                <a:spLocks noEditPoints="1"/>
              </p:cNvSpPr>
              <p:nvPr/>
            </p:nvSpPr>
            <p:spPr bwMode="auto">
              <a:xfrm>
                <a:off x="2015311" y="5263249"/>
                <a:ext cx="95250" cy="142875"/>
              </a:xfrm>
              <a:custGeom>
                <a:avLst/>
                <a:gdLst>
                  <a:gd name="T0" fmla="*/ 22 w 43"/>
                  <a:gd name="T1" fmla="*/ 8 h 64"/>
                  <a:gd name="T2" fmla="*/ 22 w 43"/>
                  <a:gd name="T3" fmla="*/ 8 h 64"/>
                  <a:gd name="T4" fmla="*/ 10 w 43"/>
                  <a:gd name="T5" fmla="*/ 33 h 64"/>
                  <a:gd name="T6" fmla="*/ 21 w 43"/>
                  <a:gd name="T7" fmla="*/ 56 h 64"/>
                  <a:gd name="T8" fmla="*/ 32 w 43"/>
                  <a:gd name="T9" fmla="*/ 33 h 64"/>
                  <a:gd name="T10" fmla="*/ 22 w 43"/>
                  <a:gd name="T11" fmla="*/ 8 h 64"/>
                  <a:gd name="T12" fmla="*/ 21 w 43"/>
                  <a:gd name="T13" fmla="*/ 64 h 64"/>
                  <a:gd name="T14" fmla="*/ 21 w 43"/>
                  <a:gd name="T15" fmla="*/ 64 h 64"/>
                  <a:gd name="T16" fmla="*/ 5 w 43"/>
                  <a:gd name="T17" fmla="*/ 56 h 64"/>
                  <a:gd name="T18" fmla="*/ 0 w 43"/>
                  <a:gd name="T19" fmla="*/ 33 h 64"/>
                  <a:gd name="T20" fmla="*/ 6 w 43"/>
                  <a:gd name="T21" fmla="*/ 8 h 64"/>
                  <a:gd name="T22" fmla="*/ 22 w 43"/>
                  <a:gd name="T23" fmla="*/ 0 h 64"/>
                  <a:gd name="T24" fmla="*/ 43 w 43"/>
                  <a:gd name="T25" fmla="*/ 32 h 64"/>
                  <a:gd name="T26" fmla="*/ 37 w 43"/>
                  <a:gd name="T27" fmla="*/ 56 h 64"/>
                  <a:gd name="T28" fmla="*/ 21 w 43"/>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64">
                    <a:moveTo>
                      <a:pt x="22" y="8"/>
                    </a:moveTo>
                    <a:cubicBezTo>
                      <a:pt x="22" y="8"/>
                      <a:pt x="22" y="8"/>
                      <a:pt x="22" y="8"/>
                    </a:cubicBezTo>
                    <a:cubicBezTo>
                      <a:pt x="14" y="8"/>
                      <a:pt x="10" y="16"/>
                      <a:pt x="10" y="33"/>
                    </a:cubicBezTo>
                    <a:cubicBezTo>
                      <a:pt x="10" y="48"/>
                      <a:pt x="14" y="56"/>
                      <a:pt x="21" y="56"/>
                    </a:cubicBezTo>
                    <a:cubicBezTo>
                      <a:pt x="29" y="56"/>
                      <a:pt x="32" y="48"/>
                      <a:pt x="32" y="33"/>
                    </a:cubicBezTo>
                    <a:cubicBezTo>
                      <a:pt x="32" y="16"/>
                      <a:pt x="29" y="8"/>
                      <a:pt x="22" y="8"/>
                    </a:cubicBezTo>
                    <a:close/>
                    <a:moveTo>
                      <a:pt x="21" y="64"/>
                    </a:moveTo>
                    <a:cubicBezTo>
                      <a:pt x="21" y="64"/>
                      <a:pt x="21" y="64"/>
                      <a:pt x="21" y="64"/>
                    </a:cubicBezTo>
                    <a:cubicBezTo>
                      <a:pt x="14" y="64"/>
                      <a:pt x="9" y="62"/>
                      <a:pt x="5" y="56"/>
                    </a:cubicBezTo>
                    <a:cubicBezTo>
                      <a:pt x="2" y="51"/>
                      <a:pt x="0" y="43"/>
                      <a:pt x="0" y="33"/>
                    </a:cubicBezTo>
                    <a:cubicBezTo>
                      <a:pt x="0" y="22"/>
                      <a:pt x="2" y="14"/>
                      <a:pt x="6" y="8"/>
                    </a:cubicBezTo>
                    <a:cubicBezTo>
                      <a:pt x="9" y="3"/>
                      <a:pt x="15" y="0"/>
                      <a:pt x="22" y="0"/>
                    </a:cubicBezTo>
                    <a:cubicBezTo>
                      <a:pt x="36" y="0"/>
                      <a:pt x="43" y="11"/>
                      <a:pt x="43" y="32"/>
                    </a:cubicBezTo>
                    <a:cubicBezTo>
                      <a:pt x="43" y="42"/>
                      <a:pt x="41" y="50"/>
                      <a:pt x="37" y="56"/>
                    </a:cubicBezTo>
                    <a:cubicBezTo>
                      <a:pt x="33" y="62"/>
                      <a:pt x="28" y="64"/>
                      <a:pt x="21" y="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16"/>
              <p:cNvSpPr>
                <a:spLocks/>
              </p:cNvSpPr>
              <p:nvPr/>
            </p:nvSpPr>
            <p:spPr bwMode="auto">
              <a:xfrm>
                <a:off x="2126436" y="4952099"/>
                <a:ext cx="50800" cy="138113"/>
              </a:xfrm>
              <a:custGeom>
                <a:avLst/>
                <a:gdLst>
                  <a:gd name="T0" fmla="*/ 23 w 23"/>
                  <a:gd name="T1" fmla="*/ 0 h 62"/>
                  <a:gd name="T2" fmla="*/ 23 w 23"/>
                  <a:gd name="T3" fmla="*/ 0 h 62"/>
                  <a:gd name="T4" fmla="*/ 23 w 23"/>
                  <a:gd name="T5" fmla="*/ 62 h 62"/>
                  <a:gd name="T6" fmla="*/ 13 w 23"/>
                  <a:gd name="T7" fmla="*/ 62 h 62"/>
                  <a:gd name="T8" fmla="*/ 13 w 23"/>
                  <a:gd name="T9" fmla="*/ 12 h 62"/>
                  <a:gd name="T10" fmla="*/ 7 w 23"/>
                  <a:gd name="T11" fmla="*/ 15 h 62"/>
                  <a:gd name="T12" fmla="*/ 0 w 23"/>
                  <a:gd name="T13" fmla="*/ 17 h 62"/>
                  <a:gd name="T14" fmla="*/ 0 w 23"/>
                  <a:gd name="T15" fmla="*/ 9 h 62"/>
                  <a:gd name="T16" fmla="*/ 5 w 23"/>
                  <a:gd name="T17" fmla="*/ 8 h 62"/>
                  <a:gd name="T18" fmla="*/ 9 w 23"/>
                  <a:gd name="T19" fmla="*/ 5 h 62"/>
                  <a:gd name="T20" fmla="*/ 14 w 23"/>
                  <a:gd name="T21" fmla="*/ 3 h 62"/>
                  <a:gd name="T22" fmla="*/ 18 w 23"/>
                  <a:gd name="T23" fmla="*/ 0 h 62"/>
                  <a:gd name="T24" fmla="*/ 23 w 23"/>
                  <a:gd name="T25" fmla="*/ 0 h 62"/>
                  <a:gd name="T26" fmla="*/ 23 w 23"/>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62">
                    <a:moveTo>
                      <a:pt x="23" y="0"/>
                    </a:moveTo>
                    <a:cubicBezTo>
                      <a:pt x="23" y="0"/>
                      <a:pt x="23" y="0"/>
                      <a:pt x="23" y="0"/>
                    </a:cubicBezTo>
                    <a:cubicBezTo>
                      <a:pt x="23" y="62"/>
                      <a:pt x="23" y="62"/>
                      <a:pt x="23" y="62"/>
                    </a:cubicBezTo>
                    <a:cubicBezTo>
                      <a:pt x="13" y="62"/>
                      <a:pt x="13" y="62"/>
                      <a:pt x="13" y="62"/>
                    </a:cubicBezTo>
                    <a:cubicBezTo>
                      <a:pt x="13" y="12"/>
                      <a:pt x="13" y="12"/>
                      <a:pt x="13" y="12"/>
                    </a:cubicBezTo>
                    <a:cubicBezTo>
                      <a:pt x="11" y="13"/>
                      <a:pt x="9" y="14"/>
                      <a:pt x="7" y="15"/>
                    </a:cubicBezTo>
                    <a:cubicBezTo>
                      <a:pt x="5" y="16"/>
                      <a:pt x="2" y="17"/>
                      <a:pt x="0" y="17"/>
                    </a:cubicBezTo>
                    <a:cubicBezTo>
                      <a:pt x="0" y="9"/>
                      <a:pt x="0" y="9"/>
                      <a:pt x="0" y="9"/>
                    </a:cubicBezTo>
                    <a:cubicBezTo>
                      <a:pt x="2" y="9"/>
                      <a:pt x="3" y="8"/>
                      <a:pt x="5" y="8"/>
                    </a:cubicBezTo>
                    <a:cubicBezTo>
                      <a:pt x="6" y="7"/>
                      <a:pt x="8" y="6"/>
                      <a:pt x="9" y="5"/>
                    </a:cubicBezTo>
                    <a:cubicBezTo>
                      <a:pt x="11" y="5"/>
                      <a:pt x="12" y="4"/>
                      <a:pt x="14" y="3"/>
                    </a:cubicBezTo>
                    <a:cubicBezTo>
                      <a:pt x="15" y="2"/>
                      <a:pt x="17" y="1"/>
                      <a:pt x="18" y="0"/>
                    </a:cubicBezTo>
                    <a:cubicBezTo>
                      <a:pt x="23" y="0"/>
                      <a:pt x="23" y="0"/>
                      <a:pt x="23" y="0"/>
                    </a:cubicBezTo>
                    <a:cubicBezTo>
                      <a:pt x="23" y="0"/>
                      <a:pt x="23" y="0"/>
                      <a:pt x="2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17"/>
              <p:cNvSpPr>
                <a:spLocks noEditPoints="1"/>
              </p:cNvSpPr>
              <p:nvPr/>
            </p:nvSpPr>
            <p:spPr bwMode="auto">
              <a:xfrm>
                <a:off x="2196286" y="4950512"/>
                <a:ext cx="93663" cy="144463"/>
              </a:xfrm>
              <a:custGeom>
                <a:avLst/>
                <a:gdLst>
                  <a:gd name="T0" fmla="*/ 21 w 42"/>
                  <a:gd name="T1" fmla="*/ 8 h 65"/>
                  <a:gd name="T2" fmla="*/ 21 w 42"/>
                  <a:gd name="T3" fmla="*/ 8 h 65"/>
                  <a:gd name="T4" fmla="*/ 10 w 42"/>
                  <a:gd name="T5" fmla="*/ 33 h 65"/>
                  <a:gd name="T6" fmla="*/ 21 w 42"/>
                  <a:gd name="T7" fmla="*/ 57 h 65"/>
                  <a:gd name="T8" fmla="*/ 32 w 42"/>
                  <a:gd name="T9" fmla="*/ 33 h 65"/>
                  <a:gd name="T10" fmla="*/ 21 w 42"/>
                  <a:gd name="T11" fmla="*/ 8 h 65"/>
                  <a:gd name="T12" fmla="*/ 20 w 42"/>
                  <a:gd name="T13" fmla="*/ 65 h 65"/>
                  <a:gd name="T14" fmla="*/ 20 w 42"/>
                  <a:gd name="T15" fmla="*/ 65 h 65"/>
                  <a:gd name="T16" fmla="*/ 5 w 42"/>
                  <a:gd name="T17" fmla="*/ 57 h 65"/>
                  <a:gd name="T18" fmla="*/ 0 w 42"/>
                  <a:gd name="T19" fmla="*/ 34 h 65"/>
                  <a:gd name="T20" fmla="*/ 6 w 42"/>
                  <a:gd name="T21" fmla="*/ 9 h 65"/>
                  <a:gd name="T22" fmla="*/ 22 w 42"/>
                  <a:gd name="T23" fmla="*/ 0 h 65"/>
                  <a:gd name="T24" fmla="*/ 42 w 42"/>
                  <a:gd name="T25" fmla="*/ 32 h 65"/>
                  <a:gd name="T26" fmla="*/ 37 w 42"/>
                  <a:gd name="T27" fmla="*/ 56 h 65"/>
                  <a:gd name="T28" fmla="*/ 20 w 42"/>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5">
                    <a:moveTo>
                      <a:pt x="21" y="8"/>
                    </a:moveTo>
                    <a:cubicBezTo>
                      <a:pt x="21" y="8"/>
                      <a:pt x="21" y="8"/>
                      <a:pt x="21" y="8"/>
                    </a:cubicBezTo>
                    <a:cubicBezTo>
                      <a:pt x="14" y="8"/>
                      <a:pt x="10" y="17"/>
                      <a:pt x="10" y="33"/>
                    </a:cubicBezTo>
                    <a:cubicBezTo>
                      <a:pt x="10" y="49"/>
                      <a:pt x="14" y="57"/>
                      <a:pt x="21" y="57"/>
                    </a:cubicBezTo>
                    <a:cubicBezTo>
                      <a:pt x="28" y="57"/>
                      <a:pt x="32" y="49"/>
                      <a:pt x="32" y="33"/>
                    </a:cubicBezTo>
                    <a:cubicBezTo>
                      <a:pt x="32" y="16"/>
                      <a:pt x="29" y="8"/>
                      <a:pt x="21" y="8"/>
                    </a:cubicBezTo>
                    <a:close/>
                    <a:moveTo>
                      <a:pt x="20" y="65"/>
                    </a:moveTo>
                    <a:cubicBezTo>
                      <a:pt x="20" y="65"/>
                      <a:pt x="20" y="65"/>
                      <a:pt x="20" y="65"/>
                    </a:cubicBezTo>
                    <a:cubicBezTo>
                      <a:pt x="14" y="65"/>
                      <a:pt x="9" y="62"/>
                      <a:pt x="5" y="57"/>
                    </a:cubicBezTo>
                    <a:cubicBezTo>
                      <a:pt x="2" y="51"/>
                      <a:pt x="0" y="44"/>
                      <a:pt x="0" y="34"/>
                    </a:cubicBezTo>
                    <a:cubicBezTo>
                      <a:pt x="0" y="23"/>
                      <a:pt x="2" y="14"/>
                      <a:pt x="6" y="9"/>
                    </a:cubicBezTo>
                    <a:cubicBezTo>
                      <a:pt x="9" y="3"/>
                      <a:pt x="15" y="0"/>
                      <a:pt x="22" y="0"/>
                    </a:cubicBezTo>
                    <a:cubicBezTo>
                      <a:pt x="36" y="0"/>
                      <a:pt x="42" y="11"/>
                      <a:pt x="42" y="32"/>
                    </a:cubicBezTo>
                    <a:cubicBezTo>
                      <a:pt x="42" y="43"/>
                      <a:pt x="40" y="51"/>
                      <a:pt x="37" y="56"/>
                    </a:cubicBezTo>
                    <a:cubicBezTo>
                      <a:pt x="33" y="62"/>
                      <a:pt x="27" y="65"/>
                      <a:pt x="20" y="6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18"/>
              <p:cNvSpPr>
                <a:spLocks/>
              </p:cNvSpPr>
              <p:nvPr/>
            </p:nvSpPr>
            <p:spPr bwMode="auto">
              <a:xfrm>
                <a:off x="2304236" y="4952099"/>
                <a:ext cx="47625" cy="138113"/>
              </a:xfrm>
              <a:custGeom>
                <a:avLst/>
                <a:gdLst>
                  <a:gd name="T0" fmla="*/ 22 w 22"/>
                  <a:gd name="T1" fmla="*/ 0 h 62"/>
                  <a:gd name="T2" fmla="*/ 22 w 22"/>
                  <a:gd name="T3" fmla="*/ 0 h 62"/>
                  <a:gd name="T4" fmla="*/ 22 w 22"/>
                  <a:gd name="T5" fmla="*/ 62 h 62"/>
                  <a:gd name="T6" fmla="*/ 13 w 22"/>
                  <a:gd name="T7" fmla="*/ 62 h 62"/>
                  <a:gd name="T8" fmla="*/ 13 w 22"/>
                  <a:gd name="T9" fmla="*/ 12 h 62"/>
                  <a:gd name="T10" fmla="*/ 7 w 22"/>
                  <a:gd name="T11" fmla="*/ 15 h 62"/>
                  <a:gd name="T12" fmla="*/ 0 w 22"/>
                  <a:gd name="T13" fmla="*/ 17 h 62"/>
                  <a:gd name="T14" fmla="*/ 0 w 22"/>
                  <a:gd name="T15" fmla="*/ 9 h 62"/>
                  <a:gd name="T16" fmla="*/ 5 w 22"/>
                  <a:gd name="T17" fmla="*/ 8 h 62"/>
                  <a:gd name="T18" fmla="*/ 9 w 22"/>
                  <a:gd name="T19" fmla="*/ 5 h 62"/>
                  <a:gd name="T20" fmla="*/ 14 w 22"/>
                  <a:gd name="T21" fmla="*/ 3 h 62"/>
                  <a:gd name="T22" fmla="*/ 18 w 22"/>
                  <a:gd name="T23" fmla="*/ 0 h 62"/>
                  <a:gd name="T24" fmla="*/ 22 w 22"/>
                  <a:gd name="T25" fmla="*/ 0 h 62"/>
                  <a:gd name="T26" fmla="*/ 22 w 22"/>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62">
                    <a:moveTo>
                      <a:pt x="22" y="0"/>
                    </a:moveTo>
                    <a:cubicBezTo>
                      <a:pt x="22" y="0"/>
                      <a:pt x="22" y="0"/>
                      <a:pt x="22" y="0"/>
                    </a:cubicBezTo>
                    <a:cubicBezTo>
                      <a:pt x="22" y="62"/>
                      <a:pt x="22" y="62"/>
                      <a:pt x="22" y="62"/>
                    </a:cubicBezTo>
                    <a:cubicBezTo>
                      <a:pt x="13" y="62"/>
                      <a:pt x="13" y="62"/>
                      <a:pt x="13" y="62"/>
                    </a:cubicBezTo>
                    <a:cubicBezTo>
                      <a:pt x="13" y="12"/>
                      <a:pt x="13" y="12"/>
                      <a:pt x="13" y="12"/>
                    </a:cubicBezTo>
                    <a:cubicBezTo>
                      <a:pt x="11" y="13"/>
                      <a:pt x="9" y="14"/>
                      <a:pt x="7" y="15"/>
                    </a:cubicBezTo>
                    <a:cubicBezTo>
                      <a:pt x="5" y="16"/>
                      <a:pt x="2" y="17"/>
                      <a:pt x="0" y="17"/>
                    </a:cubicBezTo>
                    <a:cubicBezTo>
                      <a:pt x="0" y="9"/>
                      <a:pt x="0" y="9"/>
                      <a:pt x="0" y="9"/>
                    </a:cubicBezTo>
                    <a:cubicBezTo>
                      <a:pt x="1" y="9"/>
                      <a:pt x="3" y="8"/>
                      <a:pt x="5" y="8"/>
                    </a:cubicBezTo>
                    <a:cubicBezTo>
                      <a:pt x="6" y="7"/>
                      <a:pt x="8" y="6"/>
                      <a:pt x="9" y="5"/>
                    </a:cubicBezTo>
                    <a:cubicBezTo>
                      <a:pt x="10" y="5"/>
                      <a:pt x="12" y="4"/>
                      <a:pt x="14" y="3"/>
                    </a:cubicBezTo>
                    <a:cubicBezTo>
                      <a:pt x="15" y="2"/>
                      <a:pt x="17" y="1"/>
                      <a:pt x="18" y="0"/>
                    </a:cubicBezTo>
                    <a:cubicBezTo>
                      <a:pt x="22" y="0"/>
                      <a:pt x="22" y="0"/>
                      <a:pt x="22" y="0"/>
                    </a:cubicBezTo>
                    <a:cubicBezTo>
                      <a:pt x="22" y="0"/>
                      <a:pt x="22" y="0"/>
                      <a:pt x="2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9"/>
              <p:cNvSpPr>
                <a:spLocks noEditPoints="1"/>
              </p:cNvSpPr>
              <p:nvPr/>
            </p:nvSpPr>
            <p:spPr bwMode="auto">
              <a:xfrm>
                <a:off x="2374086" y="4950512"/>
                <a:ext cx="93663" cy="144463"/>
              </a:xfrm>
              <a:custGeom>
                <a:avLst/>
                <a:gdLst>
                  <a:gd name="T0" fmla="*/ 21 w 42"/>
                  <a:gd name="T1" fmla="*/ 8 h 65"/>
                  <a:gd name="T2" fmla="*/ 21 w 42"/>
                  <a:gd name="T3" fmla="*/ 8 h 65"/>
                  <a:gd name="T4" fmla="*/ 10 w 42"/>
                  <a:gd name="T5" fmla="*/ 33 h 65"/>
                  <a:gd name="T6" fmla="*/ 21 w 42"/>
                  <a:gd name="T7" fmla="*/ 57 h 65"/>
                  <a:gd name="T8" fmla="*/ 32 w 42"/>
                  <a:gd name="T9" fmla="*/ 33 h 65"/>
                  <a:gd name="T10" fmla="*/ 21 w 42"/>
                  <a:gd name="T11" fmla="*/ 8 h 65"/>
                  <a:gd name="T12" fmla="*/ 20 w 42"/>
                  <a:gd name="T13" fmla="*/ 65 h 65"/>
                  <a:gd name="T14" fmla="*/ 20 w 42"/>
                  <a:gd name="T15" fmla="*/ 65 h 65"/>
                  <a:gd name="T16" fmla="*/ 5 w 42"/>
                  <a:gd name="T17" fmla="*/ 57 h 65"/>
                  <a:gd name="T18" fmla="*/ 0 w 42"/>
                  <a:gd name="T19" fmla="*/ 34 h 65"/>
                  <a:gd name="T20" fmla="*/ 5 w 42"/>
                  <a:gd name="T21" fmla="*/ 9 h 65"/>
                  <a:gd name="T22" fmla="*/ 22 w 42"/>
                  <a:gd name="T23" fmla="*/ 0 h 65"/>
                  <a:gd name="T24" fmla="*/ 42 w 42"/>
                  <a:gd name="T25" fmla="*/ 32 h 65"/>
                  <a:gd name="T26" fmla="*/ 37 w 42"/>
                  <a:gd name="T27" fmla="*/ 56 h 65"/>
                  <a:gd name="T28" fmla="*/ 20 w 42"/>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5">
                    <a:moveTo>
                      <a:pt x="21" y="8"/>
                    </a:moveTo>
                    <a:cubicBezTo>
                      <a:pt x="21" y="8"/>
                      <a:pt x="21" y="8"/>
                      <a:pt x="21" y="8"/>
                    </a:cubicBezTo>
                    <a:cubicBezTo>
                      <a:pt x="14" y="8"/>
                      <a:pt x="10" y="17"/>
                      <a:pt x="10" y="33"/>
                    </a:cubicBezTo>
                    <a:cubicBezTo>
                      <a:pt x="10" y="49"/>
                      <a:pt x="14" y="57"/>
                      <a:pt x="21" y="57"/>
                    </a:cubicBezTo>
                    <a:cubicBezTo>
                      <a:pt x="28" y="57"/>
                      <a:pt x="32" y="49"/>
                      <a:pt x="32" y="33"/>
                    </a:cubicBezTo>
                    <a:cubicBezTo>
                      <a:pt x="32" y="16"/>
                      <a:pt x="28" y="8"/>
                      <a:pt x="21" y="8"/>
                    </a:cubicBezTo>
                    <a:close/>
                    <a:moveTo>
                      <a:pt x="20" y="65"/>
                    </a:moveTo>
                    <a:cubicBezTo>
                      <a:pt x="20" y="65"/>
                      <a:pt x="20" y="65"/>
                      <a:pt x="20" y="65"/>
                    </a:cubicBezTo>
                    <a:cubicBezTo>
                      <a:pt x="14" y="65"/>
                      <a:pt x="9" y="62"/>
                      <a:pt x="5" y="57"/>
                    </a:cubicBezTo>
                    <a:cubicBezTo>
                      <a:pt x="2" y="51"/>
                      <a:pt x="0" y="44"/>
                      <a:pt x="0" y="34"/>
                    </a:cubicBezTo>
                    <a:cubicBezTo>
                      <a:pt x="0" y="23"/>
                      <a:pt x="2" y="14"/>
                      <a:pt x="5" y="9"/>
                    </a:cubicBezTo>
                    <a:cubicBezTo>
                      <a:pt x="9" y="3"/>
                      <a:pt x="15" y="0"/>
                      <a:pt x="22" y="0"/>
                    </a:cubicBezTo>
                    <a:cubicBezTo>
                      <a:pt x="36" y="0"/>
                      <a:pt x="42" y="11"/>
                      <a:pt x="42" y="32"/>
                    </a:cubicBezTo>
                    <a:cubicBezTo>
                      <a:pt x="42" y="43"/>
                      <a:pt x="40" y="51"/>
                      <a:pt x="37" y="56"/>
                    </a:cubicBezTo>
                    <a:cubicBezTo>
                      <a:pt x="33" y="62"/>
                      <a:pt x="27" y="65"/>
                      <a:pt x="20" y="6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0"/>
              <p:cNvSpPr>
                <a:spLocks/>
              </p:cNvSpPr>
              <p:nvPr/>
            </p:nvSpPr>
            <p:spPr bwMode="auto">
              <a:xfrm>
                <a:off x="1767661" y="4952099"/>
                <a:ext cx="49213" cy="138113"/>
              </a:xfrm>
              <a:custGeom>
                <a:avLst/>
                <a:gdLst>
                  <a:gd name="T0" fmla="*/ 22 w 22"/>
                  <a:gd name="T1" fmla="*/ 0 h 62"/>
                  <a:gd name="T2" fmla="*/ 22 w 22"/>
                  <a:gd name="T3" fmla="*/ 0 h 62"/>
                  <a:gd name="T4" fmla="*/ 22 w 22"/>
                  <a:gd name="T5" fmla="*/ 62 h 62"/>
                  <a:gd name="T6" fmla="*/ 12 w 22"/>
                  <a:gd name="T7" fmla="*/ 62 h 62"/>
                  <a:gd name="T8" fmla="*/ 12 w 22"/>
                  <a:gd name="T9" fmla="*/ 12 h 62"/>
                  <a:gd name="T10" fmla="*/ 7 w 22"/>
                  <a:gd name="T11" fmla="*/ 15 h 62"/>
                  <a:gd name="T12" fmla="*/ 0 w 22"/>
                  <a:gd name="T13" fmla="*/ 17 h 62"/>
                  <a:gd name="T14" fmla="*/ 0 w 22"/>
                  <a:gd name="T15" fmla="*/ 9 h 62"/>
                  <a:gd name="T16" fmla="*/ 4 w 22"/>
                  <a:gd name="T17" fmla="*/ 8 h 62"/>
                  <a:gd name="T18" fmla="*/ 9 w 22"/>
                  <a:gd name="T19" fmla="*/ 5 h 62"/>
                  <a:gd name="T20" fmla="*/ 13 w 22"/>
                  <a:gd name="T21" fmla="*/ 3 h 62"/>
                  <a:gd name="T22" fmla="*/ 18 w 22"/>
                  <a:gd name="T23" fmla="*/ 0 h 62"/>
                  <a:gd name="T24" fmla="*/ 22 w 22"/>
                  <a:gd name="T25" fmla="*/ 0 h 62"/>
                  <a:gd name="T26" fmla="*/ 22 w 22"/>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62">
                    <a:moveTo>
                      <a:pt x="22" y="0"/>
                    </a:moveTo>
                    <a:cubicBezTo>
                      <a:pt x="22" y="0"/>
                      <a:pt x="22" y="0"/>
                      <a:pt x="22" y="0"/>
                    </a:cubicBezTo>
                    <a:cubicBezTo>
                      <a:pt x="22" y="62"/>
                      <a:pt x="22" y="62"/>
                      <a:pt x="22" y="62"/>
                    </a:cubicBezTo>
                    <a:cubicBezTo>
                      <a:pt x="12" y="62"/>
                      <a:pt x="12" y="62"/>
                      <a:pt x="12" y="62"/>
                    </a:cubicBezTo>
                    <a:cubicBezTo>
                      <a:pt x="12" y="12"/>
                      <a:pt x="12" y="12"/>
                      <a:pt x="12" y="12"/>
                    </a:cubicBezTo>
                    <a:cubicBezTo>
                      <a:pt x="11" y="13"/>
                      <a:pt x="9" y="14"/>
                      <a:pt x="7" y="15"/>
                    </a:cubicBezTo>
                    <a:cubicBezTo>
                      <a:pt x="4" y="16"/>
                      <a:pt x="2" y="17"/>
                      <a:pt x="0" y="17"/>
                    </a:cubicBezTo>
                    <a:cubicBezTo>
                      <a:pt x="0" y="9"/>
                      <a:pt x="0" y="9"/>
                      <a:pt x="0" y="9"/>
                    </a:cubicBezTo>
                    <a:cubicBezTo>
                      <a:pt x="1" y="9"/>
                      <a:pt x="3" y="8"/>
                      <a:pt x="4" y="8"/>
                    </a:cubicBezTo>
                    <a:cubicBezTo>
                      <a:pt x="6" y="7"/>
                      <a:pt x="7" y="6"/>
                      <a:pt x="9" y="5"/>
                    </a:cubicBezTo>
                    <a:cubicBezTo>
                      <a:pt x="10" y="5"/>
                      <a:pt x="12" y="4"/>
                      <a:pt x="13" y="3"/>
                    </a:cubicBezTo>
                    <a:cubicBezTo>
                      <a:pt x="15" y="2"/>
                      <a:pt x="16" y="1"/>
                      <a:pt x="18" y="0"/>
                    </a:cubicBezTo>
                    <a:cubicBezTo>
                      <a:pt x="22" y="0"/>
                      <a:pt x="22" y="0"/>
                      <a:pt x="22" y="0"/>
                    </a:cubicBezTo>
                    <a:cubicBezTo>
                      <a:pt x="22" y="0"/>
                      <a:pt x="22" y="0"/>
                      <a:pt x="2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21"/>
              <p:cNvSpPr>
                <a:spLocks/>
              </p:cNvSpPr>
              <p:nvPr/>
            </p:nvSpPr>
            <p:spPr bwMode="auto">
              <a:xfrm>
                <a:off x="1942286" y="4952099"/>
                <a:ext cx="50800" cy="138113"/>
              </a:xfrm>
              <a:custGeom>
                <a:avLst/>
                <a:gdLst>
                  <a:gd name="T0" fmla="*/ 23 w 23"/>
                  <a:gd name="T1" fmla="*/ 0 h 62"/>
                  <a:gd name="T2" fmla="*/ 23 w 23"/>
                  <a:gd name="T3" fmla="*/ 0 h 62"/>
                  <a:gd name="T4" fmla="*/ 23 w 23"/>
                  <a:gd name="T5" fmla="*/ 62 h 62"/>
                  <a:gd name="T6" fmla="*/ 13 w 23"/>
                  <a:gd name="T7" fmla="*/ 62 h 62"/>
                  <a:gd name="T8" fmla="*/ 13 w 23"/>
                  <a:gd name="T9" fmla="*/ 12 h 62"/>
                  <a:gd name="T10" fmla="*/ 7 w 23"/>
                  <a:gd name="T11" fmla="*/ 15 h 62"/>
                  <a:gd name="T12" fmla="*/ 0 w 23"/>
                  <a:gd name="T13" fmla="*/ 17 h 62"/>
                  <a:gd name="T14" fmla="*/ 0 w 23"/>
                  <a:gd name="T15" fmla="*/ 9 h 62"/>
                  <a:gd name="T16" fmla="*/ 5 w 23"/>
                  <a:gd name="T17" fmla="*/ 8 h 62"/>
                  <a:gd name="T18" fmla="*/ 10 w 23"/>
                  <a:gd name="T19" fmla="*/ 5 h 62"/>
                  <a:gd name="T20" fmla="*/ 14 w 23"/>
                  <a:gd name="T21" fmla="*/ 3 h 62"/>
                  <a:gd name="T22" fmla="*/ 19 w 23"/>
                  <a:gd name="T23" fmla="*/ 0 h 62"/>
                  <a:gd name="T24" fmla="*/ 23 w 23"/>
                  <a:gd name="T25" fmla="*/ 0 h 62"/>
                  <a:gd name="T26" fmla="*/ 23 w 23"/>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62">
                    <a:moveTo>
                      <a:pt x="23" y="0"/>
                    </a:moveTo>
                    <a:cubicBezTo>
                      <a:pt x="23" y="0"/>
                      <a:pt x="23" y="0"/>
                      <a:pt x="23" y="0"/>
                    </a:cubicBezTo>
                    <a:cubicBezTo>
                      <a:pt x="23" y="62"/>
                      <a:pt x="23" y="62"/>
                      <a:pt x="23" y="62"/>
                    </a:cubicBezTo>
                    <a:cubicBezTo>
                      <a:pt x="13" y="62"/>
                      <a:pt x="13" y="62"/>
                      <a:pt x="13" y="62"/>
                    </a:cubicBezTo>
                    <a:cubicBezTo>
                      <a:pt x="13" y="12"/>
                      <a:pt x="13" y="12"/>
                      <a:pt x="13" y="12"/>
                    </a:cubicBezTo>
                    <a:cubicBezTo>
                      <a:pt x="11" y="13"/>
                      <a:pt x="10" y="14"/>
                      <a:pt x="7" y="15"/>
                    </a:cubicBezTo>
                    <a:cubicBezTo>
                      <a:pt x="5" y="16"/>
                      <a:pt x="3" y="17"/>
                      <a:pt x="0" y="17"/>
                    </a:cubicBezTo>
                    <a:cubicBezTo>
                      <a:pt x="0" y="9"/>
                      <a:pt x="0" y="9"/>
                      <a:pt x="0" y="9"/>
                    </a:cubicBezTo>
                    <a:cubicBezTo>
                      <a:pt x="2" y="9"/>
                      <a:pt x="4" y="8"/>
                      <a:pt x="5" y="8"/>
                    </a:cubicBezTo>
                    <a:cubicBezTo>
                      <a:pt x="7" y="7"/>
                      <a:pt x="8" y="6"/>
                      <a:pt x="10" y="5"/>
                    </a:cubicBezTo>
                    <a:cubicBezTo>
                      <a:pt x="11" y="5"/>
                      <a:pt x="13" y="4"/>
                      <a:pt x="14" y="3"/>
                    </a:cubicBezTo>
                    <a:cubicBezTo>
                      <a:pt x="16" y="2"/>
                      <a:pt x="17" y="1"/>
                      <a:pt x="19" y="0"/>
                    </a:cubicBezTo>
                    <a:cubicBezTo>
                      <a:pt x="23" y="0"/>
                      <a:pt x="23" y="0"/>
                      <a:pt x="23" y="0"/>
                    </a:cubicBezTo>
                    <a:cubicBezTo>
                      <a:pt x="23" y="0"/>
                      <a:pt x="23" y="0"/>
                      <a:pt x="2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22"/>
              <p:cNvSpPr>
                <a:spLocks noEditPoints="1"/>
              </p:cNvSpPr>
              <p:nvPr/>
            </p:nvSpPr>
            <p:spPr bwMode="auto">
              <a:xfrm>
                <a:off x="1839099" y="4950512"/>
                <a:ext cx="93663" cy="144463"/>
              </a:xfrm>
              <a:custGeom>
                <a:avLst/>
                <a:gdLst>
                  <a:gd name="T0" fmla="*/ 21 w 42"/>
                  <a:gd name="T1" fmla="*/ 8 h 65"/>
                  <a:gd name="T2" fmla="*/ 21 w 42"/>
                  <a:gd name="T3" fmla="*/ 8 h 65"/>
                  <a:gd name="T4" fmla="*/ 10 w 42"/>
                  <a:gd name="T5" fmla="*/ 33 h 65"/>
                  <a:gd name="T6" fmla="*/ 21 w 42"/>
                  <a:gd name="T7" fmla="*/ 57 h 65"/>
                  <a:gd name="T8" fmla="*/ 32 w 42"/>
                  <a:gd name="T9" fmla="*/ 33 h 65"/>
                  <a:gd name="T10" fmla="*/ 21 w 42"/>
                  <a:gd name="T11" fmla="*/ 8 h 65"/>
                  <a:gd name="T12" fmla="*/ 20 w 42"/>
                  <a:gd name="T13" fmla="*/ 65 h 65"/>
                  <a:gd name="T14" fmla="*/ 20 w 42"/>
                  <a:gd name="T15" fmla="*/ 65 h 65"/>
                  <a:gd name="T16" fmla="*/ 5 w 42"/>
                  <a:gd name="T17" fmla="*/ 57 h 65"/>
                  <a:gd name="T18" fmla="*/ 0 w 42"/>
                  <a:gd name="T19" fmla="*/ 34 h 65"/>
                  <a:gd name="T20" fmla="*/ 5 w 42"/>
                  <a:gd name="T21" fmla="*/ 9 h 65"/>
                  <a:gd name="T22" fmla="*/ 22 w 42"/>
                  <a:gd name="T23" fmla="*/ 0 h 65"/>
                  <a:gd name="T24" fmla="*/ 42 w 42"/>
                  <a:gd name="T25" fmla="*/ 32 h 65"/>
                  <a:gd name="T26" fmla="*/ 36 w 42"/>
                  <a:gd name="T27" fmla="*/ 56 h 65"/>
                  <a:gd name="T28" fmla="*/ 20 w 42"/>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5">
                    <a:moveTo>
                      <a:pt x="21" y="8"/>
                    </a:moveTo>
                    <a:cubicBezTo>
                      <a:pt x="21" y="8"/>
                      <a:pt x="21" y="8"/>
                      <a:pt x="21" y="8"/>
                    </a:cubicBezTo>
                    <a:cubicBezTo>
                      <a:pt x="13" y="8"/>
                      <a:pt x="10" y="17"/>
                      <a:pt x="10" y="33"/>
                    </a:cubicBezTo>
                    <a:cubicBezTo>
                      <a:pt x="10" y="49"/>
                      <a:pt x="13" y="57"/>
                      <a:pt x="21" y="57"/>
                    </a:cubicBezTo>
                    <a:cubicBezTo>
                      <a:pt x="28" y="57"/>
                      <a:pt x="32" y="49"/>
                      <a:pt x="32" y="33"/>
                    </a:cubicBezTo>
                    <a:cubicBezTo>
                      <a:pt x="32" y="16"/>
                      <a:pt x="28" y="8"/>
                      <a:pt x="21" y="8"/>
                    </a:cubicBezTo>
                    <a:close/>
                    <a:moveTo>
                      <a:pt x="20" y="65"/>
                    </a:moveTo>
                    <a:cubicBezTo>
                      <a:pt x="20" y="65"/>
                      <a:pt x="20" y="65"/>
                      <a:pt x="20" y="65"/>
                    </a:cubicBezTo>
                    <a:cubicBezTo>
                      <a:pt x="14" y="65"/>
                      <a:pt x="9" y="62"/>
                      <a:pt x="5" y="57"/>
                    </a:cubicBezTo>
                    <a:cubicBezTo>
                      <a:pt x="1" y="51"/>
                      <a:pt x="0" y="44"/>
                      <a:pt x="0" y="34"/>
                    </a:cubicBezTo>
                    <a:cubicBezTo>
                      <a:pt x="0" y="23"/>
                      <a:pt x="1" y="14"/>
                      <a:pt x="5" y="9"/>
                    </a:cubicBezTo>
                    <a:cubicBezTo>
                      <a:pt x="9" y="3"/>
                      <a:pt x="14" y="0"/>
                      <a:pt x="22" y="0"/>
                    </a:cubicBezTo>
                    <a:cubicBezTo>
                      <a:pt x="35" y="0"/>
                      <a:pt x="42" y="11"/>
                      <a:pt x="42" y="32"/>
                    </a:cubicBezTo>
                    <a:cubicBezTo>
                      <a:pt x="42" y="43"/>
                      <a:pt x="40" y="51"/>
                      <a:pt x="36" y="56"/>
                    </a:cubicBezTo>
                    <a:cubicBezTo>
                      <a:pt x="32" y="62"/>
                      <a:pt x="27" y="65"/>
                      <a:pt x="20" y="6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23"/>
              <p:cNvSpPr>
                <a:spLocks noEditPoints="1"/>
              </p:cNvSpPr>
              <p:nvPr/>
            </p:nvSpPr>
            <p:spPr bwMode="auto">
              <a:xfrm>
                <a:off x="2015311" y="4950512"/>
                <a:ext cx="95250" cy="144463"/>
              </a:xfrm>
              <a:custGeom>
                <a:avLst/>
                <a:gdLst>
                  <a:gd name="T0" fmla="*/ 22 w 43"/>
                  <a:gd name="T1" fmla="*/ 8 h 65"/>
                  <a:gd name="T2" fmla="*/ 22 w 43"/>
                  <a:gd name="T3" fmla="*/ 8 h 65"/>
                  <a:gd name="T4" fmla="*/ 10 w 43"/>
                  <a:gd name="T5" fmla="*/ 33 h 65"/>
                  <a:gd name="T6" fmla="*/ 21 w 43"/>
                  <a:gd name="T7" fmla="*/ 57 h 65"/>
                  <a:gd name="T8" fmla="*/ 32 w 43"/>
                  <a:gd name="T9" fmla="*/ 33 h 65"/>
                  <a:gd name="T10" fmla="*/ 22 w 43"/>
                  <a:gd name="T11" fmla="*/ 8 h 65"/>
                  <a:gd name="T12" fmla="*/ 21 w 43"/>
                  <a:gd name="T13" fmla="*/ 65 h 65"/>
                  <a:gd name="T14" fmla="*/ 21 w 43"/>
                  <a:gd name="T15" fmla="*/ 65 h 65"/>
                  <a:gd name="T16" fmla="*/ 5 w 43"/>
                  <a:gd name="T17" fmla="*/ 57 h 65"/>
                  <a:gd name="T18" fmla="*/ 0 w 43"/>
                  <a:gd name="T19" fmla="*/ 34 h 65"/>
                  <a:gd name="T20" fmla="*/ 6 w 43"/>
                  <a:gd name="T21" fmla="*/ 9 h 65"/>
                  <a:gd name="T22" fmla="*/ 22 w 43"/>
                  <a:gd name="T23" fmla="*/ 0 h 65"/>
                  <a:gd name="T24" fmla="*/ 43 w 43"/>
                  <a:gd name="T25" fmla="*/ 32 h 65"/>
                  <a:gd name="T26" fmla="*/ 37 w 43"/>
                  <a:gd name="T27" fmla="*/ 56 h 65"/>
                  <a:gd name="T28" fmla="*/ 21 w 43"/>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65">
                    <a:moveTo>
                      <a:pt x="22" y="8"/>
                    </a:moveTo>
                    <a:cubicBezTo>
                      <a:pt x="22" y="8"/>
                      <a:pt x="22" y="8"/>
                      <a:pt x="22" y="8"/>
                    </a:cubicBezTo>
                    <a:cubicBezTo>
                      <a:pt x="14" y="8"/>
                      <a:pt x="10" y="17"/>
                      <a:pt x="10" y="33"/>
                    </a:cubicBezTo>
                    <a:cubicBezTo>
                      <a:pt x="10" y="49"/>
                      <a:pt x="14" y="57"/>
                      <a:pt x="21" y="57"/>
                    </a:cubicBezTo>
                    <a:cubicBezTo>
                      <a:pt x="29" y="57"/>
                      <a:pt x="32" y="49"/>
                      <a:pt x="32" y="33"/>
                    </a:cubicBezTo>
                    <a:cubicBezTo>
                      <a:pt x="32" y="16"/>
                      <a:pt x="29" y="8"/>
                      <a:pt x="22" y="8"/>
                    </a:cubicBezTo>
                    <a:close/>
                    <a:moveTo>
                      <a:pt x="21" y="65"/>
                    </a:moveTo>
                    <a:cubicBezTo>
                      <a:pt x="21" y="65"/>
                      <a:pt x="21" y="65"/>
                      <a:pt x="21" y="65"/>
                    </a:cubicBezTo>
                    <a:cubicBezTo>
                      <a:pt x="14" y="65"/>
                      <a:pt x="9" y="62"/>
                      <a:pt x="5" y="57"/>
                    </a:cubicBezTo>
                    <a:cubicBezTo>
                      <a:pt x="2" y="51"/>
                      <a:pt x="0" y="44"/>
                      <a:pt x="0" y="34"/>
                    </a:cubicBezTo>
                    <a:cubicBezTo>
                      <a:pt x="0" y="23"/>
                      <a:pt x="2" y="14"/>
                      <a:pt x="6" y="9"/>
                    </a:cubicBezTo>
                    <a:cubicBezTo>
                      <a:pt x="9" y="3"/>
                      <a:pt x="15" y="0"/>
                      <a:pt x="22" y="0"/>
                    </a:cubicBezTo>
                    <a:cubicBezTo>
                      <a:pt x="36" y="0"/>
                      <a:pt x="43" y="11"/>
                      <a:pt x="43" y="32"/>
                    </a:cubicBezTo>
                    <a:cubicBezTo>
                      <a:pt x="43" y="43"/>
                      <a:pt x="41" y="51"/>
                      <a:pt x="37" y="56"/>
                    </a:cubicBezTo>
                    <a:cubicBezTo>
                      <a:pt x="33" y="62"/>
                      <a:pt x="28" y="65"/>
                      <a:pt x="21" y="6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69" name="Freeform 157"/>
          <p:cNvSpPr>
            <a:spLocks/>
          </p:cNvSpPr>
          <p:nvPr/>
        </p:nvSpPr>
        <p:spPr bwMode="auto">
          <a:xfrm flipH="1">
            <a:off x="7500435" y="3511065"/>
            <a:ext cx="1633405" cy="1192430"/>
          </a:xfrm>
          <a:custGeom>
            <a:avLst/>
            <a:gdLst>
              <a:gd name="T0" fmla="*/ 968 w 1010"/>
              <a:gd name="T1" fmla="*/ 295 h 926"/>
              <a:gd name="T2" fmla="*/ 505 w 1010"/>
              <a:gd name="T3" fmla="*/ 295 h 926"/>
              <a:gd name="T4" fmla="*/ 505 w 1010"/>
              <a:gd name="T5" fmla="*/ 42 h 926"/>
              <a:gd name="T6" fmla="*/ 492 w 1010"/>
              <a:gd name="T7" fmla="*/ 12 h 926"/>
              <a:gd name="T8" fmla="*/ 463 w 1010"/>
              <a:gd name="T9" fmla="*/ 0 h 926"/>
              <a:gd name="T10" fmla="*/ 433 w 1010"/>
              <a:gd name="T11" fmla="*/ 12 h 926"/>
              <a:gd name="T12" fmla="*/ 12 w 1010"/>
              <a:gd name="T13" fmla="*/ 433 h 926"/>
              <a:gd name="T14" fmla="*/ 0 w 1010"/>
              <a:gd name="T15" fmla="*/ 463 h 926"/>
              <a:gd name="T16" fmla="*/ 12 w 1010"/>
              <a:gd name="T17" fmla="*/ 493 h 926"/>
              <a:gd name="T18" fmla="*/ 431 w 1010"/>
              <a:gd name="T19" fmla="*/ 913 h 926"/>
              <a:gd name="T20" fmla="*/ 463 w 1010"/>
              <a:gd name="T21" fmla="*/ 926 h 926"/>
              <a:gd name="T22" fmla="*/ 493 w 1010"/>
              <a:gd name="T23" fmla="*/ 914 h 926"/>
              <a:gd name="T24" fmla="*/ 505 w 1010"/>
              <a:gd name="T25" fmla="*/ 884 h 926"/>
              <a:gd name="T26" fmla="*/ 505 w 1010"/>
              <a:gd name="T27" fmla="*/ 631 h 926"/>
              <a:gd name="T28" fmla="*/ 968 w 1010"/>
              <a:gd name="T29" fmla="*/ 631 h 926"/>
              <a:gd name="T30" fmla="*/ 998 w 1010"/>
              <a:gd name="T31" fmla="*/ 619 h 926"/>
              <a:gd name="T32" fmla="*/ 1010 w 1010"/>
              <a:gd name="T33" fmla="*/ 589 h 926"/>
              <a:gd name="T34" fmla="*/ 1010 w 1010"/>
              <a:gd name="T35" fmla="*/ 337 h 926"/>
              <a:gd name="T36" fmla="*/ 998 w 1010"/>
              <a:gd name="T37" fmla="*/ 307 h 926"/>
              <a:gd name="T38" fmla="*/ 968 w 1010"/>
              <a:gd name="T39" fmla="*/ 295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0" h="926">
                <a:moveTo>
                  <a:pt x="968" y="295"/>
                </a:moveTo>
                <a:cubicBezTo>
                  <a:pt x="505" y="295"/>
                  <a:pt x="505" y="295"/>
                  <a:pt x="505" y="295"/>
                </a:cubicBezTo>
                <a:cubicBezTo>
                  <a:pt x="505" y="42"/>
                  <a:pt x="505" y="42"/>
                  <a:pt x="505" y="42"/>
                </a:cubicBezTo>
                <a:cubicBezTo>
                  <a:pt x="505" y="31"/>
                  <a:pt x="501" y="21"/>
                  <a:pt x="492" y="12"/>
                </a:cubicBezTo>
                <a:cubicBezTo>
                  <a:pt x="484" y="4"/>
                  <a:pt x="474" y="0"/>
                  <a:pt x="463" y="0"/>
                </a:cubicBezTo>
                <a:cubicBezTo>
                  <a:pt x="451" y="0"/>
                  <a:pt x="441" y="4"/>
                  <a:pt x="433" y="12"/>
                </a:cubicBezTo>
                <a:cubicBezTo>
                  <a:pt x="12" y="433"/>
                  <a:pt x="12" y="433"/>
                  <a:pt x="12" y="433"/>
                </a:cubicBezTo>
                <a:cubicBezTo>
                  <a:pt x="4" y="441"/>
                  <a:pt x="0" y="451"/>
                  <a:pt x="0" y="463"/>
                </a:cubicBezTo>
                <a:cubicBezTo>
                  <a:pt x="0" y="475"/>
                  <a:pt x="4" y="485"/>
                  <a:pt x="12" y="493"/>
                </a:cubicBezTo>
                <a:cubicBezTo>
                  <a:pt x="431" y="913"/>
                  <a:pt x="431" y="913"/>
                  <a:pt x="431" y="913"/>
                </a:cubicBezTo>
                <a:cubicBezTo>
                  <a:pt x="442" y="922"/>
                  <a:pt x="452" y="926"/>
                  <a:pt x="463" y="926"/>
                </a:cubicBezTo>
                <a:cubicBezTo>
                  <a:pt x="475" y="926"/>
                  <a:pt x="485" y="922"/>
                  <a:pt x="493" y="914"/>
                </a:cubicBezTo>
                <a:cubicBezTo>
                  <a:pt x="501" y="906"/>
                  <a:pt x="505" y="896"/>
                  <a:pt x="505" y="884"/>
                </a:cubicBezTo>
                <a:cubicBezTo>
                  <a:pt x="505" y="631"/>
                  <a:pt x="505" y="631"/>
                  <a:pt x="505" y="631"/>
                </a:cubicBezTo>
                <a:cubicBezTo>
                  <a:pt x="968" y="631"/>
                  <a:pt x="968" y="631"/>
                  <a:pt x="968" y="631"/>
                </a:cubicBezTo>
                <a:cubicBezTo>
                  <a:pt x="979" y="631"/>
                  <a:pt x="989" y="627"/>
                  <a:pt x="998" y="619"/>
                </a:cubicBezTo>
                <a:cubicBezTo>
                  <a:pt x="1006" y="611"/>
                  <a:pt x="1010" y="601"/>
                  <a:pt x="1010" y="589"/>
                </a:cubicBezTo>
                <a:cubicBezTo>
                  <a:pt x="1010" y="337"/>
                  <a:pt x="1010" y="337"/>
                  <a:pt x="1010" y="337"/>
                </a:cubicBezTo>
                <a:cubicBezTo>
                  <a:pt x="1010" y="325"/>
                  <a:pt x="1006" y="315"/>
                  <a:pt x="998" y="307"/>
                </a:cubicBezTo>
                <a:cubicBezTo>
                  <a:pt x="989" y="299"/>
                  <a:pt x="979" y="295"/>
                  <a:pt x="968" y="29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pic>
        <p:nvPicPr>
          <p:cNvPr id="5" name="Picture 4" descr="Cloud-05.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74637" y="1792002"/>
            <a:ext cx="6826482" cy="4304709"/>
          </a:xfrm>
          <a:prstGeom prst="rect">
            <a:avLst/>
          </a:prstGeom>
        </p:spPr>
      </p:pic>
    </p:spTree>
    <p:extLst>
      <p:ext uri="{BB962C8B-B14F-4D97-AF65-F5344CB8AC3E}">
        <p14:creationId xmlns:p14="http://schemas.microsoft.com/office/powerpoint/2010/main" val="147728389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p:cNvGrpSpPr/>
          <p:nvPr/>
        </p:nvGrpSpPr>
        <p:grpSpPr>
          <a:xfrm>
            <a:off x="6465888" y="446088"/>
            <a:ext cx="5656262" cy="6281737"/>
            <a:chOff x="6465888" y="446088"/>
            <a:chExt cx="5656262" cy="6281737"/>
          </a:xfrm>
        </p:grpSpPr>
        <p:sp>
          <p:nvSpPr>
            <p:cNvPr id="4" name="AutoShape 3"/>
            <p:cNvSpPr>
              <a:spLocks noChangeAspect="1" noChangeArrowheads="1" noTextEdit="1"/>
            </p:cNvSpPr>
            <p:nvPr/>
          </p:nvSpPr>
          <p:spPr bwMode="auto">
            <a:xfrm>
              <a:off x="6469063" y="449263"/>
              <a:ext cx="5653087" cy="627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205"/>
            <p:cNvGrpSpPr>
              <a:grpSpLocks/>
            </p:cNvGrpSpPr>
            <p:nvPr/>
          </p:nvGrpSpPr>
          <p:grpSpPr bwMode="auto">
            <a:xfrm>
              <a:off x="6491288" y="2400300"/>
              <a:ext cx="5630862" cy="4327525"/>
              <a:chOff x="4089" y="1512"/>
              <a:chExt cx="3547" cy="2726"/>
            </a:xfrm>
          </p:grpSpPr>
          <p:sp>
            <p:nvSpPr>
              <p:cNvPr id="94" name="Freeform 5"/>
              <p:cNvSpPr>
                <a:spLocks noEditPoints="1"/>
              </p:cNvSpPr>
              <p:nvPr/>
            </p:nvSpPr>
            <p:spPr bwMode="auto">
              <a:xfrm>
                <a:off x="4089" y="3849"/>
                <a:ext cx="3493" cy="389"/>
              </a:xfrm>
              <a:custGeom>
                <a:avLst/>
                <a:gdLst>
                  <a:gd name="T0" fmla="*/ 636 w 1733"/>
                  <a:gd name="T1" fmla="*/ 0 h 193"/>
                  <a:gd name="T2" fmla="*/ 50 w 1733"/>
                  <a:gd name="T3" fmla="*/ 0 h 193"/>
                  <a:gd name="T4" fmla="*/ 50 w 1733"/>
                  <a:gd name="T5" fmla="*/ 1 h 193"/>
                  <a:gd name="T6" fmla="*/ 0 w 1733"/>
                  <a:gd name="T7" fmla="*/ 46 h 193"/>
                  <a:gd name="T8" fmla="*/ 57 w 1733"/>
                  <a:gd name="T9" fmla="*/ 92 h 193"/>
                  <a:gd name="T10" fmla="*/ 731 w 1733"/>
                  <a:gd name="T11" fmla="*/ 92 h 193"/>
                  <a:gd name="T12" fmla="*/ 520 w 1733"/>
                  <a:gd name="T13" fmla="*/ 24 h 193"/>
                  <a:gd name="T14" fmla="*/ 539 w 1733"/>
                  <a:gd name="T15" fmla="*/ 22 h 193"/>
                  <a:gd name="T16" fmla="*/ 520 w 1733"/>
                  <a:gd name="T17" fmla="*/ 15 h 193"/>
                  <a:gd name="T18" fmla="*/ 636 w 1733"/>
                  <a:gd name="T19" fmla="*/ 0 h 193"/>
                  <a:gd name="T20" fmla="*/ 1676 w 1733"/>
                  <a:gd name="T21" fmla="*/ 0 h 193"/>
                  <a:gd name="T22" fmla="*/ 1669 w 1733"/>
                  <a:gd name="T23" fmla="*/ 1 h 193"/>
                  <a:gd name="T24" fmla="*/ 1669 w 1733"/>
                  <a:gd name="T25" fmla="*/ 0 h 193"/>
                  <a:gd name="T26" fmla="*/ 1348 w 1733"/>
                  <a:gd name="T27" fmla="*/ 0 h 193"/>
                  <a:gd name="T28" fmla="*/ 1348 w 1733"/>
                  <a:gd name="T29" fmla="*/ 42 h 193"/>
                  <a:gd name="T30" fmla="*/ 1272 w 1733"/>
                  <a:gd name="T31" fmla="*/ 42 h 193"/>
                  <a:gd name="T32" fmla="*/ 1224 w 1733"/>
                  <a:gd name="T33" fmla="*/ 60 h 193"/>
                  <a:gd name="T34" fmla="*/ 1228 w 1733"/>
                  <a:gd name="T35" fmla="*/ 62 h 193"/>
                  <a:gd name="T36" fmla="*/ 1217 w 1733"/>
                  <a:gd name="T37" fmla="*/ 63 h 193"/>
                  <a:gd name="T38" fmla="*/ 925 w 1733"/>
                  <a:gd name="T39" fmla="*/ 176 h 193"/>
                  <a:gd name="T40" fmla="*/ 583 w 1733"/>
                  <a:gd name="T41" fmla="*/ 176 h 193"/>
                  <a:gd name="T42" fmla="*/ 538 w 1733"/>
                  <a:gd name="T43" fmla="*/ 193 h 193"/>
                  <a:gd name="T44" fmla="*/ 925 w 1733"/>
                  <a:gd name="T45" fmla="*/ 193 h 193"/>
                  <a:gd name="T46" fmla="*/ 1186 w 1733"/>
                  <a:gd name="T47" fmla="*/ 92 h 193"/>
                  <a:gd name="T48" fmla="*/ 1676 w 1733"/>
                  <a:gd name="T49" fmla="*/ 92 h 193"/>
                  <a:gd name="T50" fmla="*/ 1733 w 1733"/>
                  <a:gd name="T51" fmla="*/ 46 h 193"/>
                  <a:gd name="T52" fmla="*/ 1676 w 1733"/>
                  <a:gd name="T53"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33" h="193">
                    <a:moveTo>
                      <a:pt x="636" y="0"/>
                    </a:moveTo>
                    <a:cubicBezTo>
                      <a:pt x="50" y="0"/>
                      <a:pt x="50" y="0"/>
                      <a:pt x="50" y="0"/>
                    </a:cubicBezTo>
                    <a:cubicBezTo>
                      <a:pt x="50" y="1"/>
                      <a:pt x="50" y="1"/>
                      <a:pt x="50" y="1"/>
                    </a:cubicBezTo>
                    <a:cubicBezTo>
                      <a:pt x="22" y="4"/>
                      <a:pt x="0" y="23"/>
                      <a:pt x="0" y="46"/>
                    </a:cubicBezTo>
                    <a:cubicBezTo>
                      <a:pt x="0" y="72"/>
                      <a:pt x="25" y="92"/>
                      <a:pt x="57" y="92"/>
                    </a:cubicBezTo>
                    <a:cubicBezTo>
                      <a:pt x="59" y="92"/>
                      <a:pt x="383" y="92"/>
                      <a:pt x="731" y="92"/>
                    </a:cubicBezTo>
                    <a:cubicBezTo>
                      <a:pt x="520" y="24"/>
                      <a:pt x="520" y="24"/>
                      <a:pt x="520" y="24"/>
                    </a:cubicBezTo>
                    <a:cubicBezTo>
                      <a:pt x="539" y="22"/>
                      <a:pt x="539" y="22"/>
                      <a:pt x="539" y="22"/>
                    </a:cubicBezTo>
                    <a:cubicBezTo>
                      <a:pt x="520" y="15"/>
                      <a:pt x="520" y="15"/>
                      <a:pt x="520" y="15"/>
                    </a:cubicBezTo>
                    <a:cubicBezTo>
                      <a:pt x="636" y="0"/>
                      <a:pt x="636" y="0"/>
                      <a:pt x="636" y="0"/>
                    </a:cubicBezTo>
                    <a:moveTo>
                      <a:pt x="1676" y="0"/>
                    </a:moveTo>
                    <a:cubicBezTo>
                      <a:pt x="1674" y="0"/>
                      <a:pt x="1672" y="1"/>
                      <a:pt x="1669" y="1"/>
                    </a:cubicBezTo>
                    <a:cubicBezTo>
                      <a:pt x="1669" y="0"/>
                      <a:pt x="1669" y="0"/>
                      <a:pt x="1669" y="0"/>
                    </a:cubicBezTo>
                    <a:cubicBezTo>
                      <a:pt x="1348" y="0"/>
                      <a:pt x="1348" y="0"/>
                      <a:pt x="1348" y="0"/>
                    </a:cubicBezTo>
                    <a:cubicBezTo>
                      <a:pt x="1348" y="42"/>
                      <a:pt x="1348" y="42"/>
                      <a:pt x="1348" y="42"/>
                    </a:cubicBezTo>
                    <a:cubicBezTo>
                      <a:pt x="1272" y="42"/>
                      <a:pt x="1272" y="42"/>
                      <a:pt x="1272" y="42"/>
                    </a:cubicBezTo>
                    <a:cubicBezTo>
                      <a:pt x="1224" y="60"/>
                      <a:pt x="1224" y="60"/>
                      <a:pt x="1224" y="60"/>
                    </a:cubicBezTo>
                    <a:cubicBezTo>
                      <a:pt x="1228" y="62"/>
                      <a:pt x="1228" y="62"/>
                      <a:pt x="1228" y="62"/>
                    </a:cubicBezTo>
                    <a:cubicBezTo>
                      <a:pt x="1217" y="63"/>
                      <a:pt x="1217" y="63"/>
                      <a:pt x="1217" y="63"/>
                    </a:cubicBezTo>
                    <a:cubicBezTo>
                      <a:pt x="925" y="176"/>
                      <a:pt x="925" y="176"/>
                      <a:pt x="925" y="176"/>
                    </a:cubicBezTo>
                    <a:cubicBezTo>
                      <a:pt x="583" y="176"/>
                      <a:pt x="583" y="176"/>
                      <a:pt x="583" y="176"/>
                    </a:cubicBezTo>
                    <a:cubicBezTo>
                      <a:pt x="538" y="193"/>
                      <a:pt x="538" y="193"/>
                      <a:pt x="538" y="193"/>
                    </a:cubicBezTo>
                    <a:cubicBezTo>
                      <a:pt x="925" y="193"/>
                      <a:pt x="925" y="193"/>
                      <a:pt x="925" y="193"/>
                    </a:cubicBezTo>
                    <a:cubicBezTo>
                      <a:pt x="1186" y="92"/>
                      <a:pt x="1186" y="92"/>
                      <a:pt x="1186" y="92"/>
                    </a:cubicBezTo>
                    <a:cubicBezTo>
                      <a:pt x="1459" y="92"/>
                      <a:pt x="1675" y="92"/>
                      <a:pt x="1676" y="92"/>
                    </a:cubicBezTo>
                    <a:cubicBezTo>
                      <a:pt x="1708" y="92"/>
                      <a:pt x="1733" y="72"/>
                      <a:pt x="1733" y="46"/>
                    </a:cubicBezTo>
                    <a:cubicBezTo>
                      <a:pt x="1733" y="21"/>
                      <a:pt x="1708" y="0"/>
                      <a:pt x="1676" y="0"/>
                    </a:cubicBezTo>
                  </a:path>
                </a:pathLst>
              </a:custGeom>
              <a:solidFill>
                <a:schemeClr val="tx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6"/>
              <p:cNvSpPr>
                <a:spLocks/>
              </p:cNvSpPr>
              <p:nvPr/>
            </p:nvSpPr>
            <p:spPr bwMode="auto">
              <a:xfrm>
                <a:off x="6562" y="2517"/>
                <a:ext cx="165" cy="166"/>
              </a:xfrm>
              <a:custGeom>
                <a:avLst/>
                <a:gdLst>
                  <a:gd name="T0" fmla="*/ 165 w 165"/>
                  <a:gd name="T1" fmla="*/ 133 h 166"/>
                  <a:gd name="T2" fmla="*/ 133 w 165"/>
                  <a:gd name="T3" fmla="*/ 166 h 166"/>
                  <a:gd name="T4" fmla="*/ 0 w 165"/>
                  <a:gd name="T5" fmla="*/ 33 h 166"/>
                  <a:gd name="T6" fmla="*/ 30 w 165"/>
                  <a:gd name="T7" fmla="*/ 0 h 166"/>
                  <a:gd name="T8" fmla="*/ 165 w 165"/>
                  <a:gd name="T9" fmla="*/ 133 h 166"/>
                </a:gdLst>
                <a:ahLst/>
                <a:cxnLst>
                  <a:cxn ang="0">
                    <a:pos x="T0" y="T1"/>
                  </a:cxn>
                  <a:cxn ang="0">
                    <a:pos x="T2" y="T3"/>
                  </a:cxn>
                  <a:cxn ang="0">
                    <a:pos x="T4" y="T5"/>
                  </a:cxn>
                  <a:cxn ang="0">
                    <a:pos x="T6" y="T7"/>
                  </a:cxn>
                  <a:cxn ang="0">
                    <a:pos x="T8" y="T9"/>
                  </a:cxn>
                </a:cxnLst>
                <a:rect l="0" t="0" r="r" b="b"/>
                <a:pathLst>
                  <a:path w="165" h="166">
                    <a:moveTo>
                      <a:pt x="165" y="133"/>
                    </a:moveTo>
                    <a:lnTo>
                      <a:pt x="133" y="166"/>
                    </a:lnTo>
                    <a:lnTo>
                      <a:pt x="0" y="33"/>
                    </a:lnTo>
                    <a:lnTo>
                      <a:pt x="30" y="0"/>
                    </a:lnTo>
                    <a:lnTo>
                      <a:pt x="165" y="133"/>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7"/>
              <p:cNvSpPr>
                <a:spLocks/>
              </p:cNvSpPr>
              <p:nvPr/>
            </p:nvSpPr>
            <p:spPr bwMode="auto">
              <a:xfrm>
                <a:off x="6562" y="2517"/>
                <a:ext cx="165" cy="166"/>
              </a:xfrm>
              <a:custGeom>
                <a:avLst/>
                <a:gdLst>
                  <a:gd name="T0" fmla="*/ 165 w 165"/>
                  <a:gd name="T1" fmla="*/ 133 h 166"/>
                  <a:gd name="T2" fmla="*/ 133 w 165"/>
                  <a:gd name="T3" fmla="*/ 166 h 166"/>
                  <a:gd name="T4" fmla="*/ 0 w 165"/>
                  <a:gd name="T5" fmla="*/ 33 h 166"/>
                  <a:gd name="T6" fmla="*/ 30 w 165"/>
                  <a:gd name="T7" fmla="*/ 0 h 166"/>
                  <a:gd name="T8" fmla="*/ 165 w 165"/>
                  <a:gd name="T9" fmla="*/ 133 h 166"/>
                </a:gdLst>
                <a:ahLst/>
                <a:cxnLst>
                  <a:cxn ang="0">
                    <a:pos x="T0" y="T1"/>
                  </a:cxn>
                  <a:cxn ang="0">
                    <a:pos x="T2" y="T3"/>
                  </a:cxn>
                  <a:cxn ang="0">
                    <a:pos x="T4" y="T5"/>
                  </a:cxn>
                  <a:cxn ang="0">
                    <a:pos x="T6" y="T7"/>
                  </a:cxn>
                  <a:cxn ang="0">
                    <a:pos x="T8" y="T9"/>
                  </a:cxn>
                </a:cxnLst>
                <a:rect l="0" t="0" r="r" b="b"/>
                <a:pathLst>
                  <a:path w="165" h="166">
                    <a:moveTo>
                      <a:pt x="165" y="133"/>
                    </a:moveTo>
                    <a:lnTo>
                      <a:pt x="133" y="166"/>
                    </a:lnTo>
                    <a:lnTo>
                      <a:pt x="0" y="33"/>
                    </a:lnTo>
                    <a:lnTo>
                      <a:pt x="30" y="0"/>
                    </a:lnTo>
                    <a:lnTo>
                      <a:pt x="165" y="1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8"/>
              <p:cNvSpPr>
                <a:spLocks/>
              </p:cNvSpPr>
              <p:nvPr/>
            </p:nvSpPr>
            <p:spPr bwMode="auto">
              <a:xfrm>
                <a:off x="7354" y="3305"/>
                <a:ext cx="167" cy="165"/>
              </a:xfrm>
              <a:custGeom>
                <a:avLst/>
                <a:gdLst>
                  <a:gd name="T0" fmla="*/ 167 w 167"/>
                  <a:gd name="T1" fmla="*/ 135 h 165"/>
                  <a:gd name="T2" fmla="*/ 135 w 167"/>
                  <a:gd name="T3" fmla="*/ 165 h 165"/>
                  <a:gd name="T4" fmla="*/ 0 w 167"/>
                  <a:gd name="T5" fmla="*/ 33 h 165"/>
                  <a:gd name="T6" fmla="*/ 32 w 167"/>
                  <a:gd name="T7" fmla="*/ 0 h 165"/>
                  <a:gd name="T8" fmla="*/ 167 w 167"/>
                  <a:gd name="T9" fmla="*/ 135 h 165"/>
                </a:gdLst>
                <a:ahLst/>
                <a:cxnLst>
                  <a:cxn ang="0">
                    <a:pos x="T0" y="T1"/>
                  </a:cxn>
                  <a:cxn ang="0">
                    <a:pos x="T2" y="T3"/>
                  </a:cxn>
                  <a:cxn ang="0">
                    <a:pos x="T4" y="T5"/>
                  </a:cxn>
                  <a:cxn ang="0">
                    <a:pos x="T6" y="T7"/>
                  </a:cxn>
                  <a:cxn ang="0">
                    <a:pos x="T8" y="T9"/>
                  </a:cxn>
                </a:cxnLst>
                <a:rect l="0" t="0" r="r" b="b"/>
                <a:pathLst>
                  <a:path w="167" h="165">
                    <a:moveTo>
                      <a:pt x="167" y="135"/>
                    </a:moveTo>
                    <a:lnTo>
                      <a:pt x="135" y="165"/>
                    </a:lnTo>
                    <a:lnTo>
                      <a:pt x="0" y="33"/>
                    </a:lnTo>
                    <a:lnTo>
                      <a:pt x="32" y="0"/>
                    </a:lnTo>
                    <a:lnTo>
                      <a:pt x="167" y="135"/>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
              <p:cNvSpPr>
                <a:spLocks/>
              </p:cNvSpPr>
              <p:nvPr/>
            </p:nvSpPr>
            <p:spPr bwMode="auto">
              <a:xfrm>
                <a:off x="7354" y="3305"/>
                <a:ext cx="167" cy="165"/>
              </a:xfrm>
              <a:custGeom>
                <a:avLst/>
                <a:gdLst>
                  <a:gd name="T0" fmla="*/ 167 w 167"/>
                  <a:gd name="T1" fmla="*/ 135 h 165"/>
                  <a:gd name="T2" fmla="*/ 135 w 167"/>
                  <a:gd name="T3" fmla="*/ 165 h 165"/>
                  <a:gd name="T4" fmla="*/ 0 w 167"/>
                  <a:gd name="T5" fmla="*/ 33 h 165"/>
                  <a:gd name="T6" fmla="*/ 32 w 167"/>
                  <a:gd name="T7" fmla="*/ 0 h 165"/>
                  <a:gd name="T8" fmla="*/ 167 w 167"/>
                  <a:gd name="T9" fmla="*/ 135 h 165"/>
                </a:gdLst>
                <a:ahLst/>
                <a:cxnLst>
                  <a:cxn ang="0">
                    <a:pos x="T0" y="T1"/>
                  </a:cxn>
                  <a:cxn ang="0">
                    <a:pos x="T2" y="T3"/>
                  </a:cxn>
                  <a:cxn ang="0">
                    <a:pos x="T4" y="T5"/>
                  </a:cxn>
                  <a:cxn ang="0">
                    <a:pos x="T6" y="T7"/>
                  </a:cxn>
                  <a:cxn ang="0">
                    <a:pos x="T8" y="T9"/>
                  </a:cxn>
                </a:cxnLst>
                <a:rect l="0" t="0" r="r" b="b"/>
                <a:pathLst>
                  <a:path w="167" h="165">
                    <a:moveTo>
                      <a:pt x="167" y="135"/>
                    </a:moveTo>
                    <a:lnTo>
                      <a:pt x="135" y="165"/>
                    </a:lnTo>
                    <a:lnTo>
                      <a:pt x="0" y="33"/>
                    </a:lnTo>
                    <a:lnTo>
                      <a:pt x="32" y="0"/>
                    </a:lnTo>
                    <a:lnTo>
                      <a:pt x="167" y="1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0"/>
              <p:cNvSpPr>
                <a:spLocks noChangeArrowheads="1"/>
              </p:cNvSpPr>
              <p:nvPr/>
            </p:nvSpPr>
            <p:spPr bwMode="auto">
              <a:xfrm>
                <a:off x="7013" y="3640"/>
                <a:ext cx="97" cy="163"/>
              </a:xfrm>
              <a:prstGeom prst="rect">
                <a:avLst/>
              </a:prstGeom>
              <a:solidFill>
                <a:srgbClr val="80828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1"/>
              <p:cNvSpPr>
                <a:spLocks/>
              </p:cNvSpPr>
              <p:nvPr/>
            </p:nvSpPr>
            <p:spPr bwMode="auto">
              <a:xfrm>
                <a:off x="6308" y="2481"/>
                <a:ext cx="1247" cy="1181"/>
              </a:xfrm>
              <a:custGeom>
                <a:avLst/>
                <a:gdLst>
                  <a:gd name="T0" fmla="*/ 373 w 619"/>
                  <a:gd name="T1" fmla="*/ 586 h 586"/>
                  <a:gd name="T2" fmla="*/ 132 w 619"/>
                  <a:gd name="T3" fmla="*/ 487 h 586"/>
                  <a:gd name="T4" fmla="*/ 132 w 619"/>
                  <a:gd name="T5" fmla="*/ 5 h 586"/>
                  <a:gd name="T6" fmla="*/ 152 w 619"/>
                  <a:gd name="T7" fmla="*/ 5 h 586"/>
                  <a:gd name="T8" fmla="*/ 152 w 619"/>
                  <a:gd name="T9" fmla="*/ 25 h 586"/>
                  <a:gd name="T10" fmla="*/ 152 w 619"/>
                  <a:gd name="T11" fmla="*/ 467 h 586"/>
                  <a:gd name="T12" fmla="*/ 373 w 619"/>
                  <a:gd name="T13" fmla="*/ 559 h 586"/>
                  <a:gd name="T14" fmla="*/ 594 w 619"/>
                  <a:gd name="T15" fmla="*/ 467 h 586"/>
                  <a:gd name="T16" fmla="*/ 614 w 619"/>
                  <a:gd name="T17" fmla="*/ 467 h 586"/>
                  <a:gd name="T18" fmla="*/ 614 w 619"/>
                  <a:gd name="T19" fmla="*/ 487 h 586"/>
                  <a:gd name="T20" fmla="*/ 373 w 619"/>
                  <a:gd name="T21" fmla="*/ 58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9" h="586">
                    <a:moveTo>
                      <a:pt x="373" y="586"/>
                    </a:moveTo>
                    <a:cubicBezTo>
                      <a:pt x="286" y="586"/>
                      <a:pt x="199" y="553"/>
                      <a:pt x="132" y="487"/>
                    </a:cubicBezTo>
                    <a:cubicBezTo>
                      <a:pt x="0" y="354"/>
                      <a:pt x="0" y="138"/>
                      <a:pt x="132" y="5"/>
                    </a:cubicBezTo>
                    <a:cubicBezTo>
                      <a:pt x="138" y="0"/>
                      <a:pt x="146" y="0"/>
                      <a:pt x="152" y="5"/>
                    </a:cubicBezTo>
                    <a:cubicBezTo>
                      <a:pt x="157" y="11"/>
                      <a:pt x="157" y="19"/>
                      <a:pt x="152" y="25"/>
                    </a:cubicBezTo>
                    <a:cubicBezTo>
                      <a:pt x="30" y="147"/>
                      <a:pt x="30" y="345"/>
                      <a:pt x="152" y="467"/>
                    </a:cubicBezTo>
                    <a:cubicBezTo>
                      <a:pt x="213" y="528"/>
                      <a:pt x="293" y="559"/>
                      <a:pt x="373" y="559"/>
                    </a:cubicBezTo>
                    <a:cubicBezTo>
                      <a:pt x="453" y="559"/>
                      <a:pt x="533" y="528"/>
                      <a:pt x="594" y="467"/>
                    </a:cubicBezTo>
                    <a:cubicBezTo>
                      <a:pt x="599" y="462"/>
                      <a:pt x="608" y="462"/>
                      <a:pt x="614" y="467"/>
                    </a:cubicBezTo>
                    <a:cubicBezTo>
                      <a:pt x="619" y="473"/>
                      <a:pt x="619" y="481"/>
                      <a:pt x="614" y="487"/>
                    </a:cubicBezTo>
                    <a:cubicBezTo>
                      <a:pt x="547" y="553"/>
                      <a:pt x="460" y="586"/>
                      <a:pt x="373" y="586"/>
                    </a:cubicBezTo>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2"/>
              <p:cNvSpPr>
                <a:spLocks/>
              </p:cNvSpPr>
              <p:nvPr/>
            </p:nvSpPr>
            <p:spPr bwMode="auto">
              <a:xfrm>
                <a:off x="6781" y="3722"/>
                <a:ext cx="561" cy="174"/>
              </a:xfrm>
              <a:custGeom>
                <a:avLst/>
                <a:gdLst>
                  <a:gd name="T0" fmla="*/ 278 w 278"/>
                  <a:gd name="T1" fmla="*/ 86 h 86"/>
                  <a:gd name="T2" fmla="*/ 139 w 278"/>
                  <a:gd name="T3" fmla="*/ 0 h 86"/>
                  <a:gd name="T4" fmla="*/ 0 w 278"/>
                  <a:gd name="T5" fmla="*/ 86 h 86"/>
                  <a:gd name="T6" fmla="*/ 278 w 278"/>
                  <a:gd name="T7" fmla="*/ 86 h 86"/>
                </a:gdLst>
                <a:ahLst/>
                <a:cxnLst>
                  <a:cxn ang="0">
                    <a:pos x="T0" y="T1"/>
                  </a:cxn>
                  <a:cxn ang="0">
                    <a:pos x="T2" y="T3"/>
                  </a:cxn>
                  <a:cxn ang="0">
                    <a:pos x="T4" y="T5"/>
                  </a:cxn>
                  <a:cxn ang="0">
                    <a:pos x="T6" y="T7"/>
                  </a:cxn>
                </a:cxnLst>
                <a:rect l="0" t="0" r="r" b="b"/>
                <a:pathLst>
                  <a:path w="278" h="86">
                    <a:moveTo>
                      <a:pt x="278" y="86"/>
                    </a:moveTo>
                    <a:cubicBezTo>
                      <a:pt x="278" y="39"/>
                      <a:pt x="216" y="0"/>
                      <a:pt x="139" y="0"/>
                    </a:cubicBezTo>
                    <a:cubicBezTo>
                      <a:pt x="62" y="0"/>
                      <a:pt x="0" y="39"/>
                      <a:pt x="0" y="86"/>
                    </a:cubicBezTo>
                    <a:lnTo>
                      <a:pt x="278" y="86"/>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13"/>
              <p:cNvSpPr>
                <a:spLocks noChangeArrowheads="1"/>
              </p:cNvSpPr>
              <p:nvPr/>
            </p:nvSpPr>
            <p:spPr bwMode="auto">
              <a:xfrm>
                <a:off x="6491" y="2411"/>
                <a:ext cx="1141" cy="1142"/>
              </a:xfrm>
              <a:prstGeom prst="ellipse">
                <a:avLst/>
              </a:prstGeom>
              <a:solidFill>
                <a:srgbClr val="2172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4"/>
              <p:cNvSpPr>
                <a:spLocks/>
              </p:cNvSpPr>
              <p:nvPr/>
            </p:nvSpPr>
            <p:spPr bwMode="auto">
              <a:xfrm>
                <a:off x="6560" y="2511"/>
                <a:ext cx="467" cy="1028"/>
              </a:xfrm>
              <a:custGeom>
                <a:avLst/>
                <a:gdLst>
                  <a:gd name="T0" fmla="*/ 217 w 232"/>
                  <a:gd name="T1" fmla="*/ 492 h 510"/>
                  <a:gd name="T2" fmla="*/ 232 w 232"/>
                  <a:gd name="T3" fmla="*/ 470 h 510"/>
                  <a:gd name="T4" fmla="*/ 214 w 232"/>
                  <a:gd name="T5" fmla="*/ 447 h 510"/>
                  <a:gd name="T6" fmla="*/ 191 w 232"/>
                  <a:gd name="T7" fmla="*/ 429 h 510"/>
                  <a:gd name="T8" fmla="*/ 155 w 232"/>
                  <a:gd name="T9" fmla="*/ 401 h 510"/>
                  <a:gd name="T10" fmla="*/ 119 w 232"/>
                  <a:gd name="T11" fmla="*/ 379 h 510"/>
                  <a:gd name="T12" fmla="*/ 91 w 232"/>
                  <a:gd name="T13" fmla="*/ 358 h 510"/>
                  <a:gd name="T14" fmla="*/ 63 w 232"/>
                  <a:gd name="T15" fmla="*/ 350 h 510"/>
                  <a:gd name="T16" fmla="*/ 51 w 232"/>
                  <a:gd name="T17" fmla="*/ 328 h 510"/>
                  <a:gd name="T18" fmla="*/ 43 w 232"/>
                  <a:gd name="T19" fmla="*/ 292 h 510"/>
                  <a:gd name="T20" fmla="*/ 34 w 232"/>
                  <a:gd name="T21" fmla="*/ 274 h 510"/>
                  <a:gd name="T22" fmla="*/ 29 w 232"/>
                  <a:gd name="T23" fmla="*/ 241 h 510"/>
                  <a:gd name="T24" fmla="*/ 52 w 232"/>
                  <a:gd name="T25" fmla="*/ 241 h 510"/>
                  <a:gd name="T26" fmla="*/ 66 w 232"/>
                  <a:gd name="T27" fmla="*/ 272 h 510"/>
                  <a:gd name="T28" fmla="*/ 75 w 232"/>
                  <a:gd name="T29" fmla="*/ 272 h 510"/>
                  <a:gd name="T30" fmla="*/ 97 w 232"/>
                  <a:gd name="T31" fmla="*/ 248 h 510"/>
                  <a:gd name="T32" fmla="*/ 120 w 232"/>
                  <a:gd name="T33" fmla="*/ 235 h 510"/>
                  <a:gd name="T34" fmla="*/ 145 w 232"/>
                  <a:gd name="T35" fmla="*/ 227 h 510"/>
                  <a:gd name="T36" fmla="*/ 161 w 232"/>
                  <a:gd name="T37" fmla="*/ 212 h 510"/>
                  <a:gd name="T38" fmla="*/ 187 w 232"/>
                  <a:gd name="T39" fmla="*/ 200 h 510"/>
                  <a:gd name="T40" fmla="*/ 182 w 232"/>
                  <a:gd name="T41" fmla="*/ 160 h 510"/>
                  <a:gd name="T42" fmla="*/ 161 w 232"/>
                  <a:gd name="T43" fmla="*/ 132 h 510"/>
                  <a:gd name="T44" fmla="*/ 149 w 232"/>
                  <a:gd name="T45" fmla="*/ 156 h 510"/>
                  <a:gd name="T46" fmla="*/ 135 w 232"/>
                  <a:gd name="T47" fmla="*/ 172 h 510"/>
                  <a:gd name="T48" fmla="*/ 129 w 232"/>
                  <a:gd name="T49" fmla="*/ 146 h 510"/>
                  <a:gd name="T50" fmla="*/ 135 w 232"/>
                  <a:gd name="T51" fmla="*/ 114 h 510"/>
                  <a:gd name="T52" fmla="*/ 163 w 232"/>
                  <a:gd name="T53" fmla="*/ 102 h 510"/>
                  <a:gd name="T54" fmla="*/ 173 w 232"/>
                  <a:gd name="T55" fmla="*/ 87 h 510"/>
                  <a:gd name="T56" fmla="*/ 150 w 232"/>
                  <a:gd name="T57" fmla="*/ 64 h 510"/>
                  <a:gd name="T58" fmla="*/ 155 w 232"/>
                  <a:gd name="T59" fmla="*/ 29 h 510"/>
                  <a:gd name="T60" fmla="*/ 163 w 232"/>
                  <a:gd name="T61" fmla="*/ 4 h 510"/>
                  <a:gd name="T62" fmla="*/ 134 w 232"/>
                  <a:gd name="T63" fmla="*/ 0 h 510"/>
                  <a:gd name="T64" fmla="*/ 122 w 232"/>
                  <a:gd name="T65" fmla="*/ 24 h 510"/>
                  <a:gd name="T66" fmla="*/ 92 w 232"/>
                  <a:gd name="T67" fmla="*/ 64 h 510"/>
                  <a:gd name="T68" fmla="*/ 68 w 232"/>
                  <a:gd name="T69" fmla="*/ 98 h 510"/>
                  <a:gd name="T70" fmla="*/ 19 w 232"/>
                  <a:gd name="T71" fmla="*/ 142 h 510"/>
                  <a:gd name="T72" fmla="*/ 8 w 232"/>
                  <a:gd name="T73" fmla="*/ 182 h 510"/>
                  <a:gd name="T74" fmla="*/ 3 w 232"/>
                  <a:gd name="T75" fmla="*/ 224 h 510"/>
                  <a:gd name="T76" fmla="*/ 7 w 232"/>
                  <a:gd name="T77" fmla="*/ 268 h 510"/>
                  <a:gd name="T78" fmla="*/ 28 w 232"/>
                  <a:gd name="T79" fmla="*/ 315 h 510"/>
                  <a:gd name="T80" fmla="*/ 50 w 232"/>
                  <a:gd name="T81" fmla="*/ 354 h 510"/>
                  <a:gd name="T82" fmla="*/ 64 w 232"/>
                  <a:gd name="T83" fmla="*/ 379 h 510"/>
                  <a:gd name="T84" fmla="*/ 60 w 232"/>
                  <a:gd name="T85" fmla="*/ 402 h 510"/>
                  <a:gd name="T86" fmla="*/ 82 w 232"/>
                  <a:gd name="T87" fmla="*/ 439 h 510"/>
                  <a:gd name="T88" fmla="*/ 98 w 232"/>
                  <a:gd name="T89" fmla="*/ 472 h 510"/>
                  <a:gd name="T90" fmla="*/ 189 w 232"/>
                  <a:gd name="T91" fmla="*/ 508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2" h="510">
                    <a:moveTo>
                      <a:pt x="202" y="499"/>
                    </a:moveTo>
                    <a:cubicBezTo>
                      <a:pt x="207" y="497"/>
                      <a:pt x="213" y="494"/>
                      <a:pt x="217" y="492"/>
                    </a:cubicBezTo>
                    <a:cubicBezTo>
                      <a:pt x="220" y="490"/>
                      <a:pt x="225" y="485"/>
                      <a:pt x="228" y="482"/>
                    </a:cubicBezTo>
                    <a:cubicBezTo>
                      <a:pt x="230" y="479"/>
                      <a:pt x="232" y="473"/>
                      <a:pt x="232" y="470"/>
                    </a:cubicBezTo>
                    <a:cubicBezTo>
                      <a:pt x="232" y="466"/>
                      <a:pt x="231" y="461"/>
                      <a:pt x="228" y="459"/>
                    </a:cubicBezTo>
                    <a:cubicBezTo>
                      <a:pt x="226" y="456"/>
                      <a:pt x="220" y="451"/>
                      <a:pt x="214" y="447"/>
                    </a:cubicBezTo>
                    <a:cubicBezTo>
                      <a:pt x="209" y="443"/>
                      <a:pt x="199" y="436"/>
                      <a:pt x="192" y="430"/>
                    </a:cubicBezTo>
                    <a:cubicBezTo>
                      <a:pt x="191" y="429"/>
                      <a:pt x="191" y="429"/>
                      <a:pt x="191" y="429"/>
                    </a:cubicBezTo>
                    <a:cubicBezTo>
                      <a:pt x="184" y="424"/>
                      <a:pt x="175" y="417"/>
                      <a:pt x="170" y="414"/>
                    </a:cubicBezTo>
                    <a:cubicBezTo>
                      <a:pt x="166" y="411"/>
                      <a:pt x="159" y="405"/>
                      <a:pt x="155" y="401"/>
                    </a:cubicBezTo>
                    <a:cubicBezTo>
                      <a:pt x="152" y="396"/>
                      <a:pt x="142" y="390"/>
                      <a:pt x="135" y="386"/>
                    </a:cubicBezTo>
                    <a:cubicBezTo>
                      <a:pt x="119" y="379"/>
                      <a:pt x="119" y="379"/>
                      <a:pt x="119" y="379"/>
                    </a:cubicBezTo>
                    <a:cubicBezTo>
                      <a:pt x="111" y="375"/>
                      <a:pt x="103" y="369"/>
                      <a:pt x="100" y="367"/>
                    </a:cubicBezTo>
                    <a:cubicBezTo>
                      <a:pt x="98" y="364"/>
                      <a:pt x="93" y="360"/>
                      <a:pt x="91" y="358"/>
                    </a:cubicBezTo>
                    <a:cubicBezTo>
                      <a:pt x="88" y="357"/>
                      <a:pt x="83" y="355"/>
                      <a:pt x="79" y="355"/>
                    </a:cubicBezTo>
                    <a:cubicBezTo>
                      <a:pt x="74" y="355"/>
                      <a:pt x="67" y="352"/>
                      <a:pt x="63" y="350"/>
                    </a:cubicBezTo>
                    <a:cubicBezTo>
                      <a:pt x="58" y="347"/>
                      <a:pt x="53" y="338"/>
                      <a:pt x="52" y="330"/>
                    </a:cubicBezTo>
                    <a:cubicBezTo>
                      <a:pt x="51" y="328"/>
                      <a:pt x="51" y="328"/>
                      <a:pt x="51" y="328"/>
                    </a:cubicBezTo>
                    <a:cubicBezTo>
                      <a:pt x="49" y="319"/>
                      <a:pt x="46" y="309"/>
                      <a:pt x="44" y="306"/>
                    </a:cubicBezTo>
                    <a:cubicBezTo>
                      <a:pt x="42" y="302"/>
                      <a:pt x="41" y="295"/>
                      <a:pt x="43" y="292"/>
                    </a:cubicBezTo>
                    <a:cubicBezTo>
                      <a:pt x="45" y="288"/>
                      <a:pt x="45" y="282"/>
                      <a:pt x="44" y="279"/>
                    </a:cubicBezTo>
                    <a:cubicBezTo>
                      <a:pt x="42" y="276"/>
                      <a:pt x="38" y="274"/>
                      <a:pt x="34" y="274"/>
                    </a:cubicBezTo>
                    <a:cubicBezTo>
                      <a:pt x="31" y="274"/>
                      <a:pt x="27" y="268"/>
                      <a:pt x="26" y="261"/>
                    </a:cubicBezTo>
                    <a:cubicBezTo>
                      <a:pt x="25" y="254"/>
                      <a:pt x="27" y="245"/>
                      <a:pt x="29" y="241"/>
                    </a:cubicBezTo>
                    <a:cubicBezTo>
                      <a:pt x="32" y="238"/>
                      <a:pt x="37" y="235"/>
                      <a:pt x="40" y="235"/>
                    </a:cubicBezTo>
                    <a:cubicBezTo>
                      <a:pt x="43" y="235"/>
                      <a:pt x="49" y="238"/>
                      <a:pt x="52" y="241"/>
                    </a:cubicBezTo>
                    <a:cubicBezTo>
                      <a:pt x="56" y="245"/>
                      <a:pt x="61" y="251"/>
                      <a:pt x="62" y="255"/>
                    </a:cubicBezTo>
                    <a:cubicBezTo>
                      <a:pt x="64" y="259"/>
                      <a:pt x="66" y="267"/>
                      <a:pt x="66" y="272"/>
                    </a:cubicBezTo>
                    <a:cubicBezTo>
                      <a:pt x="67" y="278"/>
                      <a:pt x="69" y="283"/>
                      <a:pt x="70" y="283"/>
                    </a:cubicBezTo>
                    <a:cubicBezTo>
                      <a:pt x="72" y="283"/>
                      <a:pt x="74" y="278"/>
                      <a:pt x="75" y="272"/>
                    </a:cubicBezTo>
                    <a:cubicBezTo>
                      <a:pt x="76" y="267"/>
                      <a:pt x="80" y="259"/>
                      <a:pt x="84" y="255"/>
                    </a:cubicBezTo>
                    <a:cubicBezTo>
                      <a:pt x="88" y="251"/>
                      <a:pt x="94" y="248"/>
                      <a:pt x="97" y="248"/>
                    </a:cubicBezTo>
                    <a:cubicBezTo>
                      <a:pt x="101" y="248"/>
                      <a:pt x="105" y="245"/>
                      <a:pt x="107" y="241"/>
                    </a:cubicBezTo>
                    <a:cubicBezTo>
                      <a:pt x="109" y="238"/>
                      <a:pt x="115" y="235"/>
                      <a:pt x="120" y="235"/>
                    </a:cubicBezTo>
                    <a:cubicBezTo>
                      <a:pt x="124" y="235"/>
                      <a:pt x="130" y="233"/>
                      <a:pt x="133" y="231"/>
                    </a:cubicBezTo>
                    <a:cubicBezTo>
                      <a:pt x="135" y="228"/>
                      <a:pt x="141" y="227"/>
                      <a:pt x="145" y="227"/>
                    </a:cubicBezTo>
                    <a:cubicBezTo>
                      <a:pt x="150" y="227"/>
                      <a:pt x="154" y="224"/>
                      <a:pt x="155" y="220"/>
                    </a:cubicBezTo>
                    <a:cubicBezTo>
                      <a:pt x="155" y="217"/>
                      <a:pt x="158" y="213"/>
                      <a:pt x="161" y="212"/>
                    </a:cubicBezTo>
                    <a:cubicBezTo>
                      <a:pt x="164" y="210"/>
                      <a:pt x="169" y="209"/>
                      <a:pt x="171" y="209"/>
                    </a:cubicBezTo>
                    <a:cubicBezTo>
                      <a:pt x="174" y="209"/>
                      <a:pt x="181" y="205"/>
                      <a:pt x="187" y="200"/>
                    </a:cubicBezTo>
                    <a:cubicBezTo>
                      <a:pt x="193" y="195"/>
                      <a:pt x="196" y="185"/>
                      <a:pt x="193" y="178"/>
                    </a:cubicBezTo>
                    <a:cubicBezTo>
                      <a:pt x="190" y="172"/>
                      <a:pt x="185" y="163"/>
                      <a:pt x="182" y="160"/>
                    </a:cubicBezTo>
                    <a:cubicBezTo>
                      <a:pt x="178" y="156"/>
                      <a:pt x="173" y="149"/>
                      <a:pt x="170" y="142"/>
                    </a:cubicBezTo>
                    <a:cubicBezTo>
                      <a:pt x="167" y="136"/>
                      <a:pt x="163" y="132"/>
                      <a:pt x="161" y="132"/>
                    </a:cubicBezTo>
                    <a:cubicBezTo>
                      <a:pt x="159" y="132"/>
                      <a:pt x="157" y="137"/>
                      <a:pt x="156" y="141"/>
                    </a:cubicBezTo>
                    <a:cubicBezTo>
                      <a:pt x="156" y="146"/>
                      <a:pt x="153" y="153"/>
                      <a:pt x="149" y="156"/>
                    </a:cubicBezTo>
                    <a:cubicBezTo>
                      <a:pt x="145" y="159"/>
                      <a:pt x="142" y="164"/>
                      <a:pt x="141" y="167"/>
                    </a:cubicBezTo>
                    <a:cubicBezTo>
                      <a:pt x="141" y="170"/>
                      <a:pt x="138" y="172"/>
                      <a:pt x="135" y="172"/>
                    </a:cubicBezTo>
                    <a:cubicBezTo>
                      <a:pt x="131" y="172"/>
                      <a:pt x="129" y="168"/>
                      <a:pt x="129" y="164"/>
                    </a:cubicBezTo>
                    <a:cubicBezTo>
                      <a:pt x="129" y="160"/>
                      <a:pt x="129" y="151"/>
                      <a:pt x="129" y="146"/>
                    </a:cubicBezTo>
                    <a:cubicBezTo>
                      <a:pt x="129" y="141"/>
                      <a:pt x="129" y="133"/>
                      <a:pt x="129" y="130"/>
                    </a:cubicBezTo>
                    <a:cubicBezTo>
                      <a:pt x="129" y="127"/>
                      <a:pt x="132" y="120"/>
                      <a:pt x="135" y="114"/>
                    </a:cubicBezTo>
                    <a:cubicBezTo>
                      <a:pt x="139" y="108"/>
                      <a:pt x="149" y="103"/>
                      <a:pt x="157" y="102"/>
                    </a:cubicBezTo>
                    <a:cubicBezTo>
                      <a:pt x="163" y="102"/>
                      <a:pt x="163" y="102"/>
                      <a:pt x="163" y="102"/>
                    </a:cubicBezTo>
                    <a:cubicBezTo>
                      <a:pt x="172" y="101"/>
                      <a:pt x="179" y="97"/>
                      <a:pt x="180" y="94"/>
                    </a:cubicBezTo>
                    <a:cubicBezTo>
                      <a:pt x="180" y="90"/>
                      <a:pt x="177" y="87"/>
                      <a:pt x="173" y="87"/>
                    </a:cubicBezTo>
                    <a:cubicBezTo>
                      <a:pt x="169" y="87"/>
                      <a:pt x="163" y="84"/>
                      <a:pt x="159" y="81"/>
                    </a:cubicBezTo>
                    <a:cubicBezTo>
                      <a:pt x="155" y="77"/>
                      <a:pt x="151" y="70"/>
                      <a:pt x="150" y="64"/>
                    </a:cubicBezTo>
                    <a:cubicBezTo>
                      <a:pt x="149" y="58"/>
                      <a:pt x="149" y="49"/>
                      <a:pt x="149" y="44"/>
                    </a:cubicBezTo>
                    <a:cubicBezTo>
                      <a:pt x="149" y="38"/>
                      <a:pt x="151" y="32"/>
                      <a:pt x="155" y="29"/>
                    </a:cubicBezTo>
                    <a:cubicBezTo>
                      <a:pt x="158" y="26"/>
                      <a:pt x="163" y="20"/>
                      <a:pt x="165" y="16"/>
                    </a:cubicBezTo>
                    <a:cubicBezTo>
                      <a:pt x="168" y="12"/>
                      <a:pt x="167" y="7"/>
                      <a:pt x="163" y="4"/>
                    </a:cubicBezTo>
                    <a:cubicBezTo>
                      <a:pt x="160" y="2"/>
                      <a:pt x="153" y="0"/>
                      <a:pt x="148" y="0"/>
                    </a:cubicBezTo>
                    <a:cubicBezTo>
                      <a:pt x="143" y="0"/>
                      <a:pt x="137" y="0"/>
                      <a:pt x="134" y="0"/>
                    </a:cubicBezTo>
                    <a:cubicBezTo>
                      <a:pt x="131" y="0"/>
                      <a:pt x="127" y="4"/>
                      <a:pt x="125" y="8"/>
                    </a:cubicBezTo>
                    <a:cubicBezTo>
                      <a:pt x="124" y="12"/>
                      <a:pt x="122" y="19"/>
                      <a:pt x="122" y="24"/>
                    </a:cubicBezTo>
                    <a:cubicBezTo>
                      <a:pt x="122" y="29"/>
                      <a:pt x="117" y="36"/>
                      <a:pt x="110" y="41"/>
                    </a:cubicBezTo>
                    <a:cubicBezTo>
                      <a:pt x="103" y="45"/>
                      <a:pt x="95" y="56"/>
                      <a:pt x="92" y="64"/>
                    </a:cubicBezTo>
                    <a:cubicBezTo>
                      <a:pt x="87" y="75"/>
                      <a:pt x="87" y="75"/>
                      <a:pt x="87" y="75"/>
                    </a:cubicBezTo>
                    <a:cubicBezTo>
                      <a:pt x="84" y="83"/>
                      <a:pt x="76" y="94"/>
                      <a:pt x="68" y="98"/>
                    </a:cubicBezTo>
                    <a:cubicBezTo>
                      <a:pt x="32" y="122"/>
                      <a:pt x="32" y="122"/>
                      <a:pt x="32" y="122"/>
                    </a:cubicBezTo>
                    <a:cubicBezTo>
                      <a:pt x="25" y="126"/>
                      <a:pt x="19" y="136"/>
                      <a:pt x="19" y="142"/>
                    </a:cubicBezTo>
                    <a:cubicBezTo>
                      <a:pt x="19" y="148"/>
                      <a:pt x="16" y="157"/>
                      <a:pt x="14" y="160"/>
                    </a:cubicBezTo>
                    <a:cubicBezTo>
                      <a:pt x="11" y="164"/>
                      <a:pt x="8" y="174"/>
                      <a:pt x="8" y="182"/>
                    </a:cubicBezTo>
                    <a:cubicBezTo>
                      <a:pt x="8" y="190"/>
                      <a:pt x="8" y="200"/>
                      <a:pt x="8" y="205"/>
                    </a:cubicBezTo>
                    <a:cubicBezTo>
                      <a:pt x="8" y="209"/>
                      <a:pt x="6" y="218"/>
                      <a:pt x="3" y="224"/>
                    </a:cubicBezTo>
                    <a:cubicBezTo>
                      <a:pt x="0" y="230"/>
                      <a:pt x="0" y="242"/>
                      <a:pt x="2" y="250"/>
                    </a:cubicBezTo>
                    <a:cubicBezTo>
                      <a:pt x="7" y="268"/>
                      <a:pt x="7" y="268"/>
                      <a:pt x="7" y="268"/>
                    </a:cubicBezTo>
                    <a:cubicBezTo>
                      <a:pt x="9" y="276"/>
                      <a:pt x="14" y="287"/>
                      <a:pt x="17" y="291"/>
                    </a:cubicBezTo>
                    <a:cubicBezTo>
                      <a:pt x="21" y="296"/>
                      <a:pt x="26" y="307"/>
                      <a:pt x="28" y="315"/>
                    </a:cubicBezTo>
                    <a:cubicBezTo>
                      <a:pt x="35" y="334"/>
                      <a:pt x="35" y="334"/>
                      <a:pt x="35" y="334"/>
                    </a:cubicBezTo>
                    <a:cubicBezTo>
                      <a:pt x="37" y="342"/>
                      <a:pt x="44" y="351"/>
                      <a:pt x="50" y="354"/>
                    </a:cubicBezTo>
                    <a:cubicBezTo>
                      <a:pt x="55" y="358"/>
                      <a:pt x="62" y="363"/>
                      <a:pt x="64" y="367"/>
                    </a:cubicBezTo>
                    <a:cubicBezTo>
                      <a:pt x="66" y="371"/>
                      <a:pt x="66" y="376"/>
                      <a:pt x="64" y="379"/>
                    </a:cubicBezTo>
                    <a:cubicBezTo>
                      <a:pt x="62" y="382"/>
                      <a:pt x="59" y="386"/>
                      <a:pt x="57" y="388"/>
                    </a:cubicBezTo>
                    <a:cubicBezTo>
                      <a:pt x="55" y="390"/>
                      <a:pt x="57" y="396"/>
                      <a:pt x="60" y="402"/>
                    </a:cubicBezTo>
                    <a:cubicBezTo>
                      <a:pt x="64" y="408"/>
                      <a:pt x="68" y="417"/>
                      <a:pt x="71" y="423"/>
                    </a:cubicBezTo>
                    <a:cubicBezTo>
                      <a:pt x="74" y="429"/>
                      <a:pt x="79" y="436"/>
                      <a:pt x="82" y="439"/>
                    </a:cubicBezTo>
                    <a:cubicBezTo>
                      <a:pt x="86" y="442"/>
                      <a:pt x="91" y="450"/>
                      <a:pt x="93" y="455"/>
                    </a:cubicBezTo>
                    <a:cubicBezTo>
                      <a:pt x="95" y="461"/>
                      <a:pt x="97" y="468"/>
                      <a:pt x="98" y="472"/>
                    </a:cubicBezTo>
                    <a:cubicBezTo>
                      <a:pt x="125" y="489"/>
                      <a:pt x="156" y="502"/>
                      <a:pt x="188" y="510"/>
                    </a:cubicBezTo>
                    <a:cubicBezTo>
                      <a:pt x="189" y="509"/>
                      <a:pt x="189" y="509"/>
                      <a:pt x="189" y="508"/>
                    </a:cubicBezTo>
                    <a:cubicBezTo>
                      <a:pt x="192" y="505"/>
                      <a:pt x="198" y="501"/>
                      <a:pt x="202" y="499"/>
                    </a:cubicBezTo>
                  </a:path>
                </a:pathLst>
              </a:custGeom>
              <a:solidFill>
                <a:srgbClr val="6ABE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5"/>
              <p:cNvSpPr>
                <a:spLocks/>
              </p:cNvSpPr>
              <p:nvPr/>
            </p:nvSpPr>
            <p:spPr bwMode="auto">
              <a:xfrm>
                <a:off x="7005" y="2654"/>
                <a:ext cx="115" cy="182"/>
              </a:xfrm>
              <a:custGeom>
                <a:avLst/>
                <a:gdLst>
                  <a:gd name="T0" fmla="*/ 51 w 57"/>
                  <a:gd name="T1" fmla="*/ 30 h 90"/>
                  <a:gd name="T2" fmla="*/ 46 w 57"/>
                  <a:gd name="T3" fmla="*/ 8 h 90"/>
                  <a:gd name="T4" fmla="*/ 32 w 57"/>
                  <a:gd name="T5" fmla="*/ 2 h 90"/>
                  <a:gd name="T6" fmla="*/ 18 w 57"/>
                  <a:gd name="T7" fmla="*/ 6 h 90"/>
                  <a:gd name="T8" fmla="*/ 6 w 57"/>
                  <a:gd name="T9" fmla="*/ 8 h 90"/>
                  <a:gd name="T10" fmla="*/ 0 w 57"/>
                  <a:gd name="T11" fmla="*/ 15 h 90"/>
                  <a:gd name="T12" fmla="*/ 3 w 57"/>
                  <a:gd name="T13" fmla="*/ 26 h 90"/>
                  <a:gd name="T14" fmla="*/ 6 w 57"/>
                  <a:gd name="T15" fmla="*/ 39 h 90"/>
                  <a:gd name="T16" fmla="*/ 3 w 57"/>
                  <a:gd name="T17" fmla="*/ 52 h 90"/>
                  <a:gd name="T18" fmla="*/ 0 w 57"/>
                  <a:gd name="T19" fmla="*/ 70 h 90"/>
                  <a:gd name="T20" fmla="*/ 6 w 57"/>
                  <a:gd name="T21" fmla="*/ 87 h 90"/>
                  <a:gd name="T22" fmla="*/ 21 w 57"/>
                  <a:gd name="T23" fmla="*/ 83 h 90"/>
                  <a:gd name="T24" fmla="*/ 37 w 57"/>
                  <a:gd name="T25" fmla="*/ 67 h 90"/>
                  <a:gd name="T26" fmla="*/ 52 w 57"/>
                  <a:gd name="T27" fmla="*/ 56 h 90"/>
                  <a:gd name="T28" fmla="*/ 55 w 57"/>
                  <a:gd name="T29" fmla="*/ 47 h 90"/>
                  <a:gd name="T30" fmla="*/ 51 w 57"/>
                  <a:gd name="T31"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 h="90">
                    <a:moveTo>
                      <a:pt x="51" y="30"/>
                    </a:moveTo>
                    <a:cubicBezTo>
                      <a:pt x="51" y="23"/>
                      <a:pt x="49" y="13"/>
                      <a:pt x="46" y="8"/>
                    </a:cubicBezTo>
                    <a:cubicBezTo>
                      <a:pt x="43" y="3"/>
                      <a:pt x="37" y="0"/>
                      <a:pt x="32" y="2"/>
                    </a:cubicBezTo>
                    <a:cubicBezTo>
                      <a:pt x="28" y="4"/>
                      <a:pt x="21" y="6"/>
                      <a:pt x="18" y="6"/>
                    </a:cubicBezTo>
                    <a:cubicBezTo>
                      <a:pt x="14" y="6"/>
                      <a:pt x="9" y="7"/>
                      <a:pt x="6" y="8"/>
                    </a:cubicBezTo>
                    <a:cubicBezTo>
                      <a:pt x="2" y="9"/>
                      <a:pt x="0" y="12"/>
                      <a:pt x="0" y="15"/>
                    </a:cubicBezTo>
                    <a:cubicBezTo>
                      <a:pt x="0" y="17"/>
                      <a:pt x="1" y="22"/>
                      <a:pt x="3" y="26"/>
                    </a:cubicBezTo>
                    <a:cubicBezTo>
                      <a:pt x="4" y="30"/>
                      <a:pt x="6" y="36"/>
                      <a:pt x="6" y="39"/>
                    </a:cubicBezTo>
                    <a:cubicBezTo>
                      <a:pt x="6" y="42"/>
                      <a:pt x="4" y="48"/>
                      <a:pt x="3" y="52"/>
                    </a:cubicBezTo>
                    <a:cubicBezTo>
                      <a:pt x="1" y="56"/>
                      <a:pt x="0" y="64"/>
                      <a:pt x="0" y="70"/>
                    </a:cubicBezTo>
                    <a:cubicBezTo>
                      <a:pt x="0" y="76"/>
                      <a:pt x="2" y="84"/>
                      <a:pt x="6" y="87"/>
                    </a:cubicBezTo>
                    <a:cubicBezTo>
                      <a:pt x="9" y="90"/>
                      <a:pt x="16" y="88"/>
                      <a:pt x="21" y="83"/>
                    </a:cubicBezTo>
                    <a:cubicBezTo>
                      <a:pt x="26" y="77"/>
                      <a:pt x="33" y="70"/>
                      <a:pt x="37" y="67"/>
                    </a:cubicBezTo>
                    <a:cubicBezTo>
                      <a:pt x="42" y="64"/>
                      <a:pt x="48" y="59"/>
                      <a:pt x="52" y="56"/>
                    </a:cubicBezTo>
                    <a:cubicBezTo>
                      <a:pt x="56" y="54"/>
                      <a:pt x="57" y="49"/>
                      <a:pt x="55" y="47"/>
                    </a:cubicBezTo>
                    <a:cubicBezTo>
                      <a:pt x="53" y="44"/>
                      <a:pt x="51" y="36"/>
                      <a:pt x="51" y="30"/>
                    </a:cubicBezTo>
                    <a:close/>
                  </a:path>
                </a:pathLst>
              </a:custGeom>
              <a:solidFill>
                <a:srgbClr val="6ABE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6"/>
              <p:cNvSpPr>
                <a:spLocks/>
              </p:cNvSpPr>
              <p:nvPr/>
            </p:nvSpPr>
            <p:spPr bwMode="auto">
              <a:xfrm>
                <a:off x="6910" y="2503"/>
                <a:ext cx="273" cy="149"/>
              </a:xfrm>
              <a:custGeom>
                <a:avLst/>
                <a:gdLst>
                  <a:gd name="T0" fmla="*/ 126 w 135"/>
                  <a:gd name="T1" fmla="*/ 22 h 74"/>
                  <a:gd name="T2" fmla="*/ 117 w 135"/>
                  <a:gd name="T3" fmla="*/ 9 h 74"/>
                  <a:gd name="T4" fmla="*/ 109 w 135"/>
                  <a:gd name="T5" fmla="*/ 4 h 74"/>
                  <a:gd name="T6" fmla="*/ 98 w 135"/>
                  <a:gd name="T7" fmla="*/ 4 h 74"/>
                  <a:gd name="T8" fmla="*/ 83 w 135"/>
                  <a:gd name="T9" fmla="*/ 2 h 74"/>
                  <a:gd name="T10" fmla="*/ 67 w 135"/>
                  <a:gd name="T11" fmla="*/ 0 h 74"/>
                  <a:gd name="T12" fmla="*/ 53 w 135"/>
                  <a:gd name="T13" fmla="*/ 2 h 74"/>
                  <a:gd name="T14" fmla="*/ 35 w 135"/>
                  <a:gd name="T15" fmla="*/ 4 h 74"/>
                  <a:gd name="T16" fmla="*/ 17 w 135"/>
                  <a:gd name="T17" fmla="*/ 8 h 74"/>
                  <a:gd name="T18" fmla="*/ 11 w 135"/>
                  <a:gd name="T19" fmla="*/ 20 h 74"/>
                  <a:gd name="T20" fmla="*/ 6 w 135"/>
                  <a:gd name="T21" fmla="*/ 36 h 74"/>
                  <a:gd name="T22" fmla="*/ 0 w 135"/>
                  <a:gd name="T23" fmla="*/ 51 h 74"/>
                  <a:gd name="T24" fmla="*/ 6 w 135"/>
                  <a:gd name="T25" fmla="*/ 61 h 74"/>
                  <a:gd name="T26" fmla="*/ 22 w 135"/>
                  <a:gd name="T27" fmla="*/ 68 h 74"/>
                  <a:gd name="T28" fmla="*/ 39 w 135"/>
                  <a:gd name="T29" fmla="*/ 74 h 74"/>
                  <a:gd name="T30" fmla="*/ 53 w 135"/>
                  <a:gd name="T31" fmla="*/ 70 h 74"/>
                  <a:gd name="T32" fmla="*/ 68 w 135"/>
                  <a:gd name="T33" fmla="*/ 67 h 74"/>
                  <a:gd name="T34" fmla="*/ 86 w 135"/>
                  <a:gd name="T35" fmla="*/ 67 h 74"/>
                  <a:gd name="T36" fmla="*/ 104 w 135"/>
                  <a:gd name="T37" fmla="*/ 67 h 74"/>
                  <a:gd name="T38" fmla="*/ 118 w 135"/>
                  <a:gd name="T39" fmla="*/ 64 h 74"/>
                  <a:gd name="T40" fmla="*/ 125 w 135"/>
                  <a:gd name="T41" fmla="*/ 54 h 74"/>
                  <a:gd name="T42" fmla="*/ 131 w 135"/>
                  <a:gd name="T43" fmla="*/ 42 h 74"/>
                  <a:gd name="T44" fmla="*/ 133 w 135"/>
                  <a:gd name="T45" fmla="*/ 33 h 74"/>
                  <a:gd name="T46" fmla="*/ 126 w 135"/>
                  <a:gd name="T47" fmla="*/ 2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5" h="74">
                    <a:moveTo>
                      <a:pt x="126" y="22"/>
                    </a:moveTo>
                    <a:cubicBezTo>
                      <a:pt x="124" y="18"/>
                      <a:pt x="120" y="12"/>
                      <a:pt x="117" y="9"/>
                    </a:cubicBezTo>
                    <a:cubicBezTo>
                      <a:pt x="114" y="7"/>
                      <a:pt x="111" y="4"/>
                      <a:pt x="109" y="4"/>
                    </a:cubicBezTo>
                    <a:cubicBezTo>
                      <a:pt x="107" y="4"/>
                      <a:pt x="102" y="4"/>
                      <a:pt x="98" y="4"/>
                    </a:cubicBezTo>
                    <a:cubicBezTo>
                      <a:pt x="93" y="4"/>
                      <a:pt x="87" y="3"/>
                      <a:pt x="83" y="2"/>
                    </a:cubicBezTo>
                    <a:cubicBezTo>
                      <a:pt x="79" y="1"/>
                      <a:pt x="72" y="0"/>
                      <a:pt x="67" y="0"/>
                    </a:cubicBezTo>
                    <a:cubicBezTo>
                      <a:pt x="62" y="0"/>
                      <a:pt x="56" y="1"/>
                      <a:pt x="53" y="2"/>
                    </a:cubicBezTo>
                    <a:cubicBezTo>
                      <a:pt x="49" y="3"/>
                      <a:pt x="42" y="4"/>
                      <a:pt x="35" y="4"/>
                    </a:cubicBezTo>
                    <a:cubicBezTo>
                      <a:pt x="29" y="4"/>
                      <a:pt x="21" y="6"/>
                      <a:pt x="17" y="8"/>
                    </a:cubicBezTo>
                    <a:cubicBezTo>
                      <a:pt x="14" y="10"/>
                      <a:pt x="11" y="15"/>
                      <a:pt x="11" y="20"/>
                    </a:cubicBezTo>
                    <a:cubicBezTo>
                      <a:pt x="11" y="25"/>
                      <a:pt x="8" y="32"/>
                      <a:pt x="6" y="36"/>
                    </a:cubicBezTo>
                    <a:cubicBezTo>
                      <a:pt x="3" y="39"/>
                      <a:pt x="0" y="46"/>
                      <a:pt x="0" y="51"/>
                    </a:cubicBezTo>
                    <a:cubicBezTo>
                      <a:pt x="0" y="55"/>
                      <a:pt x="3" y="60"/>
                      <a:pt x="6" y="61"/>
                    </a:cubicBezTo>
                    <a:cubicBezTo>
                      <a:pt x="9" y="62"/>
                      <a:pt x="16" y="65"/>
                      <a:pt x="22" y="68"/>
                    </a:cubicBezTo>
                    <a:cubicBezTo>
                      <a:pt x="27" y="71"/>
                      <a:pt x="35" y="74"/>
                      <a:pt x="39" y="74"/>
                    </a:cubicBezTo>
                    <a:cubicBezTo>
                      <a:pt x="43" y="74"/>
                      <a:pt x="49" y="72"/>
                      <a:pt x="53" y="70"/>
                    </a:cubicBezTo>
                    <a:cubicBezTo>
                      <a:pt x="56" y="69"/>
                      <a:pt x="63" y="67"/>
                      <a:pt x="68" y="67"/>
                    </a:cubicBezTo>
                    <a:cubicBezTo>
                      <a:pt x="73" y="67"/>
                      <a:pt x="81" y="67"/>
                      <a:pt x="86" y="67"/>
                    </a:cubicBezTo>
                    <a:cubicBezTo>
                      <a:pt x="91" y="67"/>
                      <a:pt x="99" y="67"/>
                      <a:pt x="104" y="67"/>
                    </a:cubicBezTo>
                    <a:cubicBezTo>
                      <a:pt x="108" y="67"/>
                      <a:pt x="115" y="66"/>
                      <a:pt x="118" y="64"/>
                    </a:cubicBezTo>
                    <a:cubicBezTo>
                      <a:pt x="122" y="62"/>
                      <a:pt x="125" y="58"/>
                      <a:pt x="125" y="54"/>
                    </a:cubicBezTo>
                    <a:cubicBezTo>
                      <a:pt x="126" y="50"/>
                      <a:pt x="128" y="45"/>
                      <a:pt x="131" y="42"/>
                    </a:cubicBezTo>
                    <a:cubicBezTo>
                      <a:pt x="134" y="39"/>
                      <a:pt x="135" y="35"/>
                      <a:pt x="133" y="33"/>
                    </a:cubicBezTo>
                    <a:cubicBezTo>
                      <a:pt x="131" y="30"/>
                      <a:pt x="128" y="26"/>
                      <a:pt x="126" y="22"/>
                    </a:cubicBezTo>
                    <a:close/>
                  </a:path>
                </a:pathLst>
              </a:custGeom>
              <a:solidFill>
                <a:srgbClr val="6ABE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
              <p:cNvSpPr>
                <a:spLocks/>
              </p:cNvSpPr>
              <p:nvPr/>
            </p:nvSpPr>
            <p:spPr bwMode="auto">
              <a:xfrm>
                <a:off x="6898" y="2411"/>
                <a:ext cx="738" cy="959"/>
              </a:xfrm>
              <a:custGeom>
                <a:avLst/>
                <a:gdLst>
                  <a:gd name="T0" fmla="*/ 358 w 366"/>
                  <a:gd name="T1" fmla="*/ 279 h 476"/>
                  <a:gd name="T2" fmla="*/ 329 w 366"/>
                  <a:gd name="T3" fmla="*/ 263 h 476"/>
                  <a:gd name="T4" fmla="*/ 330 w 366"/>
                  <a:gd name="T5" fmla="*/ 249 h 476"/>
                  <a:gd name="T6" fmla="*/ 353 w 366"/>
                  <a:gd name="T7" fmla="*/ 241 h 476"/>
                  <a:gd name="T8" fmla="*/ 348 w 366"/>
                  <a:gd name="T9" fmla="*/ 199 h 476"/>
                  <a:gd name="T10" fmla="*/ 335 w 366"/>
                  <a:gd name="T11" fmla="*/ 160 h 476"/>
                  <a:gd name="T12" fmla="*/ 89 w 366"/>
                  <a:gd name="T13" fmla="*/ 5 h 476"/>
                  <a:gd name="T14" fmla="*/ 64 w 366"/>
                  <a:gd name="T15" fmla="*/ 8 h 476"/>
                  <a:gd name="T16" fmla="*/ 38 w 366"/>
                  <a:gd name="T17" fmla="*/ 3 h 476"/>
                  <a:gd name="T18" fmla="*/ 26 w 366"/>
                  <a:gd name="T19" fmla="*/ 19 h 476"/>
                  <a:gd name="T20" fmla="*/ 6 w 366"/>
                  <a:gd name="T21" fmla="*/ 29 h 476"/>
                  <a:gd name="T22" fmla="*/ 6 w 366"/>
                  <a:gd name="T23" fmla="*/ 41 h 476"/>
                  <a:gd name="T24" fmla="*/ 37 w 366"/>
                  <a:gd name="T25" fmla="*/ 35 h 476"/>
                  <a:gd name="T26" fmla="*/ 59 w 366"/>
                  <a:gd name="T27" fmla="*/ 26 h 476"/>
                  <a:gd name="T28" fmla="*/ 94 w 366"/>
                  <a:gd name="T29" fmla="*/ 31 h 476"/>
                  <a:gd name="T30" fmla="*/ 126 w 366"/>
                  <a:gd name="T31" fmla="*/ 41 h 476"/>
                  <a:gd name="T32" fmla="*/ 145 w 366"/>
                  <a:gd name="T33" fmla="*/ 60 h 476"/>
                  <a:gd name="T34" fmla="*/ 170 w 366"/>
                  <a:gd name="T35" fmla="*/ 78 h 476"/>
                  <a:gd name="T36" fmla="*/ 192 w 366"/>
                  <a:gd name="T37" fmla="*/ 110 h 476"/>
                  <a:gd name="T38" fmla="*/ 190 w 366"/>
                  <a:gd name="T39" fmla="*/ 133 h 476"/>
                  <a:gd name="T40" fmla="*/ 168 w 366"/>
                  <a:gd name="T41" fmla="*/ 132 h 476"/>
                  <a:gd name="T42" fmla="*/ 171 w 366"/>
                  <a:gd name="T43" fmla="*/ 171 h 476"/>
                  <a:gd name="T44" fmla="*/ 188 w 366"/>
                  <a:gd name="T45" fmla="*/ 191 h 476"/>
                  <a:gd name="T46" fmla="*/ 205 w 366"/>
                  <a:gd name="T47" fmla="*/ 179 h 476"/>
                  <a:gd name="T48" fmla="*/ 194 w 366"/>
                  <a:gd name="T49" fmla="*/ 152 h 476"/>
                  <a:gd name="T50" fmla="*/ 212 w 366"/>
                  <a:gd name="T51" fmla="*/ 166 h 476"/>
                  <a:gd name="T52" fmla="*/ 217 w 366"/>
                  <a:gd name="T53" fmla="*/ 192 h 476"/>
                  <a:gd name="T54" fmla="*/ 196 w 366"/>
                  <a:gd name="T55" fmla="*/ 222 h 476"/>
                  <a:gd name="T56" fmla="*/ 192 w 366"/>
                  <a:gd name="T57" fmla="*/ 251 h 476"/>
                  <a:gd name="T58" fmla="*/ 187 w 366"/>
                  <a:gd name="T59" fmla="*/ 277 h 476"/>
                  <a:gd name="T60" fmla="*/ 185 w 366"/>
                  <a:gd name="T61" fmla="*/ 302 h 476"/>
                  <a:gd name="T62" fmla="*/ 210 w 366"/>
                  <a:gd name="T63" fmla="*/ 302 h 476"/>
                  <a:gd name="T64" fmla="*/ 217 w 366"/>
                  <a:gd name="T65" fmla="*/ 273 h 476"/>
                  <a:gd name="T66" fmla="*/ 225 w 366"/>
                  <a:gd name="T67" fmla="*/ 252 h 476"/>
                  <a:gd name="T68" fmla="*/ 246 w 366"/>
                  <a:gd name="T69" fmla="*/ 258 h 476"/>
                  <a:gd name="T70" fmla="*/ 250 w 366"/>
                  <a:gd name="T71" fmla="*/ 250 h 476"/>
                  <a:gd name="T72" fmla="*/ 243 w 366"/>
                  <a:gd name="T73" fmla="*/ 235 h 476"/>
                  <a:gd name="T74" fmla="*/ 264 w 366"/>
                  <a:gd name="T75" fmla="*/ 242 h 476"/>
                  <a:gd name="T76" fmla="*/ 271 w 366"/>
                  <a:gd name="T77" fmla="*/ 234 h 476"/>
                  <a:gd name="T78" fmla="*/ 271 w 366"/>
                  <a:gd name="T79" fmla="*/ 210 h 476"/>
                  <a:gd name="T80" fmla="*/ 275 w 366"/>
                  <a:gd name="T81" fmla="*/ 180 h 476"/>
                  <a:gd name="T82" fmla="*/ 294 w 366"/>
                  <a:gd name="T83" fmla="*/ 187 h 476"/>
                  <a:gd name="T84" fmla="*/ 291 w 366"/>
                  <a:gd name="T85" fmla="*/ 209 h 476"/>
                  <a:gd name="T86" fmla="*/ 283 w 366"/>
                  <a:gd name="T87" fmla="*/ 228 h 476"/>
                  <a:gd name="T88" fmla="*/ 298 w 366"/>
                  <a:gd name="T89" fmla="*/ 228 h 476"/>
                  <a:gd name="T90" fmla="*/ 310 w 366"/>
                  <a:gd name="T91" fmla="*/ 217 h 476"/>
                  <a:gd name="T92" fmla="*/ 313 w 366"/>
                  <a:gd name="T93" fmla="*/ 241 h 476"/>
                  <a:gd name="T94" fmla="*/ 295 w 366"/>
                  <a:gd name="T95" fmla="*/ 261 h 476"/>
                  <a:gd name="T96" fmla="*/ 277 w 366"/>
                  <a:gd name="T97" fmla="*/ 285 h 476"/>
                  <a:gd name="T98" fmla="*/ 252 w 366"/>
                  <a:gd name="T99" fmla="*/ 282 h 476"/>
                  <a:gd name="T100" fmla="*/ 228 w 366"/>
                  <a:gd name="T101" fmla="*/ 302 h 476"/>
                  <a:gd name="T102" fmla="*/ 201 w 366"/>
                  <a:gd name="T103" fmla="*/ 329 h 476"/>
                  <a:gd name="T104" fmla="*/ 186 w 366"/>
                  <a:gd name="T105" fmla="*/ 359 h 476"/>
                  <a:gd name="T106" fmla="*/ 176 w 366"/>
                  <a:gd name="T107" fmla="*/ 390 h 476"/>
                  <a:gd name="T108" fmla="*/ 177 w 366"/>
                  <a:gd name="T109" fmla="*/ 418 h 476"/>
                  <a:gd name="T110" fmla="*/ 204 w 366"/>
                  <a:gd name="T111" fmla="*/ 446 h 476"/>
                  <a:gd name="T112" fmla="*/ 249 w 366"/>
                  <a:gd name="T113" fmla="*/ 437 h 476"/>
                  <a:gd name="T114" fmla="*/ 285 w 366"/>
                  <a:gd name="T115" fmla="*/ 427 h 476"/>
                  <a:gd name="T116" fmla="*/ 294 w 366"/>
                  <a:gd name="T117" fmla="*/ 453 h 476"/>
                  <a:gd name="T118" fmla="*/ 290 w 366"/>
                  <a:gd name="T119" fmla="*/ 476 h 476"/>
                  <a:gd name="T120" fmla="*/ 366 w 366"/>
                  <a:gd name="T121" fmla="*/ 282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6" h="476">
                    <a:moveTo>
                      <a:pt x="366" y="282"/>
                    </a:moveTo>
                    <a:cubicBezTo>
                      <a:pt x="363" y="281"/>
                      <a:pt x="361" y="280"/>
                      <a:pt x="358" y="279"/>
                    </a:cubicBezTo>
                    <a:cubicBezTo>
                      <a:pt x="350" y="276"/>
                      <a:pt x="350" y="276"/>
                      <a:pt x="350" y="276"/>
                    </a:cubicBezTo>
                    <a:cubicBezTo>
                      <a:pt x="342" y="272"/>
                      <a:pt x="332" y="267"/>
                      <a:pt x="329" y="263"/>
                    </a:cubicBezTo>
                    <a:cubicBezTo>
                      <a:pt x="326" y="260"/>
                      <a:pt x="323" y="255"/>
                      <a:pt x="323" y="252"/>
                    </a:cubicBezTo>
                    <a:cubicBezTo>
                      <a:pt x="323" y="249"/>
                      <a:pt x="326" y="248"/>
                      <a:pt x="330" y="249"/>
                    </a:cubicBezTo>
                    <a:cubicBezTo>
                      <a:pt x="334" y="250"/>
                      <a:pt x="341" y="252"/>
                      <a:pt x="345" y="254"/>
                    </a:cubicBezTo>
                    <a:cubicBezTo>
                      <a:pt x="349" y="256"/>
                      <a:pt x="353" y="250"/>
                      <a:pt x="353" y="241"/>
                    </a:cubicBezTo>
                    <a:cubicBezTo>
                      <a:pt x="353" y="230"/>
                      <a:pt x="353" y="230"/>
                      <a:pt x="353" y="230"/>
                    </a:cubicBezTo>
                    <a:cubicBezTo>
                      <a:pt x="353" y="221"/>
                      <a:pt x="351" y="207"/>
                      <a:pt x="348" y="199"/>
                    </a:cubicBezTo>
                    <a:cubicBezTo>
                      <a:pt x="342" y="182"/>
                      <a:pt x="342" y="182"/>
                      <a:pt x="342" y="182"/>
                    </a:cubicBezTo>
                    <a:cubicBezTo>
                      <a:pt x="341" y="176"/>
                      <a:pt x="336" y="167"/>
                      <a:pt x="335" y="160"/>
                    </a:cubicBezTo>
                    <a:cubicBezTo>
                      <a:pt x="291" y="68"/>
                      <a:pt x="202" y="4"/>
                      <a:pt x="93" y="0"/>
                    </a:cubicBezTo>
                    <a:cubicBezTo>
                      <a:pt x="92" y="2"/>
                      <a:pt x="91" y="4"/>
                      <a:pt x="89" y="5"/>
                    </a:cubicBezTo>
                    <a:cubicBezTo>
                      <a:pt x="86" y="8"/>
                      <a:pt x="81" y="9"/>
                      <a:pt x="79" y="7"/>
                    </a:cubicBezTo>
                    <a:cubicBezTo>
                      <a:pt x="76" y="6"/>
                      <a:pt x="69" y="7"/>
                      <a:pt x="64" y="8"/>
                    </a:cubicBezTo>
                    <a:cubicBezTo>
                      <a:pt x="58" y="10"/>
                      <a:pt x="53" y="7"/>
                      <a:pt x="50" y="1"/>
                    </a:cubicBezTo>
                    <a:cubicBezTo>
                      <a:pt x="46" y="2"/>
                      <a:pt x="42" y="2"/>
                      <a:pt x="38" y="3"/>
                    </a:cubicBezTo>
                    <a:cubicBezTo>
                      <a:pt x="37" y="5"/>
                      <a:pt x="36" y="7"/>
                      <a:pt x="35" y="8"/>
                    </a:cubicBezTo>
                    <a:cubicBezTo>
                      <a:pt x="33" y="12"/>
                      <a:pt x="29" y="17"/>
                      <a:pt x="26" y="19"/>
                    </a:cubicBezTo>
                    <a:cubicBezTo>
                      <a:pt x="24" y="22"/>
                      <a:pt x="18" y="24"/>
                      <a:pt x="14" y="24"/>
                    </a:cubicBezTo>
                    <a:cubicBezTo>
                      <a:pt x="10" y="24"/>
                      <a:pt x="6" y="26"/>
                      <a:pt x="6" y="29"/>
                    </a:cubicBezTo>
                    <a:cubicBezTo>
                      <a:pt x="6" y="32"/>
                      <a:pt x="5" y="36"/>
                      <a:pt x="2" y="37"/>
                    </a:cubicBezTo>
                    <a:cubicBezTo>
                      <a:pt x="0" y="39"/>
                      <a:pt x="2" y="41"/>
                      <a:pt x="6" y="41"/>
                    </a:cubicBezTo>
                    <a:cubicBezTo>
                      <a:pt x="11" y="41"/>
                      <a:pt x="17" y="40"/>
                      <a:pt x="21" y="38"/>
                    </a:cubicBezTo>
                    <a:cubicBezTo>
                      <a:pt x="24" y="36"/>
                      <a:pt x="31" y="35"/>
                      <a:pt x="37" y="35"/>
                    </a:cubicBezTo>
                    <a:cubicBezTo>
                      <a:pt x="42" y="34"/>
                      <a:pt x="47" y="32"/>
                      <a:pt x="49" y="30"/>
                    </a:cubicBezTo>
                    <a:cubicBezTo>
                      <a:pt x="51" y="28"/>
                      <a:pt x="55" y="26"/>
                      <a:pt x="59" y="26"/>
                    </a:cubicBezTo>
                    <a:cubicBezTo>
                      <a:pt x="62" y="27"/>
                      <a:pt x="69" y="29"/>
                      <a:pt x="74" y="31"/>
                    </a:cubicBezTo>
                    <a:cubicBezTo>
                      <a:pt x="79" y="32"/>
                      <a:pt x="88" y="33"/>
                      <a:pt x="94" y="31"/>
                    </a:cubicBezTo>
                    <a:cubicBezTo>
                      <a:pt x="100" y="30"/>
                      <a:pt x="108" y="31"/>
                      <a:pt x="112" y="35"/>
                    </a:cubicBezTo>
                    <a:cubicBezTo>
                      <a:pt x="116" y="38"/>
                      <a:pt x="122" y="41"/>
                      <a:pt x="126" y="41"/>
                    </a:cubicBezTo>
                    <a:cubicBezTo>
                      <a:pt x="130" y="41"/>
                      <a:pt x="135" y="44"/>
                      <a:pt x="138" y="47"/>
                    </a:cubicBezTo>
                    <a:cubicBezTo>
                      <a:pt x="140" y="51"/>
                      <a:pt x="144" y="57"/>
                      <a:pt x="145" y="60"/>
                    </a:cubicBezTo>
                    <a:cubicBezTo>
                      <a:pt x="147" y="64"/>
                      <a:pt x="151" y="68"/>
                      <a:pt x="156" y="69"/>
                    </a:cubicBezTo>
                    <a:cubicBezTo>
                      <a:pt x="160" y="71"/>
                      <a:pt x="166" y="75"/>
                      <a:pt x="170" y="78"/>
                    </a:cubicBezTo>
                    <a:cubicBezTo>
                      <a:pt x="174" y="80"/>
                      <a:pt x="179" y="87"/>
                      <a:pt x="182" y="91"/>
                    </a:cubicBezTo>
                    <a:cubicBezTo>
                      <a:pt x="185" y="96"/>
                      <a:pt x="190" y="105"/>
                      <a:pt x="192" y="110"/>
                    </a:cubicBezTo>
                    <a:cubicBezTo>
                      <a:pt x="195" y="115"/>
                      <a:pt x="197" y="123"/>
                      <a:pt x="197" y="126"/>
                    </a:cubicBezTo>
                    <a:cubicBezTo>
                      <a:pt x="197" y="130"/>
                      <a:pt x="194" y="133"/>
                      <a:pt x="190" y="133"/>
                    </a:cubicBezTo>
                    <a:cubicBezTo>
                      <a:pt x="187" y="133"/>
                      <a:pt x="181" y="131"/>
                      <a:pt x="178" y="129"/>
                    </a:cubicBezTo>
                    <a:cubicBezTo>
                      <a:pt x="174" y="127"/>
                      <a:pt x="170" y="129"/>
                      <a:pt x="168" y="132"/>
                    </a:cubicBezTo>
                    <a:cubicBezTo>
                      <a:pt x="166" y="136"/>
                      <a:pt x="165" y="144"/>
                      <a:pt x="166" y="150"/>
                    </a:cubicBezTo>
                    <a:cubicBezTo>
                      <a:pt x="167" y="157"/>
                      <a:pt x="169" y="166"/>
                      <a:pt x="171" y="171"/>
                    </a:cubicBezTo>
                    <a:cubicBezTo>
                      <a:pt x="172" y="176"/>
                      <a:pt x="175" y="183"/>
                      <a:pt x="176" y="186"/>
                    </a:cubicBezTo>
                    <a:cubicBezTo>
                      <a:pt x="178" y="188"/>
                      <a:pt x="183" y="191"/>
                      <a:pt x="188" y="191"/>
                    </a:cubicBezTo>
                    <a:cubicBezTo>
                      <a:pt x="193" y="191"/>
                      <a:pt x="199" y="191"/>
                      <a:pt x="201" y="191"/>
                    </a:cubicBezTo>
                    <a:cubicBezTo>
                      <a:pt x="203" y="191"/>
                      <a:pt x="205" y="185"/>
                      <a:pt x="205" y="179"/>
                    </a:cubicBezTo>
                    <a:cubicBezTo>
                      <a:pt x="205" y="172"/>
                      <a:pt x="202" y="164"/>
                      <a:pt x="197" y="160"/>
                    </a:cubicBezTo>
                    <a:cubicBezTo>
                      <a:pt x="193" y="156"/>
                      <a:pt x="192" y="152"/>
                      <a:pt x="194" y="152"/>
                    </a:cubicBezTo>
                    <a:cubicBezTo>
                      <a:pt x="197" y="152"/>
                      <a:pt x="200" y="153"/>
                      <a:pt x="202" y="155"/>
                    </a:cubicBezTo>
                    <a:cubicBezTo>
                      <a:pt x="204" y="158"/>
                      <a:pt x="208" y="163"/>
                      <a:pt x="212" y="166"/>
                    </a:cubicBezTo>
                    <a:cubicBezTo>
                      <a:pt x="217" y="170"/>
                      <a:pt x="220" y="176"/>
                      <a:pt x="220" y="180"/>
                    </a:cubicBezTo>
                    <a:cubicBezTo>
                      <a:pt x="220" y="183"/>
                      <a:pt x="218" y="189"/>
                      <a:pt x="217" y="192"/>
                    </a:cubicBezTo>
                    <a:cubicBezTo>
                      <a:pt x="215" y="196"/>
                      <a:pt x="209" y="202"/>
                      <a:pt x="205" y="206"/>
                    </a:cubicBezTo>
                    <a:cubicBezTo>
                      <a:pt x="200" y="211"/>
                      <a:pt x="197" y="218"/>
                      <a:pt x="196" y="222"/>
                    </a:cubicBezTo>
                    <a:cubicBezTo>
                      <a:pt x="196" y="227"/>
                      <a:pt x="194" y="234"/>
                      <a:pt x="192" y="238"/>
                    </a:cubicBezTo>
                    <a:cubicBezTo>
                      <a:pt x="189" y="242"/>
                      <a:pt x="190" y="248"/>
                      <a:pt x="192" y="251"/>
                    </a:cubicBezTo>
                    <a:cubicBezTo>
                      <a:pt x="195" y="253"/>
                      <a:pt x="196" y="259"/>
                      <a:pt x="196" y="263"/>
                    </a:cubicBezTo>
                    <a:cubicBezTo>
                      <a:pt x="195" y="267"/>
                      <a:pt x="191" y="273"/>
                      <a:pt x="187" y="277"/>
                    </a:cubicBezTo>
                    <a:cubicBezTo>
                      <a:pt x="183" y="281"/>
                      <a:pt x="180" y="288"/>
                      <a:pt x="180" y="291"/>
                    </a:cubicBezTo>
                    <a:cubicBezTo>
                      <a:pt x="180" y="295"/>
                      <a:pt x="183" y="300"/>
                      <a:pt x="185" y="302"/>
                    </a:cubicBezTo>
                    <a:cubicBezTo>
                      <a:pt x="188" y="304"/>
                      <a:pt x="194" y="306"/>
                      <a:pt x="199" y="306"/>
                    </a:cubicBezTo>
                    <a:cubicBezTo>
                      <a:pt x="203" y="306"/>
                      <a:pt x="209" y="304"/>
                      <a:pt x="210" y="302"/>
                    </a:cubicBezTo>
                    <a:cubicBezTo>
                      <a:pt x="212" y="300"/>
                      <a:pt x="213" y="293"/>
                      <a:pt x="214" y="287"/>
                    </a:cubicBezTo>
                    <a:cubicBezTo>
                      <a:pt x="214" y="282"/>
                      <a:pt x="216" y="275"/>
                      <a:pt x="217" y="273"/>
                    </a:cubicBezTo>
                    <a:cubicBezTo>
                      <a:pt x="219" y="271"/>
                      <a:pt x="220" y="267"/>
                      <a:pt x="220" y="263"/>
                    </a:cubicBezTo>
                    <a:cubicBezTo>
                      <a:pt x="220" y="259"/>
                      <a:pt x="222" y="254"/>
                      <a:pt x="225" y="252"/>
                    </a:cubicBezTo>
                    <a:cubicBezTo>
                      <a:pt x="227" y="249"/>
                      <a:pt x="232" y="249"/>
                      <a:pt x="236" y="251"/>
                    </a:cubicBezTo>
                    <a:cubicBezTo>
                      <a:pt x="239" y="252"/>
                      <a:pt x="244" y="256"/>
                      <a:pt x="246" y="258"/>
                    </a:cubicBezTo>
                    <a:cubicBezTo>
                      <a:pt x="248" y="261"/>
                      <a:pt x="252" y="261"/>
                      <a:pt x="254" y="258"/>
                    </a:cubicBezTo>
                    <a:cubicBezTo>
                      <a:pt x="256" y="256"/>
                      <a:pt x="254" y="252"/>
                      <a:pt x="250" y="250"/>
                    </a:cubicBezTo>
                    <a:cubicBezTo>
                      <a:pt x="246" y="248"/>
                      <a:pt x="242" y="244"/>
                      <a:pt x="241" y="242"/>
                    </a:cubicBezTo>
                    <a:cubicBezTo>
                      <a:pt x="240" y="239"/>
                      <a:pt x="240" y="236"/>
                      <a:pt x="243" y="235"/>
                    </a:cubicBezTo>
                    <a:cubicBezTo>
                      <a:pt x="245" y="234"/>
                      <a:pt x="249" y="235"/>
                      <a:pt x="252" y="236"/>
                    </a:cubicBezTo>
                    <a:cubicBezTo>
                      <a:pt x="255" y="237"/>
                      <a:pt x="260" y="240"/>
                      <a:pt x="264" y="242"/>
                    </a:cubicBezTo>
                    <a:cubicBezTo>
                      <a:pt x="268" y="245"/>
                      <a:pt x="271" y="245"/>
                      <a:pt x="271" y="243"/>
                    </a:cubicBezTo>
                    <a:cubicBezTo>
                      <a:pt x="271" y="241"/>
                      <a:pt x="271" y="237"/>
                      <a:pt x="271" y="234"/>
                    </a:cubicBezTo>
                    <a:cubicBezTo>
                      <a:pt x="271" y="231"/>
                      <a:pt x="271" y="227"/>
                      <a:pt x="271" y="224"/>
                    </a:cubicBezTo>
                    <a:cubicBezTo>
                      <a:pt x="271" y="222"/>
                      <a:pt x="271" y="216"/>
                      <a:pt x="271" y="210"/>
                    </a:cubicBezTo>
                    <a:cubicBezTo>
                      <a:pt x="271" y="205"/>
                      <a:pt x="271" y="197"/>
                      <a:pt x="271" y="192"/>
                    </a:cubicBezTo>
                    <a:cubicBezTo>
                      <a:pt x="271" y="187"/>
                      <a:pt x="273" y="181"/>
                      <a:pt x="275" y="180"/>
                    </a:cubicBezTo>
                    <a:cubicBezTo>
                      <a:pt x="277" y="178"/>
                      <a:pt x="282" y="178"/>
                      <a:pt x="285" y="179"/>
                    </a:cubicBezTo>
                    <a:cubicBezTo>
                      <a:pt x="288" y="180"/>
                      <a:pt x="292" y="184"/>
                      <a:pt x="294" y="187"/>
                    </a:cubicBezTo>
                    <a:cubicBezTo>
                      <a:pt x="296" y="190"/>
                      <a:pt x="298" y="196"/>
                      <a:pt x="298" y="199"/>
                    </a:cubicBezTo>
                    <a:cubicBezTo>
                      <a:pt x="298" y="202"/>
                      <a:pt x="295" y="207"/>
                      <a:pt x="291" y="209"/>
                    </a:cubicBezTo>
                    <a:cubicBezTo>
                      <a:pt x="288" y="212"/>
                      <a:pt x="284" y="217"/>
                      <a:pt x="283" y="220"/>
                    </a:cubicBezTo>
                    <a:cubicBezTo>
                      <a:pt x="282" y="223"/>
                      <a:pt x="282" y="227"/>
                      <a:pt x="283" y="228"/>
                    </a:cubicBezTo>
                    <a:cubicBezTo>
                      <a:pt x="284" y="230"/>
                      <a:pt x="288" y="232"/>
                      <a:pt x="291" y="232"/>
                    </a:cubicBezTo>
                    <a:cubicBezTo>
                      <a:pt x="295" y="232"/>
                      <a:pt x="298" y="230"/>
                      <a:pt x="298" y="228"/>
                    </a:cubicBezTo>
                    <a:cubicBezTo>
                      <a:pt x="298" y="225"/>
                      <a:pt x="300" y="221"/>
                      <a:pt x="302" y="219"/>
                    </a:cubicBezTo>
                    <a:cubicBezTo>
                      <a:pt x="305" y="216"/>
                      <a:pt x="308" y="216"/>
                      <a:pt x="310" y="217"/>
                    </a:cubicBezTo>
                    <a:cubicBezTo>
                      <a:pt x="312" y="219"/>
                      <a:pt x="313" y="224"/>
                      <a:pt x="313" y="227"/>
                    </a:cubicBezTo>
                    <a:cubicBezTo>
                      <a:pt x="313" y="230"/>
                      <a:pt x="313" y="236"/>
                      <a:pt x="313" y="241"/>
                    </a:cubicBezTo>
                    <a:cubicBezTo>
                      <a:pt x="313" y="245"/>
                      <a:pt x="310" y="250"/>
                      <a:pt x="307" y="252"/>
                    </a:cubicBezTo>
                    <a:cubicBezTo>
                      <a:pt x="303" y="253"/>
                      <a:pt x="298" y="257"/>
                      <a:pt x="295" y="261"/>
                    </a:cubicBezTo>
                    <a:cubicBezTo>
                      <a:pt x="293" y="265"/>
                      <a:pt x="289" y="271"/>
                      <a:pt x="287" y="276"/>
                    </a:cubicBezTo>
                    <a:cubicBezTo>
                      <a:pt x="285" y="281"/>
                      <a:pt x="281" y="285"/>
                      <a:pt x="277" y="285"/>
                    </a:cubicBezTo>
                    <a:cubicBezTo>
                      <a:pt x="274" y="285"/>
                      <a:pt x="268" y="285"/>
                      <a:pt x="264" y="285"/>
                    </a:cubicBezTo>
                    <a:cubicBezTo>
                      <a:pt x="260" y="285"/>
                      <a:pt x="255" y="283"/>
                      <a:pt x="252" y="282"/>
                    </a:cubicBezTo>
                    <a:cubicBezTo>
                      <a:pt x="249" y="280"/>
                      <a:pt x="245" y="282"/>
                      <a:pt x="242" y="286"/>
                    </a:cubicBezTo>
                    <a:cubicBezTo>
                      <a:pt x="240" y="290"/>
                      <a:pt x="233" y="297"/>
                      <a:pt x="228" y="302"/>
                    </a:cubicBezTo>
                    <a:cubicBezTo>
                      <a:pt x="223" y="308"/>
                      <a:pt x="215" y="314"/>
                      <a:pt x="211" y="318"/>
                    </a:cubicBezTo>
                    <a:cubicBezTo>
                      <a:pt x="207" y="321"/>
                      <a:pt x="202" y="326"/>
                      <a:pt x="201" y="329"/>
                    </a:cubicBezTo>
                    <a:cubicBezTo>
                      <a:pt x="199" y="332"/>
                      <a:pt x="197" y="339"/>
                      <a:pt x="196" y="344"/>
                    </a:cubicBezTo>
                    <a:cubicBezTo>
                      <a:pt x="195" y="349"/>
                      <a:pt x="191" y="356"/>
                      <a:pt x="186" y="359"/>
                    </a:cubicBezTo>
                    <a:cubicBezTo>
                      <a:pt x="182" y="361"/>
                      <a:pt x="178" y="368"/>
                      <a:pt x="177" y="372"/>
                    </a:cubicBezTo>
                    <a:cubicBezTo>
                      <a:pt x="176" y="377"/>
                      <a:pt x="176" y="385"/>
                      <a:pt x="176" y="390"/>
                    </a:cubicBezTo>
                    <a:cubicBezTo>
                      <a:pt x="177" y="395"/>
                      <a:pt x="178" y="401"/>
                      <a:pt x="178" y="404"/>
                    </a:cubicBezTo>
                    <a:cubicBezTo>
                      <a:pt x="179" y="407"/>
                      <a:pt x="178" y="413"/>
                      <a:pt x="177" y="418"/>
                    </a:cubicBezTo>
                    <a:cubicBezTo>
                      <a:pt x="176" y="423"/>
                      <a:pt x="179" y="430"/>
                      <a:pt x="184" y="434"/>
                    </a:cubicBezTo>
                    <a:cubicBezTo>
                      <a:pt x="189" y="438"/>
                      <a:pt x="198" y="444"/>
                      <a:pt x="204" y="446"/>
                    </a:cubicBezTo>
                    <a:cubicBezTo>
                      <a:pt x="210" y="449"/>
                      <a:pt x="221" y="449"/>
                      <a:pt x="227" y="447"/>
                    </a:cubicBezTo>
                    <a:cubicBezTo>
                      <a:pt x="233" y="445"/>
                      <a:pt x="243" y="440"/>
                      <a:pt x="249" y="437"/>
                    </a:cubicBezTo>
                    <a:cubicBezTo>
                      <a:pt x="255" y="435"/>
                      <a:pt x="265" y="429"/>
                      <a:pt x="271" y="426"/>
                    </a:cubicBezTo>
                    <a:cubicBezTo>
                      <a:pt x="277" y="422"/>
                      <a:pt x="284" y="423"/>
                      <a:pt x="285" y="427"/>
                    </a:cubicBezTo>
                    <a:cubicBezTo>
                      <a:pt x="286" y="431"/>
                      <a:pt x="289" y="437"/>
                      <a:pt x="292" y="439"/>
                    </a:cubicBezTo>
                    <a:cubicBezTo>
                      <a:pt x="295" y="442"/>
                      <a:pt x="295" y="448"/>
                      <a:pt x="294" y="453"/>
                    </a:cubicBezTo>
                    <a:cubicBezTo>
                      <a:pt x="292" y="458"/>
                      <a:pt x="290" y="466"/>
                      <a:pt x="290" y="471"/>
                    </a:cubicBezTo>
                    <a:cubicBezTo>
                      <a:pt x="289" y="472"/>
                      <a:pt x="289" y="474"/>
                      <a:pt x="290" y="476"/>
                    </a:cubicBezTo>
                    <a:cubicBezTo>
                      <a:pt x="337" y="426"/>
                      <a:pt x="366" y="358"/>
                      <a:pt x="366" y="283"/>
                    </a:cubicBezTo>
                    <a:cubicBezTo>
                      <a:pt x="366" y="282"/>
                      <a:pt x="366" y="282"/>
                      <a:pt x="366" y="282"/>
                    </a:cubicBezTo>
                  </a:path>
                </a:pathLst>
              </a:custGeom>
              <a:solidFill>
                <a:srgbClr val="6ABE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8"/>
              <p:cNvSpPr>
                <a:spLocks/>
              </p:cNvSpPr>
              <p:nvPr/>
            </p:nvSpPr>
            <p:spPr bwMode="auto">
              <a:xfrm>
                <a:off x="6644" y="2588"/>
                <a:ext cx="4" cy="4"/>
              </a:xfrm>
              <a:custGeom>
                <a:avLst/>
                <a:gdLst>
                  <a:gd name="T0" fmla="*/ 2 w 2"/>
                  <a:gd name="T1" fmla="*/ 0 h 2"/>
                  <a:gd name="T2" fmla="*/ 1 w 2"/>
                  <a:gd name="T3" fmla="*/ 0 h 2"/>
                  <a:gd name="T4" fmla="*/ 0 w 2"/>
                  <a:gd name="T5" fmla="*/ 0 h 2"/>
                  <a:gd name="T6" fmla="*/ 0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1" y="0"/>
                      <a:pt x="1" y="0"/>
                      <a:pt x="1" y="0"/>
                    </a:cubicBezTo>
                    <a:cubicBezTo>
                      <a:pt x="0" y="0"/>
                      <a:pt x="0" y="0"/>
                      <a:pt x="0" y="0"/>
                    </a:cubicBezTo>
                    <a:cubicBezTo>
                      <a:pt x="0" y="2"/>
                      <a:pt x="0" y="2"/>
                      <a:pt x="0" y="2"/>
                    </a:cubicBezTo>
                    <a:cubicBezTo>
                      <a:pt x="1" y="1"/>
                      <a:pt x="1" y="0"/>
                      <a:pt x="2" y="0"/>
                    </a:cubicBezTo>
                  </a:path>
                </a:pathLst>
              </a:custGeom>
              <a:solidFill>
                <a:srgbClr val="6D6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9"/>
              <p:cNvSpPr>
                <a:spLocks noEditPoints="1"/>
              </p:cNvSpPr>
              <p:nvPr/>
            </p:nvSpPr>
            <p:spPr bwMode="auto">
              <a:xfrm>
                <a:off x="6644" y="2588"/>
                <a:ext cx="821" cy="961"/>
              </a:xfrm>
              <a:custGeom>
                <a:avLst/>
                <a:gdLst>
                  <a:gd name="T0" fmla="*/ 151 w 407"/>
                  <a:gd name="T1" fmla="*/ 140 h 477"/>
                  <a:gd name="T2" fmla="*/ 129 w 407"/>
                  <a:gd name="T3" fmla="*/ 171 h 477"/>
                  <a:gd name="T4" fmla="*/ 113 w 407"/>
                  <a:gd name="T5" fmla="*/ 182 h 477"/>
                  <a:gd name="T6" fmla="*/ 91 w 407"/>
                  <a:gd name="T7" fmla="*/ 193 h 477"/>
                  <a:gd name="T8" fmla="*/ 65 w 407"/>
                  <a:gd name="T9" fmla="*/ 203 h 477"/>
                  <a:gd name="T10" fmla="*/ 42 w 407"/>
                  <a:gd name="T11" fmla="*/ 217 h 477"/>
                  <a:gd name="T12" fmla="*/ 28 w 407"/>
                  <a:gd name="T13" fmla="*/ 245 h 477"/>
                  <a:gd name="T14" fmla="*/ 20 w 407"/>
                  <a:gd name="T15" fmla="*/ 217 h 477"/>
                  <a:gd name="T16" fmla="*/ 20 w 407"/>
                  <a:gd name="T17" fmla="*/ 280 h 477"/>
                  <a:gd name="T18" fmla="*/ 66 w 407"/>
                  <a:gd name="T19" fmla="*/ 331 h 477"/>
                  <a:gd name="T20" fmla="*/ 77 w 407"/>
                  <a:gd name="T21" fmla="*/ 341 h 477"/>
                  <a:gd name="T22" fmla="*/ 113 w 407"/>
                  <a:gd name="T23" fmla="*/ 363 h 477"/>
                  <a:gd name="T24" fmla="*/ 149 w 407"/>
                  <a:gd name="T25" fmla="*/ 391 h 477"/>
                  <a:gd name="T26" fmla="*/ 172 w 407"/>
                  <a:gd name="T27" fmla="*/ 409 h 477"/>
                  <a:gd name="T28" fmla="*/ 190 w 407"/>
                  <a:gd name="T29" fmla="*/ 432 h 477"/>
                  <a:gd name="T30" fmla="*/ 175 w 407"/>
                  <a:gd name="T31" fmla="*/ 454 h 477"/>
                  <a:gd name="T32" fmla="*/ 147 w 407"/>
                  <a:gd name="T33" fmla="*/ 470 h 477"/>
                  <a:gd name="T34" fmla="*/ 207 w 407"/>
                  <a:gd name="T35" fmla="*/ 477 h 477"/>
                  <a:gd name="T36" fmla="*/ 366 w 407"/>
                  <a:gd name="T37" fmla="*/ 353 h 477"/>
                  <a:gd name="T38" fmla="*/ 343 w 407"/>
                  <a:gd name="T39" fmla="*/ 360 h 477"/>
                  <a:gd name="T40" fmla="*/ 310 w 407"/>
                  <a:gd name="T41" fmla="*/ 346 h 477"/>
                  <a:gd name="T42" fmla="*/ 304 w 407"/>
                  <a:gd name="T43" fmla="*/ 316 h 477"/>
                  <a:gd name="T44" fmla="*/ 303 w 407"/>
                  <a:gd name="T45" fmla="*/ 290 h 477"/>
                  <a:gd name="T46" fmla="*/ 92 w 407"/>
                  <a:gd name="T47" fmla="*/ 79 h 477"/>
                  <a:gd name="T48" fmla="*/ 87 w 407"/>
                  <a:gd name="T49" fmla="*/ 108 h 477"/>
                  <a:gd name="T50" fmla="*/ 93 w 407"/>
                  <a:gd name="T51" fmla="*/ 134 h 477"/>
                  <a:gd name="T52" fmla="*/ 107 w 407"/>
                  <a:gd name="T53" fmla="*/ 118 h 477"/>
                  <a:gd name="T54" fmla="*/ 115 w 407"/>
                  <a:gd name="T55" fmla="*/ 102 h 477"/>
                  <a:gd name="T56" fmla="*/ 13 w 407"/>
                  <a:gd name="T57" fmla="*/ 0 h 477"/>
                  <a:gd name="T58" fmla="*/ 0 w 407"/>
                  <a:gd name="T59" fmla="*/ 2 h 477"/>
                  <a:gd name="T60" fmla="*/ 0 w 407"/>
                  <a:gd name="T61" fmla="*/ 77 h 477"/>
                  <a:gd name="T62" fmla="*/ 45 w 407"/>
                  <a:gd name="T63" fmla="*/ 37 h 477"/>
                  <a:gd name="T64" fmla="*/ 13 w 407"/>
                  <a:gd name="T6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7" h="477">
                    <a:moveTo>
                      <a:pt x="149" y="136"/>
                    </a:moveTo>
                    <a:cubicBezTo>
                      <a:pt x="150" y="138"/>
                      <a:pt x="150" y="139"/>
                      <a:pt x="151" y="140"/>
                    </a:cubicBezTo>
                    <a:cubicBezTo>
                      <a:pt x="154" y="147"/>
                      <a:pt x="151" y="157"/>
                      <a:pt x="145" y="162"/>
                    </a:cubicBezTo>
                    <a:cubicBezTo>
                      <a:pt x="139" y="167"/>
                      <a:pt x="132" y="171"/>
                      <a:pt x="129" y="171"/>
                    </a:cubicBezTo>
                    <a:cubicBezTo>
                      <a:pt x="127" y="171"/>
                      <a:pt x="122" y="172"/>
                      <a:pt x="119" y="174"/>
                    </a:cubicBezTo>
                    <a:cubicBezTo>
                      <a:pt x="116" y="175"/>
                      <a:pt x="113" y="179"/>
                      <a:pt x="113" y="182"/>
                    </a:cubicBezTo>
                    <a:cubicBezTo>
                      <a:pt x="112" y="186"/>
                      <a:pt x="108" y="189"/>
                      <a:pt x="103" y="189"/>
                    </a:cubicBezTo>
                    <a:cubicBezTo>
                      <a:pt x="99" y="189"/>
                      <a:pt x="93" y="190"/>
                      <a:pt x="91" y="193"/>
                    </a:cubicBezTo>
                    <a:cubicBezTo>
                      <a:pt x="88" y="195"/>
                      <a:pt x="82" y="197"/>
                      <a:pt x="78" y="197"/>
                    </a:cubicBezTo>
                    <a:cubicBezTo>
                      <a:pt x="73" y="197"/>
                      <a:pt x="67" y="200"/>
                      <a:pt x="65" y="203"/>
                    </a:cubicBezTo>
                    <a:cubicBezTo>
                      <a:pt x="63" y="207"/>
                      <a:pt x="59" y="210"/>
                      <a:pt x="55" y="210"/>
                    </a:cubicBezTo>
                    <a:cubicBezTo>
                      <a:pt x="52" y="210"/>
                      <a:pt x="46" y="213"/>
                      <a:pt x="42" y="217"/>
                    </a:cubicBezTo>
                    <a:cubicBezTo>
                      <a:pt x="38" y="221"/>
                      <a:pt x="34" y="229"/>
                      <a:pt x="33" y="234"/>
                    </a:cubicBezTo>
                    <a:cubicBezTo>
                      <a:pt x="32" y="240"/>
                      <a:pt x="30" y="245"/>
                      <a:pt x="28" y="245"/>
                    </a:cubicBezTo>
                    <a:cubicBezTo>
                      <a:pt x="27" y="245"/>
                      <a:pt x="25" y="240"/>
                      <a:pt x="24" y="234"/>
                    </a:cubicBezTo>
                    <a:cubicBezTo>
                      <a:pt x="24" y="229"/>
                      <a:pt x="22" y="221"/>
                      <a:pt x="20" y="217"/>
                    </a:cubicBezTo>
                    <a:cubicBezTo>
                      <a:pt x="20" y="216"/>
                      <a:pt x="20" y="216"/>
                      <a:pt x="20" y="215"/>
                    </a:cubicBezTo>
                    <a:cubicBezTo>
                      <a:pt x="20" y="280"/>
                      <a:pt x="20" y="280"/>
                      <a:pt x="20" y="280"/>
                    </a:cubicBezTo>
                    <a:cubicBezTo>
                      <a:pt x="66" y="280"/>
                      <a:pt x="66" y="280"/>
                      <a:pt x="66" y="280"/>
                    </a:cubicBezTo>
                    <a:cubicBezTo>
                      <a:pt x="66" y="331"/>
                      <a:pt x="66" y="331"/>
                      <a:pt x="66" y="331"/>
                    </a:cubicBezTo>
                    <a:cubicBezTo>
                      <a:pt x="66" y="335"/>
                      <a:pt x="66" y="335"/>
                      <a:pt x="66" y="335"/>
                    </a:cubicBezTo>
                    <a:cubicBezTo>
                      <a:pt x="69" y="337"/>
                      <a:pt x="73" y="339"/>
                      <a:pt x="77" y="341"/>
                    </a:cubicBezTo>
                    <a:cubicBezTo>
                      <a:pt x="93" y="348"/>
                      <a:pt x="93" y="348"/>
                      <a:pt x="93" y="348"/>
                    </a:cubicBezTo>
                    <a:cubicBezTo>
                      <a:pt x="100" y="352"/>
                      <a:pt x="110" y="358"/>
                      <a:pt x="113" y="363"/>
                    </a:cubicBezTo>
                    <a:cubicBezTo>
                      <a:pt x="117" y="367"/>
                      <a:pt x="124" y="373"/>
                      <a:pt x="128" y="376"/>
                    </a:cubicBezTo>
                    <a:cubicBezTo>
                      <a:pt x="133" y="379"/>
                      <a:pt x="142" y="386"/>
                      <a:pt x="149" y="391"/>
                    </a:cubicBezTo>
                    <a:cubicBezTo>
                      <a:pt x="150" y="392"/>
                      <a:pt x="150" y="392"/>
                      <a:pt x="150" y="392"/>
                    </a:cubicBezTo>
                    <a:cubicBezTo>
                      <a:pt x="157" y="398"/>
                      <a:pt x="167" y="405"/>
                      <a:pt x="172" y="409"/>
                    </a:cubicBezTo>
                    <a:cubicBezTo>
                      <a:pt x="178" y="413"/>
                      <a:pt x="184" y="418"/>
                      <a:pt x="186" y="421"/>
                    </a:cubicBezTo>
                    <a:cubicBezTo>
                      <a:pt x="189" y="423"/>
                      <a:pt x="190" y="428"/>
                      <a:pt x="190" y="432"/>
                    </a:cubicBezTo>
                    <a:cubicBezTo>
                      <a:pt x="190" y="435"/>
                      <a:pt x="188" y="441"/>
                      <a:pt x="186" y="444"/>
                    </a:cubicBezTo>
                    <a:cubicBezTo>
                      <a:pt x="183" y="447"/>
                      <a:pt x="178" y="452"/>
                      <a:pt x="175" y="454"/>
                    </a:cubicBezTo>
                    <a:cubicBezTo>
                      <a:pt x="171" y="456"/>
                      <a:pt x="165" y="459"/>
                      <a:pt x="160" y="461"/>
                    </a:cubicBezTo>
                    <a:cubicBezTo>
                      <a:pt x="156" y="463"/>
                      <a:pt x="150" y="467"/>
                      <a:pt x="147" y="470"/>
                    </a:cubicBezTo>
                    <a:cubicBezTo>
                      <a:pt x="147" y="470"/>
                      <a:pt x="147" y="471"/>
                      <a:pt x="147" y="471"/>
                    </a:cubicBezTo>
                    <a:cubicBezTo>
                      <a:pt x="167" y="475"/>
                      <a:pt x="187" y="477"/>
                      <a:pt x="207" y="477"/>
                    </a:cubicBezTo>
                    <a:cubicBezTo>
                      <a:pt x="279" y="477"/>
                      <a:pt x="352" y="450"/>
                      <a:pt x="407" y="394"/>
                    </a:cubicBezTo>
                    <a:cubicBezTo>
                      <a:pt x="366" y="353"/>
                      <a:pt x="366" y="353"/>
                      <a:pt x="366" y="353"/>
                    </a:cubicBezTo>
                    <a:cubicBezTo>
                      <a:pt x="362" y="355"/>
                      <a:pt x="357" y="357"/>
                      <a:pt x="353" y="359"/>
                    </a:cubicBezTo>
                    <a:cubicBezTo>
                      <a:pt x="350" y="360"/>
                      <a:pt x="346" y="360"/>
                      <a:pt x="343" y="360"/>
                    </a:cubicBezTo>
                    <a:cubicBezTo>
                      <a:pt x="338" y="360"/>
                      <a:pt x="334" y="360"/>
                      <a:pt x="330" y="358"/>
                    </a:cubicBezTo>
                    <a:cubicBezTo>
                      <a:pt x="324" y="356"/>
                      <a:pt x="315" y="350"/>
                      <a:pt x="310" y="346"/>
                    </a:cubicBezTo>
                    <a:cubicBezTo>
                      <a:pt x="305" y="342"/>
                      <a:pt x="302" y="335"/>
                      <a:pt x="303" y="330"/>
                    </a:cubicBezTo>
                    <a:cubicBezTo>
                      <a:pt x="304" y="325"/>
                      <a:pt x="305" y="319"/>
                      <a:pt x="304" y="316"/>
                    </a:cubicBezTo>
                    <a:cubicBezTo>
                      <a:pt x="304" y="313"/>
                      <a:pt x="303" y="307"/>
                      <a:pt x="302" y="302"/>
                    </a:cubicBezTo>
                    <a:cubicBezTo>
                      <a:pt x="302" y="299"/>
                      <a:pt x="302" y="294"/>
                      <a:pt x="303" y="290"/>
                    </a:cubicBezTo>
                    <a:cubicBezTo>
                      <a:pt x="149" y="136"/>
                      <a:pt x="149" y="136"/>
                      <a:pt x="149" y="136"/>
                    </a:cubicBezTo>
                    <a:moveTo>
                      <a:pt x="92" y="79"/>
                    </a:moveTo>
                    <a:cubicBezTo>
                      <a:pt x="89" y="84"/>
                      <a:pt x="87" y="90"/>
                      <a:pt x="87" y="92"/>
                    </a:cubicBezTo>
                    <a:cubicBezTo>
                      <a:pt x="87" y="95"/>
                      <a:pt x="87" y="103"/>
                      <a:pt x="87" y="108"/>
                    </a:cubicBezTo>
                    <a:cubicBezTo>
                      <a:pt x="87" y="113"/>
                      <a:pt x="87" y="122"/>
                      <a:pt x="87" y="126"/>
                    </a:cubicBezTo>
                    <a:cubicBezTo>
                      <a:pt x="87" y="130"/>
                      <a:pt x="89" y="134"/>
                      <a:pt x="93" y="134"/>
                    </a:cubicBezTo>
                    <a:cubicBezTo>
                      <a:pt x="96" y="134"/>
                      <a:pt x="99" y="132"/>
                      <a:pt x="99" y="129"/>
                    </a:cubicBezTo>
                    <a:cubicBezTo>
                      <a:pt x="100" y="126"/>
                      <a:pt x="103" y="121"/>
                      <a:pt x="107" y="118"/>
                    </a:cubicBezTo>
                    <a:cubicBezTo>
                      <a:pt x="111" y="115"/>
                      <a:pt x="114" y="108"/>
                      <a:pt x="114" y="103"/>
                    </a:cubicBezTo>
                    <a:cubicBezTo>
                      <a:pt x="114" y="103"/>
                      <a:pt x="114" y="102"/>
                      <a:pt x="115" y="102"/>
                    </a:cubicBezTo>
                    <a:cubicBezTo>
                      <a:pt x="92" y="79"/>
                      <a:pt x="92" y="79"/>
                      <a:pt x="92" y="79"/>
                    </a:cubicBezTo>
                    <a:moveTo>
                      <a:pt x="13" y="0"/>
                    </a:moveTo>
                    <a:cubicBezTo>
                      <a:pt x="2" y="0"/>
                      <a:pt x="2" y="0"/>
                      <a:pt x="2" y="0"/>
                    </a:cubicBezTo>
                    <a:cubicBezTo>
                      <a:pt x="1" y="0"/>
                      <a:pt x="1" y="1"/>
                      <a:pt x="0" y="2"/>
                    </a:cubicBezTo>
                    <a:cubicBezTo>
                      <a:pt x="0" y="35"/>
                      <a:pt x="0" y="35"/>
                      <a:pt x="0" y="35"/>
                    </a:cubicBezTo>
                    <a:cubicBezTo>
                      <a:pt x="0" y="77"/>
                      <a:pt x="0" y="77"/>
                      <a:pt x="0" y="77"/>
                    </a:cubicBezTo>
                    <a:cubicBezTo>
                      <a:pt x="26" y="60"/>
                      <a:pt x="26" y="60"/>
                      <a:pt x="26" y="60"/>
                    </a:cubicBezTo>
                    <a:cubicBezTo>
                      <a:pt x="34" y="56"/>
                      <a:pt x="42" y="45"/>
                      <a:pt x="45" y="37"/>
                    </a:cubicBezTo>
                    <a:cubicBezTo>
                      <a:pt x="47" y="34"/>
                      <a:pt x="47" y="34"/>
                      <a:pt x="47" y="34"/>
                    </a:cubicBezTo>
                    <a:cubicBezTo>
                      <a:pt x="13" y="0"/>
                      <a:pt x="13" y="0"/>
                      <a:pt x="13" y="0"/>
                    </a:cubicBezTo>
                  </a:path>
                </a:pathLst>
              </a:custGeom>
              <a:solidFill>
                <a:srgbClr val="2460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20"/>
              <p:cNvSpPr>
                <a:spLocks noEditPoints="1"/>
              </p:cNvSpPr>
              <p:nvPr/>
            </p:nvSpPr>
            <p:spPr bwMode="auto">
              <a:xfrm>
                <a:off x="6644" y="2656"/>
                <a:ext cx="383" cy="881"/>
              </a:xfrm>
              <a:custGeom>
                <a:avLst/>
                <a:gdLst>
                  <a:gd name="T0" fmla="*/ 66 w 190"/>
                  <a:gd name="T1" fmla="*/ 301 h 437"/>
                  <a:gd name="T2" fmla="*/ 66 w 190"/>
                  <a:gd name="T3" fmla="*/ 389 h 437"/>
                  <a:gd name="T4" fmla="*/ 119 w 190"/>
                  <a:gd name="T5" fmla="*/ 389 h 437"/>
                  <a:gd name="T6" fmla="*/ 119 w 190"/>
                  <a:gd name="T7" fmla="*/ 429 h 437"/>
                  <a:gd name="T8" fmla="*/ 147 w 190"/>
                  <a:gd name="T9" fmla="*/ 437 h 437"/>
                  <a:gd name="T10" fmla="*/ 147 w 190"/>
                  <a:gd name="T11" fmla="*/ 436 h 437"/>
                  <a:gd name="T12" fmla="*/ 160 w 190"/>
                  <a:gd name="T13" fmla="*/ 427 h 437"/>
                  <a:gd name="T14" fmla="*/ 175 w 190"/>
                  <a:gd name="T15" fmla="*/ 420 h 437"/>
                  <a:gd name="T16" fmla="*/ 186 w 190"/>
                  <a:gd name="T17" fmla="*/ 410 h 437"/>
                  <a:gd name="T18" fmla="*/ 190 w 190"/>
                  <a:gd name="T19" fmla="*/ 398 h 437"/>
                  <a:gd name="T20" fmla="*/ 186 w 190"/>
                  <a:gd name="T21" fmla="*/ 387 h 437"/>
                  <a:gd name="T22" fmla="*/ 172 w 190"/>
                  <a:gd name="T23" fmla="*/ 375 h 437"/>
                  <a:gd name="T24" fmla="*/ 150 w 190"/>
                  <a:gd name="T25" fmla="*/ 358 h 437"/>
                  <a:gd name="T26" fmla="*/ 149 w 190"/>
                  <a:gd name="T27" fmla="*/ 357 h 437"/>
                  <a:gd name="T28" fmla="*/ 128 w 190"/>
                  <a:gd name="T29" fmla="*/ 342 h 437"/>
                  <a:gd name="T30" fmla="*/ 113 w 190"/>
                  <a:gd name="T31" fmla="*/ 329 h 437"/>
                  <a:gd name="T32" fmla="*/ 93 w 190"/>
                  <a:gd name="T33" fmla="*/ 314 h 437"/>
                  <a:gd name="T34" fmla="*/ 77 w 190"/>
                  <a:gd name="T35" fmla="*/ 307 h 437"/>
                  <a:gd name="T36" fmla="*/ 66 w 190"/>
                  <a:gd name="T37" fmla="*/ 301 h 437"/>
                  <a:gd name="T38" fmla="*/ 47 w 190"/>
                  <a:gd name="T39" fmla="*/ 0 h 437"/>
                  <a:gd name="T40" fmla="*/ 45 w 190"/>
                  <a:gd name="T41" fmla="*/ 3 h 437"/>
                  <a:gd name="T42" fmla="*/ 26 w 190"/>
                  <a:gd name="T43" fmla="*/ 26 h 437"/>
                  <a:gd name="T44" fmla="*/ 0 w 190"/>
                  <a:gd name="T45" fmla="*/ 43 h 437"/>
                  <a:gd name="T46" fmla="*/ 0 w 190"/>
                  <a:gd name="T47" fmla="*/ 77 h 437"/>
                  <a:gd name="T48" fmla="*/ 20 w 190"/>
                  <a:gd name="T49" fmla="*/ 77 h 437"/>
                  <a:gd name="T50" fmla="*/ 20 w 190"/>
                  <a:gd name="T51" fmla="*/ 128 h 437"/>
                  <a:gd name="T52" fmla="*/ 20 w 190"/>
                  <a:gd name="T53" fmla="*/ 181 h 437"/>
                  <a:gd name="T54" fmla="*/ 20 w 190"/>
                  <a:gd name="T55" fmla="*/ 183 h 437"/>
                  <a:gd name="T56" fmla="*/ 24 w 190"/>
                  <a:gd name="T57" fmla="*/ 200 h 437"/>
                  <a:gd name="T58" fmla="*/ 28 w 190"/>
                  <a:gd name="T59" fmla="*/ 211 h 437"/>
                  <a:gd name="T60" fmla="*/ 33 w 190"/>
                  <a:gd name="T61" fmla="*/ 200 h 437"/>
                  <a:gd name="T62" fmla="*/ 42 w 190"/>
                  <a:gd name="T63" fmla="*/ 183 h 437"/>
                  <a:gd name="T64" fmla="*/ 55 w 190"/>
                  <a:gd name="T65" fmla="*/ 176 h 437"/>
                  <a:gd name="T66" fmla="*/ 65 w 190"/>
                  <a:gd name="T67" fmla="*/ 169 h 437"/>
                  <a:gd name="T68" fmla="*/ 78 w 190"/>
                  <a:gd name="T69" fmla="*/ 163 h 437"/>
                  <a:gd name="T70" fmla="*/ 91 w 190"/>
                  <a:gd name="T71" fmla="*/ 159 h 437"/>
                  <a:gd name="T72" fmla="*/ 103 w 190"/>
                  <a:gd name="T73" fmla="*/ 155 h 437"/>
                  <a:gd name="T74" fmla="*/ 113 w 190"/>
                  <a:gd name="T75" fmla="*/ 148 h 437"/>
                  <a:gd name="T76" fmla="*/ 119 w 190"/>
                  <a:gd name="T77" fmla="*/ 140 h 437"/>
                  <a:gd name="T78" fmla="*/ 129 w 190"/>
                  <a:gd name="T79" fmla="*/ 137 h 437"/>
                  <a:gd name="T80" fmla="*/ 145 w 190"/>
                  <a:gd name="T81" fmla="*/ 128 h 437"/>
                  <a:gd name="T82" fmla="*/ 151 w 190"/>
                  <a:gd name="T83" fmla="*/ 106 h 437"/>
                  <a:gd name="T84" fmla="*/ 149 w 190"/>
                  <a:gd name="T85" fmla="*/ 102 h 437"/>
                  <a:gd name="T86" fmla="*/ 115 w 190"/>
                  <a:gd name="T87" fmla="*/ 68 h 437"/>
                  <a:gd name="T88" fmla="*/ 114 w 190"/>
                  <a:gd name="T89" fmla="*/ 69 h 437"/>
                  <a:gd name="T90" fmla="*/ 107 w 190"/>
                  <a:gd name="T91" fmla="*/ 84 h 437"/>
                  <a:gd name="T92" fmla="*/ 99 w 190"/>
                  <a:gd name="T93" fmla="*/ 95 h 437"/>
                  <a:gd name="T94" fmla="*/ 93 w 190"/>
                  <a:gd name="T95" fmla="*/ 100 h 437"/>
                  <a:gd name="T96" fmla="*/ 87 w 190"/>
                  <a:gd name="T97" fmla="*/ 92 h 437"/>
                  <a:gd name="T98" fmla="*/ 87 w 190"/>
                  <a:gd name="T99" fmla="*/ 74 h 437"/>
                  <a:gd name="T100" fmla="*/ 87 w 190"/>
                  <a:gd name="T101" fmla="*/ 58 h 437"/>
                  <a:gd name="T102" fmla="*/ 92 w 190"/>
                  <a:gd name="T103" fmla="*/ 45 h 437"/>
                  <a:gd name="T104" fmla="*/ 47 w 190"/>
                  <a:gd name="T105"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0" h="437">
                    <a:moveTo>
                      <a:pt x="66" y="301"/>
                    </a:moveTo>
                    <a:cubicBezTo>
                      <a:pt x="66" y="389"/>
                      <a:pt x="66" y="389"/>
                      <a:pt x="66" y="389"/>
                    </a:cubicBezTo>
                    <a:cubicBezTo>
                      <a:pt x="119" y="389"/>
                      <a:pt x="119" y="389"/>
                      <a:pt x="119" y="389"/>
                    </a:cubicBezTo>
                    <a:cubicBezTo>
                      <a:pt x="119" y="429"/>
                      <a:pt x="119" y="429"/>
                      <a:pt x="119" y="429"/>
                    </a:cubicBezTo>
                    <a:cubicBezTo>
                      <a:pt x="128" y="432"/>
                      <a:pt x="137" y="435"/>
                      <a:pt x="147" y="437"/>
                    </a:cubicBezTo>
                    <a:cubicBezTo>
                      <a:pt x="147" y="437"/>
                      <a:pt x="147" y="436"/>
                      <a:pt x="147" y="436"/>
                    </a:cubicBezTo>
                    <a:cubicBezTo>
                      <a:pt x="150" y="433"/>
                      <a:pt x="156" y="429"/>
                      <a:pt x="160" y="427"/>
                    </a:cubicBezTo>
                    <a:cubicBezTo>
                      <a:pt x="165" y="425"/>
                      <a:pt x="171" y="422"/>
                      <a:pt x="175" y="420"/>
                    </a:cubicBezTo>
                    <a:cubicBezTo>
                      <a:pt x="178" y="418"/>
                      <a:pt x="183" y="413"/>
                      <a:pt x="186" y="410"/>
                    </a:cubicBezTo>
                    <a:cubicBezTo>
                      <a:pt x="188" y="407"/>
                      <a:pt x="190" y="401"/>
                      <a:pt x="190" y="398"/>
                    </a:cubicBezTo>
                    <a:cubicBezTo>
                      <a:pt x="190" y="394"/>
                      <a:pt x="189" y="389"/>
                      <a:pt x="186" y="387"/>
                    </a:cubicBezTo>
                    <a:cubicBezTo>
                      <a:pt x="184" y="384"/>
                      <a:pt x="178" y="379"/>
                      <a:pt x="172" y="375"/>
                    </a:cubicBezTo>
                    <a:cubicBezTo>
                      <a:pt x="167" y="371"/>
                      <a:pt x="157" y="364"/>
                      <a:pt x="150" y="358"/>
                    </a:cubicBezTo>
                    <a:cubicBezTo>
                      <a:pt x="149" y="357"/>
                      <a:pt x="149" y="357"/>
                      <a:pt x="149" y="357"/>
                    </a:cubicBezTo>
                    <a:cubicBezTo>
                      <a:pt x="142" y="352"/>
                      <a:pt x="133" y="345"/>
                      <a:pt x="128" y="342"/>
                    </a:cubicBezTo>
                    <a:cubicBezTo>
                      <a:pt x="124" y="339"/>
                      <a:pt x="117" y="333"/>
                      <a:pt x="113" y="329"/>
                    </a:cubicBezTo>
                    <a:cubicBezTo>
                      <a:pt x="110" y="324"/>
                      <a:pt x="100" y="318"/>
                      <a:pt x="93" y="314"/>
                    </a:cubicBezTo>
                    <a:cubicBezTo>
                      <a:pt x="77" y="307"/>
                      <a:pt x="77" y="307"/>
                      <a:pt x="77" y="307"/>
                    </a:cubicBezTo>
                    <a:cubicBezTo>
                      <a:pt x="73" y="305"/>
                      <a:pt x="69" y="303"/>
                      <a:pt x="66" y="301"/>
                    </a:cubicBezTo>
                    <a:moveTo>
                      <a:pt x="47" y="0"/>
                    </a:moveTo>
                    <a:cubicBezTo>
                      <a:pt x="45" y="3"/>
                      <a:pt x="45" y="3"/>
                      <a:pt x="45" y="3"/>
                    </a:cubicBezTo>
                    <a:cubicBezTo>
                      <a:pt x="42" y="11"/>
                      <a:pt x="34" y="22"/>
                      <a:pt x="26" y="26"/>
                    </a:cubicBezTo>
                    <a:cubicBezTo>
                      <a:pt x="0" y="43"/>
                      <a:pt x="0" y="43"/>
                      <a:pt x="0" y="43"/>
                    </a:cubicBezTo>
                    <a:cubicBezTo>
                      <a:pt x="0" y="77"/>
                      <a:pt x="0" y="77"/>
                      <a:pt x="0" y="77"/>
                    </a:cubicBezTo>
                    <a:cubicBezTo>
                      <a:pt x="20" y="77"/>
                      <a:pt x="20" y="77"/>
                      <a:pt x="20" y="77"/>
                    </a:cubicBezTo>
                    <a:cubicBezTo>
                      <a:pt x="20" y="128"/>
                      <a:pt x="20" y="128"/>
                      <a:pt x="20" y="128"/>
                    </a:cubicBezTo>
                    <a:cubicBezTo>
                      <a:pt x="20" y="181"/>
                      <a:pt x="20" y="181"/>
                      <a:pt x="20" y="181"/>
                    </a:cubicBezTo>
                    <a:cubicBezTo>
                      <a:pt x="20" y="182"/>
                      <a:pt x="20" y="182"/>
                      <a:pt x="20" y="183"/>
                    </a:cubicBezTo>
                    <a:cubicBezTo>
                      <a:pt x="22" y="187"/>
                      <a:pt x="24" y="195"/>
                      <a:pt x="24" y="200"/>
                    </a:cubicBezTo>
                    <a:cubicBezTo>
                      <a:pt x="25" y="206"/>
                      <a:pt x="27" y="211"/>
                      <a:pt x="28" y="211"/>
                    </a:cubicBezTo>
                    <a:cubicBezTo>
                      <a:pt x="30" y="211"/>
                      <a:pt x="32" y="206"/>
                      <a:pt x="33" y="200"/>
                    </a:cubicBezTo>
                    <a:cubicBezTo>
                      <a:pt x="34" y="195"/>
                      <a:pt x="38" y="187"/>
                      <a:pt x="42" y="183"/>
                    </a:cubicBezTo>
                    <a:cubicBezTo>
                      <a:pt x="46" y="179"/>
                      <a:pt x="52" y="176"/>
                      <a:pt x="55" y="176"/>
                    </a:cubicBezTo>
                    <a:cubicBezTo>
                      <a:pt x="59" y="176"/>
                      <a:pt x="63" y="173"/>
                      <a:pt x="65" y="169"/>
                    </a:cubicBezTo>
                    <a:cubicBezTo>
                      <a:pt x="67" y="166"/>
                      <a:pt x="73" y="163"/>
                      <a:pt x="78" y="163"/>
                    </a:cubicBezTo>
                    <a:cubicBezTo>
                      <a:pt x="82" y="163"/>
                      <a:pt x="88" y="161"/>
                      <a:pt x="91" y="159"/>
                    </a:cubicBezTo>
                    <a:cubicBezTo>
                      <a:pt x="93" y="156"/>
                      <a:pt x="99" y="155"/>
                      <a:pt x="103" y="155"/>
                    </a:cubicBezTo>
                    <a:cubicBezTo>
                      <a:pt x="108" y="155"/>
                      <a:pt x="112" y="152"/>
                      <a:pt x="113" y="148"/>
                    </a:cubicBezTo>
                    <a:cubicBezTo>
                      <a:pt x="113" y="145"/>
                      <a:pt x="116" y="141"/>
                      <a:pt x="119" y="140"/>
                    </a:cubicBezTo>
                    <a:cubicBezTo>
                      <a:pt x="122" y="138"/>
                      <a:pt x="127" y="137"/>
                      <a:pt x="129" y="137"/>
                    </a:cubicBezTo>
                    <a:cubicBezTo>
                      <a:pt x="132" y="137"/>
                      <a:pt x="139" y="133"/>
                      <a:pt x="145" y="128"/>
                    </a:cubicBezTo>
                    <a:cubicBezTo>
                      <a:pt x="151" y="123"/>
                      <a:pt x="154" y="113"/>
                      <a:pt x="151" y="106"/>
                    </a:cubicBezTo>
                    <a:cubicBezTo>
                      <a:pt x="150" y="105"/>
                      <a:pt x="150" y="104"/>
                      <a:pt x="149" y="102"/>
                    </a:cubicBezTo>
                    <a:cubicBezTo>
                      <a:pt x="115" y="68"/>
                      <a:pt x="115" y="68"/>
                      <a:pt x="115" y="68"/>
                    </a:cubicBezTo>
                    <a:cubicBezTo>
                      <a:pt x="114" y="68"/>
                      <a:pt x="114" y="69"/>
                      <a:pt x="114" y="69"/>
                    </a:cubicBezTo>
                    <a:cubicBezTo>
                      <a:pt x="114" y="74"/>
                      <a:pt x="111" y="81"/>
                      <a:pt x="107" y="84"/>
                    </a:cubicBezTo>
                    <a:cubicBezTo>
                      <a:pt x="103" y="87"/>
                      <a:pt x="100" y="92"/>
                      <a:pt x="99" y="95"/>
                    </a:cubicBezTo>
                    <a:cubicBezTo>
                      <a:pt x="99" y="98"/>
                      <a:pt x="96" y="100"/>
                      <a:pt x="93" y="100"/>
                    </a:cubicBezTo>
                    <a:cubicBezTo>
                      <a:pt x="89" y="100"/>
                      <a:pt x="87" y="96"/>
                      <a:pt x="87" y="92"/>
                    </a:cubicBezTo>
                    <a:cubicBezTo>
                      <a:pt x="87" y="88"/>
                      <a:pt x="87" y="79"/>
                      <a:pt x="87" y="74"/>
                    </a:cubicBezTo>
                    <a:cubicBezTo>
                      <a:pt x="87" y="69"/>
                      <a:pt x="87" y="61"/>
                      <a:pt x="87" y="58"/>
                    </a:cubicBezTo>
                    <a:cubicBezTo>
                      <a:pt x="87" y="56"/>
                      <a:pt x="89" y="50"/>
                      <a:pt x="92" y="45"/>
                    </a:cubicBezTo>
                    <a:cubicBezTo>
                      <a:pt x="47" y="0"/>
                      <a:pt x="47" y="0"/>
                      <a:pt x="47" y="0"/>
                    </a:cubicBezTo>
                  </a:path>
                </a:pathLst>
              </a:custGeom>
              <a:solidFill>
                <a:srgbClr val="549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21"/>
              <p:cNvSpPr>
                <a:spLocks/>
              </p:cNvSpPr>
              <p:nvPr/>
            </p:nvSpPr>
            <p:spPr bwMode="auto">
              <a:xfrm>
                <a:off x="7253" y="3172"/>
                <a:ext cx="129" cy="141"/>
              </a:xfrm>
              <a:custGeom>
                <a:avLst/>
                <a:gdLst>
                  <a:gd name="T0" fmla="*/ 1 w 64"/>
                  <a:gd name="T1" fmla="*/ 0 h 70"/>
                  <a:gd name="T2" fmla="*/ 0 w 64"/>
                  <a:gd name="T3" fmla="*/ 12 h 70"/>
                  <a:gd name="T4" fmla="*/ 2 w 64"/>
                  <a:gd name="T5" fmla="*/ 26 h 70"/>
                  <a:gd name="T6" fmla="*/ 1 w 64"/>
                  <a:gd name="T7" fmla="*/ 40 h 70"/>
                  <a:gd name="T8" fmla="*/ 8 w 64"/>
                  <a:gd name="T9" fmla="*/ 56 h 70"/>
                  <a:gd name="T10" fmla="*/ 28 w 64"/>
                  <a:gd name="T11" fmla="*/ 68 h 70"/>
                  <a:gd name="T12" fmla="*/ 41 w 64"/>
                  <a:gd name="T13" fmla="*/ 70 h 70"/>
                  <a:gd name="T14" fmla="*/ 51 w 64"/>
                  <a:gd name="T15" fmla="*/ 69 h 70"/>
                  <a:gd name="T16" fmla="*/ 64 w 64"/>
                  <a:gd name="T17" fmla="*/ 63 h 70"/>
                  <a:gd name="T18" fmla="*/ 1 w 64"/>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70">
                    <a:moveTo>
                      <a:pt x="1" y="0"/>
                    </a:moveTo>
                    <a:cubicBezTo>
                      <a:pt x="0" y="4"/>
                      <a:pt x="0" y="9"/>
                      <a:pt x="0" y="12"/>
                    </a:cubicBezTo>
                    <a:cubicBezTo>
                      <a:pt x="1" y="17"/>
                      <a:pt x="2" y="23"/>
                      <a:pt x="2" y="26"/>
                    </a:cubicBezTo>
                    <a:cubicBezTo>
                      <a:pt x="3" y="29"/>
                      <a:pt x="2" y="35"/>
                      <a:pt x="1" y="40"/>
                    </a:cubicBezTo>
                    <a:cubicBezTo>
                      <a:pt x="0" y="45"/>
                      <a:pt x="3" y="52"/>
                      <a:pt x="8" y="56"/>
                    </a:cubicBezTo>
                    <a:cubicBezTo>
                      <a:pt x="13" y="60"/>
                      <a:pt x="22" y="66"/>
                      <a:pt x="28" y="68"/>
                    </a:cubicBezTo>
                    <a:cubicBezTo>
                      <a:pt x="32" y="70"/>
                      <a:pt x="36" y="70"/>
                      <a:pt x="41" y="70"/>
                    </a:cubicBezTo>
                    <a:cubicBezTo>
                      <a:pt x="44" y="70"/>
                      <a:pt x="48" y="70"/>
                      <a:pt x="51" y="69"/>
                    </a:cubicBezTo>
                    <a:cubicBezTo>
                      <a:pt x="55" y="67"/>
                      <a:pt x="60" y="65"/>
                      <a:pt x="64" y="63"/>
                    </a:cubicBezTo>
                    <a:cubicBezTo>
                      <a:pt x="1" y="0"/>
                      <a:pt x="1" y="0"/>
                      <a:pt x="1" y="0"/>
                    </a:cubicBezTo>
                  </a:path>
                </a:pathLst>
              </a:custGeom>
              <a:solidFill>
                <a:srgbClr val="5495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22"/>
              <p:cNvSpPr>
                <a:spLocks/>
              </p:cNvSpPr>
              <p:nvPr/>
            </p:nvSpPr>
            <p:spPr bwMode="auto">
              <a:xfrm>
                <a:off x="5173" y="3894"/>
                <a:ext cx="1582" cy="310"/>
              </a:xfrm>
              <a:custGeom>
                <a:avLst/>
                <a:gdLst>
                  <a:gd name="T0" fmla="*/ 780 w 1582"/>
                  <a:gd name="T1" fmla="*/ 310 h 310"/>
                  <a:gd name="T2" fmla="*/ 0 w 1582"/>
                  <a:gd name="T3" fmla="*/ 310 h 310"/>
                  <a:gd name="T4" fmla="*/ 802 w 1582"/>
                  <a:gd name="T5" fmla="*/ 0 h 310"/>
                  <a:gd name="T6" fmla="*/ 1582 w 1582"/>
                  <a:gd name="T7" fmla="*/ 0 h 310"/>
                  <a:gd name="T8" fmla="*/ 780 w 1582"/>
                  <a:gd name="T9" fmla="*/ 310 h 310"/>
                </a:gdLst>
                <a:ahLst/>
                <a:cxnLst>
                  <a:cxn ang="0">
                    <a:pos x="T0" y="T1"/>
                  </a:cxn>
                  <a:cxn ang="0">
                    <a:pos x="T2" y="T3"/>
                  </a:cxn>
                  <a:cxn ang="0">
                    <a:pos x="T4" y="T5"/>
                  </a:cxn>
                  <a:cxn ang="0">
                    <a:pos x="T6" y="T7"/>
                  </a:cxn>
                  <a:cxn ang="0">
                    <a:pos x="T8" y="T9"/>
                  </a:cxn>
                </a:cxnLst>
                <a:rect l="0" t="0" r="r" b="b"/>
                <a:pathLst>
                  <a:path w="1582" h="310">
                    <a:moveTo>
                      <a:pt x="780" y="310"/>
                    </a:moveTo>
                    <a:lnTo>
                      <a:pt x="0" y="310"/>
                    </a:lnTo>
                    <a:lnTo>
                      <a:pt x="802" y="0"/>
                    </a:lnTo>
                    <a:lnTo>
                      <a:pt x="1582" y="0"/>
                    </a:lnTo>
                    <a:lnTo>
                      <a:pt x="780" y="310"/>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23"/>
              <p:cNvSpPr>
                <a:spLocks/>
              </p:cNvSpPr>
              <p:nvPr/>
            </p:nvSpPr>
            <p:spPr bwMode="auto">
              <a:xfrm>
                <a:off x="5173" y="3894"/>
                <a:ext cx="1582" cy="310"/>
              </a:xfrm>
              <a:custGeom>
                <a:avLst/>
                <a:gdLst>
                  <a:gd name="T0" fmla="*/ 780 w 1582"/>
                  <a:gd name="T1" fmla="*/ 310 h 310"/>
                  <a:gd name="T2" fmla="*/ 0 w 1582"/>
                  <a:gd name="T3" fmla="*/ 310 h 310"/>
                  <a:gd name="T4" fmla="*/ 802 w 1582"/>
                  <a:gd name="T5" fmla="*/ 0 h 310"/>
                  <a:gd name="T6" fmla="*/ 1582 w 1582"/>
                  <a:gd name="T7" fmla="*/ 0 h 310"/>
                  <a:gd name="T8" fmla="*/ 780 w 1582"/>
                  <a:gd name="T9" fmla="*/ 310 h 310"/>
                </a:gdLst>
                <a:ahLst/>
                <a:cxnLst>
                  <a:cxn ang="0">
                    <a:pos x="T0" y="T1"/>
                  </a:cxn>
                  <a:cxn ang="0">
                    <a:pos x="T2" y="T3"/>
                  </a:cxn>
                  <a:cxn ang="0">
                    <a:pos x="T4" y="T5"/>
                  </a:cxn>
                  <a:cxn ang="0">
                    <a:pos x="T6" y="T7"/>
                  </a:cxn>
                  <a:cxn ang="0">
                    <a:pos x="T8" y="T9"/>
                  </a:cxn>
                </a:cxnLst>
                <a:rect l="0" t="0" r="r" b="b"/>
                <a:pathLst>
                  <a:path w="1582" h="310">
                    <a:moveTo>
                      <a:pt x="780" y="310"/>
                    </a:moveTo>
                    <a:lnTo>
                      <a:pt x="0" y="310"/>
                    </a:lnTo>
                    <a:lnTo>
                      <a:pt x="802" y="0"/>
                    </a:lnTo>
                    <a:lnTo>
                      <a:pt x="1582" y="0"/>
                    </a:lnTo>
                    <a:lnTo>
                      <a:pt x="780" y="3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24"/>
              <p:cNvSpPr>
                <a:spLocks/>
              </p:cNvSpPr>
              <p:nvPr/>
            </p:nvSpPr>
            <p:spPr bwMode="auto">
              <a:xfrm>
                <a:off x="6540" y="3948"/>
                <a:ext cx="34" cy="6"/>
              </a:xfrm>
              <a:custGeom>
                <a:avLst/>
                <a:gdLst>
                  <a:gd name="T0" fmla="*/ 34 w 34"/>
                  <a:gd name="T1" fmla="*/ 0 h 6"/>
                  <a:gd name="T2" fmla="*/ 0 w 34"/>
                  <a:gd name="T3" fmla="*/ 0 h 6"/>
                  <a:gd name="T4" fmla="*/ 16 w 34"/>
                  <a:gd name="T5" fmla="*/ 6 h 6"/>
                  <a:gd name="T6" fmla="*/ 34 w 34"/>
                  <a:gd name="T7" fmla="*/ 0 h 6"/>
                </a:gdLst>
                <a:ahLst/>
                <a:cxnLst>
                  <a:cxn ang="0">
                    <a:pos x="T0" y="T1"/>
                  </a:cxn>
                  <a:cxn ang="0">
                    <a:pos x="T2" y="T3"/>
                  </a:cxn>
                  <a:cxn ang="0">
                    <a:pos x="T4" y="T5"/>
                  </a:cxn>
                  <a:cxn ang="0">
                    <a:pos x="T6" y="T7"/>
                  </a:cxn>
                </a:cxnLst>
                <a:rect l="0" t="0" r="r" b="b"/>
                <a:pathLst>
                  <a:path w="34" h="6">
                    <a:moveTo>
                      <a:pt x="34" y="0"/>
                    </a:moveTo>
                    <a:lnTo>
                      <a:pt x="0" y="0"/>
                    </a:lnTo>
                    <a:lnTo>
                      <a:pt x="16" y="6"/>
                    </a:lnTo>
                    <a:lnTo>
                      <a:pt x="34" y="0"/>
                    </a:lnTo>
                    <a:close/>
                  </a:path>
                </a:pathLst>
              </a:custGeom>
              <a:solidFill>
                <a:srgbClr val="E2A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25"/>
              <p:cNvSpPr>
                <a:spLocks/>
              </p:cNvSpPr>
              <p:nvPr/>
            </p:nvSpPr>
            <p:spPr bwMode="auto">
              <a:xfrm>
                <a:off x="6540" y="3948"/>
                <a:ext cx="34" cy="6"/>
              </a:xfrm>
              <a:custGeom>
                <a:avLst/>
                <a:gdLst>
                  <a:gd name="T0" fmla="*/ 34 w 34"/>
                  <a:gd name="T1" fmla="*/ 0 h 6"/>
                  <a:gd name="T2" fmla="*/ 0 w 34"/>
                  <a:gd name="T3" fmla="*/ 0 h 6"/>
                  <a:gd name="T4" fmla="*/ 16 w 34"/>
                  <a:gd name="T5" fmla="*/ 6 h 6"/>
                  <a:gd name="T6" fmla="*/ 34 w 34"/>
                  <a:gd name="T7" fmla="*/ 0 h 6"/>
                </a:gdLst>
                <a:ahLst/>
                <a:cxnLst>
                  <a:cxn ang="0">
                    <a:pos x="T0" y="T1"/>
                  </a:cxn>
                  <a:cxn ang="0">
                    <a:pos x="T2" y="T3"/>
                  </a:cxn>
                  <a:cxn ang="0">
                    <a:pos x="T4" y="T5"/>
                  </a:cxn>
                  <a:cxn ang="0">
                    <a:pos x="T6" y="T7"/>
                  </a:cxn>
                </a:cxnLst>
                <a:rect l="0" t="0" r="r" b="b"/>
                <a:pathLst>
                  <a:path w="34" h="6">
                    <a:moveTo>
                      <a:pt x="34" y="0"/>
                    </a:moveTo>
                    <a:lnTo>
                      <a:pt x="0" y="0"/>
                    </a:lnTo>
                    <a:lnTo>
                      <a:pt x="16" y="6"/>
                    </a:lnTo>
                    <a:lnTo>
                      <a:pt x="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26"/>
              <p:cNvSpPr>
                <a:spLocks/>
              </p:cNvSpPr>
              <p:nvPr/>
            </p:nvSpPr>
            <p:spPr bwMode="auto">
              <a:xfrm>
                <a:off x="6417" y="3986"/>
                <a:ext cx="40" cy="6"/>
              </a:xfrm>
              <a:custGeom>
                <a:avLst/>
                <a:gdLst>
                  <a:gd name="T0" fmla="*/ 40 w 40"/>
                  <a:gd name="T1" fmla="*/ 0 h 6"/>
                  <a:gd name="T2" fmla="*/ 0 w 40"/>
                  <a:gd name="T3" fmla="*/ 6 h 6"/>
                  <a:gd name="T4" fmla="*/ 22 w 40"/>
                  <a:gd name="T5" fmla="*/ 6 h 6"/>
                  <a:gd name="T6" fmla="*/ 40 w 40"/>
                  <a:gd name="T7" fmla="*/ 0 h 6"/>
                </a:gdLst>
                <a:ahLst/>
                <a:cxnLst>
                  <a:cxn ang="0">
                    <a:pos x="T0" y="T1"/>
                  </a:cxn>
                  <a:cxn ang="0">
                    <a:pos x="T2" y="T3"/>
                  </a:cxn>
                  <a:cxn ang="0">
                    <a:pos x="T4" y="T5"/>
                  </a:cxn>
                  <a:cxn ang="0">
                    <a:pos x="T6" y="T7"/>
                  </a:cxn>
                </a:cxnLst>
                <a:rect l="0" t="0" r="r" b="b"/>
                <a:pathLst>
                  <a:path w="40" h="6">
                    <a:moveTo>
                      <a:pt x="40" y="0"/>
                    </a:moveTo>
                    <a:lnTo>
                      <a:pt x="0" y="6"/>
                    </a:lnTo>
                    <a:lnTo>
                      <a:pt x="22" y="6"/>
                    </a:lnTo>
                    <a:lnTo>
                      <a:pt x="40" y="0"/>
                    </a:lnTo>
                    <a:close/>
                  </a:path>
                </a:pathLst>
              </a:custGeom>
              <a:solidFill>
                <a:srgbClr val="E2A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27"/>
              <p:cNvSpPr>
                <a:spLocks/>
              </p:cNvSpPr>
              <p:nvPr/>
            </p:nvSpPr>
            <p:spPr bwMode="auto">
              <a:xfrm>
                <a:off x="6417" y="3986"/>
                <a:ext cx="40" cy="6"/>
              </a:xfrm>
              <a:custGeom>
                <a:avLst/>
                <a:gdLst>
                  <a:gd name="T0" fmla="*/ 40 w 40"/>
                  <a:gd name="T1" fmla="*/ 0 h 6"/>
                  <a:gd name="T2" fmla="*/ 0 w 40"/>
                  <a:gd name="T3" fmla="*/ 6 h 6"/>
                  <a:gd name="T4" fmla="*/ 22 w 40"/>
                  <a:gd name="T5" fmla="*/ 6 h 6"/>
                  <a:gd name="T6" fmla="*/ 40 w 40"/>
                  <a:gd name="T7" fmla="*/ 0 h 6"/>
                </a:gdLst>
                <a:ahLst/>
                <a:cxnLst>
                  <a:cxn ang="0">
                    <a:pos x="T0" y="T1"/>
                  </a:cxn>
                  <a:cxn ang="0">
                    <a:pos x="T2" y="T3"/>
                  </a:cxn>
                  <a:cxn ang="0">
                    <a:pos x="T4" y="T5"/>
                  </a:cxn>
                  <a:cxn ang="0">
                    <a:pos x="T6" y="T7"/>
                  </a:cxn>
                </a:cxnLst>
                <a:rect l="0" t="0" r="r" b="b"/>
                <a:pathLst>
                  <a:path w="40" h="6">
                    <a:moveTo>
                      <a:pt x="40" y="0"/>
                    </a:moveTo>
                    <a:lnTo>
                      <a:pt x="0" y="6"/>
                    </a:lnTo>
                    <a:lnTo>
                      <a:pt x="22" y="6"/>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28"/>
              <p:cNvSpPr>
                <a:spLocks/>
              </p:cNvSpPr>
              <p:nvPr/>
            </p:nvSpPr>
            <p:spPr bwMode="auto">
              <a:xfrm>
                <a:off x="6143" y="4017"/>
                <a:ext cx="245" cy="12"/>
              </a:xfrm>
              <a:custGeom>
                <a:avLst/>
                <a:gdLst>
                  <a:gd name="T0" fmla="*/ 245 w 245"/>
                  <a:gd name="T1" fmla="*/ 0 h 12"/>
                  <a:gd name="T2" fmla="*/ 86 w 245"/>
                  <a:gd name="T3" fmla="*/ 0 h 12"/>
                  <a:gd name="T4" fmla="*/ 0 w 245"/>
                  <a:gd name="T5" fmla="*/ 12 h 12"/>
                  <a:gd name="T6" fmla="*/ 205 w 245"/>
                  <a:gd name="T7" fmla="*/ 12 h 12"/>
                  <a:gd name="T8" fmla="*/ 245 w 245"/>
                  <a:gd name="T9" fmla="*/ 0 h 12"/>
                </a:gdLst>
                <a:ahLst/>
                <a:cxnLst>
                  <a:cxn ang="0">
                    <a:pos x="T0" y="T1"/>
                  </a:cxn>
                  <a:cxn ang="0">
                    <a:pos x="T2" y="T3"/>
                  </a:cxn>
                  <a:cxn ang="0">
                    <a:pos x="T4" y="T5"/>
                  </a:cxn>
                  <a:cxn ang="0">
                    <a:pos x="T6" y="T7"/>
                  </a:cxn>
                  <a:cxn ang="0">
                    <a:pos x="T8" y="T9"/>
                  </a:cxn>
                </a:cxnLst>
                <a:rect l="0" t="0" r="r" b="b"/>
                <a:pathLst>
                  <a:path w="245" h="12">
                    <a:moveTo>
                      <a:pt x="245" y="0"/>
                    </a:moveTo>
                    <a:lnTo>
                      <a:pt x="86" y="0"/>
                    </a:lnTo>
                    <a:lnTo>
                      <a:pt x="0" y="12"/>
                    </a:lnTo>
                    <a:lnTo>
                      <a:pt x="205" y="12"/>
                    </a:lnTo>
                    <a:lnTo>
                      <a:pt x="245" y="0"/>
                    </a:lnTo>
                    <a:close/>
                  </a:path>
                </a:pathLst>
              </a:custGeom>
              <a:solidFill>
                <a:srgbClr val="E2A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29"/>
              <p:cNvSpPr>
                <a:spLocks/>
              </p:cNvSpPr>
              <p:nvPr/>
            </p:nvSpPr>
            <p:spPr bwMode="auto">
              <a:xfrm>
                <a:off x="6143" y="4017"/>
                <a:ext cx="245" cy="12"/>
              </a:xfrm>
              <a:custGeom>
                <a:avLst/>
                <a:gdLst>
                  <a:gd name="T0" fmla="*/ 245 w 245"/>
                  <a:gd name="T1" fmla="*/ 0 h 12"/>
                  <a:gd name="T2" fmla="*/ 86 w 245"/>
                  <a:gd name="T3" fmla="*/ 0 h 12"/>
                  <a:gd name="T4" fmla="*/ 0 w 245"/>
                  <a:gd name="T5" fmla="*/ 12 h 12"/>
                  <a:gd name="T6" fmla="*/ 205 w 245"/>
                  <a:gd name="T7" fmla="*/ 12 h 12"/>
                  <a:gd name="T8" fmla="*/ 245 w 245"/>
                  <a:gd name="T9" fmla="*/ 0 h 12"/>
                </a:gdLst>
                <a:ahLst/>
                <a:cxnLst>
                  <a:cxn ang="0">
                    <a:pos x="T0" y="T1"/>
                  </a:cxn>
                  <a:cxn ang="0">
                    <a:pos x="T2" y="T3"/>
                  </a:cxn>
                  <a:cxn ang="0">
                    <a:pos x="T4" y="T5"/>
                  </a:cxn>
                  <a:cxn ang="0">
                    <a:pos x="T6" y="T7"/>
                  </a:cxn>
                  <a:cxn ang="0">
                    <a:pos x="T8" y="T9"/>
                  </a:cxn>
                </a:cxnLst>
                <a:rect l="0" t="0" r="r" b="b"/>
                <a:pathLst>
                  <a:path w="245" h="12">
                    <a:moveTo>
                      <a:pt x="245" y="0"/>
                    </a:moveTo>
                    <a:lnTo>
                      <a:pt x="86" y="0"/>
                    </a:lnTo>
                    <a:lnTo>
                      <a:pt x="0" y="12"/>
                    </a:lnTo>
                    <a:lnTo>
                      <a:pt x="205" y="12"/>
                    </a:lnTo>
                    <a:lnTo>
                      <a:pt x="2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30"/>
              <p:cNvSpPr>
                <a:spLocks noEditPoints="1"/>
              </p:cNvSpPr>
              <p:nvPr/>
            </p:nvSpPr>
            <p:spPr bwMode="auto">
              <a:xfrm>
                <a:off x="5586" y="4049"/>
                <a:ext cx="718" cy="10"/>
              </a:xfrm>
              <a:custGeom>
                <a:avLst/>
                <a:gdLst>
                  <a:gd name="T0" fmla="*/ 27 w 718"/>
                  <a:gd name="T1" fmla="*/ 2 h 10"/>
                  <a:gd name="T2" fmla="*/ 0 w 718"/>
                  <a:gd name="T3" fmla="*/ 10 h 10"/>
                  <a:gd name="T4" fmla="*/ 51 w 718"/>
                  <a:gd name="T5" fmla="*/ 10 h 10"/>
                  <a:gd name="T6" fmla="*/ 27 w 718"/>
                  <a:gd name="T7" fmla="*/ 2 h 10"/>
                  <a:gd name="T8" fmla="*/ 718 w 718"/>
                  <a:gd name="T9" fmla="*/ 0 h 10"/>
                  <a:gd name="T10" fmla="*/ 395 w 718"/>
                  <a:gd name="T11" fmla="*/ 0 h 10"/>
                  <a:gd name="T12" fmla="*/ 311 w 718"/>
                  <a:gd name="T13" fmla="*/ 10 h 10"/>
                  <a:gd name="T14" fmla="*/ 680 w 718"/>
                  <a:gd name="T15" fmla="*/ 10 h 10"/>
                  <a:gd name="T16" fmla="*/ 718 w 7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8" h="10">
                    <a:moveTo>
                      <a:pt x="27" y="2"/>
                    </a:moveTo>
                    <a:lnTo>
                      <a:pt x="0" y="10"/>
                    </a:lnTo>
                    <a:lnTo>
                      <a:pt x="51" y="10"/>
                    </a:lnTo>
                    <a:lnTo>
                      <a:pt x="27" y="2"/>
                    </a:lnTo>
                    <a:close/>
                    <a:moveTo>
                      <a:pt x="718" y="0"/>
                    </a:moveTo>
                    <a:lnTo>
                      <a:pt x="395" y="0"/>
                    </a:lnTo>
                    <a:lnTo>
                      <a:pt x="311" y="10"/>
                    </a:lnTo>
                    <a:lnTo>
                      <a:pt x="680" y="10"/>
                    </a:lnTo>
                    <a:lnTo>
                      <a:pt x="718" y="0"/>
                    </a:lnTo>
                    <a:close/>
                  </a:path>
                </a:pathLst>
              </a:custGeom>
              <a:solidFill>
                <a:srgbClr val="E2A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31"/>
              <p:cNvSpPr>
                <a:spLocks noEditPoints="1"/>
              </p:cNvSpPr>
              <p:nvPr/>
            </p:nvSpPr>
            <p:spPr bwMode="auto">
              <a:xfrm>
                <a:off x="5586" y="4049"/>
                <a:ext cx="718" cy="10"/>
              </a:xfrm>
              <a:custGeom>
                <a:avLst/>
                <a:gdLst>
                  <a:gd name="T0" fmla="*/ 27 w 718"/>
                  <a:gd name="T1" fmla="*/ 2 h 10"/>
                  <a:gd name="T2" fmla="*/ 0 w 718"/>
                  <a:gd name="T3" fmla="*/ 10 h 10"/>
                  <a:gd name="T4" fmla="*/ 51 w 718"/>
                  <a:gd name="T5" fmla="*/ 10 h 10"/>
                  <a:gd name="T6" fmla="*/ 27 w 718"/>
                  <a:gd name="T7" fmla="*/ 2 h 10"/>
                  <a:gd name="T8" fmla="*/ 718 w 718"/>
                  <a:gd name="T9" fmla="*/ 0 h 10"/>
                  <a:gd name="T10" fmla="*/ 395 w 718"/>
                  <a:gd name="T11" fmla="*/ 0 h 10"/>
                  <a:gd name="T12" fmla="*/ 311 w 718"/>
                  <a:gd name="T13" fmla="*/ 10 h 10"/>
                  <a:gd name="T14" fmla="*/ 680 w 718"/>
                  <a:gd name="T15" fmla="*/ 10 h 10"/>
                  <a:gd name="T16" fmla="*/ 718 w 7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8" h="10">
                    <a:moveTo>
                      <a:pt x="27" y="2"/>
                    </a:moveTo>
                    <a:lnTo>
                      <a:pt x="0" y="10"/>
                    </a:lnTo>
                    <a:lnTo>
                      <a:pt x="51" y="10"/>
                    </a:lnTo>
                    <a:lnTo>
                      <a:pt x="27" y="2"/>
                    </a:lnTo>
                    <a:moveTo>
                      <a:pt x="718" y="0"/>
                    </a:moveTo>
                    <a:lnTo>
                      <a:pt x="395" y="0"/>
                    </a:lnTo>
                    <a:lnTo>
                      <a:pt x="311" y="10"/>
                    </a:lnTo>
                    <a:lnTo>
                      <a:pt x="680" y="10"/>
                    </a:lnTo>
                    <a:lnTo>
                      <a:pt x="7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32"/>
              <p:cNvSpPr>
                <a:spLocks/>
              </p:cNvSpPr>
              <p:nvPr/>
            </p:nvSpPr>
            <p:spPr bwMode="auto">
              <a:xfrm>
                <a:off x="5496" y="4083"/>
                <a:ext cx="719" cy="12"/>
              </a:xfrm>
              <a:custGeom>
                <a:avLst/>
                <a:gdLst>
                  <a:gd name="T0" fmla="*/ 719 w 719"/>
                  <a:gd name="T1" fmla="*/ 0 h 12"/>
                  <a:gd name="T2" fmla="*/ 38 w 719"/>
                  <a:gd name="T3" fmla="*/ 0 h 12"/>
                  <a:gd name="T4" fmla="*/ 0 w 719"/>
                  <a:gd name="T5" fmla="*/ 12 h 12"/>
                  <a:gd name="T6" fmla="*/ 679 w 719"/>
                  <a:gd name="T7" fmla="*/ 12 h 12"/>
                  <a:gd name="T8" fmla="*/ 719 w 719"/>
                  <a:gd name="T9" fmla="*/ 0 h 12"/>
                </a:gdLst>
                <a:ahLst/>
                <a:cxnLst>
                  <a:cxn ang="0">
                    <a:pos x="T0" y="T1"/>
                  </a:cxn>
                  <a:cxn ang="0">
                    <a:pos x="T2" y="T3"/>
                  </a:cxn>
                  <a:cxn ang="0">
                    <a:pos x="T4" y="T5"/>
                  </a:cxn>
                  <a:cxn ang="0">
                    <a:pos x="T6" y="T7"/>
                  </a:cxn>
                  <a:cxn ang="0">
                    <a:pos x="T8" y="T9"/>
                  </a:cxn>
                </a:cxnLst>
                <a:rect l="0" t="0" r="r" b="b"/>
                <a:pathLst>
                  <a:path w="719" h="12">
                    <a:moveTo>
                      <a:pt x="719" y="0"/>
                    </a:moveTo>
                    <a:lnTo>
                      <a:pt x="38" y="0"/>
                    </a:lnTo>
                    <a:lnTo>
                      <a:pt x="0" y="12"/>
                    </a:lnTo>
                    <a:lnTo>
                      <a:pt x="679" y="12"/>
                    </a:lnTo>
                    <a:lnTo>
                      <a:pt x="719" y="0"/>
                    </a:lnTo>
                    <a:close/>
                  </a:path>
                </a:pathLst>
              </a:custGeom>
              <a:solidFill>
                <a:srgbClr val="E2A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33"/>
              <p:cNvSpPr>
                <a:spLocks/>
              </p:cNvSpPr>
              <p:nvPr/>
            </p:nvSpPr>
            <p:spPr bwMode="auto">
              <a:xfrm>
                <a:off x="5496" y="4083"/>
                <a:ext cx="719" cy="12"/>
              </a:xfrm>
              <a:custGeom>
                <a:avLst/>
                <a:gdLst>
                  <a:gd name="T0" fmla="*/ 719 w 719"/>
                  <a:gd name="T1" fmla="*/ 0 h 12"/>
                  <a:gd name="T2" fmla="*/ 38 w 719"/>
                  <a:gd name="T3" fmla="*/ 0 h 12"/>
                  <a:gd name="T4" fmla="*/ 0 w 719"/>
                  <a:gd name="T5" fmla="*/ 12 h 12"/>
                  <a:gd name="T6" fmla="*/ 679 w 719"/>
                  <a:gd name="T7" fmla="*/ 12 h 12"/>
                  <a:gd name="T8" fmla="*/ 719 w 719"/>
                  <a:gd name="T9" fmla="*/ 0 h 12"/>
                </a:gdLst>
                <a:ahLst/>
                <a:cxnLst>
                  <a:cxn ang="0">
                    <a:pos x="T0" y="T1"/>
                  </a:cxn>
                  <a:cxn ang="0">
                    <a:pos x="T2" y="T3"/>
                  </a:cxn>
                  <a:cxn ang="0">
                    <a:pos x="T4" y="T5"/>
                  </a:cxn>
                  <a:cxn ang="0">
                    <a:pos x="T6" y="T7"/>
                  </a:cxn>
                  <a:cxn ang="0">
                    <a:pos x="T8" y="T9"/>
                  </a:cxn>
                </a:cxnLst>
                <a:rect l="0" t="0" r="r" b="b"/>
                <a:pathLst>
                  <a:path w="719" h="12">
                    <a:moveTo>
                      <a:pt x="719" y="0"/>
                    </a:moveTo>
                    <a:lnTo>
                      <a:pt x="38" y="0"/>
                    </a:lnTo>
                    <a:lnTo>
                      <a:pt x="0" y="12"/>
                    </a:lnTo>
                    <a:lnTo>
                      <a:pt x="679" y="12"/>
                    </a:lnTo>
                    <a:lnTo>
                      <a:pt x="7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34"/>
              <p:cNvSpPr>
                <a:spLocks/>
              </p:cNvSpPr>
              <p:nvPr/>
            </p:nvSpPr>
            <p:spPr bwMode="auto">
              <a:xfrm>
                <a:off x="5399" y="4117"/>
                <a:ext cx="719" cy="10"/>
              </a:xfrm>
              <a:custGeom>
                <a:avLst/>
                <a:gdLst>
                  <a:gd name="T0" fmla="*/ 719 w 719"/>
                  <a:gd name="T1" fmla="*/ 0 h 10"/>
                  <a:gd name="T2" fmla="*/ 40 w 719"/>
                  <a:gd name="T3" fmla="*/ 0 h 10"/>
                  <a:gd name="T4" fmla="*/ 0 w 719"/>
                  <a:gd name="T5" fmla="*/ 10 h 10"/>
                  <a:gd name="T6" fmla="*/ 681 w 719"/>
                  <a:gd name="T7" fmla="*/ 10 h 10"/>
                  <a:gd name="T8" fmla="*/ 719 w 719"/>
                  <a:gd name="T9" fmla="*/ 0 h 10"/>
                </a:gdLst>
                <a:ahLst/>
                <a:cxnLst>
                  <a:cxn ang="0">
                    <a:pos x="T0" y="T1"/>
                  </a:cxn>
                  <a:cxn ang="0">
                    <a:pos x="T2" y="T3"/>
                  </a:cxn>
                  <a:cxn ang="0">
                    <a:pos x="T4" y="T5"/>
                  </a:cxn>
                  <a:cxn ang="0">
                    <a:pos x="T6" y="T7"/>
                  </a:cxn>
                  <a:cxn ang="0">
                    <a:pos x="T8" y="T9"/>
                  </a:cxn>
                </a:cxnLst>
                <a:rect l="0" t="0" r="r" b="b"/>
                <a:pathLst>
                  <a:path w="719" h="10">
                    <a:moveTo>
                      <a:pt x="719" y="0"/>
                    </a:moveTo>
                    <a:lnTo>
                      <a:pt x="40" y="0"/>
                    </a:lnTo>
                    <a:lnTo>
                      <a:pt x="0" y="10"/>
                    </a:lnTo>
                    <a:lnTo>
                      <a:pt x="681" y="10"/>
                    </a:lnTo>
                    <a:lnTo>
                      <a:pt x="719" y="0"/>
                    </a:lnTo>
                    <a:close/>
                  </a:path>
                </a:pathLst>
              </a:custGeom>
              <a:solidFill>
                <a:srgbClr val="E2A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35"/>
              <p:cNvSpPr>
                <a:spLocks/>
              </p:cNvSpPr>
              <p:nvPr/>
            </p:nvSpPr>
            <p:spPr bwMode="auto">
              <a:xfrm>
                <a:off x="5399" y="4117"/>
                <a:ext cx="719" cy="10"/>
              </a:xfrm>
              <a:custGeom>
                <a:avLst/>
                <a:gdLst>
                  <a:gd name="T0" fmla="*/ 719 w 719"/>
                  <a:gd name="T1" fmla="*/ 0 h 10"/>
                  <a:gd name="T2" fmla="*/ 40 w 719"/>
                  <a:gd name="T3" fmla="*/ 0 h 10"/>
                  <a:gd name="T4" fmla="*/ 0 w 719"/>
                  <a:gd name="T5" fmla="*/ 10 h 10"/>
                  <a:gd name="T6" fmla="*/ 681 w 719"/>
                  <a:gd name="T7" fmla="*/ 10 h 10"/>
                  <a:gd name="T8" fmla="*/ 719 w 719"/>
                  <a:gd name="T9" fmla="*/ 0 h 10"/>
                </a:gdLst>
                <a:ahLst/>
                <a:cxnLst>
                  <a:cxn ang="0">
                    <a:pos x="T0" y="T1"/>
                  </a:cxn>
                  <a:cxn ang="0">
                    <a:pos x="T2" y="T3"/>
                  </a:cxn>
                  <a:cxn ang="0">
                    <a:pos x="T4" y="T5"/>
                  </a:cxn>
                  <a:cxn ang="0">
                    <a:pos x="T6" y="T7"/>
                  </a:cxn>
                  <a:cxn ang="0">
                    <a:pos x="T8" y="T9"/>
                  </a:cxn>
                </a:cxnLst>
                <a:rect l="0" t="0" r="r" b="b"/>
                <a:pathLst>
                  <a:path w="719" h="10">
                    <a:moveTo>
                      <a:pt x="719" y="0"/>
                    </a:moveTo>
                    <a:lnTo>
                      <a:pt x="40" y="0"/>
                    </a:lnTo>
                    <a:lnTo>
                      <a:pt x="0" y="10"/>
                    </a:lnTo>
                    <a:lnTo>
                      <a:pt x="681" y="10"/>
                    </a:lnTo>
                    <a:lnTo>
                      <a:pt x="7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36"/>
              <p:cNvSpPr>
                <a:spLocks/>
              </p:cNvSpPr>
              <p:nvPr/>
            </p:nvSpPr>
            <p:spPr bwMode="auto">
              <a:xfrm>
                <a:off x="5310" y="4151"/>
                <a:ext cx="718" cy="13"/>
              </a:xfrm>
              <a:custGeom>
                <a:avLst/>
                <a:gdLst>
                  <a:gd name="T0" fmla="*/ 718 w 718"/>
                  <a:gd name="T1" fmla="*/ 0 h 13"/>
                  <a:gd name="T2" fmla="*/ 39 w 718"/>
                  <a:gd name="T3" fmla="*/ 0 h 13"/>
                  <a:gd name="T4" fmla="*/ 0 w 718"/>
                  <a:gd name="T5" fmla="*/ 13 h 13"/>
                  <a:gd name="T6" fmla="*/ 679 w 718"/>
                  <a:gd name="T7" fmla="*/ 13 h 13"/>
                  <a:gd name="T8" fmla="*/ 718 w 718"/>
                  <a:gd name="T9" fmla="*/ 0 h 13"/>
                </a:gdLst>
                <a:ahLst/>
                <a:cxnLst>
                  <a:cxn ang="0">
                    <a:pos x="T0" y="T1"/>
                  </a:cxn>
                  <a:cxn ang="0">
                    <a:pos x="T2" y="T3"/>
                  </a:cxn>
                  <a:cxn ang="0">
                    <a:pos x="T4" y="T5"/>
                  </a:cxn>
                  <a:cxn ang="0">
                    <a:pos x="T6" y="T7"/>
                  </a:cxn>
                  <a:cxn ang="0">
                    <a:pos x="T8" y="T9"/>
                  </a:cxn>
                </a:cxnLst>
                <a:rect l="0" t="0" r="r" b="b"/>
                <a:pathLst>
                  <a:path w="718" h="13">
                    <a:moveTo>
                      <a:pt x="718" y="0"/>
                    </a:moveTo>
                    <a:lnTo>
                      <a:pt x="39" y="0"/>
                    </a:lnTo>
                    <a:lnTo>
                      <a:pt x="0" y="13"/>
                    </a:lnTo>
                    <a:lnTo>
                      <a:pt x="679" y="13"/>
                    </a:lnTo>
                    <a:lnTo>
                      <a:pt x="718" y="0"/>
                    </a:lnTo>
                    <a:close/>
                  </a:path>
                </a:pathLst>
              </a:custGeom>
              <a:solidFill>
                <a:srgbClr val="E2A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37"/>
              <p:cNvSpPr>
                <a:spLocks/>
              </p:cNvSpPr>
              <p:nvPr/>
            </p:nvSpPr>
            <p:spPr bwMode="auto">
              <a:xfrm>
                <a:off x="5310" y="4151"/>
                <a:ext cx="718" cy="13"/>
              </a:xfrm>
              <a:custGeom>
                <a:avLst/>
                <a:gdLst>
                  <a:gd name="T0" fmla="*/ 718 w 718"/>
                  <a:gd name="T1" fmla="*/ 0 h 13"/>
                  <a:gd name="T2" fmla="*/ 39 w 718"/>
                  <a:gd name="T3" fmla="*/ 0 h 13"/>
                  <a:gd name="T4" fmla="*/ 0 w 718"/>
                  <a:gd name="T5" fmla="*/ 13 h 13"/>
                  <a:gd name="T6" fmla="*/ 679 w 718"/>
                  <a:gd name="T7" fmla="*/ 13 h 13"/>
                  <a:gd name="T8" fmla="*/ 718 w 718"/>
                  <a:gd name="T9" fmla="*/ 0 h 13"/>
                </a:gdLst>
                <a:ahLst/>
                <a:cxnLst>
                  <a:cxn ang="0">
                    <a:pos x="T0" y="T1"/>
                  </a:cxn>
                  <a:cxn ang="0">
                    <a:pos x="T2" y="T3"/>
                  </a:cxn>
                  <a:cxn ang="0">
                    <a:pos x="T4" y="T5"/>
                  </a:cxn>
                  <a:cxn ang="0">
                    <a:pos x="T6" y="T7"/>
                  </a:cxn>
                  <a:cxn ang="0">
                    <a:pos x="T8" y="T9"/>
                  </a:cxn>
                </a:cxnLst>
                <a:rect l="0" t="0" r="r" b="b"/>
                <a:pathLst>
                  <a:path w="718" h="13">
                    <a:moveTo>
                      <a:pt x="718" y="0"/>
                    </a:moveTo>
                    <a:lnTo>
                      <a:pt x="39" y="0"/>
                    </a:lnTo>
                    <a:lnTo>
                      <a:pt x="0" y="13"/>
                    </a:lnTo>
                    <a:lnTo>
                      <a:pt x="679" y="13"/>
                    </a:lnTo>
                    <a:lnTo>
                      <a:pt x="7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38"/>
              <p:cNvSpPr>
                <a:spLocks/>
              </p:cNvSpPr>
              <p:nvPr/>
            </p:nvSpPr>
            <p:spPr bwMode="auto">
              <a:xfrm>
                <a:off x="5562" y="4035"/>
                <a:ext cx="47" cy="8"/>
              </a:xfrm>
              <a:custGeom>
                <a:avLst/>
                <a:gdLst>
                  <a:gd name="T0" fmla="*/ 23 w 23"/>
                  <a:gd name="T1" fmla="*/ 0 h 4"/>
                  <a:gd name="T2" fmla="*/ 0 w 23"/>
                  <a:gd name="T3" fmla="*/ 0 h 4"/>
                  <a:gd name="T4" fmla="*/ 13 w 23"/>
                  <a:gd name="T5" fmla="*/ 4 h 4"/>
                  <a:gd name="T6" fmla="*/ 23 w 23"/>
                  <a:gd name="T7" fmla="*/ 0 h 4"/>
                </a:gdLst>
                <a:ahLst/>
                <a:cxnLst>
                  <a:cxn ang="0">
                    <a:pos x="T0" y="T1"/>
                  </a:cxn>
                  <a:cxn ang="0">
                    <a:pos x="T2" y="T3"/>
                  </a:cxn>
                  <a:cxn ang="0">
                    <a:pos x="T4" y="T5"/>
                  </a:cxn>
                  <a:cxn ang="0">
                    <a:pos x="T6" y="T7"/>
                  </a:cxn>
                </a:cxnLst>
                <a:rect l="0" t="0" r="r" b="b"/>
                <a:pathLst>
                  <a:path w="23" h="4">
                    <a:moveTo>
                      <a:pt x="23" y="0"/>
                    </a:moveTo>
                    <a:cubicBezTo>
                      <a:pt x="15" y="0"/>
                      <a:pt x="8" y="0"/>
                      <a:pt x="0" y="0"/>
                    </a:cubicBezTo>
                    <a:cubicBezTo>
                      <a:pt x="13" y="4"/>
                      <a:pt x="13" y="4"/>
                      <a:pt x="13" y="4"/>
                    </a:cubicBezTo>
                    <a:cubicBezTo>
                      <a:pt x="23" y="0"/>
                      <a:pt x="23" y="0"/>
                      <a:pt x="23" y="0"/>
                    </a:cubicBezTo>
                  </a:path>
                </a:pathLst>
              </a:custGeom>
              <a:solidFill>
                <a:srgbClr val="EBCA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39"/>
              <p:cNvSpPr>
                <a:spLocks noEditPoints="1"/>
              </p:cNvSpPr>
              <p:nvPr/>
            </p:nvSpPr>
            <p:spPr bwMode="auto">
              <a:xfrm>
                <a:off x="5137" y="3894"/>
                <a:ext cx="1427" cy="141"/>
              </a:xfrm>
              <a:custGeom>
                <a:avLst/>
                <a:gdLst>
                  <a:gd name="T0" fmla="*/ 704 w 708"/>
                  <a:gd name="T1" fmla="*/ 38 h 70"/>
                  <a:gd name="T2" fmla="*/ 697 w 708"/>
                  <a:gd name="T3" fmla="*/ 41 h 70"/>
                  <a:gd name="T4" fmla="*/ 708 w 708"/>
                  <a:gd name="T5" fmla="*/ 40 h 70"/>
                  <a:gd name="T6" fmla="*/ 704 w 708"/>
                  <a:gd name="T7" fmla="*/ 38 h 70"/>
                  <a:gd name="T8" fmla="*/ 19 w 708"/>
                  <a:gd name="T9" fmla="*/ 0 h 70"/>
                  <a:gd name="T10" fmla="*/ 0 w 708"/>
                  <a:gd name="T11" fmla="*/ 2 h 70"/>
                  <a:gd name="T12" fmla="*/ 211 w 708"/>
                  <a:gd name="T13" fmla="*/ 70 h 70"/>
                  <a:gd name="T14" fmla="*/ 234 w 708"/>
                  <a:gd name="T15" fmla="*/ 70 h 70"/>
                  <a:gd name="T16" fmla="*/ 236 w 708"/>
                  <a:gd name="T17" fmla="*/ 70 h 70"/>
                  <a:gd name="T18" fmla="*/ 19 w 708"/>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8" h="70">
                    <a:moveTo>
                      <a:pt x="704" y="38"/>
                    </a:moveTo>
                    <a:cubicBezTo>
                      <a:pt x="697" y="41"/>
                      <a:pt x="697" y="41"/>
                      <a:pt x="697" y="41"/>
                    </a:cubicBezTo>
                    <a:cubicBezTo>
                      <a:pt x="708" y="40"/>
                      <a:pt x="708" y="40"/>
                      <a:pt x="708" y="40"/>
                    </a:cubicBezTo>
                    <a:cubicBezTo>
                      <a:pt x="704" y="38"/>
                      <a:pt x="704" y="38"/>
                      <a:pt x="704" y="38"/>
                    </a:cubicBezTo>
                    <a:moveTo>
                      <a:pt x="19" y="0"/>
                    </a:moveTo>
                    <a:cubicBezTo>
                      <a:pt x="0" y="2"/>
                      <a:pt x="0" y="2"/>
                      <a:pt x="0" y="2"/>
                    </a:cubicBezTo>
                    <a:cubicBezTo>
                      <a:pt x="211" y="70"/>
                      <a:pt x="211" y="70"/>
                      <a:pt x="211" y="70"/>
                    </a:cubicBezTo>
                    <a:cubicBezTo>
                      <a:pt x="219" y="70"/>
                      <a:pt x="226" y="70"/>
                      <a:pt x="234" y="70"/>
                    </a:cubicBezTo>
                    <a:cubicBezTo>
                      <a:pt x="236" y="70"/>
                      <a:pt x="236" y="70"/>
                      <a:pt x="236" y="70"/>
                    </a:cubicBezTo>
                    <a:cubicBezTo>
                      <a:pt x="19" y="0"/>
                      <a:pt x="19" y="0"/>
                      <a:pt x="19" y="0"/>
                    </a:cubicBezTo>
                  </a:path>
                </a:pathLst>
              </a:custGeom>
              <a:solidFill>
                <a:srgbClr val="B799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40"/>
              <p:cNvSpPr>
                <a:spLocks noEditPoints="1"/>
              </p:cNvSpPr>
              <p:nvPr/>
            </p:nvSpPr>
            <p:spPr bwMode="auto">
              <a:xfrm>
                <a:off x="5588" y="3962"/>
                <a:ext cx="968" cy="121"/>
              </a:xfrm>
              <a:custGeom>
                <a:avLst/>
                <a:gdLst>
                  <a:gd name="T0" fmla="*/ 309 w 968"/>
                  <a:gd name="T1" fmla="*/ 97 h 121"/>
                  <a:gd name="T2" fmla="*/ 174 w 968"/>
                  <a:gd name="T3" fmla="*/ 97 h 121"/>
                  <a:gd name="T4" fmla="*/ 123 w 968"/>
                  <a:gd name="T5" fmla="*/ 105 h 121"/>
                  <a:gd name="T6" fmla="*/ 101 w 968"/>
                  <a:gd name="T7" fmla="*/ 97 h 121"/>
                  <a:gd name="T8" fmla="*/ 49 w 968"/>
                  <a:gd name="T9" fmla="*/ 97 h 121"/>
                  <a:gd name="T10" fmla="*/ 123 w 968"/>
                  <a:gd name="T11" fmla="*/ 121 h 121"/>
                  <a:gd name="T12" fmla="*/ 309 w 968"/>
                  <a:gd name="T13" fmla="*/ 97 h 121"/>
                  <a:gd name="T14" fmla="*/ 25 w 968"/>
                  <a:gd name="T15" fmla="*/ 73 h 121"/>
                  <a:gd name="T16" fmla="*/ 21 w 968"/>
                  <a:gd name="T17" fmla="*/ 73 h 121"/>
                  <a:gd name="T18" fmla="*/ 0 w 968"/>
                  <a:gd name="T19" fmla="*/ 81 h 121"/>
                  <a:gd name="T20" fmla="*/ 25 w 968"/>
                  <a:gd name="T21" fmla="*/ 89 h 121"/>
                  <a:gd name="T22" fmla="*/ 37 w 968"/>
                  <a:gd name="T23" fmla="*/ 87 h 121"/>
                  <a:gd name="T24" fmla="*/ 67 w 968"/>
                  <a:gd name="T25" fmla="*/ 87 h 121"/>
                  <a:gd name="T26" fmla="*/ 25 w 968"/>
                  <a:gd name="T27" fmla="*/ 73 h 121"/>
                  <a:gd name="T28" fmla="*/ 555 w 968"/>
                  <a:gd name="T29" fmla="*/ 67 h 121"/>
                  <a:gd name="T30" fmla="*/ 422 w 968"/>
                  <a:gd name="T31" fmla="*/ 67 h 121"/>
                  <a:gd name="T32" fmla="*/ 260 w 968"/>
                  <a:gd name="T33" fmla="*/ 87 h 121"/>
                  <a:gd name="T34" fmla="*/ 393 w 968"/>
                  <a:gd name="T35" fmla="*/ 87 h 121"/>
                  <a:gd name="T36" fmla="*/ 555 w 968"/>
                  <a:gd name="T37" fmla="*/ 67 h 121"/>
                  <a:gd name="T38" fmla="*/ 829 w 968"/>
                  <a:gd name="T39" fmla="*/ 30 h 121"/>
                  <a:gd name="T40" fmla="*/ 696 w 968"/>
                  <a:gd name="T41" fmla="*/ 30 h 121"/>
                  <a:gd name="T42" fmla="*/ 506 w 968"/>
                  <a:gd name="T43" fmla="*/ 55 h 121"/>
                  <a:gd name="T44" fmla="*/ 641 w 968"/>
                  <a:gd name="T45" fmla="*/ 55 h 121"/>
                  <a:gd name="T46" fmla="*/ 829 w 968"/>
                  <a:gd name="T47" fmla="*/ 30 h 121"/>
                  <a:gd name="T48" fmla="*/ 938 w 968"/>
                  <a:gd name="T49" fmla="*/ 0 h 121"/>
                  <a:gd name="T50" fmla="*/ 780 w 968"/>
                  <a:gd name="T51" fmla="*/ 20 h 121"/>
                  <a:gd name="T52" fmla="*/ 889 w 968"/>
                  <a:gd name="T53" fmla="*/ 20 h 121"/>
                  <a:gd name="T54" fmla="*/ 869 w 968"/>
                  <a:gd name="T55" fmla="*/ 24 h 121"/>
                  <a:gd name="T56" fmla="*/ 954 w 968"/>
                  <a:gd name="T57" fmla="*/ 14 h 121"/>
                  <a:gd name="T58" fmla="*/ 968 w 968"/>
                  <a:gd name="T59" fmla="*/ 8 h 121"/>
                  <a:gd name="T60" fmla="*/ 938 w 968"/>
                  <a:gd name="T6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68" h="121">
                    <a:moveTo>
                      <a:pt x="309" y="97"/>
                    </a:moveTo>
                    <a:lnTo>
                      <a:pt x="174" y="97"/>
                    </a:lnTo>
                    <a:lnTo>
                      <a:pt x="123" y="105"/>
                    </a:lnTo>
                    <a:lnTo>
                      <a:pt x="101" y="97"/>
                    </a:lnTo>
                    <a:lnTo>
                      <a:pt x="49" y="97"/>
                    </a:lnTo>
                    <a:lnTo>
                      <a:pt x="123" y="121"/>
                    </a:lnTo>
                    <a:lnTo>
                      <a:pt x="309" y="97"/>
                    </a:lnTo>
                    <a:close/>
                    <a:moveTo>
                      <a:pt x="25" y="73"/>
                    </a:moveTo>
                    <a:lnTo>
                      <a:pt x="21" y="73"/>
                    </a:lnTo>
                    <a:lnTo>
                      <a:pt x="0" y="81"/>
                    </a:lnTo>
                    <a:lnTo>
                      <a:pt x="25" y="89"/>
                    </a:lnTo>
                    <a:lnTo>
                      <a:pt x="37" y="87"/>
                    </a:lnTo>
                    <a:lnTo>
                      <a:pt x="67" y="87"/>
                    </a:lnTo>
                    <a:lnTo>
                      <a:pt x="25" y="73"/>
                    </a:lnTo>
                    <a:close/>
                    <a:moveTo>
                      <a:pt x="555" y="67"/>
                    </a:moveTo>
                    <a:lnTo>
                      <a:pt x="422" y="67"/>
                    </a:lnTo>
                    <a:lnTo>
                      <a:pt x="260" y="87"/>
                    </a:lnTo>
                    <a:lnTo>
                      <a:pt x="393" y="87"/>
                    </a:lnTo>
                    <a:lnTo>
                      <a:pt x="555" y="67"/>
                    </a:lnTo>
                    <a:close/>
                    <a:moveTo>
                      <a:pt x="829" y="30"/>
                    </a:moveTo>
                    <a:lnTo>
                      <a:pt x="696" y="30"/>
                    </a:lnTo>
                    <a:lnTo>
                      <a:pt x="506" y="55"/>
                    </a:lnTo>
                    <a:lnTo>
                      <a:pt x="641" y="55"/>
                    </a:lnTo>
                    <a:lnTo>
                      <a:pt x="829" y="30"/>
                    </a:lnTo>
                    <a:close/>
                    <a:moveTo>
                      <a:pt x="938" y="0"/>
                    </a:moveTo>
                    <a:lnTo>
                      <a:pt x="780" y="20"/>
                    </a:lnTo>
                    <a:lnTo>
                      <a:pt x="889" y="20"/>
                    </a:lnTo>
                    <a:lnTo>
                      <a:pt x="869" y="24"/>
                    </a:lnTo>
                    <a:lnTo>
                      <a:pt x="954" y="14"/>
                    </a:lnTo>
                    <a:lnTo>
                      <a:pt x="968" y="8"/>
                    </a:lnTo>
                    <a:lnTo>
                      <a:pt x="938" y="0"/>
                    </a:lnTo>
                    <a:close/>
                  </a:path>
                </a:pathLst>
              </a:custGeom>
              <a:solidFill>
                <a:srgbClr val="EAC5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41"/>
              <p:cNvSpPr>
                <a:spLocks noEditPoints="1"/>
              </p:cNvSpPr>
              <p:nvPr/>
            </p:nvSpPr>
            <p:spPr bwMode="auto">
              <a:xfrm>
                <a:off x="5588" y="3962"/>
                <a:ext cx="968" cy="121"/>
              </a:xfrm>
              <a:custGeom>
                <a:avLst/>
                <a:gdLst>
                  <a:gd name="T0" fmla="*/ 309 w 968"/>
                  <a:gd name="T1" fmla="*/ 97 h 121"/>
                  <a:gd name="T2" fmla="*/ 174 w 968"/>
                  <a:gd name="T3" fmla="*/ 97 h 121"/>
                  <a:gd name="T4" fmla="*/ 123 w 968"/>
                  <a:gd name="T5" fmla="*/ 105 h 121"/>
                  <a:gd name="T6" fmla="*/ 101 w 968"/>
                  <a:gd name="T7" fmla="*/ 97 h 121"/>
                  <a:gd name="T8" fmla="*/ 49 w 968"/>
                  <a:gd name="T9" fmla="*/ 97 h 121"/>
                  <a:gd name="T10" fmla="*/ 123 w 968"/>
                  <a:gd name="T11" fmla="*/ 121 h 121"/>
                  <a:gd name="T12" fmla="*/ 309 w 968"/>
                  <a:gd name="T13" fmla="*/ 97 h 121"/>
                  <a:gd name="T14" fmla="*/ 25 w 968"/>
                  <a:gd name="T15" fmla="*/ 73 h 121"/>
                  <a:gd name="T16" fmla="*/ 21 w 968"/>
                  <a:gd name="T17" fmla="*/ 73 h 121"/>
                  <a:gd name="T18" fmla="*/ 0 w 968"/>
                  <a:gd name="T19" fmla="*/ 81 h 121"/>
                  <a:gd name="T20" fmla="*/ 25 w 968"/>
                  <a:gd name="T21" fmla="*/ 89 h 121"/>
                  <a:gd name="T22" fmla="*/ 37 w 968"/>
                  <a:gd name="T23" fmla="*/ 87 h 121"/>
                  <a:gd name="T24" fmla="*/ 67 w 968"/>
                  <a:gd name="T25" fmla="*/ 87 h 121"/>
                  <a:gd name="T26" fmla="*/ 25 w 968"/>
                  <a:gd name="T27" fmla="*/ 73 h 121"/>
                  <a:gd name="T28" fmla="*/ 555 w 968"/>
                  <a:gd name="T29" fmla="*/ 67 h 121"/>
                  <a:gd name="T30" fmla="*/ 422 w 968"/>
                  <a:gd name="T31" fmla="*/ 67 h 121"/>
                  <a:gd name="T32" fmla="*/ 260 w 968"/>
                  <a:gd name="T33" fmla="*/ 87 h 121"/>
                  <a:gd name="T34" fmla="*/ 393 w 968"/>
                  <a:gd name="T35" fmla="*/ 87 h 121"/>
                  <a:gd name="T36" fmla="*/ 555 w 968"/>
                  <a:gd name="T37" fmla="*/ 67 h 121"/>
                  <a:gd name="T38" fmla="*/ 829 w 968"/>
                  <a:gd name="T39" fmla="*/ 30 h 121"/>
                  <a:gd name="T40" fmla="*/ 696 w 968"/>
                  <a:gd name="T41" fmla="*/ 30 h 121"/>
                  <a:gd name="T42" fmla="*/ 506 w 968"/>
                  <a:gd name="T43" fmla="*/ 55 h 121"/>
                  <a:gd name="T44" fmla="*/ 641 w 968"/>
                  <a:gd name="T45" fmla="*/ 55 h 121"/>
                  <a:gd name="T46" fmla="*/ 829 w 968"/>
                  <a:gd name="T47" fmla="*/ 30 h 121"/>
                  <a:gd name="T48" fmla="*/ 938 w 968"/>
                  <a:gd name="T49" fmla="*/ 0 h 121"/>
                  <a:gd name="T50" fmla="*/ 780 w 968"/>
                  <a:gd name="T51" fmla="*/ 20 h 121"/>
                  <a:gd name="T52" fmla="*/ 889 w 968"/>
                  <a:gd name="T53" fmla="*/ 20 h 121"/>
                  <a:gd name="T54" fmla="*/ 869 w 968"/>
                  <a:gd name="T55" fmla="*/ 24 h 121"/>
                  <a:gd name="T56" fmla="*/ 954 w 968"/>
                  <a:gd name="T57" fmla="*/ 14 h 121"/>
                  <a:gd name="T58" fmla="*/ 968 w 968"/>
                  <a:gd name="T59" fmla="*/ 8 h 121"/>
                  <a:gd name="T60" fmla="*/ 938 w 968"/>
                  <a:gd name="T6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68" h="121">
                    <a:moveTo>
                      <a:pt x="309" y="97"/>
                    </a:moveTo>
                    <a:lnTo>
                      <a:pt x="174" y="97"/>
                    </a:lnTo>
                    <a:lnTo>
                      <a:pt x="123" y="105"/>
                    </a:lnTo>
                    <a:lnTo>
                      <a:pt x="101" y="97"/>
                    </a:lnTo>
                    <a:lnTo>
                      <a:pt x="49" y="97"/>
                    </a:lnTo>
                    <a:lnTo>
                      <a:pt x="123" y="121"/>
                    </a:lnTo>
                    <a:lnTo>
                      <a:pt x="309" y="97"/>
                    </a:lnTo>
                    <a:moveTo>
                      <a:pt x="25" y="73"/>
                    </a:moveTo>
                    <a:lnTo>
                      <a:pt x="21" y="73"/>
                    </a:lnTo>
                    <a:lnTo>
                      <a:pt x="0" y="81"/>
                    </a:lnTo>
                    <a:lnTo>
                      <a:pt x="25" y="89"/>
                    </a:lnTo>
                    <a:lnTo>
                      <a:pt x="37" y="87"/>
                    </a:lnTo>
                    <a:lnTo>
                      <a:pt x="67" y="87"/>
                    </a:lnTo>
                    <a:lnTo>
                      <a:pt x="25" y="73"/>
                    </a:lnTo>
                    <a:moveTo>
                      <a:pt x="555" y="67"/>
                    </a:moveTo>
                    <a:lnTo>
                      <a:pt x="422" y="67"/>
                    </a:lnTo>
                    <a:lnTo>
                      <a:pt x="260" y="87"/>
                    </a:lnTo>
                    <a:lnTo>
                      <a:pt x="393" y="87"/>
                    </a:lnTo>
                    <a:lnTo>
                      <a:pt x="555" y="67"/>
                    </a:lnTo>
                    <a:moveTo>
                      <a:pt x="829" y="30"/>
                    </a:moveTo>
                    <a:lnTo>
                      <a:pt x="696" y="30"/>
                    </a:lnTo>
                    <a:lnTo>
                      <a:pt x="506" y="55"/>
                    </a:lnTo>
                    <a:lnTo>
                      <a:pt x="641" y="55"/>
                    </a:lnTo>
                    <a:lnTo>
                      <a:pt x="829" y="30"/>
                    </a:lnTo>
                    <a:moveTo>
                      <a:pt x="938" y="0"/>
                    </a:moveTo>
                    <a:lnTo>
                      <a:pt x="780" y="20"/>
                    </a:lnTo>
                    <a:lnTo>
                      <a:pt x="889" y="20"/>
                    </a:lnTo>
                    <a:lnTo>
                      <a:pt x="869" y="24"/>
                    </a:lnTo>
                    <a:lnTo>
                      <a:pt x="954" y="14"/>
                    </a:lnTo>
                    <a:lnTo>
                      <a:pt x="968" y="8"/>
                    </a:lnTo>
                    <a:lnTo>
                      <a:pt x="9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42"/>
              <p:cNvSpPr>
                <a:spLocks/>
              </p:cNvSpPr>
              <p:nvPr/>
            </p:nvSpPr>
            <p:spPr bwMode="auto">
              <a:xfrm>
                <a:off x="6284" y="3982"/>
                <a:ext cx="193" cy="10"/>
              </a:xfrm>
              <a:custGeom>
                <a:avLst/>
                <a:gdLst>
                  <a:gd name="T0" fmla="*/ 193 w 193"/>
                  <a:gd name="T1" fmla="*/ 0 h 10"/>
                  <a:gd name="T2" fmla="*/ 84 w 193"/>
                  <a:gd name="T3" fmla="*/ 0 h 10"/>
                  <a:gd name="T4" fmla="*/ 0 w 193"/>
                  <a:gd name="T5" fmla="*/ 10 h 10"/>
                  <a:gd name="T6" fmla="*/ 133 w 193"/>
                  <a:gd name="T7" fmla="*/ 10 h 10"/>
                  <a:gd name="T8" fmla="*/ 173 w 193"/>
                  <a:gd name="T9" fmla="*/ 4 h 10"/>
                  <a:gd name="T10" fmla="*/ 193 w 193"/>
                  <a:gd name="T11" fmla="*/ 0 h 10"/>
                </a:gdLst>
                <a:ahLst/>
                <a:cxnLst>
                  <a:cxn ang="0">
                    <a:pos x="T0" y="T1"/>
                  </a:cxn>
                  <a:cxn ang="0">
                    <a:pos x="T2" y="T3"/>
                  </a:cxn>
                  <a:cxn ang="0">
                    <a:pos x="T4" y="T5"/>
                  </a:cxn>
                  <a:cxn ang="0">
                    <a:pos x="T6" y="T7"/>
                  </a:cxn>
                  <a:cxn ang="0">
                    <a:pos x="T8" y="T9"/>
                  </a:cxn>
                  <a:cxn ang="0">
                    <a:pos x="T10" y="T11"/>
                  </a:cxn>
                </a:cxnLst>
                <a:rect l="0" t="0" r="r" b="b"/>
                <a:pathLst>
                  <a:path w="193" h="10">
                    <a:moveTo>
                      <a:pt x="193" y="0"/>
                    </a:moveTo>
                    <a:lnTo>
                      <a:pt x="84" y="0"/>
                    </a:lnTo>
                    <a:lnTo>
                      <a:pt x="0" y="10"/>
                    </a:lnTo>
                    <a:lnTo>
                      <a:pt x="133" y="10"/>
                    </a:lnTo>
                    <a:lnTo>
                      <a:pt x="173" y="4"/>
                    </a:lnTo>
                    <a:lnTo>
                      <a:pt x="193" y="0"/>
                    </a:lnTo>
                    <a:close/>
                  </a:path>
                </a:pathLst>
              </a:custGeom>
              <a:solidFill>
                <a:srgbClr val="D993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43"/>
              <p:cNvSpPr>
                <a:spLocks/>
              </p:cNvSpPr>
              <p:nvPr/>
            </p:nvSpPr>
            <p:spPr bwMode="auto">
              <a:xfrm>
                <a:off x="6284" y="3982"/>
                <a:ext cx="193" cy="10"/>
              </a:xfrm>
              <a:custGeom>
                <a:avLst/>
                <a:gdLst>
                  <a:gd name="T0" fmla="*/ 193 w 193"/>
                  <a:gd name="T1" fmla="*/ 0 h 10"/>
                  <a:gd name="T2" fmla="*/ 84 w 193"/>
                  <a:gd name="T3" fmla="*/ 0 h 10"/>
                  <a:gd name="T4" fmla="*/ 0 w 193"/>
                  <a:gd name="T5" fmla="*/ 10 h 10"/>
                  <a:gd name="T6" fmla="*/ 133 w 193"/>
                  <a:gd name="T7" fmla="*/ 10 h 10"/>
                  <a:gd name="T8" fmla="*/ 173 w 193"/>
                  <a:gd name="T9" fmla="*/ 4 h 10"/>
                  <a:gd name="T10" fmla="*/ 193 w 193"/>
                  <a:gd name="T11" fmla="*/ 0 h 10"/>
                </a:gdLst>
                <a:ahLst/>
                <a:cxnLst>
                  <a:cxn ang="0">
                    <a:pos x="T0" y="T1"/>
                  </a:cxn>
                  <a:cxn ang="0">
                    <a:pos x="T2" y="T3"/>
                  </a:cxn>
                  <a:cxn ang="0">
                    <a:pos x="T4" y="T5"/>
                  </a:cxn>
                  <a:cxn ang="0">
                    <a:pos x="T6" y="T7"/>
                  </a:cxn>
                  <a:cxn ang="0">
                    <a:pos x="T8" y="T9"/>
                  </a:cxn>
                  <a:cxn ang="0">
                    <a:pos x="T10" y="T11"/>
                  </a:cxn>
                </a:cxnLst>
                <a:rect l="0" t="0" r="r" b="b"/>
                <a:pathLst>
                  <a:path w="193" h="10">
                    <a:moveTo>
                      <a:pt x="193" y="0"/>
                    </a:moveTo>
                    <a:lnTo>
                      <a:pt x="84" y="0"/>
                    </a:lnTo>
                    <a:lnTo>
                      <a:pt x="0" y="10"/>
                    </a:lnTo>
                    <a:lnTo>
                      <a:pt x="133" y="10"/>
                    </a:lnTo>
                    <a:lnTo>
                      <a:pt x="173" y="4"/>
                    </a:lnTo>
                    <a:lnTo>
                      <a:pt x="19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44"/>
              <p:cNvSpPr>
                <a:spLocks/>
              </p:cNvSpPr>
              <p:nvPr/>
            </p:nvSpPr>
            <p:spPr bwMode="auto">
              <a:xfrm>
                <a:off x="6010" y="4017"/>
                <a:ext cx="219" cy="12"/>
              </a:xfrm>
              <a:custGeom>
                <a:avLst/>
                <a:gdLst>
                  <a:gd name="T0" fmla="*/ 219 w 219"/>
                  <a:gd name="T1" fmla="*/ 0 h 12"/>
                  <a:gd name="T2" fmla="*/ 84 w 219"/>
                  <a:gd name="T3" fmla="*/ 0 h 12"/>
                  <a:gd name="T4" fmla="*/ 0 w 219"/>
                  <a:gd name="T5" fmla="*/ 12 h 12"/>
                  <a:gd name="T6" fmla="*/ 133 w 219"/>
                  <a:gd name="T7" fmla="*/ 12 h 12"/>
                  <a:gd name="T8" fmla="*/ 219 w 219"/>
                  <a:gd name="T9" fmla="*/ 0 h 12"/>
                </a:gdLst>
                <a:ahLst/>
                <a:cxnLst>
                  <a:cxn ang="0">
                    <a:pos x="T0" y="T1"/>
                  </a:cxn>
                  <a:cxn ang="0">
                    <a:pos x="T2" y="T3"/>
                  </a:cxn>
                  <a:cxn ang="0">
                    <a:pos x="T4" y="T5"/>
                  </a:cxn>
                  <a:cxn ang="0">
                    <a:pos x="T6" y="T7"/>
                  </a:cxn>
                  <a:cxn ang="0">
                    <a:pos x="T8" y="T9"/>
                  </a:cxn>
                </a:cxnLst>
                <a:rect l="0" t="0" r="r" b="b"/>
                <a:pathLst>
                  <a:path w="219" h="12">
                    <a:moveTo>
                      <a:pt x="219" y="0"/>
                    </a:moveTo>
                    <a:lnTo>
                      <a:pt x="84" y="0"/>
                    </a:lnTo>
                    <a:lnTo>
                      <a:pt x="0" y="12"/>
                    </a:lnTo>
                    <a:lnTo>
                      <a:pt x="133" y="12"/>
                    </a:lnTo>
                    <a:lnTo>
                      <a:pt x="219" y="0"/>
                    </a:lnTo>
                    <a:close/>
                  </a:path>
                </a:pathLst>
              </a:custGeom>
              <a:solidFill>
                <a:srgbClr val="D993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45"/>
              <p:cNvSpPr>
                <a:spLocks/>
              </p:cNvSpPr>
              <p:nvPr/>
            </p:nvSpPr>
            <p:spPr bwMode="auto">
              <a:xfrm>
                <a:off x="6010" y="4017"/>
                <a:ext cx="219" cy="12"/>
              </a:xfrm>
              <a:custGeom>
                <a:avLst/>
                <a:gdLst>
                  <a:gd name="T0" fmla="*/ 219 w 219"/>
                  <a:gd name="T1" fmla="*/ 0 h 12"/>
                  <a:gd name="T2" fmla="*/ 84 w 219"/>
                  <a:gd name="T3" fmla="*/ 0 h 12"/>
                  <a:gd name="T4" fmla="*/ 0 w 219"/>
                  <a:gd name="T5" fmla="*/ 12 h 12"/>
                  <a:gd name="T6" fmla="*/ 133 w 219"/>
                  <a:gd name="T7" fmla="*/ 12 h 12"/>
                  <a:gd name="T8" fmla="*/ 219 w 219"/>
                  <a:gd name="T9" fmla="*/ 0 h 12"/>
                </a:gdLst>
                <a:ahLst/>
                <a:cxnLst>
                  <a:cxn ang="0">
                    <a:pos x="T0" y="T1"/>
                  </a:cxn>
                  <a:cxn ang="0">
                    <a:pos x="T2" y="T3"/>
                  </a:cxn>
                  <a:cxn ang="0">
                    <a:pos x="T4" y="T5"/>
                  </a:cxn>
                  <a:cxn ang="0">
                    <a:pos x="T6" y="T7"/>
                  </a:cxn>
                  <a:cxn ang="0">
                    <a:pos x="T8" y="T9"/>
                  </a:cxn>
                </a:cxnLst>
                <a:rect l="0" t="0" r="r" b="b"/>
                <a:pathLst>
                  <a:path w="219" h="12">
                    <a:moveTo>
                      <a:pt x="219" y="0"/>
                    </a:moveTo>
                    <a:lnTo>
                      <a:pt x="84" y="0"/>
                    </a:lnTo>
                    <a:lnTo>
                      <a:pt x="0" y="12"/>
                    </a:lnTo>
                    <a:lnTo>
                      <a:pt x="133" y="12"/>
                    </a:lnTo>
                    <a:lnTo>
                      <a:pt x="2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46"/>
              <p:cNvSpPr>
                <a:spLocks noEditPoints="1"/>
              </p:cNvSpPr>
              <p:nvPr/>
            </p:nvSpPr>
            <p:spPr bwMode="auto">
              <a:xfrm>
                <a:off x="5613" y="4049"/>
                <a:ext cx="368" cy="10"/>
              </a:xfrm>
              <a:custGeom>
                <a:avLst/>
                <a:gdLst>
                  <a:gd name="T0" fmla="*/ 42 w 368"/>
                  <a:gd name="T1" fmla="*/ 0 h 10"/>
                  <a:gd name="T2" fmla="*/ 12 w 368"/>
                  <a:gd name="T3" fmla="*/ 0 h 10"/>
                  <a:gd name="T4" fmla="*/ 0 w 368"/>
                  <a:gd name="T5" fmla="*/ 2 h 10"/>
                  <a:gd name="T6" fmla="*/ 24 w 368"/>
                  <a:gd name="T7" fmla="*/ 10 h 10"/>
                  <a:gd name="T8" fmla="*/ 76 w 368"/>
                  <a:gd name="T9" fmla="*/ 10 h 10"/>
                  <a:gd name="T10" fmla="*/ 42 w 368"/>
                  <a:gd name="T11" fmla="*/ 0 h 10"/>
                  <a:gd name="T12" fmla="*/ 368 w 368"/>
                  <a:gd name="T13" fmla="*/ 0 h 10"/>
                  <a:gd name="T14" fmla="*/ 235 w 368"/>
                  <a:gd name="T15" fmla="*/ 0 h 10"/>
                  <a:gd name="T16" fmla="*/ 149 w 368"/>
                  <a:gd name="T17" fmla="*/ 10 h 10"/>
                  <a:gd name="T18" fmla="*/ 284 w 368"/>
                  <a:gd name="T19" fmla="*/ 10 h 10"/>
                  <a:gd name="T20" fmla="*/ 368 w 368"/>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8" h="10">
                    <a:moveTo>
                      <a:pt x="42" y="0"/>
                    </a:moveTo>
                    <a:lnTo>
                      <a:pt x="12" y="0"/>
                    </a:lnTo>
                    <a:lnTo>
                      <a:pt x="0" y="2"/>
                    </a:lnTo>
                    <a:lnTo>
                      <a:pt x="24" y="10"/>
                    </a:lnTo>
                    <a:lnTo>
                      <a:pt x="76" y="10"/>
                    </a:lnTo>
                    <a:lnTo>
                      <a:pt x="42" y="0"/>
                    </a:lnTo>
                    <a:close/>
                    <a:moveTo>
                      <a:pt x="368" y="0"/>
                    </a:moveTo>
                    <a:lnTo>
                      <a:pt x="235" y="0"/>
                    </a:lnTo>
                    <a:lnTo>
                      <a:pt x="149" y="10"/>
                    </a:lnTo>
                    <a:lnTo>
                      <a:pt x="284" y="10"/>
                    </a:lnTo>
                    <a:lnTo>
                      <a:pt x="368" y="0"/>
                    </a:lnTo>
                    <a:close/>
                  </a:path>
                </a:pathLst>
              </a:custGeom>
              <a:solidFill>
                <a:srgbClr val="D993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47"/>
              <p:cNvSpPr>
                <a:spLocks noEditPoints="1"/>
              </p:cNvSpPr>
              <p:nvPr/>
            </p:nvSpPr>
            <p:spPr bwMode="auto">
              <a:xfrm>
                <a:off x="5613" y="4049"/>
                <a:ext cx="368" cy="10"/>
              </a:xfrm>
              <a:custGeom>
                <a:avLst/>
                <a:gdLst>
                  <a:gd name="T0" fmla="*/ 42 w 368"/>
                  <a:gd name="T1" fmla="*/ 0 h 10"/>
                  <a:gd name="T2" fmla="*/ 12 w 368"/>
                  <a:gd name="T3" fmla="*/ 0 h 10"/>
                  <a:gd name="T4" fmla="*/ 0 w 368"/>
                  <a:gd name="T5" fmla="*/ 2 h 10"/>
                  <a:gd name="T6" fmla="*/ 24 w 368"/>
                  <a:gd name="T7" fmla="*/ 10 h 10"/>
                  <a:gd name="T8" fmla="*/ 76 w 368"/>
                  <a:gd name="T9" fmla="*/ 10 h 10"/>
                  <a:gd name="T10" fmla="*/ 42 w 368"/>
                  <a:gd name="T11" fmla="*/ 0 h 10"/>
                  <a:gd name="T12" fmla="*/ 368 w 368"/>
                  <a:gd name="T13" fmla="*/ 0 h 10"/>
                  <a:gd name="T14" fmla="*/ 235 w 368"/>
                  <a:gd name="T15" fmla="*/ 0 h 10"/>
                  <a:gd name="T16" fmla="*/ 149 w 368"/>
                  <a:gd name="T17" fmla="*/ 10 h 10"/>
                  <a:gd name="T18" fmla="*/ 284 w 368"/>
                  <a:gd name="T19" fmla="*/ 10 h 10"/>
                  <a:gd name="T20" fmla="*/ 368 w 368"/>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8" h="10">
                    <a:moveTo>
                      <a:pt x="42" y="0"/>
                    </a:moveTo>
                    <a:lnTo>
                      <a:pt x="12" y="0"/>
                    </a:lnTo>
                    <a:lnTo>
                      <a:pt x="0" y="2"/>
                    </a:lnTo>
                    <a:lnTo>
                      <a:pt x="24" y="10"/>
                    </a:lnTo>
                    <a:lnTo>
                      <a:pt x="76" y="10"/>
                    </a:lnTo>
                    <a:lnTo>
                      <a:pt x="42" y="0"/>
                    </a:lnTo>
                    <a:moveTo>
                      <a:pt x="368" y="0"/>
                    </a:moveTo>
                    <a:lnTo>
                      <a:pt x="235" y="0"/>
                    </a:lnTo>
                    <a:lnTo>
                      <a:pt x="149" y="10"/>
                    </a:lnTo>
                    <a:lnTo>
                      <a:pt x="284" y="10"/>
                    </a:lnTo>
                    <a:lnTo>
                      <a:pt x="3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48"/>
              <p:cNvSpPr>
                <a:spLocks/>
              </p:cNvSpPr>
              <p:nvPr/>
            </p:nvSpPr>
            <p:spPr bwMode="auto">
              <a:xfrm>
                <a:off x="5137" y="3771"/>
                <a:ext cx="1427" cy="296"/>
              </a:xfrm>
              <a:custGeom>
                <a:avLst/>
                <a:gdLst>
                  <a:gd name="T0" fmla="*/ 574 w 1427"/>
                  <a:gd name="T1" fmla="*/ 296 h 296"/>
                  <a:gd name="T2" fmla="*/ 0 w 1427"/>
                  <a:gd name="T3" fmla="*/ 108 h 296"/>
                  <a:gd name="T4" fmla="*/ 852 w 1427"/>
                  <a:gd name="T5" fmla="*/ 0 h 296"/>
                  <a:gd name="T6" fmla="*/ 1427 w 1427"/>
                  <a:gd name="T7" fmla="*/ 185 h 296"/>
                  <a:gd name="T8" fmla="*/ 574 w 1427"/>
                  <a:gd name="T9" fmla="*/ 296 h 296"/>
                </a:gdLst>
                <a:ahLst/>
                <a:cxnLst>
                  <a:cxn ang="0">
                    <a:pos x="T0" y="T1"/>
                  </a:cxn>
                  <a:cxn ang="0">
                    <a:pos x="T2" y="T3"/>
                  </a:cxn>
                  <a:cxn ang="0">
                    <a:pos x="T4" y="T5"/>
                  </a:cxn>
                  <a:cxn ang="0">
                    <a:pos x="T6" y="T7"/>
                  </a:cxn>
                  <a:cxn ang="0">
                    <a:pos x="T8" y="T9"/>
                  </a:cxn>
                </a:cxnLst>
                <a:rect l="0" t="0" r="r" b="b"/>
                <a:pathLst>
                  <a:path w="1427" h="296">
                    <a:moveTo>
                      <a:pt x="574" y="296"/>
                    </a:moveTo>
                    <a:lnTo>
                      <a:pt x="0" y="108"/>
                    </a:lnTo>
                    <a:lnTo>
                      <a:pt x="852" y="0"/>
                    </a:lnTo>
                    <a:lnTo>
                      <a:pt x="1427" y="185"/>
                    </a:lnTo>
                    <a:lnTo>
                      <a:pt x="574" y="296"/>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49"/>
              <p:cNvSpPr>
                <a:spLocks/>
              </p:cNvSpPr>
              <p:nvPr/>
            </p:nvSpPr>
            <p:spPr bwMode="auto">
              <a:xfrm>
                <a:off x="5137" y="3771"/>
                <a:ext cx="1427" cy="296"/>
              </a:xfrm>
              <a:custGeom>
                <a:avLst/>
                <a:gdLst>
                  <a:gd name="T0" fmla="*/ 574 w 1427"/>
                  <a:gd name="T1" fmla="*/ 296 h 296"/>
                  <a:gd name="T2" fmla="*/ 0 w 1427"/>
                  <a:gd name="T3" fmla="*/ 108 h 296"/>
                  <a:gd name="T4" fmla="*/ 852 w 1427"/>
                  <a:gd name="T5" fmla="*/ 0 h 296"/>
                  <a:gd name="T6" fmla="*/ 1427 w 1427"/>
                  <a:gd name="T7" fmla="*/ 185 h 296"/>
                  <a:gd name="T8" fmla="*/ 574 w 1427"/>
                  <a:gd name="T9" fmla="*/ 296 h 296"/>
                </a:gdLst>
                <a:ahLst/>
                <a:cxnLst>
                  <a:cxn ang="0">
                    <a:pos x="T0" y="T1"/>
                  </a:cxn>
                  <a:cxn ang="0">
                    <a:pos x="T2" y="T3"/>
                  </a:cxn>
                  <a:cxn ang="0">
                    <a:pos x="T4" y="T5"/>
                  </a:cxn>
                  <a:cxn ang="0">
                    <a:pos x="T6" y="T7"/>
                  </a:cxn>
                  <a:cxn ang="0">
                    <a:pos x="T8" y="T9"/>
                  </a:cxn>
                </a:cxnLst>
                <a:rect l="0" t="0" r="r" b="b"/>
                <a:pathLst>
                  <a:path w="1427" h="296">
                    <a:moveTo>
                      <a:pt x="574" y="296"/>
                    </a:moveTo>
                    <a:lnTo>
                      <a:pt x="0" y="108"/>
                    </a:lnTo>
                    <a:lnTo>
                      <a:pt x="852" y="0"/>
                    </a:lnTo>
                    <a:lnTo>
                      <a:pt x="1427" y="185"/>
                    </a:lnTo>
                    <a:lnTo>
                      <a:pt x="574" y="2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50"/>
              <p:cNvSpPr>
                <a:spLocks/>
              </p:cNvSpPr>
              <p:nvPr/>
            </p:nvSpPr>
            <p:spPr bwMode="auto">
              <a:xfrm>
                <a:off x="6366" y="3934"/>
                <a:ext cx="103" cy="20"/>
              </a:xfrm>
              <a:custGeom>
                <a:avLst/>
                <a:gdLst>
                  <a:gd name="T0" fmla="*/ 45 w 103"/>
                  <a:gd name="T1" fmla="*/ 0 h 20"/>
                  <a:gd name="T2" fmla="*/ 0 w 103"/>
                  <a:gd name="T3" fmla="*/ 0 h 20"/>
                  <a:gd name="T4" fmla="*/ 63 w 103"/>
                  <a:gd name="T5" fmla="*/ 20 h 20"/>
                  <a:gd name="T6" fmla="*/ 103 w 103"/>
                  <a:gd name="T7" fmla="*/ 18 h 20"/>
                  <a:gd name="T8" fmla="*/ 45 w 103"/>
                  <a:gd name="T9" fmla="*/ 0 h 20"/>
                </a:gdLst>
                <a:ahLst/>
                <a:cxnLst>
                  <a:cxn ang="0">
                    <a:pos x="T0" y="T1"/>
                  </a:cxn>
                  <a:cxn ang="0">
                    <a:pos x="T2" y="T3"/>
                  </a:cxn>
                  <a:cxn ang="0">
                    <a:pos x="T4" y="T5"/>
                  </a:cxn>
                  <a:cxn ang="0">
                    <a:pos x="T6" y="T7"/>
                  </a:cxn>
                  <a:cxn ang="0">
                    <a:pos x="T8" y="T9"/>
                  </a:cxn>
                </a:cxnLst>
                <a:rect l="0" t="0" r="r" b="b"/>
                <a:pathLst>
                  <a:path w="103" h="20">
                    <a:moveTo>
                      <a:pt x="45" y="0"/>
                    </a:moveTo>
                    <a:lnTo>
                      <a:pt x="0" y="0"/>
                    </a:lnTo>
                    <a:lnTo>
                      <a:pt x="63" y="20"/>
                    </a:lnTo>
                    <a:lnTo>
                      <a:pt x="103" y="18"/>
                    </a:lnTo>
                    <a:lnTo>
                      <a:pt x="45" y="0"/>
                    </a:lnTo>
                    <a:close/>
                  </a:path>
                </a:pathLst>
              </a:custGeom>
              <a:solidFill>
                <a:srgbClr val="E2A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51"/>
              <p:cNvSpPr>
                <a:spLocks/>
              </p:cNvSpPr>
              <p:nvPr/>
            </p:nvSpPr>
            <p:spPr bwMode="auto">
              <a:xfrm>
                <a:off x="6366" y="3934"/>
                <a:ext cx="103" cy="20"/>
              </a:xfrm>
              <a:custGeom>
                <a:avLst/>
                <a:gdLst>
                  <a:gd name="T0" fmla="*/ 45 w 103"/>
                  <a:gd name="T1" fmla="*/ 0 h 20"/>
                  <a:gd name="T2" fmla="*/ 0 w 103"/>
                  <a:gd name="T3" fmla="*/ 0 h 20"/>
                  <a:gd name="T4" fmla="*/ 63 w 103"/>
                  <a:gd name="T5" fmla="*/ 20 h 20"/>
                  <a:gd name="T6" fmla="*/ 103 w 103"/>
                  <a:gd name="T7" fmla="*/ 18 h 20"/>
                  <a:gd name="T8" fmla="*/ 45 w 103"/>
                  <a:gd name="T9" fmla="*/ 0 h 20"/>
                </a:gdLst>
                <a:ahLst/>
                <a:cxnLst>
                  <a:cxn ang="0">
                    <a:pos x="T0" y="T1"/>
                  </a:cxn>
                  <a:cxn ang="0">
                    <a:pos x="T2" y="T3"/>
                  </a:cxn>
                  <a:cxn ang="0">
                    <a:pos x="T4" y="T5"/>
                  </a:cxn>
                  <a:cxn ang="0">
                    <a:pos x="T6" y="T7"/>
                  </a:cxn>
                  <a:cxn ang="0">
                    <a:pos x="T8" y="T9"/>
                  </a:cxn>
                </a:cxnLst>
                <a:rect l="0" t="0" r="r" b="b"/>
                <a:pathLst>
                  <a:path w="103" h="20">
                    <a:moveTo>
                      <a:pt x="45" y="0"/>
                    </a:moveTo>
                    <a:lnTo>
                      <a:pt x="0" y="0"/>
                    </a:lnTo>
                    <a:lnTo>
                      <a:pt x="63" y="20"/>
                    </a:lnTo>
                    <a:lnTo>
                      <a:pt x="103" y="18"/>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52"/>
              <p:cNvSpPr>
                <a:spLocks/>
              </p:cNvSpPr>
              <p:nvPr/>
            </p:nvSpPr>
            <p:spPr bwMode="auto">
              <a:xfrm>
                <a:off x="6231" y="3934"/>
                <a:ext cx="143" cy="34"/>
              </a:xfrm>
              <a:custGeom>
                <a:avLst/>
                <a:gdLst>
                  <a:gd name="T0" fmla="*/ 47 w 143"/>
                  <a:gd name="T1" fmla="*/ 0 h 34"/>
                  <a:gd name="T2" fmla="*/ 0 w 143"/>
                  <a:gd name="T3" fmla="*/ 0 h 34"/>
                  <a:gd name="T4" fmla="*/ 103 w 143"/>
                  <a:gd name="T5" fmla="*/ 34 h 34"/>
                  <a:gd name="T6" fmla="*/ 143 w 143"/>
                  <a:gd name="T7" fmla="*/ 32 h 34"/>
                  <a:gd name="T8" fmla="*/ 47 w 143"/>
                  <a:gd name="T9" fmla="*/ 0 h 34"/>
                </a:gdLst>
                <a:ahLst/>
                <a:cxnLst>
                  <a:cxn ang="0">
                    <a:pos x="T0" y="T1"/>
                  </a:cxn>
                  <a:cxn ang="0">
                    <a:pos x="T2" y="T3"/>
                  </a:cxn>
                  <a:cxn ang="0">
                    <a:pos x="T4" y="T5"/>
                  </a:cxn>
                  <a:cxn ang="0">
                    <a:pos x="T6" y="T7"/>
                  </a:cxn>
                  <a:cxn ang="0">
                    <a:pos x="T8" y="T9"/>
                  </a:cxn>
                </a:cxnLst>
                <a:rect l="0" t="0" r="r" b="b"/>
                <a:pathLst>
                  <a:path w="143" h="34">
                    <a:moveTo>
                      <a:pt x="47" y="0"/>
                    </a:moveTo>
                    <a:lnTo>
                      <a:pt x="0" y="0"/>
                    </a:lnTo>
                    <a:lnTo>
                      <a:pt x="103" y="34"/>
                    </a:lnTo>
                    <a:lnTo>
                      <a:pt x="143" y="32"/>
                    </a:lnTo>
                    <a:lnTo>
                      <a:pt x="47" y="0"/>
                    </a:lnTo>
                    <a:close/>
                  </a:path>
                </a:pathLst>
              </a:custGeom>
              <a:solidFill>
                <a:srgbClr val="E2A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53"/>
              <p:cNvSpPr>
                <a:spLocks/>
              </p:cNvSpPr>
              <p:nvPr/>
            </p:nvSpPr>
            <p:spPr bwMode="auto">
              <a:xfrm>
                <a:off x="6231" y="3934"/>
                <a:ext cx="143" cy="34"/>
              </a:xfrm>
              <a:custGeom>
                <a:avLst/>
                <a:gdLst>
                  <a:gd name="T0" fmla="*/ 47 w 143"/>
                  <a:gd name="T1" fmla="*/ 0 h 34"/>
                  <a:gd name="T2" fmla="*/ 0 w 143"/>
                  <a:gd name="T3" fmla="*/ 0 h 34"/>
                  <a:gd name="T4" fmla="*/ 103 w 143"/>
                  <a:gd name="T5" fmla="*/ 34 h 34"/>
                  <a:gd name="T6" fmla="*/ 143 w 143"/>
                  <a:gd name="T7" fmla="*/ 32 h 34"/>
                  <a:gd name="T8" fmla="*/ 47 w 143"/>
                  <a:gd name="T9" fmla="*/ 0 h 34"/>
                </a:gdLst>
                <a:ahLst/>
                <a:cxnLst>
                  <a:cxn ang="0">
                    <a:pos x="T0" y="T1"/>
                  </a:cxn>
                  <a:cxn ang="0">
                    <a:pos x="T2" y="T3"/>
                  </a:cxn>
                  <a:cxn ang="0">
                    <a:pos x="T4" y="T5"/>
                  </a:cxn>
                  <a:cxn ang="0">
                    <a:pos x="T6" y="T7"/>
                  </a:cxn>
                  <a:cxn ang="0">
                    <a:pos x="T8" y="T9"/>
                  </a:cxn>
                </a:cxnLst>
                <a:rect l="0" t="0" r="r" b="b"/>
                <a:pathLst>
                  <a:path w="143" h="34">
                    <a:moveTo>
                      <a:pt x="47" y="0"/>
                    </a:moveTo>
                    <a:lnTo>
                      <a:pt x="0" y="0"/>
                    </a:lnTo>
                    <a:lnTo>
                      <a:pt x="103" y="34"/>
                    </a:lnTo>
                    <a:lnTo>
                      <a:pt x="143" y="32"/>
                    </a:lnTo>
                    <a:lnTo>
                      <a:pt x="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54"/>
              <p:cNvSpPr>
                <a:spLocks/>
              </p:cNvSpPr>
              <p:nvPr/>
            </p:nvSpPr>
            <p:spPr bwMode="auto">
              <a:xfrm>
                <a:off x="6102" y="3934"/>
                <a:ext cx="170" cy="42"/>
              </a:xfrm>
              <a:custGeom>
                <a:avLst/>
                <a:gdLst>
                  <a:gd name="T0" fmla="*/ 47 w 170"/>
                  <a:gd name="T1" fmla="*/ 0 h 42"/>
                  <a:gd name="T2" fmla="*/ 0 w 170"/>
                  <a:gd name="T3" fmla="*/ 0 h 42"/>
                  <a:gd name="T4" fmla="*/ 129 w 170"/>
                  <a:gd name="T5" fmla="*/ 42 h 42"/>
                  <a:gd name="T6" fmla="*/ 170 w 170"/>
                  <a:gd name="T7" fmla="*/ 42 h 42"/>
                  <a:gd name="T8" fmla="*/ 47 w 170"/>
                  <a:gd name="T9" fmla="*/ 0 h 42"/>
                </a:gdLst>
                <a:ahLst/>
                <a:cxnLst>
                  <a:cxn ang="0">
                    <a:pos x="T0" y="T1"/>
                  </a:cxn>
                  <a:cxn ang="0">
                    <a:pos x="T2" y="T3"/>
                  </a:cxn>
                  <a:cxn ang="0">
                    <a:pos x="T4" y="T5"/>
                  </a:cxn>
                  <a:cxn ang="0">
                    <a:pos x="T6" y="T7"/>
                  </a:cxn>
                  <a:cxn ang="0">
                    <a:pos x="T8" y="T9"/>
                  </a:cxn>
                </a:cxnLst>
                <a:rect l="0" t="0" r="r" b="b"/>
                <a:pathLst>
                  <a:path w="170" h="42">
                    <a:moveTo>
                      <a:pt x="47" y="0"/>
                    </a:moveTo>
                    <a:lnTo>
                      <a:pt x="0" y="0"/>
                    </a:lnTo>
                    <a:lnTo>
                      <a:pt x="129" y="42"/>
                    </a:lnTo>
                    <a:lnTo>
                      <a:pt x="170" y="42"/>
                    </a:lnTo>
                    <a:lnTo>
                      <a:pt x="47" y="0"/>
                    </a:lnTo>
                    <a:close/>
                  </a:path>
                </a:pathLst>
              </a:custGeom>
              <a:solidFill>
                <a:srgbClr val="E2A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55"/>
              <p:cNvSpPr>
                <a:spLocks/>
              </p:cNvSpPr>
              <p:nvPr/>
            </p:nvSpPr>
            <p:spPr bwMode="auto">
              <a:xfrm>
                <a:off x="6102" y="3934"/>
                <a:ext cx="170" cy="42"/>
              </a:xfrm>
              <a:custGeom>
                <a:avLst/>
                <a:gdLst>
                  <a:gd name="T0" fmla="*/ 47 w 170"/>
                  <a:gd name="T1" fmla="*/ 0 h 42"/>
                  <a:gd name="T2" fmla="*/ 0 w 170"/>
                  <a:gd name="T3" fmla="*/ 0 h 42"/>
                  <a:gd name="T4" fmla="*/ 129 w 170"/>
                  <a:gd name="T5" fmla="*/ 42 h 42"/>
                  <a:gd name="T6" fmla="*/ 170 w 170"/>
                  <a:gd name="T7" fmla="*/ 42 h 42"/>
                  <a:gd name="T8" fmla="*/ 47 w 170"/>
                  <a:gd name="T9" fmla="*/ 0 h 42"/>
                </a:gdLst>
                <a:ahLst/>
                <a:cxnLst>
                  <a:cxn ang="0">
                    <a:pos x="T0" y="T1"/>
                  </a:cxn>
                  <a:cxn ang="0">
                    <a:pos x="T2" y="T3"/>
                  </a:cxn>
                  <a:cxn ang="0">
                    <a:pos x="T4" y="T5"/>
                  </a:cxn>
                  <a:cxn ang="0">
                    <a:pos x="T6" y="T7"/>
                  </a:cxn>
                  <a:cxn ang="0">
                    <a:pos x="T8" y="T9"/>
                  </a:cxn>
                </a:cxnLst>
                <a:rect l="0" t="0" r="r" b="b"/>
                <a:pathLst>
                  <a:path w="170" h="42">
                    <a:moveTo>
                      <a:pt x="47" y="0"/>
                    </a:moveTo>
                    <a:lnTo>
                      <a:pt x="0" y="0"/>
                    </a:lnTo>
                    <a:lnTo>
                      <a:pt x="129" y="42"/>
                    </a:lnTo>
                    <a:lnTo>
                      <a:pt x="170" y="42"/>
                    </a:lnTo>
                    <a:lnTo>
                      <a:pt x="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56"/>
              <p:cNvSpPr>
                <a:spLocks/>
              </p:cNvSpPr>
              <p:nvPr/>
            </p:nvSpPr>
            <p:spPr bwMode="auto">
              <a:xfrm>
                <a:off x="5969" y="3934"/>
                <a:ext cx="208" cy="56"/>
              </a:xfrm>
              <a:custGeom>
                <a:avLst/>
                <a:gdLst>
                  <a:gd name="T0" fmla="*/ 45 w 208"/>
                  <a:gd name="T1" fmla="*/ 0 h 56"/>
                  <a:gd name="T2" fmla="*/ 0 w 208"/>
                  <a:gd name="T3" fmla="*/ 0 h 56"/>
                  <a:gd name="T4" fmla="*/ 168 w 208"/>
                  <a:gd name="T5" fmla="*/ 56 h 56"/>
                  <a:gd name="T6" fmla="*/ 208 w 208"/>
                  <a:gd name="T7" fmla="*/ 54 h 56"/>
                  <a:gd name="T8" fmla="*/ 45 w 208"/>
                  <a:gd name="T9" fmla="*/ 0 h 56"/>
                </a:gdLst>
                <a:ahLst/>
                <a:cxnLst>
                  <a:cxn ang="0">
                    <a:pos x="T0" y="T1"/>
                  </a:cxn>
                  <a:cxn ang="0">
                    <a:pos x="T2" y="T3"/>
                  </a:cxn>
                  <a:cxn ang="0">
                    <a:pos x="T4" y="T5"/>
                  </a:cxn>
                  <a:cxn ang="0">
                    <a:pos x="T6" y="T7"/>
                  </a:cxn>
                  <a:cxn ang="0">
                    <a:pos x="T8" y="T9"/>
                  </a:cxn>
                </a:cxnLst>
                <a:rect l="0" t="0" r="r" b="b"/>
                <a:pathLst>
                  <a:path w="208" h="56">
                    <a:moveTo>
                      <a:pt x="45" y="0"/>
                    </a:moveTo>
                    <a:lnTo>
                      <a:pt x="0" y="0"/>
                    </a:lnTo>
                    <a:lnTo>
                      <a:pt x="168" y="56"/>
                    </a:lnTo>
                    <a:lnTo>
                      <a:pt x="208" y="54"/>
                    </a:lnTo>
                    <a:lnTo>
                      <a:pt x="45" y="0"/>
                    </a:lnTo>
                    <a:close/>
                  </a:path>
                </a:pathLst>
              </a:custGeom>
              <a:solidFill>
                <a:srgbClr val="E2A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57"/>
              <p:cNvSpPr>
                <a:spLocks/>
              </p:cNvSpPr>
              <p:nvPr/>
            </p:nvSpPr>
            <p:spPr bwMode="auto">
              <a:xfrm>
                <a:off x="5969" y="3934"/>
                <a:ext cx="208" cy="56"/>
              </a:xfrm>
              <a:custGeom>
                <a:avLst/>
                <a:gdLst>
                  <a:gd name="T0" fmla="*/ 45 w 208"/>
                  <a:gd name="T1" fmla="*/ 0 h 56"/>
                  <a:gd name="T2" fmla="*/ 0 w 208"/>
                  <a:gd name="T3" fmla="*/ 0 h 56"/>
                  <a:gd name="T4" fmla="*/ 168 w 208"/>
                  <a:gd name="T5" fmla="*/ 56 h 56"/>
                  <a:gd name="T6" fmla="*/ 208 w 208"/>
                  <a:gd name="T7" fmla="*/ 54 h 56"/>
                  <a:gd name="T8" fmla="*/ 45 w 208"/>
                  <a:gd name="T9" fmla="*/ 0 h 56"/>
                </a:gdLst>
                <a:ahLst/>
                <a:cxnLst>
                  <a:cxn ang="0">
                    <a:pos x="T0" y="T1"/>
                  </a:cxn>
                  <a:cxn ang="0">
                    <a:pos x="T2" y="T3"/>
                  </a:cxn>
                  <a:cxn ang="0">
                    <a:pos x="T4" y="T5"/>
                  </a:cxn>
                  <a:cxn ang="0">
                    <a:pos x="T6" y="T7"/>
                  </a:cxn>
                  <a:cxn ang="0">
                    <a:pos x="T8" y="T9"/>
                  </a:cxn>
                </a:cxnLst>
                <a:rect l="0" t="0" r="r" b="b"/>
                <a:pathLst>
                  <a:path w="208" h="56">
                    <a:moveTo>
                      <a:pt x="45" y="0"/>
                    </a:moveTo>
                    <a:lnTo>
                      <a:pt x="0" y="0"/>
                    </a:lnTo>
                    <a:lnTo>
                      <a:pt x="168" y="56"/>
                    </a:lnTo>
                    <a:lnTo>
                      <a:pt x="208" y="54"/>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58"/>
              <p:cNvSpPr>
                <a:spLocks/>
              </p:cNvSpPr>
              <p:nvPr/>
            </p:nvSpPr>
            <p:spPr bwMode="auto">
              <a:xfrm>
                <a:off x="5848" y="3934"/>
                <a:ext cx="240" cy="66"/>
              </a:xfrm>
              <a:custGeom>
                <a:avLst/>
                <a:gdLst>
                  <a:gd name="T0" fmla="*/ 45 w 240"/>
                  <a:gd name="T1" fmla="*/ 0 h 66"/>
                  <a:gd name="T2" fmla="*/ 0 w 240"/>
                  <a:gd name="T3" fmla="*/ 0 h 66"/>
                  <a:gd name="T4" fmla="*/ 200 w 240"/>
                  <a:gd name="T5" fmla="*/ 66 h 66"/>
                  <a:gd name="T6" fmla="*/ 240 w 240"/>
                  <a:gd name="T7" fmla="*/ 64 h 66"/>
                  <a:gd name="T8" fmla="*/ 45 w 240"/>
                  <a:gd name="T9" fmla="*/ 0 h 66"/>
                </a:gdLst>
                <a:ahLst/>
                <a:cxnLst>
                  <a:cxn ang="0">
                    <a:pos x="T0" y="T1"/>
                  </a:cxn>
                  <a:cxn ang="0">
                    <a:pos x="T2" y="T3"/>
                  </a:cxn>
                  <a:cxn ang="0">
                    <a:pos x="T4" y="T5"/>
                  </a:cxn>
                  <a:cxn ang="0">
                    <a:pos x="T6" y="T7"/>
                  </a:cxn>
                  <a:cxn ang="0">
                    <a:pos x="T8" y="T9"/>
                  </a:cxn>
                </a:cxnLst>
                <a:rect l="0" t="0" r="r" b="b"/>
                <a:pathLst>
                  <a:path w="240" h="66">
                    <a:moveTo>
                      <a:pt x="45" y="0"/>
                    </a:moveTo>
                    <a:lnTo>
                      <a:pt x="0" y="0"/>
                    </a:lnTo>
                    <a:lnTo>
                      <a:pt x="200" y="66"/>
                    </a:lnTo>
                    <a:lnTo>
                      <a:pt x="240" y="64"/>
                    </a:lnTo>
                    <a:lnTo>
                      <a:pt x="45" y="0"/>
                    </a:lnTo>
                    <a:close/>
                  </a:path>
                </a:pathLst>
              </a:custGeom>
              <a:solidFill>
                <a:srgbClr val="E2A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59"/>
              <p:cNvSpPr>
                <a:spLocks/>
              </p:cNvSpPr>
              <p:nvPr/>
            </p:nvSpPr>
            <p:spPr bwMode="auto">
              <a:xfrm>
                <a:off x="5848" y="3934"/>
                <a:ext cx="240" cy="66"/>
              </a:xfrm>
              <a:custGeom>
                <a:avLst/>
                <a:gdLst>
                  <a:gd name="T0" fmla="*/ 45 w 240"/>
                  <a:gd name="T1" fmla="*/ 0 h 66"/>
                  <a:gd name="T2" fmla="*/ 0 w 240"/>
                  <a:gd name="T3" fmla="*/ 0 h 66"/>
                  <a:gd name="T4" fmla="*/ 200 w 240"/>
                  <a:gd name="T5" fmla="*/ 66 h 66"/>
                  <a:gd name="T6" fmla="*/ 240 w 240"/>
                  <a:gd name="T7" fmla="*/ 64 h 66"/>
                  <a:gd name="T8" fmla="*/ 45 w 240"/>
                  <a:gd name="T9" fmla="*/ 0 h 66"/>
                </a:gdLst>
                <a:ahLst/>
                <a:cxnLst>
                  <a:cxn ang="0">
                    <a:pos x="T0" y="T1"/>
                  </a:cxn>
                  <a:cxn ang="0">
                    <a:pos x="T2" y="T3"/>
                  </a:cxn>
                  <a:cxn ang="0">
                    <a:pos x="T4" y="T5"/>
                  </a:cxn>
                  <a:cxn ang="0">
                    <a:pos x="T6" y="T7"/>
                  </a:cxn>
                  <a:cxn ang="0">
                    <a:pos x="T8" y="T9"/>
                  </a:cxn>
                </a:cxnLst>
                <a:rect l="0" t="0" r="r" b="b"/>
                <a:pathLst>
                  <a:path w="240" h="66">
                    <a:moveTo>
                      <a:pt x="45" y="0"/>
                    </a:moveTo>
                    <a:lnTo>
                      <a:pt x="0" y="0"/>
                    </a:lnTo>
                    <a:lnTo>
                      <a:pt x="200" y="66"/>
                    </a:lnTo>
                    <a:lnTo>
                      <a:pt x="240" y="64"/>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0"/>
              <p:cNvSpPr>
                <a:spLocks/>
              </p:cNvSpPr>
              <p:nvPr/>
            </p:nvSpPr>
            <p:spPr bwMode="auto">
              <a:xfrm>
                <a:off x="5715" y="3934"/>
                <a:ext cx="278" cy="80"/>
              </a:xfrm>
              <a:custGeom>
                <a:avLst/>
                <a:gdLst>
                  <a:gd name="T0" fmla="*/ 45 w 278"/>
                  <a:gd name="T1" fmla="*/ 0 h 80"/>
                  <a:gd name="T2" fmla="*/ 0 w 278"/>
                  <a:gd name="T3" fmla="*/ 0 h 80"/>
                  <a:gd name="T4" fmla="*/ 238 w 278"/>
                  <a:gd name="T5" fmla="*/ 80 h 80"/>
                  <a:gd name="T6" fmla="*/ 278 w 278"/>
                  <a:gd name="T7" fmla="*/ 78 h 80"/>
                  <a:gd name="T8" fmla="*/ 45 w 278"/>
                  <a:gd name="T9" fmla="*/ 0 h 80"/>
                </a:gdLst>
                <a:ahLst/>
                <a:cxnLst>
                  <a:cxn ang="0">
                    <a:pos x="T0" y="T1"/>
                  </a:cxn>
                  <a:cxn ang="0">
                    <a:pos x="T2" y="T3"/>
                  </a:cxn>
                  <a:cxn ang="0">
                    <a:pos x="T4" y="T5"/>
                  </a:cxn>
                  <a:cxn ang="0">
                    <a:pos x="T6" y="T7"/>
                  </a:cxn>
                  <a:cxn ang="0">
                    <a:pos x="T8" y="T9"/>
                  </a:cxn>
                </a:cxnLst>
                <a:rect l="0" t="0" r="r" b="b"/>
                <a:pathLst>
                  <a:path w="278" h="80">
                    <a:moveTo>
                      <a:pt x="45" y="0"/>
                    </a:moveTo>
                    <a:lnTo>
                      <a:pt x="0" y="0"/>
                    </a:lnTo>
                    <a:lnTo>
                      <a:pt x="238" y="80"/>
                    </a:lnTo>
                    <a:lnTo>
                      <a:pt x="278" y="78"/>
                    </a:lnTo>
                    <a:lnTo>
                      <a:pt x="45" y="0"/>
                    </a:lnTo>
                    <a:close/>
                  </a:path>
                </a:pathLst>
              </a:custGeom>
              <a:solidFill>
                <a:srgbClr val="E2A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1"/>
              <p:cNvSpPr>
                <a:spLocks/>
              </p:cNvSpPr>
              <p:nvPr/>
            </p:nvSpPr>
            <p:spPr bwMode="auto">
              <a:xfrm>
                <a:off x="5715" y="3934"/>
                <a:ext cx="278" cy="80"/>
              </a:xfrm>
              <a:custGeom>
                <a:avLst/>
                <a:gdLst>
                  <a:gd name="T0" fmla="*/ 45 w 278"/>
                  <a:gd name="T1" fmla="*/ 0 h 80"/>
                  <a:gd name="T2" fmla="*/ 0 w 278"/>
                  <a:gd name="T3" fmla="*/ 0 h 80"/>
                  <a:gd name="T4" fmla="*/ 238 w 278"/>
                  <a:gd name="T5" fmla="*/ 80 h 80"/>
                  <a:gd name="T6" fmla="*/ 278 w 278"/>
                  <a:gd name="T7" fmla="*/ 78 h 80"/>
                  <a:gd name="T8" fmla="*/ 45 w 278"/>
                  <a:gd name="T9" fmla="*/ 0 h 80"/>
                </a:gdLst>
                <a:ahLst/>
                <a:cxnLst>
                  <a:cxn ang="0">
                    <a:pos x="T0" y="T1"/>
                  </a:cxn>
                  <a:cxn ang="0">
                    <a:pos x="T2" y="T3"/>
                  </a:cxn>
                  <a:cxn ang="0">
                    <a:pos x="T4" y="T5"/>
                  </a:cxn>
                  <a:cxn ang="0">
                    <a:pos x="T6" y="T7"/>
                  </a:cxn>
                  <a:cxn ang="0">
                    <a:pos x="T8" y="T9"/>
                  </a:cxn>
                </a:cxnLst>
                <a:rect l="0" t="0" r="r" b="b"/>
                <a:pathLst>
                  <a:path w="278" h="80">
                    <a:moveTo>
                      <a:pt x="45" y="0"/>
                    </a:moveTo>
                    <a:lnTo>
                      <a:pt x="0" y="0"/>
                    </a:lnTo>
                    <a:lnTo>
                      <a:pt x="238" y="80"/>
                    </a:lnTo>
                    <a:lnTo>
                      <a:pt x="278" y="78"/>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
              <p:cNvSpPr>
                <a:spLocks noEditPoints="1"/>
              </p:cNvSpPr>
              <p:nvPr/>
            </p:nvSpPr>
            <p:spPr bwMode="auto">
              <a:xfrm>
                <a:off x="5373" y="3861"/>
                <a:ext cx="518" cy="162"/>
              </a:xfrm>
              <a:custGeom>
                <a:avLst/>
                <a:gdLst>
                  <a:gd name="T0" fmla="*/ 258 w 518"/>
                  <a:gd name="T1" fmla="*/ 73 h 162"/>
                  <a:gd name="T2" fmla="*/ 213 w 518"/>
                  <a:gd name="T3" fmla="*/ 73 h 162"/>
                  <a:gd name="T4" fmla="*/ 477 w 518"/>
                  <a:gd name="T5" fmla="*/ 162 h 162"/>
                  <a:gd name="T6" fmla="*/ 518 w 518"/>
                  <a:gd name="T7" fmla="*/ 160 h 162"/>
                  <a:gd name="T8" fmla="*/ 258 w 518"/>
                  <a:gd name="T9" fmla="*/ 73 h 162"/>
                  <a:gd name="T10" fmla="*/ 14 w 518"/>
                  <a:gd name="T11" fmla="*/ 0 h 162"/>
                  <a:gd name="T12" fmla="*/ 0 w 518"/>
                  <a:gd name="T13" fmla="*/ 0 h 162"/>
                  <a:gd name="T14" fmla="*/ 14 w 518"/>
                  <a:gd name="T15" fmla="*/ 4 h 162"/>
                  <a:gd name="T16" fmla="*/ 14 w 518"/>
                  <a:gd name="T17"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8" h="162">
                    <a:moveTo>
                      <a:pt x="258" y="73"/>
                    </a:moveTo>
                    <a:lnTo>
                      <a:pt x="213" y="73"/>
                    </a:lnTo>
                    <a:lnTo>
                      <a:pt x="477" y="162"/>
                    </a:lnTo>
                    <a:lnTo>
                      <a:pt x="518" y="160"/>
                    </a:lnTo>
                    <a:lnTo>
                      <a:pt x="258" y="73"/>
                    </a:lnTo>
                    <a:close/>
                    <a:moveTo>
                      <a:pt x="14" y="0"/>
                    </a:moveTo>
                    <a:lnTo>
                      <a:pt x="0" y="0"/>
                    </a:lnTo>
                    <a:lnTo>
                      <a:pt x="14" y="4"/>
                    </a:lnTo>
                    <a:lnTo>
                      <a:pt x="14" y="0"/>
                    </a:lnTo>
                    <a:close/>
                  </a:path>
                </a:pathLst>
              </a:custGeom>
              <a:solidFill>
                <a:srgbClr val="E2A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3"/>
              <p:cNvSpPr>
                <a:spLocks noEditPoints="1"/>
              </p:cNvSpPr>
              <p:nvPr/>
            </p:nvSpPr>
            <p:spPr bwMode="auto">
              <a:xfrm>
                <a:off x="5373" y="3861"/>
                <a:ext cx="518" cy="162"/>
              </a:xfrm>
              <a:custGeom>
                <a:avLst/>
                <a:gdLst>
                  <a:gd name="T0" fmla="*/ 258 w 518"/>
                  <a:gd name="T1" fmla="*/ 73 h 162"/>
                  <a:gd name="T2" fmla="*/ 213 w 518"/>
                  <a:gd name="T3" fmla="*/ 73 h 162"/>
                  <a:gd name="T4" fmla="*/ 477 w 518"/>
                  <a:gd name="T5" fmla="*/ 162 h 162"/>
                  <a:gd name="T6" fmla="*/ 518 w 518"/>
                  <a:gd name="T7" fmla="*/ 160 h 162"/>
                  <a:gd name="T8" fmla="*/ 258 w 518"/>
                  <a:gd name="T9" fmla="*/ 73 h 162"/>
                  <a:gd name="T10" fmla="*/ 14 w 518"/>
                  <a:gd name="T11" fmla="*/ 0 h 162"/>
                  <a:gd name="T12" fmla="*/ 0 w 518"/>
                  <a:gd name="T13" fmla="*/ 0 h 162"/>
                  <a:gd name="T14" fmla="*/ 14 w 518"/>
                  <a:gd name="T15" fmla="*/ 4 h 162"/>
                  <a:gd name="T16" fmla="*/ 14 w 518"/>
                  <a:gd name="T17"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8" h="162">
                    <a:moveTo>
                      <a:pt x="258" y="73"/>
                    </a:moveTo>
                    <a:lnTo>
                      <a:pt x="213" y="73"/>
                    </a:lnTo>
                    <a:lnTo>
                      <a:pt x="477" y="162"/>
                    </a:lnTo>
                    <a:lnTo>
                      <a:pt x="518" y="160"/>
                    </a:lnTo>
                    <a:lnTo>
                      <a:pt x="258" y="73"/>
                    </a:lnTo>
                    <a:moveTo>
                      <a:pt x="14" y="0"/>
                    </a:moveTo>
                    <a:lnTo>
                      <a:pt x="0" y="0"/>
                    </a:lnTo>
                    <a:lnTo>
                      <a:pt x="14" y="4"/>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4"/>
              <p:cNvSpPr>
                <a:spLocks noEditPoints="1"/>
              </p:cNvSpPr>
              <p:nvPr/>
            </p:nvSpPr>
            <p:spPr bwMode="auto">
              <a:xfrm>
                <a:off x="5278" y="3871"/>
                <a:ext cx="518" cy="166"/>
              </a:xfrm>
              <a:custGeom>
                <a:avLst/>
                <a:gdLst>
                  <a:gd name="T0" fmla="*/ 220 w 518"/>
                  <a:gd name="T1" fmla="*/ 63 h 166"/>
                  <a:gd name="T2" fmla="*/ 175 w 518"/>
                  <a:gd name="T3" fmla="*/ 63 h 166"/>
                  <a:gd name="T4" fmla="*/ 478 w 518"/>
                  <a:gd name="T5" fmla="*/ 166 h 166"/>
                  <a:gd name="T6" fmla="*/ 518 w 518"/>
                  <a:gd name="T7" fmla="*/ 164 h 166"/>
                  <a:gd name="T8" fmla="*/ 220 w 518"/>
                  <a:gd name="T9" fmla="*/ 63 h 166"/>
                  <a:gd name="T10" fmla="*/ 40 w 518"/>
                  <a:gd name="T11" fmla="*/ 0 h 166"/>
                  <a:gd name="T12" fmla="*/ 0 w 518"/>
                  <a:gd name="T13" fmla="*/ 2 h 166"/>
                  <a:gd name="T14" fmla="*/ 109 w 518"/>
                  <a:gd name="T15" fmla="*/ 41 h 166"/>
                  <a:gd name="T16" fmla="*/ 109 w 518"/>
                  <a:gd name="T17" fmla="*/ 25 h 166"/>
                  <a:gd name="T18" fmla="*/ 40 w 518"/>
                  <a:gd name="T1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8" h="166">
                    <a:moveTo>
                      <a:pt x="220" y="63"/>
                    </a:moveTo>
                    <a:lnTo>
                      <a:pt x="175" y="63"/>
                    </a:lnTo>
                    <a:lnTo>
                      <a:pt x="478" y="166"/>
                    </a:lnTo>
                    <a:lnTo>
                      <a:pt x="518" y="164"/>
                    </a:lnTo>
                    <a:lnTo>
                      <a:pt x="220" y="63"/>
                    </a:lnTo>
                    <a:close/>
                    <a:moveTo>
                      <a:pt x="40" y="0"/>
                    </a:moveTo>
                    <a:lnTo>
                      <a:pt x="0" y="2"/>
                    </a:lnTo>
                    <a:lnTo>
                      <a:pt x="109" y="41"/>
                    </a:lnTo>
                    <a:lnTo>
                      <a:pt x="109" y="25"/>
                    </a:lnTo>
                    <a:lnTo>
                      <a:pt x="40" y="0"/>
                    </a:lnTo>
                    <a:close/>
                  </a:path>
                </a:pathLst>
              </a:custGeom>
              <a:solidFill>
                <a:srgbClr val="E2A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5"/>
              <p:cNvSpPr>
                <a:spLocks noEditPoints="1"/>
              </p:cNvSpPr>
              <p:nvPr/>
            </p:nvSpPr>
            <p:spPr bwMode="auto">
              <a:xfrm>
                <a:off x="5278" y="3871"/>
                <a:ext cx="518" cy="166"/>
              </a:xfrm>
              <a:custGeom>
                <a:avLst/>
                <a:gdLst>
                  <a:gd name="T0" fmla="*/ 220 w 518"/>
                  <a:gd name="T1" fmla="*/ 63 h 166"/>
                  <a:gd name="T2" fmla="*/ 175 w 518"/>
                  <a:gd name="T3" fmla="*/ 63 h 166"/>
                  <a:gd name="T4" fmla="*/ 478 w 518"/>
                  <a:gd name="T5" fmla="*/ 166 h 166"/>
                  <a:gd name="T6" fmla="*/ 518 w 518"/>
                  <a:gd name="T7" fmla="*/ 164 h 166"/>
                  <a:gd name="T8" fmla="*/ 220 w 518"/>
                  <a:gd name="T9" fmla="*/ 63 h 166"/>
                  <a:gd name="T10" fmla="*/ 40 w 518"/>
                  <a:gd name="T11" fmla="*/ 0 h 166"/>
                  <a:gd name="T12" fmla="*/ 0 w 518"/>
                  <a:gd name="T13" fmla="*/ 2 h 166"/>
                  <a:gd name="T14" fmla="*/ 109 w 518"/>
                  <a:gd name="T15" fmla="*/ 41 h 166"/>
                  <a:gd name="T16" fmla="*/ 109 w 518"/>
                  <a:gd name="T17" fmla="*/ 25 h 166"/>
                  <a:gd name="T18" fmla="*/ 40 w 518"/>
                  <a:gd name="T1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8" h="166">
                    <a:moveTo>
                      <a:pt x="220" y="63"/>
                    </a:moveTo>
                    <a:lnTo>
                      <a:pt x="175" y="63"/>
                    </a:lnTo>
                    <a:lnTo>
                      <a:pt x="478" y="166"/>
                    </a:lnTo>
                    <a:lnTo>
                      <a:pt x="518" y="164"/>
                    </a:lnTo>
                    <a:lnTo>
                      <a:pt x="220" y="63"/>
                    </a:lnTo>
                    <a:moveTo>
                      <a:pt x="40" y="0"/>
                    </a:moveTo>
                    <a:lnTo>
                      <a:pt x="0" y="2"/>
                    </a:lnTo>
                    <a:lnTo>
                      <a:pt x="109" y="41"/>
                    </a:lnTo>
                    <a:lnTo>
                      <a:pt x="109" y="25"/>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66"/>
              <p:cNvSpPr>
                <a:spLocks noChangeArrowheads="1"/>
              </p:cNvSpPr>
              <p:nvPr/>
            </p:nvSpPr>
            <p:spPr bwMode="auto">
              <a:xfrm>
                <a:off x="5387" y="3728"/>
                <a:ext cx="1419" cy="206"/>
              </a:xfrm>
              <a:prstGeom prst="rect">
                <a:avLst/>
              </a:prstGeom>
              <a:solidFill>
                <a:srgbClr val="672A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67"/>
              <p:cNvSpPr>
                <a:spLocks noChangeArrowheads="1"/>
              </p:cNvSpPr>
              <p:nvPr/>
            </p:nvSpPr>
            <p:spPr bwMode="auto">
              <a:xfrm>
                <a:off x="5387" y="3728"/>
                <a:ext cx="1419"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68"/>
              <p:cNvSpPr>
                <a:spLocks noChangeArrowheads="1"/>
              </p:cNvSpPr>
              <p:nvPr/>
            </p:nvSpPr>
            <p:spPr bwMode="auto">
              <a:xfrm>
                <a:off x="5431" y="3440"/>
                <a:ext cx="728" cy="288"/>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69"/>
              <p:cNvSpPr>
                <a:spLocks noChangeArrowheads="1"/>
              </p:cNvSpPr>
              <p:nvPr/>
            </p:nvSpPr>
            <p:spPr bwMode="auto">
              <a:xfrm>
                <a:off x="5431" y="3440"/>
                <a:ext cx="7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70"/>
              <p:cNvSpPr>
                <a:spLocks noChangeArrowheads="1"/>
              </p:cNvSpPr>
              <p:nvPr/>
            </p:nvSpPr>
            <p:spPr bwMode="auto">
              <a:xfrm>
                <a:off x="6159" y="3440"/>
                <a:ext cx="725" cy="288"/>
              </a:xfrm>
              <a:prstGeom prst="rect">
                <a:avLst/>
              </a:prstGeom>
              <a:solidFill>
                <a:srgbClr val="FCF4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Rectangle 71"/>
              <p:cNvSpPr>
                <a:spLocks noChangeArrowheads="1"/>
              </p:cNvSpPr>
              <p:nvPr/>
            </p:nvSpPr>
            <p:spPr bwMode="auto">
              <a:xfrm>
                <a:off x="6159" y="3440"/>
                <a:ext cx="7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72"/>
              <p:cNvSpPr>
                <a:spLocks noChangeArrowheads="1"/>
              </p:cNvSpPr>
              <p:nvPr/>
            </p:nvSpPr>
            <p:spPr bwMode="auto">
              <a:xfrm>
                <a:off x="6159" y="3472"/>
                <a:ext cx="725" cy="11"/>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73"/>
              <p:cNvSpPr>
                <a:spLocks noChangeArrowheads="1"/>
              </p:cNvSpPr>
              <p:nvPr/>
            </p:nvSpPr>
            <p:spPr bwMode="auto">
              <a:xfrm>
                <a:off x="6159" y="3472"/>
                <a:ext cx="725"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74"/>
              <p:cNvSpPr>
                <a:spLocks noChangeArrowheads="1"/>
              </p:cNvSpPr>
              <p:nvPr/>
            </p:nvSpPr>
            <p:spPr bwMode="auto">
              <a:xfrm>
                <a:off x="6159" y="3525"/>
                <a:ext cx="725"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75"/>
              <p:cNvSpPr>
                <a:spLocks noChangeArrowheads="1"/>
              </p:cNvSpPr>
              <p:nvPr/>
            </p:nvSpPr>
            <p:spPr bwMode="auto">
              <a:xfrm>
                <a:off x="6159" y="3525"/>
                <a:ext cx="725"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76"/>
              <p:cNvSpPr>
                <a:spLocks noChangeArrowheads="1"/>
              </p:cNvSpPr>
              <p:nvPr/>
            </p:nvSpPr>
            <p:spPr bwMode="auto">
              <a:xfrm>
                <a:off x="6159" y="3577"/>
                <a:ext cx="725"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77"/>
              <p:cNvSpPr>
                <a:spLocks noChangeArrowheads="1"/>
              </p:cNvSpPr>
              <p:nvPr/>
            </p:nvSpPr>
            <p:spPr bwMode="auto">
              <a:xfrm>
                <a:off x="6159" y="3632"/>
                <a:ext cx="725"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78"/>
              <p:cNvSpPr>
                <a:spLocks noChangeArrowheads="1"/>
              </p:cNvSpPr>
              <p:nvPr/>
            </p:nvSpPr>
            <p:spPr bwMode="auto">
              <a:xfrm>
                <a:off x="6159" y="3684"/>
                <a:ext cx="725"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79"/>
              <p:cNvSpPr>
                <a:spLocks noChangeArrowheads="1"/>
              </p:cNvSpPr>
              <p:nvPr/>
            </p:nvSpPr>
            <p:spPr bwMode="auto">
              <a:xfrm>
                <a:off x="5895" y="3152"/>
                <a:ext cx="882" cy="288"/>
              </a:xfrm>
              <a:prstGeom prst="rect">
                <a:avLst/>
              </a:prstGeom>
              <a:solidFill>
                <a:srgbClr val="0272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80"/>
              <p:cNvSpPr>
                <a:spLocks noChangeArrowheads="1"/>
              </p:cNvSpPr>
              <p:nvPr/>
            </p:nvSpPr>
            <p:spPr bwMode="auto">
              <a:xfrm>
                <a:off x="5895" y="3152"/>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81"/>
              <p:cNvSpPr>
                <a:spLocks noChangeArrowheads="1"/>
              </p:cNvSpPr>
              <p:nvPr/>
            </p:nvSpPr>
            <p:spPr bwMode="auto">
              <a:xfrm>
                <a:off x="5357" y="3152"/>
                <a:ext cx="538" cy="288"/>
              </a:xfrm>
              <a:prstGeom prst="rect">
                <a:avLst/>
              </a:prstGeom>
              <a:solidFill>
                <a:srgbClr val="FCF4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82"/>
              <p:cNvSpPr>
                <a:spLocks noChangeArrowheads="1"/>
              </p:cNvSpPr>
              <p:nvPr/>
            </p:nvSpPr>
            <p:spPr bwMode="auto">
              <a:xfrm>
                <a:off x="5357" y="3152"/>
                <a:ext cx="5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83"/>
              <p:cNvSpPr>
                <a:spLocks noChangeArrowheads="1"/>
              </p:cNvSpPr>
              <p:nvPr/>
            </p:nvSpPr>
            <p:spPr bwMode="auto">
              <a:xfrm>
                <a:off x="5357" y="3184"/>
                <a:ext cx="538"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84"/>
              <p:cNvSpPr>
                <a:spLocks noChangeArrowheads="1"/>
              </p:cNvSpPr>
              <p:nvPr/>
            </p:nvSpPr>
            <p:spPr bwMode="auto">
              <a:xfrm>
                <a:off x="5357" y="3184"/>
                <a:ext cx="538"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85"/>
              <p:cNvSpPr>
                <a:spLocks noChangeArrowheads="1"/>
              </p:cNvSpPr>
              <p:nvPr/>
            </p:nvSpPr>
            <p:spPr bwMode="auto">
              <a:xfrm>
                <a:off x="5357" y="3237"/>
                <a:ext cx="538"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86"/>
              <p:cNvSpPr>
                <a:spLocks noChangeArrowheads="1"/>
              </p:cNvSpPr>
              <p:nvPr/>
            </p:nvSpPr>
            <p:spPr bwMode="auto">
              <a:xfrm>
                <a:off x="5357" y="3237"/>
                <a:ext cx="538"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87"/>
              <p:cNvSpPr>
                <a:spLocks noChangeArrowheads="1"/>
              </p:cNvSpPr>
              <p:nvPr/>
            </p:nvSpPr>
            <p:spPr bwMode="auto">
              <a:xfrm>
                <a:off x="5357" y="3291"/>
                <a:ext cx="538"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88"/>
              <p:cNvSpPr>
                <a:spLocks noChangeArrowheads="1"/>
              </p:cNvSpPr>
              <p:nvPr/>
            </p:nvSpPr>
            <p:spPr bwMode="auto">
              <a:xfrm>
                <a:off x="5357" y="3344"/>
                <a:ext cx="538"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89"/>
              <p:cNvSpPr>
                <a:spLocks noChangeArrowheads="1"/>
              </p:cNvSpPr>
              <p:nvPr/>
            </p:nvSpPr>
            <p:spPr bwMode="auto">
              <a:xfrm>
                <a:off x="5357" y="3396"/>
                <a:ext cx="538"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90"/>
              <p:cNvSpPr>
                <a:spLocks noChangeArrowheads="1"/>
              </p:cNvSpPr>
              <p:nvPr/>
            </p:nvSpPr>
            <p:spPr bwMode="auto">
              <a:xfrm>
                <a:off x="5387" y="2816"/>
                <a:ext cx="1298" cy="336"/>
              </a:xfrm>
              <a:prstGeom prst="rect">
                <a:avLst/>
              </a:prstGeom>
              <a:solidFill>
                <a:srgbClr val="4C68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91"/>
              <p:cNvSpPr>
                <a:spLocks noChangeArrowheads="1"/>
              </p:cNvSpPr>
              <p:nvPr/>
            </p:nvSpPr>
            <p:spPr bwMode="auto">
              <a:xfrm>
                <a:off x="5387" y="2816"/>
                <a:ext cx="129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92"/>
              <p:cNvSpPr>
                <a:spLocks noChangeArrowheads="1"/>
              </p:cNvSpPr>
              <p:nvPr/>
            </p:nvSpPr>
            <p:spPr bwMode="auto">
              <a:xfrm>
                <a:off x="5895" y="2588"/>
                <a:ext cx="749" cy="228"/>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93"/>
              <p:cNvSpPr>
                <a:spLocks noChangeArrowheads="1"/>
              </p:cNvSpPr>
              <p:nvPr/>
            </p:nvSpPr>
            <p:spPr bwMode="auto">
              <a:xfrm>
                <a:off x="5895" y="2588"/>
                <a:ext cx="74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94"/>
              <p:cNvSpPr>
                <a:spLocks noChangeArrowheads="1"/>
              </p:cNvSpPr>
              <p:nvPr/>
            </p:nvSpPr>
            <p:spPr bwMode="auto">
              <a:xfrm>
                <a:off x="5546" y="2588"/>
                <a:ext cx="349" cy="228"/>
              </a:xfrm>
              <a:prstGeom prst="rect">
                <a:avLst/>
              </a:prstGeom>
              <a:solidFill>
                <a:srgbClr val="FCF4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95"/>
              <p:cNvSpPr>
                <a:spLocks noChangeArrowheads="1"/>
              </p:cNvSpPr>
              <p:nvPr/>
            </p:nvSpPr>
            <p:spPr bwMode="auto">
              <a:xfrm>
                <a:off x="5546" y="2588"/>
                <a:ext cx="34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96"/>
              <p:cNvSpPr>
                <a:spLocks noChangeArrowheads="1"/>
              </p:cNvSpPr>
              <p:nvPr/>
            </p:nvSpPr>
            <p:spPr bwMode="auto">
              <a:xfrm>
                <a:off x="5546" y="2612"/>
                <a:ext cx="349"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97"/>
              <p:cNvSpPr>
                <a:spLocks noChangeArrowheads="1"/>
              </p:cNvSpPr>
              <p:nvPr/>
            </p:nvSpPr>
            <p:spPr bwMode="auto">
              <a:xfrm>
                <a:off x="5546" y="2612"/>
                <a:ext cx="349"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98"/>
              <p:cNvSpPr>
                <a:spLocks noChangeArrowheads="1"/>
              </p:cNvSpPr>
              <p:nvPr/>
            </p:nvSpPr>
            <p:spPr bwMode="auto">
              <a:xfrm>
                <a:off x="5546" y="2652"/>
                <a:ext cx="349" cy="11"/>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99"/>
              <p:cNvSpPr>
                <a:spLocks noChangeArrowheads="1"/>
              </p:cNvSpPr>
              <p:nvPr/>
            </p:nvSpPr>
            <p:spPr bwMode="auto">
              <a:xfrm>
                <a:off x="5546" y="2652"/>
                <a:ext cx="349"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00"/>
              <p:cNvSpPr>
                <a:spLocks noChangeArrowheads="1"/>
              </p:cNvSpPr>
              <p:nvPr/>
            </p:nvSpPr>
            <p:spPr bwMode="auto">
              <a:xfrm>
                <a:off x="5546" y="2695"/>
                <a:ext cx="349"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01"/>
              <p:cNvSpPr>
                <a:spLocks noChangeArrowheads="1"/>
              </p:cNvSpPr>
              <p:nvPr/>
            </p:nvSpPr>
            <p:spPr bwMode="auto">
              <a:xfrm>
                <a:off x="5546" y="2737"/>
                <a:ext cx="349"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Rectangle 102"/>
              <p:cNvSpPr>
                <a:spLocks noChangeArrowheads="1"/>
              </p:cNvSpPr>
              <p:nvPr/>
            </p:nvSpPr>
            <p:spPr bwMode="auto">
              <a:xfrm>
                <a:off x="5546" y="2777"/>
                <a:ext cx="349"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Rectangle 103"/>
              <p:cNvSpPr>
                <a:spLocks noChangeArrowheads="1"/>
              </p:cNvSpPr>
              <p:nvPr/>
            </p:nvSpPr>
            <p:spPr bwMode="auto">
              <a:xfrm>
                <a:off x="5459" y="2372"/>
                <a:ext cx="637" cy="216"/>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Rectangle 104"/>
              <p:cNvSpPr>
                <a:spLocks noChangeArrowheads="1"/>
              </p:cNvSpPr>
              <p:nvPr/>
            </p:nvSpPr>
            <p:spPr bwMode="auto">
              <a:xfrm>
                <a:off x="5459" y="2372"/>
                <a:ext cx="6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Rectangle 105"/>
              <p:cNvSpPr>
                <a:spLocks noChangeArrowheads="1"/>
              </p:cNvSpPr>
              <p:nvPr/>
            </p:nvSpPr>
            <p:spPr bwMode="auto">
              <a:xfrm>
                <a:off x="6096" y="2372"/>
                <a:ext cx="637" cy="216"/>
              </a:xfrm>
              <a:prstGeom prst="rect">
                <a:avLst/>
              </a:prstGeom>
              <a:solidFill>
                <a:srgbClr val="FCF4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Rectangle 106"/>
              <p:cNvSpPr>
                <a:spLocks noChangeArrowheads="1"/>
              </p:cNvSpPr>
              <p:nvPr/>
            </p:nvSpPr>
            <p:spPr bwMode="auto">
              <a:xfrm>
                <a:off x="6096" y="2372"/>
                <a:ext cx="6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Rectangle 107"/>
              <p:cNvSpPr>
                <a:spLocks noChangeArrowheads="1"/>
              </p:cNvSpPr>
              <p:nvPr/>
            </p:nvSpPr>
            <p:spPr bwMode="auto">
              <a:xfrm>
                <a:off x="6096" y="2397"/>
                <a:ext cx="637"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Rectangle 108"/>
              <p:cNvSpPr>
                <a:spLocks noChangeArrowheads="1"/>
              </p:cNvSpPr>
              <p:nvPr/>
            </p:nvSpPr>
            <p:spPr bwMode="auto">
              <a:xfrm>
                <a:off x="6096" y="2397"/>
                <a:ext cx="637"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Rectangle 109"/>
              <p:cNvSpPr>
                <a:spLocks noChangeArrowheads="1"/>
              </p:cNvSpPr>
              <p:nvPr/>
            </p:nvSpPr>
            <p:spPr bwMode="auto">
              <a:xfrm>
                <a:off x="6096" y="2435"/>
                <a:ext cx="637"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Rectangle 110"/>
              <p:cNvSpPr>
                <a:spLocks noChangeArrowheads="1"/>
              </p:cNvSpPr>
              <p:nvPr/>
            </p:nvSpPr>
            <p:spPr bwMode="auto">
              <a:xfrm>
                <a:off x="6096" y="2473"/>
                <a:ext cx="637"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Rectangle 111"/>
              <p:cNvSpPr>
                <a:spLocks noChangeArrowheads="1"/>
              </p:cNvSpPr>
              <p:nvPr/>
            </p:nvSpPr>
            <p:spPr bwMode="auto">
              <a:xfrm>
                <a:off x="6096" y="2513"/>
                <a:ext cx="637" cy="11"/>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112"/>
              <p:cNvSpPr>
                <a:spLocks noChangeArrowheads="1"/>
              </p:cNvSpPr>
              <p:nvPr/>
            </p:nvSpPr>
            <p:spPr bwMode="auto">
              <a:xfrm>
                <a:off x="6096" y="2552"/>
                <a:ext cx="637"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113"/>
              <p:cNvSpPr>
                <a:spLocks noChangeArrowheads="1"/>
              </p:cNvSpPr>
              <p:nvPr/>
            </p:nvSpPr>
            <p:spPr bwMode="auto">
              <a:xfrm>
                <a:off x="5510" y="2153"/>
                <a:ext cx="1175" cy="219"/>
              </a:xfrm>
              <a:prstGeom prst="rect">
                <a:avLst/>
              </a:prstGeom>
              <a:solidFill>
                <a:srgbClr val="0272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114"/>
              <p:cNvSpPr>
                <a:spLocks noChangeArrowheads="1"/>
              </p:cNvSpPr>
              <p:nvPr/>
            </p:nvSpPr>
            <p:spPr bwMode="auto">
              <a:xfrm>
                <a:off x="5510" y="2153"/>
                <a:ext cx="117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115"/>
              <p:cNvSpPr>
                <a:spLocks noChangeArrowheads="1"/>
              </p:cNvSpPr>
              <p:nvPr/>
            </p:nvSpPr>
            <p:spPr bwMode="auto">
              <a:xfrm>
                <a:off x="5431" y="1953"/>
                <a:ext cx="317" cy="20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Rectangle 116"/>
              <p:cNvSpPr>
                <a:spLocks noChangeArrowheads="1"/>
              </p:cNvSpPr>
              <p:nvPr/>
            </p:nvSpPr>
            <p:spPr bwMode="auto">
              <a:xfrm>
                <a:off x="5431" y="1953"/>
                <a:ext cx="31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117"/>
              <p:cNvSpPr>
                <a:spLocks noChangeArrowheads="1"/>
              </p:cNvSpPr>
              <p:nvPr/>
            </p:nvSpPr>
            <p:spPr bwMode="auto">
              <a:xfrm>
                <a:off x="5748" y="1953"/>
                <a:ext cx="1092" cy="200"/>
              </a:xfrm>
              <a:prstGeom prst="rect">
                <a:avLst/>
              </a:prstGeom>
              <a:solidFill>
                <a:srgbClr val="FCF4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Rectangle 118"/>
              <p:cNvSpPr>
                <a:spLocks noChangeArrowheads="1"/>
              </p:cNvSpPr>
              <p:nvPr/>
            </p:nvSpPr>
            <p:spPr bwMode="auto">
              <a:xfrm>
                <a:off x="5748" y="1953"/>
                <a:ext cx="109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Rectangle 119"/>
              <p:cNvSpPr>
                <a:spLocks noChangeArrowheads="1"/>
              </p:cNvSpPr>
              <p:nvPr/>
            </p:nvSpPr>
            <p:spPr bwMode="auto">
              <a:xfrm>
                <a:off x="5748" y="1973"/>
                <a:ext cx="1092" cy="11"/>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Rectangle 120"/>
              <p:cNvSpPr>
                <a:spLocks noChangeArrowheads="1"/>
              </p:cNvSpPr>
              <p:nvPr/>
            </p:nvSpPr>
            <p:spPr bwMode="auto">
              <a:xfrm>
                <a:off x="5748" y="1973"/>
                <a:ext cx="1092"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121"/>
              <p:cNvSpPr>
                <a:spLocks noChangeArrowheads="1"/>
              </p:cNvSpPr>
              <p:nvPr/>
            </p:nvSpPr>
            <p:spPr bwMode="auto">
              <a:xfrm>
                <a:off x="5748" y="2010"/>
                <a:ext cx="1092"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122"/>
              <p:cNvSpPr>
                <a:spLocks noChangeArrowheads="1"/>
              </p:cNvSpPr>
              <p:nvPr/>
            </p:nvSpPr>
            <p:spPr bwMode="auto">
              <a:xfrm>
                <a:off x="5748" y="2010"/>
                <a:ext cx="1092"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123"/>
              <p:cNvSpPr>
                <a:spLocks noChangeArrowheads="1"/>
              </p:cNvSpPr>
              <p:nvPr/>
            </p:nvSpPr>
            <p:spPr bwMode="auto">
              <a:xfrm>
                <a:off x="5748" y="2046"/>
                <a:ext cx="1092"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Rectangle 124"/>
              <p:cNvSpPr>
                <a:spLocks noChangeArrowheads="1"/>
              </p:cNvSpPr>
              <p:nvPr/>
            </p:nvSpPr>
            <p:spPr bwMode="auto">
              <a:xfrm>
                <a:off x="5748" y="2084"/>
                <a:ext cx="1092"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Rectangle 125"/>
              <p:cNvSpPr>
                <a:spLocks noChangeArrowheads="1"/>
              </p:cNvSpPr>
              <p:nvPr/>
            </p:nvSpPr>
            <p:spPr bwMode="auto">
              <a:xfrm>
                <a:off x="5748" y="2121"/>
                <a:ext cx="1092"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Rectangle 126"/>
              <p:cNvSpPr>
                <a:spLocks noChangeArrowheads="1"/>
              </p:cNvSpPr>
              <p:nvPr/>
            </p:nvSpPr>
            <p:spPr bwMode="auto">
              <a:xfrm>
                <a:off x="5705" y="1667"/>
                <a:ext cx="1072" cy="288"/>
              </a:xfrm>
              <a:prstGeom prst="rect">
                <a:avLst/>
              </a:prstGeom>
              <a:solidFill>
                <a:srgbClr val="9C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Rectangle 127"/>
              <p:cNvSpPr>
                <a:spLocks noChangeArrowheads="1"/>
              </p:cNvSpPr>
              <p:nvPr/>
            </p:nvSpPr>
            <p:spPr bwMode="auto">
              <a:xfrm>
                <a:off x="5705" y="1667"/>
                <a:ext cx="10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Rectangle 128"/>
              <p:cNvSpPr>
                <a:spLocks noChangeArrowheads="1"/>
              </p:cNvSpPr>
              <p:nvPr/>
            </p:nvSpPr>
            <p:spPr bwMode="auto">
              <a:xfrm>
                <a:off x="5584" y="1667"/>
                <a:ext cx="121" cy="288"/>
              </a:xfrm>
              <a:prstGeom prst="rect">
                <a:avLst/>
              </a:prstGeom>
              <a:solidFill>
                <a:srgbClr val="FCF4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Rectangle 129"/>
              <p:cNvSpPr>
                <a:spLocks noChangeArrowheads="1"/>
              </p:cNvSpPr>
              <p:nvPr/>
            </p:nvSpPr>
            <p:spPr bwMode="auto">
              <a:xfrm>
                <a:off x="5584" y="1667"/>
                <a:ext cx="1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Rectangle 130"/>
              <p:cNvSpPr>
                <a:spLocks noChangeArrowheads="1"/>
              </p:cNvSpPr>
              <p:nvPr/>
            </p:nvSpPr>
            <p:spPr bwMode="auto">
              <a:xfrm>
                <a:off x="5584" y="1699"/>
                <a:ext cx="121" cy="11"/>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Rectangle 131"/>
              <p:cNvSpPr>
                <a:spLocks noChangeArrowheads="1"/>
              </p:cNvSpPr>
              <p:nvPr/>
            </p:nvSpPr>
            <p:spPr bwMode="auto">
              <a:xfrm>
                <a:off x="5584" y="1699"/>
                <a:ext cx="121"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132"/>
              <p:cNvSpPr>
                <a:spLocks noChangeArrowheads="1"/>
              </p:cNvSpPr>
              <p:nvPr/>
            </p:nvSpPr>
            <p:spPr bwMode="auto">
              <a:xfrm>
                <a:off x="5584" y="1752"/>
                <a:ext cx="121"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Rectangle 133"/>
              <p:cNvSpPr>
                <a:spLocks noChangeArrowheads="1"/>
              </p:cNvSpPr>
              <p:nvPr/>
            </p:nvSpPr>
            <p:spPr bwMode="auto">
              <a:xfrm>
                <a:off x="5584" y="1752"/>
                <a:ext cx="121"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Rectangle 134"/>
              <p:cNvSpPr>
                <a:spLocks noChangeArrowheads="1"/>
              </p:cNvSpPr>
              <p:nvPr/>
            </p:nvSpPr>
            <p:spPr bwMode="auto">
              <a:xfrm>
                <a:off x="5584" y="1804"/>
                <a:ext cx="121"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Rectangle 135"/>
              <p:cNvSpPr>
                <a:spLocks noChangeArrowheads="1"/>
              </p:cNvSpPr>
              <p:nvPr/>
            </p:nvSpPr>
            <p:spPr bwMode="auto">
              <a:xfrm>
                <a:off x="5584" y="1857"/>
                <a:ext cx="121"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Rectangle 136"/>
              <p:cNvSpPr>
                <a:spLocks noChangeArrowheads="1"/>
              </p:cNvSpPr>
              <p:nvPr/>
            </p:nvSpPr>
            <p:spPr bwMode="auto">
              <a:xfrm>
                <a:off x="5584" y="1909"/>
                <a:ext cx="121"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Rectangle 137"/>
              <p:cNvSpPr>
                <a:spLocks noChangeArrowheads="1"/>
              </p:cNvSpPr>
              <p:nvPr/>
            </p:nvSpPr>
            <p:spPr bwMode="auto">
              <a:xfrm>
                <a:off x="5528" y="1512"/>
                <a:ext cx="1173" cy="155"/>
              </a:xfrm>
              <a:prstGeom prst="rect">
                <a:avLst/>
              </a:prstGeom>
              <a:solidFill>
                <a:srgbClr val="0272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Rectangle 138"/>
              <p:cNvSpPr>
                <a:spLocks noChangeArrowheads="1"/>
              </p:cNvSpPr>
              <p:nvPr/>
            </p:nvSpPr>
            <p:spPr bwMode="auto">
              <a:xfrm>
                <a:off x="5528" y="1512"/>
                <a:ext cx="11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Rectangle 139"/>
              <p:cNvSpPr>
                <a:spLocks noChangeArrowheads="1"/>
              </p:cNvSpPr>
              <p:nvPr/>
            </p:nvSpPr>
            <p:spPr bwMode="auto">
              <a:xfrm>
                <a:off x="6701" y="1512"/>
                <a:ext cx="121" cy="155"/>
              </a:xfrm>
              <a:prstGeom prst="rect">
                <a:avLst/>
              </a:prstGeom>
              <a:solidFill>
                <a:srgbClr val="FCF4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Rectangle 140"/>
              <p:cNvSpPr>
                <a:spLocks noChangeArrowheads="1"/>
              </p:cNvSpPr>
              <p:nvPr/>
            </p:nvSpPr>
            <p:spPr bwMode="auto">
              <a:xfrm>
                <a:off x="6701" y="1512"/>
                <a:ext cx="1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Rectangle 141"/>
              <p:cNvSpPr>
                <a:spLocks noChangeArrowheads="1"/>
              </p:cNvSpPr>
              <p:nvPr/>
            </p:nvSpPr>
            <p:spPr bwMode="auto">
              <a:xfrm>
                <a:off x="6701" y="1528"/>
                <a:ext cx="121"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Rectangle 142"/>
              <p:cNvSpPr>
                <a:spLocks noChangeArrowheads="1"/>
              </p:cNvSpPr>
              <p:nvPr/>
            </p:nvSpPr>
            <p:spPr bwMode="auto">
              <a:xfrm>
                <a:off x="6701" y="1528"/>
                <a:ext cx="121"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Rectangle 143"/>
              <p:cNvSpPr>
                <a:spLocks noChangeArrowheads="1"/>
              </p:cNvSpPr>
              <p:nvPr/>
            </p:nvSpPr>
            <p:spPr bwMode="auto">
              <a:xfrm>
                <a:off x="6701" y="1556"/>
                <a:ext cx="121"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Rectangle 144"/>
              <p:cNvSpPr>
                <a:spLocks noChangeArrowheads="1"/>
              </p:cNvSpPr>
              <p:nvPr/>
            </p:nvSpPr>
            <p:spPr bwMode="auto">
              <a:xfrm>
                <a:off x="6701" y="1556"/>
                <a:ext cx="121"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Rectangle 145"/>
              <p:cNvSpPr>
                <a:spLocks noChangeArrowheads="1"/>
              </p:cNvSpPr>
              <p:nvPr/>
            </p:nvSpPr>
            <p:spPr bwMode="auto">
              <a:xfrm>
                <a:off x="6701" y="1585"/>
                <a:ext cx="121"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Rectangle 146"/>
              <p:cNvSpPr>
                <a:spLocks noChangeArrowheads="1"/>
              </p:cNvSpPr>
              <p:nvPr/>
            </p:nvSpPr>
            <p:spPr bwMode="auto">
              <a:xfrm>
                <a:off x="6701" y="1613"/>
                <a:ext cx="121"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Rectangle 147"/>
              <p:cNvSpPr>
                <a:spLocks noChangeArrowheads="1"/>
              </p:cNvSpPr>
              <p:nvPr/>
            </p:nvSpPr>
            <p:spPr bwMode="auto">
              <a:xfrm>
                <a:off x="6701" y="1641"/>
                <a:ext cx="121" cy="10"/>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Rectangle 148"/>
              <p:cNvSpPr>
                <a:spLocks noChangeArrowheads="1"/>
              </p:cNvSpPr>
              <p:nvPr/>
            </p:nvSpPr>
            <p:spPr bwMode="auto">
              <a:xfrm>
                <a:off x="5387" y="3728"/>
                <a:ext cx="1419" cy="83"/>
              </a:xfrm>
              <a:prstGeom prst="rect">
                <a:avLst/>
              </a:prstGeom>
              <a:solidFill>
                <a:srgbClr val="5A276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149"/>
              <p:cNvSpPr>
                <a:spLocks noChangeArrowheads="1"/>
              </p:cNvSpPr>
              <p:nvPr/>
            </p:nvSpPr>
            <p:spPr bwMode="auto">
              <a:xfrm>
                <a:off x="5387" y="3728"/>
                <a:ext cx="1419"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Rectangle 150"/>
              <p:cNvSpPr>
                <a:spLocks noChangeArrowheads="1"/>
              </p:cNvSpPr>
              <p:nvPr/>
            </p:nvSpPr>
            <p:spPr bwMode="auto">
              <a:xfrm>
                <a:off x="5431" y="3440"/>
                <a:ext cx="728" cy="103"/>
              </a:xfrm>
              <a:prstGeom prst="rect">
                <a:avLst/>
              </a:prstGeom>
              <a:solidFill>
                <a:srgbClr val="CF3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Rectangle 151"/>
              <p:cNvSpPr>
                <a:spLocks noChangeArrowheads="1"/>
              </p:cNvSpPr>
              <p:nvPr/>
            </p:nvSpPr>
            <p:spPr bwMode="auto">
              <a:xfrm>
                <a:off x="5431" y="3440"/>
                <a:ext cx="728"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52"/>
              <p:cNvSpPr>
                <a:spLocks/>
              </p:cNvSpPr>
              <p:nvPr/>
            </p:nvSpPr>
            <p:spPr bwMode="auto">
              <a:xfrm>
                <a:off x="6159" y="3440"/>
                <a:ext cx="725" cy="103"/>
              </a:xfrm>
              <a:custGeom>
                <a:avLst/>
                <a:gdLst>
                  <a:gd name="T0" fmla="*/ 725 w 725"/>
                  <a:gd name="T1" fmla="*/ 0 h 103"/>
                  <a:gd name="T2" fmla="*/ 0 w 725"/>
                  <a:gd name="T3" fmla="*/ 0 h 103"/>
                  <a:gd name="T4" fmla="*/ 0 w 725"/>
                  <a:gd name="T5" fmla="*/ 103 h 103"/>
                  <a:gd name="T6" fmla="*/ 725 w 725"/>
                  <a:gd name="T7" fmla="*/ 103 h 103"/>
                  <a:gd name="T8" fmla="*/ 725 w 725"/>
                  <a:gd name="T9" fmla="*/ 95 h 103"/>
                  <a:gd name="T10" fmla="*/ 0 w 725"/>
                  <a:gd name="T11" fmla="*/ 95 h 103"/>
                  <a:gd name="T12" fmla="*/ 0 w 725"/>
                  <a:gd name="T13" fmla="*/ 85 h 103"/>
                  <a:gd name="T14" fmla="*/ 725 w 725"/>
                  <a:gd name="T15" fmla="*/ 85 h 103"/>
                  <a:gd name="T16" fmla="*/ 725 w 725"/>
                  <a:gd name="T17" fmla="*/ 43 h 103"/>
                  <a:gd name="T18" fmla="*/ 0 w 725"/>
                  <a:gd name="T19" fmla="*/ 43 h 103"/>
                  <a:gd name="T20" fmla="*/ 0 w 725"/>
                  <a:gd name="T21" fmla="*/ 32 h 103"/>
                  <a:gd name="T22" fmla="*/ 725 w 725"/>
                  <a:gd name="T23" fmla="*/ 32 h 103"/>
                  <a:gd name="T24" fmla="*/ 725 w 725"/>
                  <a:gd name="T25"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5" h="103">
                    <a:moveTo>
                      <a:pt x="725" y="0"/>
                    </a:moveTo>
                    <a:lnTo>
                      <a:pt x="0" y="0"/>
                    </a:lnTo>
                    <a:lnTo>
                      <a:pt x="0" y="103"/>
                    </a:lnTo>
                    <a:lnTo>
                      <a:pt x="725" y="103"/>
                    </a:lnTo>
                    <a:lnTo>
                      <a:pt x="725" y="95"/>
                    </a:lnTo>
                    <a:lnTo>
                      <a:pt x="0" y="95"/>
                    </a:lnTo>
                    <a:lnTo>
                      <a:pt x="0" y="85"/>
                    </a:lnTo>
                    <a:lnTo>
                      <a:pt x="725" y="85"/>
                    </a:lnTo>
                    <a:lnTo>
                      <a:pt x="725" y="43"/>
                    </a:lnTo>
                    <a:lnTo>
                      <a:pt x="0" y="43"/>
                    </a:lnTo>
                    <a:lnTo>
                      <a:pt x="0" y="32"/>
                    </a:lnTo>
                    <a:lnTo>
                      <a:pt x="725" y="32"/>
                    </a:lnTo>
                    <a:lnTo>
                      <a:pt x="725" y="0"/>
                    </a:lnTo>
                    <a:close/>
                  </a:path>
                </a:pathLst>
              </a:custGeom>
              <a:solidFill>
                <a:srgbClr val="E2AF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153"/>
              <p:cNvSpPr>
                <a:spLocks/>
              </p:cNvSpPr>
              <p:nvPr/>
            </p:nvSpPr>
            <p:spPr bwMode="auto">
              <a:xfrm>
                <a:off x="6159" y="3440"/>
                <a:ext cx="725" cy="103"/>
              </a:xfrm>
              <a:custGeom>
                <a:avLst/>
                <a:gdLst>
                  <a:gd name="T0" fmla="*/ 725 w 725"/>
                  <a:gd name="T1" fmla="*/ 0 h 103"/>
                  <a:gd name="T2" fmla="*/ 0 w 725"/>
                  <a:gd name="T3" fmla="*/ 0 h 103"/>
                  <a:gd name="T4" fmla="*/ 0 w 725"/>
                  <a:gd name="T5" fmla="*/ 103 h 103"/>
                  <a:gd name="T6" fmla="*/ 725 w 725"/>
                  <a:gd name="T7" fmla="*/ 103 h 103"/>
                  <a:gd name="T8" fmla="*/ 725 w 725"/>
                  <a:gd name="T9" fmla="*/ 95 h 103"/>
                  <a:gd name="T10" fmla="*/ 0 w 725"/>
                  <a:gd name="T11" fmla="*/ 95 h 103"/>
                  <a:gd name="T12" fmla="*/ 0 w 725"/>
                  <a:gd name="T13" fmla="*/ 85 h 103"/>
                  <a:gd name="T14" fmla="*/ 725 w 725"/>
                  <a:gd name="T15" fmla="*/ 85 h 103"/>
                  <a:gd name="T16" fmla="*/ 725 w 725"/>
                  <a:gd name="T17" fmla="*/ 43 h 103"/>
                  <a:gd name="T18" fmla="*/ 0 w 725"/>
                  <a:gd name="T19" fmla="*/ 43 h 103"/>
                  <a:gd name="T20" fmla="*/ 0 w 725"/>
                  <a:gd name="T21" fmla="*/ 32 h 103"/>
                  <a:gd name="T22" fmla="*/ 725 w 725"/>
                  <a:gd name="T23" fmla="*/ 32 h 103"/>
                  <a:gd name="T24" fmla="*/ 725 w 725"/>
                  <a:gd name="T25"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5" h="103">
                    <a:moveTo>
                      <a:pt x="725" y="0"/>
                    </a:moveTo>
                    <a:lnTo>
                      <a:pt x="0" y="0"/>
                    </a:lnTo>
                    <a:lnTo>
                      <a:pt x="0" y="103"/>
                    </a:lnTo>
                    <a:lnTo>
                      <a:pt x="725" y="103"/>
                    </a:lnTo>
                    <a:lnTo>
                      <a:pt x="725" y="95"/>
                    </a:lnTo>
                    <a:lnTo>
                      <a:pt x="0" y="95"/>
                    </a:lnTo>
                    <a:lnTo>
                      <a:pt x="0" y="85"/>
                    </a:lnTo>
                    <a:lnTo>
                      <a:pt x="725" y="85"/>
                    </a:lnTo>
                    <a:lnTo>
                      <a:pt x="725" y="43"/>
                    </a:lnTo>
                    <a:lnTo>
                      <a:pt x="0" y="43"/>
                    </a:lnTo>
                    <a:lnTo>
                      <a:pt x="0" y="32"/>
                    </a:lnTo>
                    <a:lnTo>
                      <a:pt x="725" y="32"/>
                    </a:lnTo>
                    <a:lnTo>
                      <a:pt x="7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154"/>
              <p:cNvSpPr>
                <a:spLocks/>
              </p:cNvSpPr>
              <p:nvPr/>
            </p:nvSpPr>
            <p:spPr bwMode="auto">
              <a:xfrm>
                <a:off x="6159" y="3472"/>
                <a:ext cx="725" cy="11"/>
              </a:xfrm>
              <a:custGeom>
                <a:avLst/>
                <a:gdLst>
                  <a:gd name="T0" fmla="*/ 725 w 725"/>
                  <a:gd name="T1" fmla="*/ 0 h 11"/>
                  <a:gd name="T2" fmla="*/ 725 w 725"/>
                  <a:gd name="T3" fmla="*/ 0 h 11"/>
                  <a:gd name="T4" fmla="*/ 0 w 725"/>
                  <a:gd name="T5" fmla="*/ 0 h 11"/>
                  <a:gd name="T6" fmla="*/ 0 w 725"/>
                  <a:gd name="T7" fmla="*/ 11 h 11"/>
                  <a:gd name="T8" fmla="*/ 725 w 725"/>
                  <a:gd name="T9" fmla="*/ 11 h 11"/>
                  <a:gd name="T10" fmla="*/ 725 w 725"/>
                  <a:gd name="T11" fmla="*/ 0 h 11"/>
                </a:gdLst>
                <a:ahLst/>
                <a:cxnLst>
                  <a:cxn ang="0">
                    <a:pos x="T0" y="T1"/>
                  </a:cxn>
                  <a:cxn ang="0">
                    <a:pos x="T2" y="T3"/>
                  </a:cxn>
                  <a:cxn ang="0">
                    <a:pos x="T4" y="T5"/>
                  </a:cxn>
                  <a:cxn ang="0">
                    <a:pos x="T6" y="T7"/>
                  </a:cxn>
                  <a:cxn ang="0">
                    <a:pos x="T8" y="T9"/>
                  </a:cxn>
                  <a:cxn ang="0">
                    <a:pos x="T10" y="T11"/>
                  </a:cxn>
                </a:cxnLst>
                <a:rect l="0" t="0" r="r" b="b"/>
                <a:pathLst>
                  <a:path w="725" h="11">
                    <a:moveTo>
                      <a:pt x="725" y="0"/>
                    </a:moveTo>
                    <a:lnTo>
                      <a:pt x="725" y="0"/>
                    </a:lnTo>
                    <a:lnTo>
                      <a:pt x="0" y="0"/>
                    </a:lnTo>
                    <a:lnTo>
                      <a:pt x="0" y="11"/>
                    </a:lnTo>
                    <a:lnTo>
                      <a:pt x="725" y="11"/>
                    </a:lnTo>
                    <a:lnTo>
                      <a:pt x="725" y="0"/>
                    </a:lnTo>
                    <a:close/>
                  </a:path>
                </a:pathLst>
              </a:custGeom>
              <a:solidFill>
                <a:srgbClr val="CF36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155"/>
              <p:cNvSpPr>
                <a:spLocks/>
              </p:cNvSpPr>
              <p:nvPr/>
            </p:nvSpPr>
            <p:spPr bwMode="auto">
              <a:xfrm>
                <a:off x="6159" y="3472"/>
                <a:ext cx="725" cy="11"/>
              </a:xfrm>
              <a:custGeom>
                <a:avLst/>
                <a:gdLst>
                  <a:gd name="T0" fmla="*/ 725 w 725"/>
                  <a:gd name="T1" fmla="*/ 0 h 11"/>
                  <a:gd name="T2" fmla="*/ 725 w 725"/>
                  <a:gd name="T3" fmla="*/ 0 h 11"/>
                  <a:gd name="T4" fmla="*/ 0 w 725"/>
                  <a:gd name="T5" fmla="*/ 0 h 11"/>
                  <a:gd name="T6" fmla="*/ 0 w 725"/>
                  <a:gd name="T7" fmla="*/ 11 h 11"/>
                  <a:gd name="T8" fmla="*/ 725 w 725"/>
                  <a:gd name="T9" fmla="*/ 11 h 11"/>
                  <a:gd name="T10" fmla="*/ 725 w 725"/>
                  <a:gd name="T11" fmla="*/ 0 h 11"/>
                </a:gdLst>
                <a:ahLst/>
                <a:cxnLst>
                  <a:cxn ang="0">
                    <a:pos x="T0" y="T1"/>
                  </a:cxn>
                  <a:cxn ang="0">
                    <a:pos x="T2" y="T3"/>
                  </a:cxn>
                  <a:cxn ang="0">
                    <a:pos x="T4" y="T5"/>
                  </a:cxn>
                  <a:cxn ang="0">
                    <a:pos x="T6" y="T7"/>
                  </a:cxn>
                  <a:cxn ang="0">
                    <a:pos x="T8" y="T9"/>
                  </a:cxn>
                  <a:cxn ang="0">
                    <a:pos x="T10" y="T11"/>
                  </a:cxn>
                </a:cxnLst>
                <a:rect l="0" t="0" r="r" b="b"/>
                <a:pathLst>
                  <a:path w="725" h="11">
                    <a:moveTo>
                      <a:pt x="725" y="0"/>
                    </a:moveTo>
                    <a:lnTo>
                      <a:pt x="725" y="0"/>
                    </a:lnTo>
                    <a:lnTo>
                      <a:pt x="0" y="0"/>
                    </a:lnTo>
                    <a:lnTo>
                      <a:pt x="0" y="11"/>
                    </a:lnTo>
                    <a:lnTo>
                      <a:pt x="725" y="11"/>
                    </a:lnTo>
                    <a:lnTo>
                      <a:pt x="7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156"/>
              <p:cNvSpPr>
                <a:spLocks/>
              </p:cNvSpPr>
              <p:nvPr/>
            </p:nvSpPr>
            <p:spPr bwMode="auto">
              <a:xfrm>
                <a:off x="6159" y="3525"/>
                <a:ext cx="725" cy="10"/>
              </a:xfrm>
              <a:custGeom>
                <a:avLst/>
                <a:gdLst>
                  <a:gd name="T0" fmla="*/ 725 w 725"/>
                  <a:gd name="T1" fmla="*/ 0 h 10"/>
                  <a:gd name="T2" fmla="*/ 725 w 725"/>
                  <a:gd name="T3" fmla="*/ 0 h 10"/>
                  <a:gd name="T4" fmla="*/ 0 w 725"/>
                  <a:gd name="T5" fmla="*/ 0 h 10"/>
                  <a:gd name="T6" fmla="*/ 0 w 725"/>
                  <a:gd name="T7" fmla="*/ 10 h 10"/>
                  <a:gd name="T8" fmla="*/ 725 w 725"/>
                  <a:gd name="T9" fmla="*/ 10 h 10"/>
                  <a:gd name="T10" fmla="*/ 725 w 725"/>
                  <a:gd name="T11" fmla="*/ 0 h 10"/>
                </a:gdLst>
                <a:ahLst/>
                <a:cxnLst>
                  <a:cxn ang="0">
                    <a:pos x="T0" y="T1"/>
                  </a:cxn>
                  <a:cxn ang="0">
                    <a:pos x="T2" y="T3"/>
                  </a:cxn>
                  <a:cxn ang="0">
                    <a:pos x="T4" y="T5"/>
                  </a:cxn>
                  <a:cxn ang="0">
                    <a:pos x="T6" y="T7"/>
                  </a:cxn>
                  <a:cxn ang="0">
                    <a:pos x="T8" y="T9"/>
                  </a:cxn>
                  <a:cxn ang="0">
                    <a:pos x="T10" y="T11"/>
                  </a:cxn>
                </a:cxnLst>
                <a:rect l="0" t="0" r="r" b="b"/>
                <a:pathLst>
                  <a:path w="725" h="10">
                    <a:moveTo>
                      <a:pt x="725" y="0"/>
                    </a:moveTo>
                    <a:lnTo>
                      <a:pt x="725" y="0"/>
                    </a:lnTo>
                    <a:lnTo>
                      <a:pt x="0" y="0"/>
                    </a:lnTo>
                    <a:lnTo>
                      <a:pt x="0" y="10"/>
                    </a:lnTo>
                    <a:lnTo>
                      <a:pt x="725" y="10"/>
                    </a:lnTo>
                    <a:lnTo>
                      <a:pt x="725" y="0"/>
                    </a:lnTo>
                    <a:close/>
                  </a:path>
                </a:pathLst>
              </a:custGeom>
              <a:solidFill>
                <a:srgbClr val="CF36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157"/>
              <p:cNvSpPr>
                <a:spLocks/>
              </p:cNvSpPr>
              <p:nvPr/>
            </p:nvSpPr>
            <p:spPr bwMode="auto">
              <a:xfrm>
                <a:off x="6159" y="3525"/>
                <a:ext cx="725" cy="10"/>
              </a:xfrm>
              <a:custGeom>
                <a:avLst/>
                <a:gdLst>
                  <a:gd name="T0" fmla="*/ 725 w 725"/>
                  <a:gd name="T1" fmla="*/ 0 h 10"/>
                  <a:gd name="T2" fmla="*/ 725 w 725"/>
                  <a:gd name="T3" fmla="*/ 0 h 10"/>
                  <a:gd name="T4" fmla="*/ 0 w 725"/>
                  <a:gd name="T5" fmla="*/ 0 h 10"/>
                  <a:gd name="T6" fmla="*/ 0 w 725"/>
                  <a:gd name="T7" fmla="*/ 10 h 10"/>
                  <a:gd name="T8" fmla="*/ 725 w 725"/>
                  <a:gd name="T9" fmla="*/ 10 h 10"/>
                  <a:gd name="T10" fmla="*/ 725 w 725"/>
                  <a:gd name="T11" fmla="*/ 0 h 10"/>
                </a:gdLst>
                <a:ahLst/>
                <a:cxnLst>
                  <a:cxn ang="0">
                    <a:pos x="T0" y="T1"/>
                  </a:cxn>
                  <a:cxn ang="0">
                    <a:pos x="T2" y="T3"/>
                  </a:cxn>
                  <a:cxn ang="0">
                    <a:pos x="T4" y="T5"/>
                  </a:cxn>
                  <a:cxn ang="0">
                    <a:pos x="T6" y="T7"/>
                  </a:cxn>
                  <a:cxn ang="0">
                    <a:pos x="T8" y="T9"/>
                  </a:cxn>
                  <a:cxn ang="0">
                    <a:pos x="T10" y="T11"/>
                  </a:cxn>
                </a:cxnLst>
                <a:rect l="0" t="0" r="r" b="b"/>
                <a:pathLst>
                  <a:path w="725" h="10">
                    <a:moveTo>
                      <a:pt x="725" y="0"/>
                    </a:moveTo>
                    <a:lnTo>
                      <a:pt x="725" y="0"/>
                    </a:lnTo>
                    <a:lnTo>
                      <a:pt x="0" y="0"/>
                    </a:lnTo>
                    <a:lnTo>
                      <a:pt x="0" y="10"/>
                    </a:lnTo>
                    <a:lnTo>
                      <a:pt x="725" y="10"/>
                    </a:lnTo>
                    <a:lnTo>
                      <a:pt x="7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158"/>
              <p:cNvSpPr>
                <a:spLocks/>
              </p:cNvSpPr>
              <p:nvPr/>
            </p:nvSpPr>
            <p:spPr bwMode="auto">
              <a:xfrm>
                <a:off x="5895" y="3152"/>
                <a:ext cx="882" cy="103"/>
              </a:xfrm>
              <a:custGeom>
                <a:avLst/>
                <a:gdLst>
                  <a:gd name="T0" fmla="*/ 882 w 882"/>
                  <a:gd name="T1" fmla="*/ 0 h 103"/>
                  <a:gd name="T2" fmla="*/ 0 w 882"/>
                  <a:gd name="T3" fmla="*/ 0 h 103"/>
                  <a:gd name="T4" fmla="*/ 0 w 882"/>
                  <a:gd name="T5" fmla="*/ 32 h 103"/>
                  <a:gd name="T6" fmla="*/ 0 w 882"/>
                  <a:gd name="T7" fmla="*/ 42 h 103"/>
                  <a:gd name="T8" fmla="*/ 0 w 882"/>
                  <a:gd name="T9" fmla="*/ 85 h 103"/>
                  <a:gd name="T10" fmla="*/ 0 w 882"/>
                  <a:gd name="T11" fmla="*/ 95 h 103"/>
                  <a:gd name="T12" fmla="*/ 0 w 882"/>
                  <a:gd name="T13" fmla="*/ 103 h 103"/>
                  <a:gd name="T14" fmla="*/ 882 w 882"/>
                  <a:gd name="T15" fmla="*/ 103 h 103"/>
                  <a:gd name="T16" fmla="*/ 882 w 882"/>
                  <a:gd name="T1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2" h="103">
                    <a:moveTo>
                      <a:pt x="882" y="0"/>
                    </a:moveTo>
                    <a:lnTo>
                      <a:pt x="0" y="0"/>
                    </a:lnTo>
                    <a:lnTo>
                      <a:pt x="0" y="32"/>
                    </a:lnTo>
                    <a:lnTo>
                      <a:pt x="0" y="42"/>
                    </a:lnTo>
                    <a:lnTo>
                      <a:pt x="0" y="85"/>
                    </a:lnTo>
                    <a:lnTo>
                      <a:pt x="0" y="95"/>
                    </a:lnTo>
                    <a:lnTo>
                      <a:pt x="0" y="103"/>
                    </a:lnTo>
                    <a:lnTo>
                      <a:pt x="882" y="103"/>
                    </a:lnTo>
                    <a:lnTo>
                      <a:pt x="882" y="0"/>
                    </a:lnTo>
                    <a:close/>
                  </a:path>
                </a:pathLst>
              </a:custGeom>
              <a:solidFill>
                <a:srgbClr val="0B62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159"/>
              <p:cNvSpPr>
                <a:spLocks/>
              </p:cNvSpPr>
              <p:nvPr/>
            </p:nvSpPr>
            <p:spPr bwMode="auto">
              <a:xfrm>
                <a:off x="5895" y="3152"/>
                <a:ext cx="882" cy="103"/>
              </a:xfrm>
              <a:custGeom>
                <a:avLst/>
                <a:gdLst>
                  <a:gd name="T0" fmla="*/ 882 w 882"/>
                  <a:gd name="T1" fmla="*/ 0 h 103"/>
                  <a:gd name="T2" fmla="*/ 0 w 882"/>
                  <a:gd name="T3" fmla="*/ 0 h 103"/>
                  <a:gd name="T4" fmla="*/ 0 w 882"/>
                  <a:gd name="T5" fmla="*/ 32 h 103"/>
                  <a:gd name="T6" fmla="*/ 0 w 882"/>
                  <a:gd name="T7" fmla="*/ 42 h 103"/>
                  <a:gd name="T8" fmla="*/ 0 w 882"/>
                  <a:gd name="T9" fmla="*/ 85 h 103"/>
                  <a:gd name="T10" fmla="*/ 0 w 882"/>
                  <a:gd name="T11" fmla="*/ 95 h 103"/>
                  <a:gd name="T12" fmla="*/ 0 w 882"/>
                  <a:gd name="T13" fmla="*/ 103 h 103"/>
                  <a:gd name="T14" fmla="*/ 882 w 882"/>
                  <a:gd name="T15" fmla="*/ 103 h 103"/>
                  <a:gd name="T16" fmla="*/ 882 w 882"/>
                  <a:gd name="T1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2" h="103">
                    <a:moveTo>
                      <a:pt x="882" y="0"/>
                    </a:moveTo>
                    <a:lnTo>
                      <a:pt x="0" y="0"/>
                    </a:lnTo>
                    <a:lnTo>
                      <a:pt x="0" y="32"/>
                    </a:lnTo>
                    <a:lnTo>
                      <a:pt x="0" y="42"/>
                    </a:lnTo>
                    <a:lnTo>
                      <a:pt x="0" y="85"/>
                    </a:lnTo>
                    <a:lnTo>
                      <a:pt x="0" y="95"/>
                    </a:lnTo>
                    <a:lnTo>
                      <a:pt x="0" y="103"/>
                    </a:lnTo>
                    <a:lnTo>
                      <a:pt x="882" y="103"/>
                    </a:lnTo>
                    <a:lnTo>
                      <a:pt x="8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160"/>
              <p:cNvSpPr>
                <a:spLocks noEditPoints="1"/>
              </p:cNvSpPr>
              <p:nvPr/>
            </p:nvSpPr>
            <p:spPr bwMode="auto">
              <a:xfrm>
                <a:off x="5357" y="3152"/>
                <a:ext cx="538" cy="103"/>
              </a:xfrm>
              <a:custGeom>
                <a:avLst/>
                <a:gdLst>
                  <a:gd name="T0" fmla="*/ 538 w 538"/>
                  <a:gd name="T1" fmla="*/ 95 h 103"/>
                  <a:gd name="T2" fmla="*/ 0 w 538"/>
                  <a:gd name="T3" fmla="*/ 95 h 103"/>
                  <a:gd name="T4" fmla="*/ 0 w 538"/>
                  <a:gd name="T5" fmla="*/ 103 h 103"/>
                  <a:gd name="T6" fmla="*/ 538 w 538"/>
                  <a:gd name="T7" fmla="*/ 103 h 103"/>
                  <a:gd name="T8" fmla="*/ 538 w 538"/>
                  <a:gd name="T9" fmla="*/ 95 h 103"/>
                  <a:gd name="T10" fmla="*/ 538 w 538"/>
                  <a:gd name="T11" fmla="*/ 42 h 103"/>
                  <a:gd name="T12" fmla="*/ 0 w 538"/>
                  <a:gd name="T13" fmla="*/ 42 h 103"/>
                  <a:gd name="T14" fmla="*/ 0 w 538"/>
                  <a:gd name="T15" fmla="*/ 85 h 103"/>
                  <a:gd name="T16" fmla="*/ 538 w 538"/>
                  <a:gd name="T17" fmla="*/ 85 h 103"/>
                  <a:gd name="T18" fmla="*/ 538 w 538"/>
                  <a:gd name="T19" fmla="*/ 42 h 103"/>
                  <a:gd name="T20" fmla="*/ 538 w 538"/>
                  <a:gd name="T21" fmla="*/ 0 h 103"/>
                  <a:gd name="T22" fmla="*/ 0 w 538"/>
                  <a:gd name="T23" fmla="*/ 0 h 103"/>
                  <a:gd name="T24" fmla="*/ 0 w 538"/>
                  <a:gd name="T25" fmla="*/ 32 h 103"/>
                  <a:gd name="T26" fmla="*/ 538 w 538"/>
                  <a:gd name="T27" fmla="*/ 32 h 103"/>
                  <a:gd name="T28" fmla="*/ 538 w 538"/>
                  <a:gd name="T2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8" h="103">
                    <a:moveTo>
                      <a:pt x="538" y="95"/>
                    </a:moveTo>
                    <a:lnTo>
                      <a:pt x="0" y="95"/>
                    </a:lnTo>
                    <a:lnTo>
                      <a:pt x="0" y="103"/>
                    </a:lnTo>
                    <a:lnTo>
                      <a:pt x="538" y="103"/>
                    </a:lnTo>
                    <a:lnTo>
                      <a:pt x="538" y="95"/>
                    </a:lnTo>
                    <a:close/>
                    <a:moveTo>
                      <a:pt x="538" y="42"/>
                    </a:moveTo>
                    <a:lnTo>
                      <a:pt x="0" y="42"/>
                    </a:lnTo>
                    <a:lnTo>
                      <a:pt x="0" y="85"/>
                    </a:lnTo>
                    <a:lnTo>
                      <a:pt x="538" y="85"/>
                    </a:lnTo>
                    <a:lnTo>
                      <a:pt x="538" y="42"/>
                    </a:lnTo>
                    <a:close/>
                    <a:moveTo>
                      <a:pt x="538" y="0"/>
                    </a:moveTo>
                    <a:lnTo>
                      <a:pt x="0" y="0"/>
                    </a:lnTo>
                    <a:lnTo>
                      <a:pt x="0" y="32"/>
                    </a:lnTo>
                    <a:lnTo>
                      <a:pt x="538" y="32"/>
                    </a:lnTo>
                    <a:lnTo>
                      <a:pt x="538" y="0"/>
                    </a:lnTo>
                    <a:close/>
                  </a:path>
                </a:pathLst>
              </a:custGeom>
              <a:solidFill>
                <a:srgbClr val="BBB4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161"/>
              <p:cNvSpPr>
                <a:spLocks noEditPoints="1"/>
              </p:cNvSpPr>
              <p:nvPr/>
            </p:nvSpPr>
            <p:spPr bwMode="auto">
              <a:xfrm>
                <a:off x="5357" y="3152"/>
                <a:ext cx="538" cy="103"/>
              </a:xfrm>
              <a:custGeom>
                <a:avLst/>
                <a:gdLst>
                  <a:gd name="T0" fmla="*/ 538 w 538"/>
                  <a:gd name="T1" fmla="*/ 95 h 103"/>
                  <a:gd name="T2" fmla="*/ 0 w 538"/>
                  <a:gd name="T3" fmla="*/ 95 h 103"/>
                  <a:gd name="T4" fmla="*/ 0 w 538"/>
                  <a:gd name="T5" fmla="*/ 103 h 103"/>
                  <a:gd name="T6" fmla="*/ 538 w 538"/>
                  <a:gd name="T7" fmla="*/ 103 h 103"/>
                  <a:gd name="T8" fmla="*/ 538 w 538"/>
                  <a:gd name="T9" fmla="*/ 95 h 103"/>
                  <a:gd name="T10" fmla="*/ 538 w 538"/>
                  <a:gd name="T11" fmla="*/ 42 h 103"/>
                  <a:gd name="T12" fmla="*/ 0 w 538"/>
                  <a:gd name="T13" fmla="*/ 42 h 103"/>
                  <a:gd name="T14" fmla="*/ 0 w 538"/>
                  <a:gd name="T15" fmla="*/ 85 h 103"/>
                  <a:gd name="T16" fmla="*/ 538 w 538"/>
                  <a:gd name="T17" fmla="*/ 85 h 103"/>
                  <a:gd name="T18" fmla="*/ 538 w 538"/>
                  <a:gd name="T19" fmla="*/ 42 h 103"/>
                  <a:gd name="T20" fmla="*/ 538 w 538"/>
                  <a:gd name="T21" fmla="*/ 0 h 103"/>
                  <a:gd name="T22" fmla="*/ 0 w 538"/>
                  <a:gd name="T23" fmla="*/ 0 h 103"/>
                  <a:gd name="T24" fmla="*/ 0 w 538"/>
                  <a:gd name="T25" fmla="*/ 32 h 103"/>
                  <a:gd name="T26" fmla="*/ 538 w 538"/>
                  <a:gd name="T27" fmla="*/ 32 h 103"/>
                  <a:gd name="T28" fmla="*/ 538 w 538"/>
                  <a:gd name="T2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8" h="103">
                    <a:moveTo>
                      <a:pt x="538" y="95"/>
                    </a:moveTo>
                    <a:lnTo>
                      <a:pt x="0" y="95"/>
                    </a:lnTo>
                    <a:lnTo>
                      <a:pt x="0" y="103"/>
                    </a:lnTo>
                    <a:lnTo>
                      <a:pt x="538" y="103"/>
                    </a:lnTo>
                    <a:lnTo>
                      <a:pt x="538" y="95"/>
                    </a:lnTo>
                    <a:moveTo>
                      <a:pt x="538" y="42"/>
                    </a:moveTo>
                    <a:lnTo>
                      <a:pt x="0" y="42"/>
                    </a:lnTo>
                    <a:lnTo>
                      <a:pt x="0" y="85"/>
                    </a:lnTo>
                    <a:lnTo>
                      <a:pt x="538" y="85"/>
                    </a:lnTo>
                    <a:lnTo>
                      <a:pt x="538" y="42"/>
                    </a:lnTo>
                    <a:moveTo>
                      <a:pt x="538" y="0"/>
                    </a:moveTo>
                    <a:lnTo>
                      <a:pt x="0" y="0"/>
                    </a:lnTo>
                    <a:lnTo>
                      <a:pt x="0" y="32"/>
                    </a:lnTo>
                    <a:lnTo>
                      <a:pt x="538" y="32"/>
                    </a:lnTo>
                    <a:lnTo>
                      <a:pt x="5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162"/>
              <p:cNvSpPr>
                <a:spLocks/>
              </p:cNvSpPr>
              <p:nvPr/>
            </p:nvSpPr>
            <p:spPr bwMode="auto">
              <a:xfrm>
                <a:off x="5357" y="3184"/>
                <a:ext cx="538" cy="10"/>
              </a:xfrm>
              <a:custGeom>
                <a:avLst/>
                <a:gdLst>
                  <a:gd name="T0" fmla="*/ 538 w 538"/>
                  <a:gd name="T1" fmla="*/ 0 h 10"/>
                  <a:gd name="T2" fmla="*/ 538 w 538"/>
                  <a:gd name="T3" fmla="*/ 0 h 10"/>
                  <a:gd name="T4" fmla="*/ 0 w 538"/>
                  <a:gd name="T5" fmla="*/ 0 h 10"/>
                  <a:gd name="T6" fmla="*/ 0 w 538"/>
                  <a:gd name="T7" fmla="*/ 10 h 10"/>
                  <a:gd name="T8" fmla="*/ 538 w 538"/>
                  <a:gd name="T9" fmla="*/ 10 h 10"/>
                  <a:gd name="T10" fmla="*/ 538 w 538"/>
                  <a:gd name="T11" fmla="*/ 0 h 10"/>
                </a:gdLst>
                <a:ahLst/>
                <a:cxnLst>
                  <a:cxn ang="0">
                    <a:pos x="T0" y="T1"/>
                  </a:cxn>
                  <a:cxn ang="0">
                    <a:pos x="T2" y="T3"/>
                  </a:cxn>
                  <a:cxn ang="0">
                    <a:pos x="T4" y="T5"/>
                  </a:cxn>
                  <a:cxn ang="0">
                    <a:pos x="T6" y="T7"/>
                  </a:cxn>
                  <a:cxn ang="0">
                    <a:pos x="T8" y="T9"/>
                  </a:cxn>
                  <a:cxn ang="0">
                    <a:pos x="T10" y="T11"/>
                  </a:cxn>
                </a:cxnLst>
                <a:rect l="0" t="0" r="r" b="b"/>
                <a:pathLst>
                  <a:path w="538" h="10">
                    <a:moveTo>
                      <a:pt x="538" y="0"/>
                    </a:moveTo>
                    <a:lnTo>
                      <a:pt x="538" y="0"/>
                    </a:lnTo>
                    <a:lnTo>
                      <a:pt x="0" y="0"/>
                    </a:lnTo>
                    <a:lnTo>
                      <a:pt x="0" y="10"/>
                    </a:lnTo>
                    <a:lnTo>
                      <a:pt x="538" y="10"/>
                    </a:lnTo>
                    <a:lnTo>
                      <a:pt x="538" y="0"/>
                    </a:lnTo>
                    <a:close/>
                  </a:path>
                </a:pathLst>
              </a:custGeom>
              <a:solidFill>
                <a:srgbClr val="AE3B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163"/>
              <p:cNvSpPr>
                <a:spLocks/>
              </p:cNvSpPr>
              <p:nvPr/>
            </p:nvSpPr>
            <p:spPr bwMode="auto">
              <a:xfrm>
                <a:off x="5357" y="3184"/>
                <a:ext cx="538" cy="10"/>
              </a:xfrm>
              <a:custGeom>
                <a:avLst/>
                <a:gdLst>
                  <a:gd name="T0" fmla="*/ 538 w 538"/>
                  <a:gd name="T1" fmla="*/ 0 h 10"/>
                  <a:gd name="T2" fmla="*/ 538 w 538"/>
                  <a:gd name="T3" fmla="*/ 0 h 10"/>
                  <a:gd name="T4" fmla="*/ 0 w 538"/>
                  <a:gd name="T5" fmla="*/ 0 h 10"/>
                  <a:gd name="T6" fmla="*/ 0 w 538"/>
                  <a:gd name="T7" fmla="*/ 10 h 10"/>
                  <a:gd name="T8" fmla="*/ 538 w 538"/>
                  <a:gd name="T9" fmla="*/ 10 h 10"/>
                  <a:gd name="T10" fmla="*/ 538 w 538"/>
                  <a:gd name="T11" fmla="*/ 0 h 10"/>
                </a:gdLst>
                <a:ahLst/>
                <a:cxnLst>
                  <a:cxn ang="0">
                    <a:pos x="T0" y="T1"/>
                  </a:cxn>
                  <a:cxn ang="0">
                    <a:pos x="T2" y="T3"/>
                  </a:cxn>
                  <a:cxn ang="0">
                    <a:pos x="T4" y="T5"/>
                  </a:cxn>
                  <a:cxn ang="0">
                    <a:pos x="T6" y="T7"/>
                  </a:cxn>
                  <a:cxn ang="0">
                    <a:pos x="T8" y="T9"/>
                  </a:cxn>
                  <a:cxn ang="0">
                    <a:pos x="T10" y="T11"/>
                  </a:cxn>
                </a:cxnLst>
                <a:rect l="0" t="0" r="r" b="b"/>
                <a:pathLst>
                  <a:path w="538" h="10">
                    <a:moveTo>
                      <a:pt x="538" y="0"/>
                    </a:moveTo>
                    <a:lnTo>
                      <a:pt x="538" y="0"/>
                    </a:lnTo>
                    <a:lnTo>
                      <a:pt x="0" y="0"/>
                    </a:lnTo>
                    <a:lnTo>
                      <a:pt x="0" y="10"/>
                    </a:lnTo>
                    <a:lnTo>
                      <a:pt x="538" y="10"/>
                    </a:lnTo>
                    <a:lnTo>
                      <a:pt x="5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164"/>
              <p:cNvSpPr>
                <a:spLocks/>
              </p:cNvSpPr>
              <p:nvPr/>
            </p:nvSpPr>
            <p:spPr bwMode="auto">
              <a:xfrm>
                <a:off x="5357" y="3237"/>
                <a:ext cx="538" cy="10"/>
              </a:xfrm>
              <a:custGeom>
                <a:avLst/>
                <a:gdLst>
                  <a:gd name="T0" fmla="*/ 538 w 538"/>
                  <a:gd name="T1" fmla="*/ 0 h 10"/>
                  <a:gd name="T2" fmla="*/ 538 w 538"/>
                  <a:gd name="T3" fmla="*/ 0 h 10"/>
                  <a:gd name="T4" fmla="*/ 0 w 538"/>
                  <a:gd name="T5" fmla="*/ 0 h 10"/>
                  <a:gd name="T6" fmla="*/ 0 w 538"/>
                  <a:gd name="T7" fmla="*/ 10 h 10"/>
                  <a:gd name="T8" fmla="*/ 538 w 538"/>
                  <a:gd name="T9" fmla="*/ 10 h 10"/>
                  <a:gd name="T10" fmla="*/ 538 w 538"/>
                  <a:gd name="T11" fmla="*/ 0 h 10"/>
                </a:gdLst>
                <a:ahLst/>
                <a:cxnLst>
                  <a:cxn ang="0">
                    <a:pos x="T0" y="T1"/>
                  </a:cxn>
                  <a:cxn ang="0">
                    <a:pos x="T2" y="T3"/>
                  </a:cxn>
                  <a:cxn ang="0">
                    <a:pos x="T4" y="T5"/>
                  </a:cxn>
                  <a:cxn ang="0">
                    <a:pos x="T6" y="T7"/>
                  </a:cxn>
                  <a:cxn ang="0">
                    <a:pos x="T8" y="T9"/>
                  </a:cxn>
                  <a:cxn ang="0">
                    <a:pos x="T10" y="T11"/>
                  </a:cxn>
                </a:cxnLst>
                <a:rect l="0" t="0" r="r" b="b"/>
                <a:pathLst>
                  <a:path w="538" h="10">
                    <a:moveTo>
                      <a:pt x="538" y="0"/>
                    </a:moveTo>
                    <a:lnTo>
                      <a:pt x="538" y="0"/>
                    </a:lnTo>
                    <a:lnTo>
                      <a:pt x="0" y="0"/>
                    </a:lnTo>
                    <a:lnTo>
                      <a:pt x="0" y="10"/>
                    </a:lnTo>
                    <a:lnTo>
                      <a:pt x="538" y="10"/>
                    </a:lnTo>
                    <a:lnTo>
                      <a:pt x="538" y="0"/>
                    </a:lnTo>
                    <a:close/>
                  </a:path>
                </a:pathLst>
              </a:custGeom>
              <a:solidFill>
                <a:srgbClr val="AE3B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165"/>
              <p:cNvSpPr>
                <a:spLocks/>
              </p:cNvSpPr>
              <p:nvPr/>
            </p:nvSpPr>
            <p:spPr bwMode="auto">
              <a:xfrm>
                <a:off x="5357" y="3237"/>
                <a:ext cx="538" cy="10"/>
              </a:xfrm>
              <a:custGeom>
                <a:avLst/>
                <a:gdLst>
                  <a:gd name="T0" fmla="*/ 538 w 538"/>
                  <a:gd name="T1" fmla="*/ 0 h 10"/>
                  <a:gd name="T2" fmla="*/ 538 w 538"/>
                  <a:gd name="T3" fmla="*/ 0 h 10"/>
                  <a:gd name="T4" fmla="*/ 0 w 538"/>
                  <a:gd name="T5" fmla="*/ 0 h 10"/>
                  <a:gd name="T6" fmla="*/ 0 w 538"/>
                  <a:gd name="T7" fmla="*/ 10 h 10"/>
                  <a:gd name="T8" fmla="*/ 538 w 538"/>
                  <a:gd name="T9" fmla="*/ 10 h 10"/>
                  <a:gd name="T10" fmla="*/ 538 w 538"/>
                  <a:gd name="T11" fmla="*/ 0 h 10"/>
                </a:gdLst>
                <a:ahLst/>
                <a:cxnLst>
                  <a:cxn ang="0">
                    <a:pos x="T0" y="T1"/>
                  </a:cxn>
                  <a:cxn ang="0">
                    <a:pos x="T2" y="T3"/>
                  </a:cxn>
                  <a:cxn ang="0">
                    <a:pos x="T4" y="T5"/>
                  </a:cxn>
                  <a:cxn ang="0">
                    <a:pos x="T6" y="T7"/>
                  </a:cxn>
                  <a:cxn ang="0">
                    <a:pos x="T8" y="T9"/>
                  </a:cxn>
                  <a:cxn ang="0">
                    <a:pos x="T10" y="T11"/>
                  </a:cxn>
                </a:cxnLst>
                <a:rect l="0" t="0" r="r" b="b"/>
                <a:pathLst>
                  <a:path w="538" h="10">
                    <a:moveTo>
                      <a:pt x="538" y="0"/>
                    </a:moveTo>
                    <a:lnTo>
                      <a:pt x="538" y="0"/>
                    </a:lnTo>
                    <a:lnTo>
                      <a:pt x="0" y="0"/>
                    </a:lnTo>
                    <a:lnTo>
                      <a:pt x="0" y="10"/>
                    </a:lnTo>
                    <a:lnTo>
                      <a:pt x="538" y="10"/>
                    </a:lnTo>
                    <a:lnTo>
                      <a:pt x="5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166"/>
              <p:cNvSpPr>
                <a:spLocks/>
              </p:cNvSpPr>
              <p:nvPr/>
            </p:nvSpPr>
            <p:spPr bwMode="auto">
              <a:xfrm>
                <a:off x="5387" y="2812"/>
                <a:ext cx="1006" cy="102"/>
              </a:xfrm>
              <a:custGeom>
                <a:avLst/>
                <a:gdLst>
                  <a:gd name="T0" fmla="*/ 159 w 1006"/>
                  <a:gd name="T1" fmla="*/ 0 h 102"/>
                  <a:gd name="T2" fmla="*/ 0 w 1006"/>
                  <a:gd name="T3" fmla="*/ 0 h 102"/>
                  <a:gd name="T4" fmla="*/ 0 w 1006"/>
                  <a:gd name="T5" fmla="*/ 102 h 102"/>
                  <a:gd name="T6" fmla="*/ 0 w 1006"/>
                  <a:gd name="T7" fmla="*/ 102 h 102"/>
                  <a:gd name="T8" fmla="*/ 0 w 1006"/>
                  <a:gd name="T9" fmla="*/ 4 h 102"/>
                  <a:gd name="T10" fmla="*/ 1006 w 1006"/>
                  <a:gd name="T11" fmla="*/ 4 h 102"/>
                  <a:gd name="T12" fmla="*/ 1006 w 1006"/>
                  <a:gd name="T13" fmla="*/ 4 h 102"/>
                  <a:gd name="T14" fmla="*/ 508 w 1006"/>
                  <a:gd name="T15" fmla="*/ 4 h 102"/>
                  <a:gd name="T16" fmla="*/ 159 w 1006"/>
                  <a:gd name="T17" fmla="*/ 4 h 102"/>
                  <a:gd name="T18" fmla="*/ 159 w 1006"/>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6" h="102">
                    <a:moveTo>
                      <a:pt x="159" y="0"/>
                    </a:moveTo>
                    <a:lnTo>
                      <a:pt x="0" y="0"/>
                    </a:lnTo>
                    <a:lnTo>
                      <a:pt x="0" y="102"/>
                    </a:lnTo>
                    <a:lnTo>
                      <a:pt x="0" y="102"/>
                    </a:lnTo>
                    <a:lnTo>
                      <a:pt x="0" y="4"/>
                    </a:lnTo>
                    <a:lnTo>
                      <a:pt x="1006" y="4"/>
                    </a:lnTo>
                    <a:lnTo>
                      <a:pt x="1006" y="4"/>
                    </a:lnTo>
                    <a:lnTo>
                      <a:pt x="508" y="4"/>
                    </a:lnTo>
                    <a:lnTo>
                      <a:pt x="159" y="4"/>
                    </a:lnTo>
                    <a:lnTo>
                      <a:pt x="159" y="0"/>
                    </a:lnTo>
                    <a:close/>
                  </a:path>
                </a:pathLst>
              </a:custGeom>
              <a:solidFill>
                <a:srgbClr val="BBB8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167"/>
              <p:cNvSpPr>
                <a:spLocks/>
              </p:cNvSpPr>
              <p:nvPr/>
            </p:nvSpPr>
            <p:spPr bwMode="auto">
              <a:xfrm>
                <a:off x="5387" y="2812"/>
                <a:ext cx="1006" cy="102"/>
              </a:xfrm>
              <a:custGeom>
                <a:avLst/>
                <a:gdLst>
                  <a:gd name="T0" fmla="*/ 159 w 1006"/>
                  <a:gd name="T1" fmla="*/ 0 h 102"/>
                  <a:gd name="T2" fmla="*/ 0 w 1006"/>
                  <a:gd name="T3" fmla="*/ 0 h 102"/>
                  <a:gd name="T4" fmla="*/ 0 w 1006"/>
                  <a:gd name="T5" fmla="*/ 102 h 102"/>
                  <a:gd name="T6" fmla="*/ 0 w 1006"/>
                  <a:gd name="T7" fmla="*/ 102 h 102"/>
                  <a:gd name="T8" fmla="*/ 0 w 1006"/>
                  <a:gd name="T9" fmla="*/ 4 h 102"/>
                  <a:gd name="T10" fmla="*/ 1006 w 1006"/>
                  <a:gd name="T11" fmla="*/ 4 h 102"/>
                  <a:gd name="T12" fmla="*/ 1006 w 1006"/>
                  <a:gd name="T13" fmla="*/ 4 h 102"/>
                  <a:gd name="T14" fmla="*/ 508 w 1006"/>
                  <a:gd name="T15" fmla="*/ 4 h 102"/>
                  <a:gd name="T16" fmla="*/ 159 w 1006"/>
                  <a:gd name="T17" fmla="*/ 4 h 102"/>
                  <a:gd name="T18" fmla="*/ 159 w 1006"/>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6" h="102">
                    <a:moveTo>
                      <a:pt x="159" y="0"/>
                    </a:moveTo>
                    <a:lnTo>
                      <a:pt x="0" y="0"/>
                    </a:lnTo>
                    <a:lnTo>
                      <a:pt x="0" y="102"/>
                    </a:lnTo>
                    <a:lnTo>
                      <a:pt x="0" y="102"/>
                    </a:lnTo>
                    <a:lnTo>
                      <a:pt x="0" y="4"/>
                    </a:lnTo>
                    <a:lnTo>
                      <a:pt x="1006" y="4"/>
                    </a:lnTo>
                    <a:lnTo>
                      <a:pt x="1006" y="4"/>
                    </a:lnTo>
                    <a:lnTo>
                      <a:pt x="508" y="4"/>
                    </a:lnTo>
                    <a:lnTo>
                      <a:pt x="159" y="4"/>
                    </a:lnTo>
                    <a:lnTo>
                      <a:pt x="1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168"/>
              <p:cNvSpPr>
                <a:spLocks/>
              </p:cNvSpPr>
              <p:nvPr/>
            </p:nvSpPr>
            <p:spPr bwMode="auto">
              <a:xfrm>
                <a:off x="6596" y="2812"/>
                <a:ext cx="89" cy="102"/>
              </a:xfrm>
              <a:custGeom>
                <a:avLst/>
                <a:gdLst>
                  <a:gd name="T0" fmla="*/ 89 w 89"/>
                  <a:gd name="T1" fmla="*/ 0 h 102"/>
                  <a:gd name="T2" fmla="*/ 48 w 89"/>
                  <a:gd name="T3" fmla="*/ 0 h 102"/>
                  <a:gd name="T4" fmla="*/ 48 w 89"/>
                  <a:gd name="T5" fmla="*/ 4 h 102"/>
                  <a:gd name="T6" fmla="*/ 0 w 89"/>
                  <a:gd name="T7" fmla="*/ 4 h 102"/>
                  <a:gd name="T8" fmla="*/ 0 w 89"/>
                  <a:gd name="T9" fmla="*/ 4 h 102"/>
                  <a:gd name="T10" fmla="*/ 89 w 89"/>
                  <a:gd name="T11" fmla="*/ 4 h 102"/>
                  <a:gd name="T12" fmla="*/ 89 w 89"/>
                  <a:gd name="T13" fmla="*/ 102 h 102"/>
                  <a:gd name="T14" fmla="*/ 89 w 89"/>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102">
                    <a:moveTo>
                      <a:pt x="89" y="0"/>
                    </a:moveTo>
                    <a:lnTo>
                      <a:pt x="48" y="0"/>
                    </a:lnTo>
                    <a:lnTo>
                      <a:pt x="48" y="4"/>
                    </a:lnTo>
                    <a:lnTo>
                      <a:pt x="0" y="4"/>
                    </a:lnTo>
                    <a:lnTo>
                      <a:pt x="0" y="4"/>
                    </a:lnTo>
                    <a:lnTo>
                      <a:pt x="89" y="4"/>
                    </a:lnTo>
                    <a:lnTo>
                      <a:pt x="89" y="102"/>
                    </a:lnTo>
                    <a:lnTo>
                      <a:pt x="89" y="0"/>
                    </a:lnTo>
                    <a:close/>
                  </a:path>
                </a:pathLst>
              </a:custGeom>
              <a:solidFill>
                <a:srgbClr val="447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169"/>
              <p:cNvSpPr>
                <a:spLocks/>
              </p:cNvSpPr>
              <p:nvPr/>
            </p:nvSpPr>
            <p:spPr bwMode="auto">
              <a:xfrm>
                <a:off x="6596" y="2812"/>
                <a:ext cx="89" cy="102"/>
              </a:xfrm>
              <a:custGeom>
                <a:avLst/>
                <a:gdLst>
                  <a:gd name="T0" fmla="*/ 89 w 89"/>
                  <a:gd name="T1" fmla="*/ 0 h 102"/>
                  <a:gd name="T2" fmla="*/ 48 w 89"/>
                  <a:gd name="T3" fmla="*/ 0 h 102"/>
                  <a:gd name="T4" fmla="*/ 48 w 89"/>
                  <a:gd name="T5" fmla="*/ 4 h 102"/>
                  <a:gd name="T6" fmla="*/ 0 w 89"/>
                  <a:gd name="T7" fmla="*/ 4 h 102"/>
                  <a:gd name="T8" fmla="*/ 0 w 89"/>
                  <a:gd name="T9" fmla="*/ 4 h 102"/>
                  <a:gd name="T10" fmla="*/ 89 w 89"/>
                  <a:gd name="T11" fmla="*/ 4 h 102"/>
                  <a:gd name="T12" fmla="*/ 89 w 89"/>
                  <a:gd name="T13" fmla="*/ 102 h 102"/>
                  <a:gd name="T14" fmla="*/ 89 w 89"/>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102">
                    <a:moveTo>
                      <a:pt x="89" y="0"/>
                    </a:moveTo>
                    <a:lnTo>
                      <a:pt x="48" y="0"/>
                    </a:lnTo>
                    <a:lnTo>
                      <a:pt x="48" y="4"/>
                    </a:lnTo>
                    <a:lnTo>
                      <a:pt x="0" y="4"/>
                    </a:lnTo>
                    <a:lnTo>
                      <a:pt x="0" y="4"/>
                    </a:lnTo>
                    <a:lnTo>
                      <a:pt x="89" y="4"/>
                    </a:lnTo>
                    <a:lnTo>
                      <a:pt x="89" y="102"/>
                    </a:lnTo>
                    <a:lnTo>
                      <a:pt x="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170"/>
              <p:cNvSpPr>
                <a:spLocks/>
              </p:cNvSpPr>
              <p:nvPr/>
            </p:nvSpPr>
            <p:spPr bwMode="auto">
              <a:xfrm>
                <a:off x="5387" y="2816"/>
                <a:ext cx="1298" cy="98"/>
              </a:xfrm>
              <a:custGeom>
                <a:avLst/>
                <a:gdLst>
                  <a:gd name="T0" fmla="*/ 1298 w 1298"/>
                  <a:gd name="T1" fmla="*/ 0 h 98"/>
                  <a:gd name="T2" fmla="*/ 1209 w 1298"/>
                  <a:gd name="T3" fmla="*/ 0 h 98"/>
                  <a:gd name="T4" fmla="*/ 1006 w 1298"/>
                  <a:gd name="T5" fmla="*/ 0 h 98"/>
                  <a:gd name="T6" fmla="*/ 0 w 1298"/>
                  <a:gd name="T7" fmla="*/ 0 h 98"/>
                  <a:gd name="T8" fmla="*/ 0 w 1298"/>
                  <a:gd name="T9" fmla="*/ 98 h 98"/>
                  <a:gd name="T10" fmla="*/ 1298 w 1298"/>
                  <a:gd name="T11" fmla="*/ 98 h 98"/>
                  <a:gd name="T12" fmla="*/ 1298 w 1298"/>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1298" h="98">
                    <a:moveTo>
                      <a:pt x="1298" y="0"/>
                    </a:moveTo>
                    <a:lnTo>
                      <a:pt x="1209" y="0"/>
                    </a:lnTo>
                    <a:lnTo>
                      <a:pt x="1006" y="0"/>
                    </a:lnTo>
                    <a:lnTo>
                      <a:pt x="0" y="0"/>
                    </a:lnTo>
                    <a:lnTo>
                      <a:pt x="0" y="98"/>
                    </a:lnTo>
                    <a:lnTo>
                      <a:pt x="1298" y="98"/>
                    </a:lnTo>
                    <a:lnTo>
                      <a:pt x="1298" y="0"/>
                    </a:lnTo>
                    <a:close/>
                  </a:path>
                </a:pathLst>
              </a:custGeom>
              <a:solidFill>
                <a:srgbClr val="4259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171"/>
              <p:cNvSpPr>
                <a:spLocks/>
              </p:cNvSpPr>
              <p:nvPr/>
            </p:nvSpPr>
            <p:spPr bwMode="auto">
              <a:xfrm>
                <a:off x="5387" y="2816"/>
                <a:ext cx="1298" cy="98"/>
              </a:xfrm>
              <a:custGeom>
                <a:avLst/>
                <a:gdLst>
                  <a:gd name="T0" fmla="*/ 1298 w 1298"/>
                  <a:gd name="T1" fmla="*/ 0 h 98"/>
                  <a:gd name="T2" fmla="*/ 1209 w 1298"/>
                  <a:gd name="T3" fmla="*/ 0 h 98"/>
                  <a:gd name="T4" fmla="*/ 1006 w 1298"/>
                  <a:gd name="T5" fmla="*/ 0 h 98"/>
                  <a:gd name="T6" fmla="*/ 0 w 1298"/>
                  <a:gd name="T7" fmla="*/ 0 h 98"/>
                  <a:gd name="T8" fmla="*/ 0 w 1298"/>
                  <a:gd name="T9" fmla="*/ 98 h 98"/>
                  <a:gd name="T10" fmla="*/ 1298 w 1298"/>
                  <a:gd name="T11" fmla="*/ 98 h 98"/>
                  <a:gd name="T12" fmla="*/ 1298 w 1298"/>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1298" h="98">
                    <a:moveTo>
                      <a:pt x="1298" y="0"/>
                    </a:moveTo>
                    <a:lnTo>
                      <a:pt x="1209" y="0"/>
                    </a:lnTo>
                    <a:lnTo>
                      <a:pt x="1006" y="0"/>
                    </a:lnTo>
                    <a:lnTo>
                      <a:pt x="0" y="0"/>
                    </a:lnTo>
                    <a:lnTo>
                      <a:pt x="0" y="98"/>
                    </a:lnTo>
                    <a:lnTo>
                      <a:pt x="1298" y="98"/>
                    </a:lnTo>
                    <a:lnTo>
                      <a:pt x="12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172"/>
              <p:cNvSpPr>
                <a:spLocks/>
              </p:cNvSpPr>
              <p:nvPr/>
            </p:nvSpPr>
            <p:spPr bwMode="auto">
              <a:xfrm>
                <a:off x="5895" y="2812"/>
                <a:ext cx="749" cy="4"/>
              </a:xfrm>
              <a:custGeom>
                <a:avLst/>
                <a:gdLst>
                  <a:gd name="T0" fmla="*/ 749 w 749"/>
                  <a:gd name="T1" fmla="*/ 0 h 4"/>
                  <a:gd name="T2" fmla="*/ 0 w 749"/>
                  <a:gd name="T3" fmla="*/ 0 h 4"/>
                  <a:gd name="T4" fmla="*/ 0 w 749"/>
                  <a:gd name="T5" fmla="*/ 4 h 4"/>
                  <a:gd name="T6" fmla="*/ 498 w 749"/>
                  <a:gd name="T7" fmla="*/ 4 h 4"/>
                  <a:gd name="T8" fmla="*/ 701 w 749"/>
                  <a:gd name="T9" fmla="*/ 4 h 4"/>
                  <a:gd name="T10" fmla="*/ 749 w 749"/>
                  <a:gd name="T11" fmla="*/ 4 h 4"/>
                  <a:gd name="T12" fmla="*/ 749 w 74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749" h="4">
                    <a:moveTo>
                      <a:pt x="749" y="0"/>
                    </a:moveTo>
                    <a:lnTo>
                      <a:pt x="0" y="0"/>
                    </a:lnTo>
                    <a:lnTo>
                      <a:pt x="0" y="4"/>
                    </a:lnTo>
                    <a:lnTo>
                      <a:pt x="498" y="4"/>
                    </a:lnTo>
                    <a:lnTo>
                      <a:pt x="701" y="4"/>
                    </a:lnTo>
                    <a:lnTo>
                      <a:pt x="749" y="4"/>
                    </a:lnTo>
                    <a:lnTo>
                      <a:pt x="749" y="0"/>
                    </a:lnTo>
                    <a:close/>
                  </a:path>
                </a:pathLst>
              </a:custGeom>
              <a:solidFill>
                <a:srgbClr val="9826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173"/>
              <p:cNvSpPr>
                <a:spLocks/>
              </p:cNvSpPr>
              <p:nvPr/>
            </p:nvSpPr>
            <p:spPr bwMode="auto">
              <a:xfrm>
                <a:off x="5895" y="2812"/>
                <a:ext cx="749" cy="4"/>
              </a:xfrm>
              <a:custGeom>
                <a:avLst/>
                <a:gdLst>
                  <a:gd name="T0" fmla="*/ 749 w 749"/>
                  <a:gd name="T1" fmla="*/ 0 h 4"/>
                  <a:gd name="T2" fmla="*/ 0 w 749"/>
                  <a:gd name="T3" fmla="*/ 0 h 4"/>
                  <a:gd name="T4" fmla="*/ 0 w 749"/>
                  <a:gd name="T5" fmla="*/ 4 h 4"/>
                  <a:gd name="T6" fmla="*/ 498 w 749"/>
                  <a:gd name="T7" fmla="*/ 4 h 4"/>
                  <a:gd name="T8" fmla="*/ 701 w 749"/>
                  <a:gd name="T9" fmla="*/ 4 h 4"/>
                  <a:gd name="T10" fmla="*/ 749 w 749"/>
                  <a:gd name="T11" fmla="*/ 4 h 4"/>
                  <a:gd name="T12" fmla="*/ 749 w 74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749" h="4">
                    <a:moveTo>
                      <a:pt x="749" y="0"/>
                    </a:moveTo>
                    <a:lnTo>
                      <a:pt x="0" y="0"/>
                    </a:lnTo>
                    <a:lnTo>
                      <a:pt x="0" y="4"/>
                    </a:lnTo>
                    <a:lnTo>
                      <a:pt x="498" y="4"/>
                    </a:lnTo>
                    <a:lnTo>
                      <a:pt x="701" y="4"/>
                    </a:lnTo>
                    <a:lnTo>
                      <a:pt x="749" y="4"/>
                    </a:lnTo>
                    <a:lnTo>
                      <a:pt x="7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Rectangle 174"/>
              <p:cNvSpPr>
                <a:spLocks noChangeArrowheads="1"/>
              </p:cNvSpPr>
              <p:nvPr/>
            </p:nvSpPr>
            <p:spPr bwMode="auto">
              <a:xfrm>
                <a:off x="5546" y="2812"/>
                <a:ext cx="349" cy="4"/>
              </a:xfrm>
              <a:prstGeom prst="rect">
                <a:avLst/>
              </a:prstGeom>
              <a:solidFill>
                <a:srgbClr val="BBB4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Rectangle 175"/>
              <p:cNvSpPr>
                <a:spLocks noChangeArrowheads="1"/>
              </p:cNvSpPr>
              <p:nvPr/>
            </p:nvSpPr>
            <p:spPr bwMode="auto">
              <a:xfrm>
                <a:off x="5546" y="2812"/>
                <a:ext cx="349"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176"/>
              <p:cNvSpPr>
                <a:spLocks/>
              </p:cNvSpPr>
              <p:nvPr/>
            </p:nvSpPr>
            <p:spPr bwMode="auto">
              <a:xfrm>
                <a:off x="5895" y="2588"/>
                <a:ext cx="749" cy="71"/>
              </a:xfrm>
              <a:custGeom>
                <a:avLst/>
                <a:gdLst>
                  <a:gd name="T0" fmla="*/ 749 w 749"/>
                  <a:gd name="T1" fmla="*/ 0 h 71"/>
                  <a:gd name="T2" fmla="*/ 0 w 749"/>
                  <a:gd name="T3" fmla="*/ 0 h 71"/>
                  <a:gd name="T4" fmla="*/ 0 w 749"/>
                  <a:gd name="T5" fmla="*/ 24 h 71"/>
                  <a:gd name="T6" fmla="*/ 0 w 749"/>
                  <a:gd name="T7" fmla="*/ 34 h 71"/>
                  <a:gd name="T8" fmla="*/ 0 w 749"/>
                  <a:gd name="T9" fmla="*/ 64 h 71"/>
                  <a:gd name="T10" fmla="*/ 0 w 749"/>
                  <a:gd name="T11" fmla="*/ 71 h 71"/>
                  <a:gd name="T12" fmla="*/ 749 w 749"/>
                  <a:gd name="T13" fmla="*/ 71 h 71"/>
                  <a:gd name="T14" fmla="*/ 749 w 749"/>
                  <a:gd name="T15" fmla="*/ 4 h 71"/>
                  <a:gd name="T16" fmla="*/ 749 w 749"/>
                  <a:gd name="T17" fmla="*/ 0 h 71"/>
                  <a:gd name="T18" fmla="*/ 749 w 749"/>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1">
                    <a:moveTo>
                      <a:pt x="749" y="0"/>
                    </a:moveTo>
                    <a:lnTo>
                      <a:pt x="0" y="0"/>
                    </a:lnTo>
                    <a:lnTo>
                      <a:pt x="0" y="24"/>
                    </a:lnTo>
                    <a:lnTo>
                      <a:pt x="0" y="34"/>
                    </a:lnTo>
                    <a:lnTo>
                      <a:pt x="0" y="64"/>
                    </a:lnTo>
                    <a:lnTo>
                      <a:pt x="0" y="71"/>
                    </a:lnTo>
                    <a:lnTo>
                      <a:pt x="749" y="71"/>
                    </a:lnTo>
                    <a:lnTo>
                      <a:pt x="749" y="4"/>
                    </a:lnTo>
                    <a:lnTo>
                      <a:pt x="749" y="0"/>
                    </a:lnTo>
                    <a:lnTo>
                      <a:pt x="749" y="0"/>
                    </a:lnTo>
                    <a:close/>
                  </a:path>
                </a:pathLst>
              </a:custGeom>
              <a:solidFill>
                <a:srgbClr val="A6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177"/>
              <p:cNvSpPr>
                <a:spLocks/>
              </p:cNvSpPr>
              <p:nvPr/>
            </p:nvSpPr>
            <p:spPr bwMode="auto">
              <a:xfrm>
                <a:off x="5895" y="2588"/>
                <a:ext cx="749" cy="71"/>
              </a:xfrm>
              <a:custGeom>
                <a:avLst/>
                <a:gdLst>
                  <a:gd name="T0" fmla="*/ 749 w 749"/>
                  <a:gd name="T1" fmla="*/ 0 h 71"/>
                  <a:gd name="T2" fmla="*/ 0 w 749"/>
                  <a:gd name="T3" fmla="*/ 0 h 71"/>
                  <a:gd name="T4" fmla="*/ 0 w 749"/>
                  <a:gd name="T5" fmla="*/ 24 h 71"/>
                  <a:gd name="T6" fmla="*/ 0 w 749"/>
                  <a:gd name="T7" fmla="*/ 34 h 71"/>
                  <a:gd name="T8" fmla="*/ 0 w 749"/>
                  <a:gd name="T9" fmla="*/ 64 h 71"/>
                  <a:gd name="T10" fmla="*/ 0 w 749"/>
                  <a:gd name="T11" fmla="*/ 71 h 71"/>
                  <a:gd name="T12" fmla="*/ 749 w 749"/>
                  <a:gd name="T13" fmla="*/ 71 h 71"/>
                  <a:gd name="T14" fmla="*/ 749 w 749"/>
                  <a:gd name="T15" fmla="*/ 4 h 71"/>
                  <a:gd name="T16" fmla="*/ 749 w 749"/>
                  <a:gd name="T17" fmla="*/ 0 h 71"/>
                  <a:gd name="T18" fmla="*/ 749 w 749"/>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1">
                    <a:moveTo>
                      <a:pt x="749" y="0"/>
                    </a:moveTo>
                    <a:lnTo>
                      <a:pt x="0" y="0"/>
                    </a:lnTo>
                    <a:lnTo>
                      <a:pt x="0" y="24"/>
                    </a:lnTo>
                    <a:lnTo>
                      <a:pt x="0" y="34"/>
                    </a:lnTo>
                    <a:lnTo>
                      <a:pt x="0" y="64"/>
                    </a:lnTo>
                    <a:lnTo>
                      <a:pt x="0" y="71"/>
                    </a:lnTo>
                    <a:lnTo>
                      <a:pt x="749" y="71"/>
                    </a:lnTo>
                    <a:lnTo>
                      <a:pt x="749" y="4"/>
                    </a:lnTo>
                    <a:lnTo>
                      <a:pt x="749" y="0"/>
                    </a:lnTo>
                    <a:lnTo>
                      <a:pt x="7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178"/>
              <p:cNvSpPr>
                <a:spLocks/>
              </p:cNvSpPr>
              <p:nvPr/>
            </p:nvSpPr>
            <p:spPr bwMode="auto">
              <a:xfrm>
                <a:off x="5546" y="2588"/>
                <a:ext cx="349" cy="71"/>
              </a:xfrm>
              <a:custGeom>
                <a:avLst/>
                <a:gdLst>
                  <a:gd name="T0" fmla="*/ 349 w 349"/>
                  <a:gd name="T1" fmla="*/ 0 h 71"/>
                  <a:gd name="T2" fmla="*/ 0 w 349"/>
                  <a:gd name="T3" fmla="*/ 0 h 71"/>
                  <a:gd name="T4" fmla="*/ 0 w 349"/>
                  <a:gd name="T5" fmla="*/ 71 h 71"/>
                  <a:gd name="T6" fmla="*/ 0 w 349"/>
                  <a:gd name="T7" fmla="*/ 64 h 71"/>
                  <a:gd name="T8" fmla="*/ 349 w 349"/>
                  <a:gd name="T9" fmla="*/ 64 h 71"/>
                  <a:gd name="T10" fmla="*/ 349 w 349"/>
                  <a:gd name="T11" fmla="*/ 34 h 71"/>
                  <a:gd name="T12" fmla="*/ 0 w 349"/>
                  <a:gd name="T13" fmla="*/ 34 h 71"/>
                  <a:gd name="T14" fmla="*/ 0 w 349"/>
                  <a:gd name="T15" fmla="*/ 24 h 71"/>
                  <a:gd name="T16" fmla="*/ 349 w 349"/>
                  <a:gd name="T17" fmla="*/ 24 h 71"/>
                  <a:gd name="T18" fmla="*/ 349 w 349"/>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9" h="71">
                    <a:moveTo>
                      <a:pt x="349" y="0"/>
                    </a:moveTo>
                    <a:lnTo>
                      <a:pt x="0" y="0"/>
                    </a:lnTo>
                    <a:lnTo>
                      <a:pt x="0" y="71"/>
                    </a:lnTo>
                    <a:lnTo>
                      <a:pt x="0" y="64"/>
                    </a:lnTo>
                    <a:lnTo>
                      <a:pt x="349" y="64"/>
                    </a:lnTo>
                    <a:lnTo>
                      <a:pt x="349" y="34"/>
                    </a:lnTo>
                    <a:lnTo>
                      <a:pt x="0" y="34"/>
                    </a:lnTo>
                    <a:lnTo>
                      <a:pt x="0" y="24"/>
                    </a:lnTo>
                    <a:lnTo>
                      <a:pt x="349" y="24"/>
                    </a:lnTo>
                    <a:lnTo>
                      <a:pt x="349" y="0"/>
                    </a:lnTo>
                    <a:close/>
                  </a:path>
                </a:pathLst>
              </a:custGeom>
              <a:solidFill>
                <a:srgbClr val="D1B6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179"/>
              <p:cNvSpPr>
                <a:spLocks/>
              </p:cNvSpPr>
              <p:nvPr/>
            </p:nvSpPr>
            <p:spPr bwMode="auto">
              <a:xfrm>
                <a:off x="5546" y="2588"/>
                <a:ext cx="349" cy="71"/>
              </a:xfrm>
              <a:custGeom>
                <a:avLst/>
                <a:gdLst>
                  <a:gd name="T0" fmla="*/ 349 w 349"/>
                  <a:gd name="T1" fmla="*/ 0 h 71"/>
                  <a:gd name="T2" fmla="*/ 0 w 349"/>
                  <a:gd name="T3" fmla="*/ 0 h 71"/>
                  <a:gd name="T4" fmla="*/ 0 w 349"/>
                  <a:gd name="T5" fmla="*/ 71 h 71"/>
                  <a:gd name="T6" fmla="*/ 0 w 349"/>
                  <a:gd name="T7" fmla="*/ 64 h 71"/>
                  <a:gd name="T8" fmla="*/ 349 w 349"/>
                  <a:gd name="T9" fmla="*/ 64 h 71"/>
                  <a:gd name="T10" fmla="*/ 349 w 349"/>
                  <a:gd name="T11" fmla="*/ 34 h 71"/>
                  <a:gd name="T12" fmla="*/ 0 w 349"/>
                  <a:gd name="T13" fmla="*/ 34 h 71"/>
                  <a:gd name="T14" fmla="*/ 0 w 349"/>
                  <a:gd name="T15" fmla="*/ 24 h 71"/>
                  <a:gd name="T16" fmla="*/ 349 w 349"/>
                  <a:gd name="T17" fmla="*/ 24 h 71"/>
                  <a:gd name="T18" fmla="*/ 349 w 349"/>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9" h="71">
                    <a:moveTo>
                      <a:pt x="349" y="0"/>
                    </a:moveTo>
                    <a:lnTo>
                      <a:pt x="0" y="0"/>
                    </a:lnTo>
                    <a:lnTo>
                      <a:pt x="0" y="71"/>
                    </a:lnTo>
                    <a:lnTo>
                      <a:pt x="0" y="64"/>
                    </a:lnTo>
                    <a:lnTo>
                      <a:pt x="349" y="64"/>
                    </a:lnTo>
                    <a:lnTo>
                      <a:pt x="349" y="34"/>
                    </a:lnTo>
                    <a:lnTo>
                      <a:pt x="0" y="34"/>
                    </a:lnTo>
                    <a:lnTo>
                      <a:pt x="0" y="24"/>
                    </a:lnTo>
                    <a:lnTo>
                      <a:pt x="349" y="24"/>
                    </a:lnTo>
                    <a:lnTo>
                      <a:pt x="3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180"/>
              <p:cNvSpPr>
                <a:spLocks/>
              </p:cNvSpPr>
              <p:nvPr/>
            </p:nvSpPr>
            <p:spPr bwMode="auto">
              <a:xfrm>
                <a:off x="5546" y="2612"/>
                <a:ext cx="349" cy="10"/>
              </a:xfrm>
              <a:custGeom>
                <a:avLst/>
                <a:gdLst>
                  <a:gd name="T0" fmla="*/ 349 w 349"/>
                  <a:gd name="T1" fmla="*/ 0 h 10"/>
                  <a:gd name="T2" fmla="*/ 349 w 349"/>
                  <a:gd name="T3" fmla="*/ 0 h 10"/>
                  <a:gd name="T4" fmla="*/ 0 w 349"/>
                  <a:gd name="T5" fmla="*/ 0 h 10"/>
                  <a:gd name="T6" fmla="*/ 0 w 349"/>
                  <a:gd name="T7" fmla="*/ 10 h 10"/>
                  <a:gd name="T8" fmla="*/ 349 w 349"/>
                  <a:gd name="T9" fmla="*/ 10 h 10"/>
                  <a:gd name="T10" fmla="*/ 349 w 349"/>
                  <a:gd name="T11" fmla="*/ 0 h 10"/>
                </a:gdLst>
                <a:ahLst/>
                <a:cxnLst>
                  <a:cxn ang="0">
                    <a:pos x="T0" y="T1"/>
                  </a:cxn>
                  <a:cxn ang="0">
                    <a:pos x="T2" y="T3"/>
                  </a:cxn>
                  <a:cxn ang="0">
                    <a:pos x="T4" y="T5"/>
                  </a:cxn>
                  <a:cxn ang="0">
                    <a:pos x="T6" y="T7"/>
                  </a:cxn>
                  <a:cxn ang="0">
                    <a:pos x="T8" y="T9"/>
                  </a:cxn>
                  <a:cxn ang="0">
                    <a:pos x="T10" y="T11"/>
                  </a:cxn>
                </a:cxnLst>
                <a:rect l="0" t="0" r="r" b="b"/>
                <a:pathLst>
                  <a:path w="349" h="10">
                    <a:moveTo>
                      <a:pt x="349" y="0"/>
                    </a:moveTo>
                    <a:lnTo>
                      <a:pt x="349" y="0"/>
                    </a:lnTo>
                    <a:lnTo>
                      <a:pt x="0" y="0"/>
                    </a:lnTo>
                    <a:lnTo>
                      <a:pt x="0" y="10"/>
                    </a:lnTo>
                    <a:lnTo>
                      <a:pt x="349" y="10"/>
                    </a:lnTo>
                    <a:lnTo>
                      <a:pt x="349" y="0"/>
                    </a:lnTo>
                    <a:close/>
                  </a:path>
                </a:pathLst>
              </a:custGeom>
              <a:solidFill>
                <a:srgbClr val="BE3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181"/>
              <p:cNvSpPr>
                <a:spLocks/>
              </p:cNvSpPr>
              <p:nvPr/>
            </p:nvSpPr>
            <p:spPr bwMode="auto">
              <a:xfrm>
                <a:off x="5546" y="2612"/>
                <a:ext cx="349" cy="10"/>
              </a:xfrm>
              <a:custGeom>
                <a:avLst/>
                <a:gdLst>
                  <a:gd name="T0" fmla="*/ 349 w 349"/>
                  <a:gd name="T1" fmla="*/ 0 h 10"/>
                  <a:gd name="T2" fmla="*/ 349 w 349"/>
                  <a:gd name="T3" fmla="*/ 0 h 10"/>
                  <a:gd name="T4" fmla="*/ 0 w 349"/>
                  <a:gd name="T5" fmla="*/ 0 h 10"/>
                  <a:gd name="T6" fmla="*/ 0 w 349"/>
                  <a:gd name="T7" fmla="*/ 10 h 10"/>
                  <a:gd name="T8" fmla="*/ 349 w 349"/>
                  <a:gd name="T9" fmla="*/ 10 h 10"/>
                  <a:gd name="T10" fmla="*/ 349 w 349"/>
                  <a:gd name="T11" fmla="*/ 0 h 10"/>
                </a:gdLst>
                <a:ahLst/>
                <a:cxnLst>
                  <a:cxn ang="0">
                    <a:pos x="T0" y="T1"/>
                  </a:cxn>
                  <a:cxn ang="0">
                    <a:pos x="T2" y="T3"/>
                  </a:cxn>
                  <a:cxn ang="0">
                    <a:pos x="T4" y="T5"/>
                  </a:cxn>
                  <a:cxn ang="0">
                    <a:pos x="T6" y="T7"/>
                  </a:cxn>
                  <a:cxn ang="0">
                    <a:pos x="T8" y="T9"/>
                  </a:cxn>
                  <a:cxn ang="0">
                    <a:pos x="T10" y="T11"/>
                  </a:cxn>
                </a:cxnLst>
                <a:rect l="0" t="0" r="r" b="b"/>
                <a:pathLst>
                  <a:path w="349" h="10">
                    <a:moveTo>
                      <a:pt x="349" y="0"/>
                    </a:moveTo>
                    <a:lnTo>
                      <a:pt x="349" y="0"/>
                    </a:lnTo>
                    <a:lnTo>
                      <a:pt x="0" y="0"/>
                    </a:lnTo>
                    <a:lnTo>
                      <a:pt x="0" y="10"/>
                    </a:lnTo>
                    <a:lnTo>
                      <a:pt x="349" y="10"/>
                    </a:lnTo>
                    <a:lnTo>
                      <a:pt x="3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182"/>
              <p:cNvSpPr>
                <a:spLocks/>
              </p:cNvSpPr>
              <p:nvPr/>
            </p:nvSpPr>
            <p:spPr bwMode="auto">
              <a:xfrm>
                <a:off x="5546" y="2652"/>
                <a:ext cx="349" cy="7"/>
              </a:xfrm>
              <a:custGeom>
                <a:avLst/>
                <a:gdLst>
                  <a:gd name="T0" fmla="*/ 349 w 349"/>
                  <a:gd name="T1" fmla="*/ 0 h 7"/>
                  <a:gd name="T2" fmla="*/ 349 w 349"/>
                  <a:gd name="T3" fmla="*/ 0 h 7"/>
                  <a:gd name="T4" fmla="*/ 0 w 349"/>
                  <a:gd name="T5" fmla="*/ 0 h 7"/>
                  <a:gd name="T6" fmla="*/ 0 w 349"/>
                  <a:gd name="T7" fmla="*/ 7 h 7"/>
                  <a:gd name="T8" fmla="*/ 349 w 349"/>
                  <a:gd name="T9" fmla="*/ 7 h 7"/>
                  <a:gd name="T10" fmla="*/ 349 w 349"/>
                  <a:gd name="T11" fmla="*/ 0 h 7"/>
                </a:gdLst>
                <a:ahLst/>
                <a:cxnLst>
                  <a:cxn ang="0">
                    <a:pos x="T0" y="T1"/>
                  </a:cxn>
                  <a:cxn ang="0">
                    <a:pos x="T2" y="T3"/>
                  </a:cxn>
                  <a:cxn ang="0">
                    <a:pos x="T4" y="T5"/>
                  </a:cxn>
                  <a:cxn ang="0">
                    <a:pos x="T6" y="T7"/>
                  </a:cxn>
                  <a:cxn ang="0">
                    <a:pos x="T8" y="T9"/>
                  </a:cxn>
                  <a:cxn ang="0">
                    <a:pos x="T10" y="T11"/>
                  </a:cxn>
                </a:cxnLst>
                <a:rect l="0" t="0" r="r" b="b"/>
                <a:pathLst>
                  <a:path w="349" h="7">
                    <a:moveTo>
                      <a:pt x="349" y="0"/>
                    </a:moveTo>
                    <a:lnTo>
                      <a:pt x="349" y="0"/>
                    </a:lnTo>
                    <a:lnTo>
                      <a:pt x="0" y="0"/>
                    </a:lnTo>
                    <a:lnTo>
                      <a:pt x="0" y="7"/>
                    </a:lnTo>
                    <a:lnTo>
                      <a:pt x="349" y="7"/>
                    </a:lnTo>
                    <a:lnTo>
                      <a:pt x="349" y="0"/>
                    </a:lnTo>
                    <a:close/>
                  </a:path>
                </a:pathLst>
              </a:custGeom>
              <a:solidFill>
                <a:srgbClr val="BE3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183"/>
              <p:cNvSpPr>
                <a:spLocks/>
              </p:cNvSpPr>
              <p:nvPr/>
            </p:nvSpPr>
            <p:spPr bwMode="auto">
              <a:xfrm>
                <a:off x="5546" y="2652"/>
                <a:ext cx="349" cy="7"/>
              </a:xfrm>
              <a:custGeom>
                <a:avLst/>
                <a:gdLst>
                  <a:gd name="T0" fmla="*/ 349 w 349"/>
                  <a:gd name="T1" fmla="*/ 0 h 7"/>
                  <a:gd name="T2" fmla="*/ 349 w 349"/>
                  <a:gd name="T3" fmla="*/ 0 h 7"/>
                  <a:gd name="T4" fmla="*/ 0 w 349"/>
                  <a:gd name="T5" fmla="*/ 0 h 7"/>
                  <a:gd name="T6" fmla="*/ 0 w 349"/>
                  <a:gd name="T7" fmla="*/ 7 h 7"/>
                  <a:gd name="T8" fmla="*/ 349 w 349"/>
                  <a:gd name="T9" fmla="*/ 7 h 7"/>
                  <a:gd name="T10" fmla="*/ 349 w 349"/>
                  <a:gd name="T11" fmla="*/ 0 h 7"/>
                </a:gdLst>
                <a:ahLst/>
                <a:cxnLst>
                  <a:cxn ang="0">
                    <a:pos x="T0" y="T1"/>
                  </a:cxn>
                  <a:cxn ang="0">
                    <a:pos x="T2" y="T3"/>
                  </a:cxn>
                  <a:cxn ang="0">
                    <a:pos x="T4" y="T5"/>
                  </a:cxn>
                  <a:cxn ang="0">
                    <a:pos x="T6" y="T7"/>
                  </a:cxn>
                  <a:cxn ang="0">
                    <a:pos x="T8" y="T9"/>
                  </a:cxn>
                  <a:cxn ang="0">
                    <a:pos x="T10" y="T11"/>
                  </a:cxn>
                </a:cxnLst>
                <a:rect l="0" t="0" r="r" b="b"/>
                <a:pathLst>
                  <a:path w="349" h="7">
                    <a:moveTo>
                      <a:pt x="349" y="0"/>
                    </a:moveTo>
                    <a:lnTo>
                      <a:pt x="349" y="0"/>
                    </a:lnTo>
                    <a:lnTo>
                      <a:pt x="0" y="0"/>
                    </a:lnTo>
                    <a:lnTo>
                      <a:pt x="0" y="7"/>
                    </a:lnTo>
                    <a:lnTo>
                      <a:pt x="349" y="7"/>
                    </a:lnTo>
                    <a:lnTo>
                      <a:pt x="3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184"/>
              <p:cNvSpPr>
                <a:spLocks/>
              </p:cNvSpPr>
              <p:nvPr/>
            </p:nvSpPr>
            <p:spPr bwMode="auto">
              <a:xfrm>
                <a:off x="5459" y="2372"/>
                <a:ext cx="637" cy="53"/>
              </a:xfrm>
              <a:custGeom>
                <a:avLst/>
                <a:gdLst>
                  <a:gd name="T0" fmla="*/ 637 w 637"/>
                  <a:gd name="T1" fmla="*/ 0 h 53"/>
                  <a:gd name="T2" fmla="*/ 0 w 637"/>
                  <a:gd name="T3" fmla="*/ 0 h 53"/>
                  <a:gd name="T4" fmla="*/ 0 w 637"/>
                  <a:gd name="T5" fmla="*/ 53 h 53"/>
                  <a:gd name="T6" fmla="*/ 637 w 637"/>
                  <a:gd name="T7" fmla="*/ 53 h 53"/>
                  <a:gd name="T8" fmla="*/ 637 w 637"/>
                  <a:gd name="T9" fmla="*/ 35 h 53"/>
                  <a:gd name="T10" fmla="*/ 637 w 637"/>
                  <a:gd name="T11" fmla="*/ 35 h 53"/>
                  <a:gd name="T12" fmla="*/ 637 w 637"/>
                  <a:gd name="T13" fmla="*/ 25 h 53"/>
                  <a:gd name="T14" fmla="*/ 637 w 637"/>
                  <a:gd name="T15" fmla="*/ 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7" h="53">
                    <a:moveTo>
                      <a:pt x="637" y="0"/>
                    </a:moveTo>
                    <a:lnTo>
                      <a:pt x="0" y="0"/>
                    </a:lnTo>
                    <a:lnTo>
                      <a:pt x="0" y="53"/>
                    </a:lnTo>
                    <a:lnTo>
                      <a:pt x="637" y="53"/>
                    </a:lnTo>
                    <a:lnTo>
                      <a:pt x="637" y="35"/>
                    </a:lnTo>
                    <a:lnTo>
                      <a:pt x="637" y="35"/>
                    </a:lnTo>
                    <a:lnTo>
                      <a:pt x="637" y="25"/>
                    </a:lnTo>
                    <a:lnTo>
                      <a:pt x="637" y="0"/>
                    </a:lnTo>
                    <a:close/>
                  </a:path>
                </a:pathLst>
              </a:custGeom>
              <a:solidFill>
                <a:srgbClr val="D18D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185"/>
              <p:cNvSpPr>
                <a:spLocks/>
              </p:cNvSpPr>
              <p:nvPr/>
            </p:nvSpPr>
            <p:spPr bwMode="auto">
              <a:xfrm>
                <a:off x="5459" y="2372"/>
                <a:ext cx="637" cy="53"/>
              </a:xfrm>
              <a:custGeom>
                <a:avLst/>
                <a:gdLst>
                  <a:gd name="T0" fmla="*/ 637 w 637"/>
                  <a:gd name="T1" fmla="*/ 0 h 53"/>
                  <a:gd name="T2" fmla="*/ 0 w 637"/>
                  <a:gd name="T3" fmla="*/ 0 h 53"/>
                  <a:gd name="T4" fmla="*/ 0 w 637"/>
                  <a:gd name="T5" fmla="*/ 53 h 53"/>
                  <a:gd name="T6" fmla="*/ 637 w 637"/>
                  <a:gd name="T7" fmla="*/ 53 h 53"/>
                  <a:gd name="T8" fmla="*/ 637 w 637"/>
                  <a:gd name="T9" fmla="*/ 35 h 53"/>
                  <a:gd name="T10" fmla="*/ 637 w 637"/>
                  <a:gd name="T11" fmla="*/ 35 h 53"/>
                  <a:gd name="T12" fmla="*/ 637 w 637"/>
                  <a:gd name="T13" fmla="*/ 25 h 53"/>
                  <a:gd name="T14" fmla="*/ 637 w 637"/>
                  <a:gd name="T15" fmla="*/ 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7" h="53">
                    <a:moveTo>
                      <a:pt x="637" y="0"/>
                    </a:moveTo>
                    <a:lnTo>
                      <a:pt x="0" y="0"/>
                    </a:lnTo>
                    <a:lnTo>
                      <a:pt x="0" y="53"/>
                    </a:lnTo>
                    <a:lnTo>
                      <a:pt x="637" y="53"/>
                    </a:lnTo>
                    <a:lnTo>
                      <a:pt x="637" y="35"/>
                    </a:lnTo>
                    <a:lnTo>
                      <a:pt x="637" y="35"/>
                    </a:lnTo>
                    <a:lnTo>
                      <a:pt x="637" y="25"/>
                    </a:lnTo>
                    <a:lnTo>
                      <a:pt x="6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186"/>
              <p:cNvSpPr>
                <a:spLocks/>
              </p:cNvSpPr>
              <p:nvPr/>
            </p:nvSpPr>
            <p:spPr bwMode="auto">
              <a:xfrm>
                <a:off x="6096" y="2372"/>
                <a:ext cx="637" cy="53"/>
              </a:xfrm>
              <a:custGeom>
                <a:avLst/>
                <a:gdLst>
                  <a:gd name="T0" fmla="*/ 637 w 637"/>
                  <a:gd name="T1" fmla="*/ 0 h 53"/>
                  <a:gd name="T2" fmla="*/ 0 w 637"/>
                  <a:gd name="T3" fmla="*/ 0 h 53"/>
                  <a:gd name="T4" fmla="*/ 0 w 637"/>
                  <a:gd name="T5" fmla="*/ 25 h 53"/>
                  <a:gd name="T6" fmla="*/ 637 w 637"/>
                  <a:gd name="T7" fmla="*/ 25 h 53"/>
                  <a:gd name="T8" fmla="*/ 637 w 637"/>
                  <a:gd name="T9" fmla="*/ 35 h 53"/>
                  <a:gd name="T10" fmla="*/ 0 w 637"/>
                  <a:gd name="T11" fmla="*/ 35 h 53"/>
                  <a:gd name="T12" fmla="*/ 0 w 637"/>
                  <a:gd name="T13" fmla="*/ 53 h 53"/>
                  <a:gd name="T14" fmla="*/ 637 w 637"/>
                  <a:gd name="T15" fmla="*/ 53 h 53"/>
                  <a:gd name="T16" fmla="*/ 637 w 637"/>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7" h="53">
                    <a:moveTo>
                      <a:pt x="637" y="0"/>
                    </a:moveTo>
                    <a:lnTo>
                      <a:pt x="0" y="0"/>
                    </a:lnTo>
                    <a:lnTo>
                      <a:pt x="0" y="25"/>
                    </a:lnTo>
                    <a:lnTo>
                      <a:pt x="637" y="25"/>
                    </a:lnTo>
                    <a:lnTo>
                      <a:pt x="637" y="35"/>
                    </a:lnTo>
                    <a:lnTo>
                      <a:pt x="0" y="35"/>
                    </a:lnTo>
                    <a:lnTo>
                      <a:pt x="0" y="53"/>
                    </a:lnTo>
                    <a:lnTo>
                      <a:pt x="637" y="53"/>
                    </a:lnTo>
                    <a:lnTo>
                      <a:pt x="637" y="0"/>
                    </a:lnTo>
                    <a:close/>
                  </a:path>
                </a:pathLst>
              </a:custGeom>
              <a:solidFill>
                <a:srgbClr val="D1B6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187"/>
              <p:cNvSpPr>
                <a:spLocks/>
              </p:cNvSpPr>
              <p:nvPr/>
            </p:nvSpPr>
            <p:spPr bwMode="auto">
              <a:xfrm>
                <a:off x="6096" y="2372"/>
                <a:ext cx="637" cy="53"/>
              </a:xfrm>
              <a:custGeom>
                <a:avLst/>
                <a:gdLst>
                  <a:gd name="T0" fmla="*/ 637 w 637"/>
                  <a:gd name="T1" fmla="*/ 0 h 53"/>
                  <a:gd name="T2" fmla="*/ 0 w 637"/>
                  <a:gd name="T3" fmla="*/ 0 h 53"/>
                  <a:gd name="T4" fmla="*/ 0 w 637"/>
                  <a:gd name="T5" fmla="*/ 25 h 53"/>
                  <a:gd name="T6" fmla="*/ 637 w 637"/>
                  <a:gd name="T7" fmla="*/ 25 h 53"/>
                  <a:gd name="T8" fmla="*/ 637 w 637"/>
                  <a:gd name="T9" fmla="*/ 35 h 53"/>
                  <a:gd name="T10" fmla="*/ 0 w 637"/>
                  <a:gd name="T11" fmla="*/ 35 h 53"/>
                  <a:gd name="T12" fmla="*/ 0 w 637"/>
                  <a:gd name="T13" fmla="*/ 53 h 53"/>
                  <a:gd name="T14" fmla="*/ 637 w 637"/>
                  <a:gd name="T15" fmla="*/ 53 h 53"/>
                  <a:gd name="T16" fmla="*/ 637 w 637"/>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7" h="53">
                    <a:moveTo>
                      <a:pt x="637" y="0"/>
                    </a:moveTo>
                    <a:lnTo>
                      <a:pt x="0" y="0"/>
                    </a:lnTo>
                    <a:lnTo>
                      <a:pt x="0" y="25"/>
                    </a:lnTo>
                    <a:lnTo>
                      <a:pt x="637" y="25"/>
                    </a:lnTo>
                    <a:lnTo>
                      <a:pt x="637" y="35"/>
                    </a:lnTo>
                    <a:lnTo>
                      <a:pt x="0" y="35"/>
                    </a:lnTo>
                    <a:lnTo>
                      <a:pt x="0" y="53"/>
                    </a:lnTo>
                    <a:lnTo>
                      <a:pt x="637" y="53"/>
                    </a:lnTo>
                    <a:lnTo>
                      <a:pt x="6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Rectangle 188"/>
              <p:cNvSpPr>
                <a:spLocks noChangeArrowheads="1"/>
              </p:cNvSpPr>
              <p:nvPr/>
            </p:nvSpPr>
            <p:spPr bwMode="auto">
              <a:xfrm>
                <a:off x="6096" y="2397"/>
                <a:ext cx="637" cy="10"/>
              </a:xfrm>
              <a:prstGeom prst="rect">
                <a:avLst/>
              </a:prstGeom>
              <a:solidFill>
                <a:srgbClr val="BE38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Rectangle 189"/>
              <p:cNvSpPr>
                <a:spLocks noChangeArrowheads="1"/>
              </p:cNvSpPr>
              <p:nvPr/>
            </p:nvSpPr>
            <p:spPr bwMode="auto">
              <a:xfrm>
                <a:off x="6096" y="2397"/>
                <a:ext cx="637"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Rectangle 190"/>
              <p:cNvSpPr>
                <a:spLocks noChangeArrowheads="1"/>
              </p:cNvSpPr>
              <p:nvPr/>
            </p:nvSpPr>
            <p:spPr bwMode="auto">
              <a:xfrm>
                <a:off x="5510" y="2153"/>
                <a:ext cx="1175" cy="62"/>
              </a:xfrm>
              <a:prstGeom prst="rect">
                <a:avLst/>
              </a:prstGeom>
              <a:solidFill>
                <a:srgbClr val="0B62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Rectangle 191"/>
              <p:cNvSpPr>
                <a:spLocks noChangeArrowheads="1"/>
              </p:cNvSpPr>
              <p:nvPr/>
            </p:nvSpPr>
            <p:spPr bwMode="auto">
              <a:xfrm>
                <a:off x="5510" y="2153"/>
                <a:ext cx="1175"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192"/>
              <p:cNvSpPr>
                <a:spLocks/>
              </p:cNvSpPr>
              <p:nvPr/>
            </p:nvSpPr>
            <p:spPr bwMode="auto">
              <a:xfrm>
                <a:off x="5431" y="1955"/>
                <a:ext cx="317" cy="61"/>
              </a:xfrm>
              <a:custGeom>
                <a:avLst/>
                <a:gdLst>
                  <a:gd name="T0" fmla="*/ 317 w 317"/>
                  <a:gd name="T1" fmla="*/ 0 h 61"/>
                  <a:gd name="T2" fmla="*/ 274 w 317"/>
                  <a:gd name="T3" fmla="*/ 0 h 61"/>
                  <a:gd name="T4" fmla="*/ 153 w 317"/>
                  <a:gd name="T5" fmla="*/ 0 h 61"/>
                  <a:gd name="T6" fmla="*/ 0 w 317"/>
                  <a:gd name="T7" fmla="*/ 0 h 61"/>
                  <a:gd name="T8" fmla="*/ 0 w 317"/>
                  <a:gd name="T9" fmla="*/ 61 h 61"/>
                  <a:gd name="T10" fmla="*/ 317 w 317"/>
                  <a:gd name="T11" fmla="*/ 61 h 61"/>
                  <a:gd name="T12" fmla="*/ 317 w 317"/>
                  <a:gd name="T13" fmla="*/ 0 h 61"/>
                </a:gdLst>
                <a:ahLst/>
                <a:cxnLst>
                  <a:cxn ang="0">
                    <a:pos x="T0" y="T1"/>
                  </a:cxn>
                  <a:cxn ang="0">
                    <a:pos x="T2" y="T3"/>
                  </a:cxn>
                  <a:cxn ang="0">
                    <a:pos x="T4" y="T5"/>
                  </a:cxn>
                  <a:cxn ang="0">
                    <a:pos x="T6" y="T7"/>
                  </a:cxn>
                  <a:cxn ang="0">
                    <a:pos x="T8" y="T9"/>
                  </a:cxn>
                  <a:cxn ang="0">
                    <a:pos x="T10" y="T11"/>
                  </a:cxn>
                  <a:cxn ang="0">
                    <a:pos x="T12" y="T13"/>
                  </a:cxn>
                </a:cxnLst>
                <a:rect l="0" t="0" r="r" b="b"/>
                <a:pathLst>
                  <a:path w="317" h="61">
                    <a:moveTo>
                      <a:pt x="317" y="0"/>
                    </a:moveTo>
                    <a:lnTo>
                      <a:pt x="274" y="0"/>
                    </a:lnTo>
                    <a:lnTo>
                      <a:pt x="153" y="0"/>
                    </a:lnTo>
                    <a:lnTo>
                      <a:pt x="0" y="0"/>
                    </a:lnTo>
                    <a:lnTo>
                      <a:pt x="0" y="61"/>
                    </a:lnTo>
                    <a:lnTo>
                      <a:pt x="317" y="61"/>
                    </a:lnTo>
                    <a:lnTo>
                      <a:pt x="317" y="0"/>
                    </a:lnTo>
                    <a:close/>
                  </a:path>
                </a:pathLst>
              </a:custGeom>
              <a:solidFill>
                <a:srgbClr val="BE3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193"/>
              <p:cNvSpPr>
                <a:spLocks/>
              </p:cNvSpPr>
              <p:nvPr/>
            </p:nvSpPr>
            <p:spPr bwMode="auto">
              <a:xfrm>
                <a:off x="5431" y="1955"/>
                <a:ext cx="317" cy="61"/>
              </a:xfrm>
              <a:custGeom>
                <a:avLst/>
                <a:gdLst>
                  <a:gd name="T0" fmla="*/ 317 w 317"/>
                  <a:gd name="T1" fmla="*/ 0 h 61"/>
                  <a:gd name="T2" fmla="*/ 274 w 317"/>
                  <a:gd name="T3" fmla="*/ 0 h 61"/>
                  <a:gd name="T4" fmla="*/ 153 w 317"/>
                  <a:gd name="T5" fmla="*/ 0 h 61"/>
                  <a:gd name="T6" fmla="*/ 0 w 317"/>
                  <a:gd name="T7" fmla="*/ 0 h 61"/>
                  <a:gd name="T8" fmla="*/ 0 w 317"/>
                  <a:gd name="T9" fmla="*/ 61 h 61"/>
                  <a:gd name="T10" fmla="*/ 317 w 317"/>
                  <a:gd name="T11" fmla="*/ 61 h 61"/>
                  <a:gd name="T12" fmla="*/ 317 w 317"/>
                  <a:gd name="T13" fmla="*/ 0 h 61"/>
                </a:gdLst>
                <a:ahLst/>
                <a:cxnLst>
                  <a:cxn ang="0">
                    <a:pos x="T0" y="T1"/>
                  </a:cxn>
                  <a:cxn ang="0">
                    <a:pos x="T2" y="T3"/>
                  </a:cxn>
                  <a:cxn ang="0">
                    <a:pos x="T4" y="T5"/>
                  </a:cxn>
                  <a:cxn ang="0">
                    <a:pos x="T6" y="T7"/>
                  </a:cxn>
                  <a:cxn ang="0">
                    <a:pos x="T8" y="T9"/>
                  </a:cxn>
                  <a:cxn ang="0">
                    <a:pos x="T10" y="T11"/>
                  </a:cxn>
                  <a:cxn ang="0">
                    <a:pos x="T12" y="T13"/>
                  </a:cxn>
                </a:cxnLst>
                <a:rect l="0" t="0" r="r" b="b"/>
                <a:pathLst>
                  <a:path w="317" h="61">
                    <a:moveTo>
                      <a:pt x="317" y="0"/>
                    </a:moveTo>
                    <a:lnTo>
                      <a:pt x="274" y="0"/>
                    </a:lnTo>
                    <a:lnTo>
                      <a:pt x="153" y="0"/>
                    </a:lnTo>
                    <a:lnTo>
                      <a:pt x="0" y="0"/>
                    </a:lnTo>
                    <a:lnTo>
                      <a:pt x="0" y="61"/>
                    </a:lnTo>
                    <a:lnTo>
                      <a:pt x="317" y="61"/>
                    </a:lnTo>
                    <a:lnTo>
                      <a:pt x="3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194"/>
              <p:cNvSpPr>
                <a:spLocks/>
              </p:cNvSpPr>
              <p:nvPr/>
            </p:nvSpPr>
            <p:spPr bwMode="auto">
              <a:xfrm>
                <a:off x="5748" y="1955"/>
                <a:ext cx="1092" cy="61"/>
              </a:xfrm>
              <a:custGeom>
                <a:avLst/>
                <a:gdLst>
                  <a:gd name="T0" fmla="*/ 1092 w 1092"/>
                  <a:gd name="T1" fmla="*/ 0 h 61"/>
                  <a:gd name="T2" fmla="*/ 1029 w 1092"/>
                  <a:gd name="T3" fmla="*/ 0 h 61"/>
                  <a:gd name="T4" fmla="*/ 0 w 1092"/>
                  <a:gd name="T5" fmla="*/ 0 h 61"/>
                  <a:gd name="T6" fmla="*/ 0 w 1092"/>
                  <a:gd name="T7" fmla="*/ 61 h 61"/>
                  <a:gd name="T8" fmla="*/ 0 w 1092"/>
                  <a:gd name="T9" fmla="*/ 55 h 61"/>
                  <a:gd name="T10" fmla="*/ 1092 w 1092"/>
                  <a:gd name="T11" fmla="*/ 55 h 61"/>
                  <a:gd name="T12" fmla="*/ 1092 w 1092"/>
                  <a:gd name="T13" fmla="*/ 29 h 61"/>
                  <a:gd name="T14" fmla="*/ 0 w 1092"/>
                  <a:gd name="T15" fmla="*/ 29 h 61"/>
                  <a:gd name="T16" fmla="*/ 0 w 1092"/>
                  <a:gd name="T17" fmla="*/ 18 h 61"/>
                  <a:gd name="T18" fmla="*/ 1092 w 1092"/>
                  <a:gd name="T19" fmla="*/ 18 h 61"/>
                  <a:gd name="T20" fmla="*/ 1092 w 1092"/>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2" h="61">
                    <a:moveTo>
                      <a:pt x="1092" y="0"/>
                    </a:moveTo>
                    <a:lnTo>
                      <a:pt x="1029" y="0"/>
                    </a:lnTo>
                    <a:lnTo>
                      <a:pt x="0" y="0"/>
                    </a:lnTo>
                    <a:lnTo>
                      <a:pt x="0" y="61"/>
                    </a:lnTo>
                    <a:lnTo>
                      <a:pt x="0" y="55"/>
                    </a:lnTo>
                    <a:lnTo>
                      <a:pt x="1092" y="55"/>
                    </a:lnTo>
                    <a:lnTo>
                      <a:pt x="1092" y="29"/>
                    </a:lnTo>
                    <a:lnTo>
                      <a:pt x="0" y="29"/>
                    </a:lnTo>
                    <a:lnTo>
                      <a:pt x="0" y="18"/>
                    </a:lnTo>
                    <a:lnTo>
                      <a:pt x="1092" y="18"/>
                    </a:lnTo>
                    <a:lnTo>
                      <a:pt x="1092" y="0"/>
                    </a:lnTo>
                    <a:close/>
                  </a:path>
                </a:pathLst>
              </a:custGeom>
              <a:solidFill>
                <a:srgbClr val="D1B6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195"/>
              <p:cNvSpPr>
                <a:spLocks/>
              </p:cNvSpPr>
              <p:nvPr/>
            </p:nvSpPr>
            <p:spPr bwMode="auto">
              <a:xfrm>
                <a:off x="5748" y="1955"/>
                <a:ext cx="1092" cy="61"/>
              </a:xfrm>
              <a:custGeom>
                <a:avLst/>
                <a:gdLst>
                  <a:gd name="T0" fmla="*/ 1092 w 1092"/>
                  <a:gd name="T1" fmla="*/ 0 h 61"/>
                  <a:gd name="T2" fmla="*/ 1029 w 1092"/>
                  <a:gd name="T3" fmla="*/ 0 h 61"/>
                  <a:gd name="T4" fmla="*/ 0 w 1092"/>
                  <a:gd name="T5" fmla="*/ 0 h 61"/>
                  <a:gd name="T6" fmla="*/ 0 w 1092"/>
                  <a:gd name="T7" fmla="*/ 61 h 61"/>
                  <a:gd name="T8" fmla="*/ 0 w 1092"/>
                  <a:gd name="T9" fmla="*/ 55 h 61"/>
                  <a:gd name="T10" fmla="*/ 1092 w 1092"/>
                  <a:gd name="T11" fmla="*/ 55 h 61"/>
                  <a:gd name="T12" fmla="*/ 1092 w 1092"/>
                  <a:gd name="T13" fmla="*/ 29 h 61"/>
                  <a:gd name="T14" fmla="*/ 0 w 1092"/>
                  <a:gd name="T15" fmla="*/ 29 h 61"/>
                  <a:gd name="T16" fmla="*/ 0 w 1092"/>
                  <a:gd name="T17" fmla="*/ 18 h 61"/>
                  <a:gd name="T18" fmla="*/ 1092 w 1092"/>
                  <a:gd name="T19" fmla="*/ 18 h 61"/>
                  <a:gd name="T20" fmla="*/ 1092 w 1092"/>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2" h="61">
                    <a:moveTo>
                      <a:pt x="1092" y="0"/>
                    </a:moveTo>
                    <a:lnTo>
                      <a:pt x="1029" y="0"/>
                    </a:lnTo>
                    <a:lnTo>
                      <a:pt x="0" y="0"/>
                    </a:lnTo>
                    <a:lnTo>
                      <a:pt x="0" y="61"/>
                    </a:lnTo>
                    <a:lnTo>
                      <a:pt x="0" y="55"/>
                    </a:lnTo>
                    <a:lnTo>
                      <a:pt x="1092" y="55"/>
                    </a:lnTo>
                    <a:lnTo>
                      <a:pt x="1092" y="29"/>
                    </a:lnTo>
                    <a:lnTo>
                      <a:pt x="0" y="29"/>
                    </a:lnTo>
                    <a:lnTo>
                      <a:pt x="0" y="18"/>
                    </a:lnTo>
                    <a:lnTo>
                      <a:pt x="1092" y="18"/>
                    </a:lnTo>
                    <a:lnTo>
                      <a:pt x="10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196"/>
              <p:cNvSpPr>
                <a:spLocks/>
              </p:cNvSpPr>
              <p:nvPr/>
            </p:nvSpPr>
            <p:spPr bwMode="auto">
              <a:xfrm>
                <a:off x="5748" y="1973"/>
                <a:ext cx="1092" cy="11"/>
              </a:xfrm>
              <a:custGeom>
                <a:avLst/>
                <a:gdLst>
                  <a:gd name="T0" fmla="*/ 1092 w 1092"/>
                  <a:gd name="T1" fmla="*/ 0 h 11"/>
                  <a:gd name="T2" fmla="*/ 1092 w 1092"/>
                  <a:gd name="T3" fmla="*/ 0 h 11"/>
                  <a:gd name="T4" fmla="*/ 0 w 1092"/>
                  <a:gd name="T5" fmla="*/ 0 h 11"/>
                  <a:gd name="T6" fmla="*/ 0 w 1092"/>
                  <a:gd name="T7" fmla="*/ 11 h 11"/>
                  <a:gd name="T8" fmla="*/ 1092 w 1092"/>
                  <a:gd name="T9" fmla="*/ 11 h 11"/>
                  <a:gd name="T10" fmla="*/ 1092 w 1092"/>
                  <a:gd name="T11" fmla="*/ 0 h 11"/>
                </a:gdLst>
                <a:ahLst/>
                <a:cxnLst>
                  <a:cxn ang="0">
                    <a:pos x="T0" y="T1"/>
                  </a:cxn>
                  <a:cxn ang="0">
                    <a:pos x="T2" y="T3"/>
                  </a:cxn>
                  <a:cxn ang="0">
                    <a:pos x="T4" y="T5"/>
                  </a:cxn>
                  <a:cxn ang="0">
                    <a:pos x="T6" y="T7"/>
                  </a:cxn>
                  <a:cxn ang="0">
                    <a:pos x="T8" y="T9"/>
                  </a:cxn>
                  <a:cxn ang="0">
                    <a:pos x="T10" y="T11"/>
                  </a:cxn>
                </a:cxnLst>
                <a:rect l="0" t="0" r="r" b="b"/>
                <a:pathLst>
                  <a:path w="1092" h="11">
                    <a:moveTo>
                      <a:pt x="1092" y="0"/>
                    </a:moveTo>
                    <a:lnTo>
                      <a:pt x="1092" y="0"/>
                    </a:lnTo>
                    <a:lnTo>
                      <a:pt x="0" y="0"/>
                    </a:lnTo>
                    <a:lnTo>
                      <a:pt x="0" y="11"/>
                    </a:lnTo>
                    <a:lnTo>
                      <a:pt x="1092" y="11"/>
                    </a:lnTo>
                    <a:lnTo>
                      <a:pt x="1092" y="0"/>
                    </a:lnTo>
                    <a:close/>
                  </a:path>
                </a:pathLst>
              </a:custGeom>
              <a:solidFill>
                <a:srgbClr val="BE3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197"/>
              <p:cNvSpPr>
                <a:spLocks/>
              </p:cNvSpPr>
              <p:nvPr/>
            </p:nvSpPr>
            <p:spPr bwMode="auto">
              <a:xfrm>
                <a:off x="5748" y="1973"/>
                <a:ext cx="1092" cy="11"/>
              </a:xfrm>
              <a:custGeom>
                <a:avLst/>
                <a:gdLst>
                  <a:gd name="T0" fmla="*/ 1092 w 1092"/>
                  <a:gd name="T1" fmla="*/ 0 h 11"/>
                  <a:gd name="T2" fmla="*/ 1092 w 1092"/>
                  <a:gd name="T3" fmla="*/ 0 h 11"/>
                  <a:gd name="T4" fmla="*/ 0 w 1092"/>
                  <a:gd name="T5" fmla="*/ 0 h 11"/>
                  <a:gd name="T6" fmla="*/ 0 w 1092"/>
                  <a:gd name="T7" fmla="*/ 11 h 11"/>
                  <a:gd name="T8" fmla="*/ 1092 w 1092"/>
                  <a:gd name="T9" fmla="*/ 11 h 11"/>
                  <a:gd name="T10" fmla="*/ 1092 w 1092"/>
                  <a:gd name="T11" fmla="*/ 0 h 11"/>
                </a:gdLst>
                <a:ahLst/>
                <a:cxnLst>
                  <a:cxn ang="0">
                    <a:pos x="T0" y="T1"/>
                  </a:cxn>
                  <a:cxn ang="0">
                    <a:pos x="T2" y="T3"/>
                  </a:cxn>
                  <a:cxn ang="0">
                    <a:pos x="T4" y="T5"/>
                  </a:cxn>
                  <a:cxn ang="0">
                    <a:pos x="T6" y="T7"/>
                  </a:cxn>
                  <a:cxn ang="0">
                    <a:pos x="T8" y="T9"/>
                  </a:cxn>
                  <a:cxn ang="0">
                    <a:pos x="T10" y="T11"/>
                  </a:cxn>
                </a:cxnLst>
                <a:rect l="0" t="0" r="r" b="b"/>
                <a:pathLst>
                  <a:path w="1092" h="11">
                    <a:moveTo>
                      <a:pt x="1092" y="0"/>
                    </a:moveTo>
                    <a:lnTo>
                      <a:pt x="1092" y="0"/>
                    </a:lnTo>
                    <a:lnTo>
                      <a:pt x="0" y="0"/>
                    </a:lnTo>
                    <a:lnTo>
                      <a:pt x="0" y="11"/>
                    </a:lnTo>
                    <a:lnTo>
                      <a:pt x="1092" y="11"/>
                    </a:lnTo>
                    <a:lnTo>
                      <a:pt x="10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198"/>
              <p:cNvSpPr>
                <a:spLocks/>
              </p:cNvSpPr>
              <p:nvPr/>
            </p:nvSpPr>
            <p:spPr bwMode="auto">
              <a:xfrm>
                <a:off x="5748" y="2010"/>
                <a:ext cx="1092" cy="6"/>
              </a:xfrm>
              <a:custGeom>
                <a:avLst/>
                <a:gdLst>
                  <a:gd name="T0" fmla="*/ 1092 w 1092"/>
                  <a:gd name="T1" fmla="*/ 0 h 6"/>
                  <a:gd name="T2" fmla="*/ 1092 w 1092"/>
                  <a:gd name="T3" fmla="*/ 0 h 6"/>
                  <a:gd name="T4" fmla="*/ 0 w 1092"/>
                  <a:gd name="T5" fmla="*/ 0 h 6"/>
                  <a:gd name="T6" fmla="*/ 0 w 1092"/>
                  <a:gd name="T7" fmla="*/ 6 h 6"/>
                  <a:gd name="T8" fmla="*/ 1092 w 1092"/>
                  <a:gd name="T9" fmla="*/ 6 h 6"/>
                  <a:gd name="T10" fmla="*/ 1092 w 1092"/>
                  <a:gd name="T11" fmla="*/ 0 h 6"/>
                </a:gdLst>
                <a:ahLst/>
                <a:cxnLst>
                  <a:cxn ang="0">
                    <a:pos x="T0" y="T1"/>
                  </a:cxn>
                  <a:cxn ang="0">
                    <a:pos x="T2" y="T3"/>
                  </a:cxn>
                  <a:cxn ang="0">
                    <a:pos x="T4" y="T5"/>
                  </a:cxn>
                  <a:cxn ang="0">
                    <a:pos x="T6" y="T7"/>
                  </a:cxn>
                  <a:cxn ang="0">
                    <a:pos x="T8" y="T9"/>
                  </a:cxn>
                  <a:cxn ang="0">
                    <a:pos x="T10" y="T11"/>
                  </a:cxn>
                </a:cxnLst>
                <a:rect l="0" t="0" r="r" b="b"/>
                <a:pathLst>
                  <a:path w="1092" h="6">
                    <a:moveTo>
                      <a:pt x="1092" y="0"/>
                    </a:moveTo>
                    <a:lnTo>
                      <a:pt x="1092" y="0"/>
                    </a:lnTo>
                    <a:lnTo>
                      <a:pt x="0" y="0"/>
                    </a:lnTo>
                    <a:lnTo>
                      <a:pt x="0" y="6"/>
                    </a:lnTo>
                    <a:lnTo>
                      <a:pt x="1092" y="6"/>
                    </a:lnTo>
                    <a:lnTo>
                      <a:pt x="1092" y="0"/>
                    </a:lnTo>
                    <a:close/>
                  </a:path>
                </a:pathLst>
              </a:custGeom>
              <a:solidFill>
                <a:srgbClr val="BE3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199"/>
              <p:cNvSpPr>
                <a:spLocks/>
              </p:cNvSpPr>
              <p:nvPr/>
            </p:nvSpPr>
            <p:spPr bwMode="auto">
              <a:xfrm>
                <a:off x="5748" y="2010"/>
                <a:ext cx="1092" cy="6"/>
              </a:xfrm>
              <a:custGeom>
                <a:avLst/>
                <a:gdLst>
                  <a:gd name="T0" fmla="*/ 1092 w 1092"/>
                  <a:gd name="T1" fmla="*/ 0 h 6"/>
                  <a:gd name="T2" fmla="*/ 1092 w 1092"/>
                  <a:gd name="T3" fmla="*/ 0 h 6"/>
                  <a:gd name="T4" fmla="*/ 0 w 1092"/>
                  <a:gd name="T5" fmla="*/ 0 h 6"/>
                  <a:gd name="T6" fmla="*/ 0 w 1092"/>
                  <a:gd name="T7" fmla="*/ 6 h 6"/>
                  <a:gd name="T8" fmla="*/ 1092 w 1092"/>
                  <a:gd name="T9" fmla="*/ 6 h 6"/>
                  <a:gd name="T10" fmla="*/ 1092 w 1092"/>
                  <a:gd name="T11" fmla="*/ 0 h 6"/>
                </a:gdLst>
                <a:ahLst/>
                <a:cxnLst>
                  <a:cxn ang="0">
                    <a:pos x="T0" y="T1"/>
                  </a:cxn>
                  <a:cxn ang="0">
                    <a:pos x="T2" y="T3"/>
                  </a:cxn>
                  <a:cxn ang="0">
                    <a:pos x="T4" y="T5"/>
                  </a:cxn>
                  <a:cxn ang="0">
                    <a:pos x="T6" y="T7"/>
                  </a:cxn>
                  <a:cxn ang="0">
                    <a:pos x="T8" y="T9"/>
                  </a:cxn>
                  <a:cxn ang="0">
                    <a:pos x="T10" y="T11"/>
                  </a:cxn>
                </a:cxnLst>
                <a:rect l="0" t="0" r="r" b="b"/>
                <a:pathLst>
                  <a:path w="1092" h="6">
                    <a:moveTo>
                      <a:pt x="1092" y="0"/>
                    </a:moveTo>
                    <a:lnTo>
                      <a:pt x="1092" y="0"/>
                    </a:lnTo>
                    <a:lnTo>
                      <a:pt x="0" y="0"/>
                    </a:lnTo>
                    <a:lnTo>
                      <a:pt x="0" y="6"/>
                    </a:lnTo>
                    <a:lnTo>
                      <a:pt x="1092" y="6"/>
                    </a:lnTo>
                    <a:lnTo>
                      <a:pt x="10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200"/>
              <p:cNvSpPr>
                <a:spLocks/>
              </p:cNvSpPr>
              <p:nvPr/>
            </p:nvSpPr>
            <p:spPr bwMode="auto">
              <a:xfrm>
                <a:off x="5705" y="1955"/>
                <a:ext cx="1072" cy="0"/>
              </a:xfrm>
              <a:custGeom>
                <a:avLst/>
                <a:gdLst>
                  <a:gd name="T0" fmla="*/ 1072 w 1072"/>
                  <a:gd name="T1" fmla="*/ 0 w 1072"/>
                  <a:gd name="T2" fmla="*/ 43 w 1072"/>
                  <a:gd name="T3" fmla="*/ 1072 w 1072"/>
                </a:gdLst>
                <a:ahLst/>
                <a:cxnLst>
                  <a:cxn ang="0">
                    <a:pos x="T0" y="0"/>
                  </a:cxn>
                  <a:cxn ang="0">
                    <a:pos x="T1" y="0"/>
                  </a:cxn>
                  <a:cxn ang="0">
                    <a:pos x="T2" y="0"/>
                  </a:cxn>
                  <a:cxn ang="0">
                    <a:pos x="T3" y="0"/>
                  </a:cxn>
                </a:cxnLst>
                <a:rect l="0" t="0" r="r" b="b"/>
                <a:pathLst>
                  <a:path w="1072">
                    <a:moveTo>
                      <a:pt x="1072" y="0"/>
                    </a:moveTo>
                    <a:lnTo>
                      <a:pt x="0" y="0"/>
                    </a:lnTo>
                    <a:lnTo>
                      <a:pt x="43" y="0"/>
                    </a:lnTo>
                    <a:lnTo>
                      <a:pt x="1072" y="0"/>
                    </a:lnTo>
                    <a:close/>
                  </a:path>
                </a:pathLst>
              </a:custGeom>
              <a:solidFill>
                <a:srgbClr val="914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201"/>
              <p:cNvSpPr>
                <a:spLocks/>
              </p:cNvSpPr>
              <p:nvPr/>
            </p:nvSpPr>
            <p:spPr bwMode="auto">
              <a:xfrm>
                <a:off x="5705" y="1955"/>
                <a:ext cx="1072" cy="0"/>
              </a:xfrm>
              <a:custGeom>
                <a:avLst/>
                <a:gdLst>
                  <a:gd name="T0" fmla="*/ 1072 w 1072"/>
                  <a:gd name="T1" fmla="*/ 0 w 1072"/>
                  <a:gd name="T2" fmla="*/ 43 w 1072"/>
                  <a:gd name="T3" fmla="*/ 1072 w 1072"/>
                </a:gdLst>
                <a:ahLst/>
                <a:cxnLst>
                  <a:cxn ang="0">
                    <a:pos x="T0" y="0"/>
                  </a:cxn>
                  <a:cxn ang="0">
                    <a:pos x="T1" y="0"/>
                  </a:cxn>
                  <a:cxn ang="0">
                    <a:pos x="T2" y="0"/>
                  </a:cxn>
                  <a:cxn ang="0">
                    <a:pos x="T3" y="0"/>
                  </a:cxn>
                </a:cxnLst>
                <a:rect l="0" t="0" r="r" b="b"/>
                <a:pathLst>
                  <a:path w="1072">
                    <a:moveTo>
                      <a:pt x="1072" y="0"/>
                    </a:moveTo>
                    <a:lnTo>
                      <a:pt x="0" y="0"/>
                    </a:lnTo>
                    <a:lnTo>
                      <a:pt x="43" y="0"/>
                    </a:lnTo>
                    <a:lnTo>
                      <a:pt x="10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Rectangle 202"/>
              <p:cNvSpPr>
                <a:spLocks noChangeArrowheads="1"/>
              </p:cNvSpPr>
              <p:nvPr/>
            </p:nvSpPr>
            <p:spPr bwMode="auto">
              <a:xfrm>
                <a:off x="6028" y="1667"/>
                <a:ext cx="749" cy="81"/>
              </a:xfrm>
              <a:prstGeom prst="rect">
                <a:avLst/>
              </a:prstGeom>
              <a:solidFill>
                <a:srgbClr val="7F3F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203"/>
              <p:cNvSpPr>
                <a:spLocks noChangeArrowheads="1"/>
              </p:cNvSpPr>
              <p:nvPr/>
            </p:nvSpPr>
            <p:spPr bwMode="auto">
              <a:xfrm>
                <a:off x="6028" y="1667"/>
                <a:ext cx="749"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204"/>
              <p:cNvSpPr>
                <a:spLocks noChangeArrowheads="1"/>
              </p:cNvSpPr>
              <p:nvPr/>
            </p:nvSpPr>
            <p:spPr bwMode="auto">
              <a:xfrm>
                <a:off x="5836" y="1667"/>
                <a:ext cx="63" cy="81"/>
              </a:xfrm>
              <a:prstGeom prst="rect">
                <a:avLst/>
              </a:prstGeom>
              <a:solidFill>
                <a:srgbClr val="7F3F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Rectangle 206"/>
            <p:cNvSpPr>
              <a:spLocks noChangeArrowheads="1"/>
            </p:cNvSpPr>
            <p:nvPr/>
          </p:nvSpPr>
          <p:spPr bwMode="auto">
            <a:xfrm>
              <a:off x="9264650" y="2646363"/>
              <a:ext cx="100012"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07"/>
            <p:cNvSpPr>
              <a:spLocks noEditPoints="1"/>
            </p:cNvSpPr>
            <p:nvPr/>
          </p:nvSpPr>
          <p:spPr bwMode="auto">
            <a:xfrm>
              <a:off x="8864600" y="2646363"/>
              <a:ext cx="182562" cy="128587"/>
            </a:xfrm>
            <a:custGeom>
              <a:avLst/>
              <a:gdLst>
                <a:gd name="T0" fmla="*/ 115 w 115"/>
                <a:gd name="T1" fmla="*/ 43 h 81"/>
                <a:gd name="T2" fmla="*/ 0 w 115"/>
                <a:gd name="T3" fmla="*/ 43 h 81"/>
                <a:gd name="T4" fmla="*/ 0 w 115"/>
                <a:gd name="T5" fmla="*/ 81 h 81"/>
                <a:gd name="T6" fmla="*/ 115 w 115"/>
                <a:gd name="T7" fmla="*/ 81 h 81"/>
                <a:gd name="T8" fmla="*/ 115 w 115"/>
                <a:gd name="T9" fmla="*/ 43 h 81"/>
                <a:gd name="T10" fmla="*/ 115 w 115"/>
                <a:gd name="T11" fmla="*/ 0 h 81"/>
                <a:gd name="T12" fmla="*/ 0 w 115"/>
                <a:gd name="T13" fmla="*/ 0 h 81"/>
                <a:gd name="T14" fmla="*/ 0 w 115"/>
                <a:gd name="T15" fmla="*/ 32 h 81"/>
                <a:gd name="T16" fmla="*/ 115 w 115"/>
                <a:gd name="T17" fmla="*/ 32 h 81"/>
                <a:gd name="T18" fmla="*/ 115 w 115"/>
                <a:gd name="T1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81">
                  <a:moveTo>
                    <a:pt x="115" y="43"/>
                  </a:moveTo>
                  <a:lnTo>
                    <a:pt x="0" y="43"/>
                  </a:lnTo>
                  <a:lnTo>
                    <a:pt x="0" y="81"/>
                  </a:lnTo>
                  <a:lnTo>
                    <a:pt x="115" y="81"/>
                  </a:lnTo>
                  <a:lnTo>
                    <a:pt x="115" y="43"/>
                  </a:lnTo>
                  <a:close/>
                  <a:moveTo>
                    <a:pt x="115" y="0"/>
                  </a:moveTo>
                  <a:lnTo>
                    <a:pt x="0" y="0"/>
                  </a:lnTo>
                  <a:lnTo>
                    <a:pt x="0" y="32"/>
                  </a:lnTo>
                  <a:lnTo>
                    <a:pt x="115" y="32"/>
                  </a:lnTo>
                  <a:lnTo>
                    <a:pt x="115" y="0"/>
                  </a:lnTo>
                  <a:close/>
                </a:path>
              </a:pathLst>
            </a:custGeom>
            <a:solidFill>
              <a:srgbClr val="B0A0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08"/>
            <p:cNvSpPr>
              <a:spLocks noEditPoints="1"/>
            </p:cNvSpPr>
            <p:nvPr/>
          </p:nvSpPr>
          <p:spPr bwMode="auto">
            <a:xfrm>
              <a:off x="8864600" y="2646363"/>
              <a:ext cx="182562" cy="128587"/>
            </a:xfrm>
            <a:custGeom>
              <a:avLst/>
              <a:gdLst>
                <a:gd name="T0" fmla="*/ 115 w 115"/>
                <a:gd name="T1" fmla="*/ 43 h 81"/>
                <a:gd name="T2" fmla="*/ 0 w 115"/>
                <a:gd name="T3" fmla="*/ 43 h 81"/>
                <a:gd name="T4" fmla="*/ 0 w 115"/>
                <a:gd name="T5" fmla="*/ 81 h 81"/>
                <a:gd name="T6" fmla="*/ 115 w 115"/>
                <a:gd name="T7" fmla="*/ 81 h 81"/>
                <a:gd name="T8" fmla="*/ 115 w 115"/>
                <a:gd name="T9" fmla="*/ 43 h 81"/>
                <a:gd name="T10" fmla="*/ 115 w 115"/>
                <a:gd name="T11" fmla="*/ 0 h 81"/>
                <a:gd name="T12" fmla="*/ 0 w 115"/>
                <a:gd name="T13" fmla="*/ 0 h 81"/>
                <a:gd name="T14" fmla="*/ 0 w 115"/>
                <a:gd name="T15" fmla="*/ 32 h 81"/>
                <a:gd name="T16" fmla="*/ 115 w 115"/>
                <a:gd name="T17" fmla="*/ 32 h 81"/>
                <a:gd name="T18" fmla="*/ 115 w 115"/>
                <a:gd name="T1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81">
                  <a:moveTo>
                    <a:pt x="115" y="43"/>
                  </a:moveTo>
                  <a:lnTo>
                    <a:pt x="0" y="43"/>
                  </a:lnTo>
                  <a:lnTo>
                    <a:pt x="0" y="81"/>
                  </a:lnTo>
                  <a:lnTo>
                    <a:pt x="115" y="81"/>
                  </a:lnTo>
                  <a:lnTo>
                    <a:pt x="115" y="43"/>
                  </a:lnTo>
                  <a:moveTo>
                    <a:pt x="115" y="0"/>
                  </a:moveTo>
                  <a:lnTo>
                    <a:pt x="0" y="0"/>
                  </a:lnTo>
                  <a:lnTo>
                    <a:pt x="0" y="32"/>
                  </a:lnTo>
                  <a:lnTo>
                    <a:pt x="115" y="32"/>
                  </a:lnTo>
                  <a:lnTo>
                    <a:pt x="1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209"/>
            <p:cNvSpPr>
              <a:spLocks noChangeArrowheads="1"/>
            </p:cNvSpPr>
            <p:nvPr/>
          </p:nvSpPr>
          <p:spPr bwMode="auto">
            <a:xfrm>
              <a:off x="8864600" y="2697163"/>
              <a:ext cx="182562" cy="17462"/>
            </a:xfrm>
            <a:prstGeom prst="rect">
              <a:avLst/>
            </a:prstGeom>
            <a:solidFill>
              <a:srgbClr val="A7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210"/>
            <p:cNvSpPr>
              <a:spLocks noChangeArrowheads="1"/>
            </p:cNvSpPr>
            <p:nvPr/>
          </p:nvSpPr>
          <p:spPr bwMode="auto">
            <a:xfrm>
              <a:off x="8864600" y="2697163"/>
              <a:ext cx="182562" cy="1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11"/>
            <p:cNvSpPr>
              <a:spLocks/>
            </p:cNvSpPr>
            <p:nvPr/>
          </p:nvSpPr>
          <p:spPr bwMode="auto">
            <a:xfrm>
              <a:off x="7889875" y="4530725"/>
              <a:ext cx="450850" cy="1608137"/>
            </a:xfrm>
            <a:custGeom>
              <a:avLst/>
              <a:gdLst>
                <a:gd name="T0" fmla="*/ 73 w 141"/>
                <a:gd name="T1" fmla="*/ 503 h 503"/>
                <a:gd name="T2" fmla="*/ 24 w 141"/>
                <a:gd name="T3" fmla="*/ 317 h 503"/>
                <a:gd name="T4" fmla="*/ 116 w 141"/>
                <a:gd name="T5" fmla="*/ 68 h 503"/>
                <a:gd name="T6" fmla="*/ 135 w 141"/>
                <a:gd name="T7" fmla="*/ 0 h 503"/>
                <a:gd name="T8" fmla="*/ 140 w 141"/>
                <a:gd name="T9" fmla="*/ 0 h 503"/>
                <a:gd name="T10" fmla="*/ 120 w 141"/>
                <a:gd name="T11" fmla="*/ 70 h 503"/>
                <a:gd name="T12" fmla="*/ 29 w 141"/>
                <a:gd name="T13" fmla="*/ 318 h 503"/>
                <a:gd name="T14" fmla="*/ 76 w 141"/>
                <a:gd name="T15" fmla="*/ 499 h 503"/>
                <a:gd name="T16" fmla="*/ 73 w 141"/>
                <a:gd name="T17" fmla="*/ 503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503">
                  <a:moveTo>
                    <a:pt x="73" y="503"/>
                  </a:moveTo>
                  <a:cubicBezTo>
                    <a:pt x="72" y="502"/>
                    <a:pt x="0" y="429"/>
                    <a:pt x="24" y="317"/>
                  </a:cubicBezTo>
                  <a:cubicBezTo>
                    <a:pt x="24" y="316"/>
                    <a:pt x="41" y="215"/>
                    <a:pt x="116" y="68"/>
                  </a:cubicBezTo>
                  <a:cubicBezTo>
                    <a:pt x="116" y="68"/>
                    <a:pt x="136" y="23"/>
                    <a:pt x="135" y="0"/>
                  </a:cubicBezTo>
                  <a:cubicBezTo>
                    <a:pt x="140" y="0"/>
                    <a:pt x="140" y="0"/>
                    <a:pt x="140" y="0"/>
                  </a:cubicBezTo>
                  <a:cubicBezTo>
                    <a:pt x="141" y="24"/>
                    <a:pt x="121" y="68"/>
                    <a:pt x="120" y="70"/>
                  </a:cubicBezTo>
                  <a:cubicBezTo>
                    <a:pt x="46" y="216"/>
                    <a:pt x="29" y="317"/>
                    <a:pt x="29" y="318"/>
                  </a:cubicBezTo>
                  <a:cubicBezTo>
                    <a:pt x="5" y="428"/>
                    <a:pt x="75" y="498"/>
                    <a:pt x="76" y="499"/>
                  </a:cubicBezTo>
                  <a:lnTo>
                    <a:pt x="73" y="503"/>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12"/>
            <p:cNvSpPr>
              <a:spLocks/>
            </p:cNvSpPr>
            <p:nvPr/>
          </p:nvSpPr>
          <p:spPr bwMode="auto">
            <a:xfrm>
              <a:off x="7997825" y="4530725"/>
              <a:ext cx="371475" cy="1582737"/>
            </a:xfrm>
            <a:custGeom>
              <a:avLst/>
              <a:gdLst>
                <a:gd name="T0" fmla="*/ 43 w 116"/>
                <a:gd name="T1" fmla="*/ 495 h 495"/>
                <a:gd name="T2" fmla="*/ 5 w 116"/>
                <a:gd name="T3" fmla="*/ 422 h 495"/>
                <a:gd name="T4" fmla="*/ 8 w 116"/>
                <a:gd name="T5" fmla="*/ 313 h 495"/>
                <a:gd name="T6" fmla="*/ 92 w 116"/>
                <a:gd name="T7" fmla="*/ 67 h 495"/>
                <a:gd name="T8" fmla="*/ 110 w 116"/>
                <a:gd name="T9" fmla="*/ 0 h 495"/>
                <a:gd name="T10" fmla="*/ 115 w 116"/>
                <a:gd name="T11" fmla="*/ 0 h 495"/>
                <a:gd name="T12" fmla="*/ 96 w 116"/>
                <a:gd name="T13" fmla="*/ 69 h 495"/>
                <a:gd name="T14" fmla="*/ 12 w 116"/>
                <a:gd name="T15" fmla="*/ 314 h 495"/>
                <a:gd name="T16" fmla="*/ 10 w 116"/>
                <a:gd name="T17" fmla="*/ 421 h 495"/>
                <a:gd name="T18" fmla="*/ 47 w 116"/>
                <a:gd name="T19" fmla="*/ 491 h 495"/>
                <a:gd name="T20" fmla="*/ 43 w 116"/>
                <a:gd name="T21" fmla="*/ 495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5">
                  <a:moveTo>
                    <a:pt x="43" y="495"/>
                  </a:moveTo>
                  <a:cubicBezTo>
                    <a:pt x="42" y="494"/>
                    <a:pt x="16" y="466"/>
                    <a:pt x="5" y="422"/>
                  </a:cubicBezTo>
                  <a:cubicBezTo>
                    <a:pt x="0" y="398"/>
                    <a:pt x="1" y="345"/>
                    <a:pt x="8" y="313"/>
                  </a:cubicBezTo>
                  <a:cubicBezTo>
                    <a:pt x="8" y="312"/>
                    <a:pt x="35" y="177"/>
                    <a:pt x="92" y="67"/>
                  </a:cubicBezTo>
                  <a:cubicBezTo>
                    <a:pt x="92" y="67"/>
                    <a:pt x="111" y="17"/>
                    <a:pt x="110" y="0"/>
                  </a:cubicBezTo>
                  <a:cubicBezTo>
                    <a:pt x="115" y="0"/>
                    <a:pt x="115" y="0"/>
                    <a:pt x="115" y="0"/>
                  </a:cubicBezTo>
                  <a:cubicBezTo>
                    <a:pt x="116" y="18"/>
                    <a:pt x="97" y="67"/>
                    <a:pt x="96" y="69"/>
                  </a:cubicBezTo>
                  <a:cubicBezTo>
                    <a:pt x="40" y="178"/>
                    <a:pt x="13" y="313"/>
                    <a:pt x="12" y="314"/>
                  </a:cubicBezTo>
                  <a:cubicBezTo>
                    <a:pt x="6" y="345"/>
                    <a:pt x="5" y="398"/>
                    <a:pt x="10" y="421"/>
                  </a:cubicBezTo>
                  <a:cubicBezTo>
                    <a:pt x="21" y="464"/>
                    <a:pt x="47" y="491"/>
                    <a:pt x="47" y="491"/>
                  </a:cubicBezTo>
                  <a:lnTo>
                    <a:pt x="43" y="495"/>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13"/>
            <p:cNvSpPr>
              <a:spLocks/>
            </p:cNvSpPr>
            <p:nvPr/>
          </p:nvSpPr>
          <p:spPr bwMode="auto">
            <a:xfrm>
              <a:off x="8029575" y="4530725"/>
              <a:ext cx="368300" cy="1557337"/>
            </a:xfrm>
            <a:custGeom>
              <a:avLst/>
              <a:gdLst>
                <a:gd name="T0" fmla="*/ 38 w 115"/>
                <a:gd name="T1" fmla="*/ 487 h 487"/>
                <a:gd name="T2" fmla="*/ 5 w 115"/>
                <a:gd name="T3" fmla="*/ 415 h 487"/>
                <a:gd name="T4" fmla="*/ 15 w 115"/>
                <a:gd name="T5" fmla="*/ 309 h 487"/>
                <a:gd name="T6" fmla="*/ 92 w 115"/>
                <a:gd name="T7" fmla="*/ 66 h 487"/>
                <a:gd name="T8" fmla="*/ 110 w 115"/>
                <a:gd name="T9" fmla="*/ 0 h 487"/>
                <a:gd name="T10" fmla="*/ 115 w 115"/>
                <a:gd name="T11" fmla="*/ 0 h 487"/>
                <a:gd name="T12" fmla="*/ 96 w 115"/>
                <a:gd name="T13" fmla="*/ 68 h 487"/>
                <a:gd name="T14" fmla="*/ 20 w 115"/>
                <a:gd name="T15" fmla="*/ 310 h 487"/>
                <a:gd name="T16" fmla="*/ 10 w 115"/>
                <a:gd name="T17" fmla="*/ 414 h 487"/>
                <a:gd name="T18" fmla="*/ 10 w 115"/>
                <a:gd name="T19" fmla="*/ 414 h 487"/>
                <a:gd name="T20" fmla="*/ 10 w 115"/>
                <a:gd name="T21" fmla="*/ 415 h 487"/>
                <a:gd name="T22" fmla="*/ 41 w 115"/>
                <a:gd name="T23" fmla="*/ 483 h 487"/>
                <a:gd name="T24" fmla="*/ 38 w 115"/>
                <a:gd name="T25" fmla="*/ 48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487">
                  <a:moveTo>
                    <a:pt x="38" y="487"/>
                  </a:moveTo>
                  <a:cubicBezTo>
                    <a:pt x="37" y="486"/>
                    <a:pt x="4" y="459"/>
                    <a:pt x="5" y="415"/>
                  </a:cubicBezTo>
                  <a:cubicBezTo>
                    <a:pt x="0" y="398"/>
                    <a:pt x="11" y="328"/>
                    <a:pt x="15" y="309"/>
                  </a:cubicBezTo>
                  <a:cubicBezTo>
                    <a:pt x="15" y="307"/>
                    <a:pt x="54" y="139"/>
                    <a:pt x="92" y="66"/>
                  </a:cubicBezTo>
                  <a:cubicBezTo>
                    <a:pt x="97" y="51"/>
                    <a:pt x="110" y="9"/>
                    <a:pt x="110" y="0"/>
                  </a:cubicBezTo>
                  <a:cubicBezTo>
                    <a:pt x="115" y="0"/>
                    <a:pt x="115" y="0"/>
                    <a:pt x="115" y="0"/>
                  </a:cubicBezTo>
                  <a:cubicBezTo>
                    <a:pt x="115" y="12"/>
                    <a:pt x="97" y="65"/>
                    <a:pt x="96" y="68"/>
                  </a:cubicBezTo>
                  <a:cubicBezTo>
                    <a:pt x="59" y="141"/>
                    <a:pt x="20" y="308"/>
                    <a:pt x="20" y="310"/>
                  </a:cubicBezTo>
                  <a:cubicBezTo>
                    <a:pt x="15" y="334"/>
                    <a:pt x="5" y="400"/>
                    <a:pt x="10" y="414"/>
                  </a:cubicBezTo>
                  <a:cubicBezTo>
                    <a:pt x="10" y="414"/>
                    <a:pt x="10" y="414"/>
                    <a:pt x="10" y="414"/>
                  </a:cubicBezTo>
                  <a:cubicBezTo>
                    <a:pt x="10" y="415"/>
                    <a:pt x="10" y="415"/>
                    <a:pt x="10" y="415"/>
                  </a:cubicBezTo>
                  <a:cubicBezTo>
                    <a:pt x="8" y="456"/>
                    <a:pt x="41" y="483"/>
                    <a:pt x="41" y="483"/>
                  </a:cubicBezTo>
                  <a:lnTo>
                    <a:pt x="38" y="48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14"/>
            <p:cNvSpPr>
              <a:spLocks/>
            </p:cNvSpPr>
            <p:nvPr/>
          </p:nvSpPr>
          <p:spPr bwMode="auto">
            <a:xfrm>
              <a:off x="8045450" y="4530725"/>
              <a:ext cx="381000" cy="1535112"/>
            </a:xfrm>
            <a:custGeom>
              <a:avLst/>
              <a:gdLst>
                <a:gd name="T0" fmla="*/ 38 w 119"/>
                <a:gd name="T1" fmla="*/ 480 h 480"/>
                <a:gd name="T2" fmla="*/ 9 w 119"/>
                <a:gd name="T3" fmla="*/ 408 h 480"/>
                <a:gd name="T4" fmla="*/ 28 w 119"/>
                <a:gd name="T5" fmla="*/ 305 h 480"/>
                <a:gd name="T6" fmla="*/ 97 w 119"/>
                <a:gd name="T7" fmla="*/ 64 h 480"/>
                <a:gd name="T8" fmla="*/ 114 w 119"/>
                <a:gd name="T9" fmla="*/ 0 h 480"/>
                <a:gd name="T10" fmla="*/ 119 w 119"/>
                <a:gd name="T11" fmla="*/ 0 h 480"/>
                <a:gd name="T12" fmla="*/ 101 w 119"/>
                <a:gd name="T13" fmla="*/ 66 h 480"/>
                <a:gd name="T14" fmla="*/ 32 w 119"/>
                <a:gd name="T15" fmla="*/ 306 h 480"/>
                <a:gd name="T16" fmla="*/ 14 w 119"/>
                <a:gd name="T17" fmla="*/ 407 h 480"/>
                <a:gd name="T18" fmla="*/ 15 w 119"/>
                <a:gd name="T19" fmla="*/ 408 h 480"/>
                <a:gd name="T20" fmla="*/ 14 w 119"/>
                <a:gd name="T21" fmla="*/ 409 h 480"/>
                <a:gd name="T22" fmla="*/ 41 w 119"/>
                <a:gd name="T23" fmla="*/ 476 h 480"/>
                <a:gd name="T24" fmla="*/ 38 w 119"/>
                <a:gd name="T25"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480">
                  <a:moveTo>
                    <a:pt x="38" y="480"/>
                  </a:moveTo>
                  <a:cubicBezTo>
                    <a:pt x="37" y="479"/>
                    <a:pt x="0" y="450"/>
                    <a:pt x="9" y="408"/>
                  </a:cubicBezTo>
                  <a:cubicBezTo>
                    <a:pt x="8" y="398"/>
                    <a:pt x="20" y="339"/>
                    <a:pt x="28" y="305"/>
                  </a:cubicBezTo>
                  <a:cubicBezTo>
                    <a:pt x="30" y="296"/>
                    <a:pt x="78" y="101"/>
                    <a:pt x="97" y="64"/>
                  </a:cubicBezTo>
                  <a:cubicBezTo>
                    <a:pt x="103" y="42"/>
                    <a:pt x="114" y="4"/>
                    <a:pt x="114" y="0"/>
                  </a:cubicBezTo>
                  <a:cubicBezTo>
                    <a:pt x="119" y="0"/>
                    <a:pt x="119" y="0"/>
                    <a:pt x="119" y="0"/>
                  </a:cubicBezTo>
                  <a:cubicBezTo>
                    <a:pt x="119" y="6"/>
                    <a:pt x="104" y="56"/>
                    <a:pt x="101" y="66"/>
                  </a:cubicBezTo>
                  <a:cubicBezTo>
                    <a:pt x="82" y="103"/>
                    <a:pt x="33" y="304"/>
                    <a:pt x="32" y="306"/>
                  </a:cubicBezTo>
                  <a:cubicBezTo>
                    <a:pt x="20" y="362"/>
                    <a:pt x="13" y="403"/>
                    <a:pt x="14" y="407"/>
                  </a:cubicBezTo>
                  <a:cubicBezTo>
                    <a:pt x="15" y="408"/>
                    <a:pt x="15" y="408"/>
                    <a:pt x="15" y="408"/>
                  </a:cubicBezTo>
                  <a:cubicBezTo>
                    <a:pt x="14" y="409"/>
                    <a:pt x="14" y="409"/>
                    <a:pt x="14" y="409"/>
                  </a:cubicBezTo>
                  <a:cubicBezTo>
                    <a:pt x="5" y="448"/>
                    <a:pt x="40" y="475"/>
                    <a:pt x="41" y="476"/>
                  </a:cubicBezTo>
                  <a:lnTo>
                    <a:pt x="38" y="480"/>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15"/>
            <p:cNvSpPr>
              <a:spLocks/>
            </p:cNvSpPr>
            <p:nvPr/>
          </p:nvSpPr>
          <p:spPr bwMode="auto">
            <a:xfrm>
              <a:off x="8045450" y="4527550"/>
              <a:ext cx="409575" cy="1512887"/>
            </a:xfrm>
            <a:custGeom>
              <a:avLst/>
              <a:gdLst>
                <a:gd name="T0" fmla="*/ 43 w 128"/>
                <a:gd name="T1" fmla="*/ 473 h 473"/>
                <a:gd name="T2" fmla="*/ 19 w 128"/>
                <a:gd name="T3" fmla="*/ 401 h 473"/>
                <a:gd name="T4" fmla="*/ 123 w 128"/>
                <a:gd name="T5" fmla="*/ 0 h 473"/>
                <a:gd name="T6" fmla="*/ 128 w 128"/>
                <a:gd name="T7" fmla="*/ 1 h 473"/>
                <a:gd name="T8" fmla="*/ 24 w 128"/>
                <a:gd name="T9" fmla="*/ 403 h 473"/>
                <a:gd name="T10" fmla="*/ 45 w 128"/>
                <a:gd name="T11" fmla="*/ 469 h 473"/>
                <a:gd name="T12" fmla="*/ 43 w 128"/>
                <a:gd name="T13" fmla="*/ 473 h 473"/>
              </a:gdLst>
              <a:ahLst/>
              <a:cxnLst>
                <a:cxn ang="0">
                  <a:pos x="T0" y="T1"/>
                </a:cxn>
                <a:cxn ang="0">
                  <a:pos x="T2" y="T3"/>
                </a:cxn>
                <a:cxn ang="0">
                  <a:pos x="T4" y="T5"/>
                </a:cxn>
                <a:cxn ang="0">
                  <a:pos x="T6" y="T7"/>
                </a:cxn>
                <a:cxn ang="0">
                  <a:pos x="T8" y="T9"/>
                </a:cxn>
                <a:cxn ang="0">
                  <a:pos x="T10" y="T11"/>
                </a:cxn>
                <a:cxn ang="0">
                  <a:pos x="T12" y="T13"/>
                </a:cxn>
              </a:cxnLst>
              <a:rect l="0" t="0" r="r" b="b"/>
              <a:pathLst>
                <a:path w="128" h="473">
                  <a:moveTo>
                    <a:pt x="43" y="473"/>
                  </a:moveTo>
                  <a:cubicBezTo>
                    <a:pt x="42" y="473"/>
                    <a:pt x="0" y="443"/>
                    <a:pt x="19" y="401"/>
                  </a:cubicBezTo>
                  <a:cubicBezTo>
                    <a:pt x="123" y="0"/>
                    <a:pt x="123" y="0"/>
                    <a:pt x="123" y="0"/>
                  </a:cubicBezTo>
                  <a:cubicBezTo>
                    <a:pt x="128" y="1"/>
                    <a:pt x="128" y="1"/>
                    <a:pt x="128" y="1"/>
                  </a:cubicBezTo>
                  <a:cubicBezTo>
                    <a:pt x="24" y="403"/>
                    <a:pt x="24" y="403"/>
                    <a:pt x="24" y="403"/>
                  </a:cubicBezTo>
                  <a:cubicBezTo>
                    <a:pt x="7" y="441"/>
                    <a:pt x="45" y="469"/>
                    <a:pt x="45" y="469"/>
                  </a:cubicBezTo>
                  <a:lnTo>
                    <a:pt x="43" y="473"/>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16"/>
            <p:cNvSpPr>
              <a:spLocks/>
            </p:cNvSpPr>
            <p:nvPr/>
          </p:nvSpPr>
          <p:spPr bwMode="auto">
            <a:xfrm>
              <a:off x="6561138" y="5895975"/>
              <a:ext cx="1584325" cy="288925"/>
            </a:xfrm>
            <a:custGeom>
              <a:avLst/>
              <a:gdLst>
                <a:gd name="T0" fmla="*/ 491 w 495"/>
                <a:gd name="T1" fmla="*/ 90 h 90"/>
                <a:gd name="T2" fmla="*/ 330 w 495"/>
                <a:gd name="T3" fmla="*/ 9 h 90"/>
                <a:gd name="T4" fmla="*/ 327 w 495"/>
                <a:gd name="T5" fmla="*/ 9 h 90"/>
                <a:gd name="T6" fmla="*/ 72 w 495"/>
                <a:gd name="T7" fmla="*/ 50 h 90"/>
                <a:gd name="T8" fmla="*/ 0 w 495"/>
                <a:gd name="T9" fmla="*/ 56 h 90"/>
                <a:gd name="T10" fmla="*/ 2 w 495"/>
                <a:gd name="T11" fmla="*/ 51 h 90"/>
                <a:gd name="T12" fmla="*/ 71 w 495"/>
                <a:gd name="T13" fmla="*/ 45 h 90"/>
                <a:gd name="T14" fmla="*/ 327 w 495"/>
                <a:gd name="T15" fmla="*/ 4 h 90"/>
                <a:gd name="T16" fmla="*/ 495 w 495"/>
                <a:gd name="T17" fmla="*/ 88 h 90"/>
                <a:gd name="T18" fmla="*/ 491 w 495"/>
                <a:gd name="T1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5" h="90">
                  <a:moveTo>
                    <a:pt x="491" y="90"/>
                  </a:moveTo>
                  <a:cubicBezTo>
                    <a:pt x="490" y="90"/>
                    <a:pt x="437" y="9"/>
                    <a:pt x="330" y="9"/>
                  </a:cubicBezTo>
                  <a:cubicBezTo>
                    <a:pt x="329" y="9"/>
                    <a:pt x="328" y="9"/>
                    <a:pt x="327" y="9"/>
                  </a:cubicBezTo>
                  <a:cubicBezTo>
                    <a:pt x="326" y="9"/>
                    <a:pt x="226" y="5"/>
                    <a:pt x="72" y="50"/>
                  </a:cubicBezTo>
                  <a:cubicBezTo>
                    <a:pt x="70" y="50"/>
                    <a:pt x="23" y="62"/>
                    <a:pt x="0" y="56"/>
                  </a:cubicBezTo>
                  <a:cubicBezTo>
                    <a:pt x="2" y="51"/>
                    <a:pt x="2" y="51"/>
                    <a:pt x="2" y="51"/>
                  </a:cubicBezTo>
                  <a:cubicBezTo>
                    <a:pt x="23" y="56"/>
                    <a:pt x="70" y="45"/>
                    <a:pt x="71" y="45"/>
                  </a:cubicBezTo>
                  <a:cubicBezTo>
                    <a:pt x="226" y="0"/>
                    <a:pt x="326" y="4"/>
                    <a:pt x="327" y="4"/>
                  </a:cubicBezTo>
                  <a:cubicBezTo>
                    <a:pt x="439" y="2"/>
                    <a:pt x="494" y="87"/>
                    <a:pt x="495" y="88"/>
                  </a:cubicBezTo>
                  <a:lnTo>
                    <a:pt x="491" y="90"/>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17"/>
            <p:cNvSpPr>
              <a:spLocks/>
            </p:cNvSpPr>
            <p:nvPr/>
          </p:nvSpPr>
          <p:spPr bwMode="auto">
            <a:xfrm>
              <a:off x="6557963" y="5961063"/>
              <a:ext cx="1562100" cy="236537"/>
            </a:xfrm>
            <a:custGeom>
              <a:avLst/>
              <a:gdLst>
                <a:gd name="T0" fmla="*/ 483 w 488"/>
                <a:gd name="T1" fmla="*/ 74 h 74"/>
                <a:gd name="T2" fmla="*/ 423 w 488"/>
                <a:gd name="T3" fmla="*/ 24 h 74"/>
                <a:gd name="T4" fmla="*/ 321 w 488"/>
                <a:gd name="T5" fmla="*/ 5 h 74"/>
                <a:gd name="T6" fmla="*/ 70 w 488"/>
                <a:gd name="T7" fmla="*/ 40 h 74"/>
                <a:gd name="T8" fmla="*/ 0 w 488"/>
                <a:gd name="T9" fmla="*/ 45 h 74"/>
                <a:gd name="T10" fmla="*/ 1 w 488"/>
                <a:gd name="T11" fmla="*/ 40 h 74"/>
                <a:gd name="T12" fmla="*/ 69 w 488"/>
                <a:gd name="T13" fmla="*/ 35 h 74"/>
                <a:gd name="T14" fmla="*/ 321 w 488"/>
                <a:gd name="T15" fmla="*/ 0 h 74"/>
                <a:gd name="T16" fmla="*/ 425 w 488"/>
                <a:gd name="T17" fmla="*/ 19 h 74"/>
                <a:gd name="T18" fmla="*/ 488 w 488"/>
                <a:gd name="T19" fmla="*/ 71 h 74"/>
                <a:gd name="T20" fmla="*/ 483 w 488"/>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74">
                  <a:moveTo>
                    <a:pt x="483" y="74"/>
                  </a:moveTo>
                  <a:cubicBezTo>
                    <a:pt x="483" y="73"/>
                    <a:pt x="462" y="42"/>
                    <a:pt x="423" y="24"/>
                  </a:cubicBezTo>
                  <a:cubicBezTo>
                    <a:pt x="403" y="14"/>
                    <a:pt x="352" y="5"/>
                    <a:pt x="321" y="5"/>
                  </a:cubicBezTo>
                  <a:cubicBezTo>
                    <a:pt x="319" y="5"/>
                    <a:pt x="186" y="6"/>
                    <a:pt x="70" y="40"/>
                  </a:cubicBezTo>
                  <a:cubicBezTo>
                    <a:pt x="67" y="40"/>
                    <a:pt x="17" y="49"/>
                    <a:pt x="0" y="45"/>
                  </a:cubicBezTo>
                  <a:cubicBezTo>
                    <a:pt x="1" y="40"/>
                    <a:pt x="1" y="40"/>
                    <a:pt x="1" y="40"/>
                  </a:cubicBezTo>
                  <a:cubicBezTo>
                    <a:pt x="17" y="44"/>
                    <a:pt x="68" y="35"/>
                    <a:pt x="69" y="35"/>
                  </a:cubicBezTo>
                  <a:cubicBezTo>
                    <a:pt x="185" y="1"/>
                    <a:pt x="319" y="0"/>
                    <a:pt x="321" y="0"/>
                  </a:cubicBezTo>
                  <a:cubicBezTo>
                    <a:pt x="353" y="0"/>
                    <a:pt x="404" y="9"/>
                    <a:pt x="425" y="19"/>
                  </a:cubicBezTo>
                  <a:cubicBezTo>
                    <a:pt x="465" y="39"/>
                    <a:pt x="487" y="69"/>
                    <a:pt x="488" y="71"/>
                  </a:cubicBezTo>
                  <a:lnTo>
                    <a:pt x="483" y="74"/>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18"/>
            <p:cNvSpPr>
              <a:spLocks/>
            </p:cNvSpPr>
            <p:nvPr/>
          </p:nvSpPr>
          <p:spPr bwMode="auto">
            <a:xfrm>
              <a:off x="6551613" y="6011863"/>
              <a:ext cx="1539875" cy="192087"/>
            </a:xfrm>
            <a:custGeom>
              <a:avLst/>
              <a:gdLst>
                <a:gd name="T0" fmla="*/ 477 w 481"/>
                <a:gd name="T1" fmla="*/ 60 h 60"/>
                <a:gd name="T2" fmla="*/ 418 w 481"/>
                <a:gd name="T3" fmla="*/ 16 h 60"/>
                <a:gd name="T4" fmla="*/ 417 w 481"/>
                <a:gd name="T5" fmla="*/ 16 h 60"/>
                <a:gd name="T6" fmla="*/ 315 w 481"/>
                <a:gd name="T7" fmla="*/ 6 h 60"/>
                <a:gd name="T8" fmla="*/ 69 w 481"/>
                <a:gd name="T9" fmla="*/ 33 h 60"/>
                <a:gd name="T10" fmla="*/ 0 w 481"/>
                <a:gd name="T11" fmla="*/ 38 h 60"/>
                <a:gd name="T12" fmla="*/ 1 w 481"/>
                <a:gd name="T13" fmla="*/ 33 h 60"/>
                <a:gd name="T14" fmla="*/ 68 w 481"/>
                <a:gd name="T15" fmla="*/ 28 h 60"/>
                <a:gd name="T16" fmla="*/ 315 w 481"/>
                <a:gd name="T17" fmla="*/ 1 h 60"/>
                <a:gd name="T18" fmla="*/ 419 w 481"/>
                <a:gd name="T19" fmla="*/ 11 h 60"/>
                <a:gd name="T20" fmla="*/ 481 w 481"/>
                <a:gd name="T21" fmla="*/ 58 h 60"/>
                <a:gd name="T22" fmla="*/ 477 w 481"/>
                <a:gd name="T2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60">
                  <a:moveTo>
                    <a:pt x="477" y="60"/>
                  </a:moveTo>
                  <a:cubicBezTo>
                    <a:pt x="477" y="60"/>
                    <a:pt x="457" y="23"/>
                    <a:pt x="418" y="16"/>
                  </a:cubicBezTo>
                  <a:cubicBezTo>
                    <a:pt x="417" y="16"/>
                    <a:pt x="417" y="16"/>
                    <a:pt x="417" y="16"/>
                  </a:cubicBezTo>
                  <a:cubicBezTo>
                    <a:pt x="405" y="9"/>
                    <a:pt x="340" y="5"/>
                    <a:pt x="315" y="6"/>
                  </a:cubicBezTo>
                  <a:cubicBezTo>
                    <a:pt x="314" y="6"/>
                    <a:pt x="146" y="11"/>
                    <a:pt x="69" y="33"/>
                  </a:cubicBezTo>
                  <a:cubicBezTo>
                    <a:pt x="66" y="33"/>
                    <a:pt x="11" y="41"/>
                    <a:pt x="0" y="38"/>
                  </a:cubicBezTo>
                  <a:cubicBezTo>
                    <a:pt x="1" y="33"/>
                    <a:pt x="1" y="33"/>
                    <a:pt x="1" y="33"/>
                  </a:cubicBezTo>
                  <a:cubicBezTo>
                    <a:pt x="10" y="35"/>
                    <a:pt x="52" y="30"/>
                    <a:pt x="68" y="28"/>
                  </a:cubicBezTo>
                  <a:cubicBezTo>
                    <a:pt x="145" y="6"/>
                    <a:pt x="314" y="1"/>
                    <a:pt x="315" y="1"/>
                  </a:cubicBezTo>
                  <a:cubicBezTo>
                    <a:pt x="334" y="0"/>
                    <a:pt x="404" y="3"/>
                    <a:pt x="419" y="11"/>
                  </a:cubicBezTo>
                  <a:cubicBezTo>
                    <a:pt x="461" y="19"/>
                    <a:pt x="481" y="56"/>
                    <a:pt x="481" y="58"/>
                  </a:cubicBezTo>
                  <a:lnTo>
                    <a:pt x="477" y="60"/>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19"/>
            <p:cNvSpPr>
              <a:spLocks/>
            </p:cNvSpPr>
            <p:nvPr/>
          </p:nvSpPr>
          <p:spPr bwMode="auto">
            <a:xfrm>
              <a:off x="6545263" y="6062663"/>
              <a:ext cx="1520825" cy="150812"/>
            </a:xfrm>
            <a:custGeom>
              <a:avLst/>
              <a:gdLst>
                <a:gd name="T0" fmla="*/ 471 w 475"/>
                <a:gd name="T1" fmla="*/ 47 h 47"/>
                <a:gd name="T2" fmla="*/ 412 w 475"/>
                <a:gd name="T3" fmla="*/ 8 h 47"/>
                <a:gd name="T4" fmla="*/ 411 w 475"/>
                <a:gd name="T5" fmla="*/ 8 h 47"/>
                <a:gd name="T6" fmla="*/ 411 w 475"/>
                <a:gd name="T7" fmla="*/ 8 h 47"/>
                <a:gd name="T8" fmla="*/ 310 w 475"/>
                <a:gd name="T9" fmla="*/ 6 h 47"/>
                <a:gd name="T10" fmla="*/ 68 w 475"/>
                <a:gd name="T11" fmla="*/ 27 h 47"/>
                <a:gd name="T12" fmla="*/ 0 w 475"/>
                <a:gd name="T13" fmla="*/ 31 h 47"/>
                <a:gd name="T14" fmla="*/ 1 w 475"/>
                <a:gd name="T15" fmla="*/ 26 h 47"/>
                <a:gd name="T16" fmla="*/ 67 w 475"/>
                <a:gd name="T17" fmla="*/ 22 h 47"/>
                <a:gd name="T18" fmla="*/ 310 w 475"/>
                <a:gd name="T19" fmla="*/ 1 h 47"/>
                <a:gd name="T20" fmla="*/ 412 w 475"/>
                <a:gd name="T21" fmla="*/ 3 h 47"/>
                <a:gd name="T22" fmla="*/ 414 w 475"/>
                <a:gd name="T23" fmla="*/ 3 h 47"/>
                <a:gd name="T24" fmla="*/ 475 w 475"/>
                <a:gd name="T25" fmla="*/ 45 h 47"/>
                <a:gd name="T26" fmla="*/ 471 w 475"/>
                <a:gd name="T2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5" h="47">
                  <a:moveTo>
                    <a:pt x="471" y="47"/>
                  </a:moveTo>
                  <a:cubicBezTo>
                    <a:pt x="470" y="47"/>
                    <a:pt x="451" y="7"/>
                    <a:pt x="412" y="8"/>
                  </a:cubicBezTo>
                  <a:cubicBezTo>
                    <a:pt x="411" y="8"/>
                    <a:pt x="411" y="8"/>
                    <a:pt x="411" y="8"/>
                  </a:cubicBezTo>
                  <a:cubicBezTo>
                    <a:pt x="411" y="8"/>
                    <a:pt x="411" y="8"/>
                    <a:pt x="411" y="8"/>
                  </a:cubicBezTo>
                  <a:cubicBezTo>
                    <a:pt x="407" y="6"/>
                    <a:pt x="366" y="5"/>
                    <a:pt x="310" y="6"/>
                  </a:cubicBezTo>
                  <a:cubicBezTo>
                    <a:pt x="308" y="6"/>
                    <a:pt x="106" y="15"/>
                    <a:pt x="68" y="27"/>
                  </a:cubicBezTo>
                  <a:cubicBezTo>
                    <a:pt x="57" y="28"/>
                    <a:pt x="6" y="32"/>
                    <a:pt x="0" y="31"/>
                  </a:cubicBezTo>
                  <a:cubicBezTo>
                    <a:pt x="1" y="26"/>
                    <a:pt x="1" y="26"/>
                    <a:pt x="1" y="26"/>
                  </a:cubicBezTo>
                  <a:cubicBezTo>
                    <a:pt x="5" y="27"/>
                    <a:pt x="43" y="24"/>
                    <a:pt x="67" y="22"/>
                  </a:cubicBezTo>
                  <a:cubicBezTo>
                    <a:pt x="105" y="10"/>
                    <a:pt x="301" y="1"/>
                    <a:pt x="310" y="1"/>
                  </a:cubicBezTo>
                  <a:cubicBezTo>
                    <a:pt x="345" y="0"/>
                    <a:pt x="403" y="0"/>
                    <a:pt x="412" y="3"/>
                  </a:cubicBezTo>
                  <a:cubicBezTo>
                    <a:pt x="413" y="3"/>
                    <a:pt x="413" y="3"/>
                    <a:pt x="414" y="3"/>
                  </a:cubicBezTo>
                  <a:cubicBezTo>
                    <a:pt x="455" y="3"/>
                    <a:pt x="475" y="45"/>
                    <a:pt x="475" y="45"/>
                  </a:cubicBezTo>
                  <a:lnTo>
                    <a:pt x="471" y="4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20"/>
            <p:cNvSpPr>
              <a:spLocks/>
            </p:cNvSpPr>
            <p:nvPr/>
          </p:nvSpPr>
          <p:spPr bwMode="auto">
            <a:xfrm>
              <a:off x="6542088" y="6065838"/>
              <a:ext cx="1497012" cy="157162"/>
            </a:xfrm>
            <a:custGeom>
              <a:avLst/>
              <a:gdLst>
                <a:gd name="T0" fmla="*/ 463 w 468"/>
                <a:gd name="T1" fmla="*/ 49 h 49"/>
                <a:gd name="T2" fmla="*/ 405 w 468"/>
                <a:gd name="T3" fmla="*/ 15 h 49"/>
                <a:gd name="T4" fmla="*/ 0 w 468"/>
                <a:gd name="T5" fmla="*/ 39 h 49"/>
                <a:gd name="T6" fmla="*/ 0 w 468"/>
                <a:gd name="T7" fmla="*/ 34 h 49"/>
                <a:gd name="T8" fmla="*/ 404 w 468"/>
                <a:gd name="T9" fmla="*/ 10 h 49"/>
                <a:gd name="T10" fmla="*/ 468 w 468"/>
                <a:gd name="T11" fmla="*/ 47 h 49"/>
                <a:gd name="T12" fmla="*/ 463 w 468"/>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468" h="49">
                  <a:moveTo>
                    <a:pt x="463" y="49"/>
                  </a:moveTo>
                  <a:cubicBezTo>
                    <a:pt x="462" y="47"/>
                    <a:pt x="444" y="6"/>
                    <a:pt x="405" y="15"/>
                  </a:cubicBezTo>
                  <a:cubicBezTo>
                    <a:pt x="0" y="39"/>
                    <a:pt x="0" y="39"/>
                    <a:pt x="0" y="39"/>
                  </a:cubicBezTo>
                  <a:cubicBezTo>
                    <a:pt x="0" y="34"/>
                    <a:pt x="0" y="34"/>
                    <a:pt x="0" y="34"/>
                  </a:cubicBezTo>
                  <a:cubicBezTo>
                    <a:pt x="404" y="10"/>
                    <a:pt x="404" y="10"/>
                    <a:pt x="404" y="10"/>
                  </a:cubicBezTo>
                  <a:cubicBezTo>
                    <a:pt x="447" y="0"/>
                    <a:pt x="468" y="47"/>
                    <a:pt x="468" y="47"/>
                  </a:cubicBezTo>
                  <a:lnTo>
                    <a:pt x="463" y="4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1"/>
            <p:cNvSpPr>
              <a:spLocks/>
            </p:cNvSpPr>
            <p:nvPr/>
          </p:nvSpPr>
          <p:spPr bwMode="auto">
            <a:xfrm>
              <a:off x="6465888" y="4464050"/>
              <a:ext cx="2101850" cy="1838325"/>
            </a:xfrm>
            <a:custGeom>
              <a:avLst/>
              <a:gdLst>
                <a:gd name="T0" fmla="*/ 15 w 657"/>
                <a:gd name="T1" fmla="*/ 570 h 575"/>
                <a:gd name="T2" fmla="*/ 1 w 657"/>
                <a:gd name="T3" fmla="*/ 556 h 575"/>
                <a:gd name="T4" fmla="*/ 15 w 657"/>
                <a:gd name="T5" fmla="*/ 541 h 575"/>
                <a:gd name="T6" fmla="*/ 454 w 657"/>
                <a:gd name="T7" fmla="*/ 517 h 575"/>
                <a:gd name="T8" fmla="*/ 472 w 657"/>
                <a:gd name="T9" fmla="*/ 535 h 575"/>
                <a:gd name="T10" fmla="*/ 491 w 657"/>
                <a:gd name="T11" fmla="*/ 538 h 575"/>
                <a:gd name="T12" fmla="*/ 533 w 657"/>
                <a:gd name="T13" fmla="*/ 496 h 575"/>
                <a:gd name="T14" fmla="*/ 529 w 657"/>
                <a:gd name="T15" fmla="*/ 477 h 575"/>
                <a:gd name="T16" fmla="*/ 510 w 657"/>
                <a:gd name="T17" fmla="*/ 458 h 575"/>
                <a:gd name="T18" fmla="*/ 626 w 657"/>
                <a:gd name="T19" fmla="*/ 13 h 575"/>
                <a:gd name="T20" fmla="*/ 644 w 657"/>
                <a:gd name="T21" fmla="*/ 2 h 575"/>
                <a:gd name="T22" fmla="*/ 655 w 657"/>
                <a:gd name="T23" fmla="*/ 20 h 575"/>
                <a:gd name="T24" fmla="*/ 543 w 657"/>
                <a:gd name="T25" fmla="*/ 449 h 575"/>
                <a:gd name="T26" fmla="*/ 550 w 657"/>
                <a:gd name="T27" fmla="*/ 456 h 575"/>
                <a:gd name="T28" fmla="*/ 554 w 657"/>
                <a:gd name="T29" fmla="*/ 517 h 575"/>
                <a:gd name="T30" fmla="*/ 512 w 657"/>
                <a:gd name="T31" fmla="*/ 559 h 575"/>
                <a:gd name="T32" fmla="*/ 451 w 657"/>
                <a:gd name="T33" fmla="*/ 556 h 575"/>
                <a:gd name="T34" fmla="*/ 442 w 657"/>
                <a:gd name="T35" fmla="*/ 548 h 575"/>
                <a:gd name="T36" fmla="*/ 16 w 657"/>
                <a:gd name="T37" fmla="*/ 570 h 575"/>
                <a:gd name="T38" fmla="*/ 15 w 657"/>
                <a:gd name="T39" fmla="*/ 57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7" h="575">
                  <a:moveTo>
                    <a:pt x="15" y="570"/>
                  </a:moveTo>
                  <a:cubicBezTo>
                    <a:pt x="8" y="570"/>
                    <a:pt x="1" y="564"/>
                    <a:pt x="1" y="556"/>
                  </a:cubicBezTo>
                  <a:cubicBezTo>
                    <a:pt x="0" y="548"/>
                    <a:pt x="6" y="541"/>
                    <a:pt x="15" y="541"/>
                  </a:cubicBezTo>
                  <a:cubicBezTo>
                    <a:pt x="454" y="517"/>
                    <a:pt x="454" y="517"/>
                    <a:pt x="454" y="517"/>
                  </a:cubicBezTo>
                  <a:cubicBezTo>
                    <a:pt x="472" y="535"/>
                    <a:pt x="472" y="535"/>
                    <a:pt x="472" y="535"/>
                  </a:cubicBezTo>
                  <a:cubicBezTo>
                    <a:pt x="478" y="541"/>
                    <a:pt x="487" y="542"/>
                    <a:pt x="491" y="538"/>
                  </a:cubicBezTo>
                  <a:cubicBezTo>
                    <a:pt x="533" y="496"/>
                    <a:pt x="533" y="496"/>
                    <a:pt x="533" y="496"/>
                  </a:cubicBezTo>
                  <a:cubicBezTo>
                    <a:pt x="537" y="492"/>
                    <a:pt x="535" y="483"/>
                    <a:pt x="529" y="477"/>
                  </a:cubicBezTo>
                  <a:cubicBezTo>
                    <a:pt x="510" y="458"/>
                    <a:pt x="510" y="458"/>
                    <a:pt x="510" y="458"/>
                  </a:cubicBezTo>
                  <a:cubicBezTo>
                    <a:pt x="626" y="13"/>
                    <a:pt x="626" y="13"/>
                    <a:pt x="626" y="13"/>
                  </a:cubicBezTo>
                  <a:cubicBezTo>
                    <a:pt x="628" y="5"/>
                    <a:pt x="636" y="0"/>
                    <a:pt x="644" y="2"/>
                  </a:cubicBezTo>
                  <a:cubicBezTo>
                    <a:pt x="652" y="4"/>
                    <a:pt x="657" y="12"/>
                    <a:pt x="655" y="20"/>
                  </a:cubicBezTo>
                  <a:cubicBezTo>
                    <a:pt x="543" y="449"/>
                    <a:pt x="543" y="449"/>
                    <a:pt x="543" y="449"/>
                  </a:cubicBezTo>
                  <a:cubicBezTo>
                    <a:pt x="550" y="456"/>
                    <a:pt x="550" y="456"/>
                    <a:pt x="550" y="456"/>
                  </a:cubicBezTo>
                  <a:cubicBezTo>
                    <a:pt x="568" y="474"/>
                    <a:pt x="570" y="502"/>
                    <a:pt x="554" y="517"/>
                  </a:cubicBezTo>
                  <a:cubicBezTo>
                    <a:pt x="512" y="559"/>
                    <a:pt x="512" y="559"/>
                    <a:pt x="512" y="559"/>
                  </a:cubicBezTo>
                  <a:cubicBezTo>
                    <a:pt x="496" y="575"/>
                    <a:pt x="468" y="574"/>
                    <a:pt x="451" y="556"/>
                  </a:cubicBezTo>
                  <a:cubicBezTo>
                    <a:pt x="442" y="548"/>
                    <a:pt x="442" y="548"/>
                    <a:pt x="442" y="548"/>
                  </a:cubicBezTo>
                  <a:cubicBezTo>
                    <a:pt x="16" y="570"/>
                    <a:pt x="16" y="570"/>
                    <a:pt x="16" y="570"/>
                  </a:cubicBezTo>
                  <a:lnTo>
                    <a:pt x="15" y="570"/>
                  </a:lnTo>
                  <a:close/>
                </a:path>
              </a:pathLst>
            </a:custGeom>
            <a:solidFill>
              <a:srgbClr val="B9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22"/>
            <p:cNvSpPr>
              <a:spLocks noChangeArrowheads="1"/>
            </p:cNvSpPr>
            <p:nvPr/>
          </p:nvSpPr>
          <p:spPr bwMode="auto">
            <a:xfrm>
              <a:off x="9569450" y="2400300"/>
              <a:ext cx="1068387" cy="96837"/>
            </a:xfrm>
            <a:prstGeom prst="rect">
              <a:avLst/>
            </a:prstGeom>
            <a:solidFill>
              <a:srgbClr val="0B62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3"/>
            <p:cNvSpPr>
              <a:spLocks noChangeArrowheads="1"/>
            </p:cNvSpPr>
            <p:nvPr/>
          </p:nvSpPr>
          <p:spPr bwMode="auto">
            <a:xfrm>
              <a:off x="9569450" y="2400300"/>
              <a:ext cx="1068387" cy="9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4"/>
            <p:cNvSpPr>
              <a:spLocks noEditPoints="1"/>
            </p:cNvSpPr>
            <p:nvPr/>
          </p:nvSpPr>
          <p:spPr bwMode="auto">
            <a:xfrm>
              <a:off x="10637838" y="2400300"/>
              <a:ext cx="192087" cy="96837"/>
            </a:xfrm>
            <a:custGeom>
              <a:avLst/>
              <a:gdLst>
                <a:gd name="T0" fmla="*/ 0 w 121"/>
                <a:gd name="T1" fmla="*/ 54 h 61"/>
                <a:gd name="T2" fmla="*/ 0 w 121"/>
                <a:gd name="T3" fmla="*/ 44 h 61"/>
                <a:gd name="T4" fmla="*/ 121 w 121"/>
                <a:gd name="T5" fmla="*/ 44 h 61"/>
                <a:gd name="T6" fmla="*/ 121 w 121"/>
                <a:gd name="T7" fmla="*/ 54 h 61"/>
                <a:gd name="T8" fmla="*/ 0 w 121"/>
                <a:gd name="T9" fmla="*/ 54 h 61"/>
                <a:gd name="T10" fmla="*/ 0 w 121"/>
                <a:gd name="T11" fmla="*/ 26 h 61"/>
                <a:gd name="T12" fmla="*/ 0 w 121"/>
                <a:gd name="T13" fmla="*/ 16 h 61"/>
                <a:gd name="T14" fmla="*/ 121 w 121"/>
                <a:gd name="T15" fmla="*/ 16 h 61"/>
                <a:gd name="T16" fmla="*/ 121 w 121"/>
                <a:gd name="T17" fmla="*/ 26 h 61"/>
                <a:gd name="T18" fmla="*/ 0 w 121"/>
                <a:gd name="T19" fmla="*/ 26 h 61"/>
                <a:gd name="T20" fmla="*/ 121 w 121"/>
                <a:gd name="T21" fmla="*/ 0 h 61"/>
                <a:gd name="T22" fmla="*/ 0 w 121"/>
                <a:gd name="T23" fmla="*/ 0 h 61"/>
                <a:gd name="T24" fmla="*/ 0 w 121"/>
                <a:gd name="T25" fmla="*/ 61 h 61"/>
                <a:gd name="T26" fmla="*/ 121 w 121"/>
                <a:gd name="T27" fmla="*/ 61 h 61"/>
                <a:gd name="T28" fmla="*/ 121 w 121"/>
                <a:gd name="T2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61">
                  <a:moveTo>
                    <a:pt x="0" y="54"/>
                  </a:moveTo>
                  <a:lnTo>
                    <a:pt x="0" y="44"/>
                  </a:lnTo>
                  <a:lnTo>
                    <a:pt x="121" y="44"/>
                  </a:lnTo>
                  <a:lnTo>
                    <a:pt x="121" y="54"/>
                  </a:lnTo>
                  <a:lnTo>
                    <a:pt x="0" y="54"/>
                  </a:lnTo>
                  <a:close/>
                  <a:moveTo>
                    <a:pt x="0" y="26"/>
                  </a:moveTo>
                  <a:lnTo>
                    <a:pt x="0" y="16"/>
                  </a:lnTo>
                  <a:lnTo>
                    <a:pt x="121" y="16"/>
                  </a:lnTo>
                  <a:lnTo>
                    <a:pt x="121" y="26"/>
                  </a:lnTo>
                  <a:lnTo>
                    <a:pt x="0" y="26"/>
                  </a:lnTo>
                  <a:close/>
                  <a:moveTo>
                    <a:pt x="121" y="0"/>
                  </a:moveTo>
                  <a:lnTo>
                    <a:pt x="0" y="0"/>
                  </a:lnTo>
                  <a:lnTo>
                    <a:pt x="0" y="61"/>
                  </a:lnTo>
                  <a:lnTo>
                    <a:pt x="121" y="61"/>
                  </a:lnTo>
                  <a:lnTo>
                    <a:pt x="121" y="0"/>
                  </a:lnTo>
                  <a:close/>
                </a:path>
              </a:pathLst>
            </a:custGeom>
            <a:solidFill>
              <a:srgbClr val="BBB4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5"/>
            <p:cNvSpPr>
              <a:spLocks noEditPoints="1"/>
            </p:cNvSpPr>
            <p:nvPr/>
          </p:nvSpPr>
          <p:spPr bwMode="auto">
            <a:xfrm>
              <a:off x="10637838" y="2400300"/>
              <a:ext cx="192087" cy="96837"/>
            </a:xfrm>
            <a:custGeom>
              <a:avLst/>
              <a:gdLst>
                <a:gd name="T0" fmla="*/ 0 w 121"/>
                <a:gd name="T1" fmla="*/ 54 h 61"/>
                <a:gd name="T2" fmla="*/ 0 w 121"/>
                <a:gd name="T3" fmla="*/ 44 h 61"/>
                <a:gd name="T4" fmla="*/ 121 w 121"/>
                <a:gd name="T5" fmla="*/ 44 h 61"/>
                <a:gd name="T6" fmla="*/ 121 w 121"/>
                <a:gd name="T7" fmla="*/ 54 h 61"/>
                <a:gd name="T8" fmla="*/ 0 w 121"/>
                <a:gd name="T9" fmla="*/ 54 h 61"/>
                <a:gd name="T10" fmla="*/ 0 w 121"/>
                <a:gd name="T11" fmla="*/ 26 h 61"/>
                <a:gd name="T12" fmla="*/ 0 w 121"/>
                <a:gd name="T13" fmla="*/ 16 h 61"/>
                <a:gd name="T14" fmla="*/ 121 w 121"/>
                <a:gd name="T15" fmla="*/ 16 h 61"/>
                <a:gd name="T16" fmla="*/ 121 w 121"/>
                <a:gd name="T17" fmla="*/ 26 h 61"/>
                <a:gd name="T18" fmla="*/ 0 w 121"/>
                <a:gd name="T19" fmla="*/ 26 h 61"/>
                <a:gd name="T20" fmla="*/ 121 w 121"/>
                <a:gd name="T21" fmla="*/ 0 h 61"/>
                <a:gd name="T22" fmla="*/ 0 w 121"/>
                <a:gd name="T23" fmla="*/ 0 h 61"/>
                <a:gd name="T24" fmla="*/ 0 w 121"/>
                <a:gd name="T25" fmla="*/ 61 h 61"/>
                <a:gd name="T26" fmla="*/ 121 w 121"/>
                <a:gd name="T27" fmla="*/ 61 h 61"/>
                <a:gd name="T28" fmla="*/ 121 w 121"/>
                <a:gd name="T2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61">
                  <a:moveTo>
                    <a:pt x="0" y="54"/>
                  </a:moveTo>
                  <a:lnTo>
                    <a:pt x="0" y="44"/>
                  </a:lnTo>
                  <a:lnTo>
                    <a:pt x="121" y="44"/>
                  </a:lnTo>
                  <a:lnTo>
                    <a:pt x="121" y="54"/>
                  </a:lnTo>
                  <a:lnTo>
                    <a:pt x="0" y="54"/>
                  </a:lnTo>
                  <a:moveTo>
                    <a:pt x="0" y="26"/>
                  </a:moveTo>
                  <a:lnTo>
                    <a:pt x="0" y="16"/>
                  </a:lnTo>
                  <a:lnTo>
                    <a:pt x="121" y="16"/>
                  </a:lnTo>
                  <a:lnTo>
                    <a:pt x="121" y="26"/>
                  </a:lnTo>
                  <a:lnTo>
                    <a:pt x="0" y="26"/>
                  </a:lnTo>
                  <a:moveTo>
                    <a:pt x="121" y="0"/>
                  </a:moveTo>
                  <a:lnTo>
                    <a:pt x="0" y="0"/>
                  </a:lnTo>
                  <a:lnTo>
                    <a:pt x="0" y="61"/>
                  </a:lnTo>
                  <a:lnTo>
                    <a:pt x="121" y="61"/>
                  </a:lnTo>
                  <a:lnTo>
                    <a:pt x="1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6"/>
            <p:cNvSpPr>
              <a:spLocks noEditPoints="1"/>
            </p:cNvSpPr>
            <p:nvPr/>
          </p:nvSpPr>
          <p:spPr bwMode="auto">
            <a:xfrm>
              <a:off x="9012238" y="2400300"/>
              <a:ext cx="352425" cy="96837"/>
            </a:xfrm>
            <a:custGeom>
              <a:avLst/>
              <a:gdLst>
                <a:gd name="T0" fmla="*/ 11 w 110"/>
                <a:gd name="T1" fmla="*/ 27 h 30"/>
                <a:gd name="T2" fmla="*/ 0 w 110"/>
                <a:gd name="T3" fmla="*/ 30 h 30"/>
                <a:gd name="T4" fmla="*/ 11 w 110"/>
                <a:gd name="T5" fmla="*/ 30 h 30"/>
                <a:gd name="T6" fmla="*/ 11 w 110"/>
                <a:gd name="T7" fmla="*/ 27 h 30"/>
                <a:gd name="T8" fmla="*/ 110 w 110"/>
                <a:gd name="T9" fmla="*/ 0 h 30"/>
                <a:gd name="T10" fmla="*/ 96 w 110"/>
                <a:gd name="T11" fmla="*/ 0 h 30"/>
                <a:gd name="T12" fmla="*/ 79 w 110"/>
                <a:gd name="T13" fmla="*/ 7 h 30"/>
                <a:gd name="T14" fmla="*/ 79 w 110"/>
                <a:gd name="T15" fmla="*/ 30 h 30"/>
                <a:gd name="T16" fmla="*/ 110 w 110"/>
                <a:gd name="T17" fmla="*/ 30 h 30"/>
                <a:gd name="T18" fmla="*/ 110 w 11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30">
                  <a:moveTo>
                    <a:pt x="11" y="27"/>
                  </a:moveTo>
                  <a:cubicBezTo>
                    <a:pt x="8" y="28"/>
                    <a:pt x="4" y="29"/>
                    <a:pt x="0" y="30"/>
                  </a:cubicBezTo>
                  <a:cubicBezTo>
                    <a:pt x="11" y="30"/>
                    <a:pt x="11" y="30"/>
                    <a:pt x="11" y="30"/>
                  </a:cubicBezTo>
                  <a:cubicBezTo>
                    <a:pt x="11" y="27"/>
                    <a:pt x="11" y="27"/>
                    <a:pt x="11" y="27"/>
                  </a:cubicBezTo>
                  <a:moveTo>
                    <a:pt x="110" y="0"/>
                  </a:moveTo>
                  <a:cubicBezTo>
                    <a:pt x="96" y="0"/>
                    <a:pt x="96" y="0"/>
                    <a:pt x="96" y="0"/>
                  </a:cubicBezTo>
                  <a:cubicBezTo>
                    <a:pt x="90" y="3"/>
                    <a:pt x="84" y="5"/>
                    <a:pt x="79" y="7"/>
                  </a:cubicBezTo>
                  <a:cubicBezTo>
                    <a:pt x="79" y="30"/>
                    <a:pt x="79" y="30"/>
                    <a:pt x="79" y="30"/>
                  </a:cubicBezTo>
                  <a:cubicBezTo>
                    <a:pt x="110" y="30"/>
                    <a:pt x="110" y="30"/>
                    <a:pt x="110" y="30"/>
                  </a:cubicBezTo>
                  <a:cubicBezTo>
                    <a:pt x="110" y="0"/>
                    <a:pt x="110" y="0"/>
                    <a:pt x="110" y="0"/>
                  </a:cubicBezTo>
                </a:path>
              </a:pathLst>
            </a:custGeom>
            <a:solidFill>
              <a:srgbClr val="0B62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27"/>
            <p:cNvSpPr>
              <a:spLocks noChangeArrowheads="1"/>
            </p:cNvSpPr>
            <p:nvPr/>
          </p:nvSpPr>
          <p:spPr bwMode="auto">
            <a:xfrm>
              <a:off x="10637838" y="2425700"/>
              <a:ext cx="192087" cy="15875"/>
            </a:xfrm>
            <a:prstGeom prst="rect">
              <a:avLst/>
            </a:prstGeom>
            <a:solidFill>
              <a:srgbClr val="AE3B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28"/>
            <p:cNvSpPr>
              <a:spLocks noChangeArrowheads="1"/>
            </p:cNvSpPr>
            <p:nvPr/>
          </p:nvSpPr>
          <p:spPr bwMode="auto">
            <a:xfrm>
              <a:off x="10637838" y="2425700"/>
              <a:ext cx="192087"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29"/>
            <p:cNvSpPr>
              <a:spLocks noChangeArrowheads="1"/>
            </p:cNvSpPr>
            <p:nvPr/>
          </p:nvSpPr>
          <p:spPr bwMode="auto">
            <a:xfrm>
              <a:off x="10637838" y="2470150"/>
              <a:ext cx="192087" cy="15875"/>
            </a:xfrm>
            <a:prstGeom prst="rect">
              <a:avLst/>
            </a:prstGeom>
            <a:solidFill>
              <a:srgbClr val="AE3B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30"/>
            <p:cNvSpPr>
              <a:spLocks noChangeArrowheads="1"/>
            </p:cNvSpPr>
            <p:nvPr/>
          </p:nvSpPr>
          <p:spPr bwMode="auto">
            <a:xfrm>
              <a:off x="10637838" y="2470150"/>
              <a:ext cx="192087"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31"/>
            <p:cNvSpPr>
              <a:spLocks/>
            </p:cNvSpPr>
            <p:nvPr/>
          </p:nvSpPr>
          <p:spPr bwMode="auto">
            <a:xfrm>
              <a:off x="8116888" y="2173288"/>
              <a:ext cx="207962" cy="198437"/>
            </a:xfrm>
            <a:custGeom>
              <a:avLst/>
              <a:gdLst>
                <a:gd name="T0" fmla="*/ 35 w 65"/>
                <a:gd name="T1" fmla="*/ 60 h 62"/>
                <a:gd name="T2" fmla="*/ 33 w 65"/>
                <a:gd name="T3" fmla="*/ 60 h 62"/>
                <a:gd name="T4" fmla="*/ 2 w 65"/>
                <a:gd name="T5" fmla="*/ 34 h 62"/>
                <a:gd name="T6" fmla="*/ 28 w 65"/>
                <a:gd name="T7" fmla="*/ 3 h 62"/>
                <a:gd name="T8" fmla="*/ 29 w 65"/>
                <a:gd name="T9" fmla="*/ 3 h 62"/>
                <a:gd name="T10" fmla="*/ 30 w 65"/>
                <a:gd name="T11" fmla="*/ 3 h 62"/>
                <a:gd name="T12" fmla="*/ 30 w 65"/>
                <a:gd name="T13" fmla="*/ 3 h 62"/>
                <a:gd name="T14" fmla="*/ 62 w 65"/>
                <a:gd name="T15" fmla="*/ 0 h 62"/>
                <a:gd name="T16" fmla="*/ 65 w 65"/>
                <a:gd name="T17" fmla="*/ 57 h 62"/>
                <a:gd name="T18" fmla="*/ 35 w 65"/>
                <a:gd name="T19" fmla="*/ 60 h 62"/>
                <a:gd name="T20" fmla="*/ 35 w 65"/>
                <a:gd name="T21" fmla="*/ 6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2">
                  <a:moveTo>
                    <a:pt x="35" y="60"/>
                  </a:moveTo>
                  <a:cubicBezTo>
                    <a:pt x="34" y="60"/>
                    <a:pt x="34" y="60"/>
                    <a:pt x="33" y="60"/>
                  </a:cubicBezTo>
                  <a:cubicBezTo>
                    <a:pt x="17" y="62"/>
                    <a:pt x="3" y="50"/>
                    <a:pt x="2" y="34"/>
                  </a:cubicBezTo>
                  <a:cubicBezTo>
                    <a:pt x="0" y="18"/>
                    <a:pt x="12" y="4"/>
                    <a:pt x="28" y="3"/>
                  </a:cubicBezTo>
                  <a:cubicBezTo>
                    <a:pt x="29" y="3"/>
                    <a:pt x="29" y="3"/>
                    <a:pt x="29" y="3"/>
                  </a:cubicBezTo>
                  <a:cubicBezTo>
                    <a:pt x="29" y="3"/>
                    <a:pt x="29" y="3"/>
                    <a:pt x="30" y="3"/>
                  </a:cubicBezTo>
                  <a:cubicBezTo>
                    <a:pt x="30" y="3"/>
                    <a:pt x="30" y="3"/>
                    <a:pt x="30" y="3"/>
                  </a:cubicBezTo>
                  <a:cubicBezTo>
                    <a:pt x="62" y="0"/>
                    <a:pt x="62" y="0"/>
                    <a:pt x="62" y="0"/>
                  </a:cubicBezTo>
                  <a:cubicBezTo>
                    <a:pt x="65" y="57"/>
                    <a:pt x="65" y="57"/>
                    <a:pt x="65" y="57"/>
                  </a:cubicBezTo>
                  <a:cubicBezTo>
                    <a:pt x="35" y="60"/>
                    <a:pt x="35" y="60"/>
                    <a:pt x="35" y="60"/>
                  </a:cubicBezTo>
                  <a:cubicBezTo>
                    <a:pt x="35" y="60"/>
                    <a:pt x="35" y="60"/>
                    <a:pt x="35" y="60"/>
                  </a:cubicBezTo>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32"/>
            <p:cNvSpPr>
              <a:spLocks/>
            </p:cNvSpPr>
            <p:nvPr/>
          </p:nvSpPr>
          <p:spPr bwMode="auto">
            <a:xfrm>
              <a:off x="8315325" y="1817688"/>
              <a:ext cx="831850" cy="538162"/>
            </a:xfrm>
            <a:custGeom>
              <a:avLst/>
              <a:gdLst>
                <a:gd name="T0" fmla="*/ 1 w 260"/>
                <a:gd name="T1" fmla="*/ 142 h 168"/>
                <a:gd name="T2" fmla="*/ 0 w 260"/>
                <a:gd name="T3" fmla="*/ 111 h 168"/>
                <a:gd name="T4" fmla="*/ 222 w 260"/>
                <a:gd name="T5" fmla="*/ 0 h 168"/>
                <a:gd name="T6" fmla="*/ 245 w 260"/>
                <a:gd name="T7" fmla="*/ 25 h 168"/>
                <a:gd name="T8" fmla="*/ 260 w 260"/>
                <a:gd name="T9" fmla="*/ 43 h 168"/>
                <a:gd name="T10" fmla="*/ 3 w 260"/>
                <a:gd name="T11" fmla="*/ 168 h 168"/>
                <a:gd name="T12" fmla="*/ 1 w 260"/>
                <a:gd name="T13" fmla="*/ 142 h 168"/>
              </a:gdLst>
              <a:ahLst/>
              <a:cxnLst>
                <a:cxn ang="0">
                  <a:pos x="T0" y="T1"/>
                </a:cxn>
                <a:cxn ang="0">
                  <a:pos x="T2" y="T3"/>
                </a:cxn>
                <a:cxn ang="0">
                  <a:pos x="T4" y="T5"/>
                </a:cxn>
                <a:cxn ang="0">
                  <a:pos x="T6" y="T7"/>
                </a:cxn>
                <a:cxn ang="0">
                  <a:pos x="T8" y="T9"/>
                </a:cxn>
                <a:cxn ang="0">
                  <a:pos x="T10" y="T11"/>
                </a:cxn>
                <a:cxn ang="0">
                  <a:pos x="T12" y="T13"/>
                </a:cxn>
              </a:cxnLst>
              <a:rect l="0" t="0" r="r" b="b"/>
              <a:pathLst>
                <a:path w="260" h="168">
                  <a:moveTo>
                    <a:pt x="1" y="142"/>
                  </a:moveTo>
                  <a:cubicBezTo>
                    <a:pt x="0" y="111"/>
                    <a:pt x="0" y="111"/>
                    <a:pt x="0" y="111"/>
                  </a:cubicBezTo>
                  <a:cubicBezTo>
                    <a:pt x="1" y="111"/>
                    <a:pt x="105" y="105"/>
                    <a:pt x="222" y="0"/>
                  </a:cubicBezTo>
                  <a:cubicBezTo>
                    <a:pt x="245" y="25"/>
                    <a:pt x="245" y="25"/>
                    <a:pt x="245" y="25"/>
                  </a:cubicBezTo>
                  <a:cubicBezTo>
                    <a:pt x="260" y="43"/>
                    <a:pt x="260" y="43"/>
                    <a:pt x="260" y="43"/>
                  </a:cubicBezTo>
                  <a:cubicBezTo>
                    <a:pt x="128" y="161"/>
                    <a:pt x="8" y="168"/>
                    <a:pt x="3" y="168"/>
                  </a:cubicBezTo>
                  <a:cubicBezTo>
                    <a:pt x="1" y="142"/>
                    <a:pt x="1" y="142"/>
                    <a:pt x="1" y="142"/>
                  </a:cubicBezTo>
                </a:path>
              </a:pathLst>
            </a:custGeom>
            <a:solidFill>
              <a:srgbClr val="B9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33"/>
            <p:cNvSpPr>
              <a:spLocks/>
            </p:cNvSpPr>
            <p:nvPr/>
          </p:nvSpPr>
          <p:spPr bwMode="auto">
            <a:xfrm>
              <a:off x="8482013" y="2132013"/>
              <a:ext cx="360362" cy="195262"/>
            </a:xfrm>
            <a:custGeom>
              <a:avLst/>
              <a:gdLst>
                <a:gd name="T0" fmla="*/ 88 w 113"/>
                <a:gd name="T1" fmla="*/ 0 h 61"/>
                <a:gd name="T2" fmla="*/ 0 w 113"/>
                <a:gd name="T3" fmla="*/ 35 h 61"/>
                <a:gd name="T4" fmla="*/ 0 w 113"/>
                <a:gd name="T5" fmla="*/ 61 h 61"/>
                <a:gd name="T6" fmla="*/ 113 w 113"/>
                <a:gd name="T7" fmla="*/ 14 h 61"/>
                <a:gd name="T8" fmla="*/ 88 w 113"/>
                <a:gd name="T9" fmla="*/ 0 h 61"/>
              </a:gdLst>
              <a:ahLst/>
              <a:cxnLst>
                <a:cxn ang="0">
                  <a:pos x="T0" y="T1"/>
                </a:cxn>
                <a:cxn ang="0">
                  <a:pos x="T2" y="T3"/>
                </a:cxn>
                <a:cxn ang="0">
                  <a:pos x="T4" y="T5"/>
                </a:cxn>
                <a:cxn ang="0">
                  <a:pos x="T6" y="T7"/>
                </a:cxn>
                <a:cxn ang="0">
                  <a:pos x="T8" y="T9"/>
                </a:cxn>
              </a:cxnLst>
              <a:rect l="0" t="0" r="r" b="b"/>
              <a:pathLst>
                <a:path w="113" h="61">
                  <a:moveTo>
                    <a:pt x="88" y="0"/>
                  </a:moveTo>
                  <a:cubicBezTo>
                    <a:pt x="61" y="14"/>
                    <a:pt x="32" y="27"/>
                    <a:pt x="0" y="35"/>
                  </a:cubicBezTo>
                  <a:cubicBezTo>
                    <a:pt x="0" y="61"/>
                    <a:pt x="0" y="61"/>
                    <a:pt x="0" y="61"/>
                  </a:cubicBezTo>
                  <a:cubicBezTo>
                    <a:pt x="29" y="53"/>
                    <a:pt x="69" y="39"/>
                    <a:pt x="113" y="14"/>
                  </a:cubicBezTo>
                  <a:cubicBezTo>
                    <a:pt x="105" y="10"/>
                    <a:pt x="96" y="5"/>
                    <a:pt x="88" y="0"/>
                  </a:cubicBezTo>
                </a:path>
              </a:pathLst>
            </a:custGeom>
            <a:solidFill>
              <a:srgbClr val="902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34"/>
            <p:cNvSpPr>
              <a:spLocks/>
            </p:cNvSpPr>
            <p:nvPr/>
          </p:nvSpPr>
          <p:spPr bwMode="auto">
            <a:xfrm>
              <a:off x="8467725" y="727075"/>
              <a:ext cx="1971675" cy="1606550"/>
            </a:xfrm>
            <a:custGeom>
              <a:avLst/>
              <a:gdLst>
                <a:gd name="T0" fmla="*/ 91 w 616"/>
                <a:gd name="T1" fmla="*/ 113 h 502"/>
                <a:gd name="T2" fmla="*/ 124 w 616"/>
                <a:gd name="T3" fmla="*/ 94 h 502"/>
                <a:gd name="T4" fmla="*/ 533 w 616"/>
                <a:gd name="T5" fmla="*/ 137 h 502"/>
                <a:gd name="T6" fmla="*/ 562 w 616"/>
                <a:gd name="T7" fmla="*/ 163 h 502"/>
                <a:gd name="T8" fmla="*/ 610 w 616"/>
                <a:gd name="T9" fmla="*/ 319 h 502"/>
                <a:gd name="T10" fmla="*/ 420 w 616"/>
                <a:gd name="T11" fmla="*/ 492 h 502"/>
                <a:gd name="T12" fmla="*/ 330 w 616"/>
                <a:gd name="T13" fmla="*/ 450 h 502"/>
                <a:gd name="T14" fmla="*/ 329 w 616"/>
                <a:gd name="T15" fmla="*/ 453 h 502"/>
                <a:gd name="T16" fmla="*/ 276 w 616"/>
                <a:gd name="T17" fmla="*/ 430 h 502"/>
                <a:gd name="T18" fmla="*/ 160 w 616"/>
                <a:gd name="T19" fmla="*/ 464 h 502"/>
                <a:gd name="T20" fmla="*/ 11 w 616"/>
                <a:gd name="T21" fmla="*/ 255 h 502"/>
                <a:gd name="T22" fmla="*/ 91 w 616"/>
                <a:gd name="T23" fmla="*/ 11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6" h="502">
                  <a:moveTo>
                    <a:pt x="91" y="113"/>
                  </a:moveTo>
                  <a:cubicBezTo>
                    <a:pt x="101" y="105"/>
                    <a:pt x="112" y="99"/>
                    <a:pt x="124" y="94"/>
                  </a:cubicBezTo>
                  <a:cubicBezTo>
                    <a:pt x="194" y="59"/>
                    <a:pt x="365" y="0"/>
                    <a:pt x="533" y="137"/>
                  </a:cubicBezTo>
                  <a:cubicBezTo>
                    <a:pt x="544" y="145"/>
                    <a:pt x="554" y="154"/>
                    <a:pt x="562" y="163"/>
                  </a:cubicBezTo>
                  <a:cubicBezTo>
                    <a:pt x="597" y="203"/>
                    <a:pt x="616" y="259"/>
                    <a:pt x="610" y="319"/>
                  </a:cubicBezTo>
                  <a:cubicBezTo>
                    <a:pt x="599" y="424"/>
                    <a:pt x="513" y="502"/>
                    <a:pt x="420" y="492"/>
                  </a:cubicBezTo>
                  <a:cubicBezTo>
                    <a:pt x="385" y="488"/>
                    <a:pt x="354" y="473"/>
                    <a:pt x="330" y="450"/>
                  </a:cubicBezTo>
                  <a:cubicBezTo>
                    <a:pt x="329" y="453"/>
                    <a:pt x="329" y="453"/>
                    <a:pt x="329" y="453"/>
                  </a:cubicBezTo>
                  <a:cubicBezTo>
                    <a:pt x="329" y="453"/>
                    <a:pt x="307" y="419"/>
                    <a:pt x="276" y="430"/>
                  </a:cubicBezTo>
                  <a:cubicBezTo>
                    <a:pt x="243" y="455"/>
                    <a:pt x="203" y="468"/>
                    <a:pt x="160" y="464"/>
                  </a:cubicBezTo>
                  <a:cubicBezTo>
                    <a:pt x="67" y="453"/>
                    <a:pt x="0" y="360"/>
                    <a:pt x="11" y="255"/>
                  </a:cubicBezTo>
                  <a:cubicBezTo>
                    <a:pt x="18" y="194"/>
                    <a:pt x="48" y="143"/>
                    <a:pt x="91" y="113"/>
                  </a:cubicBezTo>
                </a:path>
              </a:pathLst>
            </a:custGeom>
            <a:solidFill>
              <a:srgbClr val="DA79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35"/>
            <p:cNvSpPr>
              <a:spLocks noEditPoints="1"/>
            </p:cNvSpPr>
            <p:nvPr/>
          </p:nvSpPr>
          <p:spPr bwMode="auto">
            <a:xfrm>
              <a:off x="8501063" y="890588"/>
              <a:ext cx="1339850" cy="1320800"/>
            </a:xfrm>
            <a:custGeom>
              <a:avLst/>
              <a:gdLst>
                <a:gd name="T0" fmla="*/ 400 w 419"/>
                <a:gd name="T1" fmla="*/ 397 h 413"/>
                <a:gd name="T2" fmla="*/ 379 w 419"/>
                <a:gd name="T3" fmla="*/ 412 h 413"/>
                <a:gd name="T4" fmla="*/ 419 w 419"/>
                <a:gd name="T5" fmla="*/ 412 h 413"/>
                <a:gd name="T6" fmla="*/ 400 w 419"/>
                <a:gd name="T7" fmla="*/ 397 h 413"/>
                <a:gd name="T8" fmla="*/ 291 w 419"/>
                <a:gd name="T9" fmla="*/ 0 h 413"/>
                <a:gd name="T10" fmla="*/ 114 w 419"/>
                <a:gd name="T11" fmla="*/ 43 h 413"/>
                <a:gd name="T12" fmla="*/ 81 w 419"/>
                <a:gd name="T13" fmla="*/ 62 h 413"/>
                <a:gd name="T14" fmla="*/ 1 w 419"/>
                <a:gd name="T15" fmla="*/ 204 h 413"/>
                <a:gd name="T16" fmla="*/ 0 w 419"/>
                <a:gd name="T17" fmla="*/ 227 h 413"/>
                <a:gd name="T18" fmla="*/ 150 w 419"/>
                <a:gd name="T19" fmla="*/ 413 h 413"/>
                <a:gd name="T20" fmla="*/ 167 w 419"/>
                <a:gd name="T21" fmla="*/ 413 h 413"/>
                <a:gd name="T22" fmla="*/ 171 w 419"/>
                <a:gd name="T23" fmla="*/ 413 h 413"/>
                <a:gd name="T24" fmla="*/ 171 w 419"/>
                <a:gd name="T25" fmla="*/ 412 h 413"/>
                <a:gd name="T26" fmla="*/ 184 w 419"/>
                <a:gd name="T27" fmla="*/ 412 h 413"/>
                <a:gd name="T28" fmla="*/ 187 w 419"/>
                <a:gd name="T29" fmla="*/ 412 h 413"/>
                <a:gd name="T30" fmla="*/ 179 w 419"/>
                <a:gd name="T31" fmla="*/ 407 h 413"/>
                <a:gd name="T32" fmla="*/ 178 w 419"/>
                <a:gd name="T33" fmla="*/ 406 h 413"/>
                <a:gd name="T34" fmla="*/ 178 w 419"/>
                <a:gd name="T35" fmla="*/ 406 h 413"/>
                <a:gd name="T36" fmla="*/ 148 w 419"/>
                <a:gd name="T37" fmla="*/ 383 h 413"/>
                <a:gd name="T38" fmla="*/ 148 w 419"/>
                <a:gd name="T39" fmla="*/ 382 h 413"/>
                <a:gd name="T40" fmla="*/ 92 w 419"/>
                <a:gd name="T41" fmla="*/ 213 h 413"/>
                <a:gd name="T42" fmla="*/ 175 w 419"/>
                <a:gd name="T43" fmla="*/ 65 h 413"/>
                <a:gd name="T44" fmla="*/ 175 w 419"/>
                <a:gd name="T45" fmla="*/ 65 h 413"/>
                <a:gd name="T46" fmla="*/ 210 w 419"/>
                <a:gd name="T47" fmla="*/ 46 h 413"/>
                <a:gd name="T48" fmla="*/ 310 w 419"/>
                <a:gd name="T49" fmla="*/ 10 h 413"/>
                <a:gd name="T50" fmla="*/ 315 w 419"/>
                <a:gd name="T51" fmla="*/ 1 h 413"/>
                <a:gd name="T52" fmla="*/ 291 w 419"/>
                <a:gd name="T53"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9" h="413">
                  <a:moveTo>
                    <a:pt x="400" y="397"/>
                  </a:moveTo>
                  <a:cubicBezTo>
                    <a:pt x="393" y="403"/>
                    <a:pt x="386" y="408"/>
                    <a:pt x="379" y="412"/>
                  </a:cubicBezTo>
                  <a:cubicBezTo>
                    <a:pt x="419" y="412"/>
                    <a:pt x="419" y="412"/>
                    <a:pt x="419" y="412"/>
                  </a:cubicBezTo>
                  <a:cubicBezTo>
                    <a:pt x="415" y="408"/>
                    <a:pt x="409" y="402"/>
                    <a:pt x="400" y="397"/>
                  </a:cubicBezTo>
                  <a:moveTo>
                    <a:pt x="291" y="0"/>
                  </a:moveTo>
                  <a:cubicBezTo>
                    <a:pt x="215" y="0"/>
                    <a:pt x="150" y="25"/>
                    <a:pt x="114" y="43"/>
                  </a:cubicBezTo>
                  <a:cubicBezTo>
                    <a:pt x="102" y="48"/>
                    <a:pt x="91" y="54"/>
                    <a:pt x="81" y="62"/>
                  </a:cubicBezTo>
                  <a:cubicBezTo>
                    <a:pt x="38" y="92"/>
                    <a:pt x="8" y="143"/>
                    <a:pt x="1" y="204"/>
                  </a:cubicBezTo>
                  <a:cubicBezTo>
                    <a:pt x="0" y="211"/>
                    <a:pt x="0" y="219"/>
                    <a:pt x="0" y="227"/>
                  </a:cubicBezTo>
                  <a:cubicBezTo>
                    <a:pt x="0" y="322"/>
                    <a:pt x="64" y="403"/>
                    <a:pt x="150" y="413"/>
                  </a:cubicBezTo>
                  <a:cubicBezTo>
                    <a:pt x="156" y="413"/>
                    <a:pt x="161" y="413"/>
                    <a:pt x="167" y="413"/>
                  </a:cubicBezTo>
                  <a:cubicBezTo>
                    <a:pt x="168" y="413"/>
                    <a:pt x="170" y="413"/>
                    <a:pt x="171" y="413"/>
                  </a:cubicBezTo>
                  <a:cubicBezTo>
                    <a:pt x="171" y="412"/>
                    <a:pt x="171" y="412"/>
                    <a:pt x="171" y="412"/>
                  </a:cubicBezTo>
                  <a:cubicBezTo>
                    <a:pt x="184" y="412"/>
                    <a:pt x="184" y="412"/>
                    <a:pt x="184" y="412"/>
                  </a:cubicBezTo>
                  <a:cubicBezTo>
                    <a:pt x="185" y="412"/>
                    <a:pt x="186" y="412"/>
                    <a:pt x="187" y="412"/>
                  </a:cubicBezTo>
                  <a:cubicBezTo>
                    <a:pt x="185" y="411"/>
                    <a:pt x="182" y="409"/>
                    <a:pt x="179" y="407"/>
                  </a:cubicBezTo>
                  <a:cubicBezTo>
                    <a:pt x="179" y="407"/>
                    <a:pt x="178" y="407"/>
                    <a:pt x="178" y="406"/>
                  </a:cubicBezTo>
                  <a:cubicBezTo>
                    <a:pt x="178" y="406"/>
                    <a:pt x="178" y="406"/>
                    <a:pt x="178" y="406"/>
                  </a:cubicBezTo>
                  <a:cubicBezTo>
                    <a:pt x="167" y="400"/>
                    <a:pt x="157" y="392"/>
                    <a:pt x="148" y="383"/>
                  </a:cubicBezTo>
                  <a:cubicBezTo>
                    <a:pt x="148" y="383"/>
                    <a:pt x="148" y="383"/>
                    <a:pt x="148" y="382"/>
                  </a:cubicBezTo>
                  <a:cubicBezTo>
                    <a:pt x="108" y="342"/>
                    <a:pt x="85" y="280"/>
                    <a:pt x="92" y="213"/>
                  </a:cubicBezTo>
                  <a:cubicBezTo>
                    <a:pt x="99" y="150"/>
                    <a:pt x="131" y="97"/>
                    <a:pt x="175" y="65"/>
                  </a:cubicBezTo>
                  <a:cubicBezTo>
                    <a:pt x="175" y="65"/>
                    <a:pt x="175" y="65"/>
                    <a:pt x="175" y="65"/>
                  </a:cubicBezTo>
                  <a:cubicBezTo>
                    <a:pt x="186" y="57"/>
                    <a:pt x="198" y="51"/>
                    <a:pt x="210" y="46"/>
                  </a:cubicBezTo>
                  <a:cubicBezTo>
                    <a:pt x="233" y="34"/>
                    <a:pt x="268" y="20"/>
                    <a:pt x="310" y="10"/>
                  </a:cubicBezTo>
                  <a:cubicBezTo>
                    <a:pt x="315" y="1"/>
                    <a:pt x="315" y="1"/>
                    <a:pt x="315" y="1"/>
                  </a:cubicBezTo>
                  <a:cubicBezTo>
                    <a:pt x="307" y="0"/>
                    <a:pt x="299" y="0"/>
                    <a:pt x="291" y="0"/>
                  </a:cubicBezTo>
                </a:path>
              </a:pathLst>
            </a:custGeom>
            <a:solidFill>
              <a:srgbClr val="E254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236"/>
            <p:cNvSpPr>
              <a:spLocks noChangeArrowheads="1"/>
            </p:cNvSpPr>
            <p:nvPr/>
          </p:nvSpPr>
          <p:spPr bwMode="auto">
            <a:xfrm>
              <a:off x="9047163" y="2208213"/>
              <a:ext cx="938212" cy="188912"/>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237"/>
            <p:cNvSpPr>
              <a:spLocks noChangeArrowheads="1"/>
            </p:cNvSpPr>
            <p:nvPr/>
          </p:nvSpPr>
          <p:spPr bwMode="auto">
            <a:xfrm>
              <a:off x="9047163" y="2208213"/>
              <a:ext cx="938212"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238"/>
            <p:cNvSpPr>
              <a:spLocks noChangeArrowheads="1"/>
            </p:cNvSpPr>
            <p:nvPr/>
          </p:nvSpPr>
          <p:spPr bwMode="auto">
            <a:xfrm>
              <a:off x="9047163" y="2236788"/>
              <a:ext cx="217487" cy="633412"/>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239"/>
            <p:cNvSpPr>
              <a:spLocks noChangeArrowheads="1"/>
            </p:cNvSpPr>
            <p:nvPr/>
          </p:nvSpPr>
          <p:spPr bwMode="auto">
            <a:xfrm>
              <a:off x="9047163" y="2236788"/>
              <a:ext cx="217487"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240"/>
            <p:cNvSpPr>
              <a:spLocks noChangeArrowheads="1"/>
            </p:cNvSpPr>
            <p:nvPr/>
          </p:nvSpPr>
          <p:spPr bwMode="auto">
            <a:xfrm>
              <a:off x="9364663" y="2236788"/>
              <a:ext cx="204787" cy="630237"/>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241"/>
            <p:cNvSpPr>
              <a:spLocks noChangeArrowheads="1"/>
            </p:cNvSpPr>
            <p:nvPr/>
          </p:nvSpPr>
          <p:spPr bwMode="auto">
            <a:xfrm>
              <a:off x="9364663" y="2236788"/>
              <a:ext cx="204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42"/>
            <p:cNvSpPr>
              <a:spLocks/>
            </p:cNvSpPr>
            <p:nvPr/>
          </p:nvSpPr>
          <p:spPr bwMode="auto">
            <a:xfrm>
              <a:off x="8920163" y="2800350"/>
              <a:ext cx="344487" cy="185737"/>
            </a:xfrm>
            <a:custGeom>
              <a:avLst/>
              <a:gdLst>
                <a:gd name="T0" fmla="*/ 0 w 217"/>
                <a:gd name="T1" fmla="*/ 91 h 117"/>
                <a:gd name="T2" fmla="*/ 94 w 217"/>
                <a:gd name="T3" fmla="*/ 0 h 117"/>
                <a:gd name="T4" fmla="*/ 217 w 217"/>
                <a:gd name="T5" fmla="*/ 0 h 117"/>
                <a:gd name="T6" fmla="*/ 217 w 217"/>
                <a:gd name="T7" fmla="*/ 117 h 117"/>
                <a:gd name="T8" fmla="*/ 0 w 217"/>
                <a:gd name="T9" fmla="*/ 117 h 117"/>
                <a:gd name="T10" fmla="*/ 0 w 217"/>
                <a:gd name="T11" fmla="*/ 91 h 117"/>
              </a:gdLst>
              <a:ahLst/>
              <a:cxnLst>
                <a:cxn ang="0">
                  <a:pos x="T0" y="T1"/>
                </a:cxn>
                <a:cxn ang="0">
                  <a:pos x="T2" y="T3"/>
                </a:cxn>
                <a:cxn ang="0">
                  <a:pos x="T4" y="T5"/>
                </a:cxn>
                <a:cxn ang="0">
                  <a:pos x="T6" y="T7"/>
                </a:cxn>
                <a:cxn ang="0">
                  <a:pos x="T8" y="T9"/>
                </a:cxn>
                <a:cxn ang="0">
                  <a:pos x="T10" y="T11"/>
                </a:cxn>
              </a:cxnLst>
              <a:rect l="0" t="0" r="r" b="b"/>
              <a:pathLst>
                <a:path w="217" h="117">
                  <a:moveTo>
                    <a:pt x="0" y="91"/>
                  </a:moveTo>
                  <a:lnTo>
                    <a:pt x="94" y="0"/>
                  </a:lnTo>
                  <a:lnTo>
                    <a:pt x="217" y="0"/>
                  </a:lnTo>
                  <a:lnTo>
                    <a:pt x="217" y="117"/>
                  </a:lnTo>
                  <a:lnTo>
                    <a:pt x="0" y="117"/>
                  </a:lnTo>
                  <a:lnTo>
                    <a:pt x="0" y="91"/>
                  </a:lnTo>
                  <a:close/>
                </a:path>
              </a:pathLst>
            </a:custGeom>
            <a:solidFill>
              <a:srgbClr val="B9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43"/>
            <p:cNvSpPr>
              <a:spLocks/>
            </p:cNvSpPr>
            <p:nvPr/>
          </p:nvSpPr>
          <p:spPr bwMode="auto">
            <a:xfrm>
              <a:off x="8920163" y="2800350"/>
              <a:ext cx="344487" cy="185737"/>
            </a:xfrm>
            <a:custGeom>
              <a:avLst/>
              <a:gdLst>
                <a:gd name="T0" fmla="*/ 0 w 217"/>
                <a:gd name="T1" fmla="*/ 91 h 117"/>
                <a:gd name="T2" fmla="*/ 94 w 217"/>
                <a:gd name="T3" fmla="*/ 0 h 117"/>
                <a:gd name="T4" fmla="*/ 217 w 217"/>
                <a:gd name="T5" fmla="*/ 0 h 117"/>
                <a:gd name="T6" fmla="*/ 217 w 217"/>
                <a:gd name="T7" fmla="*/ 117 h 117"/>
                <a:gd name="T8" fmla="*/ 0 w 217"/>
                <a:gd name="T9" fmla="*/ 117 h 117"/>
                <a:gd name="T10" fmla="*/ 0 w 217"/>
                <a:gd name="T11" fmla="*/ 91 h 117"/>
              </a:gdLst>
              <a:ahLst/>
              <a:cxnLst>
                <a:cxn ang="0">
                  <a:pos x="T0" y="T1"/>
                </a:cxn>
                <a:cxn ang="0">
                  <a:pos x="T2" y="T3"/>
                </a:cxn>
                <a:cxn ang="0">
                  <a:pos x="T4" y="T5"/>
                </a:cxn>
                <a:cxn ang="0">
                  <a:pos x="T6" y="T7"/>
                </a:cxn>
                <a:cxn ang="0">
                  <a:pos x="T8" y="T9"/>
                </a:cxn>
                <a:cxn ang="0">
                  <a:pos x="T10" y="T11"/>
                </a:cxn>
              </a:cxnLst>
              <a:rect l="0" t="0" r="r" b="b"/>
              <a:pathLst>
                <a:path w="217" h="117">
                  <a:moveTo>
                    <a:pt x="0" y="91"/>
                  </a:moveTo>
                  <a:lnTo>
                    <a:pt x="94" y="0"/>
                  </a:lnTo>
                  <a:lnTo>
                    <a:pt x="217" y="0"/>
                  </a:lnTo>
                  <a:lnTo>
                    <a:pt x="217" y="117"/>
                  </a:lnTo>
                  <a:lnTo>
                    <a:pt x="0" y="117"/>
                  </a:lnTo>
                  <a:lnTo>
                    <a:pt x="0" y="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244"/>
            <p:cNvSpPr>
              <a:spLocks noChangeArrowheads="1"/>
            </p:cNvSpPr>
            <p:nvPr/>
          </p:nvSpPr>
          <p:spPr bwMode="auto">
            <a:xfrm>
              <a:off x="9569450" y="2324100"/>
              <a:ext cx="415925" cy="73025"/>
            </a:xfrm>
            <a:prstGeom prst="rect">
              <a:avLst/>
            </a:prstGeom>
            <a:solidFill>
              <a:srgbClr val="A6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245"/>
            <p:cNvSpPr>
              <a:spLocks noChangeArrowheads="1"/>
            </p:cNvSpPr>
            <p:nvPr/>
          </p:nvSpPr>
          <p:spPr bwMode="auto">
            <a:xfrm>
              <a:off x="9569450" y="2324100"/>
              <a:ext cx="415925"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246"/>
            <p:cNvSpPr>
              <a:spLocks noChangeArrowheads="1"/>
            </p:cNvSpPr>
            <p:nvPr/>
          </p:nvSpPr>
          <p:spPr bwMode="auto">
            <a:xfrm>
              <a:off x="9566275" y="2324100"/>
              <a:ext cx="3175" cy="73025"/>
            </a:xfrm>
            <a:prstGeom prst="rect">
              <a:avLst/>
            </a:prstGeom>
            <a:solidFill>
              <a:srgbClr val="A6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247"/>
            <p:cNvSpPr>
              <a:spLocks noChangeArrowheads="1"/>
            </p:cNvSpPr>
            <p:nvPr/>
          </p:nvSpPr>
          <p:spPr bwMode="auto">
            <a:xfrm>
              <a:off x="9566275" y="2324100"/>
              <a:ext cx="3175"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48"/>
            <p:cNvSpPr>
              <a:spLocks/>
            </p:cNvSpPr>
            <p:nvPr/>
          </p:nvSpPr>
          <p:spPr bwMode="auto">
            <a:xfrm>
              <a:off x="9201150" y="2422525"/>
              <a:ext cx="60325" cy="377825"/>
            </a:xfrm>
            <a:custGeom>
              <a:avLst/>
              <a:gdLst>
                <a:gd name="T0" fmla="*/ 19 w 19"/>
                <a:gd name="T1" fmla="*/ 0 h 118"/>
                <a:gd name="T2" fmla="*/ 0 w 19"/>
                <a:gd name="T3" fmla="*/ 6 h 118"/>
                <a:gd name="T4" fmla="*/ 0 w 19"/>
                <a:gd name="T5" fmla="*/ 118 h 118"/>
                <a:gd name="T6" fmla="*/ 19 w 19"/>
                <a:gd name="T7" fmla="*/ 118 h 118"/>
                <a:gd name="T8" fmla="*/ 19 w 19"/>
                <a:gd name="T9" fmla="*/ 0 h 118"/>
              </a:gdLst>
              <a:ahLst/>
              <a:cxnLst>
                <a:cxn ang="0">
                  <a:pos x="T0" y="T1"/>
                </a:cxn>
                <a:cxn ang="0">
                  <a:pos x="T2" y="T3"/>
                </a:cxn>
                <a:cxn ang="0">
                  <a:pos x="T4" y="T5"/>
                </a:cxn>
                <a:cxn ang="0">
                  <a:pos x="T6" y="T7"/>
                </a:cxn>
                <a:cxn ang="0">
                  <a:pos x="T8" y="T9"/>
                </a:cxn>
              </a:cxnLst>
              <a:rect l="0" t="0" r="r" b="b"/>
              <a:pathLst>
                <a:path w="19" h="118">
                  <a:moveTo>
                    <a:pt x="19" y="0"/>
                  </a:moveTo>
                  <a:cubicBezTo>
                    <a:pt x="13" y="2"/>
                    <a:pt x="6" y="4"/>
                    <a:pt x="0" y="6"/>
                  </a:cubicBezTo>
                  <a:cubicBezTo>
                    <a:pt x="0" y="118"/>
                    <a:pt x="0" y="118"/>
                    <a:pt x="0" y="118"/>
                  </a:cubicBezTo>
                  <a:cubicBezTo>
                    <a:pt x="19" y="118"/>
                    <a:pt x="19" y="118"/>
                    <a:pt x="19" y="118"/>
                  </a:cubicBezTo>
                  <a:cubicBezTo>
                    <a:pt x="19" y="0"/>
                    <a:pt x="19" y="0"/>
                    <a:pt x="19" y="0"/>
                  </a:cubicBezTo>
                </a:path>
              </a:pathLst>
            </a:custGeom>
            <a:solidFill>
              <a:srgbClr val="A6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249"/>
            <p:cNvSpPr>
              <a:spLocks noChangeArrowheads="1"/>
            </p:cNvSpPr>
            <p:nvPr/>
          </p:nvSpPr>
          <p:spPr bwMode="auto">
            <a:xfrm>
              <a:off x="9201150" y="2986088"/>
              <a:ext cx="60325" cy="3175"/>
            </a:xfrm>
            <a:prstGeom prst="rect">
              <a:avLst/>
            </a:prstGeom>
            <a:solidFill>
              <a:srgbClr val="914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0"/>
            <p:cNvSpPr>
              <a:spLocks noChangeArrowheads="1"/>
            </p:cNvSpPr>
            <p:nvPr/>
          </p:nvSpPr>
          <p:spPr bwMode="auto">
            <a:xfrm>
              <a:off x="9201150" y="2986088"/>
              <a:ext cx="60325"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51"/>
            <p:cNvSpPr>
              <a:spLocks/>
            </p:cNvSpPr>
            <p:nvPr/>
          </p:nvSpPr>
          <p:spPr bwMode="auto">
            <a:xfrm>
              <a:off x="9201150" y="2800350"/>
              <a:ext cx="60325" cy="185737"/>
            </a:xfrm>
            <a:custGeom>
              <a:avLst/>
              <a:gdLst>
                <a:gd name="T0" fmla="*/ 38 w 38"/>
                <a:gd name="T1" fmla="*/ 0 h 117"/>
                <a:gd name="T2" fmla="*/ 0 w 38"/>
                <a:gd name="T3" fmla="*/ 0 h 117"/>
                <a:gd name="T4" fmla="*/ 0 w 38"/>
                <a:gd name="T5" fmla="*/ 117 h 117"/>
                <a:gd name="T6" fmla="*/ 38 w 38"/>
                <a:gd name="T7" fmla="*/ 117 h 117"/>
                <a:gd name="T8" fmla="*/ 14 w 38"/>
                <a:gd name="T9" fmla="*/ 117 h 117"/>
                <a:gd name="T10" fmla="*/ 14 w 38"/>
                <a:gd name="T11" fmla="*/ 91 h 117"/>
                <a:gd name="T12" fmla="*/ 38 w 38"/>
                <a:gd name="T13" fmla="*/ 66 h 117"/>
                <a:gd name="T14" fmla="*/ 38 w 38"/>
                <a:gd name="T15" fmla="*/ 0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17">
                  <a:moveTo>
                    <a:pt x="38" y="0"/>
                  </a:moveTo>
                  <a:lnTo>
                    <a:pt x="0" y="0"/>
                  </a:lnTo>
                  <a:lnTo>
                    <a:pt x="0" y="117"/>
                  </a:lnTo>
                  <a:lnTo>
                    <a:pt x="38" y="117"/>
                  </a:lnTo>
                  <a:lnTo>
                    <a:pt x="14" y="117"/>
                  </a:lnTo>
                  <a:lnTo>
                    <a:pt x="14" y="91"/>
                  </a:lnTo>
                  <a:lnTo>
                    <a:pt x="38" y="66"/>
                  </a:lnTo>
                  <a:lnTo>
                    <a:pt x="38" y="0"/>
                  </a:lnTo>
                  <a:close/>
                </a:path>
              </a:pathLst>
            </a:custGeom>
            <a:solidFill>
              <a:srgbClr val="A6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52"/>
            <p:cNvSpPr>
              <a:spLocks/>
            </p:cNvSpPr>
            <p:nvPr/>
          </p:nvSpPr>
          <p:spPr bwMode="auto">
            <a:xfrm>
              <a:off x="9201150" y="2800350"/>
              <a:ext cx="60325" cy="185737"/>
            </a:xfrm>
            <a:custGeom>
              <a:avLst/>
              <a:gdLst>
                <a:gd name="T0" fmla="*/ 38 w 38"/>
                <a:gd name="T1" fmla="*/ 0 h 117"/>
                <a:gd name="T2" fmla="*/ 0 w 38"/>
                <a:gd name="T3" fmla="*/ 0 h 117"/>
                <a:gd name="T4" fmla="*/ 0 w 38"/>
                <a:gd name="T5" fmla="*/ 117 h 117"/>
                <a:gd name="T6" fmla="*/ 38 w 38"/>
                <a:gd name="T7" fmla="*/ 117 h 117"/>
                <a:gd name="T8" fmla="*/ 14 w 38"/>
                <a:gd name="T9" fmla="*/ 117 h 117"/>
                <a:gd name="T10" fmla="*/ 14 w 38"/>
                <a:gd name="T11" fmla="*/ 91 h 117"/>
                <a:gd name="T12" fmla="*/ 38 w 38"/>
                <a:gd name="T13" fmla="*/ 66 h 117"/>
                <a:gd name="T14" fmla="*/ 38 w 38"/>
                <a:gd name="T15" fmla="*/ 0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17">
                  <a:moveTo>
                    <a:pt x="38" y="0"/>
                  </a:moveTo>
                  <a:lnTo>
                    <a:pt x="0" y="0"/>
                  </a:lnTo>
                  <a:lnTo>
                    <a:pt x="0" y="117"/>
                  </a:lnTo>
                  <a:lnTo>
                    <a:pt x="38" y="117"/>
                  </a:lnTo>
                  <a:lnTo>
                    <a:pt x="14" y="117"/>
                  </a:lnTo>
                  <a:lnTo>
                    <a:pt x="14" y="91"/>
                  </a:lnTo>
                  <a:lnTo>
                    <a:pt x="38" y="66"/>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53"/>
            <p:cNvSpPr>
              <a:spLocks/>
            </p:cNvSpPr>
            <p:nvPr/>
          </p:nvSpPr>
          <p:spPr bwMode="auto">
            <a:xfrm>
              <a:off x="9326563" y="2397125"/>
              <a:ext cx="38100" cy="3175"/>
            </a:xfrm>
            <a:custGeom>
              <a:avLst/>
              <a:gdLst>
                <a:gd name="T0" fmla="*/ 12 w 12"/>
                <a:gd name="T1" fmla="*/ 0 h 1"/>
                <a:gd name="T2" fmla="*/ 2 w 12"/>
                <a:gd name="T3" fmla="*/ 0 h 1"/>
                <a:gd name="T4" fmla="*/ 0 w 12"/>
                <a:gd name="T5" fmla="*/ 1 h 1"/>
                <a:gd name="T6" fmla="*/ 12 w 12"/>
                <a:gd name="T7" fmla="*/ 1 h 1"/>
                <a:gd name="T8" fmla="*/ 12 w 12"/>
                <a:gd name="T9" fmla="*/ 0 h 1"/>
              </a:gdLst>
              <a:ahLst/>
              <a:cxnLst>
                <a:cxn ang="0">
                  <a:pos x="T0" y="T1"/>
                </a:cxn>
                <a:cxn ang="0">
                  <a:pos x="T2" y="T3"/>
                </a:cxn>
                <a:cxn ang="0">
                  <a:pos x="T4" y="T5"/>
                </a:cxn>
                <a:cxn ang="0">
                  <a:pos x="T6" y="T7"/>
                </a:cxn>
                <a:cxn ang="0">
                  <a:pos x="T8" y="T9"/>
                </a:cxn>
              </a:cxnLst>
              <a:rect l="0" t="0" r="r" b="b"/>
              <a:pathLst>
                <a:path w="12" h="1">
                  <a:moveTo>
                    <a:pt x="12" y="0"/>
                  </a:moveTo>
                  <a:cubicBezTo>
                    <a:pt x="2" y="0"/>
                    <a:pt x="2" y="0"/>
                    <a:pt x="2" y="0"/>
                  </a:cubicBezTo>
                  <a:cubicBezTo>
                    <a:pt x="2" y="0"/>
                    <a:pt x="1" y="0"/>
                    <a:pt x="0" y="1"/>
                  </a:cubicBezTo>
                  <a:cubicBezTo>
                    <a:pt x="12" y="1"/>
                    <a:pt x="12" y="1"/>
                    <a:pt x="12" y="1"/>
                  </a:cubicBezTo>
                  <a:cubicBezTo>
                    <a:pt x="12" y="0"/>
                    <a:pt x="12" y="0"/>
                    <a:pt x="12" y="0"/>
                  </a:cubicBezTo>
                </a:path>
              </a:pathLst>
            </a:custGeom>
            <a:solidFill>
              <a:srgbClr val="D2BB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54"/>
            <p:cNvSpPr>
              <a:spLocks/>
            </p:cNvSpPr>
            <p:nvPr/>
          </p:nvSpPr>
          <p:spPr bwMode="auto">
            <a:xfrm>
              <a:off x="9332913" y="2384425"/>
              <a:ext cx="31750" cy="12700"/>
            </a:xfrm>
            <a:custGeom>
              <a:avLst/>
              <a:gdLst>
                <a:gd name="T0" fmla="*/ 10 w 10"/>
                <a:gd name="T1" fmla="*/ 0 h 4"/>
                <a:gd name="T2" fmla="*/ 0 w 10"/>
                <a:gd name="T3" fmla="*/ 4 h 4"/>
                <a:gd name="T4" fmla="*/ 10 w 10"/>
                <a:gd name="T5" fmla="*/ 4 h 4"/>
                <a:gd name="T6" fmla="*/ 10 w 10"/>
                <a:gd name="T7" fmla="*/ 0 h 4"/>
              </a:gdLst>
              <a:ahLst/>
              <a:cxnLst>
                <a:cxn ang="0">
                  <a:pos x="T0" y="T1"/>
                </a:cxn>
                <a:cxn ang="0">
                  <a:pos x="T2" y="T3"/>
                </a:cxn>
                <a:cxn ang="0">
                  <a:pos x="T4" y="T5"/>
                </a:cxn>
                <a:cxn ang="0">
                  <a:pos x="T6" y="T7"/>
                </a:cxn>
              </a:cxnLst>
              <a:rect l="0" t="0" r="r" b="b"/>
              <a:pathLst>
                <a:path w="10" h="4">
                  <a:moveTo>
                    <a:pt x="10" y="0"/>
                  </a:moveTo>
                  <a:cubicBezTo>
                    <a:pt x="7" y="1"/>
                    <a:pt x="4" y="3"/>
                    <a:pt x="0" y="4"/>
                  </a:cubicBezTo>
                  <a:cubicBezTo>
                    <a:pt x="10" y="4"/>
                    <a:pt x="10" y="4"/>
                    <a:pt x="10" y="4"/>
                  </a:cubicBezTo>
                  <a:cubicBezTo>
                    <a:pt x="10" y="0"/>
                    <a:pt x="10" y="0"/>
                    <a:pt x="10" y="0"/>
                  </a:cubicBezTo>
                </a:path>
              </a:pathLst>
            </a:custGeom>
            <a:solidFill>
              <a:srgbClr val="A6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55"/>
            <p:cNvSpPr>
              <a:spLocks/>
            </p:cNvSpPr>
            <p:nvPr/>
          </p:nvSpPr>
          <p:spPr bwMode="auto">
            <a:xfrm>
              <a:off x="9364663" y="2384425"/>
              <a:ext cx="3175" cy="15875"/>
            </a:xfrm>
            <a:custGeom>
              <a:avLst/>
              <a:gdLst>
                <a:gd name="T0" fmla="*/ 1 w 1"/>
                <a:gd name="T1" fmla="*/ 0 h 5"/>
                <a:gd name="T2" fmla="*/ 0 w 1"/>
                <a:gd name="T3" fmla="*/ 0 h 5"/>
                <a:gd name="T4" fmla="*/ 0 w 1"/>
                <a:gd name="T5" fmla="*/ 4 h 5"/>
                <a:gd name="T6" fmla="*/ 0 w 1"/>
                <a:gd name="T7" fmla="*/ 5 h 5"/>
                <a:gd name="T8" fmla="*/ 1 w 1"/>
                <a:gd name="T9" fmla="*/ 5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0"/>
                    <a:pt x="0" y="0"/>
                  </a:cubicBezTo>
                  <a:cubicBezTo>
                    <a:pt x="0" y="4"/>
                    <a:pt x="0" y="4"/>
                    <a:pt x="0" y="4"/>
                  </a:cubicBezTo>
                  <a:cubicBezTo>
                    <a:pt x="0" y="5"/>
                    <a:pt x="0" y="5"/>
                    <a:pt x="0" y="5"/>
                  </a:cubicBezTo>
                  <a:cubicBezTo>
                    <a:pt x="1" y="5"/>
                    <a:pt x="1" y="5"/>
                    <a:pt x="1" y="5"/>
                  </a:cubicBezTo>
                  <a:cubicBezTo>
                    <a:pt x="1" y="0"/>
                    <a:pt x="1" y="0"/>
                    <a:pt x="1" y="0"/>
                  </a:cubicBezTo>
                </a:path>
              </a:pathLst>
            </a:custGeom>
            <a:solidFill>
              <a:srgbClr val="A6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56"/>
            <p:cNvSpPr>
              <a:spLocks/>
            </p:cNvSpPr>
            <p:nvPr/>
          </p:nvSpPr>
          <p:spPr bwMode="auto">
            <a:xfrm>
              <a:off x="9223375" y="2800350"/>
              <a:ext cx="342900" cy="185737"/>
            </a:xfrm>
            <a:custGeom>
              <a:avLst/>
              <a:gdLst>
                <a:gd name="T0" fmla="*/ 0 w 216"/>
                <a:gd name="T1" fmla="*/ 91 h 117"/>
                <a:gd name="T2" fmla="*/ 93 w 216"/>
                <a:gd name="T3" fmla="*/ 0 h 117"/>
                <a:gd name="T4" fmla="*/ 216 w 216"/>
                <a:gd name="T5" fmla="*/ 0 h 117"/>
                <a:gd name="T6" fmla="*/ 216 w 216"/>
                <a:gd name="T7" fmla="*/ 117 h 117"/>
                <a:gd name="T8" fmla="*/ 0 w 216"/>
                <a:gd name="T9" fmla="*/ 117 h 117"/>
                <a:gd name="T10" fmla="*/ 0 w 216"/>
                <a:gd name="T11" fmla="*/ 91 h 117"/>
              </a:gdLst>
              <a:ahLst/>
              <a:cxnLst>
                <a:cxn ang="0">
                  <a:pos x="T0" y="T1"/>
                </a:cxn>
                <a:cxn ang="0">
                  <a:pos x="T2" y="T3"/>
                </a:cxn>
                <a:cxn ang="0">
                  <a:pos x="T4" y="T5"/>
                </a:cxn>
                <a:cxn ang="0">
                  <a:pos x="T6" y="T7"/>
                </a:cxn>
                <a:cxn ang="0">
                  <a:pos x="T8" y="T9"/>
                </a:cxn>
                <a:cxn ang="0">
                  <a:pos x="T10" y="T11"/>
                </a:cxn>
              </a:cxnLst>
              <a:rect l="0" t="0" r="r" b="b"/>
              <a:pathLst>
                <a:path w="216" h="117">
                  <a:moveTo>
                    <a:pt x="0" y="91"/>
                  </a:moveTo>
                  <a:lnTo>
                    <a:pt x="93" y="0"/>
                  </a:lnTo>
                  <a:lnTo>
                    <a:pt x="216" y="0"/>
                  </a:lnTo>
                  <a:lnTo>
                    <a:pt x="216" y="117"/>
                  </a:lnTo>
                  <a:lnTo>
                    <a:pt x="0" y="117"/>
                  </a:lnTo>
                  <a:lnTo>
                    <a:pt x="0" y="91"/>
                  </a:lnTo>
                  <a:close/>
                </a:path>
              </a:pathLst>
            </a:custGeom>
            <a:solidFill>
              <a:srgbClr val="B9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57"/>
            <p:cNvSpPr>
              <a:spLocks/>
            </p:cNvSpPr>
            <p:nvPr/>
          </p:nvSpPr>
          <p:spPr bwMode="auto">
            <a:xfrm>
              <a:off x="9223375" y="2800350"/>
              <a:ext cx="342900" cy="185737"/>
            </a:xfrm>
            <a:custGeom>
              <a:avLst/>
              <a:gdLst>
                <a:gd name="T0" fmla="*/ 0 w 216"/>
                <a:gd name="T1" fmla="*/ 91 h 117"/>
                <a:gd name="T2" fmla="*/ 93 w 216"/>
                <a:gd name="T3" fmla="*/ 0 h 117"/>
                <a:gd name="T4" fmla="*/ 216 w 216"/>
                <a:gd name="T5" fmla="*/ 0 h 117"/>
                <a:gd name="T6" fmla="*/ 216 w 216"/>
                <a:gd name="T7" fmla="*/ 117 h 117"/>
                <a:gd name="T8" fmla="*/ 0 w 216"/>
                <a:gd name="T9" fmla="*/ 117 h 117"/>
                <a:gd name="T10" fmla="*/ 0 w 216"/>
                <a:gd name="T11" fmla="*/ 91 h 117"/>
              </a:gdLst>
              <a:ahLst/>
              <a:cxnLst>
                <a:cxn ang="0">
                  <a:pos x="T0" y="T1"/>
                </a:cxn>
                <a:cxn ang="0">
                  <a:pos x="T2" y="T3"/>
                </a:cxn>
                <a:cxn ang="0">
                  <a:pos x="T4" y="T5"/>
                </a:cxn>
                <a:cxn ang="0">
                  <a:pos x="T6" y="T7"/>
                </a:cxn>
                <a:cxn ang="0">
                  <a:pos x="T8" y="T9"/>
                </a:cxn>
                <a:cxn ang="0">
                  <a:pos x="T10" y="T11"/>
                </a:cxn>
              </a:cxnLst>
              <a:rect l="0" t="0" r="r" b="b"/>
              <a:pathLst>
                <a:path w="216" h="117">
                  <a:moveTo>
                    <a:pt x="0" y="91"/>
                  </a:moveTo>
                  <a:lnTo>
                    <a:pt x="93" y="0"/>
                  </a:lnTo>
                  <a:lnTo>
                    <a:pt x="216" y="0"/>
                  </a:lnTo>
                  <a:lnTo>
                    <a:pt x="216" y="117"/>
                  </a:lnTo>
                  <a:lnTo>
                    <a:pt x="0" y="117"/>
                  </a:lnTo>
                  <a:lnTo>
                    <a:pt x="0" y="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58"/>
            <p:cNvSpPr>
              <a:spLocks/>
            </p:cNvSpPr>
            <p:nvPr/>
          </p:nvSpPr>
          <p:spPr bwMode="auto">
            <a:xfrm>
              <a:off x="9504363" y="2324100"/>
              <a:ext cx="61912" cy="542925"/>
            </a:xfrm>
            <a:custGeom>
              <a:avLst/>
              <a:gdLst>
                <a:gd name="T0" fmla="*/ 19 w 19"/>
                <a:gd name="T1" fmla="*/ 0 h 170"/>
                <a:gd name="T2" fmla="*/ 2 w 19"/>
                <a:gd name="T3" fmla="*/ 0 h 170"/>
                <a:gd name="T4" fmla="*/ 0 w 19"/>
                <a:gd name="T5" fmla="*/ 1 h 170"/>
                <a:gd name="T6" fmla="*/ 0 w 19"/>
                <a:gd name="T7" fmla="*/ 149 h 170"/>
                <a:gd name="T8" fmla="*/ 19 w 19"/>
                <a:gd name="T9" fmla="*/ 149 h 170"/>
                <a:gd name="T10" fmla="*/ 19 w 19"/>
                <a:gd name="T11" fmla="*/ 170 h 170"/>
                <a:gd name="T12" fmla="*/ 19 w 19"/>
                <a:gd name="T13" fmla="*/ 23 h 170"/>
                <a:gd name="T14" fmla="*/ 19 w 19"/>
                <a:gd name="T15" fmla="*/ 0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70">
                  <a:moveTo>
                    <a:pt x="19" y="0"/>
                  </a:moveTo>
                  <a:cubicBezTo>
                    <a:pt x="2" y="0"/>
                    <a:pt x="2" y="0"/>
                    <a:pt x="2" y="0"/>
                  </a:cubicBezTo>
                  <a:cubicBezTo>
                    <a:pt x="1" y="0"/>
                    <a:pt x="1" y="0"/>
                    <a:pt x="0" y="1"/>
                  </a:cubicBezTo>
                  <a:cubicBezTo>
                    <a:pt x="0" y="149"/>
                    <a:pt x="0" y="149"/>
                    <a:pt x="0" y="149"/>
                  </a:cubicBezTo>
                  <a:cubicBezTo>
                    <a:pt x="19" y="149"/>
                    <a:pt x="19" y="149"/>
                    <a:pt x="19" y="149"/>
                  </a:cubicBezTo>
                  <a:cubicBezTo>
                    <a:pt x="19" y="170"/>
                    <a:pt x="19" y="170"/>
                    <a:pt x="19" y="170"/>
                  </a:cubicBezTo>
                  <a:cubicBezTo>
                    <a:pt x="19" y="23"/>
                    <a:pt x="19" y="23"/>
                    <a:pt x="19" y="23"/>
                  </a:cubicBezTo>
                  <a:cubicBezTo>
                    <a:pt x="19" y="0"/>
                    <a:pt x="19" y="0"/>
                    <a:pt x="19" y="0"/>
                  </a:cubicBezTo>
                </a:path>
              </a:pathLst>
            </a:custGeom>
            <a:solidFill>
              <a:srgbClr val="A6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59"/>
            <p:cNvSpPr>
              <a:spLocks/>
            </p:cNvSpPr>
            <p:nvPr/>
          </p:nvSpPr>
          <p:spPr bwMode="auto">
            <a:xfrm>
              <a:off x="9504363" y="2800350"/>
              <a:ext cx="61912" cy="185737"/>
            </a:xfrm>
            <a:custGeom>
              <a:avLst/>
              <a:gdLst>
                <a:gd name="T0" fmla="*/ 39 w 39"/>
                <a:gd name="T1" fmla="*/ 0 h 117"/>
                <a:gd name="T2" fmla="*/ 0 w 39"/>
                <a:gd name="T3" fmla="*/ 0 h 117"/>
                <a:gd name="T4" fmla="*/ 0 w 39"/>
                <a:gd name="T5" fmla="*/ 117 h 117"/>
                <a:gd name="T6" fmla="*/ 39 w 39"/>
                <a:gd name="T7" fmla="*/ 117 h 117"/>
                <a:gd name="T8" fmla="*/ 39 w 39"/>
                <a:gd name="T9" fmla="*/ 42 h 117"/>
                <a:gd name="T10" fmla="*/ 39 w 39"/>
                <a:gd name="T11" fmla="*/ 0 h 117"/>
              </a:gdLst>
              <a:ahLst/>
              <a:cxnLst>
                <a:cxn ang="0">
                  <a:pos x="T0" y="T1"/>
                </a:cxn>
                <a:cxn ang="0">
                  <a:pos x="T2" y="T3"/>
                </a:cxn>
                <a:cxn ang="0">
                  <a:pos x="T4" y="T5"/>
                </a:cxn>
                <a:cxn ang="0">
                  <a:pos x="T6" y="T7"/>
                </a:cxn>
                <a:cxn ang="0">
                  <a:pos x="T8" y="T9"/>
                </a:cxn>
                <a:cxn ang="0">
                  <a:pos x="T10" y="T11"/>
                </a:cxn>
              </a:cxnLst>
              <a:rect l="0" t="0" r="r" b="b"/>
              <a:pathLst>
                <a:path w="39" h="117">
                  <a:moveTo>
                    <a:pt x="39" y="0"/>
                  </a:moveTo>
                  <a:lnTo>
                    <a:pt x="0" y="0"/>
                  </a:lnTo>
                  <a:lnTo>
                    <a:pt x="0" y="117"/>
                  </a:lnTo>
                  <a:lnTo>
                    <a:pt x="39" y="117"/>
                  </a:lnTo>
                  <a:lnTo>
                    <a:pt x="39" y="42"/>
                  </a:lnTo>
                  <a:lnTo>
                    <a:pt x="39" y="0"/>
                  </a:lnTo>
                  <a:close/>
                </a:path>
              </a:pathLst>
            </a:custGeom>
            <a:solidFill>
              <a:srgbClr val="A6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60"/>
            <p:cNvSpPr>
              <a:spLocks/>
            </p:cNvSpPr>
            <p:nvPr/>
          </p:nvSpPr>
          <p:spPr bwMode="auto">
            <a:xfrm>
              <a:off x="9504363" y="2800350"/>
              <a:ext cx="61912" cy="185737"/>
            </a:xfrm>
            <a:custGeom>
              <a:avLst/>
              <a:gdLst>
                <a:gd name="T0" fmla="*/ 39 w 39"/>
                <a:gd name="T1" fmla="*/ 0 h 117"/>
                <a:gd name="T2" fmla="*/ 0 w 39"/>
                <a:gd name="T3" fmla="*/ 0 h 117"/>
                <a:gd name="T4" fmla="*/ 0 w 39"/>
                <a:gd name="T5" fmla="*/ 117 h 117"/>
                <a:gd name="T6" fmla="*/ 39 w 39"/>
                <a:gd name="T7" fmla="*/ 117 h 117"/>
                <a:gd name="T8" fmla="*/ 39 w 39"/>
                <a:gd name="T9" fmla="*/ 42 h 117"/>
                <a:gd name="T10" fmla="*/ 39 w 39"/>
                <a:gd name="T11" fmla="*/ 0 h 117"/>
              </a:gdLst>
              <a:ahLst/>
              <a:cxnLst>
                <a:cxn ang="0">
                  <a:pos x="T0" y="T1"/>
                </a:cxn>
                <a:cxn ang="0">
                  <a:pos x="T2" y="T3"/>
                </a:cxn>
                <a:cxn ang="0">
                  <a:pos x="T4" y="T5"/>
                </a:cxn>
                <a:cxn ang="0">
                  <a:pos x="T6" y="T7"/>
                </a:cxn>
                <a:cxn ang="0">
                  <a:pos x="T8" y="T9"/>
                </a:cxn>
                <a:cxn ang="0">
                  <a:pos x="T10" y="T11"/>
                </a:cxn>
              </a:cxnLst>
              <a:rect l="0" t="0" r="r" b="b"/>
              <a:pathLst>
                <a:path w="39" h="117">
                  <a:moveTo>
                    <a:pt x="39" y="0"/>
                  </a:moveTo>
                  <a:lnTo>
                    <a:pt x="0" y="0"/>
                  </a:lnTo>
                  <a:lnTo>
                    <a:pt x="0" y="117"/>
                  </a:lnTo>
                  <a:lnTo>
                    <a:pt x="39" y="117"/>
                  </a:lnTo>
                  <a:lnTo>
                    <a:pt x="39" y="42"/>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61"/>
            <p:cNvSpPr>
              <a:spLocks/>
            </p:cNvSpPr>
            <p:nvPr/>
          </p:nvSpPr>
          <p:spPr bwMode="auto">
            <a:xfrm>
              <a:off x="7988300" y="2090738"/>
              <a:ext cx="493712" cy="606425"/>
            </a:xfrm>
            <a:custGeom>
              <a:avLst/>
              <a:gdLst>
                <a:gd name="T0" fmla="*/ 311 w 311"/>
                <a:gd name="T1" fmla="*/ 382 h 382"/>
                <a:gd name="T2" fmla="*/ 0 w 311"/>
                <a:gd name="T3" fmla="*/ 366 h 382"/>
                <a:gd name="T4" fmla="*/ 0 w 311"/>
                <a:gd name="T5" fmla="*/ 0 h 382"/>
                <a:gd name="T6" fmla="*/ 311 w 311"/>
                <a:gd name="T7" fmla="*/ 16 h 382"/>
                <a:gd name="T8" fmla="*/ 311 w 311"/>
                <a:gd name="T9" fmla="*/ 382 h 382"/>
              </a:gdLst>
              <a:ahLst/>
              <a:cxnLst>
                <a:cxn ang="0">
                  <a:pos x="T0" y="T1"/>
                </a:cxn>
                <a:cxn ang="0">
                  <a:pos x="T2" y="T3"/>
                </a:cxn>
                <a:cxn ang="0">
                  <a:pos x="T4" y="T5"/>
                </a:cxn>
                <a:cxn ang="0">
                  <a:pos x="T6" y="T7"/>
                </a:cxn>
                <a:cxn ang="0">
                  <a:pos x="T8" y="T9"/>
                </a:cxn>
              </a:cxnLst>
              <a:rect l="0" t="0" r="r" b="b"/>
              <a:pathLst>
                <a:path w="311" h="382">
                  <a:moveTo>
                    <a:pt x="311" y="382"/>
                  </a:moveTo>
                  <a:lnTo>
                    <a:pt x="0" y="366"/>
                  </a:lnTo>
                  <a:lnTo>
                    <a:pt x="0" y="0"/>
                  </a:lnTo>
                  <a:lnTo>
                    <a:pt x="311" y="16"/>
                  </a:lnTo>
                  <a:lnTo>
                    <a:pt x="311" y="3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62"/>
            <p:cNvSpPr>
              <a:spLocks/>
            </p:cNvSpPr>
            <p:nvPr/>
          </p:nvSpPr>
          <p:spPr bwMode="auto">
            <a:xfrm>
              <a:off x="7988300" y="2090738"/>
              <a:ext cx="493712" cy="606425"/>
            </a:xfrm>
            <a:custGeom>
              <a:avLst/>
              <a:gdLst>
                <a:gd name="T0" fmla="*/ 311 w 311"/>
                <a:gd name="T1" fmla="*/ 382 h 382"/>
                <a:gd name="T2" fmla="*/ 0 w 311"/>
                <a:gd name="T3" fmla="*/ 366 h 382"/>
                <a:gd name="T4" fmla="*/ 0 w 311"/>
                <a:gd name="T5" fmla="*/ 0 h 382"/>
                <a:gd name="T6" fmla="*/ 311 w 311"/>
                <a:gd name="T7" fmla="*/ 16 h 382"/>
                <a:gd name="T8" fmla="*/ 311 w 311"/>
                <a:gd name="T9" fmla="*/ 382 h 382"/>
              </a:gdLst>
              <a:ahLst/>
              <a:cxnLst>
                <a:cxn ang="0">
                  <a:pos x="T0" y="T1"/>
                </a:cxn>
                <a:cxn ang="0">
                  <a:pos x="T2" y="T3"/>
                </a:cxn>
                <a:cxn ang="0">
                  <a:pos x="T4" y="T5"/>
                </a:cxn>
                <a:cxn ang="0">
                  <a:pos x="T6" y="T7"/>
                </a:cxn>
                <a:cxn ang="0">
                  <a:pos x="T8" y="T9"/>
                </a:cxn>
              </a:cxnLst>
              <a:rect l="0" t="0" r="r" b="b"/>
              <a:pathLst>
                <a:path w="311" h="382">
                  <a:moveTo>
                    <a:pt x="311" y="382"/>
                  </a:moveTo>
                  <a:lnTo>
                    <a:pt x="0" y="366"/>
                  </a:lnTo>
                  <a:lnTo>
                    <a:pt x="0" y="0"/>
                  </a:lnTo>
                  <a:lnTo>
                    <a:pt x="311" y="16"/>
                  </a:lnTo>
                  <a:lnTo>
                    <a:pt x="311" y="3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63"/>
            <p:cNvSpPr>
              <a:spLocks/>
            </p:cNvSpPr>
            <p:nvPr/>
          </p:nvSpPr>
          <p:spPr bwMode="auto">
            <a:xfrm>
              <a:off x="7889875" y="2047875"/>
              <a:ext cx="98425" cy="623887"/>
            </a:xfrm>
            <a:custGeom>
              <a:avLst/>
              <a:gdLst>
                <a:gd name="T0" fmla="*/ 0 w 62"/>
                <a:gd name="T1" fmla="*/ 367 h 393"/>
                <a:gd name="T2" fmla="*/ 62 w 62"/>
                <a:gd name="T3" fmla="*/ 393 h 393"/>
                <a:gd name="T4" fmla="*/ 62 w 62"/>
                <a:gd name="T5" fmla="*/ 27 h 393"/>
                <a:gd name="T6" fmla="*/ 0 w 62"/>
                <a:gd name="T7" fmla="*/ 0 h 393"/>
                <a:gd name="T8" fmla="*/ 0 w 62"/>
                <a:gd name="T9" fmla="*/ 367 h 393"/>
              </a:gdLst>
              <a:ahLst/>
              <a:cxnLst>
                <a:cxn ang="0">
                  <a:pos x="T0" y="T1"/>
                </a:cxn>
                <a:cxn ang="0">
                  <a:pos x="T2" y="T3"/>
                </a:cxn>
                <a:cxn ang="0">
                  <a:pos x="T4" y="T5"/>
                </a:cxn>
                <a:cxn ang="0">
                  <a:pos x="T6" y="T7"/>
                </a:cxn>
                <a:cxn ang="0">
                  <a:pos x="T8" y="T9"/>
                </a:cxn>
              </a:cxnLst>
              <a:rect l="0" t="0" r="r" b="b"/>
              <a:pathLst>
                <a:path w="62" h="393">
                  <a:moveTo>
                    <a:pt x="0" y="367"/>
                  </a:moveTo>
                  <a:lnTo>
                    <a:pt x="62" y="393"/>
                  </a:lnTo>
                  <a:lnTo>
                    <a:pt x="62" y="27"/>
                  </a:lnTo>
                  <a:lnTo>
                    <a:pt x="0" y="0"/>
                  </a:lnTo>
                  <a:lnTo>
                    <a:pt x="0" y="367"/>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64"/>
            <p:cNvSpPr>
              <a:spLocks/>
            </p:cNvSpPr>
            <p:nvPr/>
          </p:nvSpPr>
          <p:spPr bwMode="auto">
            <a:xfrm>
              <a:off x="7889875" y="2047875"/>
              <a:ext cx="98425" cy="623887"/>
            </a:xfrm>
            <a:custGeom>
              <a:avLst/>
              <a:gdLst>
                <a:gd name="T0" fmla="*/ 0 w 62"/>
                <a:gd name="T1" fmla="*/ 367 h 393"/>
                <a:gd name="T2" fmla="*/ 62 w 62"/>
                <a:gd name="T3" fmla="*/ 393 h 393"/>
                <a:gd name="T4" fmla="*/ 62 w 62"/>
                <a:gd name="T5" fmla="*/ 27 h 393"/>
                <a:gd name="T6" fmla="*/ 0 w 62"/>
                <a:gd name="T7" fmla="*/ 0 h 393"/>
                <a:gd name="T8" fmla="*/ 0 w 62"/>
                <a:gd name="T9" fmla="*/ 367 h 393"/>
              </a:gdLst>
              <a:ahLst/>
              <a:cxnLst>
                <a:cxn ang="0">
                  <a:pos x="T0" y="T1"/>
                </a:cxn>
                <a:cxn ang="0">
                  <a:pos x="T2" y="T3"/>
                </a:cxn>
                <a:cxn ang="0">
                  <a:pos x="T4" y="T5"/>
                </a:cxn>
                <a:cxn ang="0">
                  <a:pos x="T6" y="T7"/>
                </a:cxn>
                <a:cxn ang="0">
                  <a:pos x="T8" y="T9"/>
                </a:cxn>
              </a:cxnLst>
              <a:rect l="0" t="0" r="r" b="b"/>
              <a:pathLst>
                <a:path w="62" h="393">
                  <a:moveTo>
                    <a:pt x="0" y="367"/>
                  </a:moveTo>
                  <a:lnTo>
                    <a:pt x="62" y="393"/>
                  </a:lnTo>
                  <a:lnTo>
                    <a:pt x="62" y="27"/>
                  </a:lnTo>
                  <a:lnTo>
                    <a:pt x="0" y="0"/>
                  </a:lnTo>
                  <a:lnTo>
                    <a:pt x="0" y="3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65"/>
            <p:cNvSpPr>
              <a:spLocks/>
            </p:cNvSpPr>
            <p:nvPr/>
          </p:nvSpPr>
          <p:spPr bwMode="auto">
            <a:xfrm>
              <a:off x="7893050" y="1908175"/>
              <a:ext cx="44450" cy="149225"/>
            </a:xfrm>
            <a:custGeom>
              <a:avLst/>
              <a:gdLst>
                <a:gd name="T0" fmla="*/ 10 w 28"/>
                <a:gd name="T1" fmla="*/ 94 h 94"/>
                <a:gd name="T2" fmla="*/ 0 w 28"/>
                <a:gd name="T3" fmla="*/ 92 h 94"/>
                <a:gd name="T4" fmla="*/ 18 w 28"/>
                <a:gd name="T5" fmla="*/ 0 h 94"/>
                <a:gd name="T6" fmla="*/ 28 w 28"/>
                <a:gd name="T7" fmla="*/ 2 h 94"/>
                <a:gd name="T8" fmla="*/ 10 w 28"/>
                <a:gd name="T9" fmla="*/ 94 h 94"/>
              </a:gdLst>
              <a:ahLst/>
              <a:cxnLst>
                <a:cxn ang="0">
                  <a:pos x="T0" y="T1"/>
                </a:cxn>
                <a:cxn ang="0">
                  <a:pos x="T2" y="T3"/>
                </a:cxn>
                <a:cxn ang="0">
                  <a:pos x="T4" y="T5"/>
                </a:cxn>
                <a:cxn ang="0">
                  <a:pos x="T6" y="T7"/>
                </a:cxn>
                <a:cxn ang="0">
                  <a:pos x="T8" y="T9"/>
                </a:cxn>
              </a:cxnLst>
              <a:rect l="0" t="0" r="r" b="b"/>
              <a:pathLst>
                <a:path w="28" h="94">
                  <a:moveTo>
                    <a:pt x="10" y="94"/>
                  </a:moveTo>
                  <a:lnTo>
                    <a:pt x="0" y="92"/>
                  </a:lnTo>
                  <a:lnTo>
                    <a:pt x="18" y="0"/>
                  </a:lnTo>
                  <a:lnTo>
                    <a:pt x="28" y="2"/>
                  </a:lnTo>
                  <a:lnTo>
                    <a:pt x="10" y="94"/>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6"/>
            <p:cNvSpPr>
              <a:spLocks/>
            </p:cNvSpPr>
            <p:nvPr/>
          </p:nvSpPr>
          <p:spPr bwMode="auto">
            <a:xfrm>
              <a:off x="7893050" y="1908175"/>
              <a:ext cx="44450" cy="149225"/>
            </a:xfrm>
            <a:custGeom>
              <a:avLst/>
              <a:gdLst>
                <a:gd name="T0" fmla="*/ 10 w 28"/>
                <a:gd name="T1" fmla="*/ 94 h 94"/>
                <a:gd name="T2" fmla="*/ 0 w 28"/>
                <a:gd name="T3" fmla="*/ 92 h 94"/>
                <a:gd name="T4" fmla="*/ 18 w 28"/>
                <a:gd name="T5" fmla="*/ 0 h 94"/>
                <a:gd name="T6" fmla="*/ 28 w 28"/>
                <a:gd name="T7" fmla="*/ 2 h 94"/>
                <a:gd name="T8" fmla="*/ 10 w 28"/>
                <a:gd name="T9" fmla="*/ 94 h 94"/>
              </a:gdLst>
              <a:ahLst/>
              <a:cxnLst>
                <a:cxn ang="0">
                  <a:pos x="T0" y="T1"/>
                </a:cxn>
                <a:cxn ang="0">
                  <a:pos x="T2" y="T3"/>
                </a:cxn>
                <a:cxn ang="0">
                  <a:pos x="T4" y="T5"/>
                </a:cxn>
                <a:cxn ang="0">
                  <a:pos x="T6" y="T7"/>
                </a:cxn>
                <a:cxn ang="0">
                  <a:pos x="T8" y="T9"/>
                </a:cxn>
              </a:cxnLst>
              <a:rect l="0" t="0" r="r" b="b"/>
              <a:pathLst>
                <a:path w="28" h="94">
                  <a:moveTo>
                    <a:pt x="10" y="94"/>
                  </a:moveTo>
                  <a:lnTo>
                    <a:pt x="0" y="92"/>
                  </a:lnTo>
                  <a:lnTo>
                    <a:pt x="18" y="0"/>
                  </a:lnTo>
                  <a:lnTo>
                    <a:pt x="28" y="2"/>
                  </a:lnTo>
                  <a:lnTo>
                    <a:pt x="10" y="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67"/>
            <p:cNvSpPr>
              <a:spLocks/>
            </p:cNvSpPr>
            <p:nvPr/>
          </p:nvSpPr>
          <p:spPr bwMode="auto">
            <a:xfrm>
              <a:off x="7889875" y="2047875"/>
              <a:ext cx="98425" cy="623887"/>
            </a:xfrm>
            <a:custGeom>
              <a:avLst/>
              <a:gdLst>
                <a:gd name="T0" fmla="*/ 0 w 62"/>
                <a:gd name="T1" fmla="*/ 0 h 393"/>
                <a:gd name="T2" fmla="*/ 0 w 62"/>
                <a:gd name="T3" fmla="*/ 367 h 393"/>
                <a:gd name="T4" fmla="*/ 62 w 62"/>
                <a:gd name="T5" fmla="*/ 393 h 393"/>
                <a:gd name="T6" fmla="*/ 62 w 62"/>
                <a:gd name="T7" fmla="*/ 27 h 393"/>
                <a:gd name="T8" fmla="*/ 12 w 62"/>
                <a:gd name="T9" fmla="*/ 6 h 393"/>
                <a:gd name="T10" fmla="*/ 12 w 62"/>
                <a:gd name="T11" fmla="*/ 6 h 393"/>
                <a:gd name="T12" fmla="*/ 2 w 62"/>
                <a:gd name="T13" fmla="*/ 4 h 393"/>
                <a:gd name="T14" fmla="*/ 2 w 62"/>
                <a:gd name="T15" fmla="*/ 2 h 393"/>
                <a:gd name="T16" fmla="*/ 0 w 62"/>
                <a:gd name="T1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93">
                  <a:moveTo>
                    <a:pt x="0" y="0"/>
                  </a:moveTo>
                  <a:lnTo>
                    <a:pt x="0" y="367"/>
                  </a:lnTo>
                  <a:lnTo>
                    <a:pt x="62" y="393"/>
                  </a:lnTo>
                  <a:lnTo>
                    <a:pt x="62" y="27"/>
                  </a:lnTo>
                  <a:lnTo>
                    <a:pt x="12" y="6"/>
                  </a:lnTo>
                  <a:lnTo>
                    <a:pt x="12" y="6"/>
                  </a:lnTo>
                  <a:lnTo>
                    <a:pt x="2" y="4"/>
                  </a:lnTo>
                  <a:lnTo>
                    <a:pt x="2" y="2"/>
                  </a:lnTo>
                  <a:lnTo>
                    <a:pt x="0" y="0"/>
                  </a:lnTo>
                  <a:close/>
                </a:path>
              </a:pathLst>
            </a:custGeom>
            <a:solidFill>
              <a:srgbClr val="EA98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68"/>
            <p:cNvSpPr>
              <a:spLocks/>
            </p:cNvSpPr>
            <p:nvPr/>
          </p:nvSpPr>
          <p:spPr bwMode="auto">
            <a:xfrm>
              <a:off x="7889875" y="2047875"/>
              <a:ext cx="98425" cy="623887"/>
            </a:xfrm>
            <a:custGeom>
              <a:avLst/>
              <a:gdLst>
                <a:gd name="T0" fmla="*/ 0 w 62"/>
                <a:gd name="T1" fmla="*/ 0 h 393"/>
                <a:gd name="T2" fmla="*/ 0 w 62"/>
                <a:gd name="T3" fmla="*/ 367 h 393"/>
                <a:gd name="T4" fmla="*/ 62 w 62"/>
                <a:gd name="T5" fmla="*/ 393 h 393"/>
                <a:gd name="T6" fmla="*/ 62 w 62"/>
                <a:gd name="T7" fmla="*/ 27 h 393"/>
                <a:gd name="T8" fmla="*/ 12 w 62"/>
                <a:gd name="T9" fmla="*/ 6 h 393"/>
                <a:gd name="T10" fmla="*/ 12 w 62"/>
                <a:gd name="T11" fmla="*/ 6 h 393"/>
                <a:gd name="T12" fmla="*/ 2 w 62"/>
                <a:gd name="T13" fmla="*/ 4 h 393"/>
                <a:gd name="T14" fmla="*/ 2 w 62"/>
                <a:gd name="T15" fmla="*/ 2 h 393"/>
                <a:gd name="T16" fmla="*/ 0 w 62"/>
                <a:gd name="T1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93">
                  <a:moveTo>
                    <a:pt x="0" y="0"/>
                  </a:moveTo>
                  <a:lnTo>
                    <a:pt x="0" y="367"/>
                  </a:lnTo>
                  <a:lnTo>
                    <a:pt x="62" y="393"/>
                  </a:lnTo>
                  <a:lnTo>
                    <a:pt x="62" y="27"/>
                  </a:lnTo>
                  <a:lnTo>
                    <a:pt x="12" y="6"/>
                  </a:lnTo>
                  <a:lnTo>
                    <a:pt x="12" y="6"/>
                  </a:lnTo>
                  <a:lnTo>
                    <a:pt x="2" y="4"/>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69"/>
            <p:cNvSpPr>
              <a:spLocks/>
            </p:cNvSpPr>
            <p:nvPr/>
          </p:nvSpPr>
          <p:spPr bwMode="auto">
            <a:xfrm>
              <a:off x="7893050" y="2051050"/>
              <a:ext cx="15875" cy="6350"/>
            </a:xfrm>
            <a:custGeom>
              <a:avLst/>
              <a:gdLst>
                <a:gd name="T0" fmla="*/ 0 w 10"/>
                <a:gd name="T1" fmla="*/ 0 h 4"/>
                <a:gd name="T2" fmla="*/ 0 w 10"/>
                <a:gd name="T3" fmla="*/ 0 h 4"/>
                <a:gd name="T4" fmla="*/ 0 w 10"/>
                <a:gd name="T5" fmla="*/ 2 h 4"/>
                <a:gd name="T6" fmla="*/ 10 w 10"/>
                <a:gd name="T7" fmla="*/ 4 h 4"/>
                <a:gd name="T8" fmla="*/ 10 w 10"/>
                <a:gd name="T9" fmla="*/ 4 h 4"/>
                <a:gd name="T10" fmla="*/ 0 w 10"/>
                <a:gd name="T11" fmla="*/ 0 h 4"/>
              </a:gdLst>
              <a:ahLst/>
              <a:cxnLst>
                <a:cxn ang="0">
                  <a:pos x="T0" y="T1"/>
                </a:cxn>
                <a:cxn ang="0">
                  <a:pos x="T2" y="T3"/>
                </a:cxn>
                <a:cxn ang="0">
                  <a:pos x="T4" y="T5"/>
                </a:cxn>
                <a:cxn ang="0">
                  <a:pos x="T6" y="T7"/>
                </a:cxn>
                <a:cxn ang="0">
                  <a:pos x="T8" y="T9"/>
                </a:cxn>
                <a:cxn ang="0">
                  <a:pos x="T10" y="T11"/>
                </a:cxn>
              </a:cxnLst>
              <a:rect l="0" t="0" r="r" b="b"/>
              <a:pathLst>
                <a:path w="10" h="4">
                  <a:moveTo>
                    <a:pt x="0" y="0"/>
                  </a:moveTo>
                  <a:lnTo>
                    <a:pt x="0" y="0"/>
                  </a:lnTo>
                  <a:lnTo>
                    <a:pt x="0" y="2"/>
                  </a:lnTo>
                  <a:lnTo>
                    <a:pt x="10" y="4"/>
                  </a:lnTo>
                  <a:lnTo>
                    <a:pt x="10" y="4"/>
                  </a:lnTo>
                  <a:lnTo>
                    <a:pt x="0" y="0"/>
                  </a:lnTo>
                  <a:close/>
                </a:path>
              </a:pathLst>
            </a:custGeom>
            <a:solidFill>
              <a:srgbClr val="EA98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70"/>
            <p:cNvSpPr>
              <a:spLocks/>
            </p:cNvSpPr>
            <p:nvPr/>
          </p:nvSpPr>
          <p:spPr bwMode="auto">
            <a:xfrm>
              <a:off x="7893050" y="2051050"/>
              <a:ext cx="15875" cy="6350"/>
            </a:xfrm>
            <a:custGeom>
              <a:avLst/>
              <a:gdLst>
                <a:gd name="T0" fmla="*/ 0 w 10"/>
                <a:gd name="T1" fmla="*/ 0 h 4"/>
                <a:gd name="T2" fmla="*/ 0 w 10"/>
                <a:gd name="T3" fmla="*/ 0 h 4"/>
                <a:gd name="T4" fmla="*/ 0 w 10"/>
                <a:gd name="T5" fmla="*/ 2 h 4"/>
                <a:gd name="T6" fmla="*/ 10 w 10"/>
                <a:gd name="T7" fmla="*/ 4 h 4"/>
                <a:gd name="T8" fmla="*/ 10 w 10"/>
                <a:gd name="T9" fmla="*/ 4 h 4"/>
                <a:gd name="T10" fmla="*/ 0 w 10"/>
                <a:gd name="T11" fmla="*/ 0 h 4"/>
              </a:gdLst>
              <a:ahLst/>
              <a:cxnLst>
                <a:cxn ang="0">
                  <a:pos x="T0" y="T1"/>
                </a:cxn>
                <a:cxn ang="0">
                  <a:pos x="T2" y="T3"/>
                </a:cxn>
                <a:cxn ang="0">
                  <a:pos x="T4" y="T5"/>
                </a:cxn>
                <a:cxn ang="0">
                  <a:pos x="T6" y="T7"/>
                </a:cxn>
                <a:cxn ang="0">
                  <a:pos x="T8" y="T9"/>
                </a:cxn>
                <a:cxn ang="0">
                  <a:pos x="T10" y="T11"/>
                </a:cxn>
              </a:cxnLst>
              <a:rect l="0" t="0" r="r" b="b"/>
              <a:pathLst>
                <a:path w="10" h="4">
                  <a:moveTo>
                    <a:pt x="0" y="0"/>
                  </a:moveTo>
                  <a:lnTo>
                    <a:pt x="0" y="0"/>
                  </a:lnTo>
                  <a:lnTo>
                    <a:pt x="0" y="2"/>
                  </a:lnTo>
                  <a:lnTo>
                    <a:pt x="10" y="4"/>
                  </a:lnTo>
                  <a:lnTo>
                    <a:pt x="10"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71"/>
            <p:cNvSpPr>
              <a:spLocks/>
            </p:cNvSpPr>
            <p:nvPr/>
          </p:nvSpPr>
          <p:spPr bwMode="auto">
            <a:xfrm>
              <a:off x="7908925" y="1924050"/>
              <a:ext cx="69850" cy="147637"/>
            </a:xfrm>
            <a:custGeom>
              <a:avLst/>
              <a:gdLst>
                <a:gd name="T0" fmla="*/ 9 w 22"/>
                <a:gd name="T1" fmla="*/ 46 h 46"/>
                <a:gd name="T2" fmla="*/ 18 w 22"/>
                <a:gd name="T3" fmla="*/ 5 h 46"/>
                <a:gd name="T4" fmla="*/ 9 w 22"/>
                <a:gd name="T5" fmla="*/ 0 h 46"/>
                <a:gd name="T6" fmla="*/ 0 w 22"/>
                <a:gd name="T7" fmla="*/ 42 h 46"/>
                <a:gd name="T8" fmla="*/ 9 w 22"/>
                <a:gd name="T9" fmla="*/ 46 h 46"/>
              </a:gdLst>
              <a:ahLst/>
              <a:cxnLst>
                <a:cxn ang="0">
                  <a:pos x="T0" y="T1"/>
                </a:cxn>
                <a:cxn ang="0">
                  <a:pos x="T2" y="T3"/>
                </a:cxn>
                <a:cxn ang="0">
                  <a:pos x="T4" y="T5"/>
                </a:cxn>
                <a:cxn ang="0">
                  <a:pos x="T6" y="T7"/>
                </a:cxn>
                <a:cxn ang="0">
                  <a:pos x="T8" y="T9"/>
                </a:cxn>
              </a:cxnLst>
              <a:rect l="0" t="0" r="r" b="b"/>
              <a:pathLst>
                <a:path w="22" h="46">
                  <a:moveTo>
                    <a:pt x="9" y="46"/>
                  </a:moveTo>
                  <a:cubicBezTo>
                    <a:pt x="9" y="46"/>
                    <a:pt x="22" y="28"/>
                    <a:pt x="18" y="5"/>
                  </a:cubicBezTo>
                  <a:cubicBezTo>
                    <a:pt x="9" y="0"/>
                    <a:pt x="9" y="0"/>
                    <a:pt x="9" y="0"/>
                  </a:cubicBezTo>
                  <a:cubicBezTo>
                    <a:pt x="0" y="42"/>
                    <a:pt x="0" y="42"/>
                    <a:pt x="0" y="42"/>
                  </a:cubicBezTo>
                  <a:lnTo>
                    <a:pt x="9" y="46"/>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72"/>
            <p:cNvSpPr>
              <a:spLocks/>
            </p:cNvSpPr>
            <p:nvPr/>
          </p:nvSpPr>
          <p:spPr bwMode="auto">
            <a:xfrm>
              <a:off x="7937500" y="2041525"/>
              <a:ext cx="514350" cy="74612"/>
            </a:xfrm>
            <a:custGeom>
              <a:avLst/>
              <a:gdLst>
                <a:gd name="T0" fmla="*/ 0 w 161"/>
                <a:gd name="T1" fmla="*/ 9 h 23"/>
                <a:gd name="T2" fmla="*/ 130 w 161"/>
                <a:gd name="T3" fmla="*/ 15 h 23"/>
                <a:gd name="T4" fmla="*/ 161 w 161"/>
                <a:gd name="T5" fmla="*/ 20 h 23"/>
                <a:gd name="T6" fmla="*/ 161 w 161"/>
                <a:gd name="T7" fmla="*/ 23 h 23"/>
                <a:gd name="T8" fmla="*/ 16 w 161"/>
                <a:gd name="T9" fmla="*/ 15 h 23"/>
                <a:gd name="T10" fmla="*/ 0 w 161"/>
                <a:gd name="T11" fmla="*/ 9 h 23"/>
              </a:gdLst>
              <a:ahLst/>
              <a:cxnLst>
                <a:cxn ang="0">
                  <a:pos x="T0" y="T1"/>
                </a:cxn>
                <a:cxn ang="0">
                  <a:pos x="T2" y="T3"/>
                </a:cxn>
                <a:cxn ang="0">
                  <a:pos x="T4" y="T5"/>
                </a:cxn>
                <a:cxn ang="0">
                  <a:pos x="T6" y="T7"/>
                </a:cxn>
                <a:cxn ang="0">
                  <a:pos x="T8" y="T9"/>
                </a:cxn>
                <a:cxn ang="0">
                  <a:pos x="T10" y="T11"/>
                </a:cxn>
              </a:cxnLst>
              <a:rect l="0" t="0" r="r" b="b"/>
              <a:pathLst>
                <a:path w="161" h="23">
                  <a:moveTo>
                    <a:pt x="0" y="9"/>
                  </a:moveTo>
                  <a:cubicBezTo>
                    <a:pt x="0" y="9"/>
                    <a:pt x="69" y="0"/>
                    <a:pt x="130" y="15"/>
                  </a:cubicBezTo>
                  <a:cubicBezTo>
                    <a:pt x="161" y="20"/>
                    <a:pt x="161" y="20"/>
                    <a:pt x="161" y="20"/>
                  </a:cubicBezTo>
                  <a:cubicBezTo>
                    <a:pt x="161" y="23"/>
                    <a:pt x="161" y="23"/>
                    <a:pt x="161" y="23"/>
                  </a:cubicBezTo>
                  <a:cubicBezTo>
                    <a:pt x="16" y="15"/>
                    <a:pt x="16" y="15"/>
                    <a:pt x="16" y="15"/>
                  </a:cubicBezTo>
                  <a:lnTo>
                    <a:pt x="0" y="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3"/>
            <p:cNvSpPr>
              <a:spLocks/>
            </p:cNvSpPr>
            <p:nvPr/>
          </p:nvSpPr>
          <p:spPr bwMode="auto">
            <a:xfrm>
              <a:off x="9159875" y="446088"/>
              <a:ext cx="1739900" cy="469900"/>
            </a:xfrm>
            <a:custGeom>
              <a:avLst/>
              <a:gdLst>
                <a:gd name="T0" fmla="*/ 1096 w 1096"/>
                <a:gd name="T1" fmla="*/ 258 h 296"/>
                <a:gd name="T2" fmla="*/ 518 w 1096"/>
                <a:gd name="T3" fmla="*/ 296 h 296"/>
                <a:gd name="T4" fmla="*/ 0 w 1096"/>
                <a:gd name="T5" fmla="*/ 36 h 296"/>
                <a:gd name="T6" fmla="*/ 578 w 1096"/>
                <a:gd name="T7" fmla="*/ 0 h 296"/>
                <a:gd name="T8" fmla="*/ 1096 w 1096"/>
                <a:gd name="T9" fmla="*/ 258 h 296"/>
              </a:gdLst>
              <a:ahLst/>
              <a:cxnLst>
                <a:cxn ang="0">
                  <a:pos x="T0" y="T1"/>
                </a:cxn>
                <a:cxn ang="0">
                  <a:pos x="T2" y="T3"/>
                </a:cxn>
                <a:cxn ang="0">
                  <a:pos x="T4" y="T5"/>
                </a:cxn>
                <a:cxn ang="0">
                  <a:pos x="T6" y="T7"/>
                </a:cxn>
                <a:cxn ang="0">
                  <a:pos x="T8" y="T9"/>
                </a:cxn>
              </a:cxnLst>
              <a:rect l="0" t="0" r="r" b="b"/>
              <a:pathLst>
                <a:path w="1096" h="296">
                  <a:moveTo>
                    <a:pt x="1096" y="258"/>
                  </a:moveTo>
                  <a:lnTo>
                    <a:pt x="518" y="296"/>
                  </a:lnTo>
                  <a:lnTo>
                    <a:pt x="0" y="36"/>
                  </a:lnTo>
                  <a:lnTo>
                    <a:pt x="578" y="0"/>
                  </a:lnTo>
                  <a:lnTo>
                    <a:pt x="1096" y="258"/>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74"/>
            <p:cNvSpPr>
              <a:spLocks/>
            </p:cNvSpPr>
            <p:nvPr/>
          </p:nvSpPr>
          <p:spPr bwMode="auto">
            <a:xfrm>
              <a:off x="9159875" y="446088"/>
              <a:ext cx="1739900" cy="469900"/>
            </a:xfrm>
            <a:custGeom>
              <a:avLst/>
              <a:gdLst>
                <a:gd name="T0" fmla="*/ 1096 w 1096"/>
                <a:gd name="T1" fmla="*/ 258 h 296"/>
                <a:gd name="T2" fmla="*/ 518 w 1096"/>
                <a:gd name="T3" fmla="*/ 296 h 296"/>
                <a:gd name="T4" fmla="*/ 0 w 1096"/>
                <a:gd name="T5" fmla="*/ 36 h 296"/>
                <a:gd name="T6" fmla="*/ 578 w 1096"/>
                <a:gd name="T7" fmla="*/ 0 h 296"/>
                <a:gd name="T8" fmla="*/ 1096 w 1096"/>
                <a:gd name="T9" fmla="*/ 258 h 296"/>
              </a:gdLst>
              <a:ahLst/>
              <a:cxnLst>
                <a:cxn ang="0">
                  <a:pos x="T0" y="T1"/>
                </a:cxn>
                <a:cxn ang="0">
                  <a:pos x="T2" y="T3"/>
                </a:cxn>
                <a:cxn ang="0">
                  <a:pos x="T4" y="T5"/>
                </a:cxn>
                <a:cxn ang="0">
                  <a:pos x="T6" y="T7"/>
                </a:cxn>
                <a:cxn ang="0">
                  <a:pos x="T8" y="T9"/>
                </a:cxn>
              </a:cxnLst>
              <a:rect l="0" t="0" r="r" b="b"/>
              <a:pathLst>
                <a:path w="1096" h="296">
                  <a:moveTo>
                    <a:pt x="1096" y="258"/>
                  </a:moveTo>
                  <a:lnTo>
                    <a:pt x="518" y="296"/>
                  </a:lnTo>
                  <a:lnTo>
                    <a:pt x="0" y="36"/>
                  </a:lnTo>
                  <a:lnTo>
                    <a:pt x="578" y="0"/>
                  </a:lnTo>
                  <a:lnTo>
                    <a:pt x="1096" y="2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75"/>
            <p:cNvSpPr>
              <a:spLocks/>
            </p:cNvSpPr>
            <p:nvPr/>
          </p:nvSpPr>
          <p:spPr bwMode="auto">
            <a:xfrm>
              <a:off x="9488488" y="587375"/>
              <a:ext cx="915987" cy="530225"/>
            </a:xfrm>
            <a:custGeom>
              <a:avLst/>
              <a:gdLst>
                <a:gd name="T0" fmla="*/ 275 w 286"/>
                <a:gd name="T1" fmla="*/ 59 h 166"/>
                <a:gd name="T2" fmla="*/ 275 w 286"/>
                <a:gd name="T3" fmla="*/ 59 h 166"/>
                <a:gd name="T4" fmla="*/ 168 w 286"/>
                <a:gd name="T5" fmla="*/ 13 h 166"/>
                <a:gd name="T6" fmla="*/ 52 w 286"/>
                <a:gd name="T7" fmla="*/ 13 h 166"/>
                <a:gd name="T8" fmla="*/ 52 w 286"/>
                <a:gd name="T9" fmla="*/ 13 h 166"/>
                <a:gd name="T10" fmla="*/ 0 w 286"/>
                <a:gd name="T11" fmla="*/ 107 h 166"/>
                <a:gd name="T12" fmla="*/ 286 w 286"/>
                <a:gd name="T13" fmla="*/ 166 h 166"/>
                <a:gd name="T14" fmla="*/ 275 w 286"/>
                <a:gd name="T15" fmla="*/ 59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166">
                  <a:moveTo>
                    <a:pt x="275" y="59"/>
                  </a:moveTo>
                  <a:cubicBezTo>
                    <a:pt x="275" y="59"/>
                    <a:pt x="275" y="59"/>
                    <a:pt x="275" y="59"/>
                  </a:cubicBezTo>
                  <a:cubicBezTo>
                    <a:pt x="278" y="46"/>
                    <a:pt x="230" y="25"/>
                    <a:pt x="168" y="13"/>
                  </a:cubicBezTo>
                  <a:cubicBezTo>
                    <a:pt x="107" y="0"/>
                    <a:pt x="55" y="0"/>
                    <a:pt x="52" y="13"/>
                  </a:cubicBezTo>
                  <a:cubicBezTo>
                    <a:pt x="52" y="13"/>
                    <a:pt x="52" y="13"/>
                    <a:pt x="52" y="13"/>
                  </a:cubicBezTo>
                  <a:cubicBezTo>
                    <a:pt x="0" y="107"/>
                    <a:pt x="0" y="107"/>
                    <a:pt x="0" y="107"/>
                  </a:cubicBezTo>
                  <a:cubicBezTo>
                    <a:pt x="286" y="166"/>
                    <a:pt x="286" y="166"/>
                    <a:pt x="286" y="166"/>
                  </a:cubicBezTo>
                  <a:cubicBezTo>
                    <a:pt x="275" y="59"/>
                    <a:pt x="275" y="59"/>
                    <a:pt x="275" y="59"/>
                  </a:cubicBezTo>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76"/>
            <p:cNvSpPr>
              <a:spLocks noEditPoints="1"/>
            </p:cNvSpPr>
            <p:nvPr/>
          </p:nvSpPr>
          <p:spPr bwMode="auto">
            <a:xfrm>
              <a:off x="9655175" y="596900"/>
              <a:ext cx="720725" cy="236537"/>
            </a:xfrm>
            <a:custGeom>
              <a:avLst/>
              <a:gdLst>
                <a:gd name="T0" fmla="*/ 223 w 225"/>
                <a:gd name="T1" fmla="*/ 56 h 74"/>
                <a:gd name="T2" fmla="*/ 223 w 225"/>
                <a:gd name="T3" fmla="*/ 56 h 74"/>
                <a:gd name="T4" fmla="*/ 225 w 225"/>
                <a:gd name="T5" fmla="*/ 74 h 74"/>
                <a:gd name="T6" fmla="*/ 225 w 225"/>
                <a:gd name="T7" fmla="*/ 74 h 74"/>
                <a:gd name="T8" fmla="*/ 223 w 225"/>
                <a:gd name="T9" fmla="*/ 56 h 74"/>
                <a:gd name="T10" fmla="*/ 37 w 225"/>
                <a:gd name="T11" fmla="*/ 0 h 74"/>
                <a:gd name="T12" fmla="*/ 0 w 225"/>
                <a:gd name="T13" fmla="*/ 10 h 74"/>
                <a:gd name="T14" fmla="*/ 0 w 225"/>
                <a:gd name="T15" fmla="*/ 10 h 74"/>
                <a:gd name="T16" fmla="*/ 0 w 225"/>
                <a:gd name="T17" fmla="*/ 10 h 74"/>
                <a:gd name="T18" fmla="*/ 37 w 225"/>
                <a:gd name="T19" fmla="*/ 0 h 74"/>
                <a:gd name="T20" fmla="*/ 37 w 225"/>
                <a:gd name="T2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74">
                  <a:moveTo>
                    <a:pt x="223" y="56"/>
                  </a:moveTo>
                  <a:cubicBezTo>
                    <a:pt x="223" y="56"/>
                    <a:pt x="223" y="56"/>
                    <a:pt x="223" y="56"/>
                  </a:cubicBezTo>
                  <a:cubicBezTo>
                    <a:pt x="225" y="74"/>
                    <a:pt x="225" y="74"/>
                    <a:pt x="225" y="74"/>
                  </a:cubicBezTo>
                  <a:cubicBezTo>
                    <a:pt x="225" y="74"/>
                    <a:pt x="225" y="74"/>
                    <a:pt x="225" y="74"/>
                  </a:cubicBezTo>
                  <a:cubicBezTo>
                    <a:pt x="223" y="56"/>
                    <a:pt x="223" y="56"/>
                    <a:pt x="223" y="56"/>
                  </a:cubicBezTo>
                  <a:moveTo>
                    <a:pt x="37" y="0"/>
                  </a:moveTo>
                  <a:cubicBezTo>
                    <a:pt x="15" y="0"/>
                    <a:pt x="1" y="4"/>
                    <a:pt x="0" y="10"/>
                  </a:cubicBezTo>
                  <a:cubicBezTo>
                    <a:pt x="0" y="10"/>
                    <a:pt x="0" y="10"/>
                    <a:pt x="0" y="10"/>
                  </a:cubicBezTo>
                  <a:cubicBezTo>
                    <a:pt x="0" y="10"/>
                    <a:pt x="0" y="10"/>
                    <a:pt x="0" y="10"/>
                  </a:cubicBezTo>
                  <a:cubicBezTo>
                    <a:pt x="1" y="4"/>
                    <a:pt x="15" y="0"/>
                    <a:pt x="37" y="0"/>
                  </a:cubicBezTo>
                  <a:cubicBezTo>
                    <a:pt x="37" y="0"/>
                    <a:pt x="37" y="0"/>
                    <a:pt x="37" y="0"/>
                  </a:cubicBezTo>
                </a:path>
              </a:pathLst>
            </a:custGeom>
            <a:solidFill>
              <a:srgbClr val="2F2F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77"/>
            <p:cNvSpPr>
              <a:spLocks/>
            </p:cNvSpPr>
            <p:nvPr/>
          </p:nvSpPr>
          <p:spPr bwMode="auto">
            <a:xfrm>
              <a:off x="9626600" y="596900"/>
              <a:ext cx="752475" cy="236537"/>
            </a:xfrm>
            <a:custGeom>
              <a:avLst/>
              <a:gdLst>
                <a:gd name="T0" fmla="*/ 46 w 235"/>
                <a:gd name="T1" fmla="*/ 0 h 74"/>
                <a:gd name="T2" fmla="*/ 9 w 235"/>
                <a:gd name="T3" fmla="*/ 10 h 74"/>
                <a:gd name="T4" fmla="*/ 9 w 235"/>
                <a:gd name="T5" fmla="*/ 10 h 74"/>
                <a:gd name="T6" fmla="*/ 0 w 235"/>
                <a:gd name="T7" fmla="*/ 26 h 74"/>
                <a:gd name="T8" fmla="*/ 234 w 235"/>
                <a:gd name="T9" fmla="*/ 74 h 74"/>
                <a:gd name="T10" fmla="*/ 232 w 235"/>
                <a:gd name="T11" fmla="*/ 56 h 74"/>
                <a:gd name="T12" fmla="*/ 232 w 235"/>
                <a:gd name="T13" fmla="*/ 56 h 74"/>
                <a:gd name="T14" fmla="*/ 125 w 235"/>
                <a:gd name="T15" fmla="*/ 10 h 74"/>
                <a:gd name="T16" fmla="*/ 46 w 235"/>
                <a:gd name="T1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74">
                  <a:moveTo>
                    <a:pt x="46" y="0"/>
                  </a:moveTo>
                  <a:cubicBezTo>
                    <a:pt x="24" y="0"/>
                    <a:pt x="10" y="4"/>
                    <a:pt x="9" y="10"/>
                  </a:cubicBezTo>
                  <a:cubicBezTo>
                    <a:pt x="9" y="10"/>
                    <a:pt x="9" y="10"/>
                    <a:pt x="9" y="10"/>
                  </a:cubicBezTo>
                  <a:cubicBezTo>
                    <a:pt x="0" y="26"/>
                    <a:pt x="0" y="26"/>
                    <a:pt x="0" y="26"/>
                  </a:cubicBezTo>
                  <a:cubicBezTo>
                    <a:pt x="234" y="74"/>
                    <a:pt x="234" y="74"/>
                    <a:pt x="234" y="74"/>
                  </a:cubicBezTo>
                  <a:cubicBezTo>
                    <a:pt x="232" y="56"/>
                    <a:pt x="232" y="56"/>
                    <a:pt x="232" y="56"/>
                  </a:cubicBezTo>
                  <a:cubicBezTo>
                    <a:pt x="232" y="56"/>
                    <a:pt x="232" y="56"/>
                    <a:pt x="232" y="56"/>
                  </a:cubicBezTo>
                  <a:cubicBezTo>
                    <a:pt x="235" y="43"/>
                    <a:pt x="187" y="22"/>
                    <a:pt x="125" y="10"/>
                  </a:cubicBezTo>
                  <a:cubicBezTo>
                    <a:pt x="95" y="3"/>
                    <a:pt x="67" y="0"/>
                    <a:pt x="46" y="0"/>
                  </a:cubicBezTo>
                </a:path>
              </a:pathLst>
            </a:custGeom>
            <a:solidFill>
              <a:srgbClr val="4646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78"/>
            <p:cNvSpPr>
              <a:spLocks/>
            </p:cNvSpPr>
            <p:nvPr/>
          </p:nvSpPr>
          <p:spPr bwMode="auto">
            <a:xfrm>
              <a:off x="8772525" y="884238"/>
              <a:ext cx="2028825" cy="1490662"/>
            </a:xfrm>
            <a:custGeom>
              <a:avLst/>
              <a:gdLst>
                <a:gd name="T0" fmla="*/ 90 w 634"/>
                <a:gd name="T1" fmla="*/ 67 h 466"/>
                <a:gd name="T2" fmla="*/ 90 w 634"/>
                <a:gd name="T3" fmla="*/ 67 h 466"/>
                <a:gd name="T4" fmla="*/ 125 w 634"/>
                <a:gd name="T5" fmla="*/ 48 h 466"/>
                <a:gd name="T6" fmla="*/ 324 w 634"/>
                <a:gd name="T7" fmla="*/ 3 h 466"/>
                <a:gd name="T8" fmla="*/ 372 w 634"/>
                <a:gd name="T9" fmla="*/ 8 h 466"/>
                <a:gd name="T10" fmla="*/ 551 w 634"/>
                <a:gd name="T11" fmla="*/ 93 h 466"/>
                <a:gd name="T12" fmla="*/ 582 w 634"/>
                <a:gd name="T13" fmla="*/ 120 h 466"/>
                <a:gd name="T14" fmla="*/ 582 w 634"/>
                <a:gd name="T15" fmla="*/ 120 h 466"/>
                <a:gd name="T16" fmla="*/ 619 w 634"/>
                <a:gd name="T17" fmla="*/ 182 h 466"/>
                <a:gd name="T18" fmla="*/ 629 w 634"/>
                <a:gd name="T19" fmla="*/ 220 h 466"/>
                <a:gd name="T20" fmla="*/ 631 w 634"/>
                <a:gd name="T21" fmla="*/ 283 h 466"/>
                <a:gd name="T22" fmla="*/ 571 w 634"/>
                <a:gd name="T23" fmla="*/ 411 h 466"/>
                <a:gd name="T24" fmla="*/ 542 w 634"/>
                <a:gd name="T25" fmla="*/ 435 h 466"/>
                <a:gd name="T26" fmla="*/ 433 w 634"/>
                <a:gd name="T27" fmla="*/ 462 h 466"/>
                <a:gd name="T28" fmla="*/ 381 w 634"/>
                <a:gd name="T29" fmla="*/ 448 h 466"/>
                <a:gd name="T30" fmla="*/ 349 w 634"/>
                <a:gd name="T31" fmla="*/ 428 h 466"/>
                <a:gd name="T32" fmla="*/ 339 w 634"/>
                <a:gd name="T33" fmla="*/ 419 h 466"/>
                <a:gd name="T34" fmla="*/ 338 w 634"/>
                <a:gd name="T35" fmla="*/ 419 h 466"/>
                <a:gd name="T36" fmla="*/ 283 w 634"/>
                <a:gd name="T37" fmla="*/ 398 h 466"/>
                <a:gd name="T38" fmla="*/ 163 w 634"/>
                <a:gd name="T39" fmla="*/ 433 h 466"/>
                <a:gd name="T40" fmla="*/ 94 w 634"/>
                <a:gd name="T41" fmla="*/ 409 h 466"/>
                <a:gd name="T42" fmla="*/ 64 w 634"/>
                <a:gd name="T43" fmla="*/ 386 h 466"/>
                <a:gd name="T44" fmla="*/ 7 w 634"/>
                <a:gd name="T45" fmla="*/ 215 h 466"/>
                <a:gd name="T46" fmla="*/ 90 w 634"/>
                <a:gd name="T47" fmla="*/ 6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4" h="466">
                  <a:moveTo>
                    <a:pt x="90" y="67"/>
                  </a:moveTo>
                  <a:cubicBezTo>
                    <a:pt x="90" y="67"/>
                    <a:pt x="90" y="67"/>
                    <a:pt x="90" y="67"/>
                  </a:cubicBezTo>
                  <a:cubicBezTo>
                    <a:pt x="101" y="59"/>
                    <a:pt x="113" y="53"/>
                    <a:pt x="125" y="48"/>
                  </a:cubicBezTo>
                  <a:cubicBezTo>
                    <a:pt x="165" y="28"/>
                    <a:pt x="237" y="0"/>
                    <a:pt x="324" y="3"/>
                  </a:cubicBezTo>
                  <a:cubicBezTo>
                    <a:pt x="339" y="4"/>
                    <a:pt x="356" y="5"/>
                    <a:pt x="372" y="8"/>
                  </a:cubicBezTo>
                  <a:cubicBezTo>
                    <a:pt x="429" y="18"/>
                    <a:pt x="490" y="43"/>
                    <a:pt x="551" y="93"/>
                  </a:cubicBezTo>
                  <a:cubicBezTo>
                    <a:pt x="562" y="101"/>
                    <a:pt x="573" y="110"/>
                    <a:pt x="582" y="120"/>
                  </a:cubicBezTo>
                  <a:cubicBezTo>
                    <a:pt x="582" y="120"/>
                    <a:pt x="582" y="120"/>
                    <a:pt x="582" y="120"/>
                  </a:cubicBezTo>
                  <a:cubicBezTo>
                    <a:pt x="597" y="138"/>
                    <a:pt x="610" y="159"/>
                    <a:pt x="619" y="182"/>
                  </a:cubicBezTo>
                  <a:cubicBezTo>
                    <a:pt x="623" y="194"/>
                    <a:pt x="627" y="207"/>
                    <a:pt x="629" y="220"/>
                  </a:cubicBezTo>
                  <a:cubicBezTo>
                    <a:pt x="633" y="240"/>
                    <a:pt x="634" y="261"/>
                    <a:pt x="631" y="283"/>
                  </a:cubicBezTo>
                  <a:cubicBezTo>
                    <a:pt x="626" y="334"/>
                    <a:pt x="603" y="379"/>
                    <a:pt x="571" y="411"/>
                  </a:cubicBezTo>
                  <a:cubicBezTo>
                    <a:pt x="562" y="420"/>
                    <a:pt x="552" y="428"/>
                    <a:pt x="542" y="435"/>
                  </a:cubicBezTo>
                  <a:cubicBezTo>
                    <a:pt x="510" y="456"/>
                    <a:pt x="472" y="466"/>
                    <a:pt x="433" y="462"/>
                  </a:cubicBezTo>
                  <a:cubicBezTo>
                    <a:pt x="415" y="460"/>
                    <a:pt x="397" y="455"/>
                    <a:pt x="381" y="448"/>
                  </a:cubicBezTo>
                  <a:cubicBezTo>
                    <a:pt x="370" y="442"/>
                    <a:pt x="359" y="436"/>
                    <a:pt x="349" y="428"/>
                  </a:cubicBezTo>
                  <a:cubicBezTo>
                    <a:pt x="346" y="425"/>
                    <a:pt x="342" y="422"/>
                    <a:pt x="339" y="419"/>
                  </a:cubicBezTo>
                  <a:cubicBezTo>
                    <a:pt x="338" y="419"/>
                    <a:pt x="338" y="419"/>
                    <a:pt x="338" y="419"/>
                  </a:cubicBezTo>
                  <a:cubicBezTo>
                    <a:pt x="338" y="419"/>
                    <a:pt x="316" y="386"/>
                    <a:pt x="283" y="398"/>
                  </a:cubicBezTo>
                  <a:cubicBezTo>
                    <a:pt x="249" y="424"/>
                    <a:pt x="207" y="438"/>
                    <a:pt x="163" y="433"/>
                  </a:cubicBezTo>
                  <a:cubicBezTo>
                    <a:pt x="138" y="430"/>
                    <a:pt x="115" y="422"/>
                    <a:pt x="94" y="409"/>
                  </a:cubicBezTo>
                  <a:cubicBezTo>
                    <a:pt x="84" y="403"/>
                    <a:pt x="73" y="395"/>
                    <a:pt x="64" y="386"/>
                  </a:cubicBezTo>
                  <a:cubicBezTo>
                    <a:pt x="23" y="345"/>
                    <a:pt x="0" y="282"/>
                    <a:pt x="7" y="215"/>
                  </a:cubicBezTo>
                  <a:cubicBezTo>
                    <a:pt x="14" y="152"/>
                    <a:pt x="46" y="99"/>
                    <a:pt x="90" y="67"/>
                  </a:cubicBezTo>
                </a:path>
              </a:pathLst>
            </a:custGeom>
            <a:solidFill>
              <a:srgbClr val="DA79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9"/>
            <p:cNvSpPr>
              <a:spLocks/>
            </p:cNvSpPr>
            <p:nvPr/>
          </p:nvSpPr>
          <p:spPr bwMode="auto">
            <a:xfrm>
              <a:off x="9802813" y="890588"/>
              <a:ext cx="157162" cy="19050"/>
            </a:xfrm>
            <a:custGeom>
              <a:avLst/>
              <a:gdLst>
                <a:gd name="T0" fmla="*/ 1 w 49"/>
                <a:gd name="T1" fmla="*/ 0 h 6"/>
                <a:gd name="T2" fmla="*/ 0 w 49"/>
                <a:gd name="T3" fmla="*/ 1 h 6"/>
                <a:gd name="T4" fmla="*/ 2 w 49"/>
                <a:gd name="T5" fmla="*/ 1 h 6"/>
                <a:gd name="T6" fmla="*/ 48 w 49"/>
                <a:gd name="T7" fmla="*/ 6 h 6"/>
                <a:gd name="T8" fmla="*/ 49 w 49"/>
                <a:gd name="T9" fmla="*/ 5 h 6"/>
                <a:gd name="T10" fmla="*/ 1 w 49"/>
                <a:gd name="T11" fmla="*/ 0 h 6"/>
              </a:gdLst>
              <a:ahLst/>
              <a:cxnLst>
                <a:cxn ang="0">
                  <a:pos x="T0" y="T1"/>
                </a:cxn>
                <a:cxn ang="0">
                  <a:pos x="T2" y="T3"/>
                </a:cxn>
                <a:cxn ang="0">
                  <a:pos x="T4" y="T5"/>
                </a:cxn>
                <a:cxn ang="0">
                  <a:pos x="T6" y="T7"/>
                </a:cxn>
                <a:cxn ang="0">
                  <a:pos x="T8" y="T9"/>
                </a:cxn>
                <a:cxn ang="0">
                  <a:pos x="T10" y="T11"/>
                </a:cxn>
              </a:cxnLst>
              <a:rect l="0" t="0" r="r" b="b"/>
              <a:pathLst>
                <a:path w="49" h="6">
                  <a:moveTo>
                    <a:pt x="1" y="0"/>
                  </a:moveTo>
                  <a:cubicBezTo>
                    <a:pt x="0" y="1"/>
                    <a:pt x="0" y="1"/>
                    <a:pt x="0" y="1"/>
                  </a:cubicBezTo>
                  <a:cubicBezTo>
                    <a:pt x="1" y="1"/>
                    <a:pt x="1" y="1"/>
                    <a:pt x="2" y="1"/>
                  </a:cubicBezTo>
                  <a:cubicBezTo>
                    <a:pt x="17" y="2"/>
                    <a:pt x="32" y="3"/>
                    <a:pt x="48" y="6"/>
                  </a:cubicBezTo>
                  <a:cubicBezTo>
                    <a:pt x="48" y="6"/>
                    <a:pt x="49" y="6"/>
                    <a:pt x="49" y="5"/>
                  </a:cubicBezTo>
                  <a:cubicBezTo>
                    <a:pt x="32" y="3"/>
                    <a:pt x="16" y="1"/>
                    <a:pt x="1" y="0"/>
                  </a:cubicBezTo>
                </a:path>
              </a:pathLst>
            </a:custGeom>
            <a:solidFill>
              <a:srgbClr val="866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80"/>
            <p:cNvSpPr>
              <a:spLocks/>
            </p:cNvSpPr>
            <p:nvPr/>
          </p:nvSpPr>
          <p:spPr bwMode="auto">
            <a:xfrm>
              <a:off x="8974138" y="2112963"/>
              <a:ext cx="95250" cy="76200"/>
            </a:xfrm>
            <a:custGeom>
              <a:avLst/>
              <a:gdLst>
                <a:gd name="T0" fmla="*/ 0 w 30"/>
                <a:gd name="T1" fmla="*/ 0 h 24"/>
                <a:gd name="T2" fmla="*/ 0 w 30"/>
                <a:gd name="T3" fmla="*/ 1 h 24"/>
                <a:gd name="T4" fmla="*/ 30 w 30"/>
                <a:gd name="T5" fmla="*/ 24 h 24"/>
                <a:gd name="T6" fmla="*/ 30 w 30"/>
                <a:gd name="T7" fmla="*/ 24 h 24"/>
                <a:gd name="T8" fmla="*/ 1 w 30"/>
                <a:gd name="T9" fmla="*/ 2 h 24"/>
                <a:gd name="T10" fmla="*/ 0 w 30"/>
                <a:gd name="T11" fmla="*/ 0 h 24"/>
              </a:gdLst>
              <a:ahLst/>
              <a:cxnLst>
                <a:cxn ang="0">
                  <a:pos x="T0" y="T1"/>
                </a:cxn>
                <a:cxn ang="0">
                  <a:pos x="T2" y="T3"/>
                </a:cxn>
                <a:cxn ang="0">
                  <a:pos x="T4" y="T5"/>
                </a:cxn>
                <a:cxn ang="0">
                  <a:pos x="T6" y="T7"/>
                </a:cxn>
                <a:cxn ang="0">
                  <a:pos x="T8" y="T9"/>
                </a:cxn>
                <a:cxn ang="0">
                  <a:pos x="T10" y="T11"/>
                </a:cxn>
              </a:cxnLst>
              <a:rect l="0" t="0" r="r" b="b"/>
              <a:pathLst>
                <a:path w="30" h="24">
                  <a:moveTo>
                    <a:pt x="0" y="0"/>
                  </a:moveTo>
                  <a:cubicBezTo>
                    <a:pt x="0" y="1"/>
                    <a:pt x="0" y="1"/>
                    <a:pt x="0" y="1"/>
                  </a:cubicBezTo>
                  <a:cubicBezTo>
                    <a:pt x="9" y="10"/>
                    <a:pt x="19" y="18"/>
                    <a:pt x="30" y="24"/>
                  </a:cubicBezTo>
                  <a:cubicBezTo>
                    <a:pt x="30" y="24"/>
                    <a:pt x="30" y="24"/>
                    <a:pt x="30" y="24"/>
                  </a:cubicBezTo>
                  <a:cubicBezTo>
                    <a:pt x="20" y="18"/>
                    <a:pt x="10" y="10"/>
                    <a:pt x="1" y="2"/>
                  </a:cubicBezTo>
                  <a:cubicBezTo>
                    <a:pt x="1" y="1"/>
                    <a:pt x="1" y="1"/>
                    <a:pt x="0" y="0"/>
                  </a:cubicBezTo>
                </a:path>
              </a:pathLst>
            </a:custGeom>
            <a:solidFill>
              <a:srgbClr val="E446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81"/>
            <p:cNvSpPr>
              <a:spLocks/>
            </p:cNvSpPr>
            <p:nvPr/>
          </p:nvSpPr>
          <p:spPr bwMode="auto">
            <a:xfrm>
              <a:off x="9885363" y="2249488"/>
              <a:ext cx="52387" cy="36512"/>
            </a:xfrm>
            <a:custGeom>
              <a:avLst/>
              <a:gdLst>
                <a:gd name="T0" fmla="*/ 0 w 16"/>
                <a:gd name="T1" fmla="*/ 0 h 11"/>
                <a:gd name="T2" fmla="*/ 0 w 16"/>
                <a:gd name="T3" fmla="*/ 0 h 11"/>
                <a:gd name="T4" fmla="*/ 16 w 16"/>
                <a:gd name="T5" fmla="*/ 11 h 11"/>
                <a:gd name="T6" fmla="*/ 1 w 16"/>
                <a:gd name="T7" fmla="*/ 1 h 11"/>
                <a:gd name="T8" fmla="*/ 0 w 16"/>
                <a:gd name="T9" fmla="*/ 0 h 11"/>
              </a:gdLst>
              <a:ahLst/>
              <a:cxnLst>
                <a:cxn ang="0">
                  <a:pos x="T0" y="T1"/>
                </a:cxn>
                <a:cxn ang="0">
                  <a:pos x="T2" y="T3"/>
                </a:cxn>
                <a:cxn ang="0">
                  <a:pos x="T4" y="T5"/>
                </a:cxn>
                <a:cxn ang="0">
                  <a:pos x="T6" y="T7"/>
                </a:cxn>
                <a:cxn ang="0">
                  <a:pos x="T8" y="T9"/>
                </a:cxn>
              </a:cxnLst>
              <a:rect l="0" t="0" r="r" b="b"/>
              <a:pathLst>
                <a:path w="16" h="11">
                  <a:moveTo>
                    <a:pt x="0" y="0"/>
                  </a:moveTo>
                  <a:cubicBezTo>
                    <a:pt x="0" y="0"/>
                    <a:pt x="0" y="0"/>
                    <a:pt x="0" y="0"/>
                  </a:cubicBezTo>
                  <a:cubicBezTo>
                    <a:pt x="5" y="4"/>
                    <a:pt x="11" y="8"/>
                    <a:pt x="16" y="11"/>
                  </a:cubicBezTo>
                  <a:cubicBezTo>
                    <a:pt x="11" y="8"/>
                    <a:pt x="6" y="5"/>
                    <a:pt x="1" y="1"/>
                  </a:cubicBezTo>
                  <a:cubicBezTo>
                    <a:pt x="1" y="1"/>
                    <a:pt x="1" y="0"/>
                    <a:pt x="0" y="0"/>
                  </a:cubicBezTo>
                </a:path>
              </a:pathLst>
            </a:custGeom>
            <a:solidFill>
              <a:srgbClr val="C71E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82"/>
            <p:cNvSpPr>
              <a:spLocks/>
            </p:cNvSpPr>
            <p:nvPr/>
          </p:nvSpPr>
          <p:spPr bwMode="auto">
            <a:xfrm>
              <a:off x="8974138" y="893763"/>
              <a:ext cx="1808162" cy="1420812"/>
            </a:xfrm>
            <a:custGeom>
              <a:avLst/>
              <a:gdLst>
                <a:gd name="T0" fmla="*/ 259 w 565"/>
                <a:gd name="T1" fmla="*/ 0 h 444"/>
                <a:gd name="T2" fmla="*/ 244 w 565"/>
                <a:gd name="T3" fmla="*/ 18 h 444"/>
                <a:gd name="T4" fmla="*/ 195 w 565"/>
                <a:gd name="T5" fmla="*/ 211 h 444"/>
                <a:gd name="T6" fmla="*/ 71 w 565"/>
                <a:gd name="T7" fmla="*/ 288 h 444"/>
                <a:gd name="T8" fmla="*/ 0 w 565"/>
                <a:gd name="T9" fmla="*/ 381 h 444"/>
                <a:gd name="T10" fmla="*/ 1 w 565"/>
                <a:gd name="T11" fmla="*/ 383 h 444"/>
                <a:gd name="T12" fmla="*/ 30 w 565"/>
                <a:gd name="T13" fmla="*/ 405 h 444"/>
                <a:gd name="T14" fmla="*/ 99 w 565"/>
                <a:gd name="T15" fmla="*/ 314 h 444"/>
                <a:gd name="T16" fmla="*/ 325 w 565"/>
                <a:gd name="T17" fmla="*/ 226 h 444"/>
                <a:gd name="T18" fmla="*/ 399 w 565"/>
                <a:gd name="T19" fmla="*/ 232 h 444"/>
                <a:gd name="T20" fmla="*/ 357 w 565"/>
                <a:gd name="T21" fmla="*/ 308 h 444"/>
                <a:gd name="T22" fmla="*/ 285 w 565"/>
                <a:gd name="T23" fmla="*/ 424 h 444"/>
                <a:gd name="T24" fmla="*/ 286 w 565"/>
                <a:gd name="T25" fmla="*/ 425 h 444"/>
                <a:gd name="T26" fmla="*/ 301 w 565"/>
                <a:gd name="T27" fmla="*/ 435 h 444"/>
                <a:gd name="T28" fmla="*/ 317 w 565"/>
                <a:gd name="T29" fmla="*/ 444 h 444"/>
                <a:gd name="T30" fmla="*/ 362 w 565"/>
                <a:gd name="T31" fmla="*/ 376 h 444"/>
                <a:gd name="T32" fmla="*/ 477 w 565"/>
                <a:gd name="T33" fmla="*/ 431 h 444"/>
                <a:gd name="T34" fmla="*/ 507 w 565"/>
                <a:gd name="T35" fmla="*/ 407 h 444"/>
                <a:gd name="T36" fmla="*/ 382 w 565"/>
                <a:gd name="T37" fmla="*/ 341 h 444"/>
                <a:gd name="T38" fmla="*/ 391 w 565"/>
                <a:gd name="T39" fmla="*/ 324 h 444"/>
                <a:gd name="T40" fmla="*/ 392 w 565"/>
                <a:gd name="T41" fmla="*/ 322 h 444"/>
                <a:gd name="T42" fmla="*/ 393 w 565"/>
                <a:gd name="T43" fmla="*/ 320 h 444"/>
                <a:gd name="T44" fmla="*/ 452 w 565"/>
                <a:gd name="T45" fmla="*/ 238 h 444"/>
                <a:gd name="T46" fmla="*/ 541 w 565"/>
                <a:gd name="T47" fmla="*/ 215 h 444"/>
                <a:gd name="T48" fmla="*/ 565 w 565"/>
                <a:gd name="T49" fmla="*/ 216 h 444"/>
                <a:gd name="T50" fmla="*/ 555 w 565"/>
                <a:gd name="T51" fmla="*/ 178 h 444"/>
                <a:gd name="T52" fmla="*/ 541 w 565"/>
                <a:gd name="T53" fmla="*/ 178 h 444"/>
                <a:gd name="T54" fmla="*/ 439 w 565"/>
                <a:gd name="T55" fmla="*/ 202 h 444"/>
                <a:gd name="T56" fmla="*/ 326 w 565"/>
                <a:gd name="T57" fmla="*/ 189 h 444"/>
                <a:gd name="T58" fmla="*/ 232 w 565"/>
                <a:gd name="T59" fmla="*/ 200 h 444"/>
                <a:gd name="T60" fmla="*/ 274 w 565"/>
                <a:gd name="T61" fmla="*/ 41 h 444"/>
                <a:gd name="T62" fmla="*/ 307 w 565"/>
                <a:gd name="T63" fmla="*/ 5 h 444"/>
                <a:gd name="T64" fmla="*/ 261 w 565"/>
                <a:gd name="T65" fmla="*/ 0 h 444"/>
                <a:gd name="T66" fmla="*/ 259 w 565"/>
                <a:gd name="T67"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5" h="444">
                  <a:moveTo>
                    <a:pt x="259" y="0"/>
                  </a:moveTo>
                  <a:cubicBezTo>
                    <a:pt x="254" y="6"/>
                    <a:pt x="249" y="12"/>
                    <a:pt x="244" y="18"/>
                  </a:cubicBezTo>
                  <a:cubicBezTo>
                    <a:pt x="214" y="58"/>
                    <a:pt x="182" y="122"/>
                    <a:pt x="195" y="211"/>
                  </a:cubicBezTo>
                  <a:cubicBezTo>
                    <a:pt x="149" y="227"/>
                    <a:pt x="108" y="253"/>
                    <a:pt x="71" y="288"/>
                  </a:cubicBezTo>
                  <a:cubicBezTo>
                    <a:pt x="39" y="320"/>
                    <a:pt x="16" y="354"/>
                    <a:pt x="0" y="381"/>
                  </a:cubicBezTo>
                  <a:cubicBezTo>
                    <a:pt x="1" y="382"/>
                    <a:pt x="1" y="382"/>
                    <a:pt x="1" y="383"/>
                  </a:cubicBezTo>
                  <a:cubicBezTo>
                    <a:pt x="10" y="391"/>
                    <a:pt x="20" y="399"/>
                    <a:pt x="30" y="405"/>
                  </a:cubicBezTo>
                  <a:cubicBezTo>
                    <a:pt x="44" y="379"/>
                    <a:pt x="66" y="345"/>
                    <a:pt x="99" y="314"/>
                  </a:cubicBezTo>
                  <a:cubicBezTo>
                    <a:pt x="160" y="256"/>
                    <a:pt x="236" y="226"/>
                    <a:pt x="325" y="226"/>
                  </a:cubicBezTo>
                  <a:cubicBezTo>
                    <a:pt x="349" y="226"/>
                    <a:pt x="374" y="228"/>
                    <a:pt x="399" y="232"/>
                  </a:cubicBezTo>
                  <a:cubicBezTo>
                    <a:pt x="380" y="252"/>
                    <a:pt x="366" y="278"/>
                    <a:pt x="357" y="308"/>
                  </a:cubicBezTo>
                  <a:cubicBezTo>
                    <a:pt x="352" y="318"/>
                    <a:pt x="319" y="379"/>
                    <a:pt x="285" y="424"/>
                  </a:cubicBezTo>
                  <a:cubicBezTo>
                    <a:pt x="286" y="424"/>
                    <a:pt x="286" y="425"/>
                    <a:pt x="286" y="425"/>
                  </a:cubicBezTo>
                  <a:cubicBezTo>
                    <a:pt x="291" y="429"/>
                    <a:pt x="296" y="432"/>
                    <a:pt x="301" y="435"/>
                  </a:cubicBezTo>
                  <a:cubicBezTo>
                    <a:pt x="307" y="438"/>
                    <a:pt x="312" y="441"/>
                    <a:pt x="317" y="444"/>
                  </a:cubicBezTo>
                  <a:cubicBezTo>
                    <a:pt x="334" y="422"/>
                    <a:pt x="349" y="398"/>
                    <a:pt x="362" y="376"/>
                  </a:cubicBezTo>
                  <a:cubicBezTo>
                    <a:pt x="408" y="378"/>
                    <a:pt x="449" y="406"/>
                    <a:pt x="477" y="431"/>
                  </a:cubicBezTo>
                  <a:cubicBezTo>
                    <a:pt x="488" y="424"/>
                    <a:pt x="498" y="416"/>
                    <a:pt x="507" y="407"/>
                  </a:cubicBezTo>
                  <a:cubicBezTo>
                    <a:pt x="477" y="380"/>
                    <a:pt x="434" y="349"/>
                    <a:pt x="382" y="341"/>
                  </a:cubicBezTo>
                  <a:cubicBezTo>
                    <a:pt x="388" y="331"/>
                    <a:pt x="391" y="325"/>
                    <a:pt x="391" y="324"/>
                  </a:cubicBezTo>
                  <a:cubicBezTo>
                    <a:pt x="392" y="322"/>
                    <a:pt x="392" y="322"/>
                    <a:pt x="392" y="322"/>
                  </a:cubicBezTo>
                  <a:cubicBezTo>
                    <a:pt x="393" y="320"/>
                    <a:pt x="393" y="320"/>
                    <a:pt x="393" y="320"/>
                  </a:cubicBezTo>
                  <a:cubicBezTo>
                    <a:pt x="404" y="283"/>
                    <a:pt x="423" y="255"/>
                    <a:pt x="452" y="238"/>
                  </a:cubicBezTo>
                  <a:cubicBezTo>
                    <a:pt x="480" y="220"/>
                    <a:pt x="514" y="215"/>
                    <a:pt x="541" y="215"/>
                  </a:cubicBezTo>
                  <a:cubicBezTo>
                    <a:pt x="550" y="215"/>
                    <a:pt x="558" y="216"/>
                    <a:pt x="565" y="216"/>
                  </a:cubicBezTo>
                  <a:cubicBezTo>
                    <a:pt x="563" y="203"/>
                    <a:pt x="559" y="190"/>
                    <a:pt x="555" y="178"/>
                  </a:cubicBezTo>
                  <a:cubicBezTo>
                    <a:pt x="550" y="178"/>
                    <a:pt x="546" y="178"/>
                    <a:pt x="541" y="178"/>
                  </a:cubicBezTo>
                  <a:cubicBezTo>
                    <a:pt x="511" y="178"/>
                    <a:pt x="473" y="183"/>
                    <a:pt x="439" y="202"/>
                  </a:cubicBezTo>
                  <a:cubicBezTo>
                    <a:pt x="400" y="193"/>
                    <a:pt x="362" y="189"/>
                    <a:pt x="326" y="189"/>
                  </a:cubicBezTo>
                  <a:cubicBezTo>
                    <a:pt x="293" y="189"/>
                    <a:pt x="261" y="192"/>
                    <a:pt x="232" y="200"/>
                  </a:cubicBezTo>
                  <a:cubicBezTo>
                    <a:pt x="224" y="141"/>
                    <a:pt x="238" y="88"/>
                    <a:pt x="274" y="41"/>
                  </a:cubicBezTo>
                  <a:cubicBezTo>
                    <a:pt x="285" y="26"/>
                    <a:pt x="297" y="14"/>
                    <a:pt x="307" y="5"/>
                  </a:cubicBezTo>
                  <a:cubicBezTo>
                    <a:pt x="291" y="2"/>
                    <a:pt x="276" y="1"/>
                    <a:pt x="261" y="0"/>
                  </a:cubicBezTo>
                  <a:cubicBezTo>
                    <a:pt x="260" y="0"/>
                    <a:pt x="260" y="0"/>
                    <a:pt x="259" y="0"/>
                  </a:cubicBezTo>
                </a:path>
              </a:pathLst>
            </a:custGeom>
            <a:solidFill>
              <a:srgbClr val="DF65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83"/>
            <p:cNvSpPr>
              <a:spLocks/>
            </p:cNvSpPr>
            <p:nvPr/>
          </p:nvSpPr>
          <p:spPr bwMode="auto">
            <a:xfrm>
              <a:off x="8475663" y="1984375"/>
              <a:ext cx="1352550" cy="608012"/>
            </a:xfrm>
            <a:custGeom>
              <a:avLst/>
              <a:gdLst>
                <a:gd name="T0" fmla="*/ 1 w 423"/>
                <a:gd name="T1" fmla="*/ 164 h 190"/>
                <a:gd name="T2" fmla="*/ 0 w 423"/>
                <a:gd name="T3" fmla="*/ 133 h 190"/>
                <a:gd name="T4" fmla="*/ 385 w 423"/>
                <a:gd name="T5" fmla="*/ 0 h 190"/>
                <a:gd name="T6" fmla="*/ 407 w 423"/>
                <a:gd name="T7" fmla="*/ 26 h 190"/>
                <a:gd name="T8" fmla="*/ 423 w 423"/>
                <a:gd name="T9" fmla="*/ 43 h 190"/>
                <a:gd name="T10" fmla="*/ 3 w 423"/>
                <a:gd name="T11" fmla="*/ 190 h 190"/>
                <a:gd name="T12" fmla="*/ 1 w 423"/>
                <a:gd name="T13" fmla="*/ 164 h 190"/>
              </a:gdLst>
              <a:ahLst/>
              <a:cxnLst>
                <a:cxn ang="0">
                  <a:pos x="T0" y="T1"/>
                </a:cxn>
                <a:cxn ang="0">
                  <a:pos x="T2" y="T3"/>
                </a:cxn>
                <a:cxn ang="0">
                  <a:pos x="T4" y="T5"/>
                </a:cxn>
                <a:cxn ang="0">
                  <a:pos x="T6" y="T7"/>
                </a:cxn>
                <a:cxn ang="0">
                  <a:pos x="T8" y="T9"/>
                </a:cxn>
                <a:cxn ang="0">
                  <a:pos x="T10" y="T11"/>
                </a:cxn>
                <a:cxn ang="0">
                  <a:pos x="T12" y="T13"/>
                </a:cxn>
              </a:cxnLst>
              <a:rect l="0" t="0" r="r" b="b"/>
              <a:pathLst>
                <a:path w="423" h="190">
                  <a:moveTo>
                    <a:pt x="1" y="164"/>
                  </a:moveTo>
                  <a:cubicBezTo>
                    <a:pt x="0" y="133"/>
                    <a:pt x="0" y="133"/>
                    <a:pt x="0" y="133"/>
                  </a:cubicBezTo>
                  <a:cubicBezTo>
                    <a:pt x="1" y="133"/>
                    <a:pt x="267" y="105"/>
                    <a:pt x="385" y="0"/>
                  </a:cubicBezTo>
                  <a:cubicBezTo>
                    <a:pt x="407" y="26"/>
                    <a:pt x="407" y="26"/>
                    <a:pt x="407" y="26"/>
                  </a:cubicBezTo>
                  <a:cubicBezTo>
                    <a:pt x="423" y="43"/>
                    <a:pt x="423" y="43"/>
                    <a:pt x="423" y="43"/>
                  </a:cubicBezTo>
                  <a:cubicBezTo>
                    <a:pt x="290" y="161"/>
                    <a:pt x="8" y="190"/>
                    <a:pt x="3" y="190"/>
                  </a:cubicBezTo>
                  <a:cubicBezTo>
                    <a:pt x="1" y="164"/>
                    <a:pt x="1" y="164"/>
                    <a:pt x="1" y="164"/>
                  </a:cubicBezTo>
                </a:path>
              </a:pathLst>
            </a:custGeom>
            <a:solidFill>
              <a:srgbClr val="B9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284"/>
            <p:cNvSpPr>
              <a:spLocks/>
            </p:cNvSpPr>
            <p:nvPr/>
          </p:nvSpPr>
          <p:spPr bwMode="auto">
            <a:xfrm>
              <a:off x="8478838" y="2068513"/>
              <a:ext cx="1349375" cy="523875"/>
            </a:xfrm>
            <a:custGeom>
              <a:avLst/>
              <a:gdLst>
                <a:gd name="T0" fmla="*/ 406 w 422"/>
                <a:gd name="T1" fmla="*/ 0 h 164"/>
                <a:gd name="T2" fmla="*/ 0 w 422"/>
                <a:gd name="T3" fmla="*/ 138 h 164"/>
                <a:gd name="T4" fmla="*/ 2 w 422"/>
                <a:gd name="T5" fmla="*/ 164 h 164"/>
                <a:gd name="T6" fmla="*/ 422 w 422"/>
                <a:gd name="T7" fmla="*/ 17 h 164"/>
                <a:gd name="T8" fmla="*/ 406 w 422"/>
                <a:gd name="T9" fmla="*/ 0 h 164"/>
              </a:gdLst>
              <a:ahLst/>
              <a:cxnLst>
                <a:cxn ang="0">
                  <a:pos x="T0" y="T1"/>
                </a:cxn>
                <a:cxn ang="0">
                  <a:pos x="T2" y="T3"/>
                </a:cxn>
                <a:cxn ang="0">
                  <a:pos x="T4" y="T5"/>
                </a:cxn>
                <a:cxn ang="0">
                  <a:pos x="T6" y="T7"/>
                </a:cxn>
                <a:cxn ang="0">
                  <a:pos x="T8" y="T9"/>
                </a:cxn>
              </a:cxnLst>
              <a:rect l="0" t="0" r="r" b="b"/>
              <a:pathLst>
                <a:path w="422" h="164">
                  <a:moveTo>
                    <a:pt x="406" y="0"/>
                  </a:moveTo>
                  <a:cubicBezTo>
                    <a:pt x="371" y="30"/>
                    <a:pt x="210" y="107"/>
                    <a:pt x="0" y="138"/>
                  </a:cubicBezTo>
                  <a:cubicBezTo>
                    <a:pt x="2" y="164"/>
                    <a:pt x="2" y="164"/>
                    <a:pt x="2" y="164"/>
                  </a:cubicBezTo>
                  <a:cubicBezTo>
                    <a:pt x="7" y="164"/>
                    <a:pt x="289" y="135"/>
                    <a:pt x="422" y="17"/>
                  </a:cubicBezTo>
                  <a:cubicBezTo>
                    <a:pt x="406" y="0"/>
                    <a:pt x="406" y="0"/>
                    <a:pt x="406" y="0"/>
                  </a:cubicBezTo>
                </a:path>
              </a:pathLst>
            </a:custGeom>
            <a:solidFill>
              <a:srgbClr val="902B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85"/>
            <p:cNvSpPr>
              <a:spLocks/>
            </p:cNvSpPr>
            <p:nvPr/>
          </p:nvSpPr>
          <p:spPr bwMode="auto">
            <a:xfrm>
              <a:off x="8280400" y="2409825"/>
              <a:ext cx="204787" cy="195262"/>
            </a:xfrm>
            <a:custGeom>
              <a:avLst/>
              <a:gdLst>
                <a:gd name="T0" fmla="*/ 34 w 64"/>
                <a:gd name="T1" fmla="*/ 60 h 61"/>
                <a:gd name="T2" fmla="*/ 33 w 64"/>
                <a:gd name="T3" fmla="*/ 60 h 61"/>
                <a:gd name="T4" fmla="*/ 1 w 64"/>
                <a:gd name="T5" fmla="*/ 34 h 61"/>
                <a:gd name="T6" fmla="*/ 28 w 64"/>
                <a:gd name="T7" fmla="*/ 2 h 61"/>
                <a:gd name="T8" fmla="*/ 29 w 64"/>
                <a:gd name="T9" fmla="*/ 2 h 61"/>
                <a:gd name="T10" fmla="*/ 29 w 64"/>
                <a:gd name="T11" fmla="*/ 2 h 61"/>
                <a:gd name="T12" fmla="*/ 61 w 64"/>
                <a:gd name="T13" fmla="*/ 0 h 61"/>
                <a:gd name="T14" fmla="*/ 64 w 64"/>
                <a:gd name="T15" fmla="*/ 57 h 61"/>
                <a:gd name="T16" fmla="*/ 34 w 64"/>
                <a:gd name="T17"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1">
                  <a:moveTo>
                    <a:pt x="34" y="60"/>
                  </a:moveTo>
                  <a:cubicBezTo>
                    <a:pt x="33" y="60"/>
                    <a:pt x="33" y="60"/>
                    <a:pt x="33" y="60"/>
                  </a:cubicBezTo>
                  <a:cubicBezTo>
                    <a:pt x="17" y="61"/>
                    <a:pt x="2" y="50"/>
                    <a:pt x="1" y="34"/>
                  </a:cubicBezTo>
                  <a:cubicBezTo>
                    <a:pt x="0" y="18"/>
                    <a:pt x="12" y="4"/>
                    <a:pt x="28" y="2"/>
                  </a:cubicBezTo>
                  <a:cubicBezTo>
                    <a:pt x="28" y="2"/>
                    <a:pt x="28" y="2"/>
                    <a:pt x="29" y="2"/>
                  </a:cubicBezTo>
                  <a:cubicBezTo>
                    <a:pt x="29" y="2"/>
                    <a:pt x="29" y="2"/>
                    <a:pt x="29" y="2"/>
                  </a:cubicBezTo>
                  <a:cubicBezTo>
                    <a:pt x="61" y="0"/>
                    <a:pt x="61" y="0"/>
                    <a:pt x="61" y="0"/>
                  </a:cubicBezTo>
                  <a:cubicBezTo>
                    <a:pt x="64" y="57"/>
                    <a:pt x="64" y="57"/>
                    <a:pt x="64" y="57"/>
                  </a:cubicBezTo>
                  <a:cubicBezTo>
                    <a:pt x="34" y="60"/>
                    <a:pt x="34" y="60"/>
                    <a:pt x="34" y="60"/>
                  </a:cubicBez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86"/>
            <p:cNvSpPr>
              <a:spLocks/>
            </p:cNvSpPr>
            <p:nvPr/>
          </p:nvSpPr>
          <p:spPr bwMode="auto">
            <a:xfrm>
              <a:off x="10480675" y="628650"/>
              <a:ext cx="25400" cy="495300"/>
            </a:xfrm>
            <a:custGeom>
              <a:avLst/>
              <a:gdLst>
                <a:gd name="T0" fmla="*/ 0 w 8"/>
                <a:gd name="T1" fmla="*/ 4 h 155"/>
                <a:gd name="T2" fmla="*/ 0 w 8"/>
                <a:gd name="T3" fmla="*/ 151 h 155"/>
                <a:gd name="T4" fmla="*/ 4 w 8"/>
                <a:gd name="T5" fmla="*/ 155 h 155"/>
                <a:gd name="T6" fmla="*/ 8 w 8"/>
                <a:gd name="T7" fmla="*/ 151 h 155"/>
                <a:gd name="T8" fmla="*/ 8 w 8"/>
                <a:gd name="T9" fmla="*/ 4 h 155"/>
                <a:gd name="T10" fmla="*/ 4 w 8"/>
                <a:gd name="T11" fmla="*/ 0 h 155"/>
                <a:gd name="T12" fmla="*/ 0 w 8"/>
                <a:gd name="T13" fmla="*/ 4 h 155"/>
              </a:gdLst>
              <a:ahLst/>
              <a:cxnLst>
                <a:cxn ang="0">
                  <a:pos x="T0" y="T1"/>
                </a:cxn>
                <a:cxn ang="0">
                  <a:pos x="T2" y="T3"/>
                </a:cxn>
                <a:cxn ang="0">
                  <a:pos x="T4" y="T5"/>
                </a:cxn>
                <a:cxn ang="0">
                  <a:pos x="T6" y="T7"/>
                </a:cxn>
                <a:cxn ang="0">
                  <a:pos x="T8" y="T9"/>
                </a:cxn>
                <a:cxn ang="0">
                  <a:pos x="T10" y="T11"/>
                </a:cxn>
                <a:cxn ang="0">
                  <a:pos x="T12" y="T13"/>
                </a:cxn>
              </a:cxnLst>
              <a:rect l="0" t="0" r="r" b="b"/>
              <a:pathLst>
                <a:path w="8" h="155">
                  <a:moveTo>
                    <a:pt x="0" y="4"/>
                  </a:moveTo>
                  <a:cubicBezTo>
                    <a:pt x="0" y="151"/>
                    <a:pt x="0" y="151"/>
                    <a:pt x="0" y="151"/>
                  </a:cubicBezTo>
                  <a:cubicBezTo>
                    <a:pt x="0" y="153"/>
                    <a:pt x="2" y="155"/>
                    <a:pt x="4" y="155"/>
                  </a:cubicBezTo>
                  <a:cubicBezTo>
                    <a:pt x="6" y="155"/>
                    <a:pt x="8" y="153"/>
                    <a:pt x="8" y="151"/>
                  </a:cubicBezTo>
                  <a:cubicBezTo>
                    <a:pt x="8" y="4"/>
                    <a:pt x="8" y="4"/>
                    <a:pt x="8" y="4"/>
                  </a:cubicBezTo>
                  <a:cubicBezTo>
                    <a:pt x="8" y="1"/>
                    <a:pt x="6" y="0"/>
                    <a:pt x="4" y="0"/>
                  </a:cubicBezTo>
                  <a:cubicBezTo>
                    <a:pt x="2" y="0"/>
                    <a:pt x="0" y="1"/>
                    <a:pt x="0" y="4"/>
                  </a:cubicBezTo>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287"/>
            <p:cNvSpPr>
              <a:spLocks noChangeArrowheads="1"/>
            </p:cNvSpPr>
            <p:nvPr/>
          </p:nvSpPr>
          <p:spPr bwMode="auto">
            <a:xfrm>
              <a:off x="10452100" y="1111250"/>
              <a:ext cx="85725" cy="85725"/>
            </a:xfrm>
            <a:prstGeom prst="ellipse">
              <a:avLst/>
            </a:pr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88"/>
            <p:cNvSpPr>
              <a:spLocks/>
            </p:cNvSpPr>
            <p:nvPr/>
          </p:nvSpPr>
          <p:spPr bwMode="auto">
            <a:xfrm>
              <a:off x="10525125" y="1152525"/>
              <a:ext cx="12700" cy="223837"/>
            </a:xfrm>
            <a:custGeom>
              <a:avLst/>
              <a:gdLst>
                <a:gd name="T0" fmla="*/ 0 w 4"/>
                <a:gd name="T1" fmla="*/ 2 h 70"/>
                <a:gd name="T2" fmla="*/ 0 w 4"/>
                <a:gd name="T3" fmla="*/ 68 h 70"/>
                <a:gd name="T4" fmla="*/ 2 w 4"/>
                <a:gd name="T5" fmla="*/ 70 h 70"/>
                <a:gd name="T6" fmla="*/ 4 w 4"/>
                <a:gd name="T7" fmla="*/ 68 h 70"/>
                <a:gd name="T8" fmla="*/ 4 w 4"/>
                <a:gd name="T9" fmla="*/ 2 h 70"/>
                <a:gd name="T10" fmla="*/ 2 w 4"/>
                <a:gd name="T11" fmla="*/ 0 h 70"/>
                <a:gd name="T12" fmla="*/ 0 w 4"/>
                <a:gd name="T13" fmla="*/ 2 h 70"/>
              </a:gdLst>
              <a:ahLst/>
              <a:cxnLst>
                <a:cxn ang="0">
                  <a:pos x="T0" y="T1"/>
                </a:cxn>
                <a:cxn ang="0">
                  <a:pos x="T2" y="T3"/>
                </a:cxn>
                <a:cxn ang="0">
                  <a:pos x="T4" y="T5"/>
                </a:cxn>
                <a:cxn ang="0">
                  <a:pos x="T6" y="T7"/>
                </a:cxn>
                <a:cxn ang="0">
                  <a:pos x="T8" y="T9"/>
                </a:cxn>
                <a:cxn ang="0">
                  <a:pos x="T10" y="T11"/>
                </a:cxn>
                <a:cxn ang="0">
                  <a:pos x="T12" y="T13"/>
                </a:cxn>
              </a:cxnLst>
              <a:rect l="0" t="0" r="r" b="b"/>
              <a:pathLst>
                <a:path w="4" h="70">
                  <a:moveTo>
                    <a:pt x="0" y="2"/>
                  </a:moveTo>
                  <a:cubicBezTo>
                    <a:pt x="0" y="68"/>
                    <a:pt x="0" y="68"/>
                    <a:pt x="0" y="68"/>
                  </a:cubicBezTo>
                  <a:cubicBezTo>
                    <a:pt x="0" y="69"/>
                    <a:pt x="1" y="70"/>
                    <a:pt x="2" y="70"/>
                  </a:cubicBezTo>
                  <a:cubicBezTo>
                    <a:pt x="3" y="70"/>
                    <a:pt x="4" y="69"/>
                    <a:pt x="4" y="68"/>
                  </a:cubicBezTo>
                  <a:cubicBezTo>
                    <a:pt x="4" y="2"/>
                    <a:pt x="4" y="2"/>
                    <a:pt x="4" y="2"/>
                  </a:cubicBezTo>
                  <a:cubicBezTo>
                    <a:pt x="4" y="1"/>
                    <a:pt x="3" y="0"/>
                    <a:pt x="2" y="0"/>
                  </a:cubicBezTo>
                  <a:cubicBezTo>
                    <a:pt x="1" y="0"/>
                    <a:pt x="0" y="1"/>
                    <a:pt x="0" y="2"/>
                  </a:cubicBezTo>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89"/>
            <p:cNvSpPr>
              <a:spLocks/>
            </p:cNvSpPr>
            <p:nvPr/>
          </p:nvSpPr>
          <p:spPr bwMode="auto">
            <a:xfrm>
              <a:off x="10499725" y="1152525"/>
              <a:ext cx="12700" cy="249237"/>
            </a:xfrm>
            <a:custGeom>
              <a:avLst/>
              <a:gdLst>
                <a:gd name="T0" fmla="*/ 0 w 4"/>
                <a:gd name="T1" fmla="*/ 2 h 78"/>
                <a:gd name="T2" fmla="*/ 0 w 4"/>
                <a:gd name="T3" fmla="*/ 76 h 78"/>
                <a:gd name="T4" fmla="*/ 2 w 4"/>
                <a:gd name="T5" fmla="*/ 78 h 78"/>
                <a:gd name="T6" fmla="*/ 4 w 4"/>
                <a:gd name="T7" fmla="*/ 76 h 78"/>
                <a:gd name="T8" fmla="*/ 4 w 4"/>
                <a:gd name="T9" fmla="*/ 2 h 78"/>
                <a:gd name="T10" fmla="*/ 2 w 4"/>
                <a:gd name="T11" fmla="*/ 0 h 78"/>
                <a:gd name="T12" fmla="*/ 0 w 4"/>
                <a:gd name="T13" fmla="*/ 2 h 78"/>
              </a:gdLst>
              <a:ahLst/>
              <a:cxnLst>
                <a:cxn ang="0">
                  <a:pos x="T0" y="T1"/>
                </a:cxn>
                <a:cxn ang="0">
                  <a:pos x="T2" y="T3"/>
                </a:cxn>
                <a:cxn ang="0">
                  <a:pos x="T4" y="T5"/>
                </a:cxn>
                <a:cxn ang="0">
                  <a:pos x="T6" y="T7"/>
                </a:cxn>
                <a:cxn ang="0">
                  <a:pos x="T8" y="T9"/>
                </a:cxn>
                <a:cxn ang="0">
                  <a:pos x="T10" y="T11"/>
                </a:cxn>
                <a:cxn ang="0">
                  <a:pos x="T12" y="T13"/>
                </a:cxn>
              </a:cxnLst>
              <a:rect l="0" t="0" r="r" b="b"/>
              <a:pathLst>
                <a:path w="4" h="78">
                  <a:moveTo>
                    <a:pt x="0" y="2"/>
                  </a:moveTo>
                  <a:cubicBezTo>
                    <a:pt x="0" y="76"/>
                    <a:pt x="0" y="76"/>
                    <a:pt x="0" y="76"/>
                  </a:cubicBezTo>
                  <a:cubicBezTo>
                    <a:pt x="0" y="77"/>
                    <a:pt x="1" y="78"/>
                    <a:pt x="2" y="78"/>
                  </a:cubicBezTo>
                  <a:cubicBezTo>
                    <a:pt x="3" y="78"/>
                    <a:pt x="4" y="77"/>
                    <a:pt x="4" y="76"/>
                  </a:cubicBezTo>
                  <a:cubicBezTo>
                    <a:pt x="4" y="2"/>
                    <a:pt x="4" y="2"/>
                    <a:pt x="4" y="2"/>
                  </a:cubicBezTo>
                  <a:cubicBezTo>
                    <a:pt x="4" y="1"/>
                    <a:pt x="3" y="0"/>
                    <a:pt x="2" y="0"/>
                  </a:cubicBezTo>
                  <a:cubicBezTo>
                    <a:pt x="1" y="0"/>
                    <a:pt x="0" y="1"/>
                    <a:pt x="0" y="2"/>
                  </a:cubicBezTo>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90"/>
            <p:cNvSpPr>
              <a:spLocks/>
            </p:cNvSpPr>
            <p:nvPr/>
          </p:nvSpPr>
          <p:spPr bwMode="auto">
            <a:xfrm>
              <a:off x="10474325" y="1152525"/>
              <a:ext cx="12700" cy="249237"/>
            </a:xfrm>
            <a:custGeom>
              <a:avLst/>
              <a:gdLst>
                <a:gd name="T0" fmla="*/ 0 w 4"/>
                <a:gd name="T1" fmla="*/ 2 h 78"/>
                <a:gd name="T2" fmla="*/ 0 w 4"/>
                <a:gd name="T3" fmla="*/ 76 h 78"/>
                <a:gd name="T4" fmla="*/ 2 w 4"/>
                <a:gd name="T5" fmla="*/ 78 h 78"/>
                <a:gd name="T6" fmla="*/ 4 w 4"/>
                <a:gd name="T7" fmla="*/ 76 h 78"/>
                <a:gd name="T8" fmla="*/ 4 w 4"/>
                <a:gd name="T9" fmla="*/ 2 h 78"/>
                <a:gd name="T10" fmla="*/ 2 w 4"/>
                <a:gd name="T11" fmla="*/ 0 h 78"/>
                <a:gd name="T12" fmla="*/ 0 w 4"/>
                <a:gd name="T13" fmla="*/ 2 h 78"/>
              </a:gdLst>
              <a:ahLst/>
              <a:cxnLst>
                <a:cxn ang="0">
                  <a:pos x="T0" y="T1"/>
                </a:cxn>
                <a:cxn ang="0">
                  <a:pos x="T2" y="T3"/>
                </a:cxn>
                <a:cxn ang="0">
                  <a:pos x="T4" y="T5"/>
                </a:cxn>
                <a:cxn ang="0">
                  <a:pos x="T6" y="T7"/>
                </a:cxn>
                <a:cxn ang="0">
                  <a:pos x="T8" y="T9"/>
                </a:cxn>
                <a:cxn ang="0">
                  <a:pos x="T10" y="T11"/>
                </a:cxn>
                <a:cxn ang="0">
                  <a:pos x="T12" y="T13"/>
                </a:cxn>
              </a:cxnLst>
              <a:rect l="0" t="0" r="r" b="b"/>
              <a:pathLst>
                <a:path w="4" h="78">
                  <a:moveTo>
                    <a:pt x="0" y="2"/>
                  </a:moveTo>
                  <a:cubicBezTo>
                    <a:pt x="0" y="76"/>
                    <a:pt x="0" y="76"/>
                    <a:pt x="0" y="76"/>
                  </a:cubicBezTo>
                  <a:cubicBezTo>
                    <a:pt x="0" y="77"/>
                    <a:pt x="1" y="78"/>
                    <a:pt x="2" y="78"/>
                  </a:cubicBezTo>
                  <a:cubicBezTo>
                    <a:pt x="3" y="78"/>
                    <a:pt x="4" y="77"/>
                    <a:pt x="4" y="76"/>
                  </a:cubicBezTo>
                  <a:cubicBezTo>
                    <a:pt x="4" y="2"/>
                    <a:pt x="4" y="2"/>
                    <a:pt x="4" y="2"/>
                  </a:cubicBezTo>
                  <a:cubicBezTo>
                    <a:pt x="4" y="1"/>
                    <a:pt x="3" y="0"/>
                    <a:pt x="2" y="0"/>
                  </a:cubicBezTo>
                  <a:cubicBezTo>
                    <a:pt x="1" y="0"/>
                    <a:pt x="0" y="1"/>
                    <a:pt x="0" y="2"/>
                  </a:cubicBezTo>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91"/>
            <p:cNvSpPr>
              <a:spLocks/>
            </p:cNvSpPr>
            <p:nvPr/>
          </p:nvSpPr>
          <p:spPr bwMode="auto">
            <a:xfrm>
              <a:off x="10448925" y="1152525"/>
              <a:ext cx="12700" cy="223837"/>
            </a:xfrm>
            <a:custGeom>
              <a:avLst/>
              <a:gdLst>
                <a:gd name="T0" fmla="*/ 0 w 4"/>
                <a:gd name="T1" fmla="*/ 2 h 70"/>
                <a:gd name="T2" fmla="*/ 0 w 4"/>
                <a:gd name="T3" fmla="*/ 68 h 70"/>
                <a:gd name="T4" fmla="*/ 2 w 4"/>
                <a:gd name="T5" fmla="*/ 70 h 70"/>
                <a:gd name="T6" fmla="*/ 4 w 4"/>
                <a:gd name="T7" fmla="*/ 68 h 70"/>
                <a:gd name="T8" fmla="*/ 4 w 4"/>
                <a:gd name="T9" fmla="*/ 2 h 70"/>
                <a:gd name="T10" fmla="*/ 2 w 4"/>
                <a:gd name="T11" fmla="*/ 0 h 70"/>
                <a:gd name="T12" fmla="*/ 0 w 4"/>
                <a:gd name="T13" fmla="*/ 2 h 70"/>
              </a:gdLst>
              <a:ahLst/>
              <a:cxnLst>
                <a:cxn ang="0">
                  <a:pos x="T0" y="T1"/>
                </a:cxn>
                <a:cxn ang="0">
                  <a:pos x="T2" y="T3"/>
                </a:cxn>
                <a:cxn ang="0">
                  <a:pos x="T4" y="T5"/>
                </a:cxn>
                <a:cxn ang="0">
                  <a:pos x="T6" y="T7"/>
                </a:cxn>
                <a:cxn ang="0">
                  <a:pos x="T8" y="T9"/>
                </a:cxn>
                <a:cxn ang="0">
                  <a:pos x="T10" y="T11"/>
                </a:cxn>
                <a:cxn ang="0">
                  <a:pos x="T12" y="T13"/>
                </a:cxn>
              </a:cxnLst>
              <a:rect l="0" t="0" r="r" b="b"/>
              <a:pathLst>
                <a:path w="4" h="70">
                  <a:moveTo>
                    <a:pt x="0" y="2"/>
                  </a:moveTo>
                  <a:cubicBezTo>
                    <a:pt x="0" y="68"/>
                    <a:pt x="0" y="68"/>
                    <a:pt x="0" y="68"/>
                  </a:cubicBezTo>
                  <a:cubicBezTo>
                    <a:pt x="0" y="69"/>
                    <a:pt x="1" y="70"/>
                    <a:pt x="2" y="70"/>
                  </a:cubicBezTo>
                  <a:cubicBezTo>
                    <a:pt x="3" y="70"/>
                    <a:pt x="4" y="69"/>
                    <a:pt x="4" y="68"/>
                  </a:cubicBezTo>
                  <a:cubicBezTo>
                    <a:pt x="4" y="2"/>
                    <a:pt x="4" y="2"/>
                    <a:pt x="4" y="2"/>
                  </a:cubicBezTo>
                  <a:cubicBezTo>
                    <a:pt x="4" y="1"/>
                    <a:pt x="3" y="0"/>
                    <a:pt x="2" y="0"/>
                  </a:cubicBezTo>
                  <a:cubicBezTo>
                    <a:pt x="1" y="0"/>
                    <a:pt x="0" y="1"/>
                    <a:pt x="0" y="2"/>
                  </a:cubicBezTo>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4" name="Title 3"/>
          <p:cNvSpPr txBox="1">
            <a:spLocks/>
          </p:cNvSpPr>
          <p:nvPr/>
        </p:nvSpPr>
        <p:spPr>
          <a:xfrm>
            <a:off x="266700" y="2125663"/>
            <a:ext cx="7315200" cy="1333653"/>
          </a:xfrm>
          <a:prstGeom prst="rect">
            <a:avLst/>
          </a:prstGeom>
          <a:noFill/>
        </p:spPr>
        <p:txBody>
          <a:bodyPr vert="horz" wrap="square" lIns="146304" tIns="91413" rIns="146304" bIns="91413"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6600" dirty="0" smtClean="0">
                <a:solidFill>
                  <a:srgbClr val="3F3F3F"/>
                </a:solidFill>
              </a:rPr>
              <a:t>Enable hypothesis-driven </a:t>
            </a:r>
            <a:r>
              <a:rPr lang="en-US" sz="6600" dirty="0">
                <a:solidFill>
                  <a:srgbClr val="3F3F3F"/>
                </a:solidFill>
              </a:rPr>
              <a:t>d</a:t>
            </a:r>
            <a:r>
              <a:rPr lang="en-US" sz="6600" dirty="0" smtClean="0">
                <a:solidFill>
                  <a:srgbClr val="3F3F3F"/>
                </a:solidFill>
              </a:rPr>
              <a:t>evelopment </a:t>
            </a:r>
            <a:r>
              <a:rPr lang="en-US" sz="6600" dirty="0">
                <a:solidFill>
                  <a:srgbClr val="3F3F3F"/>
                </a:solidFill>
              </a:rPr>
              <a:t/>
            </a:r>
            <a:br>
              <a:rPr lang="en-US" sz="6600" dirty="0">
                <a:solidFill>
                  <a:srgbClr val="3F3F3F"/>
                </a:solidFill>
              </a:rPr>
            </a:br>
            <a:endParaRPr lang="en-US" sz="6600" dirty="0">
              <a:solidFill>
                <a:srgbClr val="3F3F3F"/>
              </a:solidFill>
            </a:endParaRPr>
          </a:p>
        </p:txBody>
      </p:sp>
    </p:spTree>
    <p:extLst>
      <p:ext uri="{BB962C8B-B14F-4D97-AF65-F5344CB8AC3E}">
        <p14:creationId xmlns:p14="http://schemas.microsoft.com/office/powerpoint/2010/main" val="245411311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274638" y="1679673"/>
            <a:ext cx="3782713" cy="4103590"/>
            <a:chOff x="274638" y="1679673"/>
            <a:chExt cx="3782713" cy="4103590"/>
          </a:xfrm>
        </p:grpSpPr>
        <p:sp>
          <p:nvSpPr>
            <p:cNvPr id="29" name="Rectangle 28"/>
            <p:cNvSpPr/>
            <p:nvPr/>
          </p:nvSpPr>
          <p:spPr bwMode="auto">
            <a:xfrm>
              <a:off x="274638" y="1679673"/>
              <a:ext cx="3782713" cy="4103590"/>
            </a:xfrm>
            <a:prstGeom prst="rect">
              <a:avLst/>
            </a:prstGeom>
            <a:solidFill>
              <a:srgbClr val="541868"/>
            </a:solidFill>
            <a:ln w="2540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marL="0" lvl="1" defTabSz="931065" fontAlgn="base">
                <a:spcBef>
                  <a:spcPct val="0"/>
                </a:spcBef>
                <a:spcAft>
                  <a:spcPct val="0"/>
                </a:spcAft>
                <a:defRPr/>
              </a:pPr>
              <a:r>
                <a:rPr lang="en-US" sz="4000" dirty="0" smtClean="0">
                  <a:gradFill>
                    <a:gsLst>
                      <a:gs pos="0">
                        <a:schemeClr val="accent1">
                          <a:lumMod val="5000"/>
                          <a:lumOff val="95000"/>
                        </a:schemeClr>
                      </a:gs>
                      <a:gs pos="100000">
                        <a:schemeClr val="tx1"/>
                      </a:gs>
                    </a:gsLst>
                    <a:lin ang="5400000" scaled="1"/>
                  </a:gradFill>
                  <a:latin typeface="+mj-lt"/>
                </a:rPr>
                <a:t>Problems</a:t>
              </a:r>
            </a:p>
            <a:p>
              <a:pPr marL="0" lvl="1" defTabSz="931065" fontAlgn="base">
                <a:spcBef>
                  <a:spcPct val="0"/>
                </a:spcBef>
                <a:spcAft>
                  <a:spcPct val="0"/>
                </a:spcAft>
                <a:defRPr/>
              </a:pPr>
              <a:r>
                <a:rPr lang="en-US" sz="2000" dirty="0" smtClean="0">
                  <a:gradFill>
                    <a:gsLst>
                      <a:gs pos="0">
                        <a:schemeClr val="accent1">
                          <a:lumMod val="5000"/>
                          <a:lumOff val="95000"/>
                        </a:schemeClr>
                      </a:gs>
                      <a:gs pos="100000">
                        <a:schemeClr val="tx1"/>
                      </a:gs>
                    </a:gsLst>
                    <a:lin ang="5400000" scaled="1"/>
                  </a:gradFill>
                </a:rPr>
                <a:t>Lack </a:t>
              </a:r>
              <a:r>
                <a:rPr lang="en-US" sz="2000" dirty="0">
                  <a:gradFill>
                    <a:gsLst>
                      <a:gs pos="0">
                        <a:schemeClr val="accent1">
                          <a:lumMod val="5000"/>
                          <a:lumOff val="95000"/>
                        </a:schemeClr>
                      </a:gs>
                      <a:gs pos="100000">
                        <a:schemeClr val="tx1"/>
                      </a:gs>
                    </a:gsLst>
                    <a:lin ang="5400000" scaled="1"/>
                  </a:gradFill>
                </a:rPr>
                <a:t>of information </a:t>
              </a:r>
              <a:r>
                <a:rPr lang="en-US" sz="2000" dirty="0" smtClean="0">
                  <a:gradFill>
                    <a:gsLst>
                      <a:gs pos="0">
                        <a:schemeClr val="accent1">
                          <a:lumMod val="5000"/>
                          <a:lumOff val="95000"/>
                        </a:schemeClr>
                      </a:gs>
                      <a:gs pos="100000">
                        <a:schemeClr val="tx1"/>
                      </a:gs>
                    </a:gsLst>
                    <a:lin ang="5400000" scaled="1"/>
                  </a:gradFill>
                </a:rPr>
                <a:t>to prioritize future </a:t>
              </a:r>
              <a:br>
                <a:rPr lang="en-US" sz="2000" dirty="0" smtClean="0">
                  <a:gradFill>
                    <a:gsLst>
                      <a:gs pos="0">
                        <a:schemeClr val="accent1">
                          <a:lumMod val="5000"/>
                          <a:lumOff val="95000"/>
                        </a:schemeClr>
                      </a:gs>
                      <a:gs pos="100000">
                        <a:schemeClr val="tx1"/>
                      </a:gs>
                    </a:gsLst>
                    <a:lin ang="5400000" scaled="1"/>
                  </a:gradFill>
                </a:rPr>
              </a:br>
              <a:r>
                <a:rPr lang="en-US" sz="2000" dirty="0" smtClean="0">
                  <a:gradFill>
                    <a:gsLst>
                      <a:gs pos="0">
                        <a:schemeClr val="accent1">
                          <a:lumMod val="5000"/>
                          <a:lumOff val="95000"/>
                        </a:schemeClr>
                      </a:gs>
                      <a:gs pos="100000">
                        <a:schemeClr val="tx1"/>
                      </a:gs>
                    </a:gsLst>
                    <a:lin ang="5400000" scaled="1"/>
                  </a:gradFill>
                </a:rPr>
                <a:t>investments </a:t>
              </a:r>
              <a:endParaRPr lang="en-US" sz="2000" dirty="0">
                <a:gradFill>
                  <a:gsLst>
                    <a:gs pos="0">
                      <a:schemeClr val="accent1">
                        <a:lumMod val="5000"/>
                        <a:lumOff val="95000"/>
                      </a:schemeClr>
                    </a:gs>
                    <a:gs pos="100000">
                      <a:schemeClr val="tx1"/>
                    </a:gs>
                  </a:gsLst>
                  <a:lin ang="5400000" scaled="1"/>
                </a:gradFill>
              </a:endParaRPr>
            </a:p>
            <a:p>
              <a:pPr defTabSz="931065" fontAlgn="base">
                <a:spcBef>
                  <a:spcPct val="0"/>
                </a:spcBef>
                <a:spcAft>
                  <a:spcPct val="0"/>
                </a:spcAft>
                <a:defRPr/>
              </a:pPr>
              <a:endParaRPr lang="en-US" kern="0" dirty="0">
                <a:gradFill>
                  <a:gsLst>
                    <a:gs pos="0">
                      <a:schemeClr val="accent1">
                        <a:lumMod val="5000"/>
                        <a:lumOff val="95000"/>
                      </a:schemeClr>
                    </a:gs>
                    <a:gs pos="100000">
                      <a:schemeClr val="tx1"/>
                    </a:gs>
                  </a:gsLst>
                  <a:lin ang="5400000" scaled="1"/>
                </a:gradFill>
                <a:latin typeface="+mj-lt"/>
                <a:ea typeface="Segoe UI" pitchFamily="34" charset="0"/>
                <a:cs typeface="Segoe UI" pitchFamily="34" charset="0"/>
              </a:endParaRPr>
            </a:p>
          </p:txBody>
        </p:sp>
        <p:sp>
          <p:nvSpPr>
            <p:cNvPr id="40" name="Freeform 67"/>
            <p:cNvSpPr>
              <a:spLocks noChangeAspect="1" noEditPoints="1"/>
            </p:cNvSpPr>
            <p:nvPr/>
          </p:nvSpPr>
          <p:spPr bwMode="black">
            <a:xfrm>
              <a:off x="2450592" y="4249046"/>
              <a:ext cx="1337707" cy="1335393"/>
            </a:xfrm>
            <a:custGeom>
              <a:avLst/>
              <a:gdLst>
                <a:gd name="T0" fmla="*/ 1525 w 1554"/>
                <a:gd name="T1" fmla="*/ 721 h 1554"/>
                <a:gd name="T2" fmla="*/ 832 w 1554"/>
                <a:gd name="T3" fmla="*/ 33 h 1554"/>
                <a:gd name="T4" fmla="*/ 722 w 1554"/>
                <a:gd name="T5" fmla="*/ 33 h 1554"/>
                <a:gd name="T6" fmla="*/ 34 w 1554"/>
                <a:gd name="T7" fmla="*/ 721 h 1554"/>
                <a:gd name="T8" fmla="*/ 34 w 1554"/>
                <a:gd name="T9" fmla="*/ 837 h 1554"/>
                <a:gd name="T10" fmla="*/ 722 w 1554"/>
                <a:gd name="T11" fmla="*/ 1525 h 1554"/>
                <a:gd name="T12" fmla="*/ 832 w 1554"/>
                <a:gd name="T13" fmla="*/ 1525 h 1554"/>
                <a:gd name="T14" fmla="*/ 1525 w 1554"/>
                <a:gd name="T15" fmla="*/ 837 h 1554"/>
                <a:gd name="T16" fmla="*/ 1525 w 1554"/>
                <a:gd name="T17" fmla="*/ 721 h 1554"/>
                <a:gd name="T18" fmla="*/ 1352 w 1554"/>
                <a:gd name="T19" fmla="*/ 822 h 1554"/>
                <a:gd name="T20" fmla="*/ 823 w 1554"/>
                <a:gd name="T21" fmla="*/ 1352 h 1554"/>
                <a:gd name="T22" fmla="*/ 736 w 1554"/>
                <a:gd name="T23" fmla="*/ 1352 h 1554"/>
                <a:gd name="T24" fmla="*/ 207 w 1554"/>
                <a:gd name="T25" fmla="*/ 822 h 1554"/>
                <a:gd name="T26" fmla="*/ 207 w 1554"/>
                <a:gd name="T27" fmla="*/ 736 h 1554"/>
                <a:gd name="T28" fmla="*/ 736 w 1554"/>
                <a:gd name="T29" fmla="*/ 207 h 1554"/>
                <a:gd name="T30" fmla="*/ 823 w 1554"/>
                <a:gd name="T31" fmla="*/ 207 h 1554"/>
                <a:gd name="T32" fmla="*/ 1352 w 1554"/>
                <a:gd name="T33" fmla="*/ 736 h 1554"/>
                <a:gd name="T34" fmla="*/ 1352 w 1554"/>
                <a:gd name="T35" fmla="*/ 822 h 1554"/>
                <a:gd name="T36" fmla="*/ 821 w 1554"/>
                <a:gd name="T37" fmla="*/ 910 h 1554"/>
                <a:gd name="T38" fmla="*/ 821 w 1554"/>
                <a:gd name="T39" fmla="*/ 910 h 1554"/>
                <a:gd name="T40" fmla="*/ 734 w 1554"/>
                <a:gd name="T41" fmla="*/ 910 h 1554"/>
                <a:gd name="T42" fmla="*/ 691 w 1554"/>
                <a:gd name="T43" fmla="*/ 607 h 1554"/>
                <a:gd name="T44" fmla="*/ 691 w 1554"/>
                <a:gd name="T45" fmla="*/ 424 h 1554"/>
                <a:gd name="T46" fmla="*/ 864 w 1554"/>
                <a:gd name="T47" fmla="*/ 424 h 1554"/>
                <a:gd name="T48" fmla="*/ 864 w 1554"/>
                <a:gd name="T49" fmla="*/ 607 h 1554"/>
                <a:gd name="T50" fmla="*/ 821 w 1554"/>
                <a:gd name="T51" fmla="*/ 910 h 1554"/>
                <a:gd name="T52" fmla="*/ 681 w 1554"/>
                <a:gd name="T53" fmla="*/ 963 h 1554"/>
                <a:gd name="T54" fmla="*/ 875 w 1554"/>
                <a:gd name="T55" fmla="*/ 963 h 1554"/>
                <a:gd name="T56" fmla="*/ 875 w 1554"/>
                <a:gd name="T57" fmla="*/ 1151 h 1554"/>
                <a:gd name="T58" fmla="*/ 681 w 1554"/>
                <a:gd name="T59" fmla="*/ 1151 h 1554"/>
                <a:gd name="T60" fmla="*/ 681 w 1554"/>
                <a:gd name="T61" fmla="*/ 963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54" h="1554">
                  <a:moveTo>
                    <a:pt x="1525" y="721"/>
                  </a:moveTo>
                  <a:cubicBezTo>
                    <a:pt x="832" y="33"/>
                    <a:pt x="832" y="33"/>
                    <a:pt x="832" y="33"/>
                  </a:cubicBezTo>
                  <a:cubicBezTo>
                    <a:pt x="804" y="0"/>
                    <a:pt x="751" y="0"/>
                    <a:pt x="722" y="33"/>
                  </a:cubicBezTo>
                  <a:cubicBezTo>
                    <a:pt x="34" y="721"/>
                    <a:pt x="34" y="721"/>
                    <a:pt x="34" y="721"/>
                  </a:cubicBezTo>
                  <a:cubicBezTo>
                    <a:pt x="0" y="755"/>
                    <a:pt x="0" y="803"/>
                    <a:pt x="34" y="837"/>
                  </a:cubicBezTo>
                  <a:cubicBezTo>
                    <a:pt x="722" y="1525"/>
                    <a:pt x="722" y="1525"/>
                    <a:pt x="722" y="1525"/>
                  </a:cubicBezTo>
                  <a:cubicBezTo>
                    <a:pt x="751" y="1554"/>
                    <a:pt x="804" y="1554"/>
                    <a:pt x="832" y="1525"/>
                  </a:cubicBezTo>
                  <a:cubicBezTo>
                    <a:pt x="1525" y="837"/>
                    <a:pt x="1525" y="837"/>
                    <a:pt x="1525" y="837"/>
                  </a:cubicBezTo>
                  <a:cubicBezTo>
                    <a:pt x="1554" y="803"/>
                    <a:pt x="1554" y="755"/>
                    <a:pt x="1525" y="721"/>
                  </a:cubicBezTo>
                  <a:close/>
                  <a:moveTo>
                    <a:pt x="1352" y="822"/>
                  </a:moveTo>
                  <a:cubicBezTo>
                    <a:pt x="823" y="1352"/>
                    <a:pt x="823" y="1352"/>
                    <a:pt x="823" y="1352"/>
                  </a:cubicBezTo>
                  <a:cubicBezTo>
                    <a:pt x="799" y="1376"/>
                    <a:pt x="760" y="1376"/>
                    <a:pt x="736" y="1352"/>
                  </a:cubicBezTo>
                  <a:cubicBezTo>
                    <a:pt x="207" y="822"/>
                    <a:pt x="207" y="822"/>
                    <a:pt x="207" y="822"/>
                  </a:cubicBezTo>
                  <a:cubicBezTo>
                    <a:pt x="183" y="798"/>
                    <a:pt x="183" y="760"/>
                    <a:pt x="207" y="736"/>
                  </a:cubicBezTo>
                  <a:cubicBezTo>
                    <a:pt x="736" y="207"/>
                    <a:pt x="736" y="207"/>
                    <a:pt x="736" y="207"/>
                  </a:cubicBezTo>
                  <a:cubicBezTo>
                    <a:pt x="760" y="183"/>
                    <a:pt x="799" y="183"/>
                    <a:pt x="823" y="207"/>
                  </a:cubicBezTo>
                  <a:cubicBezTo>
                    <a:pt x="1352" y="736"/>
                    <a:pt x="1352" y="736"/>
                    <a:pt x="1352" y="736"/>
                  </a:cubicBezTo>
                  <a:cubicBezTo>
                    <a:pt x="1376" y="760"/>
                    <a:pt x="1376" y="798"/>
                    <a:pt x="1352" y="822"/>
                  </a:cubicBezTo>
                  <a:close/>
                  <a:moveTo>
                    <a:pt x="821" y="910"/>
                  </a:moveTo>
                  <a:cubicBezTo>
                    <a:pt x="821" y="910"/>
                    <a:pt x="821" y="910"/>
                    <a:pt x="821" y="910"/>
                  </a:cubicBezTo>
                  <a:cubicBezTo>
                    <a:pt x="734" y="910"/>
                    <a:pt x="734" y="910"/>
                    <a:pt x="734" y="910"/>
                  </a:cubicBezTo>
                  <a:cubicBezTo>
                    <a:pt x="691" y="607"/>
                    <a:pt x="691" y="607"/>
                    <a:pt x="691" y="607"/>
                  </a:cubicBezTo>
                  <a:cubicBezTo>
                    <a:pt x="691" y="424"/>
                    <a:pt x="691" y="424"/>
                    <a:pt x="691" y="424"/>
                  </a:cubicBezTo>
                  <a:cubicBezTo>
                    <a:pt x="864" y="424"/>
                    <a:pt x="864" y="424"/>
                    <a:pt x="864" y="424"/>
                  </a:cubicBezTo>
                  <a:cubicBezTo>
                    <a:pt x="864" y="607"/>
                    <a:pt x="864" y="607"/>
                    <a:pt x="864" y="607"/>
                  </a:cubicBezTo>
                  <a:cubicBezTo>
                    <a:pt x="821" y="910"/>
                    <a:pt x="821" y="910"/>
                    <a:pt x="821" y="910"/>
                  </a:cubicBezTo>
                  <a:close/>
                  <a:moveTo>
                    <a:pt x="681" y="963"/>
                  </a:moveTo>
                  <a:cubicBezTo>
                    <a:pt x="875" y="963"/>
                    <a:pt x="875" y="963"/>
                    <a:pt x="875" y="963"/>
                  </a:cubicBezTo>
                  <a:cubicBezTo>
                    <a:pt x="875" y="1151"/>
                    <a:pt x="875" y="1151"/>
                    <a:pt x="875" y="1151"/>
                  </a:cubicBezTo>
                  <a:cubicBezTo>
                    <a:pt x="681" y="1151"/>
                    <a:pt x="681" y="1151"/>
                    <a:pt x="681" y="1151"/>
                  </a:cubicBezTo>
                  <a:cubicBezTo>
                    <a:pt x="681" y="963"/>
                    <a:pt x="681" y="963"/>
                    <a:pt x="681" y="963"/>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dirty="0">
                <a:solidFill>
                  <a:srgbClr val="FFFFFF"/>
                </a:solidFill>
              </a:endParaRPr>
            </a:p>
          </p:txBody>
        </p:sp>
      </p:grpSp>
      <p:grpSp>
        <p:nvGrpSpPr>
          <p:cNvPr id="10" name="Group 9"/>
          <p:cNvGrpSpPr/>
          <p:nvPr/>
        </p:nvGrpSpPr>
        <p:grpSpPr>
          <a:xfrm>
            <a:off x="4193302" y="1679673"/>
            <a:ext cx="3907965" cy="4103590"/>
            <a:chOff x="4193302" y="1679673"/>
            <a:chExt cx="3907965" cy="4103590"/>
          </a:xfrm>
        </p:grpSpPr>
        <p:sp>
          <p:nvSpPr>
            <p:cNvPr id="32" name="Rectangle 31"/>
            <p:cNvSpPr/>
            <p:nvPr/>
          </p:nvSpPr>
          <p:spPr bwMode="auto">
            <a:xfrm>
              <a:off x="4193302" y="1679673"/>
              <a:ext cx="3907965" cy="4103590"/>
            </a:xfrm>
            <a:prstGeom prst="rect">
              <a:avLst/>
            </a:prstGeom>
            <a:solidFill>
              <a:srgbClr val="2FAFE9"/>
            </a:solidFill>
            <a:ln w="9525" cap="flat" cmpd="sng" algn="ctr">
              <a:noFill/>
              <a:prstDash val="solid"/>
              <a:headEnd type="none" w="med" len="med"/>
              <a:tailEnd type="none" w="med" len="med"/>
            </a:ln>
            <a:effectLst/>
          </p:spPr>
          <p:txBody>
            <a:bodyPr vert="horz" wrap="square" lIns="182880" tIns="146304" rIns="182880" bIns="146304" numCol="1" spcCol="0" rtlCol="0" anchor="t" anchorCtr="0" compatLnSpc="1">
              <a:prstTxWarp prst="textNoShape">
                <a:avLst/>
              </a:prstTxWarp>
            </a:bodyPr>
            <a:lstStyle/>
            <a:p>
              <a:pPr marL="0" lvl="1" defTabSz="931065" fontAlgn="base">
                <a:spcBef>
                  <a:spcPct val="0"/>
                </a:spcBef>
                <a:spcAft>
                  <a:spcPct val="0"/>
                </a:spcAft>
                <a:defRPr/>
              </a:pPr>
              <a:r>
                <a:rPr lang="en-US" sz="4000" dirty="0">
                  <a:gradFill>
                    <a:gsLst>
                      <a:gs pos="0">
                        <a:schemeClr val="accent1">
                          <a:lumMod val="5000"/>
                          <a:lumOff val="95000"/>
                        </a:schemeClr>
                      </a:gs>
                      <a:gs pos="100000">
                        <a:schemeClr val="tx1"/>
                      </a:gs>
                    </a:gsLst>
                    <a:lin ang="5400000" scaled="1"/>
                  </a:gradFill>
                  <a:latin typeface="+mj-lt"/>
                </a:rPr>
                <a:t>Solutions</a:t>
              </a:r>
            </a:p>
            <a:p>
              <a:pPr marL="0" lvl="1" defTabSz="931065" fontAlgn="base">
                <a:spcBef>
                  <a:spcPct val="0"/>
                </a:spcBef>
                <a:spcAft>
                  <a:spcPct val="0"/>
                </a:spcAft>
                <a:defRPr/>
              </a:pPr>
              <a:r>
                <a:rPr lang="en-US" sz="2000" dirty="0" smtClean="0">
                  <a:gradFill>
                    <a:gsLst>
                      <a:gs pos="0">
                        <a:schemeClr val="accent1">
                          <a:lumMod val="5000"/>
                          <a:lumOff val="95000"/>
                        </a:schemeClr>
                      </a:gs>
                      <a:gs pos="100000">
                        <a:schemeClr val="tx1"/>
                      </a:gs>
                    </a:gsLst>
                    <a:lin ang="5400000" scaled="1"/>
                  </a:gradFill>
                </a:rPr>
                <a:t>Access </a:t>
              </a:r>
              <a:r>
                <a:rPr lang="en-US" sz="2000" dirty="0">
                  <a:gradFill>
                    <a:gsLst>
                      <a:gs pos="0">
                        <a:schemeClr val="accent1">
                          <a:lumMod val="5000"/>
                          <a:lumOff val="95000"/>
                        </a:schemeClr>
                      </a:gs>
                      <a:gs pos="100000">
                        <a:schemeClr val="tx1"/>
                      </a:gs>
                    </a:gsLst>
                    <a:lin ang="5400000" scaled="1"/>
                  </a:gradFill>
                </a:rPr>
                <a:t>to customer usage </a:t>
              </a:r>
              <a:r>
                <a:rPr lang="en-US" sz="2000" dirty="0" smtClean="0">
                  <a:gradFill>
                    <a:gsLst>
                      <a:gs pos="0">
                        <a:schemeClr val="accent1">
                          <a:lumMod val="5000"/>
                          <a:lumOff val="95000"/>
                        </a:schemeClr>
                      </a:gs>
                      <a:gs pos="100000">
                        <a:schemeClr val="tx1"/>
                      </a:gs>
                    </a:gsLst>
                    <a:lin ang="5400000" scaled="1"/>
                  </a:gradFill>
                </a:rPr>
                <a:t/>
              </a:r>
              <a:br>
                <a:rPr lang="en-US" sz="2000" dirty="0" smtClean="0">
                  <a:gradFill>
                    <a:gsLst>
                      <a:gs pos="0">
                        <a:schemeClr val="accent1">
                          <a:lumMod val="5000"/>
                          <a:lumOff val="95000"/>
                        </a:schemeClr>
                      </a:gs>
                      <a:gs pos="100000">
                        <a:schemeClr val="tx1"/>
                      </a:gs>
                    </a:gsLst>
                    <a:lin ang="5400000" scaled="1"/>
                  </a:gradFill>
                </a:rPr>
              </a:br>
              <a:r>
                <a:rPr lang="en-US" sz="2000" dirty="0" smtClean="0">
                  <a:gradFill>
                    <a:gsLst>
                      <a:gs pos="0">
                        <a:schemeClr val="accent1">
                          <a:lumMod val="5000"/>
                          <a:lumOff val="95000"/>
                        </a:schemeClr>
                      </a:gs>
                      <a:gs pos="100000">
                        <a:schemeClr val="tx1"/>
                      </a:gs>
                    </a:gsLst>
                    <a:lin ang="5400000" scaled="1"/>
                  </a:gradFill>
                </a:rPr>
                <a:t>data to help </a:t>
              </a:r>
              <a:r>
                <a:rPr lang="en-US" sz="2000" dirty="0">
                  <a:gradFill>
                    <a:gsLst>
                      <a:gs pos="0">
                        <a:schemeClr val="accent1">
                          <a:lumMod val="5000"/>
                          <a:lumOff val="95000"/>
                        </a:schemeClr>
                      </a:gs>
                      <a:gs pos="100000">
                        <a:schemeClr val="tx1"/>
                      </a:gs>
                    </a:gsLst>
                    <a:lin ang="5400000" scaled="1"/>
                  </a:gradFill>
                </a:rPr>
                <a:t>you make informed decisions</a:t>
              </a:r>
            </a:p>
          </p:txBody>
        </p:sp>
        <p:grpSp>
          <p:nvGrpSpPr>
            <p:cNvPr id="41" name="Group 40"/>
            <p:cNvGrpSpPr/>
            <p:nvPr/>
          </p:nvGrpSpPr>
          <p:grpSpPr>
            <a:xfrm>
              <a:off x="7168896" y="4309980"/>
              <a:ext cx="683392" cy="1308306"/>
              <a:chOff x="7367592" y="4320124"/>
              <a:chExt cx="467624" cy="895233"/>
            </a:xfrm>
            <a:solidFill>
              <a:schemeClr val="tx1"/>
            </a:solidFill>
          </p:grpSpPr>
          <p:sp>
            <p:nvSpPr>
              <p:cNvPr id="42" name="Freeform 212"/>
              <p:cNvSpPr>
                <a:spLocks/>
              </p:cNvSpPr>
              <p:nvPr/>
            </p:nvSpPr>
            <p:spPr bwMode="black">
              <a:xfrm>
                <a:off x="7446276" y="5002843"/>
                <a:ext cx="357858" cy="212514"/>
              </a:xfrm>
              <a:custGeom>
                <a:avLst/>
                <a:gdLst>
                  <a:gd name="T0" fmla="*/ 422 w 541"/>
                  <a:gd name="T1" fmla="*/ 196 h 410"/>
                  <a:gd name="T2" fmla="*/ 536 w 541"/>
                  <a:gd name="T3" fmla="*/ 14 h 410"/>
                  <a:gd name="T4" fmla="*/ 528 w 541"/>
                  <a:gd name="T5" fmla="*/ 0 h 410"/>
                  <a:gd name="T6" fmla="*/ 12 w 541"/>
                  <a:gd name="T7" fmla="*/ 0 h 410"/>
                  <a:gd name="T8" fmla="*/ 5 w 541"/>
                  <a:gd name="T9" fmla="*/ 14 h 410"/>
                  <a:gd name="T10" fmla="*/ 138 w 541"/>
                  <a:gd name="T11" fmla="*/ 197 h 410"/>
                  <a:gd name="T12" fmla="*/ 149 w 541"/>
                  <a:gd name="T13" fmla="*/ 206 h 410"/>
                  <a:gd name="T14" fmla="*/ 142 w 541"/>
                  <a:gd name="T15" fmla="*/ 229 h 410"/>
                  <a:gd name="T16" fmla="*/ 152 w 541"/>
                  <a:gd name="T17" fmla="*/ 256 h 410"/>
                  <a:gd name="T18" fmla="*/ 142 w 541"/>
                  <a:gd name="T19" fmla="*/ 282 h 410"/>
                  <a:gd name="T20" fmla="*/ 152 w 541"/>
                  <a:gd name="T21" fmla="*/ 309 h 410"/>
                  <a:gd name="T22" fmla="*/ 142 w 541"/>
                  <a:gd name="T23" fmla="*/ 336 h 410"/>
                  <a:gd name="T24" fmla="*/ 184 w 541"/>
                  <a:gd name="T25" fmla="*/ 377 h 410"/>
                  <a:gd name="T26" fmla="*/ 212 w 541"/>
                  <a:gd name="T27" fmla="*/ 377 h 410"/>
                  <a:gd name="T28" fmla="*/ 234 w 541"/>
                  <a:gd name="T29" fmla="*/ 407 h 410"/>
                  <a:gd name="T30" fmla="*/ 240 w 541"/>
                  <a:gd name="T31" fmla="*/ 410 h 410"/>
                  <a:gd name="T32" fmla="*/ 335 w 541"/>
                  <a:gd name="T33" fmla="*/ 410 h 410"/>
                  <a:gd name="T34" fmla="*/ 341 w 541"/>
                  <a:gd name="T35" fmla="*/ 407 h 410"/>
                  <a:gd name="T36" fmla="*/ 360 w 541"/>
                  <a:gd name="T37" fmla="*/ 377 h 410"/>
                  <a:gd name="T38" fmla="*/ 384 w 541"/>
                  <a:gd name="T39" fmla="*/ 377 h 410"/>
                  <a:gd name="T40" fmla="*/ 425 w 541"/>
                  <a:gd name="T41" fmla="*/ 336 h 410"/>
                  <a:gd name="T42" fmla="*/ 415 w 541"/>
                  <a:gd name="T43" fmla="*/ 309 h 410"/>
                  <a:gd name="T44" fmla="*/ 425 w 541"/>
                  <a:gd name="T45" fmla="*/ 282 h 410"/>
                  <a:gd name="T46" fmla="*/ 415 w 541"/>
                  <a:gd name="T47" fmla="*/ 256 h 410"/>
                  <a:gd name="T48" fmla="*/ 425 w 541"/>
                  <a:gd name="T49" fmla="*/ 229 h 410"/>
                  <a:gd name="T50" fmla="*/ 416 w 541"/>
                  <a:gd name="T51" fmla="*/ 203 h 410"/>
                  <a:gd name="T52" fmla="*/ 422 w 541"/>
                  <a:gd name="T53" fmla="*/ 19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1" h="410">
                    <a:moveTo>
                      <a:pt x="422" y="196"/>
                    </a:moveTo>
                    <a:cubicBezTo>
                      <a:pt x="536" y="14"/>
                      <a:pt x="536" y="14"/>
                      <a:pt x="536" y="14"/>
                    </a:cubicBezTo>
                    <a:cubicBezTo>
                      <a:pt x="541" y="7"/>
                      <a:pt x="537" y="0"/>
                      <a:pt x="528" y="0"/>
                    </a:cubicBezTo>
                    <a:cubicBezTo>
                      <a:pt x="12" y="0"/>
                      <a:pt x="12" y="0"/>
                      <a:pt x="12" y="0"/>
                    </a:cubicBezTo>
                    <a:cubicBezTo>
                      <a:pt x="3" y="0"/>
                      <a:pt x="0" y="6"/>
                      <a:pt x="5" y="14"/>
                    </a:cubicBezTo>
                    <a:cubicBezTo>
                      <a:pt x="138" y="197"/>
                      <a:pt x="138" y="197"/>
                      <a:pt x="138" y="197"/>
                    </a:cubicBezTo>
                    <a:cubicBezTo>
                      <a:pt x="140" y="201"/>
                      <a:pt x="145" y="204"/>
                      <a:pt x="149" y="206"/>
                    </a:cubicBezTo>
                    <a:cubicBezTo>
                      <a:pt x="145" y="213"/>
                      <a:pt x="142" y="221"/>
                      <a:pt x="142" y="229"/>
                    </a:cubicBezTo>
                    <a:cubicBezTo>
                      <a:pt x="142" y="239"/>
                      <a:pt x="146" y="248"/>
                      <a:pt x="152" y="256"/>
                    </a:cubicBezTo>
                    <a:cubicBezTo>
                      <a:pt x="146" y="263"/>
                      <a:pt x="142" y="272"/>
                      <a:pt x="142" y="282"/>
                    </a:cubicBezTo>
                    <a:cubicBezTo>
                      <a:pt x="142" y="293"/>
                      <a:pt x="146" y="302"/>
                      <a:pt x="152" y="309"/>
                    </a:cubicBezTo>
                    <a:cubicBezTo>
                      <a:pt x="146" y="316"/>
                      <a:pt x="142" y="326"/>
                      <a:pt x="142" y="336"/>
                    </a:cubicBezTo>
                    <a:cubicBezTo>
                      <a:pt x="142" y="359"/>
                      <a:pt x="161" y="377"/>
                      <a:pt x="184" y="377"/>
                    </a:cubicBezTo>
                    <a:cubicBezTo>
                      <a:pt x="212" y="377"/>
                      <a:pt x="212" y="377"/>
                      <a:pt x="212" y="377"/>
                    </a:cubicBezTo>
                    <a:cubicBezTo>
                      <a:pt x="234" y="407"/>
                      <a:pt x="234" y="407"/>
                      <a:pt x="234" y="407"/>
                    </a:cubicBezTo>
                    <a:cubicBezTo>
                      <a:pt x="235" y="409"/>
                      <a:pt x="238" y="410"/>
                      <a:pt x="240" y="410"/>
                    </a:cubicBezTo>
                    <a:cubicBezTo>
                      <a:pt x="335" y="410"/>
                      <a:pt x="335" y="410"/>
                      <a:pt x="335" y="410"/>
                    </a:cubicBezTo>
                    <a:cubicBezTo>
                      <a:pt x="337" y="410"/>
                      <a:pt x="340" y="409"/>
                      <a:pt x="341" y="407"/>
                    </a:cubicBezTo>
                    <a:cubicBezTo>
                      <a:pt x="360" y="377"/>
                      <a:pt x="360" y="377"/>
                      <a:pt x="360" y="377"/>
                    </a:cubicBezTo>
                    <a:cubicBezTo>
                      <a:pt x="384" y="377"/>
                      <a:pt x="384" y="377"/>
                      <a:pt x="384" y="377"/>
                    </a:cubicBezTo>
                    <a:cubicBezTo>
                      <a:pt x="407" y="377"/>
                      <a:pt x="425" y="359"/>
                      <a:pt x="425" y="336"/>
                    </a:cubicBezTo>
                    <a:cubicBezTo>
                      <a:pt x="425" y="326"/>
                      <a:pt x="421" y="316"/>
                      <a:pt x="415" y="309"/>
                    </a:cubicBezTo>
                    <a:cubicBezTo>
                      <a:pt x="421" y="302"/>
                      <a:pt x="425" y="293"/>
                      <a:pt x="425" y="282"/>
                    </a:cubicBezTo>
                    <a:cubicBezTo>
                      <a:pt x="425" y="272"/>
                      <a:pt x="421" y="263"/>
                      <a:pt x="415" y="256"/>
                    </a:cubicBezTo>
                    <a:cubicBezTo>
                      <a:pt x="421" y="248"/>
                      <a:pt x="425" y="239"/>
                      <a:pt x="425" y="229"/>
                    </a:cubicBezTo>
                    <a:cubicBezTo>
                      <a:pt x="425" y="219"/>
                      <a:pt x="421" y="210"/>
                      <a:pt x="416" y="203"/>
                    </a:cubicBezTo>
                    <a:cubicBezTo>
                      <a:pt x="418" y="201"/>
                      <a:pt x="420" y="198"/>
                      <a:pt x="422" y="196"/>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000000"/>
                  </a:solidFill>
                </a:endParaRPr>
              </a:p>
            </p:txBody>
          </p:sp>
          <p:sp>
            <p:nvSpPr>
              <p:cNvPr id="43" name="Freeform 213"/>
              <p:cNvSpPr>
                <a:spLocks noEditPoints="1"/>
              </p:cNvSpPr>
              <p:nvPr/>
            </p:nvSpPr>
            <p:spPr bwMode="black">
              <a:xfrm>
                <a:off x="7367592" y="4320124"/>
                <a:ext cx="467624" cy="569774"/>
              </a:xfrm>
              <a:custGeom>
                <a:avLst/>
                <a:gdLst>
                  <a:gd name="T0" fmla="*/ 122 w 707"/>
                  <a:gd name="T1" fmla="*/ 705 h 1100"/>
                  <a:gd name="T2" fmla="*/ 642 w 707"/>
                  <a:gd name="T3" fmla="*/ 515 h 1100"/>
                  <a:gd name="T4" fmla="*/ 691 w 707"/>
                  <a:gd name="T5" fmla="*/ 408 h 1100"/>
                  <a:gd name="T6" fmla="*/ 584 w 707"/>
                  <a:gd name="T7" fmla="*/ 359 h 1100"/>
                  <a:gd name="T8" fmla="*/ 65 w 707"/>
                  <a:gd name="T9" fmla="*/ 548 h 1100"/>
                  <a:gd name="T10" fmla="*/ 15 w 707"/>
                  <a:gd name="T11" fmla="*/ 655 h 1100"/>
                  <a:gd name="T12" fmla="*/ 122 w 707"/>
                  <a:gd name="T13" fmla="*/ 705 h 1100"/>
                  <a:gd name="T14" fmla="*/ 652 w 707"/>
                  <a:gd name="T15" fmla="*/ 714 h 1100"/>
                  <a:gd name="T16" fmla="*/ 706 w 707"/>
                  <a:gd name="T17" fmla="*/ 636 h 1100"/>
                  <a:gd name="T18" fmla="*/ 701 w 707"/>
                  <a:gd name="T19" fmla="*/ 608 h 1100"/>
                  <a:gd name="T20" fmla="*/ 594 w 707"/>
                  <a:gd name="T21" fmla="*/ 558 h 1100"/>
                  <a:gd name="T22" fmla="*/ 75 w 707"/>
                  <a:gd name="T23" fmla="*/ 748 h 1100"/>
                  <a:gd name="T24" fmla="*/ 20 w 707"/>
                  <a:gd name="T25" fmla="*/ 825 h 1100"/>
                  <a:gd name="T26" fmla="*/ 20 w 707"/>
                  <a:gd name="T27" fmla="*/ 826 h 1100"/>
                  <a:gd name="T28" fmla="*/ 73 w 707"/>
                  <a:gd name="T29" fmla="*/ 904 h 1100"/>
                  <a:gd name="T30" fmla="*/ 190 w 707"/>
                  <a:gd name="T31" fmla="*/ 951 h 1100"/>
                  <a:gd name="T32" fmla="*/ 190 w 707"/>
                  <a:gd name="T33" fmla="*/ 1014 h 1100"/>
                  <a:gd name="T34" fmla="*/ 191 w 707"/>
                  <a:gd name="T35" fmla="*/ 1023 h 1100"/>
                  <a:gd name="T36" fmla="*/ 132 w 707"/>
                  <a:gd name="T37" fmla="*/ 1023 h 1100"/>
                  <a:gd name="T38" fmla="*/ 115 w 707"/>
                  <a:gd name="T39" fmla="*/ 1040 h 1100"/>
                  <a:gd name="T40" fmla="*/ 115 w 707"/>
                  <a:gd name="T41" fmla="*/ 1083 h 1100"/>
                  <a:gd name="T42" fmla="*/ 132 w 707"/>
                  <a:gd name="T43" fmla="*/ 1100 h 1100"/>
                  <a:gd name="T44" fmla="*/ 648 w 707"/>
                  <a:gd name="T45" fmla="*/ 1100 h 1100"/>
                  <a:gd name="T46" fmla="*/ 664 w 707"/>
                  <a:gd name="T47" fmla="*/ 1083 h 1100"/>
                  <a:gd name="T48" fmla="*/ 664 w 707"/>
                  <a:gd name="T49" fmla="*/ 1040 h 1100"/>
                  <a:gd name="T50" fmla="*/ 648 w 707"/>
                  <a:gd name="T51" fmla="*/ 1023 h 1100"/>
                  <a:gd name="T52" fmla="*/ 622 w 707"/>
                  <a:gd name="T53" fmla="*/ 1023 h 1100"/>
                  <a:gd name="T54" fmla="*/ 622 w 707"/>
                  <a:gd name="T55" fmla="*/ 1013 h 1100"/>
                  <a:gd name="T56" fmla="*/ 622 w 707"/>
                  <a:gd name="T57" fmla="*/ 873 h 1100"/>
                  <a:gd name="T58" fmla="*/ 539 w 707"/>
                  <a:gd name="T59" fmla="*/ 790 h 1100"/>
                  <a:gd name="T60" fmla="*/ 456 w 707"/>
                  <a:gd name="T61" fmla="*/ 873 h 1100"/>
                  <a:gd name="T62" fmla="*/ 456 w 707"/>
                  <a:gd name="T63" fmla="*/ 1013 h 1100"/>
                  <a:gd name="T64" fmla="*/ 457 w 707"/>
                  <a:gd name="T65" fmla="*/ 1023 h 1100"/>
                  <a:gd name="T66" fmla="*/ 355 w 707"/>
                  <a:gd name="T67" fmla="*/ 1023 h 1100"/>
                  <a:gd name="T68" fmla="*/ 356 w 707"/>
                  <a:gd name="T69" fmla="*/ 1014 h 1100"/>
                  <a:gd name="T70" fmla="*/ 357 w 707"/>
                  <a:gd name="T71" fmla="*/ 895 h 1100"/>
                  <a:gd name="T72" fmla="*/ 346 w 707"/>
                  <a:gd name="T73" fmla="*/ 855 h 1100"/>
                  <a:gd name="T74" fmla="*/ 161 w 707"/>
                  <a:gd name="T75" fmla="*/ 885 h 1100"/>
                  <a:gd name="T76" fmla="*/ 348 w 707"/>
                  <a:gd name="T77" fmla="*/ 826 h 1100"/>
                  <a:gd name="T78" fmla="*/ 652 w 707"/>
                  <a:gd name="T79" fmla="*/ 714 h 1100"/>
                  <a:gd name="T80" fmla="*/ 122 w 707"/>
                  <a:gd name="T81" fmla="*/ 500 h 1100"/>
                  <a:gd name="T82" fmla="*/ 642 w 707"/>
                  <a:gd name="T83" fmla="*/ 310 h 1100"/>
                  <a:gd name="T84" fmla="*/ 696 w 707"/>
                  <a:gd name="T85" fmla="*/ 232 h 1100"/>
                  <a:gd name="T86" fmla="*/ 695 w 707"/>
                  <a:gd name="T87" fmla="*/ 223 h 1100"/>
                  <a:gd name="T88" fmla="*/ 624 w 707"/>
                  <a:gd name="T89" fmla="*/ 149 h 1100"/>
                  <a:gd name="T90" fmla="*/ 499 w 707"/>
                  <a:gd name="T91" fmla="*/ 132 h 1100"/>
                  <a:gd name="T92" fmla="*/ 509 w 707"/>
                  <a:gd name="T93" fmla="*/ 93 h 1100"/>
                  <a:gd name="T94" fmla="*/ 504 w 707"/>
                  <a:gd name="T95" fmla="*/ 66 h 1100"/>
                  <a:gd name="T96" fmla="*/ 398 w 707"/>
                  <a:gd name="T97" fmla="*/ 15 h 1100"/>
                  <a:gd name="T98" fmla="*/ 166 w 707"/>
                  <a:gd name="T99" fmla="*/ 96 h 1100"/>
                  <a:gd name="T100" fmla="*/ 110 w 707"/>
                  <a:gd name="T101" fmla="*/ 175 h 1100"/>
                  <a:gd name="T102" fmla="*/ 111 w 707"/>
                  <a:gd name="T103" fmla="*/ 184 h 1100"/>
                  <a:gd name="T104" fmla="*/ 182 w 707"/>
                  <a:gd name="T105" fmla="*/ 257 h 1100"/>
                  <a:gd name="T106" fmla="*/ 243 w 707"/>
                  <a:gd name="T107" fmla="*/ 266 h 1100"/>
                  <a:gd name="T108" fmla="*/ 439 w 707"/>
                  <a:gd name="T109" fmla="*/ 213 h 1100"/>
                  <a:gd name="T110" fmla="*/ 225 w 707"/>
                  <a:gd name="T111" fmla="*/ 285 h 1100"/>
                  <a:gd name="T112" fmla="*/ 65 w 707"/>
                  <a:gd name="T113" fmla="*/ 343 h 1100"/>
                  <a:gd name="T114" fmla="*/ 11 w 707"/>
                  <a:gd name="T115" fmla="*/ 422 h 1100"/>
                  <a:gd name="T116" fmla="*/ 15 w 707"/>
                  <a:gd name="T117" fmla="*/ 451 h 1100"/>
                  <a:gd name="T118" fmla="*/ 122 w 707"/>
                  <a:gd name="T119" fmla="*/ 500 h 1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7" h="1100">
                    <a:moveTo>
                      <a:pt x="122" y="705"/>
                    </a:moveTo>
                    <a:cubicBezTo>
                      <a:pt x="642" y="515"/>
                      <a:pt x="642" y="515"/>
                      <a:pt x="642" y="515"/>
                    </a:cubicBezTo>
                    <a:cubicBezTo>
                      <a:pt x="684" y="499"/>
                      <a:pt x="707" y="451"/>
                      <a:pt x="691" y="408"/>
                    </a:cubicBezTo>
                    <a:cubicBezTo>
                      <a:pt x="675" y="365"/>
                      <a:pt x="627" y="343"/>
                      <a:pt x="584" y="359"/>
                    </a:cubicBezTo>
                    <a:cubicBezTo>
                      <a:pt x="65" y="548"/>
                      <a:pt x="65" y="548"/>
                      <a:pt x="65" y="548"/>
                    </a:cubicBezTo>
                    <a:cubicBezTo>
                      <a:pt x="22" y="564"/>
                      <a:pt x="0" y="612"/>
                      <a:pt x="15" y="655"/>
                    </a:cubicBezTo>
                    <a:cubicBezTo>
                      <a:pt x="31" y="698"/>
                      <a:pt x="79" y="721"/>
                      <a:pt x="122" y="705"/>
                    </a:cubicBezTo>
                    <a:close/>
                    <a:moveTo>
                      <a:pt x="652" y="714"/>
                    </a:moveTo>
                    <a:cubicBezTo>
                      <a:pt x="685" y="702"/>
                      <a:pt x="706" y="671"/>
                      <a:pt x="706" y="636"/>
                    </a:cubicBezTo>
                    <a:cubicBezTo>
                      <a:pt x="706" y="627"/>
                      <a:pt x="704" y="617"/>
                      <a:pt x="701" y="608"/>
                    </a:cubicBezTo>
                    <a:cubicBezTo>
                      <a:pt x="685" y="565"/>
                      <a:pt x="637" y="543"/>
                      <a:pt x="594" y="558"/>
                    </a:cubicBezTo>
                    <a:cubicBezTo>
                      <a:pt x="75" y="748"/>
                      <a:pt x="75" y="748"/>
                      <a:pt x="75" y="748"/>
                    </a:cubicBezTo>
                    <a:cubicBezTo>
                      <a:pt x="43" y="760"/>
                      <a:pt x="21" y="790"/>
                      <a:pt x="20" y="825"/>
                    </a:cubicBezTo>
                    <a:cubicBezTo>
                      <a:pt x="20" y="826"/>
                      <a:pt x="20" y="826"/>
                      <a:pt x="20" y="826"/>
                    </a:cubicBezTo>
                    <a:cubicBezTo>
                      <a:pt x="20" y="860"/>
                      <a:pt x="41" y="891"/>
                      <a:pt x="73" y="904"/>
                    </a:cubicBezTo>
                    <a:cubicBezTo>
                      <a:pt x="73" y="904"/>
                      <a:pt x="140" y="931"/>
                      <a:pt x="190" y="951"/>
                    </a:cubicBezTo>
                    <a:cubicBezTo>
                      <a:pt x="190" y="982"/>
                      <a:pt x="190" y="1014"/>
                      <a:pt x="190" y="1014"/>
                    </a:cubicBezTo>
                    <a:cubicBezTo>
                      <a:pt x="190" y="1017"/>
                      <a:pt x="190" y="1020"/>
                      <a:pt x="191" y="1023"/>
                    </a:cubicBezTo>
                    <a:cubicBezTo>
                      <a:pt x="132" y="1023"/>
                      <a:pt x="132" y="1023"/>
                      <a:pt x="132" y="1023"/>
                    </a:cubicBezTo>
                    <a:cubicBezTo>
                      <a:pt x="122" y="1023"/>
                      <a:pt x="115" y="1030"/>
                      <a:pt x="115" y="1040"/>
                    </a:cubicBezTo>
                    <a:cubicBezTo>
                      <a:pt x="115" y="1083"/>
                      <a:pt x="115" y="1083"/>
                      <a:pt x="115" y="1083"/>
                    </a:cubicBezTo>
                    <a:cubicBezTo>
                      <a:pt x="115" y="1093"/>
                      <a:pt x="122" y="1100"/>
                      <a:pt x="132" y="1100"/>
                    </a:cubicBezTo>
                    <a:cubicBezTo>
                      <a:pt x="648" y="1100"/>
                      <a:pt x="648" y="1100"/>
                      <a:pt x="648" y="1100"/>
                    </a:cubicBezTo>
                    <a:cubicBezTo>
                      <a:pt x="657" y="1100"/>
                      <a:pt x="664" y="1093"/>
                      <a:pt x="664" y="1083"/>
                    </a:cubicBezTo>
                    <a:cubicBezTo>
                      <a:pt x="664" y="1040"/>
                      <a:pt x="664" y="1040"/>
                      <a:pt x="664" y="1040"/>
                    </a:cubicBezTo>
                    <a:cubicBezTo>
                      <a:pt x="664" y="1030"/>
                      <a:pt x="657" y="1023"/>
                      <a:pt x="648" y="1023"/>
                    </a:cubicBezTo>
                    <a:cubicBezTo>
                      <a:pt x="622" y="1023"/>
                      <a:pt x="622" y="1023"/>
                      <a:pt x="622" y="1023"/>
                    </a:cubicBezTo>
                    <a:cubicBezTo>
                      <a:pt x="622" y="1020"/>
                      <a:pt x="622" y="1017"/>
                      <a:pt x="622" y="1013"/>
                    </a:cubicBezTo>
                    <a:cubicBezTo>
                      <a:pt x="622" y="873"/>
                      <a:pt x="622" y="873"/>
                      <a:pt x="622" y="873"/>
                    </a:cubicBezTo>
                    <a:cubicBezTo>
                      <a:pt x="622" y="827"/>
                      <a:pt x="585" y="790"/>
                      <a:pt x="539" y="790"/>
                    </a:cubicBezTo>
                    <a:cubicBezTo>
                      <a:pt x="493" y="790"/>
                      <a:pt x="456" y="827"/>
                      <a:pt x="456" y="873"/>
                    </a:cubicBezTo>
                    <a:cubicBezTo>
                      <a:pt x="456" y="1013"/>
                      <a:pt x="456" y="1013"/>
                      <a:pt x="456" y="1013"/>
                    </a:cubicBezTo>
                    <a:cubicBezTo>
                      <a:pt x="456" y="1017"/>
                      <a:pt x="456" y="1020"/>
                      <a:pt x="457" y="1023"/>
                    </a:cubicBezTo>
                    <a:cubicBezTo>
                      <a:pt x="355" y="1023"/>
                      <a:pt x="355" y="1023"/>
                      <a:pt x="355" y="1023"/>
                    </a:cubicBezTo>
                    <a:cubicBezTo>
                      <a:pt x="356" y="1020"/>
                      <a:pt x="356" y="1017"/>
                      <a:pt x="356" y="1014"/>
                    </a:cubicBezTo>
                    <a:cubicBezTo>
                      <a:pt x="357" y="895"/>
                      <a:pt x="357" y="895"/>
                      <a:pt x="357" y="895"/>
                    </a:cubicBezTo>
                    <a:cubicBezTo>
                      <a:pt x="357" y="880"/>
                      <a:pt x="353" y="867"/>
                      <a:pt x="346" y="855"/>
                    </a:cubicBezTo>
                    <a:cubicBezTo>
                      <a:pt x="161" y="885"/>
                      <a:pt x="161" y="885"/>
                      <a:pt x="161" y="885"/>
                    </a:cubicBezTo>
                    <a:cubicBezTo>
                      <a:pt x="348" y="826"/>
                      <a:pt x="348" y="826"/>
                      <a:pt x="348" y="826"/>
                    </a:cubicBezTo>
                    <a:cubicBezTo>
                      <a:pt x="495" y="772"/>
                      <a:pt x="652" y="714"/>
                      <a:pt x="652" y="714"/>
                    </a:cubicBezTo>
                    <a:close/>
                    <a:moveTo>
                      <a:pt x="122" y="500"/>
                    </a:moveTo>
                    <a:cubicBezTo>
                      <a:pt x="642" y="310"/>
                      <a:pt x="642" y="310"/>
                      <a:pt x="642" y="310"/>
                    </a:cubicBezTo>
                    <a:cubicBezTo>
                      <a:pt x="675" y="298"/>
                      <a:pt x="696" y="267"/>
                      <a:pt x="696" y="232"/>
                    </a:cubicBezTo>
                    <a:cubicBezTo>
                      <a:pt x="696" y="229"/>
                      <a:pt x="696" y="226"/>
                      <a:pt x="695" y="223"/>
                    </a:cubicBezTo>
                    <a:cubicBezTo>
                      <a:pt x="691" y="185"/>
                      <a:pt x="662" y="155"/>
                      <a:pt x="624" y="149"/>
                    </a:cubicBezTo>
                    <a:cubicBezTo>
                      <a:pt x="624" y="149"/>
                      <a:pt x="551" y="139"/>
                      <a:pt x="499" y="132"/>
                    </a:cubicBezTo>
                    <a:cubicBezTo>
                      <a:pt x="505" y="120"/>
                      <a:pt x="509" y="107"/>
                      <a:pt x="509" y="93"/>
                    </a:cubicBezTo>
                    <a:cubicBezTo>
                      <a:pt x="509" y="84"/>
                      <a:pt x="508" y="75"/>
                      <a:pt x="504" y="66"/>
                    </a:cubicBezTo>
                    <a:cubicBezTo>
                      <a:pt x="489" y="22"/>
                      <a:pt x="441" y="0"/>
                      <a:pt x="398" y="15"/>
                    </a:cubicBezTo>
                    <a:cubicBezTo>
                      <a:pt x="166" y="96"/>
                      <a:pt x="166" y="96"/>
                      <a:pt x="166" y="96"/>
                    </a:cubicBezTo>
                    <a:cubicBezTo>
                      <a:pt x="132" y="109"/>
                      <a:pt x="110" y="140"/>
                      <a:pt x="110" y="175"/>
                    </a:cubicBezTo>
                    <a:cubicBezTo>
                      <a:pt x="110" y="178"/>
                      <a:pt x="110" y="181"/>
                      <a:pt x="111" y="184"/>
                    </a:cubicBezTo>
                    <a:cubicBezTo>
                      <a:pt x="115" y="222"/>
                      <a:pt x="145" y="253"/>
                      <a:pt x="182" y="257"/>
                    </a:cubicBezTo>
                    <a:cubicBezTo>
                      <a:pt x="182" y="257"/>
                      <a:pt x="215" y="262"/>
                      <a:pt x="243" y="266"/>
                    </a:cubicBezTo>
                    <a:cubicBezTo>
                      <a:pt x="439" y="213"/>
                      <a:pt x="439" y="213"/>
                      <a:pt x="439" y="213"/>
                    </a:cubicBezTo>
                    <a:cubicBezTo>
                      <a:pt x="225" y="285"/>
                      <a:pt x="225" y="285"/>
                      <a:pt x="225" y="285"/>
                    </a:cubicBezTo>
                    <a:cubicBezTo>
                      <a:pt x="142" y="315"/>
                      <a:pt x="65" y="343"/>
                      <a:pt x="65" y="343"/>
                    </a:cubicBezTo>
                    <a:cubicBezTo>
                      <a:pt x="31" y="356"/>
                      <a:pt x="11" y="388"/>
                      <a:pt x="11" y="422"/>
                    </a:cubicBezTo>
                    <a:cubicBezTo>
                      <a:pt x="11" y="431"/>
                      <a:pt x="12" y="441"/>
                      <a:pt x="15" y="451"/>
                    </a:cubicBezTo>
                    <a:cubicBezTo>
                      <a:pt x="31" y="494"/>
                      <a:pt x="79" y="516"/>
                      <a:pt x="122" y="50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000000"/>
                  </a:solidFill>
                </a:endParaRPr>
              </a:p>
            </p:txBody>
          </p:sp>
          <p:sp>
            <p:nvSpPr>
              <p:cNvPr id="44" name="Freeform 214"/>
              <p:cNvSpPr>
                <a:spLocks/>
              </p:cNvSpPr>
              <p:nvPr/>
            </p:nvSpPr>
            <p:spPr bwMode="black">
              <a:xfrm>
                <a:off x="7442356" y="4915338"/>
                <a:ext cx="362899" cy="63601"/>
              </a:xfrm>
              <a:custGeom>
                <a:avLst/>
                <a:gdLst>
                  <a:gd name="T0" fmla="*/ 549 w 549"/>
                  <a:gd name="T1" fmla="*/ 10 h 123"/>
                  <a:gd name="T2" fmla="*/ 535 w 549"/>
                  <a:gd name="T3" fmla="*/ 0 h 123"/>
                  <a:gd name="T4" fmla="*/ 17 w 549"/>
                  <a:gd name="T5" fmla="*/ 0 h 123"/>
                  <a:gd name="T6" fmla="*/ 0 w 549"/>
                  <a:gd name="T7" fmla="*/ 17 h 123"/>
                  <a:gd name="T8" fmla="*/ 0 w 549"/>
                  <a:gd name="T9" fmla="*/ 106 h 123"/>
                  <a:gd name="T10" fmla="*/ 17 w 549"/>
                  <a:gd name="T11" fmla="*/ 123 h 123"/>
                  <a:gd name="T12" fmla="*/ 535 w 549"/>
                  <a:gd name="T13" fmla="*/ 123 h 123"/>
                  <a:gd name="T14" fmla="*/ 549 w 549"/>
                  <a:gd name="T15" fmla="*/ 113 h 123"/>
                  <a:gd name="T16" fmla="*/ 549 w 549"/>
                  <a:gd name="T17" fmla="*/ 1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123">
                    <a:moveTo>
                      <a:pt x="549" y="10"/>
                    </a:moveTo>
                    <a:cubicBezTo>
                      <a:pt x="547" y="4"/>
                      <a:pt x="541" y="0"/>
                      <a:pt x="535" y="0"/>
                    </a:cubicBezTo>
                    <a:cubicBezTo>
                      <a:pt x="17" y="0"/>
                      <a:pt x="17" y="0"/>
                      <a:pt x="17" y="0"/>
                    </a:cubicBezTo>
                    <a:cubicBezTo>
                      <a:pt x="8" y="0"/>
                      <a:pt x="0" y="7"/>
                      <a:pt x="0" y="17"/>
                    </a:cubicBezTo>
                    <a:cubicBezTo>
                      <a:pt x="0" y="106"/>
                      <a:pt x="0" y="106"/>
                      <a:pt x="0" y="106"/>
                    </a:cubicBezTo>
                    <a:cubicBezTo>
                      <a:pt x="0" y="115"/>
                      <a:pt x="8" y="123"/>
                      <a:pt x="17" y="123"/>
                    </a:cubicBezTo>
                    <a:cubicBezTo>
                      <a:pt x="535" y="123"/>
                      <a:pt x="535" y="123"/>
                      <a:pt x="535" y="123"/>
                    </a:cubicBezTo>
                    <a:cubicBezTo>
                      <a:pt x="541" y="123"/>
                      <a:pt x="547" y="118"/>
                      <a:pt x="549" y="113"/>
                    </a:cubicBezTo>
                    <a:cubicBezTo>
                      <a:pt x="549" y="10"/>
                      <a:pt x="549" y="10"/>
                      <a:pt x="549" y="1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000000"/>
                  </a:solidFill>
                </a:endParaRPr>
              </a:p>
            </p:txBody>
          </p:sp>
        </p:grpSp>
      </p:grpSp>
      <p:grpSp>
        <p:nvGrpSpPr>
          <p:cNvPr id="12" name="Group 11"/>
          <p:cNvGrpSpPr/>
          <p:nvPr/>
        </p:nvGrpSpPr>
        <p:grpSpPr>
          <a:xfrm>
            <a:off x="8237217" y="1679673"/>
            <a:ext cx="3903983" cy="4103590"/>
            <a:chOff x="8237217" y="1679673"/>
            <a:chExt cx="3903983" cy="4103590"/>
          </a:xfrm>
        </p:grpSpPr>
        <p:sp>
          <p:nvSpPr>
            <p:cNvPr id="30" name="Rectangle 29"/>
            <p:cNvSpPr/>
            <p:nvPr/>
          </p:nvSpPr>
          <p:spPr bwMode="auto">
            <a:xfrm>
              <a:off x="8237217" y="1679673"/>
              <a:ext cx="3903983" cy="4103590"/>
            </a:xfrm>
            <a:prstGeom prst="rect">
              <a:avLst/>
            </a:prstGeom>
            <a:solidFill>
              <a:srgbClr val="F17719"/>
            </a:solidFill>
            <a:ln w="2540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marL="0" lvl="1" defTabSz="931065" fontAlgn="base">
                <a:spcBef>
                  <a:spcPct val="0"/>
                </a:spcBef>
                <a:spcAft>
                  <a:spcPct val="0"/>
                </a:spcAft>
                <a:defRPr/>
              </a:pPr>
              <a:r>
                <a:rPr lang="en-US" sz="4000" dirty="0">
                  <a:gradFill>
                    <a:gsLst>
                      <a:gs pos="0">
                        <a:schemeClr val="accent1">
                          <a:lumMod val="5000"/>
                          <a:lumOff val="95000"/>
                        </a:schemeClr>
                      </a:gs>
                      <a:gs pos="100000">
                        <a:schemeClr val="tx1"/>
                      </a:gs>
                    </a:gsLst>
                    <a:lin ang="5400000" scaled="1"/>
                  </a:gradFill>
                  <a:latin typeface="+mj-lt"/>
                </a:rPr>
                <a:t>Value</a:t>
              </a:r>
            </a:p>
            <a:p>
              <a:pPr defTabSz="931065" fontAlgn="base">
                <a:spcBef>
                  <a:spcPct val="0"/>
                </a:spcBef>
                <a:spcAft>
                  <a:spcPct val="0"/>
                </a:spcAft>
                <a:defRPr/>
              </a:pPr>
              <a:r>
                <a:rPr lang="en-US" sz="2000" dirty="0" smtClean="0">
                  <a:gradFill>
                    <a:gsLst>
                      <a:gs pos="0">
                        <a:schemeClr val="accent1">
                          <a:lumMod val="5000"/>
                          <a:lumOff val="95000"/>
                        </a:schemeClr>
                      </a:gs>
                      <a:gs pos="100000">
                        <a:schemeClr val="tx1"/>
                      </a:gs>
                    </a:gsLst>
                    <a:lin ang="5400000" scaled="1"/>
                  </a:gradFill>
                </a:rPr>
                <a:t>Continuous </a:t>
              </a:r>
              <a:r>
                <a:rPr lang="en-US" sz="2000" dirty="0">
                  <a:gradFill>
                    <a:gsLst>
                      <a:gs pos="0">
                        <a:schemeClr val="accent1">
                          <a:lumMod val="5000"/>
                          <a:lumOff val="95000"/>
                        </a:schemeClr>
                      </a:gs>
                      <a:gs pos="100000">
                        <a:schemeClr val="tx1"/>
                      </a:gs>
                    </a:gsLst>
                    <a:lin ang="5400000" scaled="1"/>
                  </a:gradFill>
                </a:rPr>
                <a:t>learning</a:t>
              </a:r>
            </a:p>
            <a:p>
              <a:pPr defTabSz="931065" fontAlgn="base">
                <a:spcBef>
                  <a:spcPct val="0"/>
                </a:spcBef>
                <a:spcAft>
                  <a:spcPct val="0"/>
                </a:spcAft>
                <a:defRPr/>
              </a:pPr>
              <a:endParaRPr lang="en-US" sz="3600" kern="0" dirty="0">
                <a:gradFill>
                  <a:gsLst>
                    <a:gs pos="0">
                      <a:schemeClr val="tx1"/>
                    </a:gs>
                    <a:gs pos="100000">
                      <a:schemeClr val="tx1"/>
                    </a:gs>
                  </a:gsLst>
                  <a:lin ang="5400000" scaled="1"/>
                </a:gradFill>
                <a:latin typeface="+mj-lt"/>
                <a:ea typeface="Segoe UI" pitchFamily="34" charset="0"/>
                <a:cs typeface="Segoe UI" pitchFamily="34" charset="0"/>
              </a:endParaRPr>
            </a:p>
          </p:txBody>
        </p:sp>
        <p:sp>
          <p:nvSpPr>
            <p:cNvPr id="34" name="Freeform 26"/>
            <p:cNvSpPr>
              <a:spLocks noChangeAspect="1" noEditPoints="1"/>
            </p:cNvSpPr>
            <p:nvPr/>
          </p:nvSpPr>
          <p:spPr bwMode="auto">
            <a:xfrm>
              <a:off x="10681352" y="4535424"/>
              <a:ext cx="1221557" cy="1082862"/>
            </a:xfrm>
            <a:custGeom>
              <a:avLst/>
              <a:gdLst>
                <a:gd name="T0" fmla="*/ 0 w 458"/>
                <a:gd name="T1" fmla="*/ 241 h 406"/>
                <a:gd name="T2" fmla="*/ 133 w 458"/>
                <a:gd name="T3" fmla="*/ 241 h 406"/>
                <a:gd name="T4" fmla="*/ 133 w 458"/>
                <a:gd name="T5" fmla="*/ 406 h 406"/>
                <a:gd name="T6" fmla="*/ 0 w 458"/>
                <a:gd name="T7" fmla="*/ 406 h 406"/>
                <a:gd name="T8" fmla="*/ 0 w 458"/>
                <a:gd name="T9" fmla="*/ 241 h 406"/>
                <a:gd name="T10" fmla="*/ 0 w 458"/>
                <a:gd name="T11" fmla="*/ 241 h 406"/>
                <a:gd name="T12" fmla="*/ 0 w 458"/>
                <a:gd name="T13" fmla="*/ 241 h 406"/>
                <a:gd name="T14" fmla="*/ 163 w 458"/>
                <a:gd name="T15" fmla="*/ 120 h 406"/>
                <a:gd name="T16" fmla="*/ 296 w 458"/>
                <a:gd name="T17" fmla="*/ 120 h 406"/>
                <a:gd name="T18" fmla="*/ 296 w 458"/>
                <a:gd name="T19" fmla="*/ 406 h 406"/>
                <a:gd name="T20" fmla="*/ 163 w 458"/>
                <a:gd name="T21" fmla="*/ 406 h 406"/>
                <a:gd name="T22" fmla="*/ 163 w 458"/>
                <a:gd name="T23" fmla="*/ 120 h 406"/>
                <a:gd name="T24" fmla="*/ 163 w 458"/>
                <a:gd name="T25" fmla="*/ 120 h 406"/>
                <a:gd name="T26" fmla="*/ 163 w 458"/>
                <a:gd name="T27" fmla="*/ 120 h 406"/>
                <a:gd name="T28" fmla="*/ 340 w 458"/>
                <a:gd name="T29" fmla="*/ 0 h 406"/>
                <a:gd name="T30" fmla="*/ 458 w 458"/>
                <a:gd name="T31" fmla="*/ 0 h 406"/>
                <a:gd name="T32" fmla="*/ 458 w 458"/>
                <a:gd name="T33" fmla="*/ 406 h 406"/>
                <a:gd name="T34" fmla="*/ 340 w 458"/>
                <a:gd name="T35" fmla="*/ 406 h 406"/>
                <a:gd name="T36" fmla="*/ 340 w 458"/>
                <a:gd name="T37" fmla="*/ 0 h 406"/>
                <a:gd name="T38" fmla="*/ 340 w 458"/>
                <a:gd name="T39" fmla="*/ 0 h 406"/>
                <a:gd name="T40" fmla="*/ 340 w 458"/>
                <a:gd name="T41"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8" h="406">
                  <a:moveTo>
                    <a:pt x="0" y="241"/>
                  </a:moveTo>
                  <a:lnTo>
                    <a:pt x="133" y="241"/>
                  </a:lnTo>
                  <a:lnTo>
                    <a:pt x="133" y="406"/>
                  </a:lnTo>
                  <a:lnTo>
                    <a:pt x="0" y="406"/>
                  </a:lnTo>
                  <a:lnTo>
                    <a:pt x="0" y="241"/>
                  </a:lnTo>
                  <a:lnTo>
                    <a:pt x="0" y="241"/>
                  </a:lnTo>
                  <a:lnTo>
                    <a:pt x="0" y="241"/>
                  </a:lnTo>
                  <a:close/>
                  <a:moveTo>
                    <a:pt x="163" y="120"/>
                  </a:moveTo>
                  <a:lnTo>
                    <a:pt x="296" y="120"/>
                  </a:lnTo>
                  <a:lnTo>
                    <a:pt x="296" y="406"/>
                  </a:lnTo>
                  <a:lnTo>
                    <a:pt x="163" y="406"/>
                  </a:lnTo>
                  <a:lnTo>
                    <a:pt x="163" y="120"/>
                  </a:lnTo>
                  <a:lnTo>
                    <a:pt x="163" y="120"/>
                  </a:lnTo>
                  <a:lnTo>
                    <a:pt x="163" y="120"/>
                  </a:lnTo>
                  <a:close/>
                  <a:moveTo>
                    <a:pt x="340" y="0"/>
                  </a:moveTo>
                  <a:lnTo>
                    <a:pt x="458" y="0"/>
                  </a:lnTo>
                  <a:lnTo>
                    <a:pt x="458" y="406"/>
                  </a:lnTo>
                  <a:lnTo>
                    <a:pt x="340" y="406"/>
                  </a:lnTo>
                  <a:lnTo>
                    <a:pt x="340" y="0"/>
                  </a:lnTo>
                  <a:lnTo>
                    <a:pt x="340" y="0"/>
                  </a:lnTo>
                  <a:lnTo>
                    <a:pt x="340" y="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33" name="Rectangle 32"/>
          <p:cNvSpPr/>
          <p:nvPr/>
        </p:nvSpPr>
        <p:spPr bwMode="auto">
          <a:xfrm>
            <a:off x="0" y="0"/>
            <a:ext cx="12436475" cy="16796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itle 5"/>
          <p:cNvSpPr>
            <a:spLocks noGrp="1"/>
          </p:cNvSpPr>
          <p:nvPr>
            <p:ph type="title"/>
          </p:nvPr>
        </p:nvSpPr>
        <p:spPr/>
        <p:txBody>
          <a:bodyPr/>
          <a:lstStyle/>
          <a:p>
            <a:r>
              <a:rPr lang="en-US" dirty="0" smtClean="0"/>
              <a:t>Continuous learning</a:t>
            </a:r>
            <a:endParaRPr lang="en-US" dirty="0"/>
          </a:p>
        </p:txBody>
      </p:sp>
    </p:spTree>
    <p:extLst>
      <p:ext uri="{BB962C8B-B14F-4D97-AF65-F5344CB8AC3E}">
        <p14:creationId xmlns:p14="http://schemas.microsoft.com/office/powerpoint/2010/main" val="11178237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1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ppt_x"/>
                                          </p:val>
                                        </p:tav>
                                        <p:tav tm="100000">
                                          <p:val>
                                            <p:strVal val="#ppt_x"/>
                                          </p:val>
                                        </p:tav>
                                      </p:tavLst>
                                    </p:anim>
                                    <p:anim calcmode="lin" valueType="num">
                                      <p:cBhvr additive="base">
                                        <p:cTn id="12" dur="10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decel="100000" fill="hold"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fill="hold"/>
                                        <p:tgtEl>
                                          <p:spTgt spid="12"/>
                                        </p:tgtEl>
                                        <p:attrNameLst>
                                          <p:attrName>ppt_x</p:attrName>
                                        </p:attrNameLst>
                                      </p:cBhvr>
                                      <p:tavLst>
                                        <p:tav tm="0">
                                          <p:val>
                                            <p:strVal val="#ppt_x"/>
                                          </p:val>
                                        </p:tav>
                                        <p:tav tm="100000">
                                          <p:val>
                                            <p:strVal val="#ppt_x"/>
                                          </p:val>
                                        </p:tav>
                                      </p:tavLst>
                                    </p:anim>
                                    <p:anim calcmode="lin" valueType="num">
                                      <p:cBhvr additive="base">
                                        <p:cTn id="16" dur="10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 name="Rectangle 41"/>
          <p:cNvSpPr/>
          <p:nvPr/>
        </p:nvSpPr>
        <p:spPr bwMode="auto">
          <a:xfrm>
            <a:off x="274638" y="4979799"/>
            <a:ext cx="11866562" cy="680297"/>
          </a:xfrm>
          <a:prstGeom prst="rect">
            <a:avLst/>
          </a:prstGeom>
          <a:solidFill>
            <a:schemeClr val="tx1">
              <a:lumMod val="85000"/>
            </a:schemeClr>
          </a:solidFill>
          <a:ln w="25400" cap="flat" cmpd="sng" algn="ctr">
            <a:noFill/>
            <a:prstDash val="solid"/>
            <a:headEnd type="none" w="med" len="med"/>
            <a:tailEnd type="none" w="med" len="med"/>
          </a:ln>
          <a:effectLst/>
        </p:spPr>
        <p:txBody>
          <a:bodyPr vert="horz" wrap="square" lIns="146304" tIns="91440" rIns="146304" bIns="91440" numCol="1" rtlCol="0" anchor="t" anchorCtr="0" compatLnSpc="1">
            <a:prstTxWarp prst="textNoShape">
              <a:avLst/>
            </a:prstTxWarp>
          </a:bodyPr>
          <a:lstStyle/>
          <a:p>
            <a:pPr defTabSz="914400"/>
            <a:r>
              <a:rPr lang="en-US" sz="3200" dirty="0" smtClean="0">
                <a:gradFill>
                  <a:gsLst>
                    <a:gs pos="0">
                      <a:srgbClr val="3F3F3F"/>
                    </a:gs>
                    <a:gs pos="100000">
                      <a:srgbClr val="3F3F3F"/>
                    </a:gs>
                  </a:gsLst>
                  <a:lin ang="5400000" scaled="0"/>
                </a:gradFill>
                <a:latin typeface="Segoe UI Light"/>
              </a:rPr>
              <a:t>Increased flow of value</a:t>
            </a:r>
            <a:endParaRPr lang="en-US" sz="3200" dirty="0">
              <a:gradFill>
                <a:gsLst>
                  <a:gs pos="0">
                    <a:srgbClr val="3F3F3F"/>
                  </a:gs>
                  <a:gs pos="100000">
                    <a:srgbClr val="3F3F3F"/>
                  </a:gs>
                </a:gsLst>
                <a:lin ang="5400000" scaled="0"/>
              </a:gradFill>
              <a:latin typeface="Segoe UI Light"/>
            </a:endParaRPr>
          </a:p>
        </p:txBody>
      </p:sp>
      <p:grpSp>
        <p:nvGrpSpPr>
          <p:cNvPr id="6" name="Group 5"/>
          <p:cNvGrpSpPr/>
          <p:nvPr/>
        </p:nvGrpSpPr>
        <p:grpSpPr>
          <a:xfrm>
            <a:off x="6282159" y="1679673"/>
            <a:ext cx="2877509" cy="3189190"/>
            <a:chOff x="6282159" y="1679673"/>
            <a:chExt cx="2877509" cy="3189190"/>
          </a:xfrm>
        </p:grpSpPr>
        <p:sp>
          <p:nvSpPr>
            <p:cNvPr id="50" name="Rectangle 49"/>
            <p:cNvSpPr/>
            <p:nvPr/>
          </p:nvSpPr>
          <p:spPr bwMode="auto">
            <a:xfrm>
              <a:off x="6282159" y="1679673"/>
              <a:ext cx="2877509" cy="3189190"/>
            </a:xfrm>
            <a:prstGeom prst="rect">
              <a:avLst/>
            </a:prstGeom>
            <a:solidFill>
              <a:schemeClr val="accent6"/>
            </a:solidFill>
            <a:ln w="635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512763" fontAlgn="base">
                <a:spcBef>
                  <a:spcPct val="0"/>
                </a:spcBef>
                <a:spcAft>
                  <a:spcPct val="0"/>
                </a:spcAft>
              </a:pPr>
              <a:r>
                <a:rPr lang="en-US" sz="3200" dirty="0">
                  <a:gradFill>
                    <a:gsLst>
                      <a:gs pos="0">
                        <a:schemeClr val="tx1"/>
                      </a:gs>
                      <a:gs pos="100000">
                        <a:schemeClr val="tx1"/>
                      </a:gs>
                    </a:gsLst>
                    <a:lin ang="5400000" scaled="0"/>
                  </a:gradFill>
                  <a:latin typeface="+mj-lt"/>
                </a:rPr>
                <a:t>Higher quality</a:t>
              </a:r>
            </a:p>
          </p:txBody>
        </p:sp>
        <p:grpSp>
          <p:nvGrpSpPr>
            <p:cNvPr id="37" name="Group 36"/>
            <p:cNvGrpSpPr/>
            <p:nvPr/>
          </p:nvGrpSpPr>
          <p:grpSpPr>
            <a:xfrm>
              <a:off x="6974636" y="2944368"/>
              <a:ext cx="1565706" cy="1565706"/>
              <a:chOff x="4294229" y="4716799"/>
              <a:chExt cx="1146957" cy="1146957"/>
            </a:xfrm>
          </p:grpSpPr>
          <p:sp>
            <p:nvSpPr>
              <p:cNvPr id="38" name="Freeform 14"/>
              <p:cNvSpPr>
                <a:spLocks noEditPoints="1"/>
              </p:cNvSpPr>
              <p:nvPr/>
            </p:nvSpPr>
            <p:spPr bwMode="black">
              <a:xfrm>
                <a:off x="4622664" y="5047241"/>
                <a:ext cx="485941" cy="512865"/>
              </a:xfrm>
              <a:custGeom>
                <a:avLst/>
                <a:gdLst>
                  <a:gd name="T0" fmla="*/ 195 w 300"/>
                  <a:gd name="T1" fmla="*/ 217 h 266"/>
                  <a:gd name="T2" fmla="*/ 196 w 300"/>
                  <a:gd name="T3" fmla="*/ 227 h 266"/>
                  <a:gd name="T4" fmla="*/ 149 w 300"/>
                  <a:gd name="T5" fmla="*/ 266 h 266"/>
                  <a:gd name="T6" fmla="*/ 8 w 300"/>
                  <a:gd name="T7" fmla="*/ 116 h 266"/>
                  <a:gd name="T8" fmla="*/ 0 w 300"/>
                  <a:gd name="T9" fmla="*/ 78 h 266"/>
                  <a:gd name="T10" fmla="*/ 78 w 300"/>
                  <a:gd name="T11" fmla="*/ 0 h 266"/>
                  <a:gd name="T12" fmla="*/ 150 w 300"/>
                  <a:gd name="T13" fmla="*/ 48 h 266"/>
                  <a:gd name="T14" fmla="*/ 222 w 300"/>
                  <a:gd name="T15" fmla="*/ 0 h 266"/>
                  <a:gd name="T16" fmla="*/ 300 w 300"/>
                  <a:gd name="T17" fmla="*/ 78 h 266"/>
                  <a:gd name="T18" fmla="*/ 292 w 300"/>
                  <a:gd name="T19" fmla="*/ 116 h 266"/>
                  <a:gd name="T20" fmla="*/ 262 w 300"/>
                  <a:gd name="T21" fmla="*/ 162 h 266"/>
                  <a:gd name="T22" fmla="*/ 251 w 300"/>
                  <a:gd name="T23" fmla="*/ 161 h 266"/>
                  <a:gd name="T24" fmla="*/ 195 w 300"/>
                  <a:gd name="T25" fmla="*/ 217 h 266"/>
                  <a:gd name="T26" fmla="*/ 257 w 300"/>
                  <a:gd name="T27" fmla="*/ 211 h 266"/>
                  <a:gd name="T28" fmla="*/ 275 w 300"/>
                  <a:gd name="T29" fmla="*/ 211 h 266"/>
                  <a:gd name="T30" fmla="*/ 275 w 300"/>
                  <a:gd name="T31" fmla="*/ 223 h 266"/>
                  <a:gd name="T32" fmla="*/ 257 w 300"/>
                  <a:gd name="T33" fmla="*/ 223 h 266"/>
                  <a:gd name="T34" fmla="*/ 257 w 300"/>
                  <a:gd name="T35" fmla="*/ 241 h 266"/>
                  <a:gd name="T36" fmla="*/ 245 w 300"/>
                  <a:gd name="T37" fmla="*/ 241 h 266"/>
                  <a:gd name="T38" fmla="*/ 245 w 300"/>
                  <a:gd name="T39" fmla="*/ 223 h 266"/>
                  <a:gd name="T40" fmla="*/ 227 w 300"/>
                  <a:gd name="T41" fmla="*/ 223 h 266"/>
                  <a:gd name="T42" fmla="*/ 227 w 300"/>
                  <a:gd name="T43" fmla="*/ 211 h 266"/>
                  <a:gd name="T44" fmla="*/ 245 w 300"/>
                  <a:gd name="T45" fmla="*/ 211 h 266"/>
                  <a:gd name="T46" fmla="*/ 245 w 300"/>
                  <a:gd name="T47" fmla="*/ 193 h 266"/>
                  <a:gd name="T48" fmla="*/ 257 w 300"/>
                  <a:gd name="T49" fmla="*/ 193 h 266"/>
                  <a:gd name="T50" fmla="*/ 257 w 300"/>
                  <a:gd name="T51" fmla="*/ 211 h 266"/>
                  <a:gd name="T52" fmla="*/ 251 w 300"/>
                  <a:gd name="T53" fmla="*/ 258 h 266"/>
                  <a:gd name="T54" fmla="*/ 210 w 300"/>
                  <a:gd name="T55" fmla="*/ 217 h 266"/>
                  <a:gd name="T56" fmla="*/ 251 w 300"/>
                  <a:gd name="T57" fmla="*/ 176 h 266"/>
                  <a:gd name="T58" fmla="*/ 293 w 300"/>
                  <a:gd name="T59" fmla="*/ 217 h 266"/>
                  <a:gd name="T60" fmla="*/ 251 w 300"/>
                  <a:gd name="T61" fmla="*/ 258 h 266"/>
                  <a:gd name="T62" fmla="*/ 251 w 300"/>
                  <a:gd name="T63" fmla="*/ 168 h 266"/>
                  <a:gd name="T64" fmla="*/ 203 w 300"/>
                  <a:gd name="T65" fmla="*/ 217 h 266"/>
                  <a:gd name="T66" fmla="*/ 251 w 300"/>
                  <a:gd name="T67" fmla="*/ 266 h 266"/>
                  <a:gd name="T68" fmla="*/ 300 w 300"/>
                  <a:gd name="T69" fmla="*/ 217 h 266"/>
                  <a:gd name="T70" fmla="*/ 251 w 300"/>
                  <a:gd name="T71" fmla="*/ 16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rgbClr val="FFFFFF"/>
              </a:solidFill>
              <a:ln>
                <a:noFill/>
              </a:ln>
            </p:spPr>
            <p:txBody>
              <a:bodyPr vert="horz" wrap="square" lIns="83943" tIns="41972" rIns="83943" bIns="41972" numCol="1" anchor="t" anchorCtr="0" compatLnSpc="1">
                <a:prstTxWarp prst="textNoShape">
                  <a:avLst/>
                </a:prstTxWarp>
              </a:bodyPr>
              <a:lstStyle/>
              <a:p>
                <a:endParaRPr lang="en-US" sz="1632" dirty="0">
                  <a:solidFill>
                    <a:srgbClr val="FFFFFF"/>
                  </a:solidFill>
                </a:endParaRPr>
              </a:p>
            </p:txBody>
          </p:sp>
          <p:pic>
            <p:nvPicPr>
              <p:cNvPr id="39" name="Picture 38" descr="\\MAGNUM\Projects\Microsoft\Cloud Power FY12\Design\Icons\PNGs\Optimized.png"/>
              <p:cNvPicPr>
                <a:picLocks noChangeAspect="1" noChangeArrowheads="1"/>
              </p:cNvPicPr>
              <p:nvPr/>
            </p:nvPicPr>
            <p:blipFill>
              <a:blip r:embed="rId3" cstate="print">
                <a:lum bright="100000"/>
                <a:extLst>
                  <a:ext uri="{BEBA8EAE-BF5A-486C-A8C5-ECC9F3942E4B}">
                    <a14:imgProps xmlns:a14="http://schemas.microsoft.com/office/drawing/2010/main">
                      <a14:imgLayer r:embed="rId4">
                        <a14:imgEffect>
                          <a14:backgroundRemoval t="10000" b="90000" l="10000" r="90000">
                            <a14:foregroundMark x1="65455" y1="14091" x2="65455" y2="14091"/>
                            <a14:foregroundMark x1="35227" y1="87045" x2="35227" y2="87045"/>
                            <a14:backgroundMark x1="58864" y1="44318" x2="50909" y2="52273"/>
                            <a14:backgroundMark x1="58182" y1="56364" x2="53409" y2="52273"/>
                          </a14:backgroundRemoval>
                        </a14:imgEffect>
                      </a14:imgLayer>
                    </a14:imgProps>
                  </a:ext>
                </a:extLst>
              </a:blip>
              <a:srcRect/>
              <a:stretch>
                <a:fillRect/>
              </a:stretch>
            </p:blipFill>
            <p:spPr bwMode="auto">
              <a:xfrm>
                <a:off x="4294229" y="4716799"/>
                <a:ext cx="1146957" cy="1146957"/>
              </a:xfrm>
              <a:prstGeom prst="rect">
                <a:avLst/>
              </a:prstGeom>
              <a:noFill/>
            </p:spPr>
          </p:pic>
        </p:grpSp>
      </p:grpSp>
      <p:grpSp>
        <p:nvGrpSpPr>
          <p:cNvPr id="5" name="Group 4"/>
          <p:cNvGrpSpPr/>
          <p:nvPr/>
        </p:nvGrpSpPr>
        <p:grpSpPr>
          <a:xfrm>
            <a:off x="3276811" y="1679673"/>
            <a:ext cx="2877509" cy="3189190"/>
            <a:chOff x="3276811" y="1679673"/>
            <a:chExt cx="2877509" cy="3189190"/>
          </a:xfrm>
        </p:grpSpPr>
        <p:sp>
          <p:nvSpPr>
            <p:cNvPr id="48" name="Rectangle 47"/>
            <p:cNvSpPr/>
            <p:nvPr/>
          </p:nvSpPr>
          <p:spPr bwMode="auto">
            <a:xfrm>
              <a:off x="3276811" y="1679673"/>
              <a:ext cx="2877509" cy="3189190"/>
            </a:xfrm>
            <a:prstGeom prst="rect">
              <a:avLst/>
            </a:prstGeom>
            <a:solidFill>
              <a:srgbClr val="20ABE9"/>
            </a:solidFill>
            <a:ln w="635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512763" fontAlgn="base">
                <a:spcBef>
                  <a:spcPct val="0"/>
                </a:spcBef>
                <a:spcAft>
                  <a:spcPct val="0"/>
                </a:spcAft>
              </a:pPr>
              <a:r>
                <a:rPr lang="en-US" sz="3200" dirty="0">
                  <a:gradFill>
                    <a:gsLst>
                      <a:gs pos="0">
                        <a:schemeClr val="tx1"/>
                      </a:gs>
                      <a:gs pos="100000">
                        <a:schemeClr val="tx1"/>
                      </a:gs>
                    </a:gsLst>
                    <a:lin ang="5400000" scaled="0"/>
                  </a:gradFill>
                  <a:latin typeface="+mj-lt"/>
                </a:rPr>
                <a:t>Lower cost</a:t>
              </a:r>
            </a:p>
          </p:txBody>
        </p:sp>
        <p:pic>
          <p:nvPicPr>
            <p:cNvPr id="45" name="Picture 7" descr="\\MAGNUM\Projects\Microsoft\Cloud Power FY12\Design\ICONS_PNG\Lower_Energy_Costs.png"/>
            <p:cNvPicPr>
              <a:picLocks noChangeAspect="1" noChangeArrowheads="1"/>
            </p:cNvPicPr>
            <p:nvPr/>
          </p:nvPicPr>
          <p:blipFill>
            <a:blip r:embed="rId5" cstate="print">
              <a:lum bright="100000"/>
            </a:blip>
            <a:srcRect/>
            <a:stretch>
              <a:fillRect/>
            </a:stretch>
          </p:blipFill>
          <p:spPr bwMode="auto">
            <a:xfrm>
              <a:off x="3750738" y="2725667"/>
              <a:ext cx="1932385" cy="1932385"/>
            </a:xfrm>
            <a:prstGeom prst="rect">
              <a:avLst/>
            </a:prstGeom>
            <a:noFill/>
          </p:spPr>
        </p:pic>
      </p:grpSp>
      <p:grpSp>
        <p:nvGrpSpPr>
          <p:cNvPr id="7" name="Group 6"/>
          <p:cNvGrpSpPr/>
          <p:nvPr/>
        </p:nvGrpSpPr>
        <p:grpSpPr>
          <a:xfrm>
            <a:off x="9287505" y="1679673"/>
            <a:ext cx="2853695" cy="3189190"/>
            <a:chOff x="9287505" y="1679673"/>
            <a:chExt cx="2853695" cy="3189190"/>
          </a:xfrm>
        </p:grpSpPr>
        <p:sp>
          <p:nvSpPr>
            <p:cNvPr id="51" name="Rectangle 50"/>
            <p:cNvSpPr/>
            <p:nvPr/>
          </p:nvSpPr>
          <p:spPr bwMode="auto">
            <a:xfrm>
              <a:off x="9287505" y="1679673"/>
              <a:ext cx="2853695" cy="3189190"/>
            </a:xfrm>
            <a:prstGeom prst="rect">
              <a:avLst/>
            </a:prstGeom>
            <a:solidFill>
              <a:schemeClr val="accent5"/>
            </a:solidFill>
            <a:ln w="635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512763" fontAlgn="base">
                <a:lnSpc>
                  <a:spcPct val="90000"/>
                </a:lnSpc>
                <a:spcBef>
                  <a:spcPct val="0"/>
                </a:spcBef>
                <a:spcAft>
                  <a:spcPct val="0"/>
                </a:spcAft>
              </a:pPr>
              <a:r>
                <a:rPr lang="en-US" sz="3200" dirty="0">
                  <a:gradFill>
                    <a:gsLst>
                      <a:gs pos="0">
                        <a:schemeClr val="tx1"/>
                      </a:gs>
                      <a:gs pos="100000">
                        <a:schemeClr val="tx1"/>
                      </a:gs>
                    </a:gsLst>
                    <a:lin ang="5400000" scaled="0"/>
                  </a:gradFill>
                  <a:latin typeface="+mj-lt"/>
                </a:rPr>
                <a:t>Continuous learning</a:t>
              </a:r>
            </a:p>
          </p:txBody>
        </p:sp>
        <p:sp>
          <p:nvSpPr>
            <p:cNvPr id="47" name="Freeform 34"/>
            <p:cNvSpPr>
              <a:spLocks noEditPoints="1"/>
            </p:cNvSpPr>
            <p:nvPr/>
          </p:nvSpPr>
          <p:spPr bwMode="black">
            <a:xfrm>
              <a:off x="10398974" y="2992168"/>
              <a:ext cx="746300" cy="1506680"/>
            </a:xfrm>
            <a:custGeom>
              <a:avLst/>
              <a:gdLst>
                <a:gd name="T0" fmla="*/ 596 w 1316"/>
                <a:gd name="T1" fmla="*/ 1109 h 2659"/>
                <a:gd name="T2" fmla="*/ 349 w 1316"/>
                <a:gd name="T3" fmla="*/ 1109 h 2659"/>
                <a:gd name="T4" fmla="*/ 905 w 1316"/>
                <a:gd name="T5" fmla="*/ 809 h 2659"/>
                <a:gd name="T6" fmla="*/ 564 w 1316"/>
                <a:gd name="T7" fmla="*/ 1271 h 2659"/>
                <a:gd name="T8" fmla="*/ 129 w 1316"/>
                <a:gd name="T9" fmla="*/ 833 h 2659"/>
                <a:gd name="T10" fmla="*/ 18 w 1316"/>
                <a:gd name="T11" fmla="*/ 898 h 2659"/>
                <a:gd name="T12" fmla="*/ 307 w 1316"/>
                <a:gd name="T13" fmla="*/ 2583 h 2659"/>
                <a:gd name="T14" fmla="*/ 458 w 1316"/>
                <a:gd name="T15" fmla="*/ 2583 h 2659"/>
                <a:gd name="T16" fmla="*/ 488 w 1316"/>
                <a:gd name="T17" fmla="*/ 1953 h 2659"/>
                <a:gd name="T18" fmla="*/ 563 w 1316"/>
                <a:gd name="T19" fmla="*/ 2659 h 2659"/>
                <a:gd name="T20" fmla="*/ 639 w 1316"/>
                <a:gd name="T21" fmla="*/ 1400 h 2659"/>
                <a:gd name="T22" fmla="*/ 905 w 1316"/>
                <a:gd name="T23" fmla="*/ 809 h 2659"/>
                <a:gd name="T24" fmla="*/ 1217 w 1316"/>
                <a:gd name="T25" fmla="*/ 243 h 2659"/>
                <a:gd name="T26" fmla="*/ 560 w 1316"/>
                <a:gd name="T27" fmla="*/ 341 h 2659"/>
                <a:gd name="T28" fmla="*/ 461 w 1316"/>
                <a:gd name="T29" fmla="*/ 439 h 2659"/>
                <a:gd name="T30" fmla="*/ 539 w 1316"/>
                <a:gd name="T31" fmla="*/ 796 h 2659"/>
                <a:gd name="T32" fmla="*/ 787 w 1316"/>
                <a:gd name="T33" fmla="*/ 754 h 2659"/>
                <a:gd name="T34" fmla="*/ 1094 w 1316"/>
                <a:gd name="T35" fmla="*/ 731 h 2659"/>
                <a:gd name="T36" fmla="*/ 990 w 1316"/>
                <a:gd name="T37" fmla="*/ 255 h 2659"/>
                <a:gd name="T38" fmla="*/ 867 w 1316"/>
                <a:gd name="T39" fmla="*/ 245 h 2659"/>
                <a:gd name="T40" fmla="*/ 807 w 1316"/>
                <a:gd name="T41" fmla="*/ 228 h 2659"/>
                <a:gd name="T42" fmla="*/ 831 w 1316"/>
                <a:gd name="T43" fmla="*/ 164 h 2659"/>
                <a:gd name="T44" fmla="*/ 1059 w 1316"/>
                <a:gd name="T45" fmla="*/ 200 h 2659"/>
                <a:gd name="T46" fmla="*/ 990 w 1316"/>
                <a:gd name="T47" fmla="*/ 255 h 2659"/>
                <a:gd name="T48" fmla="*/ 198 w 1316"/>
                <a:gd name="T49" fmla="*/ 848 h 2659"/>
                <a:gd name="T50" fmla="*/ 175 w 1316"/>
                <a:gd name="T51" fmla="*/ 736 h 2659"/>
                <a:gd name="T52" fmla="*/ 481 w 1316"/>
                <a:gd name="T53" fmla="*/ 785 h 2659"/>
                <a:gd name="T54" fmla="*/ 310 w 1316"/>
                <a:gd name="T55" fmla="*/ 561 h 2659"/>
                <a:gd name="T56" fmla="*/ 408 w 1316"/>
                <a:gd name="T57" fmla="*/ 825 h 2659"/>
                <a:gd name="T58" fmla="*/ 481 w 1316"/>
                <a:gd name="T59" fmla="*/ 785 h 2659"/>
                <a:gd name="T60" fmla="*/ 266 w 1316"/>
                <a:gd name="T61" fmla="*/ 648 h 2659"/>
                <a:gd name="T62" fmla="*/ 196 w 1316"/>
                <a:gd name="T63" fmla="*/ 687 h 2659"/>
                <a:gd name="T64" fmla="*/ 360 w 1316"/>
                <a:gd name="T65" fmla="*/ 901 h 2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2659">
                  <a:moveTo>
                    <a:pt x="473" y="1232"/>
                  </a:moveTo>
                  <a:cubicBezTo>
                    <a:pt x="542" y="1232"/>
                    <a:pt x="596" y="1178"/>
                    <a:pt x="596" y="1109"/>
                  </a:cubicBezTo>
                  <a:cubicBezTo>
                    <a:pt x="596" y="1040"/>
                    <a:pt x="542" y="985"/>
                    <a:pt x="473" y="985"/>
                  </a:cubicBezTo>
                  <a:cubicBezTo>
                    <a:pt x="405" y="985"/>
                    <a:pt x="349" y="1040"/>
                    <a:pt x="349" y="1109"/>
                  </a:cubicBezTo>
                  <a:cubicBezTo>
                    <a:pt x="349" y="1178"/>
                    <a:pt x="405" y="1232"/>
                    <a:pt x="473" y="1232"/>
                  </a:cubicBezTo>
                  <a:close/>
                  <a:moveTo>
                    <a:pt x="905" y="809"/>
                  </a:moveTo>
                  <a:cubicBezTo>
                    <a:pt x="874" y="791"/>
                    <a:pt x="834" y="802"/>
                    <a:pt x="816" y="833"/>
                  </a:cubicBezTo>
                  <a:cubicBezTo>
                    <a:pt x="564" y="1271"/>
                    <a:pt x="564" y="1271"/>
                    <a:pt x="564" y="1271"/>
                  </a:cubicBezTo>
                  <a:cubicBezTo>
                    <a:pt x="383" y="1271"/>
                    <a:pt x="383" y="1271"/>
                    <a:pt x="383" y="1271"/>
                  </a:cubicBezTo>
                  <a:cubicBezTo>
                    <a:pt x="129" y="833"/>
                    <a:pt x="129" y="833"/>
                    <a:pt x="129" y="833"/>
                  </a:cubicBezTo>
                  <a:cubicBezTo>
                    <a:pt x="111" y="802"/>
                    <a:pt x="72" y="791"/>
                    <a:pt x="41" y="809"/>
                  </a:cubicBezTo>
                  <a:cubicBezTo>
                    <a:pt x="10" y="827"/>
                    <a:pt x="0" y="867"/>
                    <a:pt x="18" y="898"/>
                  </a:cubicBezTo>
                  <a:cubicBezTo>
                    <a:pt x="307" y="1400"/>
                    <a:pt x="307" y="1400"/>
                    <a:pt x="307" y="1400"/>
                  </a:cubicBezTo>
                  <a:cubicBezTo>
                    <a:pt x="307" y="2583"/>
                    <a:pt x="307" y="2583"/>
                    <a:pt x="307" y="2583"/>
                  </a:cubicBezTo>
                  <a:cubicBezTo>
                    <a:pt x="307" y="2625"/>
                    <a:pt x="341" y="2659"/>
                    <a:pt x="383" y="2659"/>
                  </a:cubicBezTo>
                  <a:cubicBezTo>
                    <a:pt x="425" y="2659"/>
                    <a:pt x="458" y="2625"/>
                    <a:pt x="458" y="2583"/>
                  </a:cubicBezTo>
                  <a:cubicBezTo>
                    <a:pt x="458" y="1953"/>
                    <a:pt x="458" y="1953"/>
                    <a:pt x="458" y="1953"/>
                  </a:cubicBezTo>
                  <a:cubicBezTo>
                    <a:pt x="488" y="1953"/>
                    <a:pt x="488" y="1953"/>
                    <a:pt x="488" y="1953"/>
                  </a:cubicBezTo>
                  <a:cubicBezTo>
                    <a:pt x="488" y="2583"/>
                    <a:pt x="488" y="2583"/>
                    <a:pt x="488" y="2583"/>
                  </a:cubicBezTo>
                  <a:cubicBezTo>
                    <a:pt x="488" y="2625"/>
                    <a:pt x="521" y="2659"/>
                    <a:pt x="563" y="2659"/>
                  </a:cubicBezTo>
                  <a:cubicBezTo>
                    <a:pt x="605" y="2659"/>
                    <a:pt x="639" y="2625"/>
                    <a:pt x="639" y="2583"/>
                  </a:cubicBezTo>
                  <a:cubicBezTo>
                    <a:pt x="639" y="1400"/>
                    <a:pt x="639" y="1400"/>
                    <a:pt x="639" y="1400"/>
                  </a:cubicBezTo>
                  <a:cubicBezTo>
                    <a:pt x="929" y="898"/>
                    <a:pt x="929" y="898"/>
                    <a:pt x="929" y="898"/>
                  </a:cubicBezTo>
                  <a:cubicBezTo>
                    <a:pt x="947" y="867"/>
                    <a:pt x="936" y="827"/>
                    <a:pt x="905" y="809"/>
                  </a:cubicBezTo>
                  <a:close/>
                  <a:moveTo>
                    <a:pt x="1219" y="247"/>
                  </a:moveTo>
                  <a:cubicBezTo>
                    <a:pt x="1218" y="244"/>
                    <a:pt x="1219" y="246"/>
                    <a:pt x="1217" y="243"/>
                  </a:cubicBezTo>
                  <a:cubicBezTo>
                    <a:pt x="1121" y="68"/>
                    <a:pt x="907" y="0"/>
                    <a:pt x="742" y="93"/>
                  </a:cubicBezTo>
                  <a:cubicBezTo>
                    <a:pt x="646" y="145"/>
                    <a:pt x="620" y="255"/>
                    <a:pt x="560" y="341"/>
                  </a:cubicBezTo>
                  <a:cubicBezTo>
                    <a:pt x="543" y="363"/>
                    <a:pt x="529" y="381"/>
                    <a:pt x="515" y="395"/>
                  </a:cubicBezTo>
                  <a:cubicBezTo>
                    <a:pt x="496" y="413"/>
                    <a:pt x="479" y="426"/>
                    <a:pt x="461" y="439"/>
                  </a:cubicBezTo>
                  <a:cubicBezTo>
                    <a:pt x="428" y="463"/>
                    <a:pt x="397" y="485"/>
                    <a:pt x="392" y="530"/>
                  </a:cubicBezTo>
                  <a:cubicBezTo>
                    <a:pt x="539" y="796"/>
                    <a:pt x="539" y="796"/>
                    <a:pt x="539" y="796"/>
                  </a:cubicBezTo>
                  <a:cubicBezTo>
                    <a:pt x="578" y="816"/>
                    <a:pt x="614" y="800"/>
                    <a:pt x="653" y="785"/>
                  </a:cubicBezTo>
                  <a:cubicBezTo>
                    <a:pt x="689" y="772"/>
                    <a:pt x="724" y="757"/>
                    <a:pt x="787" y="754"/>
                  </a:cubicBezTo>
                  <a:cubicBezTo>
                    <a:pt x="830" y="751"/>
                    <a:pt x="873" y="756"/>
                    <a:pt x="915" y="758"/>
                  </a:cubicBezTo>
                  <a:cubicBezTo>
                    <a:pt x="977" y="763"/>
                    <a:pt x="1038" y="762"/>
                    <a:pt x="1094" y="731"/>
                  </a:cubicBezTo>
                  <a:cubicBezTo>
                    <a:pt x="1260" y="638"/>
                    <a:pt x="1316" y="422"/>
                    <a:pt x="1219" y="247"/>
                  </a:cubicBezTo>
                  <a:close/>
                  <a:moveTo>
                    <a:pt x="990" y="255"/>
                  </a:moveTo>
                  <a:cubicBezTo>
                    <a:pt x="990" y="255"/>
                    <a:pt x="990" y="255"/>
                    <a:pt x="990" y="255"/>
                  </a:cubicBezTo>
                  <a:cubicBezTo>
                    <a:pt x="957" y="221"/>
                    <a:pt x="903" y="229"/>
                    <a:pt x="867" y="245"/>
                  </a:cubicBezTo>
                  <a:cubicBezTo>
                    <a:pt x="867" y="245"/>
                    <a:pt x="867" y="245"/>
                    <a:pt x="867" y="245"/>
                  </a:cubicBezTo>
                  <a:cubicBezTo>
                    <a:pt x="846" y="256"/>
                    <a:pt x="819" y="249"/>
                    <a:pt x="807" y="228"/>
                  </a:cubicBezTo>
                  <a:cubicBezTo>
                    <a:pt x="795" y="206"/>
                    <a:pt x="803" y="179"/>
                    <a:pt x="825" y="166"/>
                  </a:cubicBezTo>
                  <a:cubicBezTo>
                    <a:pt x="826" y="166"/>
                    <a:pt x="831" y="164"/>
                    <a:pt x="831" y="164"/>
                  </a:cubicBezTo>
                  <a:cubicBezTo>
                    <a:pt x="911" y="127"/>
                    <a:pt x="999" y="138"/>
                    <a:pt x="1053" y="192"/>
                  </a:cubicBezTo>
                  <a:cubicBezTo>
                    <a:pt x="1053" y="192"/>
                    <a:pt x="1057" y="197"/>
                    <a:pt x="1059" y="200"/>
                  </a:cubicBezTo>
                  <a:cubicBezTo>
                    <a:pt x="1070" y="221"/>
                    <a:pt x="1063" y="248"/>
                    <a:pt x="1042" y="260"/>
                  </a:cubicBezTo>
                  <a:cubicBezTo>
                    <a:pt x="1025" y="269"/>
                    <a:pt x="1004" y="267"/>
                    <a:pt x="990" y="255"/>
                  </a:cubicBezTo>
                  <a:close/>
                  <a:moveTo>
                    <a:pt x="167" y="791"/>
                  </a:moveTo>
                  <a:cubicBezTo>
                    <a:pt x="198" y="848"/>
                    <a:pt x="198" y="848"/>
                    <a:pt x="198" y="848"/>
                  </a:cubicBezTo>
                  <a:cubicBezTo>
                    <a:pt x="210" y="869"/>
                    <a:pt x="232" y="879"/>
                    <a:pt x="249" y="870"/>
                  </a:cubicBezTo>
                  <a:cubicBezTo>
                    <a:pt x="175" y="736"/>
                    <a:pt x="175" y="736"/>
                    <a:pt x="175" y="736"/>
                  </a:cubicBezTo>
                  <a:cubicBezTo>
                    <a:pt x="159" y="746"/>
                    <a:pt x="155" y="770"/>
                    <a:pt x="167" y="791"/>
                  </a:cubicBezTo>
                  <a:close/>
                  <a:moveTo>
                    <a:pt x="481" y="785"/>
                  </a:moveTo>
                  <a:cubicBezTo>
                    <a:pt x="371" y="584"/>
                    <a:pt x="371" y="584"/>
                    <a:pt x="371" y="584"/>
                  </a:cubicBezTo>
                  <a:cubicBezTo>
                    <a:pt x="357" y="561"/>
                    <a:pt x="331" y="550"/>
                    <a:pt x="310" y="561"/>
                  </a:cubicBezTo>
                  <a:cubicBezTo>
                    <a:pt x="291" y="572"/>
                    <a:pt x="285" y="601"/>
                    <a:pt x="298" y="625"/>
                  </a:cubicBezTo>
                  <a:cubicBezTo>
                    <a:pt x="408" y="825"/>
                    <a:pt x="408" y="825"/>
                    <a:pt x="408" y="825"/>
                  </a:cubicBezTo>
                  <a:cubicBezTo>
                    <a:pt x="422" y="849"/>
                    <a:pt x="449" y="860"/>
                    <a:pt x="469" y="848"/>
                  </a:cubicBezTo>
                  <a:cubicBezTo>
                    <a:pt x="490" y="837"/>
                    <a:pt x="494" y="808"/>
                    <a:pt x="481" y="785"/>
                  </a:cubicBezTo>
                  <a:close/>
                  <a:moveTo>
                    <a:pt x="372" y="839"/>
                  </a:moveTo>
                  <a:cubicBezTo>
                    <a:pt x="266" y="648"/>
                    <a:pt x="266" y="648"/>
                    <a:pt x="266" y="648"/>
                  </a:cubicBezTo>
                  <a:cubicBezTo>
                    <a:pt x="254" y="625"/>
                    <a:pt x="228" y="615"/>
                    <a:pt x="208" y="625"/>
                  </a:cubicBezTo>
                  <a:cubicBezTo>
                    <a:pt x="189" y="637"/>
                    <a:pt x="184" y="664"/>
                    <a:pt x="196" y="687"/>
                  </a:cubicBezTo>
                  <a:cubicBezTo>
                    <a:pt x="302" y="879"/>
                    <a:pt x="302" y="879"/>
                    <a:pt x="302" y="879"/>
                  </a:cubicBezTo>
                  <a:cubicBezTo>
                    <a:pt x="315" y="902"/>
                    <a:pt x="341" y="911"/>
                    <a:pt x="360" y="901"/>
                  </a:cubicBezTo>
                  <a:cubicBezTo>
                    <a:pt x="379" y="890"/>
                    <a:pt x="385" y="863"/>
                    <a:pt x="372" y="8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nvGrpSpPr>
          <p:cNvPr id="4" name="Group 3"/>
          <p:cNvGrpSpPr/>
          <p:nvPr/>
        </p:nvGrpSpPr>
        <p:grpSpPr>
          <a:xfrm>
            <a:off x="274638" y="1679673"/>
            <a:ext cx="2874335" cy="3189190"/>
            <a:chOff x="274638" y="1679673"/>
            <a:chExt cx="2874335" cy="3189190"/>
          </a:xfrm>
        </p:grpSpPr>
        <p:sp>
          <p:nvSpPr>
            <p:cNvPr id="53" name="Rectangle 52"/>
            <p:cNvSpPr/>
            <p:nvPr/>
          </p:nvSpPr>
          <p:spPr bwMode="auto">
            <a:xfrm>
              <a:off x="274638" y="1679673"/>
              <a:ext cx="2874335" cy="3189190"/>
            </a:xfrm>
            <a:prstGeom prst="rect">
              <a:avLst/>
            </a:prstGeom>
            <a:solidFill>
              <a:schemeClr val="tx2"/>
            </a:solidFill>
            <a:ln w="635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512763" fontAlgn="base">
                <a:spcBef>
                  <a:spcPct val="0"/>
                </a:spcBef>
                <a:spcAft>
                  <a:spcPct val="0"/>
                </a:spcAft>
              </a:pPr>
              <a:r>
                <a:rPr lang="en-US" sz="3200" dirty="0" smtClean="0">
                  <a:gradFill>
                    <a:gsLst>
                      <a:gs pos="0">
                        <a:schemeClr val="tx1"/>
                      </a:gs>
                      <a:gs pos="100000">
                        <a:schemeClr val="tx1"/>
                      </a:gs>
                    </a:gsLst>
                    <a:lin ang="5400000" scaled="0"/>
                  </a:gradFill>
                  <a:latin typeface="+mj-lt"/>
                </a:rPr>
                <a:t>Efficiency</a:t>
              </a:r>
              <a:endParaRPr lang="en-US" sz="3200" kern="0" dirty="0">
                <a:gradFill>
                  <a:gsLst>
                    <a:gs pos="0">
                      <a:schemeClr val="tx1"/>
                    </a:gs>
                    <a:gs pos="100000">
                      <a:schemeClr val="tx1"/>
                    </a:gs>
                  </a:gsLst>
                  <a:lin ang="5400000" scaled="0"/>
                </a:gradFill>
                <a:latin typeface="+mj-lt"/>
                <a:ea typeface="Segoe UI" pitchFamily="34" charset="0"/>
                <a:cs typeface="Segoe UI" pitchFamily="34" charset="0"/>
              </a:endParaRPr>
            </a:p>
          </p:txBody>
        </p:sp>
        <p:pic>
          <p:nvPicPr>
            <p:cNvPr id="58" name="Picture 5" descr="\\MAGNUM\Projects\Microsoft\Cloud Power FY12\Design\Icons\PNGs\Stop_watch.png"/>
            <p:cNvPicPr>
              <a:picLocks noChangeAspect="1" noChangeArrowheads="1"/>
            </p:cNvPicPr>
            <p:nvPr/>
          </p:nvPicPr>
          <p:blipFill>
            <a:blip r:embed="rId6" cstate="print">
              <a:lum bright="100000"/>
            </a:blip>
            <a:srcRect/>
            <a:stretch>
              <a:fillRect/>
            </a:stretch>
          </p:blipFill>
          <p:spPr bwMode="auto">
            <a:xfrm>
              <a:off x="748387" y="2778101"/>
              <a:ext cx="1934816" cy="1934816"/>
            </a:xfrm>
            <a:prstGeom prst="rect">
              <a:avLst/>
            </a:prstGeom>
            <a:noFill/>
          </p:spPr>
        </p:pic>
      </p:grpSp>
      <p:sp>
        <p:nvSpPr>
          <p:cNvPr id="56" name="Rectangle 55"/>
          <p:cNvSpPr/>
          <p:nvPr/>
        </p:nvSpPr>
        <p:spPr bwMode="auto">
          <a:xfrm>
            <a:off x="0" y="0"/>
            <a:ext cx="12436475" cy="16796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err="1" smtClean="0"/>
              <a:t>DevOps</a:t>
            </a:r>
            <a:r>
              <a:rPr lang="en-US" dirty="0" smtClean="0"/>
              <a:t> benefits</a:t>
            </a:r>
            <a:endParaRPr lang="en-US" dirty="0"/>
          </a:p>
        </p:txBody>
      </p:sp>
      <p:sp>
        <p:nvSpPr>
          <p:cNvPr id="8" name="Rectangle 7"/>
          <p:cNvSpPr/>
          <p:nvPr/>
        </p:nvSpPr>
        <p:spPr bwMode="auto">
          <a:xfrm>
            <a:off x="0" y="4658052"/>
            <a:ext cx="274320" cy="130383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2680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1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nodeType="withEffect">
                                  <p:stCondLst>
                                    <p:cond delay="2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ppt_x"/>
                                          </p:val>
                                        </p:tav>
                                        <p:tav tm="100000">
                                          <p:val>
                                            <p:strVal val="#ppt_x"/>
                                          </p:val>
                                        </p:tav>
                                      </p:tavLst>
                                    </p:anim>
                                    <p:anim calcmode="lin" valueType="num">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ppt_x"/>
                                          </p:val>
                                        </p:tav>
                                        <p:tav tm="100000">
                                          <p:val>
                                            <p:strVal val="#ppt_x"/>
                                          </p:val>
                                        </p:tav>
                                      </p:tavLst>
                                    </p:anim>
                                    <p:anim calcmode="lin" valueType="num">
                                      <p:cBhvr additive="base">
                                        <p:cTn id="20" dur="100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8" decel="100000" fill="hold" grpId="0" nodeType="withEffect">
                                  <p:stCondLst>
                                    <p:cond delay="30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1000" fill="hold"/>
                                        <p:tgtEl>
                                          <p:spTgt spid="42"/>
                                        </p:tgtEl>
                                        <p:attrNameLst>
                                          <p:attrName>ppt_x</p:attrName>
                                        </p:attrNameLst>
                                      </p:cBhvr>
                                      <p:tavLst>
                                        <p:tav tm="0">
                                          <p:val>
                                            <p:strVal val="0-#ppt_w/2"/>
                                          </p:val>
                                        </p:tav>
                                        <p:tav tm="100000">
                                          <p:val>
                                            <p:strVal val="#ppt_x"/>
                                          </p:val>
                                        </p:tav>
                                      </p:tavLst>
                                    </p:anim>
                                    <p:anim calcmode="lin" valueType="num">
                                      <p:cBhvr additive="base">
                                        <p:cTn id="24" dur="10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Microsoft </a:t>
            </a:r>
            <a:r>
              <a:rPr lang="en-US" dirty="0" err="1" smtClean="0"/>
              <a:t>DevOps</a:t>
            </a:r>
            <a:r>
              <a:rPr lang="en-US" dirty="0" smtClean="0"/>
              <a:t> solution</a:t>
            </a:r>
            <a:endParaRPr lang="en-US" dirty="0"/>
          </a:p>
        </p:txBody>
      </p:sp>
      <p:sp>
        <p:nvSpPr>
          <p:cNvPr id="102" name="Rectangle 101"/>
          <p:cNvSpPr/>
          <p:nvPr/>
        </p:nvSpPr>
        <p:spPr bwMode="auto">
          <a:xfrm>
            <a:off x="0" y="1600530"/>
            <a:ext cx="274197" cy="539399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p:cNvSpPr/>
          <p:nvPr/>
        </p:nvSpPr>
        <p:spPr bwMode="auto">
          <a:xfrm>
            <a:off x="12141200" y="1548104"/>
            <a:ext cx="304432" cy="539399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123"/>
          <p:cNvSpPr/>
          <p:nvPr/>
        </p:nvSpPr>
        <p:spPr bwMode="auto">
          <a:xfrm>
            <a:off x="9795889" y="1517879"/>
            <a:ext cx="2345311" cy="1726412"/>
          </a:xfrm>
          <a:prstGeom prst="rect">
            <a:avLst/>
          </a:prstGeom>
          <a:solidFill>
            <a:srgbClr val="14457F"/>
          </a:solidFill>
          <a:ln w="635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512763" fontAlgn="base">
              <a:lnSpc>
                <a:spcPct val="90000"/>
              </a:lnSpc>
              <a:spcBef>
                <a:spcPct val="0"/>
              </a:spcBef>
              <a:spcAft>
                <a:spcPct val="0"/>
              </a:spcAft>
            </a:pPr>
            <a:r>
              <a:rPr lang="en-US" sz="2000" dirty="0" smtClean="0">
                <a:gradFill>
                  <a:gsLst>
                    <a:gs pos="0">
                      <a:srgbClr val="FFFFFF"/>
                    </a:gs>
                    <a:gs pos="100000">
                      <a:srgbClr val="FFFFFF"/>
                    </a:gs>
                  </a:gsLst>
                  <a:lin ang="5400000" scaled="0"/>
                </a:gradFill>
                <a:latin typeface="Segoe UI Light"/>
              </a:rPr>
              <a:t>People</a:t>
            </a:r>
          </a:p>
          <a:p>
            <a:pPr defTabSz="512763"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ndParaRPr>
          </a:p>
          <a:p>
            <a:pPr defTabSz="512763" fontAlgn="base">
              <a:lnSpc>
                <a:spcPct val="90000"/>
              </a:lnSpc>
              <a:spcBef>
                <a:spcPct val="0"/>
              </a:spcBef>
              <a:spcAft>
                <a:spcPct val="0"/>
              </a:spcAft>
            </a:pPr>
            <a:r>
              <a:rPr lang="en-US" sz="1400" dirty="0" smtClean="0">
                <a:gradFill>
                  <a:gsLst>
                    <a:gs pos="0">
                      <a:srgbClr val="FFFFFF"/>
                    </a:gs>
                    <a:gs pos="100000">
                      <a:srgbClr val="FFFFFF"/>
                    </a:gs>
                  </a:gsLst>
                  <a:lin ang="5400000" scaled="0"/>
                </a:gradFill>
              </a:rPr>
              <a:t/>
            </a:r>
            <a:br>
              <a:rPr lang="en-US" sz="1400" dirty="0" smtClean="0">
                <a:gradFill>
                  <a:gsLst>
                    <a:gs pos="0">
                      <a:srgbClr val="FFFFFF"/>
                    </a:gs>
                    <a:gs pos="100000">
                      <a:srgbClr val="FFFFFF"/>
                    </a:gs>
                  </a:gsLst>
                  <a:lin ang="5400000" scaled="0"/>
                </a:gradFill>
              </a:rPr>
            </a:br>
            <a:r>
              <a:rPr lang="en-US" sz="1400" dirty="0" smtClean="0">
                <a:gradFill>
                  <a:gsLst>
                    <a:gs pos="0">
                      <a:srgbClr val="FFFFFF"/>
                    </a:gs>
                    <a:gs pos="100000">
                      <a:srgbClr val="FFFFFF"/>
                    </a:gs>
                  </a:gsLst>
                  <a:lin ang="5400000" scaled="0"/>
                </a:gradFill>
              </a:rPr>
              <a:t>Business</a:t>
            </a:r>
          </a:p>
          <a:p>
            <a:pPr defTabSz="512763" fontAlgn="base">
              <a:lnSpc>
                <a:spcPct val="90000"/>
              </a:lnSpc>
              <a:spcBef>
                <a:spcPct val="0"/>
              </a:spcBef>
              <a:spcAft>
                <a:spcPct val="0"/>
              </a:spcAft>
            </a:pPr>
            <a:r>
              <a:rPr lang="en-US" sz="1400" dirty="0" smtClean="0">
                <a:gradFill>
                  <a:gsLst>
                    <a:gs pos="0">
                      <a:srgbClr val="FFFFFF"/>
                    </a:gs>
                    <a:gs pos="100000">
                      <a:srgbClr val="FFFFFF"/>
                    </a:gs>
                  </a:gsLst>
                  <a:lin ang="5400000" scaled="0"/>
                </a:gradFill>
              </a:rPr>
              <a:t>IT Operations</a:t>
            </a:r>
          </a:p>
          <a:p>
            <a:pPr defTabSz="512763" fontAlgn="base">
              <a:lnSpc>
                <a:spcPct val="90000"/>
              </a:lnSpc>
              <a:spcBef>
                <a:spcPct val="0"/>
              </a:spcBef>
              <a:spcAft>
                <a:spcPct val="0"/>
              </a:spcAft>
            </a:pPr>
            <a:r>
              <a:rPr lang="en-US" sz="1400" dirty="0" smtClean="0">
                <a:gradFill>
                  <a:gsLst>
                    <a:gs pos="0">
                      <a:srgbClr val="FFFFFF"/>
                    </a:gs>
                    <a:gs pos="100000">
                      <a:srgbClr val="FFFFFF"/>
                    </a:gs>
                  </a:gsLst>
                  <a:lin ang="5400000" scaled="0"/>
                </a:gradFill>
              </a:rPr>
              <a:t>Developers/Testers</a:t>
            </a:r>
          </a:p>
          <a:p>
            <a:pPr defTabSz="512763"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ndParaRPr>
          </a:p>
        </p:txBody>
      </p:sp>
      <p:grpSp>
        <p:nvGrpSpPr>
          <p:cNvPr id="229" name="Group 740"/>
          <p:cNvGrpSpPr>
            <a:grpSpLocks noChangeAspect="1"/>
          </p:cNvGrpSpPr>
          <p:nvPr/>
        </p:nvGrpSpPr>
        <p:grpSpPr bwMode="auto">
          <a:xfrm>
            <a:off x="11221886" y="1922059"/>
            <a:ext cx="693941" cy="595255"/>
            <a:chOff x="7349" y="-2816"/>
            <a:chExt cx="661" cy="567"/>
          </a:xfrm>
          <a:solidFill>
            <a:schemeClr val="tx1"/>
          </a:solidFill>
        </p:grpSpPr>
        <p:sp>
          <p:nvSpPr>
            <p:cNvPr id="230"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231"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232"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233"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234"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235"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grpSp>
      <p:sp>
        <p:nvSpPr>
          <p:cNvPr id="129" name="Rectangle 128"/>
          <p:cNvSpPr/>
          <p:nvPr/>
        </p:nvSpPr>
        <p:spPr bwMode="auto">
          <a:xfrm>
            <a:off x="9802548" y="3399781"/>
            <a:ext cx="2338652" cy="3169691"/>
          </a:xfrm>
          <a:prstGeom prst="rect">
            <a:avLst/>
          </a:prstGeom>
          <a:solidFill>
            <a:schemeClr val="accent3">
              <a:lumMod val="75000"/>
            </a:schemeClr>
          </a:solidFill>
          <a:ln w="635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512763" fontAlgn="base">
              <a:lnSpc>
                <a:spcPct val="90000"/>
              </a:lnSpc>
              <a:spcBef>
                <a:spcPct val="0"/>
              </a:spcBef>
              <a:spcAft>
                <a:spcPct val="0"/>
              </a:spcAft>
            </a:pPr>
            <a:r>
              <a:rPr lang="en-US" sz="2000" dirty="0" smtClean="0">
                <a:gradFill>
                  <a:gsLst>
                    <a:gs pos="0">
                      <a:srgbClr val="FFFFFF"/>
                    </a:gs>
                    <a:gs pos="100000">
                      <a:srgbClr val="FFFFFF"/>
                    </a:gs>
                  </a:gsLst>
                  <a:lin ang="5400000" scaled="0"/>
                </a:gradFill>
                <a:latin typeface="Segoe UI Light"/>
              </a:rPr>
              <a:t>Process</a:t>
            </a:r>
            <a:endParaRPr lang="en-US" sz="2000" dirty="0">
              <a:gradFill>
                <a:gsLst>
                  <a:gs pos="0">
                    <a:srgbClr val="FFFFFF"/>
                  </a:gs>
                  <a:gs pos="100000">
                    <a:srgbClr val="FFFFFF"/>
                  </a:gs>
                </a:gsLst>
                <a:lin ang="5400000" scaled="0"/>
              </a:gradFill>
              <a:latin typeface="Segoe UI Light"/>
            </a:endParaRPr>
          </a:p>
        </p:txBody>
      </p:sp>
      <p:grpSp>
        <p:nvGrpSpPr>
          <p:cNvPr id="23611" name="Group 24"/>
          <p:cNvGrpSpPr>
            <a:grpSpLocks/>
          </p:cNvGrpSpPr>
          <p:nvPr/>
        </p:nvGrpSpPr>
        <p:grpSpPr bwMode="auto">
          <a:xfrm>
            <a:off x="10046091" y="4340887"/>
            <a:ext cx="1792832" cy="1599473"/>
            <a:chOff x="9571710" y="3915497"/>
            <a:chExt cx="1133187" cy="959401"/>
          </a:xfrm>
        </p:grpSpPr>
        <p:sp>
          <p:nvSpPr>
            <p:cNvPr id="1282" name="Donut 326"/>
            <p:cNvSpPr/>
            <p:nvPr/>
          </p:nvSpPr>
          <p:spPr bwMode="auto">
            <a:xfrm flipH="1">
              <a:off x="9656866" y="3915003"/>
              <a:ext cx="960382" cy="960244"/>
            </a:xfrm>
            <a:prstGeom prst="donut">
              <a:avLst>
                <a:gd name="adj" fmla="val 5974"/>
              </a:avLst>
            </a:prstGeom>
            <a:solidFill>
              <a:schemeClr val="tx1"/>
            </a:solidFill>
            <a:ln w="9525" cap="flat" cmpd="sng" algn="ctr">
              <a:noFill/>
              <a:prstDash val="solid"/>
              <a:headEnd type="none" w="med" len="med"/>
              <a:tailEnd type="none" w="med" len="med"/>
            </a:ln>
            <a:effectLst/>
          </p:spPr>
          <p:txBody>
            <a:bodyPr lIns="179260" tIns="143408" rIns="179260" bIns="143408"/>
            <a:lstStyle/>
            <a:p>
              <a:pPr algn="ctr" defTabSz="913926">
                <a:lnSpc>
                  <a:spcPct val="90000"/>
                </a:lnSpc>
                <a:defRPr/>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85" name="Group 329"/>
            <p:cNvGrpSpPr/>
            <p:nvPr/>
          </p:nvGrpSpPr>
          <p:grpSpPr bwMode="auto">
            <a:xfrm rot="10800000" flipH="1">
              <a:off x="9571710" y="4277108"/>
              <a:ext cx="242123" cy="212001"/>
              <a:chOff x="809112" y="3312713"/>
              <a:chExt cx="595204" cy="520866"/>
            </a:xfrm>
            <a:solidFill>
              <a:srgbClr val="E2D2E6"/>
            </a:solidFill>
          </p:grpSpPr>
          <p:sp>
            <p:nvSpPr>
              <p:cNvPr id="1286" name="Rectangle 330"/>
              <p:cNvSpPr/>
              <p:nvPr/>
            </p:nvSpPr>
            <p:spPr bwMode="auto">
              <a:xfrm>
                <a:off x="810252" y="3312713"/>
                <a:ext cx="594064" cy="159573"/>
              </a:xfrm>
              <a:prstGeom prst="rect">
                <a:avLst/>
              </a:prstGeom>
              <a:solidFill>
                <a:schemeClr val="accent3">
                  <a:lumMod val="75000"/>
                </a:schemeClr>
              </a:solidFill>
              <a:ln w="9525" cap="flat" cmpd="sng" algn="ctr">
                <a:noFill/>
                <a:prstDash val="solid"/>
                <a:headEnd type="none" w="med" len="med"/>
                <a:tailEnd type="none" w="med" len="med"/>
              </a:ln>
              <a:effectLst/>
            </p:spPr>
            <p:txBody>
              <a:bodyPr lIns="179260" tIns="143408" rIns="179260" bIns="143408"/>
              <a:lstStyle/>
              <a:p>
                <a:pPr algn="ctr" defTabSz="913926">
                  <a:lnSpc>
                    <a:spcPct val="90000"/>
                  </a:lnSpc>
                  <a:defRPr/>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287" name="Isosceles Triangle 331"/>
              <p:cNvSpPr/>
              <p:nvPr/>
            </p:nvSpPr>
            <p:spPr bwMode="auto">
              <a:xfrm>
                <a:off x="809112" y="3343894"/>
                <a:ext cx="568032" cy="489685"/>
              </a:xfrm>
              <a:prstGeom prst="triangle">
                <a:avLst/>
              </a:prstGeom>
              <a:solidFill>
                <a:schemeClr val="tx1"/>
              </a:solidFill>
              <a:ln w="9525" cap="flat" cmpd="sng" algn="ctr">
                <a:noFill/>
                <a:prstDash val="solid"/>
                <a:headEnd type="none" w="med" len="med"/>
                <a:tailEnd type="none" w="med" len="med"/>
              </a:ln>
              <a:effectLst/>
            </p:spPr>
            <p:txBody>
              <a:bodyPr lIns="179260" tIns="143408" rIns="179260" bIns="143408"/>
              <a:lstStyle/>
              <a:p>
                <a:pPr algn="ctr" defTabSz="913926">
                  <a:lnSpc>
                    <a:spcPct val="90000"/>
                  </a:lnSpc>
                  <a:defRPr/>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3618" name="Group 23"/>
            <p:cNvGrpSpPr>
              <a:grpSpLocks/>
            </p:cNvGrpSpPr>
            <p:nvPr/>
          </p:nvGrpSpPr>
          <p:grpSpPr bwMode="auto">
            <a:xfrm>
              <a:off x="10459291" y="4273275"/>
              <a:ext cx="245606" cy="215836"/>
              <a:chOff x="10459291" y="4273275"/>
              <a:chExt cx="245606" cy="215836"/>
            </a:xfrm>
          </p:grpSpPr>
          <p:sp>
            <p:nvSpPr>
              <p:cNvPr id="165" name="Rectangle 330"/>
              <p:cNvSpPr/>
              <p:nvPr/>
            </p:nvSpPr>
            <p:spPr bwMode="auto">
              <a:xfrm rot="10800000" flipH="1">
                <a:off x="10458507" y="4273706"/>
                <a:ext cx="242873" cy="65075"/>
              </a:xfrm>
              <a:prstGeom prst="rect">
                <a:avLst/>
              </a:prstGeom>
              <a:solidFill>
                <a:schemeClr val="accent3">
                  <a:lumMod val="75000"/>
                </a:schemeClr>
              </a:solidFill>
              <a:ln w="9525" cap="flat" cmpd="sng" algn="ctr">
                <a:noFill/>
                <a:prstDash val="solid"/>
                <a:headEnd type="none" w="med" len="med"/>
                <a:tailEnd type="none" w="med" len="med"/>
              </a:ln>
              <a:effectLst/>
            </p:spPr>
            <p:txBody>
              <a:bodyPr lIns="179260" tIns="143408" rIns="179260" bIns="143408"/>
              <a:lstStyle/>
              <a:p>
                <a:pPr algn="ctr" defTabSz="913926">
                  <a:lnSpc>
                    <a:spcPct val="90000"/>
                  </a:lnSpc>
                  <a:defRPr/>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284" name="Isosceles Triangle 328"/>
              <p:cNvSpPr/>
              <p:nvPr/>
            </p:nvSpPr>
            <p:spPr bwMode="auto">
              <a:xfrm flipH="1">
                <a:off x="10472793" y="4289578"/>
                <a:ext cx="231762" cy="199984"/>
              </a:xfrm>
              <a:prstGeom prst="triangle">
                <a:avLst/>
              </a:prstGeom>
              <a:solidFill>
                <a:schemeClr val="tx1"/>
              </a:solidFill>
              <a:ln w="9525" cap="flat" cmpd="sng" algn="ctr">
                <a:noFill/>
                <a:prstDash val="solid"/>
                <a:headEnd type="none" w="med" len="med"/>
                <a:tailEnd type="none" w="med" len="med"/>
              </a:ln>
              <a:effectLst/>
            </p:spPr>
            <p:txBody>
              <a:bodyPr lIns="179260" tIns="143408" rIns="179260" bIns="143408"/>
              <a:lstStyle/>
              <a:p>
                <a:pPr algn="ctr" defTabSz="913926">
                  <a:lnSpc>
                    <a:spcPct val="90000"/>
                  </a:lnSpc>
                  <a:defRPr/>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275" name="Rectangle 274"/>
          <p:cNvSpPr/>
          <p:nvPr/>
        </p:nvSpPr>
        <p:spPr bwMode="auto">
          <a:xfrm>
            <a:off x="9863224" y="3981420"/>
            <a:ext cx="812887" cy="370610"/>
          </a:xfrm>
          <a:prstGeom prst="rect">
            <a:avLst/>
          </a:prstGeom>
          <a:noFill/>
          <a:ln w="9525" cap="flat" cmpd="sng" algn="ctr">
            <a:noFill/>
            <a:prstDash val="solid"/>
            <a:headEnd type="none" w="med" len="med"/>
            <a:tailEnd type="none" w="med" len="med"/>
          </a:ln>
          <a:effectLst/>
        </p:spPr>
        <p:txBody>
          <a:bodyPr lIns="121863" tIns="60931" rIns="121863" bIns="60931" anchor="t"/>
          <a:lstStyle/>
          <a:p>
            <a:pPr defTabSz="895523">
              <a:lnSpc>
                <a:spcPct val="80000"/>
              </a:lnSpc>
              <a:defRPr/>
            </a:pPr>
            <a:r>
              <a:rPr lang="en-US" sz="1400" kern="0" dirty="0" smtClean="0">
                <a:gradFill>
                  <a:gsLst>
                    <a:gs pos="0">
                      <a:srgbClr val="FFFFFF"/>
                    </a:gs>
                    <a:gs pos="100000">
                      <a:srgbClr val="FFFFFF"/>
                    </a:gs>
                  </a:gsLst>
                  <a:lin ang="5400000" scaled="0"/>
                </a:gradFill>
              </a:rPr>
              <a:t>Plan</a:t>
            </a:r>
            <a:endParaRPr lang="en-US" sz="1400" kern="0" dirty="0">
              <a:gradFill>
                <a:gsLst>
                  <a:gs pos="0">
                    <a:srgbClr val="FFFFFF"/>
                  </a:gs>
                  <a:gs pos="100000">
                    <a:srgbClr val="FFFFFF"/>
                  </a:gs>
                </a:gsLst>
                <a:lin ang="5400000" scaled="0"/>
              </a:gradFill>
            </a:endParaRPr>
          </a:p>
        </p:txBody>
      </p:sp>
      <p:sp>
        <p:nvSpPr>
          <p:cNvPr id="276" name="Rectangle 275"/>
          <p:cNvSpPr/>
          <p:nvPr/>
        </p:nvSpPr>
        <p:spPr bwMode="auto">
          <a:xfrm>
            <a:off x="9942415" y="5970805"/>
            <a:ext cx="1466135" cy="566036"/>
          </a:xfrm>
          <a:prstGeom prst="rect">
            <a:avLst/>
          </a:prstGeom>
          <a:noFill/>
          <a:ln w="9525" cap="flat" cmpd="sng" algn="ctr">
            <a:noFill/>
            <a:prstDash val="solid"/>
            <a:headEnd type="none" w="med" len="med"/>
            <a:tailEnd type="none" w="med" len="med"/>
          </a:ln>
          <a:effectLst/>
        </p:spPr>
        <p:txBody>
          <a:bodyPr lIns="121863" tIns="60931" rIns="121863" bIns="60931" anchor="t"/>
          <a:lstStyle/>
          <a:p>
            <a:pPr defTabSz="895523">
              <a:lnSpc>
                <a:spcPct val="80000"/>
              </a:lnSpc>
              <a:defRPr/>
            </a:pPr>
            <a:r>
              <a:rPr lang="en-US" sz="1400" kern="0" dirty="0" smtClean="0">
                <a:gradFill>
                  <a:gsLst>
                    <a:gs pos="0">
                      <a:srgbClr val="FFFFFF"/>
                    </a:gs>
                    <a:gs pos="100000">
                      <a:srgbClr val="FFFFFF"/>
                    </a:gs>
                  </a:gsLst>
                  <a:lin ang="5400000" scaled="0"/>
                </a:gradFill>
              </a:rPr>
              <a:t>Develop</a:t>
            </a:r>
            <a:br>
              <a:rPr lang="en-US" sz="1400" kern="0" dirty="0" smtClean="0">
                <a:gradFill>
                  <a:gsLst>
                    <a:gs pos="0">
                      <a:srgbClr val="FFFFFF"/>
                    </a:gs>
                    <a:gs pos="100000">
                      <a:srgbClr val="FFFFFF"/>
                    </a:gs>
                  </a:gsLst>
                  <a:lin ang="5400000" scaled="0"/>
                </a:gradFill>
              </a:rPr>
            </a:br>
            <a:r>
              <a:rPr lang="en-US" sz="1400" kern="0" dirty="0" smtClean="0">
                <a:gradFill>
                  <a:gsLst>
                    <a:gs pos="0">
                      <a:srgbClr val="FFFFFF"/>
                    </a:gs>
                    <a:gs pos="100000">
                      <a:srgbClr val="FFFFFF"/>
                    </a:gs>
                  </a:gsLst>
                  <a:lin ang="5400000" scaled="0"/>
                </a:gradFill>
              </a:rPr>
              <a:t>&amp; test</a:t>
            </a:r>
            <a:endParaRPr lang="en-US" sz="1400" kern="0" dirty="0">
              <a:gradFill>
                <a:gsLst>
                  <a:gs pos="0">
                    <a:srgbClr val="FFFFFF"/>
                  </a:gs>
                  <a:gs pos="100000">
                    <a:srgbClr val="FFFFFF"/>
                  </a:gs>
                </a:gsLst>
                <a:lin ang="5400000" scaled="0"/>
              </a:gradFill>
            </a:endParaRPr>
          </a:p>
        </p:txBody>
      </p:sp>
      <p:sp>
        <p:nvSpPr>
          <p:cNvPr id="277" name="Rectangle 276"/>
          <p:cNvSpPr/>
          <p:nvPr/>
        </p:nvSpPr>
        <p:spPr bwMode="auto">
          <a:xfrm>
            <a:off x="11207651" y="5996036"/>
            <a:ext cx="1095474" cy="357331"/>
          </a:xfrm>
          <a:prstGeom prst="rect">
            <a:avLst/>
          </a:prstGeom>
          <a:noFill/>
          <a:ln w="9525" cap="flat" cmpd="sng" algn="ctr">
            <a:noFill/>
            <a:prstDash val="solid"/>
            <a:headEnd type="none" w="med" len="med"/>
            <a:tailEnd type="none" w="med" len="med"/>
          </a:ln>
          <a:effectLst/>
        </p:spPr>
        <p:txBody>
          <a:bodyPr lIns="121863" tIns="60931" rIns="121863" bIns="60931" anchor="t"/>
          <a:lstStyle/>
          <a:p>
            <a:pPr defTabSz="895523">
              <a:lnSpc>
                <a:spcPct val="80000"/>
              </a:lnSpc>
              <a:defRPr/>
            </a:pPr>
            <a:r>
              <a:rPr lang="en-US" sz="1400" kern="0" dirty="0" smtClean="0">
                <a:gradFill>
                  <a:gsLst>
                    <a:gs pos="0">
                      <a:srgbClr val="FFFFFF"/>
                    </a:gs>
                    <a:gs pos="100000">
                      <a:srgbClr val="FFFFFF"/>
                    </a:gs>
                  </a:gsLst>
                  <a:lin ang="5400000" scaled="0"/>
                </a:gradFill>
              </a:rPr>
              <a:t>Release</a:t>
            </a:r>
            <a:endParaRPr lang="en-US" sz="1400" kern="0" dirty="0">
              <a:gradFill>
                <a:gsLst>
                  <a:gs pos="0">
                    <a:srgbClr val="FFFFFF"/>
                  </a:gs>
                  <a:gs pos="100000">
                    <a:srgbClr val="FFFFFF"/>
                  </a:gs>
                </a:gsLst>
                <a:lin ang="5400000" scaled="0"/>
              </a:gradFill>
            </a:endParaRPr>
          </a:p>
        </p:txBody>
      </p:sp>
      <p:sp>
        <p:nvSpPr>
          <p:cNvPr id="279" name="Rectangle 278"/>
          <p:cNvSpPr/>
          <p:nvPr/>
        </p:nvSpPr>
        <p:spPr bwMode="auto">
          <a:xfrm>
            <a:off x="11237744" y="3948807"/>
            <a:ext cx="950950" cy="656315"/>
          </a:xfrm>
          <a:prstGeom prst="rect">
            <a:avLst/>
          </a:prstGeom>
          <a:noFill/>
          <a:ln w="9525" cap="flat" cmpd="sng" algn="ctr">
            <a:noFill/>
            <a:prstDash val="solid"/>
            <a:headEnd type="none" w="med" len="med"/>
            <a:tailEnd type="none" w="med" len="med"/>
          </a:ln>
          <a:effectLst/>
        </p:spPr>
        <p:txBody>
          <a:bodyPr lIns="121863" tIns="60931" rIns="121863" bIns="60931" anchor="t"/>
          <a:lstStyle/>
          <a:p>
            <a:pPr defTabSz="895523">
              <a:lnSpc>
                <a:spcPct val="80000"/>
              </a:lnSpc>
              <a:defRPr/>
            </a:pPr>
            <a:r>
              <a:rPr lang="en-US" sz="1400" kern="0" dirty="0" smtClean="0">
                <a:gradFill>
                  <a:gsLst>
                    <a:gs pos="0">
                      <a:srgbClr val="FFFFFF"/>
                    </a:gs>
                    <a:gs pos="100000">
                      <a:srgbClr val="FFFFFF"/>
                    </a:gs>
                  </a:gsLst>
                  <a:lin ang="5400000" scaled="0"/>
                </a:gradFill>
              </a:rPr>
              <a:t>Monitor</a:t>
            </a:r>
            <a:br>
              <a:rPr lang="en-US" sz="1400" kern="0" dirty="0" smtClean="0">
                <a:gradFill>
                  <a:gsLst>
                    <a:gs pos="0">
                      <a:srgbClr val="FFFFFF"/>
                    </a:gs>
                    <a:gs pos="100000">
                      <a:srgbClr val="FFFFFF"/>
                    </a:gs>
                  </a:gsLst>
                  <a:lin ang="5400000" scaled="0"/>
                </a:gradFill>
              </a:rPr>
            </a:br>
            <a:r>
              <a:rPr lang="en-US" sz="1400" kern="0" dirty="0" smtClean="0">
                <a:gradFill>
                  <a:gsLst>
                    <a:gs pos="0">
                      <a:srgbClr val="FFFFFF"/>
                    </a:gs>
                    <a:gs pos="100000">
                      <a:srgbClr val="FFFFFF"/>
                    </a:gs>
                  </a:gsLst>
                  <a:lin ang="5400000" scaled="0"/>
                </a:gradFill>
              </a:rPr>
              <a:t>&amp; learn</a:t>
            </a:r>
            <a:endParaRPr lang="en-US" sz="1400" kern="0" dirty="0">
              <a:gradFill>
                <a:gsLst>
                  <a:gs pos="0">
                    <a:srgbClr val="FFFFFF"/>
                  </a:gs>
                  <a:gs pos="100000">
                    <a:srgbClr val="FFFFFF"/>
                  </a:gs>
                </a:gsLst>
                <a:lin ang="5400000" scaled="0"/>
              </a:gradFill>
            </a:endParaRPr>
          </a:p>
        </p:txBody>
      </p:sp>
      <p:sp>
        <p:nvSpPr>
          <p:cNvPr id="258" name="Freeform 257"/>
          <p:cNvSpPr/>
          <p:nvPr/>
        </p:nvSpPr>
        <p:spPr bwMode="auto">
          <a:xfrm>
            <a:off x="1198805" y="1531527"/>
            <a:ext cx="4916363" cy="3302685"/>
          </a:xfrm>
          <a:custGeom>
            <a:avLst/>
            <a:gdLst>
              <a:gd name="connsiteX0" fmla="*/ 2731822 w 4916363"/>
              <a:gd name="connsiteY0" fmla="*/ 1590079 h 3302685"/>
              <a:gd name="connsiteX1" fmla="*/ 4916363 w 4916363"/>
              <a:gd name="connsiteY1" fmla="*/ 1590079 h 3302685"/>
              <a:gd name="connsiteX2" fmla="*/ 4916363 w 4916363"/>
              <a:gd name="connsiteY2" fmla="*/ 3302685 h 3302685"/>
              <a:gd name="connsiteX3" fmla="*/ 2731822 w 4916363"/>
              <a:gd name="connsiteY3" fmla="*/ 3302685 h 3302685"/>
              <a:gd name="connsiteX4" fmla="*/ 0 w 4916363"/>
              <a:gd name="connsiteY4" fmla="*/ 0 h 3302685"/>
              <a:gd name="connsiteX5" fmla="*/ 4916363 w 4916363"/>
              <a:gd name="connsiteY5" fmla="*/ 0 h 3302685"/>
              <a:gd name="connsiteX6" fmla="*/ 4916363 w 4916363"/>
              <a:gd name="connsiteY6" fmla="*/ 1589217 h 3302685"/>
              <a:gd name="connsiteX7" fmla="*/ 0 w 4916363"/>
              <a:gd name="connsiteY7" fmla="*/ 1589217 h 3302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6363" h="3302685">
                <a:moveTo>
                  <a:pt x="2731822" y="1590079"/>
                </a:moveTo>
                <a:lnTo>
                  <a:pt x="4916363" y="1590079"/>
                </a:lnTo>
                <a:lnTo>
                  <a:pt x="4916363" y="3302685"/>
                </a:lnTo>
                <a:lnTo>
                  <a:pt x="2731822" y="3302685"/>
                </a:lnTo>
                <a:close/>
                <a:moveTo>
                  <a:pt x="0" y="0"/>
                </a:moveTo>
                <a:lnTo>
                  <a:pt x="4916363" y="0"/>
                </a:lnTo>
                <a:lnTo>
                  <a:pt x="4916363" y="1589217"/>
                </a:lnTo>
                <a:lnTo>
                  <a:pt x="0" y="1589217"/>
                </a:lnTo>
                <a:close/>
              </a:path>
            </a:pathLst>
          </a:custGeom>
          <a:solidFill>
            <a:srgbClr val="2FAF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4" name="TextBox 93"/>
          <p:cNvSpPr txBox="1"/>
          <p:nvPr/>
        </p:nvSpPr>
        <p:spPr>
          <a:xfrm>
            <a:off x="2592988" y="1534937"/>
            <a:ext cx="1972335" cy="572464"/>
          </a:xfrm>
          <a:prstGeom prst="rect">
            <a:avLst/>
          </a:prstGeom>
          <a:noFill/>
        </p:spPr>
        <p:txBody>
          <a:bodyPr wrap="none" lIns="182880" tIns="146304" rIns="182880" bIns="146304" rtlCol="0">
            <a:spAutoFit/>
          </a:bodyPr>
          <a:lstStyle/>
          <a:p>
            <a:pPr>
              <a:lnSpc>
                <a:spcPct val="90000"/>
              </a:lnSpc>
              <a:spcAft>
                <a:spcPts val="600"/>
              </a:spcAft>
            </a:pPr>
            <a:r>
              <a:rPr lang="en-US" sz="2000" kern="0" dirty="0">
                <a:gradFill>
                  <a:gsLst>
                    <a:gs pos="0">
                      <a:srgbClr val="FFFFFF"/>
                    </a:gs>
                    <a:gs pos="100000">
                      <a:srgbClr val="FFFFFF"/>
                    </a:gs>
                  </a:gsLst>
                  <a:lin ang="5400000" scaled="0"/>
                </a:gradFill>
              </a:rPr>
              <a:t>Azure services</a:t>
            </a:r>
          </a:p>
        </p:txBody>
      </p:sp>
      <p:sp>
        <p:nvSpPr>
          <p:cNvPr id="255" name="Rectangle 254"/>
          <p:cNvSpPr/>
          <p:nvPr/>
        </p:nvSpPr>
        <p:spPr bwMode="auto">
          <a:xfrm>
            <a:off x="6728219" y="1533848"/>
            <a:ext cx="2955669" cy="3292673"/>
          </a:xfrm>
          <a:prstGeom prst="rect">
            <a:avLst/>
          </a:prstGeom>
          <a:solidFill>
            <a:srgbClr val="2FAF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1" name="TextBox 260"/>
          <p:cNvSpPr txBox="1"/>
          <p:nvPr/>
        </p:nvSpPr>
        <p:spPr>
          <a:xfrm>
            <a:off x="6962171" y="1565934"/>
            <a:ext cx="2613536" cy="572464"/>
          </a:xfrm>
          <a:prstGeom prst="rect">
            <a:avLst/>
          </a:prstGeom>
          <a:noFill/>
        </p:spPr>
        <p:txBody>
          <a:bodyPr wrap="none" lIns="182880" tIns="146304" rIns="182880" bIns="146304" rtlCol="0">
            <a:spAutoFit/>
          </a:bodyPr>
          <a:lstStyle/>
          <a:p>
            <a:pPr>
              <a:lnSpc>
                <a:spcPct val="90000"/>
              </a:lnSpc>
              <a:spcAft>
                <a:spcPts val="600"/>
              </a:spcAft>
            </a:pPr>
            <a:r>
              <a:rPr lang="en-US" sz="2000" kern="0" dirty="0">
                <a:gradFill>
                  <a:gsLst>
                    <a:gs pos="0">
                      <a:srgbClr val="FFFFFF"/>
                    </a:gs>
                    <a:gs pos="100000">
                      <a:srgbClr val="FFFFFF"/>
                    </a:gs>
                  </a:gsLst>
                  <a:lin ang="5400000" scaled="0"/>
                </a:gradFill>
              </a:rPr>
              <a:t>Visual Studio online</a:t>
            </a:r>
          </a:p>
        </p:txBody>
      </p:sp>
      <p:sp>
        <p:nvSpPr>
          <p:cNvPr id="259" name="Freeform 258"/>
          <p:cNvSpPr/>
          <p:nvPr/>
        </p:nvSpPr>
        <p:spPr bwMode="auto">
          <a:xfrm>
            <a:off x="1198805" y="3248934"/>
            <a:ext cx="8486375" cy="3296294"/>
          </a:xfrm>
          <a:custGeom>
            <a:avLst/>
            <a:gdLst>
              <a:gd name="connsiteX0" fmla="*/ 1879 w 8486375"/>
              <a:gd name="connsiteY0" fmla="*/ 0 h 3296294"/>
              <a:gd name="connsiteX1" fmla="*/ 2593977 w 8486375"/>
              <a:gd name="connsiteY1" fmla="*/ 0 h 3296294"/>
              <a:gd name="connsiteX2" fmla="*/ 2593977 w 8486375"/>
              <a:gd name="connsiteY2" fmla="*/ 1711370 h 3296294"/>
              <a:gd name="connsiteX3" fmla="*/ 8486375 w 8486375"/>
              <a:gd name="connsiteY3" fmla="*/ 1711370 h 3296294"/>
              <a:gd name="connsiteX4" fmla="*/ 8486375 w 8486375"/>
              <a:gd name="connsiteY4" fmla="*/ 3296294 h 3296294"/>
              <a:gd name="connsiteX5" fmla="*/ 0 w 8486375"/>
              <a:gd name="connsiteY5" fmla="*/ 3296294 h 3296294"/>
              <a:gd name="connsiteX6" fmla="*/ 0 w 8486375"/>
              <a:gd name="connsiteY6" fmla="*/ 1711370 h 3296294"/>
              <a:gd name="connsiteX7" fmla="*/ 1879 w 8486375"/>
              <a:gd name="connsiteY7" fmla="*/ 1711370 h 329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86375" h="3296294">
                <a:moveTo>
                  <a:pt x="1879" y="0"/>
                </a:moveTo>
                <a:lnTo>
                  <a:pt x="2593977" y="0"/>
                </a:lnTo>
                <a:lnTo>
                  <a:pt x="2593977" y="1711370"/>
                </a:lnTo>
                <a:lnTo>
                  <a:pt x="8486375" y="1711370"/>
                </a:lnTo>
                <a:lnTo>
                  <a:pt x="8486375" y="3296294"/>
                </a:lnTo>
                <a:lnTo>
                  <a:pt x="0" y="3296294"/>
                </a:lnTo>
                <a:lnTo>
                  <a:pt x="0" y="1711370"/>
                </a:lnTo>
                <a:lnTo>
                  <a:pt x="1879" y="1711370"/>
                </a:lnTo>
                <a:close/>
              </a:path>
            </a:pathLst>
          </a:custGeom>
          <a:solidFill>
            <a:srgbClr val="F1771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2" name="TextBox 261"/>
          <p:cNvSpPr txBox="1"/>
          <p:nvPr/>
        </p:nvSpPr>
        <p:spPr>
          <a:xfrm>
            <a:off x="1360103" y="3243231"/>
            <a:ext cx="2520562" cy="572464"/>
          </a:xfrm>
          <a:prstGeom prst="rect">
            <a:avLst/>
          </a:prstGeom>
          <a:noFill/>
        </p:spPr>
        <p:txBody>
          <a:bodyPr wrap="none" lIns="182880" tIns="146304" rIns="182880" bIns="146304" rtlCol="0">
            <a:spAutoFit/>
          </a:bodyPr>
          <a:lstStyle/>
          <a:p>
            <a:pPr>
              <a:lnSpc>
                <a:spcPct val="90000"/>
              </a:lnSpc>
              <a:spcAft>
                <a:spcPts val="600"/>
              </a:spcAft>
            </a:pPr>
            <a:r>
              <a:rPr lang="en-US" sz="2000" kern="0" dirty="0">
                <a:gradFill>
                  <a:gsLst>
                    <a:gs pos="0">
                      <a:srgbClr val="FFFFFF"/>
                    </a:gs>
                    <a:gs pos="100000">
                      <a:srgbClr val="FFFFFF"/>
                    </a:gs>
                  </a:gsLst>
                  <a:lin ang="5400000" scaled="0"/>
                </a:gradFill>
              </a:rPr>
              <a:t>Microsoft products</a:t>
            </a:r>
          </a:p>
        </p:txBody>
      </p:sp>
      <p:grpSp>
        <p:nvGrpSpPr>
          <p:cNvPr id="30" name="Group 29"/>
          <p:cNvGrpSpPr/>
          <p:nvPr/>
        </p:nvGrpSpPr>
        <p:grpSpPr>
          <a:xfrm>
            <a:off x="1591823" y="2209481"/>
            <a:ext cx="601520" cy="854508"/>
            <a:chOff x="1469897" y="2165936"/>
            <a:chExt cx="601520" cy="854508"/>
          </a:xfrm>
        </p:grpSpPr>
        <p:grpSp>
          <p:nvGrpSpPr>
            <p:cNvPr id="11" name="Group 10"/>
            <p:cNvGrpSpPr/>
            <p:nvPr/>
          </p:nvGrpSpPr>
          <p:grpSpPr>
            <a:xfrm>
              <a:off x="1525132" y="2165936"/>
              <a:ext cx="435870" cy="435870"/>
              <a:chOff x="6025673" y="2125663"/>
              <a:chExt cx="558235" cy="558235"/>
            </a:xfrm>
            <a:solidFill>
              <a:schemeClr val="tx1"/>
            </a:solidFill>
          </p:grpSpPr>
          <p:sp>
            <p:nvSpPr>
              <p:cNvPr id="139" name="Freeform 23"/>
              <p:cNvSpPr>
                <a:spLocks noEditPoints="1"/>
              </p:cNvSpPr>
              <p:nvPr/>
            </p:nvSpPr>
            <p:spPr bwMode="auto">
              <a:xfrm>
                <a:off x="6025673" y="2125663"/>
                <a:ext cx="558235" cy="558235"/>
              </a:xfrm>
              <a:custGeom>
                <a:avLst/>
                <a:gdLst>
                  <a:gd name="T0" fmla="*/ 320 w 358"/>
                  <a:gd name="T1" fmla="*/ 70 h 358"/>
                  <a:gd name="T2" fmla="*/ 178 w 358"/>
                  <a:gd name="T3" fmla="*/ 0 h 358"/>
                  <a:gd name="T4" fmla="*/ 69 w 358"/>
                  <a:gd name="T5" fmla="*/ 38 h 358"/>
                  <a:gd name="T6" fmla="*/ 0 w 358"/>
                  <a:gd name="T7" fmla="*/ 180 h 358"/>
                  <a:gd name="T8" fmla="*/ 37 w 358"/>
                  <a:gd name="T9" fmla="*/ 289 h 358"/>
                  <a:gd name="T10" fmla="*/ 179 w 358"/>
                  <a:gd name="T11" fmla="*/ 358 h 358"/>
                  <a:gd name="T12" fmla="*/ 179 w 358"/>
                  <a:gd name="T13" fmla="*/ 358 h 358"/>
                  <a:gd name="T14" fmla="*/ 288 w 358"/>
                  <a:gd name="T15" fmla="*/ 321 h 358"/>
                  <a:gd name="T16" fmla="*/ 358 w 358"/>
                  <a:gd name="T17" fmla="*/ 179 h 358"/>
                  <a:gd name="T18" fmla="*/ 320 w 358"/>
                  <a:gd name="T19" fmla="*/ 70 h 358"/>
                  <a:gd name="T20" fmla="*/ 297 w 358"/>
                  <a:gd name="T21" fmla="*/ 210 h 358"/>
                  <a:gd name="T22" fmla="*/ 291 w 358"/>
                  <a:gd name="T23" fmla="*/ 216 h 358"/>
                  <a:gd name="T24" fmla="*/ 284 w 358"/>
                  <a:gd name="T25" fmla="*/ 220 h 358"/>
                  <a:gd name="T26" fmla="*/ 303 w 358"/>
                  <a:gd name="T27" fmla="*/ 269 h 358"/>
                  <a:gd name="T28" fmla="*/ 272 w 358"/>
                  <a:gd name="T29" fmla="*/ 300 h 358"/>
                  <a:gd name="T30" fmla="*/ 196 w 358"/>
                  <a:gd name="T31" fmla="*/ 331 h 358"/>
                  <a:gd name="T32" fmla="*/ 176 w 358"/>
                  <a:gd name="T33" fmla="*/ 299 h 358"/>
                  <a:gd name="T34" fmla="*/ 162 w 358"/>
                  <a:gd name="T35" fmla="*/ 305 h 358"/>
                  <a:gd name="T36" fmla="*/ 177 w 358"/>
                  <a:gd name="T37" fmla="*/ 332 h 358"/>
                  <a:gd name="T38" fmla="*/ 77 w 358"/>
                  <a:gd name="T39" fmla="*/ 294 h 358"/>
                  <a:gd name="T40" fmla="*/ 78 w 358"/>
                  <a:gd name="T41" fmla="*/ 294 h 358"/>
                  <a:gd name="T42" fmla="*/ 122 w 358"/>
                  <a:gd name="T43" fmla="*/ 288 h 358"/>
                  <a:gd name="T44" fmla="*/ 117 w 358"/>
                  <a:gd name="T45" fmla="*/ 272 h 358"/>
                  <a:gd name="T46" fmla="*/ 78 w 358"/>
                  <a:gd name="T47" fmla="*/ 278 h 358"/>
                  <a:gd name="T48" fmla="*/ 60 w 358"/>
                  <a:gd name="T49" fmla="*/ 276 h 358"/>
                  <a:gd name="T50" fmla="*/ 58 w 358"/>
                  <a:gd name="T51" fmla="*/ 273 h 358"/>
                  <a:gd name="T52" fmla="*/ 26 w 358"/>
                  <a:gd name="T53" fmla="*/ 180 h 358"/>
                  <a:gd name="T54" fmla="*/ 43 w 358"/>
                  <a:gd name="T55" fmla="*/ 110 h 358"/>
                  <a:gd name="T56" fmla="*/ 82 w 358"/>
                  <a:gd name="T57" fmla="*/ 102 h 358"/>
                  <a:gd name="T58" fmla="*/ 105 w 358"/>
                  <a:gd name="T59" fmla="*/ 104 h 358"/>
                  <a:gd name="T60" fmla="*/ 109 w 358"/>
                  <a:gd name="T61" fmla="*/ 88 h 358"/>
                  <a:gd name="T62" fmla="*/ 82 w 358"/>
                  <a:gd name="T63" fmla="*/ 86 h 358"/>
                  <a:gd name="T64" fmla="*/ 55 w 358"/>
                  <a:gd name="T65" fmla="*/ 89 h 358"/>
                  <a:gd name="T66" fmla="*/ 85 w 358"/>
                  <a:gd name="T67" fmla="*/ 58 h 358"/>
                  <a:gd name="T68" fmla="*/ 167 w 358"/>
                  <a:gd name="T69" fmla="*/ 27 h 358"/>
                  <a:gd name="T70" fmla="*/ 146 w 358"/>
                  <a:gd name="T71" fmla="*/ 68 h 358"/>
                  <a:gd name="T72" fmla="*/ 162 w 358"/>
                  <a:gd name="T73" fmla="*/ 72 h 358"/>
                  <a:gd name="T74" fmla="*/ 187 w 358"/>
                  <a:gd name="T75" fmla="*/ 27 h 358"/>
                  <a:gd name="T76" fmla="*/ 300 w 358"/>
                  <a:gd name="T77" fmla="*/ 86 h 358"/>
                  <a:gd name="T78" fmla="*/ 304 w 358"/>
                  <a:gd name="T79" fmla="*/ 92 h 358"/>
                  <a:gd name="T80" fmla="*/ 283 w 358"/>
                  <a:gd name="T81" fmla="*/ 152 h 358"/>
                  <a:gd name="T82" fmla="*/ 296 w 358"/>
                  <a:gd name="T83" fmla="*/ 161 h 358"/>
                  <a:gd name="T84" fmla="*/ 317 w 358"/>
                  <a:gd name="T85" fmla="*/ 114 h 358"/>
                  <a:gd name="T86" fmla="*/ 332 w 358"/>
                  <a:gd name="T87" fmla="*/ 179 h 358"/>
                  <a:gd name="T88" fmla="*/ 315 w 358"/>
                  <a:gd name="T89" fmla="*/ 248 h 358"/>
                  <a:gd name="T90" fmla="*/ 297 w 358"/>
                  <a:gd name="T91" fmla="*/ 21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8" h="358">
                    <a:moveTo>
                      <a:pt x="320" y="70"/>
                    </a:moveTo>
                    <a:cubicBezTo>
                      <a:pt x="285" y="24"/>
                      <a:pt x="232" y="0"/>
                      <a:pt x="178" y="0"/>
                    </a:cubicBezTo>
                    <a:cubicBezTo>
                      <a:pt x="140" y="0"/>
                      <a:pt x="102" y="13"/>
                      <a:pt x="69" y="38"/>
                    </a:cubicBezTo>
                    <a:cubicBezTo>
                      <a:pt x="23" y="73"/>
                      <a:pt x="0" y="126"/>
                      <a:pt x="0" y="180"/>
                    </a:cubicBezTo>
                    <a:cubicBezTo>
                      <a:pt x="0" y="218"/>
                      <a:pt x="12" y="256"/>
                      <a:pt x="37" y="289"/>
                    </a:cubicBezTo>
                    <a:cubicBezTo>
                      <a:pt x="72" y="335"/>
                      <a:pt x="125" y="358"/>
                      <a:pt x="179" y="358"/>
                    </a:cubicBezTo>
                    <a:cubicBezTo>
                      <a:pt x="179" y="358"/>
                      <a:pt x="179" y="358"/>
                      <a:pt x="179" y="358"/>
                    </a:cubicBezTo>
                    <a:cubicBezTo>
                      <a:pt x="217" y="358"/>
                      <a:pt x="256" y="346"/>
                      <a:pt x="288" y="321"/>
                    </a:cubicBezTo>
                    <a:cubicBezTo>
                      <a:pt x="334" y="286"/>
                      <a:pt x="358" y="233"/>
                      <a:pt x="358" y="179"/>
                    </a:cubicBezTo>
                    <a:cubicBezTo>
                      <a:pt x="358" y="141"/>
                      <a:pt x="345" y="102"/>
                      <a:pt x="320" y="70"/>
                    </a:cubicBezTo>
                    <a:close/>
                    <a:moveTo>
                      <a:pt x="297" y="210"/>
                    </a:moveTo>
                    <a:cubicBezTo>
                      <a:pt x="295" y="212"/>
                      <a:pt x="293" y="214"/>
                      <a:pt x="291" y="216"/>
                    </a:cubicBezTo>
                    <a:cubicBezTo>
                      <a:pt x="289" y="218"/>
                      <a:pt x="286" y="219"/>
                      <a:pt x="284" y="220"/>
                    </a:cubicBezTo>
                    <a:cubicBezTo>
                      <a:pt x="295" y="237"/>
                      <a:pt x="302" y="254"/>
                      <a:pt x="303" y="269"/>
                    </a:cubicBezTo>
                    <a:cubicBezTo>
                      <a:pt x="294" y="280"/>
                      <a:pt x="284" y="291"/>
                      <a:pt x="272" y="300"/>
                    </a:cubicBezTo>
                    <a:cubicBezTo>
                      <a:pt x="249" y="318"/>
                      <a:pt x="223" y="328"/>
                      <a:pt x="196" y="331"/>
                    </a:cubicBezTo>
                    <a:cubicBezTo>
                      <a:pt x="189" y="321"/>
                      <a:pt x="182" y="310"/>
                      <a:pt x="176" y="299"/>
                    </a:cubicBezTo>
                    <a:cubicBezTo>
                      <a:pt x="172" y="302"/>
                      <a:pt x="167" y="304"/>
                      <a:pt x="162" y="305"/>
                    </a:cubicBezTo>
                    <a:cubicBezTo>
                      <a:pt x="166" y="314"/>
                      <a:pt x="172" y="324"/>
                      <a:pt x="177" y="332"/>
                    </a:cubicBezTo>
                    <a:cubicBezTo>
                      <a:pt x="141" y="332"/>
                      <a:pt x="105" y="319"/>
                      <a:pt x="77" y="294"/>
                    </a:cubicBezTo>
                    <a:cubicBezTo>
                      <a:pt x="77" y="294"/>
                      <a:pt x="78" y="294"/>
                      <a:pt x="78" y="294"/>
                    </a:cubicBezTo>
                    <a:cubicBezTo>
                      <a:pt x="92" y="294"/>
                      <a:pt x="107" y="291"/>
                      <a:pt x="122" y="288"/>
                    </a:cubicBezTo>
                    <a:cubicBezTo>
                      <a:pt x="119" y="283"/>
                      <a:pt x="117" y="278"/>
                      <a:pt x="117" y="272"/>
                    </a:cubicBezTo>
                    <a:cubicBezTo>
                      <a:pt x="103" y="276"/>
                      <a:pt x="90" y="278"/>
                      <a:pt x="78" y="278"/>
                    </a:cubicBezTo>
                    <a:cubicBezTo>
                      <a:pt x="72" y="278"/>
                      <a:pt x="66" y="277"/>
                      <a:pt x="60" y="276"/>
                    </a:cubicBezTo>
                    <a:cubicBezTo>
                      <a:pt x="59" y="275"/>
                      <a:pt x="58" y="274"/>
                      <a:pt x="58" y="273"/>
                    </a:cubicBezTo>
                    <a:cubicBezTo>
                      <a:pt x="36" y="245"/>
                      <a:pt x="26" y="212"/>
                      <a:pt x="26" y="180"/>
                    </a:cubicBezTo>
                    <a:cubicBezTo>
                      <a:pt x="26" y="155"/>
                      <a:pt x="31" y="131"/>
                      <a:pt x="43" y="110"/>
                    </a:cubicBezTo>
                    <a:cubicBezTo>
                      <a:pt x="54" y="104"/>
                      <a:pt x="68" y="102"/>
                      <a:pt x="82" y="102"/>
                    </a:cubicBezTo>
                    <a:cubicBezTo>
                      <a:pt x="90" y="102"/>
                      <a:pt x="97" y="103"/>
                      <a:pt x="105" y="104"/>
                    </a:cubicBezTo>
                    <a:cubicBezTo>
                      <a:pt x="105" y="99"/>
                      <a:pt x="107" y="93"/>
                      <a:pt x="109" y="88"/>
                    </a:cubicBezTo>
                    <a:cubicBezTo>
                      <a:pt x="100" y="87"/>
                      <a:pt x="91" y="86"/>
                      <a:pt x="82" y="86"/>
                    </a:cubicBezTo>
                    <a:cubicBezTo>
                      <a:pt x="73" y="86"/>
                      <a:pt x="64" y="87"/>
                      <a:pt x="55" y="89"/>
                    </a:cubicBezTo>
                    <a:cubicBezTo>
                      <a:pt x="64" y="78"/>
                      <a:pt x="73" y="67"/>
                      <a:pt x="85" y="58"/>
                    </a:cubicBezTo>
                    <a:cubicBezTo>
                      <a:pt x="110" y="39"/>
                      <a:pt x="138" y="29"/>
                      <a:pt x="167" y="27"/>
                    </a:cubicBezTo>
                    <a:cubicBezTo>
                      <a:pt x="159" y="40"/>
                      <a:pt x="152" y="53"/>
                      <a:pt x="146" y="68"/>
                    </a:cubicBezTo>
                    <a:cubicBezTo>
                      <a:pt x="152" y="68"/>
                      <a:pt x="157" y="70"/>
                      <a:pt x="162" y="72"/>
                    </a:cubicBezTo>
                    <a:cubicBezTo>
                      <a:pt x="168" y="56"/>
                      <a:pt x="177" y="40"/>
                      <a:pt x="187" y="27"/>
                    </a:cubicBezTo>
                    <a:cubicBezTo>
                      <a:pt x="230" y="29"/>
                      <a:pt x="271" y="49"/>
                      <a:pt x="300" y="86"/>
                    </a:cubicBezTo>
                    <a:cubicBezTo>
                      <a:pt x="301" y="88"/>
                      <a:pt x="303" y="90"/>
                      <a:pt x="304" y="92"/>
                    </a:cubicBezTo>
                    <a:cubicBezTo>
                      <a:pt x="303" y="111"/>
                      <a:pt x="296" y="132"/>
                      <a:pt x="283" y="152"/>
                    </a:cubicBezTo>
                    <a:cubicBezTo>
                      <a:pt x="288" y="154"/>
                      <a:pt x="292" y="157"/>
                      <a:pt x="296" y="161"/>
                    </a:cubicBezTo>
                    <a:cubicBezTo>
                      <a:pt x="306" y="146"/>
                      <a:pt x="313" y="130"/>
                      <a:pt x="317" y="114"/>
                    </a:cubicBezTo>
                    <a:cubicBezTo>
                      <a:pt x="327" y="135"/>
                      <a:pt x="332" y="157"/>
                      <a:pt x="332" y="179"/>
                    </a:cubicBezTo>
                    <a:cubicBezTo>
                      <a:pt x="332" y="203"/>
                      <a:pt x="326" y="227"/>
                      <a:pt x="315" y="248"/>
                    </a:cubicBezTo>
                    <a:cubicBezTo>
                      <a:pt x="312" y="235"/>
                      <a:pt x="305" y="223"/>
                      <a:pt x="297" y="2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0" name="Freeform 24"/>
              <p:cNvSpPr>
                <a:spLocks/>
              </p:cNvSpPr>
              <p:nvPr/>
            </p:nvSpPr>
            <p:spPr bwMode="auto">
              <a:xfrm>
                <a:off x="6312201" y="2448006"/>
                <a:ext cx="98803" cy="80278"/>
              </a:xfrm>
              <a:custGeom>
                <a:avLst/>
                <a:gdLst>
                  <a:gd name="T0" fmla="*/ 0 w 63"/>
                  <a:gd name="T1" fmla="*/ 37 h 51"/>
                  <a:gd name="T2" fmla="*/ 0 w 63"/>
                  <a:gd name="T3" fmla="*/ 38 h 51"/>
                  <a:gd name="T4" fmla="*/ 7 w 63"/>
                  <a:gd name="T5" fmla="*/ 51 h 51"/>
                  <a:gd name="T6" fmla="*/ 52 w 63"/>
                  <a:gd name="T7" fmla="*/ 20 h 51"/>
                  <a:gd name="T8" fmla="*/ 63 w 63"/>
                  <a:gd name="T9" fmla="*/ 11 h 51"/>
                  <a:gd name="T10" fmla="*/ 53 w 63"/>
                  <a:gd name="T11" fmla="*/ 2 h 51"/>
                  <a:gd name="T12" fmla="*/ 52 w 63"/>
                  <a:gd name="T13" fmla="*/ 0 h 51"/>
                  <a:gd name="T14" fmla="*/ 42 w 63"/>
                  <a:gd name="T15" fmla="*/ 8 h 51"/>
                  <a:gd name="T16" fmla="*/ 0 w 63"/>
                  <a:gd name="T17"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51">
                    <a:moveTo>
                      <a:pt x="0" y="37"/>
                    </a:moveTo>
                    <a:cubicBezTo>
                      <a:pt x="0" y="37"/>
                      <a:pt x="0" y="37"/>
                      <a:pt x="0" y="38"/>
                    </a:cubicBezTo>
                    <a:cubicBezTo>
                      <a:pt x="4" y="42"/>
                      <a:pt x="6" y="46"/>
                      <a:pt x="7" y="51"/>
                    </a:cubicBezTo>
                    <a:cubicBezTo>
                      <a:pt x="23" y="42"/>
                      <a:pt x="38" y="32"/>
                      <a:pt x="52" y="20"/>
                    </a:cubicBezTo>
                    <a:cubicBezTo>
                      <a:pt x="56" y="17"/>
                      <a:pt x="59" y="14"/>
                      <a:pt x="63" y="11"/>
                    </a:cubicBezTo>
                    <a:cubicBezTo>
                      <a:pt x="59" y="9"/>
                      <a:pt x="56" y="6"/>
                      <a:pt x="53" y="2"/>
                    </a:cubicBezTo>
                    <a:cubicBezTo>
                      <a:pt x="53" y="1"/>
                      <a:pt x="52" y="1"/>
                      <a:pt x="52" y="0"/>
                    </a:cubicBezTo>
                    <a:cubicBezTo>
                      <a:pt x="48" y="2"/>
                      <a:pt x="45" y="5"/>
                      <a:pt x="42" y="8"/>
                    </a:cubicBezTo>
                    <a:cubicBezTo>
                      <a:pt x="29" y="19"/>
                      <a:pt x="14" y="28"/>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1" name="Freeform 25"/>
              <p:cNvSpPr>
                <a:spLocks/>
              </p:cNvSpPr>
              <p:nvPr/>
            </p:nvSpPr>
            <p:spPr bwMode="auto">
              <a:xfrm>
                <a:off x="6296146" y="2299802"/>
                <a:ext cx="112388" cy="86452"/>
              </a:xfrm>
              <a:custGeom>
                <a:avLst/>
                <a:gdLst>
                  <a:gd name="T0" fmla="*/ 6 w 72"/>
                  <a:gd name="T1" fmla="*/ 0 h 55"/>
                  <a:gd name="T2" fmla="*/ 0 w 72"/>
                  <a:gd name="T3" fmla="*/ 15 h 55"/>
                  <a:gd name="T4" fmla="*/ 54 w 72"/>
                  <a:gd name="T5" fmla="*/ 49 h 55"/>
                  <a:gd name="T6" fmla="*/ 61 w 72"/>
                  <a:gd name="T7" fmla="*/ 55 h 55"/>
                  <a:gd name="T8" fmla="*/ 70 w 72"/>
                  <a:gd name="T9" fmla="*/ 44 h 55"/>
                  <a:gd name="T10" fmla="*/ 72 w 72"/>
                  <a:gd name="T11" fmla="*/ 43 h 55"/>
                  <a:gd name="T12" fmla="*/ 64 w 72"/>
                  <a:gd name="T13" fmla="*/ 37 h 55"/>
                  <a:gd name="T14" fmla="*/ 6 w 72"/>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55">
                    <a:moveTo>
                      <a:pt x="6" y="0"/>
                    </a:moveTo>
                    <a:cubicBezTo>
                      <a:pt x="5" y="6"/>
                      <a:pt x="3" y="11"/>
                      <a:pt x="0" y="15"/>
                    </a:cubicBezTo>
                    <a:cubicBezTo>
                      <a:pt x="19" y="25"/>
                      <a:pt x="38" y="36"/>
                      <a:pt x="54" y="49"/>
                    </a:cubicBezTo>
                    <a:cubicBezTo>
                      <a:pt x="57" y="51"/>
                      <a:pt x="59" y="53"/>
                      <a:pt x="61" y="55"/>
                    </a:cubicBezTo>
                    <a:cubicBezTo>
                      <a:pt x="63" y="51"/>
                      <a:pt x="66" y="47"/>
                      <a:pt x="70" y="44"/>
                    </a:cubicBezTo>
                    <a:cubicBezTo>
                      <a:pt x="71" y="44"/>
                      <a:pt x="71" y="43"/>
                      <a:pt x="72" y="43"/>
                    </a:cubicBezTo>
                    <a:cubicBezTo>
                      <a:pt x="69" y="41"/>
                      <a:pt x="67" y="39"/>
                      <a:pt x="64" y="37"/>
                    </a:cubicBezTo>
                    <a:cubicBezTo>
                      <a:pt x="46" y="23"/>
                      <a:pt x="27" y="1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2" name="Freeform 26"/>
              <p:cNvSpPr>
                <a:spLocks/>
              </p:cNvSpPr>
              <p:nvPr/>
            </p:nvSpPr>
            <p:spPr bwMode="auto">
              <a:xfrm>
                <a:off x="6226984" y="2345499"/>
                <a:ext cx="35816" cy="144499"/>
              </a:xfrm>
              <a:custGeom>
                <a:avLst/>
                <a:gdLst>
                  <a:gd name="T0" fmla="*/ 17 w 23"/>
                  <a:gd name="T1" fmla="*/ 2 h 93"/>
                  <a:gd name="T2" fmla="*/ 14 w 23"/>
                  <a:gd name="T3" fmla="*/ 2 h 93"/>
                  <a:gd name="T4" fmla="*/ 1 w 23"/>
                  <a:gd name="T5" fmla="*/ 0 h 93"/>
                  <a:gd name="T6" fmla="*/ 0 w 23"/>
                  <a:gd name="T7" fmla="*/ 24 h 93"/>
                  <a:gd name="T8" fmla="*/ 7 w 23"/>
                  <a:gd name="T9" fmla="*/ 93 h 93"/>
                  <a:gd name="T10" fmla="*/ 23 w 23"/>
                  <a:gd name="T11" fmla="*/ 89 h 93"/>
                  <a:gd name="T12" fmla="*/ 16 w 23"/>
                  <a:gd name="T13" fmla="*/ 24 h 93"/>
                  <a:gd name="T14" fmla="*/ 17 w 23"/>
                  <a:gd name="T15" fmla="*/ 2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93">
                    <a:moveTo>
                      <a:pt x="17" y="2"/>
                    </a:moveTo>
                    <a:cubicBezTo>
                      <a:pt x="16" y="2"/>
                      <a:pt x="15" y="2"/>
                      <a:pt x="14" y="2"/>
                    </a:cubicBezTo>
                    <a:cubicBezTo>
                      <a:pt x="9" y="2"/>
                      <a:pt x="5" y="1"/>
                      <a:pt x="1" y="0"/>
                    </a:cubicBezTo>
                    <a:cubicBezTo>
                      <a:pt x="0" y="8"/>
                      <a:pt x="0" y="16"/>
                      <a:pt x="0" y="24"/>
                    </a:cubicBezTo>
                    <a:cubicBezTo>
                      <a:pt x="0" y="47"/>
                      <a:pt x="2" y="71"/>
                      <a:pt x="7" y="93"/>
                    </a:cubicBezTo>
                    <a:cubicBezTo>
                      <a:pt x="12" y="91"/>
                      <a:pt x="17" y="89"/>
                      <a:pt x="23" y="89"/>
                    </a:cubicBezTo>
                    <a:cubicBezTo>
                      <a:pt x="18" y="68"/>
                      <a:pt x="16" y="46"/>
                      <a:pt x="16" y="24"/>
                    </a:cubicBezTo>
                    <a:cubicBezTo>
                      <a:pt x="16" y="17"/>
                      <a:pt x="16" y="9"/>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3" name="Freeform 27"/>
              <p:cNvSpPr>
                <a:spLocks/>
              </p:cNvSpPr>
              <p:nvPr/>
            </p:nvSpPr>
            <p:spPr bwMode="auto">
              <a:xfrm>
                <a:off x="6228218" y="2509758"/>
                <a:ext cx="76572" cy="67927"/>
              </a:xfrm>
              <a:custGeom>
                <a:avLst/>
                <a:gdLst>
                  <a:gd name="T0" fmla="*/ 42 w 49"/>
                  <a:gd name="T1" fmla="*/ 8 h 44"/>
                  <a:gd name="T2" fmla="*/ 24 w 49"/>
                  <a:gd name="T3" fmla="*/ 0 h 44"/>
                  <a:gd name="T4" fmla="*/ 11 w 49"/>
                  <a:gd name="T5" fmla="*/ 4 h 44"/>
                  <a:gd name="T6" fmla="*/ 7 w 49"/>
                  <a:gd name="T7" fmla="*/ 35 h 44"/>
                  <a:gd name="T8" fmla="*/ 24 w 49"/>
                  <a:gd name="T9" fmla="*/ 44 h 44"/>
                  <a:gd name="T10" fmla="*/ 38 w 49"/>
                  <a:gd name="T11" fmla="*/ 39 h 44"/>
                  <a:gd name="T12" fmla="*/ 42 w 49"/>
                  <a:gd name="T13" fmla="*/ 8 h 44"/>
                </a:gdLst>
                <a:ahLst/>
                <a:cxnLst>
                  <a:cxn ang="0">
                    <a:pos x="T0" y="T1"/>
                  </a:cxn>
                  <a:cxn ang="0">
                    <a:pos x="T2" y="T3"/>
                  </a:cxn>
                  <a:cxn ang="0">
                    <a:pos x="T4" y="T5"/>
                  </a:cxn>
                  <a:cxn ang="0">
                    <a:pos x="T6" y="T7"/>
                  </a:cxn>
                  <a:cxn ang="0">
                    <a:pos x="T8" y="T9"/>
                  </a:cxn>
                  <a:cxn ang="0">
                    <a:pos x="T10" y="T11"/>
                  </a:cxn>
                  <a:cxn ang="0">
                    <a:pos x="T12" y="T13"/>
                  </a:cxn>
                </a:cxnLst>
                <a:rect l="0" t="0" r="r" b="b"/>
                <a:pathLst>
                  <a:path w="49" h="44">
                    <a:moveTo>
                      <a:pt x="42" y="8"/>
                    </a:moveTo>
                    <a:cubicBezTo>
                      <a:pt x="37" y="3"/>
                      <a:pt x="31" y="0"/>
                      <a:pt x="24" y="0"/>
                    </a:cubicBezTo>
                    <a:cubicBezTo>
                      <a:pt x="20" y="0"/>
                      <a:pt x="15" y="1"/>
                      <a:pt x="11" y="4"/>
                    </a:cubicBezTo>
                    <a:cubicBezTo>
                      <a:pt x="1" y="12"/>
                      <a:pt x="0" y="26"/>
                      <a:pt x="7" y="35"/>
                    </a:cubicBezTo>
                    <a:cubicBezTo>
                      <a:pt x="11" y="41"/>
                      <a:pt x="18" y="44"/>
                      <a:pt x="24" y="44"/>
                    </a:cubicBezTo>
                    <a:cubicBezTo>
                      <a:pt x="29" y="44"/>
                      <a:pt x="34" y="42"/>
                      <a:pt x="38" y="39"/>
                    </a:cubicBezTo>
                    <a:cubicBezTo>
                      <a:pt x="47" y="32"/>
                      <a:pt x="49" y="18"/>
                      <a:pt x="4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4" name="Freeform 28"/>
              <p:cNvSpPr>
                <a:spLocks/>
              </p:cNvSpPr>
              <p:nvPr/>
            </p:nvSpPr>
            <p:spPr bwMode="auto">
              <a:xfrm>
                <a:off x="6404829" y="2381314"/>
                <a:ext cx="76572" cy="69162"/>
              </a:xfrm>
              <a:custGeom>
                <a:avLst/>
                <a:gdLst>
                  <a:gd name="T0" fmla="*/ 42 w 49"/>
                  <a:gd name="T1" fmla="*/ 9 h 44"/>
                  <a:gd name="T2" fmla="*/ 24 w 49"/>
                  <a:gd name="T3" fmla="*/ 0 h 44"/>
                  <a:gd name="T4" fmla="*/ 11 w 49"/>
                  <a:gd name="T5" fmla="*/ 5 h 44"/>
                  <a:gd name="T6" fmla="*/ 7 w 49"/>
                  <a:gd name="T7" fmla="*/ 36 h 44"/>
                  <a:gd name="T8" fmla="*/ 24 w 49"/>
                  <a:gd name="T9" fmla="*/ 44 h 44"/>
                  <a:gd name="T10" fmla="*/ 38 w 49"/>
                  <a:gd name="T11" fmla="*/ 40 h 44"/>
                  <a:gd name="T12" fmla="*/ 42 w 49"/>
                  <a:gd name="T13" fmla="*/ 9 h 44"/>
                </a:gdLst>
                <a:ahLst/>
                <a:cxnLst>
                  <a:cxn ang="0">
                    <a:pos x="T0" y="T1"/>
                  </a:cxn>
                  <a:cxn ang="0">
                    <a:pos x="T2" y="T3"/>
                  </a:cxn>
                  <a:cxn ang="0">
                    <a:pos x="T4" y="T5"/>
                  </a:cxn>
                  <a:cxn ang="0">
                    <a:pos x="T6" y="T7"/>
                  </a:cxn>
                  <a:cxn ang="0">
                    <a:pos x="T8" y="T9"/>
                  </a:cxn>
                  <a:cxn ang="0">
                    <a:pos x="T10" y="T11"/>
                  </a:cxn>
                  <a:cxn ang="0">
                    <a:pos x="T12" y="T13"/>
                  </a:cxn>
                </a:cxnLst>
                <a:rect l="0" t="0" r="r" b="b"/>
                <a:pathLst>
                  <a:path w="49" h="44">
                    <a:moveTo>
                      <a:pt x="42" y="9"/>
                    </a:moveTo>
                    <a:cubicBezTo>
                      <a:pt x="37" y="3"/>
                      <a:pt x="31" y="0"/>
                      <a:pt x="24" y="0"/>
                    </a:cubicBezTo>
                    <a:cubicBezTo>
                      <a:pt x="20" y="0"/>
                      <a:pt x="15" y="2"/>
                      <a:pt x="11" y="5"/>
                    </a:cubicBezTo>
                    <a:cubicBezTo>
                      <a:pt x="1" y="12"/>
                      <a:pt x="0" y="26"/>
                      <a:pt x="7" y="36"/>
                    </a:cubicBezTo>
                    <a:cubicBezTo>
                      <a:pt x="11" y="41"/>
                      <a:pt x="18" y="44"/>
                      <a:pt x="24" y="44"/>
                    </a:cubicBezTo>
                    <a:cubicBezTo>
                      <a:pt x="29" y="44"/>
                      <a:pt x="34" y="43"/>
                      <a:pt x="38" y="40"/>
                    </a:cubicBezTo>
                    <a:cubicBezTo>
                      <a:pt x="47" y="32"/>
                      <a:pt x="49" y="18"/>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5" name="Freeform 29"/>
              <p:cNvSpPr>
                <a:spLocks/>
              </p:cNvSpPr>
              <p:nvPr/>
            </p:nvSpPr>
            <p:spPr bwMode="auto">
              <a:xfrm>
                <a:off x="6209693" y="2255341"/>
                <a:ext cx="77807" cy="67927"/>
              </a:xfrm>
              <a:custGeom>
                <a:avLst/>
                <a:gdLst>
                  <a:gd name="T0" fmla="*/ 25 w 50"/>
                  <a:gd name="T1" fmla="*/ 44 h 44"/>
                  <a:gd name="T2" fmla="*/ 39 w 50"/>
                  <a:gd name="T3" fmla="*/ 40 h 44"/>
                  <a:gd name="T4" fmla="*/ 42 w 50"/>
                  <a:gd name="T5" fmla="*/ 9 h 44"/>
                  <a:gd name="T6" fmla="*/ 25 w 50"/>
                  <a:gd name="T7" fmla="*/ 0 h 44"/>
                  <a:gd name="T8" fmla="*/ 12 w 50"/>
                  <a:gd name="T9" fmla="*/ 5 h 44"/>
                  <a:gd name="T10" fmla="*/ 8 w 50"/>
                  <a:gd name="T11" fmla="*/ 36 h 44"/>
                  <a:gd name="T12" fmla="*/ 25 w 50"/>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50" h="44">
                    <a:moveTo>
                      <a:pt x="25" y="44"/>
                    </a:moveTo>
                    <a:cubicBezTo>
                      <a:pt x="30" y="44"/>
                      <a:pt x="35" y="43"/>
                      <a:pt x="39" y="40"/>
                    </a:cubicBezTo>
                    <a:cubicBezTo>
                      <a:pt x="48" y="32"/>
                      <a:pt x="50" y="18"/>
                      <a:pt x="42" y="9"/>
                    </a:cubicBezTo>
                    <a:cubicBezTo>
                      <a:pt x="38" y="3"/>
                      <a:pt x="32" y="0"/>
                      <a:pt x="25" y="0"/>
                    </a:cubicBezTo>
                    <a:cubicBezTo>
                      <a:pt x="20" y="0"/>
                      <a:pt x="16" y="2"/>
                      <a:pt x="12" y="5"/>
                    </a:cubicBezTo>
                    <a:cubicBezTo>
                      <a:pt x="2" y="12"/>
                      <a:pt x="0" y="26"/>
                      <a:pt x="8" y="36"/>
                    </a:cubicBezTo>
                    <a:cubicBezTo>
                      <a:pt x="12" y="41"/>
                      <a:pt x="18" y="44"/>
                      <a:pt x="25"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69" name="Rectangle 168"/>
            <p:cNvSpPr/>
            <p:nvPr/>
          </p:nvSpPr>
          <p:spPr bwMode="auto">
            <a:xfrm>
              <a:off x="1469897" y="2696703"/>
              <a:ext cx="601520" cy="323741"/>
            </a:xfrm>
            <a:prstGeom prst="rect">
              <a:avLst/>
            </a:prstGeom>
            <a:noFill/>
            <a:ln w="9525" cap="flat" cmpd="sng" algn="ctr">
              <a:noFill/>
              <a:prstDash val="solid"/>
              <a:headEnd type="none" w="med" len="med"/>
              <a:tailEnd type="none" w="med" len="med"/>
            </a:ln>
            <a:effectLst/>
          </p:spPr>
          <p:txBody>
            <a:bodyPr lIns="0" tIns="0" rIns="0" bIns="0" anchor="t"/>
            <a:lstStyle/>
            <a:p>
              <a:pPr algn="ctr" defTabSz="895523">
                <a:lnSpc>
                  <a:spcPct val="80000"/>
                </a:lnSpc>
                <a:defRPr/>
              </a:pPr>
              <a:r>
                <a:rPr lang="en-US" sz="1100" kern="0" dirty="0" smtClean="0">
                  <a:gradFill>
                    <a:gsLst>
                      <a:gs pos="0">
                        <a:srgbClr val="FFFFFF"/>
                      </a:gs>
                      <a:gs pos="100000">
                        <a:srgbClr val="FFFFFF"/>
                      </a:gs>
                    </a:gsLst>
                    <a:lin ang="5400000" scaled="0"/>
                  </a:gradFill>
                </a:rPr>
                <a:t>Websites</a:t>
              </a:r>
              <a:endParaRPr lang="en-US" sz="1100" kern="0" dirty="0">
                <a:gradFill>
                  <a:gsLst>
                    <a:gs pos="0">
                      <a:srgbClr val="FFFFFF"/>
                    </a:gs>
                    <a:gs pos="100000">
                      <a:srgbClr val="FFFFFF"/>
                    </a:gs>
                  </a:gsLst>
                  <a:lin ang="5400000" scaled="0"/>
                </a:gradFill>
              </a:endParaRPr>
            </a:p>
          </p:txBody>
        </p:sp>
      </p:grpSp>
      <p:grpSp>
        <p:nvGrpSpPr>
          <p:cNvPr id="28" name="Group 27"/>
          <p:cNvGrpSpPr/>
          <p:nvPr/>
        </p:nvGrpSpPr>
        <p:grpSpPr>
          <a:xfrm>
            <a:off x="2322475" y="2228747"/>
            <a:ext cx="635000" cy="808167"/>
            <a:chOff x="2106285" y="2208576"/>
            <a:chExt cx="635000" cy="808167"/>
          </a:xfrm>
        </p:grpSpPr>
        <p:sp>
          <p:nvSpPr>
            <p:cNvPr id="168" name="Rectangle 167"/>
            <p:cNvSpPr/>
            <p:nvPr/>
          </p:nvSpPr>
          <p:spPr bwMode="auto">
            <a:xfrm>
              <a:off x="2141363" y="2696703"/>
              <a:ext cx="548640" cy="320040"/>
            </a:xfrm>
            <a:prstGeom prst="rect">
              <a:avLst/>
            </a:prstGeom>
            <a:noFill/>
            <a:ln w="9525" cap="flat" cmpd="sng" algn="ctr">
              <a:noFill/>
              <a:prstDash val="solid"/>
              <a:headEnd type="none" w="med" len="med"/>
              <a:tailEnd type="none" w="med" len="med"/>
            </a:ln>
            <a:effectLst/>
          </p:spPr>
          <p:txBody>
            <a:bodyPr lIns="0" tIns="0" rIns="0" bIns="0" anchor="t"/>
            <a:lstStyle/>
            <a:p>
              <a:pPr algn="ctr" defTabSz="895523">
                <a:lnSpc>
                  <a:spcPct val="80000"/>
                </a:lnSpc>
                <a:defRPr/>
              </a:pPr>
              <a:r>
                <a:rPr lang="en-US" sz="1100" kern="0" dirty="0">
                  <a:gradFill>
                    <a:gsLst>
                      <a:gs pos="0">
                        <a:srgbClr val="FFFFFF"/>
                      </a:gs>
                      <a:gs pos="100000">
                        <a:srgbClr val="FFFFFF"/>
                      </a:gs>
                    </a:gsLst>
                    <a:lin ang="5400000" scaled="0"/>
                  </a:gradFill>
                </a:rPr>
                <a:t>Cloud services</a:t>
              </a:r>
            </a:p>
          </p:txBody>
        </p:sp>
        <p:sp>
          <p:nvSpPr>
            <p:cNvPr id="26" name="Freeform 14"/>
            <p:cNvSpPr>
              <a:spLocks noEditPoints="1"/>
            </p:cNvSpPr>
            <p:nvPr/>
          </p:nvSpPr>
          <p:spPr bwMode="auto">
            <a:xfrm>
              <a:off x="2106285" y="2208576"/>
              <a:ext cx="635000" cy="350837"/>
            </a:xfrm>
            <a:custGeom>
              <a:avLst/>
              <a:gdLst>
                <a:gd name="T0" fmla="*/ 1440 w 2136"/>
                <a:gd name="T1" fmla="*/ 294 h 1181"/>
                <a:gd name="T2" fmla="*/ 462 w 2136"/>
                <a:gd name="T3" fmla="*/ 487 h 1181"/>
                <a:gd name="T4" fmla="*/ 0 w 2136"/>
                <a:gd name="T5" fmla="*/ 937 h 1181"/>
                <a:gd name="T6" fmla="*/ 1662 w 2136"/>
                <a:gd name="T7" fmla="*/ 1181 h 1181"/>
                <a:gd name="T8" fmla="*/ 1662 w 2136"/>
                <a:gd name="T9" fmla="*/ 235 h 1181"/>
                <a:gd name="T10" fmla="*/ 841 w 2136"/>
                <a:gd name="T11" fmla="*/ 685 h 1181"/>
                <a:gd name="T12" fmla="*/ 791 w 2136"/>
                <a:gd name="T13" fmla="*/ 673 h 1181"/>
                <a:gd name="T14" fmla="*/ 736 w 2136"/>
                <a:gd name="T15" fmla="*/ 597 h 1181"/>
                <a:gd name="T16" fmla="*/ 684 w 2136"/>
                <a:gd name="T17" fmla="*/ 614 h 1181"/>
                <a:gd name="T18" fmla="*/ 650 w 2136"/>
                <a:gd name="T19" fmla="*/ 576 h 1181"/>
                <a:gd name="T20" fmla="*/ 655 w 2136"/>
                <a:gd name="T21" fmla="*/ 557 h 1181"/>
                <a:gd name="T22" fmla="*/ 688 w 2136"/>
                <a:gd name="T23" fmla="*/ 495 h 1181"/>
                <a:gd name="T24" fmla="*/ 655 w 2136"/>
                <a:gd name="T25" fmla="*/ 436 h 1181"/>
                <a:gd name="T26" fmla="*/ 650 w 2136"/>
                <a:gd name="T27" fmla="*/ 415 h 1181"/>
                <a:gd name="T28" fmla="*/ 684 w 2136"/>
                <a:gd name="T29" fmla="*/ 379 h 1181"/>
                <a:gd name="T30" fmla="*/ 736 w 2136"/>
                <a:gd name="T31" fmla="*/ 393 h 1181"/>
                <a:gd name="T32" fmla="*/ 791 w 2136"/>
                <a:gd name="T33" fmla="*/ 320 h 1181"/>
                <a:gd name="T34" fmla="*/ 841 w 2136"/>
                <a:gd name="T35" fmla="*/ 305 h 1181"/>
                <a:gd name="T36" fmla="*/ 870 w 2136"/>
                <a:gd name="T37" fmla="*/ 369 h 1181"/>
                <a:gd name="T38" fmla="*/ 962 w 2136"/>
                <a:gd name="T39" fmla="*/ 379 h 1181"/>
                <a:gd name="T40" fmla="*/ 981 w 2136"/>
                <a:gd name="T41" fmla="*/ 386 h 1181"/>
                <a:gd name="T42" fmla="*/ 1001 w 2136"/>
                <a:gd name="T43" fmla="*/ 424 h 1181"/>
                <a:gd name="T44" fmla="*/ 955 w 2136"/>
                <a:gd name="T45" fmla="*/ 472 h 1181"/>
                <a:gd name="T46" fmla="*/ 955 w 2136"/>
                <a:gd name="T47" fmla="*/ 521 h 1181"/>
                <a:gd name="T48" fmla="*/ 1001 w 2136"/>
                <a:gd name="T49" fmla="*/ 569 h 1181"/>
                <a:gd name="T50" fmla="*/ 981 w 2136"/>
                <a:gd name="T51" fmla="*/ 605 h 1181"/>
                <a:gd name="T52" fmla="*/ 962 w 2136"/>
                <a:gd name="T53" fmla="*/ 614 h 1181"/>
                <a:gd name="T54" fmla="*/ 870 w 2136"/>
                <a:gd name="T55" fmla="*/ 621 h 1181"/>
                <a:gd name="T56" fmla="*/ 1589 w 2136"/>
                <a:gd name="T57" fmla="*/ 732 h 1181"/>
                <a:gd name="T58" fmla="*/ 1492 w 2136"/>
                <a:gd name="T59" fmla="*/ 798 h 1181"/>
                <a:gd name="T60" fmla="*/ 1568 w 2136"/>
                <a:gd name="T61" fmla="*/ 886 h 1181"/>
                <a:gd name="T62" fmla="*/ 1516 w 2136"/>
                <a:gd name="T63" fmla="*/ 951 h 1181"/>
                <a:gd name="T64" fmla="*/ 1399 w 2136"/>
                <a:gd name="T65" fmla="*/ 939 h 1181"/>
                <a:gd name="T66" fmla="*/ 1402 w 2136"/>
                <a:gd name="T67" fmla="*/ 1055 h 1181"/>
                <a:gd name="T68" fmla="*/ 1318 w 2136"/>
                <a:gd name="T69" fmla="*/ 1072 h 1181"/>
                <a:gd name="T70" fmla="*/ 1252 w 2136"/>
                <a:gd name="T71" fmla="*/ 989 h 1181"/>
                <a:gd name="T72" fmla="*/ 1185 w 2136"/>
                <a:gd name="T73" fmla="*/ 1072 h 1181"/>
                <a:gd name="T74" fmla="*/ 1102 w 2136"/>
                <a:gd name="T75" fmla="*/ 1055 h 1181"/>
                <a:gd name="T76" fmla="*/ 1105 w 2136"/>
                <a:gd name="T77" fmla="*/ 939 h 1181"/>
                <a:gd name="T78" fmla="*/ 988 w 2136"/>
                <a:gd name="T79" fmla="*/ 951 h 1181"/>
                <a:gd name="T80" fmla="*/ 936 w 2136"/>
                <a:gd name="T81" fmla="*/ 886 h 1181"/>
                <a:gd name="T82" fmla="*/ 1012 w 2136"/>
                <a:gd name="T83" fmla="*/ 798 h 1181"/>
                <a:gd name="T84" fmla="*/ 915 w 2136"/>
                <a:gd name="T85" fmla="*/ 732 h 1181"/>
                <a:gd name="T86" fmla="*/ 917 w 2136"/>
                <a:gd name="T87" fmla="*/ 649 h 1181"/>
                <a:gd name="T88" fmla="*/ 1031 w 2136"/>
                <a:gd name="T89" fmla="*/ 630 h 1181"/>
                <a:gd name="T90" fmla="*/ 1000 w 2136"/>
                <a:gd name="T91" fmla="*/ 518 h 1181"/>
                <a:gd name="T92" fmla="*/ 1055 w 2136"/>
                <a:gd name="T93" fmla="*/ 456 h 1181"/>
                <a:gd name="T94" fmla="*/ 1154 w 2136"/>
                <a:gd name="T95" fmla="*/ 516 h 1181"/>
                <a:gd name="T96" fmla="*/ 1202 w 2136"/>
                <a:gd name="T97" fmla="*/ 395 h 1181"/>
                <a:gd name="T98" fmla="*/ 1285 w 2136"/>
                <a:gd name="T99" fmla="*/ 380 h 1181"/>
                <a:gd name="T100" fmla="*/ 1326 w 2136"/>
                <a:gd name="T101" fmla="*/ 506 h 1181"/>
                <a:gd name="T102" fmla="*/ 1428 w 2136"/>
                <a:gd name="T103" fmla="*/ 454 h 1181"/>
                <a:gd name="T104" fmla="*/ 1499 w 2136"/>
                <a:gd name="T105" fmla="*/ 497 h 1181"/>
                <a:gd name="T106" fmla="*/ 1459 w 2136"/>
                <a:gd name="T107" fmla="*/ 606 h 1181"/>
                <a:gd name="T108" fmla="*/ 1570 w 2136"/>
                <a:gd name="T109" fmla="*/ 635 h 1181"/>
                <a:gd name="T110" fmla="*/ 1599 w 2136"/>
                <a:gd name="T111" fmla="*/ 713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36" h="1181">
                  <a:moveTo>
                    <a:pt x="1662" y="235"/>
                  </a:moveTo>
                  <a:cubicBezTo>
                    <a:pt x="1582" y="235"/>
                    <a:pt x="1507" y="256"/>
                    <a:pt x="1440" y="294"/>
                  </a:cubicBezTo>
                  <a:cubicBezTo>
                    <a:pt x="1356" y="118"/>
                    <a:pt x="1175" y="0"/>
                    <a:pt x="974" y="0"/>
                  </a:cubicBezTo>
                  <a:cubicBezTo>
                    <a:pt x="701" y="0"/>
                    <a:pt x="474" y="218"/>
                    <a:pt x="462" y="487"/>
                  </a:cubicBezTo>
                  <a:cubicBezTo>
                    <a:pt x="336" y="504"/>
                    <a:pt x="231" y="588"/>
                    <a:pt x="181" y="706"/>
                  </a:cubicBezTo>
                  <a:cubicBezTo>
                    <a:pt x="76" y="731"/>
                    <a:pt x="0" y="823"/>
                    <a:pt x="0" y="937"/>
                  </a:cubicBezTo>
                  <a:cubicBezTo>
                    <a:pt x="0" y="1071"/>
                    <a:pt x="109" y="1181"/>
                    <a:pt x="239" y="1181"/>
                  </a:cubicBezTo>
                  <a:cubicBezTo>
                    <a:pt x="239" y="1181"/>
                    <a:pt x="239" y="1181"/>
                    <a:pt x="1662" y="1181"/>
                  </a:cubicBezTo>
                  <a:cubicBezTo>
                    <a:pt x="1922" y="1181"/>
                    <a:pt x="2136" y="966"/>
                    <a:pt x="2136" y="710"/>
                  </a:cubicBezTo>
                  <a:cubicBezTo>
                    <a:pt x="2136" y="449"/>
                    <a:pt x="1922" y="235"/>
                    <a:pt x="1662" y="235"/>
                  </a:cubicBezTo>
                  <a:close/>
                  <a:moveTo>
                    <a:pt x="858" y="673"/>
                  </a:moveTo>
                  <a:cubicBezTo>
                    <a:pt x="855" y="680"/>
                    <a:pt x="850" y="685"/>
                    <a:pt x="841" y="685"/>
                  </a:cubicBezTo>
                  <a:cubicBezTo>
                    <a:pt x="808" y="685"/>
                    <a:pt x="808" y="685"/>
                    <a:pt x="808" y="685"/>
                  </a:cubicBezTo>
                  <a:cubicBezTo>
                    <a:pt x="800" y="685"/>
                    <a:pt x="793" y="680"/>
                    <a:pt x="791" y="673"/>
                  </a:cubicBezTo>
                  <a:cubicBezTo>
                    <a:pt x="781" y="624"/>
                    <a:pt x="781" y="624"/>
                    <a:pt x="781" y="624"/>
                  </a:cubicBezTo>
                  <a:cubicBezTo>
                    <a:pt x="765" y="616"/>
                    <a:pt x="750" y="609"/>
                    <a:pt x="736" y="597"/>
                  </a:cubicBezTo>
                  <a:cubicBezTo>
                    <a:pt x="688" y="614"/>
                    <a:pt x="688" y="614"/>
                    <a:pt x="688" y="614"/>
                  </a:cubicBezTo>
                  <a:cubicBezTo>
                    <a:pt x="686" y="614"/>
                    <a:pt x="684" y="614"/>
                    <a:pt x="684" y="614"/>
                  </a:cubicBezTo>
                  <a:cubicBezTo>
                    <a:pt x="677" y="614"/>
                    <a:pt x="672" y="612"/>
                    <a:pt x="667" y="605"/>
                  </a:cubicBezTo>
                  <a:cubicBezTo>
                    <a:pt x="650" y="576"/>
                    <a:pt x="650" y="576"/>
                    <a:pt x="650" y="576"/>
                  </a:cubicBezTo>
                  <a:cubicBezTo>
                    <a:pt x="650" y="574"/>
                    <a:pt x="648" y="571"/>
                    <a:pt x="650" y="569"/>
                  </a:cubicBezTo>
                  <a:cubicBezTo>
                    <a:pt x="648" y="564"/>
                    <a:pt x="650" y="559"/>
                    <a:pt x="655" y="557"/>
                  </a:cubicBezTo>
                  <a:cubicBezTo>
                    <a:pt x="693" y="521"/>
                    <a:pt x="693" y="521"/>
                    <a:pt x="693" y="521"/>
                  </a:cubicBezTo>
                  <a:cubicBezTo>
                    <a:pt x="691" y="514"/>
                    <a:pt x="688" y="505"/>
                    <a:pt x="688" y="495"/>
                  </a:cubicBezTo>
                  <a:cubicBezTo>
                    <a:pt x="688" y="488"/>
                    <a:pt x="691" y="479"/>
                    <a:pt x="693" y="472"/>
                  </a:cubicBezTo>
                  <a:cubicBezTo>
                    <a:pt x="655" y="436"/>
                    <a:pt x="655" y="436"/>
                    <a:pt x="655" y="436"/>
                  </a:cubicBezTo>
                  <a:cubicBezTo>
                    <a:pt x="650" y="434"/>
                    <a:pt x="650" y="429"/>
                    <a:pt x="650" y="424"/>
                  </a:cubicBezTo>
                  <a:cubicBezTo>
                    <a:pt x="650" y="422"/>
                    <a:pt x="650" y="417"/>
                    <a:pt x="650" y="415"/>
                  </a:cubicBezTo>
                  <a:cubicBezTo>
                    <a:pt x="667" y="386"/>
                    <a:pt x="667" y="386"/>
                    <a:pt x="667" y="386"/>
                  </a:cubicBezTo>
                  <a:cubicBezTo>
                    <a:pt x="672" y="381"/>
                    <a:pt x="677" y="379"/>
                    <a:pt x="684" y="379"/>
                  </a:cubicBezTo>
                  <a:cubicBezTo>
                    <a:pt x="684" y="379"/>
                    <a:pt x="686" y="379"/>
                    <a:pt x="688" y="379"/>
                  </a:cubicBezTo>
                  <a:cubicBezTo>
                    <a:pt x="736" y="393"/>
                    <a:pt x="736" y="393"/>
                    <a:pt x="736" y="393"/>
                  </a:cubicBezTo>
                  <a:cubicBezTo>
                    <a:pt x="750" y="384"/>
                    <a:pt x="765" y="374"/>
                    <a:pt x="781" y="369"/>
                  </a:cubicBezTo>
                  <a:cubicBezTo>
                    <a:pt x="791" y="320"/>
                    <a:pt x="791" y="320"/>
                    <a:pt x="791" y="320"/>
                  </a:cubicBezTo>
                  <a:cubicBezTo>
                    <a:pt x="793" y="312"/>
                    <a:pt x="800" y="305"/>
                    <a:pt x="808" y="305"/>
                  </a:cubicBezTo>
                  <a:cubicBezTo>
                    <a:pt x="841" y="305"/>
                    <a:pt x="841" y="305"/>
                    <a:pt x="841" y="305"/>
                  </a:cubicBezTo>
                  <a:cubicBezTo>
                    <a:pt x="850" y="305"/>
                    <a:pt x="855" y="312"/>
                    <a:pt x="858" y="320"/>
                  </a:cubicBezTo>
                  <a:cubicBezTo>
                    <a:pt x="870" y="369"/>
                    <a:pt x="870" y="369"/>
                    <a:pt x="870" y="369"/>
                  </a:cubicBezTo>
                  <a:cubicBezTo>
                    <a:pt x="886" y="374"/>
                    <a:pt x="900" y="384"/>
                    <a:pt x="912" y="396"/>
                  </a:cubicBezTo>
                  <a:cubicBezTo>
                    <a:pt x="962" y="379"/>
                    <a:pt x="962" y="379"/>
                    <a:pt x="962" y="379"/>
                  </a:cubicBezTo>
                  <a:cubicBezTo>
                    <a:pt x="965" y="379"/>
                    <a:pt x="965" y="379"/>
                    <a:pt x="967" y="379"/>
                  </a:cubicBezTo>
                  <a:cubicBezTo>
                    <a:pt x="972" y="379"/>
                    <a:pt x="979" y="381"/>
                    <a:pt x="981" y="386"/>
                  </a:cubicBezTo>
                  <a:cubicBezTo>
                    <a:pt x="998" y="415"/>
                    <a:pt x="998" y="415"/>
                    <a:pt x="998" y="415"/>
                  </a:cubicBezTo>
                  <a:cubicBezTo>
                    <a:pt x="1001" y="417"/>
                    <a:pt x="1001" y="422"/>
                    <a:pt x="1001" y="424"/>
                  </a:cubicBezTo>
                  <a:cubicBezTo>
                    <a:pt x="1001" y="429"/>
                    <a:pt x="998" y="434"/>
                    <a:pt x="996" y="436"/>
                  </a:cubicBezTo>
                  <a:cubicBezTo>
                    <a:pt x="955" y="472"/>
                    <a:pt x="955" y="472"/>
                    <a:pt x="955" y="472"/>
                  </a:cubicBezTo>
                  <a:cubicBezTo>
                    <a:pt x="958" y="479"/>
                    <a:pt x="960" y="488"/>
                    <a:pt x="960" y="495"/>
                  </a:cubicBezTo>
                  <a:cubicBezTo>
                    <a:pt x="960" y="505"/>
                    <a:pt x="958" y="512"/>
                    <a:pt x="955" y="521"/>
                  </a:cubicBezTo>
                  <a:cubicBezTo>
                    <a:pt x="996" y="557"/>
                    <a:pt x="996" y="557"/>
                    <a:pt x="996" y="557"/>
                  </a:cubicBezTo>
                  <a:cubicBezTo>
                    <a:pt x="998" y="559"/>
                    <a:pt x="1001" y="564"/>
                    <a:pt x="1001" y="569"/>
                  </a:cubicBezTo>
                  <a:cubicBezTo>
                    <a:pt x="1001" y="571"/>
                    <a:pt x="1001" y="574"/>
                    <a:pt x="998" y="576"/>
                  </a:cubicBezTo>
                  <a:cubicBezTo>
                    <a:pt x="981" y="605"/>
                    <a:pt x="981" y="605"/>
                    <a:pt x="981" y="605"/>
                  </a:cubicBezTo>
                  <a:cubicBezTo>
                    <a:pt x="979" y="612"/>
                    <a:pt x="972" y="614"/>
                    <a:pt x="967" y="614"/>
                  </a:cubicBezTo>
                  <a:cubicBezTo>
                    <a:pt x="965" y="614"/>
                    <a:pt x="965" y="614"/>
                    <a:pt x="962" y="614"/>
                  </a:cubicBezTo>
                  <a:cubicBezTo>
                    <a:pt x="912" y="597"/>
                    <a:pt x="912" y="597"/>
                    <a:pt x="912" y="597"/>
                  </a:cubicBezTo>
                  <a:cubicBezTo>
                    <a:pt x="900" y="607"/>
                    <a:pt x="886" y="616"/>
                    <a:pt x="870" y="621"/>
                  </a:cubicBezTo>
                  <a:cubicBezTo>
                    <a:pt x="858" y="673"/>
                    <a:pt x="858" y="673"/>
                    <a:pt x="858" y="673"/>
                  </a:cubicBezTo>
                  <a:close/>
                  <a:moveTo>
                    <a:pt x="1589" y="732"/>
                  </a:moveTo>
                  <a:cubicBezTo>
                    <a:pt x="1497" y="770"/>
                    <a:pt x="1497" y="770"/>
                    <a:pt x="1497" y="770"/>
                  </a:cubicBezTo>
                  <a:cubicBezTo>
                    <a:pt x="1494" y="779"/>
                    <a:pt x="1494" y="789"/>
                    <a:pt x="1492" y="798"/>
                  </a:cubicBezTo>
                  <a:cubicBezTo>
                    <a:pt x="1566" y="865"/>
                    <a:pt x="1566" y="865"/>
                    <a:pt x="1566" y="865"/>
                  </a:cubicBezTo>
                  <a:cubicBezTo>
                    <a:pt x="1570" y="870"/>
                    <a:pt x="1573" y="879"/>
                    <a:pt x="1568" y="886"/>
                  </a:cubicBezTo>
                  <a:cubicBezTo>
                    <a:pt x="1535" y="943"/>
                    <a:pt x="1535" y="943"/>
                    <a:pt x="1535" y="943"/>
                  </a:cubicBezTo>
                  <a:cubicBezTo>
                    <a:pt x="1532" y="948"/>
                    <a:pt x="1523" y="953"/>
                    <a:pt x="1516" y="951"/>
                  </a:cubicBezTo>
                  <a:cubicBezTo>
                    <a:pt x="1421" y="920"/>
                    <a:pt x="1421" y="920"/>
                    <a:pt x="1421" y="920"/>
                  </a:cubicBezTo>
                  <a:cubicBezTo>
                    <a:pt x="1413" y="927"/>
                    <a:pt x="1406" y="934"/>
                    <a:pt x="1399" y="939"/>
                  </a:cubicBezTo>
                  <a:cubicBezTo>
                    <a:pt x="1411" y="1036"/>
                    <a:pt x="1411" y="1036"/>
                    <a:pt x="1411" y="1036"/>
                  </a:cubicBezTo>
                  <a:cubicBezTo>
                    <a:pt x="1413" y="1046"/>
                    <a:pt x="1409" y="1053"/>
                    <a:pt x="1402" y="1055"/>
                  </a:cubicBezTo>
                  <a:cubicBezTo>
                    <a:pt x="1340" y="1076"/>
                    <a:pt x="1340" y="1076"/>
                    <a:pt x="1340" y="1076"/>
                  </a:cubicBezTo>
                  <a:cubicBezTo>
                    <a:pt x="1333" y="1079"/>
                    <a:pt x="1323" y="1076"/>
                    <a:pt x="1318" y="1072"/>
                  </a:cubicBezTo>
                  <a:cubicBezTo>
                    <a:pt x="1266" y="986"/>
                    <a:pt x="1266" y="986"/>
                    <a:pt x="1266" y="986"/>
                  </a:cubicBezTo>
                  <a:cubicBezTo>
                    <a:pt x="1261" y="986"/>
                    <a:pt x="1257" y="989"/>
                    <a:pt x="1252" y="989"/>
                  </a:cubicBezTo>
                  <a:cubicBezTo>
                    <a:pt x="1247" y="989"/>
                    <a:pt x="1242" y="986"/>
                    <a:pt x="1238" y="986"/>
                  </a:cubicBezTo>
                  <a:cubicBezTo>
                    <a:pt x="1185" y="1072"/>
                    <a:pt x="1185" y="1072"/>
                    <a:pt x="1185" y="1072"/>
                  </a:cubicBezTo>
                  <a:cubicBezTo>
                    <a:pt x="1181" y="1076"/>
                    <a:pt x="1171" y="1079"/>
                    <a:pt x="1164" y="1076"/>
                  </a:cubicBezTo>
                  <a:cubicBezTo>
                    <a:pt x="1102" y="1055"/>
                    <a:pt x="1102" y="1055"/>
                    <a:pt x="1102" y="1055"/>
                  </a:cubicBezTo>
                  <a:cubicBezTo>
                    <a:pt x="1095" y="1053"/>
                    <a:pt x="1090" y="1046"/>
                    <a:pt x="1093" y="1036"/>
                  </a:cubicBezTo>
                  <a:cubicBezTo>
                    <a:pt x="1105" y="939"/>
                    <a:pt x="1105" y="939"/>
                    <a:pt x="1105" y="939"/>
                  </a:cubicBezTo>
                  <a:cubicBezTo>
                    <a:pt x="1097" y="932"/>
                    <a:pt x="1090" y="927"/>
                    <a:pt x="1083" y="920"/>
                  </a:cubicBezTo>
                  <a:cubicBezTo>
                    <a:pt x="988" y="951"/>
                    <a:pt x="988" y="951"/>
                    <a:pt x="988" y="951"/>
                  </a:cubicBezTo>
                  <a:cubicBezTo>
                    <a:pt x="981" y="953"/>
                    <a:pt x="972" y="948"/>
                    <a:pt x="969" y="943"/>
                  </a:cubicBezTo>
                  <a:cubicBezTo>
                    <a:pt x="936" y="886"/>
                    <a:pt x="936" y="886"/>
                    <a:pt x="936" y="886"/>
                  </a:cubicBezTo>
                  <a:cubicBezTo>
                    <a:pt x="931" y="879"/>
                    <a:pt x="934" y="870"/>
                    <a:pt x="938" y="865"/>
                  </a:cubicBezTo>
                  <a:cubicBezTo>
                    <a:pt x="1012" y="798"/>
                    <a:pt x="1012" y="798"/>
                    <a:pt x="1012" y="798"/>
                  </a:cubicBezTo>
                  <a:cubicBezTo>
                    <a:pt x="1010" y="789"/>
                    <a:pt x="1010" y="779"/>
                    <a:pt x="1007" y="770"/>
                  </a:cubicBezTo>
                  <a:cubicBezTo>
                    <a:pt x="915" y="732"/>
                    <a:pt x="915" y="732"/>
                    <a:pt x="915" y="732"/>
                  </a:cubicBezTo>
                  <a:cubicBezTo>
                    <a:pt x="907" y="730"/>
                    <a:pt x="905" y="722"/>
                    <a:pt x="905" y="713"/>
                  </a:cubicBezTo>
                  <a:cubicBezTo>
                    <a:pt x="917" y="649"/>
                    <a:pt x="917" y="649"/>
                    <a:pt x="917" y="649"/>
                  </a:cubicBezTo>
                  <a:cubicBezTo>
                    <a:pt x="919" y="642"/>
                    <a:pt x="924" y="637"/>
                    <a:pt x="934" y="635"/>
                  </a:cubicBezTo>
                  <a:cubicBezTo>
                    <a:pt x="1031" y="630"/>
                    <a:pt x="1031" y="630"/>
                    <a:pt x="1031" y="630"/>
                  </a:cubicBezTo>
                  <a:cubicBezTo>
                    <a:pt x="1036" y="623"/>
                    <a:pt x="1040" y="613"/>
                    <a:pt x="1045" y="606"/>
                  </a:cubicBezTo>
                  <a:cubicBezTo>
                    <a:pt x="1000" y="518"/>
                    <a:pt x="1000" y="518"/>
                    <a:pt x="1000" y="518"/>
                  </a:cubicBezTo>
                  <a:cubicBezTo>
                    <a:pt x="995" y="511"/>
                    <a:pt x="998" y="502"/>
                    <a:pt x="1005" y="497"/>
                  </a:cubicBezTo>
                  <a:cubicBezTo>
                    <a:pt x="1055" y="456"/>
                    <a:pt x="1055" y="456"/>
                    <a:pt x="1055" y="456"/>
                  </a:cubicBezTo>
                  <a:cubicBezTo>
                    <a:pt x="1059" y="449"/>
                    <a:pt x="1069" y="449"/>
                    <a:pt x="1076" y="454"/>
                  </a:cubicBezTo>
                  <a:cubicBezTo>
                    <a:pt x="1154" y="516"/>
                    <a:pt x="1154" y="516"/>
                    <a:pt x="1154" y="516"/>
                  </a:cubicBezTo>
                  <a:cubicBezTo>
                    <a:pt x="1162" y="511"/>
                    <a:pt x="1169" y="509"/>
                    <a:pt x="1178" y="506"/>
                  </a:cubicBezTo>
                  <a:cubicBezTo>
                    <a:pt x="1202" y="395"/>
                    <a:pt x="1202" y="395"/>
                    <a:pt x="1202" y="395"/>
                  </a:cubicBezTo>
                  <a:cubicBezTo>
                    <a:pt x="1204" y="388"/>
                    <a:pt x="1212" y="380"/>
                    <a:pt x="1219" y="380"/>
                  </a:cubicBezTo>
                  <a:cubicBezTo>
                    <a:pt x="1285" y="380"/>
                    <a:pt x="1285" y="380"/>
                    <a:pt x="1285" y="380"/>
                  </a:cubicBezTo>
                  <a:cubicBezTo>
                    <a:pt x="1292" y="380"/>
                    <a:pt x="1299" y="388"/>
                    <a:pt x="1302" y="395"/>
                  </a:cubicBezTo>
                  <a:cubicBezTo>
                    <a:pt x="1326" y="506"/>
                    <a:pt x="1326" y="506"/>
                    <a:pt x="1326" y="506"/>
                  </a:cubicBezTo>
                  <a:cubicBezTo>
                    <a:pt x="1335" y="509"/>
                    <a:pt x="1342" y="511"/>
                    <a:pt x="1349" y="516"/>
                  </a:cubicBezTo>
                  <a:cubicBezTo>
                    <a:pt x="1428" y="454"/>
                    <a:pt x="1428" y="454"/>
                    <a:pt x="1428" y="454"/>
                  </a:cubicBezTo>
                  <a:cubicBezTo>
                    <a:pt x="1435" y="449"/>
                    <a:pt x="1444" y="449"/>
                    <a:pt x="1449" y="454"/>
                  </a:cubicBezTo>
                  <a:cubicBezTo>
                    <a:pt x="1499" y="497"/>
                    <a:pt x="1499" y="497"/>
                    <a:pt x="1499" y="497"/>
                  </a:cubicBezTo>
                  <a:cubicBezTo>
                    <a:pt x="1506" y="502"/>
                    <a:pt x="1506" y="511"/>
                    <a:pt x="1504" y="518"/>
                  </a:cubicBezTo>
                  <a:cubicBezTo>
                    <a:pt x="1459" y="606"/>
                    <a:pt x="1459" y="606"/>
                    <a:pt x="1459" y="606"/>
                  </a:cubicBezTo>
                  <a:cubicBezTo>
                    <a:pt x="1463" y="613"/>
                    <a:pt x="1468" y="623"/>
                    <a:pt x="1473" y="630"/>
                  </a:cubicBezTo>
                  <a:cubicBezTo>
                    <a:pt x="1570" y="635"/>
                    <a:pt x="1570" y="635"/>
                    <a:pt x="1570" y="635"/>
                  </a:cubicBezTo>
                  <a:cubicBezTo>
                    <a:pt x="1580" y="635"/>
                    <a:pt x="1585" y="642"/>
                    <a:pt x="1587" y="649"/>
                  </a:cubicBezTo>
                  <a:cubicBezTo>
                    <a:pt x="1599" y="713"/>
                    <a:pt x="1599" y="713"/>
                    <a:pt x="1599" y="713"/>
                  </a:cubicBezTo>
                  <a:cubicBezTo>
                    <a:pt x="1599" y="720"/>
                    <a:pt x="1596" y="730"/>
                    <a:pt x="1589" y="73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27" name="Group 26"/>
          <p:cNvGrpSpPr/>
          <p:nvPr/>
        </p:nvGrpSpPr>
        <p:grpSpPr>
          <a:xfrm>
            <a:off x="3122531" y="2177085"/>
            <a:ext cx="619182" cy="849442"/>
            <a:chOff x="2827033" y="2167301"/>
            <a:chExt cx="619182" cy="849442"/>
          </a:xfrm>
        </p:grpSpPr>
        <p:sp>
          <p:nvSpPr>
            <p:cNvPr id="29" name="Freeform 18"/>
            <p:cNvSpPr>
              <a:spLocks noEditPoints="1"/>
            </p:cNvSpPr>
            <p:nvPr/>
          </p:nvSpPr>
          <p:spPr bwMode="auto">
            <a:xfrm>
              <a:off x="2926717" y="2167301"/>
              <a:ext cx="323850" cy="433387"/>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2400">
                <a:solidFill>
                  <a:srgbClr val="FFFFFF"/>
                </a:solidFill>
              </a:endParaRPr>
            </a:p>
          </p:txBody>
        </p:sp>
        <p:sp>
          <p:nvSpPr>
            <p:cNvPr id="184" name="Rectangle 183"/>
            <p:cNvSpPr/>
            <p:nvPr/>
          </p:nvSpPr>
          <p:spPr bwMode="auto">
            <a:xfrm>
              <a:off x="2827033" y="2696703"/>
              <a:ext cx="619182" cy="320040"/>
            </a:xfrm>
            <a:prstGeom prst="rect">
              <a:avLst/>
            </a:prstGeom>
            <a:noFill/>
            <a:ln w="9525" cap="flat" cmpd="sng" algn="ctr">
              <a:noFill/>
              <a:prstDash val="solid"/>
              <a:headEnd type="none" w="med" len="med"/>
              <a:tailEnd type="none" w="med" len="med"/>
            </a:ln>
            <a:effectLst/>
          </p:spPr>
          <p:txBody>
            <a:bodyPr lIns="0" tIns="0" rIns="0" bIns="0" anchor="t"/>
            <a:lstStyle/>
            <a:p>
              <a:pPr algn="ctr" defTabSz="895523">
                <a:lnSpc>
                  <a:spcPct val="80000"/>
                </a:lnSpc>
                <a:defRPr/>
              </a:pPr>
              <a:r>
                <a:rPr lang="en-US" sz="1100" kern="0" dirty="0">
                  <a:gradFill>
                    <a:gsLst>
                      <a:gs pos="0">
                        <a:srgbClr val="FFFFFF"/>
                      </a:gs>
                      <a:gs pos="100000">
                        <a:srgbClr val="FFFFFF"/>
                      </a:gs>
                    </a:gsLst>
                    <a:lin ang="5400000" scaled="0"/>
                  </a:gradFill>
                </a:rPr>
                <a:t>SQL</a:t>
              </a:r>
              <a:br>
                <a:rPr lang="en-US" sz="1100" kern="0" dirty="0">
                  <a:gradFill>
                    <a:gsLst>
                      <a:gs pos="0">
                        <a:srgbClr val="FFFFFF"/>
                      </a:gs>
                      <a:gs pos="100000">
                        <a:srgbClr val="FFFFFF"/>
                      </a:gs>
                    </a:gsLst>
                    <a:lin ang="5400000" scaled="0"/>
                  </a:gradFill>
                </a:rPr>
              </a:br>
              <a:r>
                <a:rPr lang="en-US" sz="1100" kern="0" dirty="0">
                  <a:gradFill>
                    <a:gsLst>
                      <a:gs pos="0">
                        <a:srgbClr val="FFFFFF"/>
                      </a:gs>
                      <a:gs pos="100000">
                        <a:srgbClr val="FFFFFF"/>
                      </a:gs>
                    </a:gsLst>
                    <a:lin ang="5400000" scaled="0"/>
                  </a:gradFill>
                </a:rPr>
                <a:t>database</a:t>
              </a:r>
            </a:p>
          </p:txBody>
        </p:sp>
      </p:grpSp>
      <p:grpSp>
        <p:nvGrpSpPr>
          <p:cNvPr id="24" name="Group 23"/>
          <p:cNvGrpSpPr/>
          <p:nvPr/>
        </p:nvGrpSpPr>
        <p:grpSpPr>
          <a:xfrm>
            <a:off x="4789046" y="2195994"/>
            <a:ext cx="874722" cy="819592"/>
            <a:chOff x="4393740" y="2197151"/>
            <a:chExt cx="874722" cy="819592"/>
          </a:xfrm>
        </p:grpSpPr>
        <p:sp>
          <p:nvSpPr>
            <p:cNvPr id="151" name="Freeform 376"/>
            <p:cNvSpPr>
              <a:spLocks noChangeAspect="1" noEditPoints="1"/>
            </p:cNvSpPr>
            <p:nvPr/>
          </p:nvSpPr>
          <p:spPr bwMode="auto">
            <a:xfrm>
              <a:off x="4571838" y="2197151"/>
              <a:ext cx="394569" cy="396522"/>
            </a:xfrm>
            <a:custGeom>
              <a:avLst/>
              <a:gdLst>
                <a:gd name="T0" fmla="*/ 0 w 86"/>
                <a:gd name="T1" fmla="*/ 0 h 86"/>
                <a:gd name="T2" fmla="*/ 24 w 86"/>
                <a:gd name="T3" fmla="*/ 0 h 86"/>
                <a:gd name="T4" fmla="*/ 24 w 86"/>
                <a:gd name="T5" fmla="*/ 24 h 86"/>
                <a:gd name="T6" fmla="*/ 18 w 86"/>
                <a:gd name="T7" fmla="*/ 24 h 86"/>
                <a:gd name="T8" fmla="*/ 18 w 86"/>
                <a:gd name="T9" fmla="*/ 33 h 86"/>
                <a:gd name="T10" fmla="*/ 22 w 86"/>
                <a:gd name="T11" fmla="*/ 37 h 86"/>
                <a:gd name="T12" fmla="*/ 31 w 86"/>
                <a:gd name="T13" fmla="*/ 37 h 86"/>
                <a:gd name="T14" fmla="*/ 31 w 86"/>
                <a:gd name="T15" fmla="*/ 31 h 86"/>
                <a:gd name="T16" fmla="*/ 55 w 86"/>
                <a:gd name="T17" fmla="*/ 31 h 86"/>
                <a:gd name="T18" fmla="*/ 55 w 86"/>
                <a:gd name="T19" fmla="*/ 55 h 86"/>
                <a:gd name="T20" fmla="*/ 49 w 86"/>
                <a:gd name="T21" fmla="*/ 55 h 86"/>
                <a:gd name="T22" fmla="*/ 49 w 86"/>
                <a:gd name="T23" fmla="*/ 64 h 86"/>
                <a:gd name="T24" fmla="*/ 53 w 86"/>
                <a:gd name="T25" fmla="*/ 67 h 86"/>
                <a:gd name="T26" fmla="*/ 61 w 86"/>
                <a:gd name="T27" fmla="*/ 67 h 86"/>
                <a:gd name="T28" fmla="*/ 61 w 86"/>
                <a:gd name="T29" fmla="*/ 61 h 86"/>
                <a:gd name="T30" fmla="*/ 86 w 86"/>
                <a:gd name="T31" fmla="*/ 61 h 86"/>
                <a:gd name="T32" fmla="*/ 86 w 86"/>
                <a:gd name="T33" fmla="*/ 86 h 86"/>
                <a:gd name="T34" fmla="*/ 61 w 86"/>
                <a:gd name="T35" fmla="*/ 86 h 86"/>
                <a:gd name="T36" fmla="*/ 61 w 86"/>
                <a:gd name="T37" fmla="*/ 73 h 86"/>
                <a:gd name="T38" fmla="*/ 53 w 86"/>
                <a:gd name="T39" fmla="*/ 73 h 86"/>
                <a:gd name="T40" fmla="*/ 46 w 86"/>
                <a:gd name="T41" fmla="*/ 78 h 86"/>
                <a:gd name="T42" fmla="*/ 39 w 86"/>
                <a:gd name="T43" fmla="*/ 73 h 86"/>
                <a:gd name="T44" fmla="*/ 18 w 86"/>
                <a:gd name="T45" fmla="*/ 73 h 86"/>
                <a:gd name="T46" fmla="*/ 12 w 86"/>
                <a:gd name="T47" fmla="*/ 73 h 86"/>
                <a:gd name="T48" fmla="*/ 12 w 86"/>
                <a:gd name="T49" fmla="*/ 67 h 86"/>
                <a:gd name="T50" fmla="*/ 12 w 86"/>
                <a:gd name="T51" fmla="*/ 47 h 86"/>
                <a:gd name="T52" fmla="*/ 7 w 86"/>
                <a:gd name="T53" fmla="*/ 40 h 86"/>
                <a:gd name="T54" fmla="*/ 12 w 86"/>
                <a:gd name="T55" fmla="*/ 33 h 86"/>
                <a:gd name="T56" fmla="*/ 12 w 86"/>
                <a:gd name="T57" fmla="*/ 24 h 86"/>
                <a:gd name="T58" fmla="*/ 0 w 86"/>
                <a:gd name="T59" fmla="*/ 24 h 86"/>
                <a:gd name="T60" fmla="*/ 0 w 86"/>
                <a:gd name="T61" fmla="*/ 0 h 86"/>
                <a:gd name="T62" fmla="*/ 43 w 86"/>
                <a:gd name="T63" fmla="*/ 55 h 86"/>
                <a:gd name="T64" fmla="*/ 31 w 86"/>
                <a:gd name="T65" fmla="*/ 55 h 86"/>
                <a:gd name="T66" fmla="*/ 31 w 86"/>
                <a:gd name="T67" fmla="*/ 43 h 86"/>
                <a:gd name="T68" fmla="*/ 22 w 86"/>
                <a:gd name="T69" fmla="*/ 43 h 86"/>
                <a:gd name="T70" fmla="*/ 18 w 86"/>
                <a:gd name="T71" fmla="*/ 46 h 86"/>
                <a:gd name="T72" fmla="*/ 18 w 86"/>
                <a:gd name="T73" fmla="*/ 67 h 86"/>
                <a:gd name="T74" fmla="*/ 39 w 86"/>
                <a:gd name="T75" fmla="*/ 67 h 86"/>
                <a:gd name="T76" fmla="*/ 43 w 86"/>
                <a:gd name="T77" fmla="*/ 64 h 86"/>
                <a:gd name="T78" fmla="*/ 43 w 86"/>
                <a:gd name="T79" fmla="*/ 5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6" h="86">
                  <a:moveTo>
                    <a:pt x="0" y="0"/>
                  </a:moveTo>
                  <a:cubicBezTo>
                    <a:pt x="24" y="0"/>
                    <a:pt x="24" y="0"/>
                    <a:pt x="24" y="0"/>
                  </a:cubicBezTo>
                  <a:cubicBezTo>
                    <a:pt x="24" y="24"/>
                    <a:pt x="24" y="24"/>
                    <a:pt x="24" y="24"/>
                  </a:cubicBezTo>
                  <a:cubicBezTo>
                    <a:pt x="18" y="24"/>
                    <a:pt x="18" y="24"/>
                    <a:pt x="18" y="24"/>
                  </a:cubicBezTo>
                  <a:cubicBezTo>
                    <a:pt x="18" y="33"/>
                    <a:pt x="18" y="33"/>
                    <a:pt x="18" y="33"/>
                  </a:cubicBezTo>
                  <a:cubicBezTo>
                    <a:pt x="20" y="34"/>
                    <a:pt x="21" y="35"/>
                    <a:pt x="22" y="37"/>
                  </a:cubicBezTo>
                  <a:cubicBezTo>
                    <a:pt x="31" y="37"/>
                    <a:pt x="31" y="37"/>
                    <a:pt x="31" y="37"/>
                  </a:cubicBezTo>
                  <a:cubicBezTo>
                    <a:pt x="31" y="31"/>
                    <a:pt x="31" y="31"/>
                    <a:pt x="31" y="31"/>
                  </a:cubicBezTo>
                  <a:cubicBezTo>
                    <a:pt x="55" y="31"/>
                    <a:pt x="55" y="31"/>
                    <a:pt x="55" y="31"/>
                  </a:cubicBezTo>
                  <a:cubicBezTo>
                    <a:pt x="55" y="55"/>
                    <a:pt x="55" y="55"/>
                    <a:pt x="55" y="55"/>
                  </a:cubicBezTo>
                  <a:cubicBezTo>
                    <a:pt x="49" y="55"/>
                    <a:pt x="49" y="55"/>
                    <a:pt x="49" y="55"/>
                  </a:cubicBezTo>
                  <a:cubicBezTo>
                    <a:pt x="49" y="64"/>
                    <a:pt x="49" y="64"/>
                    <a:pt x="49" y="64"/>
                  </a:cubicBezTo>
                  <a:cubicBezTo>
                    <a:pt x="50" y="65"/>
                    <a:pt x="52" y="66"/>
                    <a:pt x="53" y="67"/>
                  </a:cubicBezTo>
                  <a:cubicBezTo>
                    <a:pt x="61" y="67"/>
                    <a:pt x="61" y="67"/>
                    <a:pt x="61" y="67"/>
                  </a:cubicBezTo>
                  <a:cubicBezTo>
                    <a:pt x="61" y="61"/>
                    <a:pt x="61" y="61"/>
                    <a:pt x="61" y="61"/>
                  </a:cubicBezTo>
                  <a:cubicBezTo>
                    <a:pt x="86" y="61"/>
                    <a:pt x="86" y="61"/>
                    <a:pt x="86" y="61"/>
                  </a:cubicBezTo>
                  <a:cubicBezTo>
                    <a:pt x="86" y="86"/>
                    <a:pt x="86" y="86"/>
                    <a:pt x="86" y="86"/>
                  </a:cubicBezTo>
                  <a:cubicBezTo>
                    <a:pt x="61" y="86"/>
                    <a:pt x="61" y="86"/>
                    <a:pt x="61" y="86"/>
                  </a:cubicBezTo>
                  <a:cubicBezTo>
                    <a:pt x="61" y="73"/>
                    <a:pt x="61" y="73"/>
                    <a:pt x="61" y="73"/>
                  </a:cubicBezTo>
                  <a:cubicBezTo>
                    <a:pt x="53" y="73"/>
                    <a:pt x="53" y="73"/>
                    <a:pt x="53" y="73"/>
                  </a:cubicBezTo>
                  <a:cubicBezTo>
                    <a:pt x="52" y="76"/>
                    <a:pt x="49" y="78"/>
                    <a:pt x="46" y="78"/>
                  </a:cubicBezTo>
                  <a:cubicBezTo>
                    <a:pt x="43" y="78"/>
                    <a:pt x="40" y="76"/>
                    <a:pt x="39" y="73"/>
                  </a:cubicBezTo>
                  <a:cubicBezTo>
                    <a:pt x="18" y="73"/>
                    <a:pt x="18" y="73"/>
                    <a:pt x="18" y="73"/>
                  </a:cubicBezTo>
                  <a:cubicBezTo>
                    <a:pt x="12" y="73"/>
                    <a:pt x="12" y="73"/>
                    <a:pt x="12" y="73"/>
                  </a:cubicBezTo>
                  <a:cubicBezTo>
                    <a:pt x="12" y="67"/>
                    <a:pt x="12" y="67"/>
                    <a:pt x="12" y="67"/>
                  </a:cubicBezTo>
                  <a:cubicBezTo>
                    <a:pt x="12" y="47"/>
                    <a:pt x="12" y="47"/>
                    <a:pt x="12" y="47"/>
                  </a:cubicBezTo>
                  <a:cubicBezTo>
                    <a:pt x="9" y="46"/>
                    <a:pt x="7" y="43"/>
                    <a:pt x="7" y="40"/>
                  </a:cubicBezTo>
                  <a:cubicBezTo>
                    <a:pt x="7" y="36"/>
                    <a:pt x="9" y="34"/>
                    <a:pt x="12" y="33"/>
                  </a:cubicBezTo>
                  <a:cubicBezTo>
                    <a:pt x="12" y="24"/>
                    <a:pt x="12" y="24"/>
                    <a:pt x="12" y="24"/>
                  </a:cubicBezTo>
                  <a:cubicBezTo>
                    <a:pt x="0" y="24"/>
                    <a:pt x="0" y="24"/>
                    <a:pt x="0" y="24"/>
                  </a:cubicBezTo>
                  <a:cubicBezTo>
                    <a:pt x="0" y="0"/>
                    <a:pt x="0" y="0"/>
                    <a:pt x="0" y="0"/>
                  </a:cubicBezTo>
                  <a:close/>
                  <a:moveTo>
                    <a:pt x="43" y="55"/>
                  </a:moveTo>
                  <a:cubicBezTo>
                    <a:pt x="31" y="55"/>
                    <a:pt x="31" y="55"/>
                    <a:pt x="31" y="55"/>
                  </a:cubicBezTo>
                  <a:cubicBezTo>
                    <a:pt x="31" y="43"/>
                    <a:pt x="31" y="43"/>
                    <a:pt x="31" y="43"/>
                  </a:cubicBezTo>
                  <a:cubicBezTo>
                    <a:pt x="22" y="43"/>
                    <a:pt x="22" y="43"/>
                    <a:pt x="22" y="43"/>
                  </a:cubicBezTo>
                  <a:cubicBezTo>
                    <a:pt x="21" y="44"/>
                    <a:pt x="20" y="46"/>
                    <a:pt x="18" y="46"/>
                  </a:cubicBezTo>
                  <a:cubicBezTo>
                    <a:pt x="18" y="67"/>
                    <a:pt x="18" y="67"/>
                    <a:pt x="18" y="67"/>
                  </a:cubicBezTo>
                  <a:cubicBezTo>
                    <a:pt x="39" y="67"/>
                    <a:pt x="39" y="67"/>
                    <a:pt x="39" y="67"/>
                  </a:cubicBezTo>
                  <a:cubicBezTo>
                    <a:pt x="40" y="66"/>
                    <a:pt x="41" y="65"/>
                    <a:pt x="43" y="64"/>
                  </a:cubicBezTo>
                  <a:lnTo>
                    <a:pt x="43" y="55"/>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6" name="Rectangle 185"/>
            <p:cNvSpPr/>
            <p:nvPr/>
          </p:nvSpPr>
          <p:spPr bwMode="auto">
            <a:xfrm>
              <a:off x="4393740" y="2696703"/>
              <a:ext cx="874722" cy="320040"/>
            </a:xfrm>
            <a:prstGeom prst="rect">
              <a:avLst/>
            </a:prstGeom>
            <a:noFill/>
            <a:ln w="9525" cap="flat" cmpd="sng" algn="ctr">
              <a:noFill/>
              <a:prstDash val="solid"/>
              <a:headEnd type="none" w="med" len="med"/>
              <a:tailEnd type="none" w="med" len="med"/>
            </a:ln>
            <a:effectLst/>
          </p:spPr>
          <p:txBody>
            <a:bodyPr lIns="0" tIns="0" rIns="0" bIns="0" anchor="t"/>
            <a:lstStyle/>
            <a:p>
              <a:pPr algn="ctr" defTabSz="895523">
                <a:lnSpc>
                  <a:spcPct val="80000"/>
                </a:lnSpc>
                <a:defRPr/>
              </a:pPr>
              <a:r>
                <a:rPr lang="en-US" sz="1100" kern="0" dirty="0">
                  <a:gradFill>
                    <a:gsLst>
                      <a:gs pos="0">
                        <a:srgbClr val="FFFFFF"/>
                      </a:gs>
                      <a:gs pos="100000">
                        <a:srgbClr val="FFFFFF"/>
                      </a:gs>
                    </a:gsLst>
                    <a:lin ang="5400000" scaled="0"/>
                  </a:gradFill>
                </a:rPr>
                <a:t>API </a:t>
              </a:r>
              <a:br>
                <a:rPr lang="en-US" sz="1100" kern="0" dirty="0">
                  <a:gradFill>
                    <a:gsLst>
                      <a:gs pos="0">
                        <a:srgbClr val="FFFFFF"/>
                      </a:gs>
                      <a:gs pos="100000">
                        <a:srgbClr val="FFFFFF"/>
                      </a:gs>
                    </a:gsLst>
                    <a:lin ang="5400000" scaled="0"/>
                  </a:gradFill>
                </a:rPr>
              </a:br>
              <a:r>
                <a:rPr lang="en-US" sz="1100" kern="0" dirty="0">
                  <a:gradFill>
                    <a:gsLst>
                      <a:gs pos="0">
                        <a:srgbClr val="FFFFFF"/>
                      </a:gs>
                      <a:gs pos="100000">
                        <a:srgbClr val="FFFFFF"/>
                      </a:gs>
                    </a:gsLst>
                    <a:lin ang="5400000" scaled="0"/>
                  </a:gradFill>
                </a:rPr>
                <a:t>management</a:t>
              </a:r>
            </a:p>
          </p:txBody>
        </p:sp>
      </p:grpSp>
      <p:grpSp>
        <p:nvGrpSpPr>
          <p:cNvPr id="9" name="Group 8"/>
          <p:cNvGrpSpPr/>
          <p:nvPr/>
        </p:nvGrpSpPr>
        <p:grpSpPr>
          <a:xfrm>
            <a:off x="7023717" y="2254474"/>
            <a:ext cx="896845" cy="835455"/>
            <a:chOff x="7098003" y="2072104"/>
            <a:chExt cx="896845" cy="835455"/>
          </a:xfrm>
        </p:grpSpPr>
        <p:sp>
          <p:nvSpPr>
            <p:cNvPr id="154" name="Freeform 15"/>
            <p:cNvSpPr>
              <a:spLocks noChangeAspect="1" noEditPoints="1"/>
            </p:cNvSpPr>
            <p:nvPr/>
          </p:nvSpPr>
          <p:spPr bwMode="black">
            <a:xfrm>
              <a:off x="7337732" y="2072104"/>
              <a:ext cx="417386" cy="417866"/>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
          <p:nvSpPr>
            <p:cNvPr id="189" name="Rectangle 188"/>
            <p:cNvSpPr/>
            <p:nvPr/>
          </p:nvSpPr>
          <p:spPr bwMode="auto">
            <a:xfrm>
              <a:off x="7098003" y="2587519"/>
              <a:ext cx="896845" cy="320040"/>
            </a:xfrm>
            <a:prstGeom prst="rect">
              <a:avLst/>
            </a:prstGeom>
            <a:noFill/>
            <a:ln w="9525" cap="flat" cmpd="sng" algn="ctr">
              <a:noFill/>
              <a:prstDash val="solid"/>
              <a:headEnd type="none" w="med" len="med"/>
              <a:tailEnd type="none" w="med" len="med"/>
            </a:ln>
            <a:effectLst/>
          </p:spPr>
          <p:txBody>
            <a:bodyPr lIns="0" tIns="0" rIns="0" bIns="0" anchor="t"/>
            <a:lstStyle/>
            <a:p>
              <a:pPr algn="ctr" defTabSz="895523">
                <a:lnSpc>
                  <a:spcPct val="80000"/>
                </a:lnSpc>
                <a:defRPr/>
              </a:pPr>
              <a:r>
                <a:rPr lang="en-US" sz="1000" kern="0" dirty="0">
                  <a:gradFill>
                    <a:gsLst>
                      <a:gs pos="0">
                        <a:srgbClr val="FFFFFF"/>
                      </a:gs>
                      <a:gs pos="100000">
                        <a:srgbClr val="FFFFFF"/>
                      </a:gs>
                    </a:gsLst>
                    <a:lin ang="5400000" scaled="0"/>
                  </a:gradFill>
                </a:rPr>
                <a:t>Build &amp;</a:t>
              </a:r>
              <a:br>
                <a:rPr lang="en-US" sz="1000" kern="0" dirty="0">
                  <a:gradFill>
                    <a:gsLst>
                      <a:gs pos="0">
                        <a:srgbClr val="FFFFFF"/>
                      </a:gs>
                      <a:gs pos="100000">
                        <a:srgbClr val="FFFFFF"/>
                      </a:gs>
                    </a:gsLst>
                    <a:lin ang="5400000" scaled="0"/>
                  </a:gradFill>
                </a:rPr>
              </a:br>
              <a:r>
                <a:rPr lang="en-US" sz="1000" kern="0" dirty="0">
                  <a:gradFill>
                    <a:gsLst>
                      <a:gs pos="0">
                        <a:srgbClr val="FFFFFF"/>
                      </a:gs>
                      <a:gs pos="100000">
                        <a:srgbClr val="FFFFFF"/>
                      </a:gs>
                    </a:gsLst>
                    <a:lin ang="5400000" scaled="0"/>
                  </a:gradFill>
                </a:rPr>
                <a:t>continuous</a:t>
              </a:r>
              <a:br>
                <a:rPr lang="en-US" sz="1000" kern="0" dirty="0">
                  <a:gradFill>
                    <a:gsLst>
                      <a:gs pos="0">
                        <a:srgbClr val="FFFFFF"/>
                      </a:gs>
                      <a:gs pos="100000">
                        <a:srgbClr val="FFFFFF"/>
                      </a:gs>
                    </a:gsLst>
                    <a:lin ang="5400000" scaled="0"/>
                  </a:gradFill>
                </a:rPr>
              </a:br>
              <a:r>
                <a:rPr lang="en-US" sz="1000" kern="0" dirty="0">
                  <a:gradFill>
                    <a:gsLst>
                      <a:gs pos="0">
                        <a:srgbClr val="FFFFFF"/>
                      </a:gs>
                      <a:gs pos="100000">
                        <a:srgbClr val="FFFFFF"/>
                      </a:gs>
                    </a:gsLst>
                    <a:lin ang="5400000" scaled="0"/>
                  </a:gradFill>
                </a:rPr>
                <a:t>integration</a:t>
              </a:r>
            </a:p>
          </p:txBody>
        </p:sp>
      </p:grpSp>
      <p:grpSp>
        <p:nvGrpSpPr>
          <p:cNvPr id="8" name="Group 7"/>
          <p:cNvGrpSpPr/>
          <p:nvPr/>
        </p:nvGrpSpPr>
        <p:grpSpPr>
          <a:xfrm>
            <a:off x="8234080" y="2229292"/>
            <a:ext cx="1035953" cy="860818"/>
            <a:chOff x="7904980" y="2046741"/>
            <a:chExt cx="1035953" cy="860818"/>
          </a:xfrm>
        </p:grpSpPr>
        <p:grpSp>
          <p:nvGrpSpPr>
            <p:cNvPr id="19" name="Group 18"/>
            <p:cNvGrpSpPr/>
            <p:nvPr/>
          </p:nvGrpSpPr>
          <p:grpSpPr>
            <a:xfrm>
              <a:off x="8159406" y="2046741"/>
              <a:ext cx="527100" cy="468592"/>
              <a:chOff x="2719388" y="26988"/>
              <a:chExt cx="7994650" cy="7107237"/>
            </a:xfrm>
            <a:solidFill>
              <a:schemeClr val="tx1"/>
            </a:solidFill>
          </p:grpSpPr>
          <p:sp>
            <p:nvSpPr>
              <p:cNvPr id="15" name="Freeform 5"/>
              <p:cNvSpPr>
                <a:spLocks/>
              </p:cNvSpPr>
              <p:nvPr/>
            </p:nvSpPr>
            <p:spPr bwMode="auto">
              <a:xfrm>
                <a:off x="5230813" y="26988"/>
                <a:ext cx="2970213" cy="4157662"/>
              </a:xfrm>
              <a:custGeom>
                <a:avLst/>
                <a:gdLst>
                  <a:gd name="T0" fmla="*/ 251 w 791"/>
                  <a:gd name="T1" fmla="*/ 1107 h 1107"/>
                  <a:gd name="T2" fmla="*/ 396 w 791"/>
                  <a:gd name="T3" fmla="*/ 1082 h 1107"/>
                  <a:gd name="T4" fmla="*/ 540 w 791"/>
                  <a:gd name="T5" fmla="*/ 1107 h 1107"/>
                  <a:gd name="T6" fmla="*/ 540 w 791"/>
                  <a:gd name="T7" fmla="*/ 415 h 1107"/>
                  <a:gd name="T8" fmla="*/ 791 w 791"/>
                  <a:gd name="T9" fmla="*/ 415 h 1107"/>
                  <a:gd name="T10" fmla="*/ 414 w 791"/>
                  <a:gd name="T11" fmla="*/ 0 h 1107"/>
                  <a:gd name="T12" fmla="*/ 0 w 791"/>
                  <a:gd name="T13" fmla="*/ 415 h 1107"/>
                  <a:gd name="T14" fmla="*/ 251 w 791"/>
                  <a:gd name="T15" fmla="*/ 415 h 1107"/>
                  <a:gd name="T16" fmla="*/ 251 w 791"/>
                  <a:gd name="T17" fmla="*/ 1107 h 1107"/>
                  <a:gd name="T18" fmla="*/ 251 w 791"/>
                  <a:gd name="T19" fmla="*/ 1107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1" h="1107">
                    <a:moveTo>
                      <a:pt x="251" y="1107"/>
                    </a:moveTo>
                    <a:cubicBezTo>
                      <a:pt x="295" y="1094"/>
                      <a:pt x="345" y="1082"/>
                      <a:pt x="396" y="1082"/>
                    </a:cubicBezTo>
                    <a:cubicBezTo>
                      <a:pt x="446" y="1082"/>
                      <a:pt x="496" y="1094"/>
                      <a:pt x="540" y="1107"/>
                    </a:cubicBezTo>
                    <a:cubicBezTo>
                      <a:pt x="540" y="415"/>
                      <a:pt x="540" y="415"/>
                      <a:pt x="540" y="415"/>
                    </a:cubicBezTo>
                    <a:cubicBezTo>
                      <a:pt x="791" y="415"/>
                      <a:pt x="791" y="415"/>
                      <a:pt x="791" y="415"/>
                    </a:cubicBezTo>
                    <a:cubicBezTo>
                      <a:pt x="414" y="0"/>
                      <a:pt x="414" y="0"/>
                      <a:pt x="414" y="0"/>
                    </a:cubicBezTo>
                    <a:cubicBezTo>
                      <a:pt x="0" y="415"/>
                      <a:pt x="0" y="415"/>
                      <a:pt x="0" y="415"/>
                    </a:cubicBezTo>
                    <a:cubicBezTo>
                      <a:pt x="251" y="415"/>
                      <a:pt x="251" y="415"/>
                      <a:pt x="251" y="415"/>
                    </a:cubicBezTo>
                    <a:cubicBezTo>
                      <a:pt x="251" y="1107"/>
                      <a:pt x="251" y="1107"/>
                      <a:pt x="251" y="1107"/>
                    </a:cubicBezTo>
                    <a:cubicBezTo>
                      <a:pt x="251" y="1107"/>
                      <a:pt x="251" y="1107"/>
                      <a:pt x="251" y="110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6"/>
              <p:cNvSpPr>
                <a:spLocks/>
              </p:cNvSpPr>
              <p:nvPr/>
            </p:nvSpPr>
            <p:spPr bwMode="auto">
              <a:xfrm>
                <a:off x="7389813" y="1751013"/>
                <a:ext cx="3324225" cy="3184525"/>
              </a:xfrm>
              <a:custGeom>
                <a:avLst/>
                <a:gdLst>
                  <a:gd name="T0" fmla="*/ 295 w 885"/>
                  <a:gd name="T1" fmla="*/ 0 h 848"/>
                  <a:gd name="T2" fmla="*/ 477 w 885"/>
                  <a:gd name="T3" fmla="*/ 176 h 848"/>
                  <a:gd name="T4" fmla="*/ 0 w 885"/>
                  <a:gd name="T5" fmla="*/ 660 h 848"/>
                  <a:gd name="T6" fmla="*/ 226 w 885"/>
                  <a:gd name="T7" fmla="*/ 848 h 848"/>
                  <a:gd name="T8" fmla="*/ 684 w 885"/>
                  <a:gd name="T9" fmla="*/ 377 h 848"/>
                  <a:gd name="T10" fmla="*/ 860 w 885"/>
                  <a:gd name="T11" fmla="*/ 553 h 848"/>
                  <a:gd name="T12" fmla="*/ 885 w 885"/>
                  <a:gd name="T13" fmla="*/ 0 h 848"/>
                  <a:gd name="T14" fmla="*/ 295 w 885"/>
                  <a:gd name="T15" fmla="*/ 0 h 848"/>
                  <a:gd name="T16" fmla="*/ 295 w 885"/>
                  <a:gd name="T17" fmla="*/ 0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5" h="848">
                    <a:moveTo>
                      <a:pt x="295" y="0"/>
                    </a:moveTo>
                    <a:cubicBezTo>
                      <a:pt x="477" y="176"/>
                      <a:pt x="477" y="176"/>
                      <a:pt x="477" y="176"/>
                    </a:cubicBezTo>
                    <a:cubicBezTo>
                      <a:pt x="0" y="660"/>
                      <a:pt x="0" y="660"/>
                      <a:pt x="0" y="660"/>
                    </a:cubicBezTo>
                    <a:cubicBezTo>
                      <a:pt x="94" y="697"/>
                      <a:pt x="176" y="767"/>
                      <a:pt x="226" y="848"/>
                    </a:cubicBezTo>
                    <a:cubicBezTo>
                      <a:pt x="684" y="377"/>
                      <a:pt x="684" y="377"/>
                      <a:pt x="684" y="377"/>
                    </a:cubicBezTo>
                    <a:cubicBezTo>
                      <a:pt x="860" y="553"/>
                      <a:pt x="860" y="553"/>
                      <a:pt x="860" y="553"/>
                    </a:cubicBezTo>
                    <a:cubicBezTo>
                      <a:pt x="885" y="0"/>
                      <a:pt x="885" y="0"/>
                      <a:pt x="885" y="0"/>
                    </a:cubicBezTo>
                    <a:cubicBezTo>
                      <a:pt x="295" y="0"/>
                      <a:pt x="295" y="0"/>
                      <a:pt x="295" y="0"/>
                    </a:cubicBezTo>
                    <a:cubicBezTo>
                      <a:pt x="295" y="0"/>
                      <a:pt x="295" y="0"/>
                      <a:pt x="29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7"/>
              <p:cNvSpPr>
                <a:spLocks/>
              </p:cNvSpPr>
              <p:nvPr/>
            </p:nvSpPr>
            <p:spPr bwMode="auto">
              <a:xfrm>
                <a:off x="2719388" y="1751013"/>
                <a:ext cx="3322638" cy="3184525"/>
              </a:xfrm>
              <a:custGeom>
                <a:avLst/>
                <a:gdLst>
                  <a:gd name="T0" fmla="*/ 885 w 885"/>
                  <a:gd name="T1" fmla="*/ 660 h 848"/>
                  <a:gd name="T2" fmla="*/ 411 w 885"/>
                  <a:gd name="T3" fmla="*/ 176 h 848"/>
                  <a:gd name="T4" fmla="*/ 588 w 885"/>
                  <a:gd name="T5" fmla="*/ 0 h 848"/>
                  <a:gd name="T6" fmla="*/ 0 w 885"/>
                  <a:gd name="T7" fmla="*/ 0 h 848"/>
                  <a:gd name="T8" fmla="*/ 19 w 885"/>
                  <a:gd name="T9" fmla="*/ 553 h 848"/>
                  <a:gd name="T10" fmla="*/ 202 w 885"/>
                  <a:gd name="T11" fmla="*/ 377 h 848"/>
                  <a:gd name="T12" fmla="*/ 658 w 885"/>
                  <a:gd name="T13" fmla="*/ 848 h 848"/>
                  <a:gd name="T14" fmla="*/ 885 w 885"/>
                  <a:gd name="T15" fmla="*/ 660 h 8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5" h="848">
                    <a:moveTo>
                      <a:pt x="885" y="660"/>
                    </a:moveTo>
                    <a:cubicBezTo>
                      <a:pt x="411" y="176"/>
                      <a:pt x="411" y="176"/>
                      <a:pt x="411" y="176"/>
                    </a:cubicBezTo>
                    <a:cubicBezTo>
                      <a:pt x="588" y="0"/>
                      <a:pt x="588" y="0"/>
                      <a:pt x="588" y="0"/>
                    </a:cubicBezTo>
                    <a:cubicBezTo>
                      <a:pt x="0" y="0"/>
                      <a:pt x="0" y="0"/>
                      <a:pt x="0" y="0"/>
                    </a:cubicBezTo>
                    <a:cubicBezTo>
                      <a:pt x="19" y="553"/>
                      <a:pt x="19" y="553"/>
                      <a:pt x="19" y="553"/>
                    </a:cubicBezTo>
                    <a:cubicBezTo>
                      <a:pt x="202" y="377"/>
                      <a:pt x="202" y="377"/>
                      <a:pt x="202" y="377"/>
                    </a:cubicBezTo>
                    <a:cubicBezTo>
                      <a:pt x="658" y="848"/>
                      <a:pt x="658" y="848"/>
                      <a:pt x="658" y="848"/>
                    </a:cubicBezTo>
                    <a:cubicBezTo>
                      <a:pt x="715" y="767"/>
                      <a:pt x="791" y="697"/>
                      <a:pt x="885" y="66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Oval 8"/>
              <p:cNvSpPr>
                <a:spLocks noChangeArrowheads="1"/>
              </p:cNvSpPr>
              <p:nvPr/>
            </p:nvSpPr>
            <p:spPr bwMode="auto">
              <a:xfrm>
                <a:off x="5472113" y="4662488"/>
                <a:ext cx="2511425" cy="2471737"/>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0" name="Rectangle 189"/>
            <p:cNvSpPr/>
            <p:nvPr/>
          </p:nvSpPr>
          <p:spPr bwMode="auto">
            <a:xfrm>
              <a:off x="7904980" y="2587519"/>
              <a:ext cx="1035953" cy="320040"/>
            </a:xfrm>
            <a:prstGeom prst="rect">
              <a:avLst/>
            </a:prstGeom>
            <a:noFill/>
            <a:ln w="9525" cap="flat" cmpd="sng" algn="ctr">
              <a:noFill/>
              <a:prstDash val="solid"/>
              <a:headEnd type="none" w="med" len="med"/>
              <a:tailEnd type="none" w="med" len="med"/>
            </a:ln>
            <a:effectLst/>
          </p:spPr>
          <p:txBody>
            <a:bodyPr lIns="0" tIns="0" rIns="0" bIns="0" anchor="t"/>
            <a:lstStyle/>
            <a:p>
              <a:pPr algn="ctr" defTabSz="895523">
                <a:lnSpc>
                  <a:spcPct val="80000"/>
                </a:lnSpc>
                <a:defRPr/>
              </a:pPr>
              <a:r>
                <a:rPr lang="en-US" sz="1000" kern="0" dirty="0">
                  <a:gradFill>
                    <a:gsLst>
                      <a:gs pos="0">
                        <a:srgbClr val="FFFFFF"/>
                      </a:gs>
                      <a:gs pos="100000">
                        <a:srgbClr val="FFFFFF"/>
                      </a:gs>
                    </a:gsLst>
                    <a:lin ang="5400000" scaled="0"/>
                  </a:gradFill>
                </a:rPr>
                <a:t>Azure deploy </a:t>
              </a:r>
              <a:br>
                <a:rPr lang="en-US" sz="1000" kern="0" dirty="0">
                  <a:gradFill>
                    <a:gsLst>
                      <a:gs pos="0">
                        <a:srgbClr val="FFFFFF"/>
                      </a:gs>
                      <a:gs pos="100000">
                        <a:srgbClr val="FFFFFF"/>
                      </a:gs>
                    </a:gsLst>
                    <a:lin ang="5400000" scaled="0"/>
                  </a:gradFill>
                </a:rPr>
              </a:br>
              <a:r>
                <a:rPr lang="en-US" sz="1000" kern="0" dirty="0">
                  <a:gradFill>
                    <a:gsLst>
                      <a:gs pos="0">
                        <a:srgbClr val="FFFFFF"/>
                      </a:gs>
                      <a:gs pos="100000">
                        <a:srgbClr val="FFFFFF"/>
                      </a:gs>
                    </a:gsLst>
                    <a:lin ang="5400000" scaled="0"/>
                  </a:gradFill>
                </a:rPr>
                <a:t>&amp; continuous</a:t>
              </a:r>
              <a:br>
                <a:rPr lang="en-US" sz="1000" kern="0" dirty="0">
                  <a:gradFill>
                    <a:gsLst>
                      <a:gs pos="0">
                        <a:srgbClr val="FFFFFF"/>
                      </a:gs>
                      <a:gs pos="100000">
                        <a:srgbClr val="FFFFFF"/>
                      </a:gs>
                    </a:gsLst>
                    <a:lin ang="5400000" scaled="0"/>
                  </a:gradFill>
                </a:rPr>
              </a:br>
              <a:r>
                <a:rPr lang="en-US" sz="1000" kern="0" dirty="0">
                  <a:gradFill>
                    <a:gsLst>
                      <a:gs pos="0">
                        <a:srgbClr val="FFFFFF"/>
                      </a:gs>
                      <a:gs pos="100000">
                        <a:srgbClr val="FFFFFF"/>
                      </a:gs>
                    </a:gsLst>
                    <a:lin ang="5400000" scaled="0"/>
                  </a:gradFill>
                </a:rPr>
                <a:t>deployment </a:t>
              </a:r>
            </a:p>
          </p:txBody>
        </p:sp>
      </p:grpSp>
      <p:grpSp>
        <p:nvGrpSpPr>
          <p:cNvPr id="23" name="Group 22"/>
          <p:cNvGrpSpPr/>
          <p:nvPr/>
        </p:nvGrpSpPr>
        <p:grpSpPr>
          <a:xfrm>
            <a:off x="3948746" y="3696265"/>
            <a:ext cx="801540" cy="861739"/>
            <a:chOff x="3935098" y="3600729"/>
            <a:chExt cx="801540" cy="861739"/>
          </a:xfrm>
        </p:grpSpPr>
        <p:grpSp>
          <p:nvGrpSpPr>
            <p:cNvPr id="67" name="Group 66"/>
            <p:cNvGrpSpPr/>
            <p:nvPr/>
          </p:nvGrpSpPr>
          <p:grpSpPr>
            <a:xfrm>
              <a:off x="4092247" y="3600729"/>
              <a:ext cx="485776" cy="442913"/>
              <a:chOff x="3667125" y="3911600"/>
              <a:chExt cx="485776" cy="442913"/>
            </a:xfrm>
            <a:solidFill>
              <a:srgbClr val="3F3F3F"/>
            </a:solidFill>
          </p:grpSpPr>
          <p:sp>
            <p:nvSpPr>
              <p:cNvPr id="64" name="Freeform 22"/>
              <p:cNvSpPr>
                <a:spLocks noEditPoints="1"/>
              </p:cNvSpPr>
              <p:nvPr/>
            </p:nvSpPr>
            <p:spPr bwMode="auto">
              <a:xfrm>
                <a:off x="3667125" y="3911600"/>
                <a:ext cx="157163" cy="317500"/>
              </a:xfrm>
              <a:custGeom>
                <a:avLst/>
                <a:gdLst>
                  <a:gd name="T0" fmla="*/ 351 w 733"/>
                  <a:gd name="T1" fmla="*/ 514 h 1477"/>
                  <a:gd name="T2" fmla="*/ 442 w 733"/>
                  <a:gd name="T3" fmla="*/ 409 h 1477"/>
                  <a:gd name="T4" fmla="*/ 733 w 733"/>
                  <a:gd name="T5" fmla="*/ 409 h 1477"/>
                  <a:gd name="T6" fmla="*/ 733 w 733"/>
                  <a:gd name="T7" fmla="*/ 328 h 1477"/>
                  <a:gd name="T8" fmla="*/ 733 w 733"/>
                  <a:gd name="T9" fmla="*/ 312 h 1477"/>
                  <a:gd name="T10" fmla="*/ 733 w 733"/>
                  <a:gd name="T11" fmla="*/ 308 h 1477"/>
                  <a:gd name="T12" fmla="*/ 733 w 733"/>
                  <a:gd name="T13" fmla="*/ 75 h 1477"/>
                  <a:gd name="T14" fmla="*/ 671 w 733"/>
                  <a:gd name="T15" fmla="*/ 0 h 1477"/>
                  <a:gd name="T16" fmla="*/ 64 w 733"/>
                  <a:gd name="T17" fmla="*/ 0 h 1477"/>
                  <a:gd name="T18" fmla="*/ 0 w 733"/>
                  <a:gd name="T19" fmla="*/ 72 h 1477"/>
                  <a:gd name="T20" fmla="*/ 0 w 733"/>
                  <a:gd name="T21" fmla="*/ 308 h 1477"/>
                  <a:gd name="T22" fmla="*/ 0 w 733"/>
                  <a:gd name="T23" fmla="*/ 327 h 1477"/>
                  <a:gd name="T24" fmla="*/ 0 w 733"/>
                  <a:gd name="T25" fmla="*/ 328 h 1477"/>
                  <a:gd name="T26" fmla="*/ 0 w 733"/>
                  <a:gd name="T27" fmla="*/ 1412 h 1477"/>
                  <a:gd name="T28" fmla="*/ 66 w 733"/>
                  <a:gd name="T29" fmla="*/ 1477 h 1477"/>
                  <a:gd name="T30" fmla="*/ 351 w 733"/>
                  <a:gd name="T31" fmla="*/ 1477 h 1477"/>
                  <a:gd name="T32" fmla="*/ 351 w 733"/>
                  <a:gd name="T33" fmla="*/ 514 h 1477"/>
                  <a:gd name="T34" fmla="*/ 351 w 733"/>
                  <a:gd name="T35" fmla="*/ 514 h 1477"/>
                  <a:gd name="T36" fmla="*/ 88 w 733"/>
                  <a:gd name="T37" fmla="*/ 156 h 1477"/>
                  <a:gd name="T38" fmla="*/ 107 w 733"/>
                  <a:gd name="T39" fmla="*/ 137 h 1477"/>
                  <a:gd name="T40" fmla="*/ 626 w 733"/>
                  <a:gd name="T41" fmla="*/ 137 h 1477"/>
                  <a:gd name="T42" fmla="*/ 645 w 733"/>
                  <a:gd name="T43" fmla="*/ 156 h 1477"/>
                  <a:gd name="T44" fmla="*/ 645 w 733"/>
                  <a:gd name="T45" fmla="*/ 225 h 1477"/>
                  <a:gd name="T46" fmla="*/ 626 w 733"/>
                  <a:gd name="T47" fmla="*/ 244 h 1477"/>
                  <a:gd name="T48" fmla="*/ 107 w 733"/>
                  <a:gd name="T49" fmla="*/ 244 h 1477"/>
                  <a:gd name="T50" fmla="*/ 88 w 733"/>
                  <a:gd name="T51" fmla="*/ 225 h 1477"/>
                  <a:gd name="T52" fmla="*/ 88 w 733"/>
                  <a:gd name="T53" fmla="*/ 156 h 1477"/>
                  <a:gd name="T54" fmla="*/ 150 w 733"/>
                  <a:gd name="T55" fmla="*/ 402 h 1477"/>
                  <a:gd name="T56" fmla="*/ 216 w 733"/>
                  <a:gd name="T57" fmla="*/ 467 h 1477"/>
                  <a:gd name="T58" fmla="*/ 150 w 733"/>
                  <a:gd name="T59" fmla="*/ 533 h 1477"/>
                  <a:gd name="T60" fmla="*/ 81 w 733"/>
                  <a:gd name="T61" fmla="*/ 467 h 1477"/>
                  <a:gd name="T62" fmla="*/ 150 w 733"/>
                  <a:gd name="T63" fmla="*/ 402 h 1477"/>
                  <a:gd name="T64" fmla="*/ 150 w 733"/>
                  <a:gd name="T65" fmla="*/ 698 h 1477"/>
                  <a:gd name="T66" fmla="*/ 96 w 733"/>
                  <a:gd name="T67" fmla="*/ 649 h 1477"/>
                  <a:gd name="T68" fmla="*/ 150 w 733"/>
                  <a:gd name="T69" fmla="*/ 598 h 1477"/>
                  <a:gd name="T70" fmla="*/ 197 w 733"/>
                  <a:gd name="T71" fmla="*/ 649 h 1477"/>
                  <a:gd name="T72" fmla="*/ 150 w 733"/>
                  <a:gd name="T73" fmla="*/ 698 h 1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3" h="1477">
                    <a:moveTo>
                      <a:pt x="351" y="514"/>
                    </a:moveTo>
                    <a:cubicBezTo>
                      <a:pt x="347" y="462"/>
                      <a:pt x="394" y="411"/>
                      <a:pt x="442" y="409"/>
                    </a:cubicBezTo>
                    <a:cubicBezTo>
                      <a:pt x="733" y="409"/>
                      <a:pt x="733" y="409"/>
                      <a:pt x="733" y="409"/>
                    </a:cubicBezTo>
                    <a:cubicBezTo>
                      <a:pt x="733" y="381"/>
                      <a:pt x="733" y="358"/>
                      <a:pt x="733" y="328"/>
                    </a:cubicBezTo>
                    <a:cubicBezTo>
                      <a:pt x="733" y="328"/>
                      <a:pt x="733" y="328"/>
                      <a:pt x="733" y="312"/>
                    </a:cubicBezTo>
                    <a:cubicBezTo>
                      <a:pt x="733" y="312"/>
                      <a:pt x="733" y="310"/>
                      <a:pt x="733" y="308"/>
                    </a:cubicBezTo>
                    <a:cubicBezTo>
                      <a:pt x="733" y="295"/>
                      <a:pt x="733" y="242"/>
                      <a:pt x="733" y="75"/>
                    </a:cubicBezTo>
                    <a:cubicBezTo>
                      <a:pt x="733" y="0"/>
                      <a:pt x="681" y="0"/>
                      <a:pt x="671" y="0"/>
                    </a:cubicBezTo>
                    <a:cubicBezTo>
                      <a:pt x="651" y="0"/>
                      <a:pt x="544" y="0"/>
                      <a:pt x="64" y="0"/>
                    </a:cubicBezTo>
                    <a:cubicBezTo>
                      <a:pt x="9" y="0"/>
                      <a:pt x="0" y="42"/>
                      <a:pt x="0" y="72"/>
                    </a:cubicBezTo>
                    <a:cubicBezTo>
                      <a:pt x="0" y="83"/>
                      <a:pt x="0" y="134"/>
                      <a:pt x="0" y="308"/>
                    </a:cubicBezTo>
                    <a:cubicBezTo>
                      <a:pt x="0" y="308"/>
                      <a:pt x="0" y="308"/>
                      <a:pt x="0" y="327"/>
                    </a:cubicBezTo>
                    <a:cubicBezTo>
                      <a:pt x="0" y="327"/>
                      <a:pt x="0" y="327"/>
                      <a:pt x="0" y="328"/>
                    </a:cubicBezTo>
                    <a:cubicBezTo>
                      <a:pt x="0" y="332"/>
                      <a:pt x="0" y="409"/>
                      <a:pt x="0" y="1412"/>
                    </a:cubicBezTo>
                    <a:cubicBezTo>
                      <a:pt x="0" y="1477"/>
                      <a:pt x="54" y="1477"/>
                      <a:pt x="66" y="1477"/>
                    </a:cubicBezTo>
                    <a:cubicBezTo>
                      <a:pt x="75" y="1477"/>
                      <a:pt x="124" y="1477"/>
                      <a:pt x="351" y="1477"/>
                    </a:cubicBezTo>
                    <a:cubicBezTo>
                      <a:pt x="351" y="514"/>
                      <a:pt x="351" y="514"/>
                      <a:pt x="351" y="514"/>
                    </a:cubicBezTo>
                    <a:cubicBezTo>
                      <a:pt x="351" y="514"/>
                      <a:pt x="351" y="514"/>
                      <a:pt x="351" y="514"/>
                    </a:cubicBezTo>
                    <a:close/>
                    <a:moveTo>
                      <a:pt x="88" y="156"/>
                    </a:moveTo>
                    <a:cubicBezTo>
                      <a:pt x="88" y="145"/>
                      <a:pt x="96" y="137"/>
                      <a:pt x="107" y="137"/>
                    </a:cubicBezTo>
                    <a:cubicBezTo>
                      <a:pt x="107" y="137"/>
                      <a:pt x="107" y="137"/>
                      <a:pt x="626" y="137"/>
                    </a:cubicBezTo>
                    <a:cubicBezTo>
                      <a:pt x="637" y="137"/>
                      <a:pt x="645" y="145"/>
                      <a:pt x="645" y="156"/>
                    </a:cubicBezTo>
                    <a:cubicBezTo>
                      <a:pt x="645" y="156"/>
                      <a:pt x="645" y="156"/>
                      <a:pt x="645" y="225"/>
                    </a:cubicBezTo>
                    <a:cubicBezTo>
                      <a:pt x="645" y="237"/>
                      <a:pt x="637" y="244"/>
                      <a:pt x="626" y="244"/>
                    </a:cubicBezTo>
                    <a:cubicBezTo>
                      <a:pt x="626" y="244"/>
                      <a:pt x="626" y="244"/>
                      <a:pt x="107" y="244"/>
                    </a:cubicBezTo>
                    <a:cubicBezTo>
                      <a:pt x="96" y="244"/>
                      <a:pt x="88" y="237"/>
                      <a:pt x="88" y="225"/>
                    </a:cubicBezTo>
                    <a:cubicBezTo>
                      <a:pt x="88" y="225"/>
                      <a:pt x="88" y="225"/>
                      <a:pt x="88" y="156"/>
                    </a:cubicBezTo>
                    <a:close/>
                    <a:moveTo>
                      <a:pt x="150" y="402"/>
                    </a:moveTo>
                    <a:cubicBezTo>
                      <a:pt x="184" y="402"/>
                      <a:pt x="216" y="430"/>
                      <a:pt x="216" y="467"/>
                    </a:cubicBezTo>
                    <a:cubicBezTo>
                      <a:pt x="216" y="503"/>
                      <a:pt x="184" y="533"/>
                      <a:pt x="150" y="533"/>
                    </a:cubicBezTo>
                    <a:cubicBezTo>
                      <a:pt x="111" y="533"/>
                      <a:pt x="81" y="503"/>
                      <a:pt x="81" y="467"/>
                    </a:cubicBezTo>
                    <a:cubicBezTo>
                      <a:pt x="81" y="430"/>
                      <a:pt x="111" y="402"/>
                      <a:pt x="150" y="402"/>
                    </a:cubicBezTo>
                    <a:close/>
                    <a:moveTo>
                      <a:pt x="150" y="698"/>
                    </a:moveTo>
                    <a:cubicBezTo>
                      <a:pt x="120" y="698"/>
                      <a:pt x="96" y="675"/>
                      <a:pt x="96" y="649"/>
                    </a:cubicBezTo>
                    <a:cubicBezTo>
                      <a:pt x="96" y="621"/>
                      <a:pt x="120" y="598"/>
                      <a:pt x="150" y="598"/>
                    </a:cubicBezTo>
                    <a:cubicBezTo>
                      <a:pt x="176" y="598"/>
                      <a:pt x="197" y="621"/>
                      <a:pt x="197" y="649"/>
                    </a:cubicBezTo>
                    <a:cubicBezTo>
                      <a:pt x="197" y="675"/>
                      <a:pt x="176" y="698"/>
                      <a:pt x="150" y="69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solidFill>
                    <a:srgbClr val="FFFFFF"/>
                  </a:solidFill>
                </a:endParaRPr>
              </a:p>
            </p:txBody>
          </p:sp>
          <p:sp>
            <p:nvSpPr>
              <p:cNvPr id="65" name="Freeform 23"/>
              <p:cNvSpPr>
                <a:spLocks noEditPoints="1"/>
              </p:cNvSpPr>
              <p:nvPr/>
            </p:nvSpPr>
            <p:spPr bwMode="auto">
              <a:xfrm>
                <a:off x="3760788" y="4017963"/>
                <a:ext cx="392113" cy="336550"/>
              </a:xfrm>
              <a:custGeom>
                <a:avLst/>
                <a:gdLst>
                  <a:gd name="T0" fmla="*/ 1769 w 1827"/>
                  <a:gd name="T1" fmla="*/ 0 h 1567"/>
                  <a:gd name="T2" fmla="*/ 62 w 1827"/>
                  <a:gd name="T3" fmla="*/ 0 h 1567"/>
                  <a:gd name="T4" fmla="*/ 0 w 1827"/>
                  <a:gd name="T5" fmla="*/ 57 h 1567"/>
                  <a:gd name="T6" fmla="*/ 0 w 1827"/>
                  <a:gd name="T7" fmla="*/ 1282 h 1567"/>
                  <a:gd name="T8" fmla="*/ 62 w 1827"/>
                  <a:gd name="T9" fmla="*/ 1340 h 1567"/>
                  <a:gd name="T10" fmla="*/ 623 w 1827"/>
                  <a:gd name="T11" fmla="*/ 1340 h 1567"/>
                  <a:gd name="T12" fmla="*/ 606 w 1827"/>
                  <a:gd name="T13" fmla="*/ 1428 h 1567"/>
                  <a:gd name="T14" fmla="*/ 510 w 1827"/>
                  <a:gd name="T15" fmla="*/ 1462 h 1567"/>
                  <a:gd name="T16" fmla="*/ 501 w 1827"/>
                  <a:gd name="T17" fmla="*/ 1462 h 1567"/>
                  <a:gd name="T18" fmla="*/ 462 w 1827"/>
                  <a:gd name="T19" fmla="*/ 1503 h 1567"/>
                  <a:gd name="T20" fmla="*/ 462 w 1827"/>
                  <a:gd name="T21" fmla="*/ 1526 h 1567"/>
                  <a:gd name="T22" fmla="*/ 501 w 1827"/>
                  <a:gd name="T23" fmla="*/ 1567 h 1567"/>
                  <a:gd name="T24" fmla="*/ 1349 w 1827"/>
                  <a:gd name="T25" fmla="*/ 1567 h 1567"/>
                  <a:gd name="T26" fmla="*/ 1388 w 1827"/>
                  <a:gd name="T27" fmla="*/ 1526 h 1567"/>
                  <a:gd name="T28" fmla="*/ 1388 w 1827"/>
                  <a:gd name="T29" fmla="*/ 1503 h 1567"/>
                  <a:gd name="T30" fmla="*/ 1349 w 1827"/>
                  <a:gd name="T31" fmla="*/ 1462 h 1567"/>
                  <a:gd name="T32" fmla="*/ 1345 w 1827"/>
                  <a:gd name="T33" fmla="*/ 1462 h 1567"/>
                  <a:gd name="T34" fmla="*/ 1255 w 1827"/>
                  <a:gd name="T35" fmla="*/ 1428 h 1567"/>
                  <a:gd name="T36" fmla="*/ 1240 w 1827"/>
                  <a:gd name="T37" fmla="*/ 1340 h 1567"/>
                  <a:gd name="T38" fmla="*/ 1769 w 1827"/>
                  <a:gd name="T39" fmla="*/ 1340 h 1567"/>
                  <a:gd name="T40" fmla="*/ 1827 w 1827"/>
                  <a:gd name="T41" fmla="*/ 1282 h 1567"/>
                  <a:gd name="T42" fmla="*/ 1827 w 1827"/>
                  <a:gd name="T43" fmla="*/ 57 h 1567"/>
                  <a:gd name="T44" fmla="*/ 1769 w 1827"/>
                  <a:gd name="T45" fmla="*/ 0 h 1567"/>
                  <a:gd name="T46" fmla="*/ 1722 w 1827"/>
                  <a:gd name="T47" fmla="*/ 1190 h 1567"/>
                  <a:gd name="T48" fmla="*/ 1674 w 1827"/>
                  <a:gd name="T49" fmla="*/ 1239 h 1567"/>
                  <a:gd name="T50" fmla="*/ 158 w 1827"/>
                  <a:gd name="T51" fmla="*/ 1239 h 1567"/>
                  <a:gd name="T52" fmla="*/ 107 w 1827"/>
                  <a:gd name="T53" fmla="*/ 1190 h 1567"/>
                  <a:gd name="T54" fmla="*/ 107 w 1827"/>
                  <a:gd name="T55" fmla="*/ 149 h 1567"/>
                  <a:gd name="T56" fmla="*/ 158 w 1827"/>
                  <a:gd name="T57" fmla="*/ 100 h 1567"/>
                  <a:gd name="T58" fmla="*/ 1674 w 1827"/>
                  <a:gd name="T59" fmla="*/ 100 h 1567"/>
                  <a:gd name="T60" fmla="*/ 1722 w 1827"/>
                  <a:gd name="T61" fmla="*/ 149 h 1567"/>
                  <a:gd name="T62" fmla="*/ 1722 w 1827"/>
                  <a:gd name="T63" fmla="*/ 1190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27" h="1567">
                    <a:moveTo>
                      <a:pt x="1769" y="0"/>
                    </a:moveTo>
                    <a:cubicBezTo>
                      <a:pt x="62" y="0"/>
                      <a:pt x="62" y="0"/>
                      <a:pt x="62" y="0"/>
                    </a:cubicBezTo>
                    <a:cubicBezTo>
                      <a:pt x="28" y="0"/>
                      <a:pt x="0" y="25"/>
                      <a:pt x="0" y="57"/>
                    </a:cubicBezTo>
                    <a:cubicBezTo>
                      <a:pt x="0" y="1282"/>
                      <a:pt x="0" y="1282"/>
                      <a:pt x="0" y="1282"/>
                    </a:cubicBezTo>
                    <a:cubicBezTo>
                      <a:pt x="0" y="1314"/>
                      <a:pt x="28" y="1340"/>
                      <a:pt x="62" y="1340"/>
                    </a:cubicBezTo>
                    <a:cubicBezTo>
                      <a:pt x="623" y="1340"/>
                      <a:pt x="623" y="1340"/>
                      <a:pt x="623" y="1340"/>
                    </a:cubicBezTo>
                    <a:cubicBezTo>
                      <a:pt x="623" y="1340"/>
                      <a:pt x="619" y="1409"/>
                      <a:pt x="606" y="1428"/>
                    </a:cubicBezTo>
                    <a:cubicBezTo>
                      <a:pt x="584" y="1462"/>
                      <a:pt x="540" y="1453"/>
                      <a:pt x="510" y="1462"/>
                    </a:cubicBezTo>
                    <a:cubicBezTo>
                      <a:pt x="501" y="1462"/>
                      <a:pt x="501" y="1462"/>
                      <a:pt x="501" y="1462"/>
                    </a:cubicBezTo>
                    <a:cubicBezTo>
                      <a:pt x="479" y="1462"/>
                      <a:pt x="462" y="1481"/>
                      <a:pt x="462" y="1503"/>
                    </a:cubicBezTo>
                    <a:cubicBezTo>
                      <a:pt x="462" y="1526"/>
                      <a:pt x="462" y="1526"/>
                      <a:pt x="462" y="1526"/>
                    </a:cubicBezTo>
                    <a:cubicBezTo>
                      <a:pt x="462" y="1548"/>
                      <a:pt x="479" y="1567"/>
                      <a:pt x="501" y="1567"/>
                    </a:cubicBezTo>
                    <a:cubicBezTo>
                      <a:pt x="1349" y="1567"/>
                      <a:pt x="1349" y="1567"/>
                      <a:pt x="1349" y="1567"/>
                    </a:cubicBezTo>
                    <a:cubicBezTo>
                      <a:pt x="1370" y="1567"/>
                      <a:pt x="1388" y="1548"/>
                      <a:pt x="1388" y="1526"/>
                    </a:cubicBezTo>
                    <a:cubicBezTo>
                      <a:pt x="1388" y="1503"/>
                      <a:pt x="1388" y="1503"/>
                      <a:pt x="1388" y="1503"/>
                    </a:cubicBezTo>
                    <a:cubicBezTo>
                      <a:pt x="1388" y="1481"/>
                      <a:pt x="1370" y="1462"/>
                      <a:pt x="1349" y="1462"/>
                    </a:cubicBezTo>
                    <a:cubicBezTo>
                      <a:pt x="1345" y="1462"/>
                      <a:pt x="1345" y="1462"/>
                      <a:pt x="1345" y="1462"/>
                    </a:cubicBezTo>
                    <a:cubicBezTo>
                      <a:pt x="1328" y="1460"/>
                      <a:pt x="1278" y="1464"/>
                      <a:pt x="1255" y="1428"/>
                    </a:cubicBezTo>
                    <a:cubicBezTo>
                      <a:pt x="1244" y="1409"/>
                      <a:pt x="1240" y="1340"/>
                      <a:pt x="1240" y="1340"/>
                    </a:cubicBezTo>
                    <a:cubicBezTo>
                      <a:pt x="1769" y="1340"/>
                      <a:pt x="1769" y="1340"/>
                      <a:pt x="1769" y="1340"/>
                    </a:cubicBezTo>
                    <a:cubicBezTo>
                      <a:pt x="1801" y="1340"/>
                      <a:pt x="1827" y="1314"/>
                      <a:pt x="1827" y="1282"/>
                    </a:cubicBezTo>
                    <a:cubicBezTo>
                      <a:pt x="1827" y="57"/>
                      <a:pt x="1827" y="57"/>
                      <a:pt x="1827" y="57"/>
                    </a:cubicBezTo>
                    <a:cubicBezTo>
                      <a:pt x="1827" y="25"/>
                      <a:pt x="1801" y="0"/>
                      <a:pt x="1769" y="0"/>
                    </a:cubicBezTo>
                    <a:close/>
                    <a:moveTo>
                      <a:pt x="1722" y="1190"/>
                    </a:moveTo>
                    <a:cubicBezTo>
                      <a:pt x="1722" y="1218"/>
                      <a:pt x="1700" y="1239"/>
                      <a:pt x="1674" y="1239"/>
                    </a:cubicBezTo>
                    <a:cubicBezTo>
                      <a:pt x="158" y="1239"/>
                      <a:pt x="158" y="1239"/>
                      <a:pt x="158" y="1239"/>
                    </a:cubicBezTo>
                    <a:cubicBezTo>
                      <a:pt x="130" y="1239"/>
                      <a:pt x="107" y="1218"/>
                      <a:pt x="107" y="1190"/>
                    </a:cubicBezTo>
                    <a:cubicBezTo>
                      <a:pt x="107" y="149"/>
                      <a:pt x="107" y="149"/>
                      <a:pt x="107" y="149"/>
                    </a:cubicBezTo>
                    <a:cubicBezTo>
                      <a:pt x="107" y="120"/>
                      <a:pt x="130" y="100"/>
                      <a:pt x="158" y="100"/>
                    </a:cubicBezTo>
                    <a:cubicBezTo>
                      <a:pt x="1674" y="100"/>
                      <a:pt x="1674" y="100"/>
                      <a:pt x="1674" y="100"/>
                    </a:cubicBezTo>
                    <a:cubicBezTo>
                      <a:pt x="1700" y="100"/>
                      <a:pt x="1722" y="120"/>
                      <a:pt x="1722" y="149"/>
                    </a:cubicBezTo>
                    <a:cubicBezTo>
                      <a:pt x="1722" y="1190"/>
                      <a:pt x="1722" y="1190"/>
                      <a:pt x="1722" y="119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solidFill>
                    <a:srgbClr val="FFFFFF"/>
                  </a:solidFill>
                </a:endParaRPr>
              </a:p>
            </p:txBody>
          </p:sp>
          <p:sp>
            <p:nvSpPr>
              <p:cNvPr id="66" name="Freeform 24"/>
              <p:cNvSpPr>
                <a:spLocks noEditPoints="1"/>
              </p:cNvSpPr>
              <p:nvPr/>
            </p:nvSpPr>
            <p:spPr bwMode="auto">
              <a:xfrm>
                <a:off x="3868738" y="4079875"/>
                <a:ext cx="171450" cy="171450"/>
              </a:xfrm>
              <a:custGeom>
                <a:avLst/>
                <a:gdLst>
                  <a:gd name="T0" fmla="*/ 108 w 108"/>
                  <a:gd name="T1" fmla="*/ 87 h 108"/>
                  <a:gd name="T2" fmla="*/ 57 w 108"/>
                  <a:gd name="T3" fmla="*/ 108 h 108"/>
                  <a:gd name="T4" fmla="*/ 57 w 108"/>
                  <a:gd name="T5" fmla="*/ 45 h 108"/>
                  <a:gd name="T6" fmla="*/ 108 w 108"/>
                  <a:gd name="T7" fmla="*/ 23 h 108"/>
                  <a:gd name="T8" fmla="*/ 108 w 108"/>
                  <a:gd name="T9" fmla="*/ 87 h 108"/>
                  <a:gd name="T10" fmla="*/ 108 w 108"/>
                  <a:gd name="T11" fmla="*/ 87 h 108"/>
                  <a:gd name="T12" fmla="*/ 108 w 108"/>
                  <a:gd name="T13" fmla="*/ 87 h 108"/>
                  <a:gd name="T14" fmla="*/ 51 w 108"/>
                  <a:gd name="T15" fmla="*/ 45 h 108"/>
                  <a:gd name="T16" fmla="*/ 0 w 108"/>
                  <a:gd name="T17" fmla="*/ 23 h 108"/>
                  <a:gd name="T18" fmla="*/ 0 w 108"/>
                  <a:gd name="T19" fmla="*/ 87 h 108"/>
                  <a:gd name="T20" fmla="*/ 51 w 108"/>
                  <a:gd name="T21" fmla="*/ 108 h 108"/>
                  <a:gd name="T22" fmla="*/ 51 w 108"/>
                  <a:gd name="T23" fmla="*/ 45 h 108"/>
                  <a:gd name="T24" fmla="*/ 51 w 108"/>
                  <a:gd name="T25" fmla="*/ 45 h 108"/>
                  <a:gd name="T26" fmla="*/ 51 w 108"/>
                  <a:gd name="T27" fmla="*/ 45 h 108"/>
                  <a:gd name="T28" fmla="*/ 54 w 108"/>
                  <a:gd name="T29" fmla="*/ 0 h 108"/>
                  <a:gd name="T30" fmla="*/ 0 w 108"/>
                  <a:gd name="T31" fmla="*/ 19 h 108"/>
                  <a:gd name="T32" fmla="*/ 54 w 108"/>
                  <a:gd name="T33" fmla="*/ 41 h 108"/>
                  <a:gd name="T34" fmla="*/ 108 w 108"/>
                  <a:gd name="T35" fmla="*/ 19 h 108"/>
                  <a:gd name="T36" fmla="*/ 54 w 108"/>
                  <a:gd name="T37" fmla="*/ 0 h 108"/>
                  <a:gd name="T38" fmla="*/ 54 w 108"/>
                  <a:gd name="T39" fmla="*/ 0 h 108"/>
                  <a:gd name="T40" fmla="*/ 54 w 108"/>
                  <a:gd name="T4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108">
                    <a:moveTo>
                      <a:pt x="108" y="87"/>
                    </a:moveTo>
                    <a:lnTo>
                      <a:pt x="57" y="108"/>
                    </a:lnTo>
                    <a:lnTo>
                      <a:pt x="57" y="45"/>
                    </a:lnTo>
                    <a:lnTo>
                      <a:pt x="108" y="23"/>
                    </a:lnTo>
                    <a:lnTo>
                      <a:pt x="108" y="87"/>
                    </a:lnTo>
                    <a:lnTo>
                      <a:pt x="108" y="87"/>
                    </a:lnTo>
                    <a:lnTo>
                      <a:pt x="108" y="87"/>
                    </a:lnTo>
                    <a:close/>
                    <a:moveTo>
                      <a:pt x="51" y="45"/>
                    </a:moveTo>
                    <a:lnTo>
                      <a:pt x="0" y="23"/>
                    </a:lnTo>
                    <a:lnTo>
                      <a:pt x="0" y="87"/>
                    </a:lnTo>
                    <a:lnTo>
                      <a:pt x="51" y="108"/>
                    </a:lnTo>
                    <a:lnTo>
                      <a:pt x="51" y="45"/>
                    </a:lnTo>
                    <a:lnTo>
                      <a:pt x="51" y="45"/>
                    </a:lnTo>
                    <a:lnTo>
                      <a:pt x="51" y="45"/>
                    </a:lnTo>
                    <a:close/>
                    <a:moveTo>
                      <a:pt x="54" y="0"/>
                    </a:moveTo>
                    <a:lnTo>
                      <a:pt x="0" y="19"/>
                    </a:lnTo>
                    <a:lnTo>
                      <a:pt x="54" y="41"/>
                    </a:lnTo>
                    <a:lnTo>
                      <a:pt x="108" y="19"/>
                    </a:lnTo>
                    <a:lnTo>
                      <a:pt x="54" y="0"/>
                    </a:lnTo>
                    <a:lnTo>
                      <a:pt x="54" y="0"/>
                    </a:lnTo>
                    <a:lnTo>
                      <a:pt x="5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solidFill>
                    <a:srgbClr val="FFFFFF"/>
                  </a:solidFill>
                </a:endParaRPr>
              </a:p>
            </p:txBody>
          </p:sp>
        </p:grpSp>
        <p:sp>
          <p:nvSpPr>
            <p:cNvPr id="207" name="Rectangle 206"/>
            <p:cNvSpPr/>
            <p:nvPr/>
          </p:nvSpPr>
          <p:spPr bwMode="auto">
            <a:xfrm>
              <a:off x="3935098" y="4142428"/>
              <a:ext cx="801540" cy="320040"/>
            </a:xfrm>
            <a:prstGeom prst="rect">
              <a:avLst/>
            </a:prstGeom>
            <a:noFill/>
            <a:ln w="9525" cap="flat" cmpd="sng" algn="ctr">
              <a:noFill/>
              <a:prstDash val="solid"/>
              <a:headEnd type="none" w="med" len="med"/>
              <a:tailEnd type="none" w="med" len="med"/>
            </a:ln>
            <a:effectLst/>
          </p:spPr>
          <p:txBody>
            <a:bodyPr lIns="0" tIns="0" rIns="0" bIns="0" anchor="t"/>
            <a:lstStyle/>
            <a:p>
              <a:pPr algn="ctr" defTabSz="895523">
                <a:lnSpc>
                  <a:spcPct val="80000"/>
                </a:lnSpc>
                <a:defRPr/>
              </a:pPr>
              <a:r>
                <a:rPr lang="en-US" sz="1100" b="1" kern="0" dirty="0">
                  <a:gradFill>
                    <a:gsLst>
                      <a:gs pos="0">
                        <a:srgbClr val="FFFFFF"/>
                      </a:gs>
                      <a:gs pos="100000">
                        <a:srgbClr val="FFFFFF"/>
                      </a:gs>
                    </a:gsLst>
                    <a:lin ang="5400000" scaled="0"/>
                  </a:gradFill>
                </a:rPr>
                <a:t>Virtual</a:t>
              </a:r>
              <a:br>
                <a:rPr lang="en-US" sz="1100" b="1" kern="0" dirty="0">
                  <a:gradFill>
                    <a:gsLst>
                      <a:gs pos="0">
                        <a:srgbClr val="FFFFFF"/>
                      </a:gs>
                      <a:gs pos="100000">
                        <a:srgbClr val="FFFFFF"/>
                      </a:gs>
                    </a:gsLst>
                    <a:lin ang="5400000" scaled="0"/>
                  </a:gradFill>
                </a:rPr>
              </a:br>
              <a:r>
                <a:rPr lang="en-US" sz="1100" b="1" kern="0" dirty="0">
                  <a:gradFill>
                    <a:gsLst>
                      <a:gs pos="0">
                        <a:srgbClr val="FFFFFF"/>
                      </a:gs>
                      <a:gs pos="100000">
                        <a:srgbClr val="FFFFFF"/>
                      </a:gs>
                    </a:gsLst>
                    <a:lin ang="5400000" scaled="0"/>
                  </a:gradFill>
                </a:rPr>
                <a:t>machines</a:t>
              </a:r>
            </a:p>
          </p:txBody>
        </p:sp>
      </p:grpSp>
      <p:grpSp>
        <p:nvGrpSpPr>
          <p:cNvPr id="22" name="Group 21"/>
          <p:cNvGrpSpPr/>
          <p:nvPr/>
        </p:nvGrpSpPr>
        <p:grpSpPr>
          <a:xfrm>
            <a:off x="3865917" y="2165747"/>
            <a:ext cx="873003" cy="852738"/>
            <a:chOff x="4638479" y="3569538"/>
            <a:chExt cx="873003" cy="852738"/>
          </a:xfrm>
        </p:grpSpPr>
        <p:sp>
          <p:nvSpPr>
            <p:cNvPr id="147" name="Freeform 83"/>
            <p:cNvSpPr>
              <a:spLocks noEditPoints="1"/>
            </p:cNvSpPr>
            <p:nvPr/>
          </p:nvSpPr>
          <p:spPr bwMode="black">
            <a:xfrm>
              <a:off x="4840431" y="3569538"/>
              <a:ext cx="475076" cy="501504"/>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tx1"/>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208" name="Rectangle 207"/>
            <p:cNvSpPr/>
            <p:nvPr/>
          </p:nvSpPr>
          <p:spPr bwMode="auto">
            <a:xfrm>
              <a:off x="4638479" y="4102236"/>
              <a:ext cx="873003" cy="320040"/>
            </a:xfrm>
            <a:prstGeom prst="rect">
              <a:avLst/>
            </a:prstGeom>
            <a:noFill/>
            <a:ln w="9525" cap="flat" cmpd="sng" algn="ctr">
              <a:noFill/>
              <a:prstDash val="solid"/>
              <a:headEnd type="none" w="med" len="med"/>
              <a:tailEnd type="none" w="med" len="med"/>
            </a:ln>
            <a:effectLst/>
          </p:spPr>
          <p:txBody>
            <a:bodyPr lIns="0" tIns="0" rIns="0" bIns="0" anchor="t"/>
            <a:lstStyle/>
            <a:p>
              <a:pPr algn="ctr" defTabSz="895523">
                <a:lnSpc>
                  <a:spcPct val="80000"/>
                </a:lnSpc>
                <a:defRPr/>
              </a:pPr>
              <a:endParaRPr lang="en-US" sz="1100" kern="0" dirty="0" smtClean="0">
                <a:gradFill>
                  <a:gsLst>
                    <a:gs pos="0">
                      <a:srgbClr val="FFFFFF"/>
                    </a:gs>
                    <a:gs pos="100000">
                      <a:srgbClr val="FFFFFF"/>
                    </a:gs>
                  </a:gsLst>
                  <a:lin ang="5400000" scaled="0"/>
                </a:gradFill>
              </a:endParaRPr>
            </a:p>
            <a:p>
              <a:pPr algn="ctr" defTabSz="895523">
                <a:lnSpc>
                  <a:spcPct val="80000"/>
                </a:lnSpc>
                <a:defRPr/>
              </a:pPr>
              <a:r>
                <a:rPr lang="en-US" sz="1100" kern="0" dirty="0" err="1" smtClean="0">
                  <a:gradFill>
                    <a:gsLst>
                      <a:gs pos="0">
                        <a:srgbClr val="FFFFFF"/>
                      </a:gs>
                      <a:gs pos="100000">
                        <a:srgbClr val="FFFFFF"/>
                      </a:gs>
                    </a:gsLst>
                    <a:lin ang="5400000" scaled="0"/>
                  </a:gradFill>
                </a:rPr>
                <a:t>StorSimple</a:t>
              </a:r>
              <a:endParaRPr lang="en-US" sz="1000" kern="0" dirty="0">
                <a:gradFill>
                  <a:gsLst>
                    <a:gs pos="0">
                      <a:srgbClr val="FFFFFF"/>
                    </a:gs>
                    <a:gs pos="100000">
                      <a:srgbClr val="FFFFFF"/>
                    </a:gs>
                  </a:gsLst>
                  <a:lin ang="5400000" scaled="0"/>
                </a:gradFill>
              </a:endParaRPr>
            </a:p>
          </p:txBody>
        </p:sp>
      </p:grpSp>
      <p:sp>
        <p:nvSpPr>
          <p:cNvPr id="236" name="Hyper-V Server"/>
          <p:cNvSpPr>
            <a:spLocks noChangeAspect="1" noEditPoints="1"/>
          </p:cNvSpPr>
          <p:nvPr/>
        </p:nvSpPr>
        <p:spPr bwMode="auto">
          <a:xfrm>
            <a:off x="2472542" y="4365767"/>
            <a:ext cx="1214521" cy="384130"/>
          </a:xfrm>
          <a:custGeom>
            <a:avLst/>
            <a:gdLst>
              <a:gd name="T0" fmla="*/ 885 w 16435"/>
              <a:gd name="T1" fmla="*/ 1966 h 5198"/>
              <a:gd name="T2" fmla="*/ 283 w 16435"/>
              <a:gd name="T3" fmla="*/ 126 h 5198"/>
              <a:gd name="T4" fmla="*/ 1879 w 16435"/>
              <a:gd name="T5" fmla="*/ 1966 h 5198"/>
              <a:gd name="T6" fmla="*/ 2495 w 16435"/>
              <a:gd name="T7" fmla="*/ 284 h 5198"/>
              <a:gd name="T8" fmla="*/ 3767 w 16435"/>
              <a:gd name="T9" fmla="*/ 1907 h 5198"/>
              <a:gd name="T10" fmla="*/ 3767 w 16435"/>
              <a:gd name="T11" fmla="*/ 904 h 5198"/>
              <a:gd name="T12" fmla="*/ 4726 w 16435"/>
              <a:gd name="T13" fmla="*/ 866 h 5198"/>
              <a:gd name="T14" fmla="*/ 4042 w 16435"/>
              <a:gd name="T15" fmla="*/ 657 h 5198"/>
              <a:gd name="T16" fmla="*/ 5946 w 16435"/>
              <a:gd name="T17" fmla="*/ 804 h 5198"/>
              <a:gd name="T18" fmla="*/ 5892 w 16435"/>
              <a:gd name="T19" fmla="*/ 1314 h 5198"/>
              <a:gd name="T20" fmla="*/ 5892 w 16435"/>
              <a:gd name="T21" fmla="*/ 1314 h 5198"/>
              <a:gd name="T22" fmla="*/ 7045 w 16435"/>
              <a:gd name="T23" fmla="*/ 895 h 5198"/>
              <a:gd name="T24" fmla="*/ 6890 w 16435"/>
              <a:gd name="T25" fmla="*/ 1642 h 5198"/>
              <a:gd name="T26" fmla="*/ 8400 w 16435"/>
              <a:gd name="T27" fmla="*/ 804 h 5198"/>
              <a:gd name="T28" fmla="*/ 8354 w 16435"/>
              <a:gd name="T29" fmla="*/ 1314 h 5198"/>
              <a:gd name="T30" fmla="*/ 8354 w 16435"/>
              <a:gd name="T31" fmla="*/ 1314 h 5198"/>
              <a:gd name="T32" fmla="*/ 8713 w 16435"/>
              <a:gd name="T33" fmla="*/ 656 h 5198"/>
              <a:gd name="T34" fmla="*/ 9138 w 16435"/>
              <a:gd name="T35" fmla="*/ 656 h 5198"/>
              <a:gd name="T36" fmla="*/ 9962 w 16435"/>
              <a:gd name="T37" fmla="*/ 1761 h 5198"/>
              <a:gd name="T38" fmla="*/ 9705 w 16435"/>
              <a:gd name="T39" fmla="*/ 659 h 5198"/>
              <a:gd name="T40" fmla="*/ 1384 w 16435"/>
              <a:gd name="T41" fmla="*/ 4585 h 5198"/>
              <a:gd name="T42" fmla="*/ 220 w 16435"/>
              <a:gd name="T43" fmla="*/ 4585 h 5198"/>
              <a:gd name="T44" fmla="*/ 2249 w 16435"/>
              <a:gd name="T45" fmla="*/ 4289 h 5198"/>
              <a:gd name="T46" fmla="*/ 1768 w 16435"/>
              <a:gd name="T47" fmla="*/ 5025 h 5198"/>
              <a:gd name="T48" fmla="*/ 3701 w 16435"/>
              <a:gd name="T49" fmla="*/ 3240 h 5198"/>
              <a:gd name="T50" fmla="*/ 3246 w 16435"/>
              <a:gd name="T51" fmla="*/ 4397 h 5198"/>
              <a:gd name="T52" fmla="*/ 3237 w 16435"/>
              <a:gd name="T53" fmla="*/ 4051 h 5198"/>
              <a:gd name="T54" fmla="*/ 5567 w 16435"/>
              <a:gd name="T55" fmla="*/ 3878 h 5198"/>
              <a:gd name="T56" fmla="*/ 5467 w 16435"/>
              <a:gd name="T57" fmla="*/ 4297 h 5198"/>
              <a:gd name="T58" fmla="*/ 4766 w 16435"/>
              <a:gd name="T59" fmla="*/ 3532 h 5198"/>
              <a:gd name="T60" fmla="*/ 6183 w 16435"/>
              <a:gd name="T61" fmla="*/ 3321 h 5198"/>
              <a:gd name="T62" fmla="*/ 6137 w 16435"/>
              <a:gd name="T63" fmla="*/ 3557 h 5198"/>
              <a:gd name="T64" fmla="*/ 8941 w 16435"/>
              <a:gd name="T65" fmla="*/ 2753 h 5198"/>
              <a:gd name="T66" fmla="*/ 7368 w 16435"/>
              <a:gd name="T67" fmla="*/ 2753 h 5198"/>
              <a:gd name="T68" fmla="*/ 10356 w 16435"/>
              <a:gd name="T69" fmla="*/ 747 h 5198"/>
              <a:gd name="T70" fmla="*/ 10421 w 16435"/>
              <a:gd name="T71" fmla="*/ 865 h 5198"/>
              <a:gd name="T72" fmla="*/ 10605 w 16435"/>
              <a:gd name="T73" fmla="*/ 802 h 5198"/>
              <a:gd name="T74" fmla="*/ 10467 w 16435"/>
              <a:gd name="T75" fmla="*/ 865 h 5198"/>
              <a:gd name="T76" fmla="*/ 10540 w 16435"/>
              <a:gd name="T77" fmla="*/ 738 h 5198"/>
              <a:gd name="T78" fmla="*/ 10303 w 16435"/>
              <a:gd name="T79" fmla="*/ 3596 h 5198"/>
              <a:gd name="T80" fmla="*/ 9874 w 16435"/>
              <a:gd name="T81" fmla="*/ 2867 h 5198"/>
              <a:gd name="T82" fmla="*/ 9719 w 16435"/>
              <a:gd name="T83" fmla="*/ 4261 h 5198"/>
              <a:gd name="T84" fmla="*/ 12086 w 16435"/>
              <a:gd name="T85" fmla="*/ 3878 h 5198"/>
              <a:gd name="T86" fmla="*/ 11996 w 16435"/>
              <a:gd name="T87" fmla="*/ 4297 h 5198"/>
              <a:gd name="T88" fmla="*/ 11290 w 16435"/>
              <a:gd name="T89" fmla="*/ 3532 h 5198"/>
              <a:gd name="T90" fmla="*/ 12709 w 16435"/>
              <a:gd name="T91" fmla="*/ 3321 h 5198"/>
              <a:gd name="T92" fmla="*/ 12664 w 16435"/>
              <a:gd name="T93" fmla="*/ 3557 h 5198"/>
              <a:gd name="T94" fmla="*/ 13638 w 16435"/>
              <a:gd name="T95" fmla="*/ 4413 h 5198"/>
              <a:gd name="T96" fmla="*/ 15483 w 16435"/>
              <a:gd name="T97" fmla="*/ 3987 h 5198"/>
              <a:gd name="T98" fmla="*/ 15392 w 16435"/>
              <a:gd name="T99" fmla="*/ 4498 h 5198"/>
              <a:gd name="T100" fmla="*/ 14562 w 16435"/>
              <a:gd name="T101" fmla="*/ 3805 h 5198"/>
              <a:gd name="T102" fmla="*/ 16308 w 16435"/>
              <a:gd name="T103" fmla="*/ 3248 h 5198"/>
              <a:gd name="T104" fmla="*/ 15966 w 16435"/>
              <a:gd name="T105" fmla="*/ 3921 h 5198"/>
              <a:gd name="T106" fmla="*/ 9051 w 16435"/>
              <a:gd name="T107" fmla="*/ 2798 h 5198"/>
              <a:gd name="T108" fmla="*/ 9578 w 16435"/>
              <a:gd name="T109" fmla="*/ 2753 h 5198"/>
              <a:gd name="T110" fmla="*/ 9343 w 16435"/>
              <a:gd name="T111" fmla="*/ 2824 h 5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435" h="5198">
                <a:moveTo>
                  <a:pt x="1879" y="1966"/>
                </a:moveTo>
                <a:cubicBezTo>
                  <a:pt x="1660" y="1966"/>
                  <a:pt x="1660" y="1966"/>
                  <a:pt x="1660" y="1966"/>
                </a:cubicBezTo>
                <a:cubicBezTo>
                  <a:pt x="1660" y="727"/>
                  <a:pt x="1660" y="727"/>
                  <a:pt x="1660" y="727"/>
                </a:cubicBezTo>
                <a:cubicBezTo>
                  <a:pt x="1660" y="636"/>
                  <a:pt x="1670" y="518"/>
                  <a:pt x="1679" y="372"/>
                </a:cubicBezTo>
                <a:cubicBezTo>
                  <a:pt x="1679" y="372"/>
                  <a:pt x="1679" y="372"/>
                  <a:pt x="1679" y="372"/>
                </a:cubicBezTo>
                <a:cubicBezTo>
                  <a:pt x="1651" y="454"/>
                  <a:pt x="1633" y="518"/>
                  <a:pt x="1624" y="554"/>
                </a:cubicBezTo>
                <a:cubicBezTo>
                  <a:pt x="994" y="1966"/>
                  <a:pt x="994" y="1966"/>
                  <a:pt x="994" y="1966"/>
                </a:cubicBezTo>
                <a:cubicBezTo>
                  <a:pt x="885" y="1966"/>
                  <a:pt x="885" y="1966"/>
                  <a:pt x="885" y="1966"/>
                </a:cubicBezTo>
                <a:cubicBezTo>
                  <a:pt x="255" y="563"/>
                  <a:pt x="255" y="563"/>
                  <a:pt x="255" y="563"/>
                </a:cubicBezTo>
                <a:cubicBezTo>
                  <a:pt x="237" y="527"/>
                  <a:pt x="219" y="463"/>
                  <a:pt x="201" y="372"/>
                </a:cubicBezTo>
                <a:cubicBezTo>
                  <a:pt x="201" y="372"/>
                  <a:pt x="201" y="372"/>
                  <a:pt x="201" y="372"/>
                </a:cubicBezTo>
                <a:cubicBezTo>
                  <a:pt x="201" y="445"/>
                  <a:pt x="210" y="572"/>
                  <a:pt x="210" y="736"/>
                </a:cubicBezTo>
                <a:cubicBezTo>
                  <a:pt x="210" y="1966"/>
                  <a:pt x="210" y="1966"/>
                  <a:pt x="210" y="1966"/>
                </a:cubicBezTo>
                <a:cubicBezTo>
                  <a:pt x="0" y="1966"/>
                  <a:pt x="0" y="1966"/>
                  <a:pt x="0" y="1966"/>
                </a:cubicBezTo>
                <a:cubicBezTo>
                  <a:pt x="0" y="126"/>
                  <a:pt x="0" y="126"/>
                  <a:pt x="0" y="126"/>
                </a:cubicBezTo>
                <a:cubicBezTo>
                  <a:pt x="283" y="126"/>
                  <a:pt x="283" y="126"/>
                  <a:pt x="283" y="126"/>
                </a:cubicBezTo>
                <a:cubicBezTo>
                  <a:pt x="848" y="1411"/>
                  <a:pt x="848" y="1411"/>
                  <a:pt x="848" y="1411"/>
                </a:cubicBezTo>
                <a:cubicBezTo>
                  <a:pt x="894" y="1502"/>
                  <a:pt x="921" y="1574"/>
                  <a:pt x="931" y="1629"/>
                </a:cubicBezTo>
                <a:cubicBezTo>
                  <a:pt x="940" y="1629"/>
                  <a:pt x="940" y="1629"/>
                  <a:pt x="940" y="1629"/>
                </a:cubicBezTo>
                <a:cubicBezTo>
                  <a:pt x="976" y="1529"/>
                  <a:pt x="1013" y="1456"/>
                  <a:pt x="1031" y="1401"/>
                </a:cubicBezTo>
                <a:cubicBezTo>
                  <a:pt x="1606" y="126"/>
                  <a:pt x="1606" y="126"/>
                  <a:pt x="1606" y="126"/>
                </a:cubicBezTo>
                <a:cubicBezTo>
                  <a:pt x="1879" y="126"/>
                  <a:pt x="1879" y="126"/>
                  <a:pt x="1879" y="126"/>
                </a:cubicBezTo>
                <a:cubicBezTo>
                  <a:pt x="1879" y="1966"/>
                  <a:pt x="1879" y="1966"/>
                  <a:pt x="1879" y="1966"/>
                </a:cubicBezTo>
                <a:cubicBezTo>
                  <a:pt x="1879" y="1966"/>
                  <a:pt x="1879" y="1966"/>
                  <a:pt x="1879" y="1966"/>
                </a:cubicBezTo>
                <a:close/>
                <a:moveTo>
                  <a:pt x="2532" y="184"/>
                </a:moveTo>
                <a:cubicBezTo>
                  <a:pt x="2532" y="148"/>
                  <a:pt x="2523" y="111"/>
                  <a:pt x="2495" y="93"/>
                </a:cubicBezTo>
                <a:cubicBezTo>
                  <a:pt x="2468" y="66"/>
                  <a:pt x="2431" y="48"/>
                  <a:pt x="2394" y="48"/>
                </a:cubicBezTo>
                <a:cubicBezTo>
                  <a:pt x="2358" y="48"/>
                  <a:pt x="2321" y="66"/>
                  <a:pt x="2294" y="93"/>
                </a:cubicBezTo>
                <a:cubicBezTo>
                  <a:pt x="2266" y="111"/>
                  <a:pt x="2257" y="148"/>
                  <a:pt x="2257" y="184"/>
                </a:cubicBezTo>
                <a:cubicBezTo>
                  <a:pt x="2257" y="229"/>
                  <a:pt x="2266" y="257"/>
                  <a:pt x="2294" y="284"/>
                </a:cubicBezTo>
                <a:cubicBezTo>
                  <a:pt x="2321" y="311"/>
                  <a:pt x="2358" y="320"/>
                  <a:pt x="2394" y="320"/>
                </a:cubicBezTo>
                <a:cubicBezTo>
                  <a:pt x="2431" y="320"/>
                  <a:pt x="2468" y="311"/>
                  <a:pt x="2495" y="284"/>
                </a:cubicBezTo>
                <a:cubicBezTo>
                  <a:pt x="2523" y="257"/>
                  <a:pt x="2532" y="220"/>
                  <a:pt x="2532" y="184"/>
                </a:cubicBezTo>
                <a:close/>
                <a:moveTo>
                  <a:pt x="2495" y="1966"/>
                </a:moveTo>
                <a:cubicBezTo>
                  <a:pt x="2495" y="1966"/>
                  <a:pt x="2495" y="1966"/>
                  <a:pt x="2495" y="1966"/>
                </a:cubicBezTo>
                <a:cubicBezTo>
                  <a:pt x="2495" y="657"/>
                  <a:pt x="2495" y="657"/>
                  <a:pt x="2495" y="657"/>
                </a:cubicBezTo>
                <a:cubicBezTo>
                  <a:pt x="2495" y="657"/>
                  <a:pt x="2495" y="657"/>
                  <a:pt x="2284" y="657"/>
                </a:cubicBezTo>
                <a:cubicBezTo>
                  <a:pt x="2284" y="657"/>
                  <a:pt x="2284" y="657"/>
                  <a:pt x="2284" y="1966"/>
                </a:cubicBezTo>
                <a:cubicBezTo>
                  <a:pt x="2284" y="1966"/>
                  <a:pt x="2284" y="1966"/>
                  <a:pt x="2495" y="1966"/>
                </a:cubicBezTo>
                <a:close/>
                <a:moveTo>
                  <a:pt x="3767" y="1907"/>
                </a:moveTo>
                <a:cubicBezTo>
                  <a:pt x="3767" y="1907"/>
                  <a:pt x="3767" y="1907"/>
                  <a:pt x="3767" y="1907"/>
                </a:cubicBezTo>
                <a:cubicBezTo>
                  <a:pt x="3767" y="1706"/>
                  <a:pt x="3767" y="1706"/>
                  <a:pt x="3767" y="1706"/>
                </a:cubicBezTo>
                <a:cubicBezTo>
                  <a:pt x="3667" y="1788"/>
                  <a:pt x="3557" y="1824"/>
                  <a:pt x="3439" y="1824"/>
                </a:cubicBezTo>
                <a:cubicBezTo>
                  <a:pt x="3302" y="1824"/>
                  <a:pt x="3193" y="1779"/>
                  <a:pt x="3120" y="1688"/>
                </a:cubicBezTo>
                <a:cubicBezTo>
                  <a:pt x="3038" y="1597"/>
                  <a:pt x="2993" y="1478"/>
                  <a:pt x="2993" y="1323"/>
                </a:cubicBezTo>
                <a:cubicBezTo>
                  <a:pt x="2993" y="1168"/>
                  <a:pt x="3038" y="1041"/>
                  <a:pt x="3129" y="941"/>
                </a:cubicBezTo>
                <a:cubicBezTo>
                  <a:pt x="3211" y="849"/>
                  <a:pt x="3321" y="804"/>
                  <a:pt x="3457" y="804"/>
                </a:cubicBezTo>
                <a:cubicBezTo>
                  <a:pt x="3566" y="804"/>
                  <a:pt x="3667" y="840"/>
                  <a:pt x="3767" y="904"/>
                </a:cubicBezTo>
                <a:cubicBezTo>
                  <a:pt x="3767" y="904"/>
                  <a:pt x="3767" y="904"/>
                  <a:pt x="3767" y="694"/>
                </a:cubicBezTo>
                <a:cubicBezTo>
                  <a:pt x="3676" y="649"/>
                  <a:pt x="3575" y="622"/>
                  <a:pt x="3466" y="622"/>
                </a:cubicBezTo>
                <a:cubicBezTo>
                  <a:pt x="3257" y="622"/>
                  <a:pt x="3093" y="694"/>
                  <a:pt x="2966" y="822"/>
                </a:cubicBezTo>
                <a:cubicBezTo>
                  <a:pt x="2838" y="959"/>
                  <a:pt x="2784" y="1132"/>
                  <a:pt x="2784" y="1341"/>
                </a:cubicBezTo>
                <a:cubicBezTo>
                  <a:pt x="2784" y="1533"/>
                  <a:pt x="2838" y="1697"/>
                  <a:pt x="2947" y="1815"/>
                </a:cubicBezTo>
                <a:cubicBezTo>
                  <a:pt x="3066" y="1943"/>
                  <a:pt x="3221" y="1998"/>
                  <a:pt x="3403" y="1998"/>
                </a:cubicBezTo>
                <a:cubicBezTo>
                  <a:pt x="3539" y="1998"/>
                  <a:pt x="3667" y="1970"/>
                  <a:pt x="3767" y="1907"/>
                </a:cubicBezTo>
                <a:close/>
                <a:moveTo>
                  <a:pt x="4726" y="866"/>
                </a:moveTo>
                <a:cubicBezTo>
                  <a:pt x="4726" y="866"/>
                  <a:pt x="4726" y="866"/>
                  <a:pt x="4726" y="866"/>
                </a:cubicBezTo>
                <a:cubicBezTo>
                  <a:pt x="4726" y="648"/>
                  <a:pt x="4726" y="648"/>
                  <a:pt x="4726" y="648"/>
                </a:cubicBezTo>
                <a:cubicBezTo>
                  <a:pt x="4699" y="638"/>
                  <a:pt x="4662" y="629"/>
                  <a:pt x="4607" y="629"/>
                </a:cubicBezTo>
                <a:cubicBezTo>
                  <a:pt x="4525" y="629"/>
                  <a:pt x="4461" y="657"/>
                  <a:pt x="4398" y="702"/>
                </a:cubicBezTo>
                <a:cubicBezTo>
                  <a:pt x="4334" y="757"/>
                  <a:pt x="4288" y="829"/>
                  <a:pt x="4261" y="930"/>
                </a:cubicBezTo>
                <a:cubicBezTo>
                  <a:pt x="4261" y="930"/>
                  <a:pt x="4261" y="930"/>
                  <a:pt x="4252" y="930"/>
                </a:cubicBezTo>
                <a:cubicBezTo>
                  <a:pt x="4252" y="930"/>
                  <a:pt x="4252" y="930"/>
                  <a:pt x="4252" y="657"/>
                </a:cubicBezTo>
                <a:cubicBezTo>
                  <a:pt x="4252" y="657"/>
                  <a:pt x="4252" y="657"/>
                  <a:pt x="4042" y="657"/>
                </a:cubicBezTo>
                <a:cubicBezTo>
                  <a:pt x="4042" y="657"/>
                  <a:pt x="4042" y="657"/>
                  <a:pt x="4042" y="1966"/>
                </a:cubicBezTo>
                <a:cubicBezTo>
                  <a:pt x="4042" y="1966"/>
                  <a:pt x="4042" y="1966"/>
                  <a:pt x="4252" y="1966"/>
                </a:cubicBezTo>
                <a:cubicBezTo>
                  <a:pt x="4252" y="1966"/>
                  <a:pt x="4252" y="1966"/>
                  <a:pt x="4252" y="1293"/>
                </a:cubicBezTo>
                <a:cubicBezTo>
                  <a:pt x="4252" y="1148"/>
                  <a:pt x="4288" y="1030"/>
                  <a:pt x="4352" y="939"/>
                </a:cubicBezTo>
                <a:cubicBezTo>
                  <a:pt x="4416" y="866"/>
                  <a:pt x="4480" y="829"/>
                  <a:pt x="4571" y="829"/>
                </a:cubicBezTo>
                <a:cubicBezTo>
                  <a:pt x="4635" y="829"/>
                  <a:pt x="4689" y="839"/>
                  <a:pt x="4726" y="866"/>
                </a:cubicBezTo>
                <a:close/>
                <a:moveTo>
                  <a:pt x="6110" y="1305"/>
                </a:moveTo>
                <a:cubicBezTo>
                  <a:pt x="6110" y="1095"/>
                  <a:pt x="6055" y="931"/>
                  <a:pt x="5946" y="804"/>
                </a:cubicBezTo>
                <a:cubicBezTo>
                  <a:pt x="5837" y="685"/>
                  <a:pt x="5683" y="622"/>
                  <a:pt x="5492" y="622"/>
                </a:cubicBezTo>
                <a:cubicBezTo>
                  <a:pt x="5293" y="622"/>
                  <a:pt x="5129" y="685"/>
                  <a:pt x="5011" y="795"/>
                </a:cubicBezTo>
                <a:cubicBezTo>
                  <a:pt x="4884" y="922"/>
                  <a:pt x="4820" y="1105"/>
                  <a:pt x="4820" y="1332"/>
                </a:cubicBezTo>
                <a:cubicBezTo>
                  <a:pt x="4820" y="1524"/>
                  <a:pt x="4875" y="1688"/>
                  <a:pt x="4993" y="1815"/>
                </a:cubicBezTo>
                <a:cubicBezTo>
                  <a:pt x="5102" y="1934"/>
                  <a:pt x="5265" y="1998"/>
                  <a:pt x="5456" y="1998"/>
                </a:cubicBezTo>
                <a:cubicBezTo>
                  <a:pt x="5656" y="1998"/>
                  <a:pt x="5819" y="1934"/>
                  <a:pt x="5937" y="1815"/>
                </a:cubicBezTo>
                <a:cubicBezTo>
                  <a:pt x="6055" y="1688"/>
                  <a:pt x="6110" y="1515"/>
                  <a:pt x="6110" y="1305"/>
                </a:cubicBezTo>
                <a:close/>
                <a:moveTo>
                  <a:pt x="5892" y="1314"/>
                </a:moveTo>
                <a:cubicBezTo>
                  <a:pt x="5892" y="1478"/>
                  <a:pt x="5856" y="1597"/>
                  <a:pt x="5792" y="1688"/>
                </a:cubicBezTo>
                <a:cubicBezTo>
                  <a:pt x="5719" y="1779"/>
                  <a:pt x="5610" y="1824"/>
                  <a:pt x="5474" y="1824"/>
                </a:cubicBezTo>
                <a:cubicBezTo>
                  <a:pt x="5338" y="1824"/>
                  <a:pt x="5238" y="1779"/>
                  <a:pt x="5156" y="1688"/>
                </a:cubicBezTo>
                <a:cubicBezTo>
                  <a:pt x="5075" y="1597"/>
                  <a:pt x="5038" y="1478"/>
                  <a:pt x="5038" y="1323"/>
                </a:cubicBezTo>
                <a:cubicBezTo>
                  <a:pt x="5038" y="1150"/>
                  <a:pt x="5075" y="1023"/>
                  <a:pt x="5156" y="931"/>
                </a:cubicBezTo>
                <a:cubicBezTo>
                  <a:pt x="5238" y="849"/>
                  <a:pt x="5347" y="804"/>
                  <a:pt x="5474" y="804"/>
                </a:cubicBezTo>
                <a:cubicBezTo>
                  <a:pt x="5601" y="804"/>
                  <a:pt x="5710" y="849"/>
                  <a:pt x="5783" y="931"/>
                </a:cubicBezTo>
                <a:cubicBezTo>
                  <a:pt x="5856" y="1023"/>
                  <a:pt x="5892" y="1150"/>
                  <a:pt x="5892" y="1314"/>
                </a:cubicBezTo>
                <a:close/>
                <a:moveTo>
                  <a:pt x="7109" y="1615"/>
                </a:moveTo>
                <a:cubicBezTo>
                  <a:pt x="7109" y="1524"/>
                  <a:pt x="7072" y="1442"/>
                  <a:pt x="7008" y="1378"/>
                </a:cubicBezTo>
                <a:cubicBezTo>
                  <a:pt x="6963" y="1323"/>
                  <a:pt x="6881" y="1278"/>
                  <a:pt x="6771" y="1232"/>
                </a:cubicBezTo>
                <a:cubicBezTo>
                  <a:pt x="6671" y="1187"/>
                  <a:pt x="6607" y="1150"/>
                  <a:pt x="6571" y="1123"/>
                </a:cubicBezTo>
                <a:cubicBezTo>
                  <a:pt x="6534" y="1086"/>
                  <a:pt x="6516" y="1050"/>
                  <a:pt x="6516" y="986"/>
                </a:cubicBezTo>
                <a:cubicBezTo>
                  <a:pt x="6516" y="931"/>
                  <a:pt x="6543" y="886"/>
                  <a:pt x="6580" y="858"/>
                </a:cubicBezTo>
                <a:cubicBezTo>
                  <a:pt x="6626" y="822"/>
                  <a:pt x="6680" y="804"/>
                  <a:pt x="6753" y="804"/>
                </a:cubicBezTo>
                <a:cubicBezTo>
                  <a:pt x="6862" y="804"/>
                  <a:pt x="6963" y="831"/>
                  <a:pt x="7045" y="895"/>
                </a:cubicBezTo>
                <a:cubicBezTo>
                  <a:pt x="7045" y="895"/>
                  <a:pt x="7045" y="895"/>
                  <a:pt x="7045" y="685"/>
                </a:cubicBezTo>
                <a:cubicBezTo>
                  <a:pt x="6963" y="649"/>
                  <a:pt x="6872" y="622"/>
                  <a:pt x="6771" y="622"/>
                </a:cubicBezTo>
                <a:cubicBezTo>
                  <a:pt x="6635" y="622"/>
                  <a:pt x="6516" y="658"/>
                  <a:pt x="6434" y="731"/>
                </a:cubicBezTo>
                <a:cubicBezTo>
                  <a:pt x="6352" y="804"/>
                  <a:pt x="6306" y="895"/>
                  <a:pt x="6306" y="1004"/>
                </a:cubicBezTo>
                <a:cubicBezTo>
                  <a:pt x="6306" y="1105"/>
                  <a:pt x="6334" y="1177"/>
                  <a:pt x="6389" y="1241"/>
                </a:cubicBezTo>
                <a:cubicBezTo>
                  <a:pt x="6434" y="1296"/>
                  <a:pt x="6516" y="1341"/>
                  <a:pt x="6626" y="1387"/>
                </a:cubicBezTo>
                <a:cubicBezTo>
                  <a:pt x="6726" y="1442"/>
                  <a:pt x="6799" y="1478"/>
                  <a:pt x="6835" y="1515"/>
                </a:cubicBezTo>
                <a:cubicBezTo>
                  <a:pt x="6872" y="1542"/>
                  <a:pt x="6890" y="1588"/>
                  <a:pt x="6890" y="1642"/>
                </a:cubicBezTo>
                <a:cubicBezTo>
                  <a:pt x="6890" y="1761"/>
                  <a:pt x="6808" y="1824"/>
                  <a:pt x="6644" y="1824"/>
                </a:cubicBezTo>
                <a:cubicBezTo>
                  <a:pt x="6516" y="1824"/>
                  <a:pt x="6407" y="1779"/>
                  <a:pt x="6306" y="1697"/>
                </a:cubicBezTo>
                <a:cubicBezTo>
                  <a:pt x="6306" y="1697"/>
                  <a:pt x="6306" y="1697"/>
                  <a:pt x="6306" y="1925"/>
                </a:cubicBezTo>
                <a:cubicBezTo>
                  <a:pt x="6398" y="1970"/>
                  <a:pt x="6507" y="1998"/>
                  <a:pt x="6626" y="1998"/>
                </a:cubicBezTo>
                <a:cubicBezTo>
                  <a:pt x="6780" y="1998"/>
                  <a:pt x="6899" y="1961"/>
                  <a:pt x="6990" y="1888"/>
                </a:cubicBezTo>
                <a:cubicBezTo>
                  <a:pt x="7072" y="1815"/>
                  <a:pt x="7109" y="1724"/>
                  <a:pt x="7109" y="1615"/>
                </a:cubicBezTo>
                <a:close/>
                <a:moveTo>
                  <a:pt x="8563" y="1305"/>
                </a:moveTo>
                <a:cubicBezTo>
                  <a:pt x="8563" y="1095"/>
                  <a:pt x="8509" y="931"/>
                  <a:pt x="8400" y="804"/>
                </a:cubicBezTo>
                <a:cubicBezTo>
                  <a:pt x="8291" y="685"/>
                  <a:pt x="8137" y="622"/>
                  <a:pt x="7946" y="622"/>
                </a:cubicBezTo>
                <a:cubicBezTo>
                  <a:pt x="7746" y="622"/>
                  <a:pt x="7592" y="685"/>
                  <a:pt x="7474" y="795"/>
                </a:cubicBezTo>
                <a:cubicBezTo>
                  <a:pt x="7337" y="922"/>
                  <a:pt x="7274" y="1105"/>
                  <a:pt x="7274" y="1332"/>
                </a:cubicBezTo>
                <a:cubicBezTo>
                  <a:pt x="7274" y="1524"/>
                  <a:pt x="7337" y="1688"/>
                  <a:pt x="7446" y="1815"/>
                </a:cubicBezTo>
                <a:cubicBezTo>
                  <a:pt x="7564" y="1934"/>
                  <a:pt x="7719" y="1998"/>
                  <a:pt x="7909" y="1998"/>
                </a:cubicBezTo>
                <a:cubicBezTo>
                  <a:pt x="8109" y="1998"/>
                  <a:pt x="8273" y="1934"/>
                  <a:pt x="8391" y="1815"/>
                </a:cubicBezTo>
                <a:cubicBezTo>
                  <a:pt x="8509" y="1688"/>
                  <a:pt x="8563" y="1515"/>
                  <a:pt x="8563" y="1305"/>
                </a:cubicBezTo>
                <a:close/>
                <a:moveTo>
                  <a:pt x="8354" y="1314"/>
                </a:moveTo>
                <a:cubicBezTo>
                  <a:pt x="8354" y="1478"/>
                  <a:pt x="8318" y="1597"/>
                  <a:pt x="8245" y="1688"/>
                </a:cubicBezTo>
                <a:cubicBezTo>
                  <a:pt x="8173" y="1779"/>
                  <a:pt x="8064" y="1824"/>
                  <a:pt x="7928" y="1824"/>
                </a:cubicBezTo>
                <a:cubicBezTo>
                  <a:pt x="7800" y="1824"/>
                  <a:pt x="7692" y="1779"/>
                  <a:pt x="7610" y="1688"/>
                </a:cubicBezTo>
                <a:cubicBezTo>
                  <a:pt x="7528" y="1597"/>
                  <a:pt x="7492" y="1478"/>
                  <a:pt x="7492" y="1323"/>
                </a:cubicBezTo>
                <a:cubicBezTo>
                  <a:pt x="7492" y="1150"/>
                  <a:pt x="7537" y="1023"/>
                  <a:pt x="7619" y="931"/>
                </a:cubicBezTo>
                <a:cubicBezTo>
                  <a:pt x="7692" y="849"/>
                  <a:pt x="7800" y="804"/>
                  <a:pt x="7928" y="804"/>
                </a:cubicBezTo>
                <a:cubicBezTo>
                  <a:pt x="8064" y="804"/>
                  <a:pt x="8164" y="849"/>
                  <a:pt x="8236" y="931"/>
                </a:cubicBezTo>
                <a:cubicBezTo>
                  <a:pt x="8309" y="1023"/>
                  <a:pt x="8354" y="1150"/>
                  <a:pt x="8354" y="1314"/>
                </a:cubicBezTo>
                <a:close/>
                <a:moveTo>
                  <a:pt x="9499" y="210"/>
                </a:moveTo>
                <a:cubicBezTo>
                  <a:pt x="9499" y="210"/>
                  <a:pt x="9499" y="210"/>
                  <a:pt x="9499" y="210"/>
                </a:cubicBezTo>
                <a:cubicBezTo>
                  <a:pt x="9499" y="19"/>
                  <a:pt x="9499" y="19"/>
                  <a:pt x="9499" y="19"/>
                </a:cubicBezTo>
                <a:cubicBezTo>
                  <a:pt x="9463" y="0"/>
                  <a:pt x="9409" y="0"/>
                  <a:pt x="9345" y="0"/>
                </a:cubicBezTo>
                <a:cubicBezTo>
                  <a:pt x="9237" y="0"/>
                  <a:pt x="9138" y="28"/>
                  <a:pt x="9065" y="100"/>
                </a:cubicBezTo>
                <a:cubicBezTo>
                  <a:pt x="8975" y="182"/>
                  <a:pt x="8930" y="301"/>
                  <a:pt x="8930" y="446"/>
                </a:cubicBezTo>
                <a:cubicBezTo>
                  <a:pt x="8930" y="446"/>
                  <a:pt x="8930" y="446"/>
                  <a:pt x="8930" y="656"/>
                </a:cubicBezTo>
                <a:cubicBezTo>
                  <a:pt x="8930" y="656"/>
                  <a:pt x="8930" y="656"/>
                  <a:pt x="8713" y="656"/>
                </a:cubicBezTo>
                <a:cubicBezTo>
                  <a:pt x="8713" y="656"/>
                  <a:pt x="8713" y="656"/>
                  <a:pt x="8713" y="829"/>
                </a:cubicBezTo>
                <a:cubicBezTo>
                  <a:pt x="8713" y="829"/>
                  <a:pt x="8713" y="829"/>
                  <a:pt x="8930" y="829"/>
                </a:cubicBezTo>
                <a:cubicBezTo>
                  <a:pt x="8930" y="829"/>
                  <a:pt x="8930" y="829"/>
                  <a:pt x="8930" y="1966"/>
                </a:cubicBezTo>
                <a:cubicBezTo>
                  <a:pt x="8930" y="1966"/>
                  <a:pt x="8930" y="1966"/>
                  <a:pt x="9138" y="1966"/>
                </a:cubicBezTo>
                <a:cubicBezTo>
                  <a:pt x="9138" y="1966"/>
                  <a:pt x="9138" y="1966"/>
                  <a:pt x="9138" y="829"/>
                </a:cubicBezTo>
                <a:cubicBezTo>
                  <a:pt x="9138" y="829"/>
                  <a:pt x="9138" y="829"/>
                  <a:pt x="9445" y="829"/>
                </a:cubicBezTo>
                <a:cubicBezTo>
                  <a:pt x="9445" y="829"/>
                  <a:pt x="9445" y="829"/>
                  <a:pt x="9445" y="656"/>
                </a:cubicBezTo>
                <a:cubicBezTo>
                  <a:pt x="9445" y="656"/>
                  <a:pt x="9445" y="656"/>
                  <a:pt x="9138" y="656"/>
                </a:cubicBezTo>
                <a:cubicBezTo>
                  <a:pt x="9138" y="656"/>
                  <a:pt x="9138" y="656"/>
                  <a:pt x="9138" y="455"/>
                </a:cubicBezTo>
                <a:cubicBezTo>
                  <a:pt x="9138" y="264"/>
                  <a:pt x="9210" y="173"/>
                  <a:pt x="9354" y="173"/>
                </a:cubicBezTo>
                <a:cubicBezTo>
                  <a:pt x="9409" y="173"/>
                  <a:pt x="9454" y="182"/>
                  <a:pt x="9499" y="210"/>
                </a:cubicBezTo>
                <a:close/>
                <a:moveTo>
                  <a:pt x="10246" y="1952"/>
                </a:moveTo>
                <a:cubicBezTo>
                  <a:pt x="10246" y="1952"/>
                  <a:pt x="10246" y="1952"/>
                  <a:pt x="10246" y="1952"/>
                </a:cubicBezTo>
                <a:cubicBezTo>
                  <a:pt x="10246" y="1779"/>
                  <a:pt x="10246" y="1779"/>
                  <a:pt x="10246" y="1779"/>
                </a:cubicBezTo>
                <a:cubicBezTo>
                  <a:pt x="10209" y="1806"/>
                  <a:pt x="10164" y="1816"/>
                  <a:pt x="10109" y="1816"/>
                </a:cubicBezTo>
                <a:cubicBezTo>
                  <a:pt x="10044" y="1816"/>
                  <a:pt x="9989" y="1797"/>
                  <a:pt x="9962" y="1761"/>
                </a:cubicBezTo>
                <a:cubicBezTo>
                  <a:pt x="9934" y="1724"/>
                  <a:pt x="9916" y="1661"/>
                  <a:pt x="9916" y="1579"/>
                </a:cubicBezTo>
                <a:cubicBezTo>
                  <a:pt x="9916" y="1579"/>
                  <a:pt x="9916" y="1579"/>
                  <a:pt x="9916" y="832"/>
                </a:cubicBezTo>
                <a:cubicBezTo>
                  <a:pt x="9916" y="832"/>
                  <a:pt x="9916" y="832"/>
                  <a:pt x="10246" y="832"/>
                </a:cubicBezTo>
                <a:cubicBezTo>
                  <a:pt x="10246" y="832"/>
                  <a:pt x="10246" y="832"/>
                  <a:pt x="10246" y="659"/>
                </a:cubicBezTo>
                <a:cubicBezTo>
                  <a:pt x="10246" y="659"/>
                  <a:pt x="10246" y="659"/>
                  <a:pt x="9916" y="659"/>
                </a:cubicBezTo>
                <a:cubicBezTo>
                  <a:pt x="9916" y="659"/>
                  <a:pt x="9916" y="659"/>
                  <a:pt x="9916" y="268"/>
                </a:cubicBezTo>
                <a:cubicBezTo>
                  <a:pt x="9842" y="295"/>
                  <a:pt x="9769" y="313"/>
                  <a:pt x="9705" y="341"/>
                </a:cubicBezTo>
                <a:cubicBezTo>
                  <a:pt x="9705" y="341"/>
                  <a:pt x="9705" y="341"/>
                  <a:pt x="9705" y="659"/>
                </a:cubicBezTo>
                <a:cubicBezTo>
                  <a:pt x="9705" y="659"/>
                  <a:pt x="9705" y="659"/>
                  <a:pt x="9476" y="659"/>
                </a:cubicBezTo>
                <a:cubicBezTo>
                  <a:pt x="9476" y="659"/>
                  <a:pt x="9476" y="659"/>
                  <a:pt x="9476" y="832"/>
                </a:cubicBezTo>
                <a:cubicBezTo>
                  <a:pt x="9476" y="832"/>
                  <a:pt x="9476" y="832"/>
                  <a:pt x="9705" y="832"/>
                </a:cubicBezTo>
                <a:cubicBezTo>
                  <a:pt x="9705" y="832"/>
                  <a:pt x="9705" y="832"/>
                  <a:pt x="9705" y="1615"/>
                </a:cubicBezTo>
                <a:cubicBezTo>
                  <a:pt x="9705" y="1870"/>
                  <a:pt x="9815" y="1998"/>
                  <a:pt x="10053" y="1998"/>
                </a:cubicBezTo>
                <a:cubicBezTo>
                  <a:pt x="10136" y="1998"/>
                  <a:pt x="10200" y="1989"/>
                  <a:pt x="10246" y="1952"/>
                </a:cubicBezTo>
                <a:close/>
                <a:moveTo>
                  <a:pt x="1384" y="4585"/>
                </a:moveTo>
                <a:cubicBezTo>
                  <a:pt x="1384" y="4585"/>
                  <a:pt x="1384" y="4585"/>
                  <a:pt x="1384" y="4585"/>
                </a:cubicBezTo>
                <a:cubicBezTo>
                  <a:pt x="1384" y="2753"/>
                  <a:pt x="1384" y="2753"/>
                  <a:pt x="1384" y="2753"/>
                </a:cubicBezTo>
                <a:cubicBezTo>
                  <a:pt x="1168" y="2753"/>
                  <a:pt x="1168" y="2753"/>
                  <a:pt x="1168" y="2753"/>
                </a:cubicBezTo>
                <a:cubicBezTo>
                  <a:pt x="1168" y="3559"/>
                  <a:pt x="1168" y="3559"/>
                  <a:pt x="1168" y="3559"/>
                </a:cubicBezTo>
                <a:cubicBezTo>
                  <a:pt x="220" y="3559"/>
                  <a:pt x="220" y="3559"/>
                  <a:pt x="220" y="3559"/>
                </a:cubicBezTo>
                <a:cubicBezTo>
                  <a:pt x="220" y="2753"/>
                  <a:pt x="220" y="2753"/>
                  <a:pt x="220" y="2753"/>
                </a:cubicBezTo>
                <a:cubicBezTo>
                  <a:pt x="0" y="2753"/>
                  <a:pt x="0" y="2753"/>
                  <a:pt x="0" y="2753"/>
                </a:cubicBezTo>
                <a:cubicBezTo>
                  <a:pt x="0" y="4585"/>
                  <a:pt x="0" y="4585"/>
                  <a:pt x="0" y="4585"/>
                </a:cubicBezTo>
                <a:cubicBezTo>
                  <a:pt x="220" y="4585"/>
                  <a:pt x="220" y="4585"/>
                  <a:pt x="220" y="4585"/>
                </a:cubicBezTo>
                <a:cubicBezTo>
                  <a:pt x="220" y="3751"/>
                  <a:pt x="220" y="3751"/>
                  <a:pt x="220" y="3751"/>
                </a:cubicBezTo>
                <a:cubicBezTo>
                  <a:pt x="1168" y="3751"/>
                  <a:pt x="1168" y="3751"/>
                  <a:pt x="1168" y="3751"/>
                </a:cubicBezTo>
                <a:cubicBezTo>
                  <a:pt x="1168" y="4585"/>
                  <a:pt x="1168" y="4585"/>
                  <a:pt x="1168" y="4585"/>
                </a:cubicBezTo>
                <a:cubicBezTo>
                  <a:pt x="1384" y="4585"/>
                  <a:pt x="1384" y="4585"/>
                  <a:pt x="1384" y="4585"/>
                </a:cubicBezTo>
                <a:close/>
                <a:moveTo>
                  <a:pt x="2839" y="3279"/>
                </a:moveTo>
                <a:cubicBezTo>
                  <a:pt x="2839" y="3279"/>
                  <a:pt x="2839" y="3279"/>
                  <a:pt x="2839" y="3279"/>
                </a:cubicBezTo>
                <a:cubicBezTo>
                  <a:pt x="2621" y="3279"/>
                  <a:pt x="2621" y="3279"/>
                  <a:pt x="2621" y="3279"/>
                </a:cubicBezTo>
                <a:cubicBezTo>
                  <a:pt x="2621" y="3279"/>
                  <a:pt x="2621" y="3279"/>
                  <a:pt x="2249" y="4289"/>
                </a:cubicBezTo>
                <a:cubicBezTo>
                  <a:pt x="2230" y="4334"/>
                  <a:pt x="2230" y="4362"/>
                  <a:pt x="2221" y="4389"/>
                </a:cubicBezTo>
                <a:cubicBezTo>
                  <a:pt x="2221" y="4389"/>
                  <a:pt x="2221" y="4389"/>
                  <a:pt x="2212" y="4389"/>
                </a:cubicBezTo>
                <a:cubicBezTo>
                  <a:pt x="2203" y="4334"/>
                  <a:pt x="2194" y="4307"/>
                  <a:pt x="2185" y="4289"/>
                </a:cubicBezTo>
                <a:cubicBezTo>
                  <a:pt x="2185" y="4289"/>
                  <a:pt x="2185" y="4289"/>
                  <a:pt x="1831" y="3279"/>
                </a:cubicBezTo>
                <a:cubicBezTo>
                  <a:pt x="1831" y="3279"/>
                  <a:pt x="1831" y="3279"/>
                  <a:pt x="1604" y="3279"/>
                </a:cubicBezTo>
                <a:cubicBezTo>
                  <a:pt x="1604" y="3279"/>
                  <a:pt x="1604" y="3279"/>
                  <a:pt x="2112" y="4589"/>
                </a:cubicBezTo>
                <a:cubicBezTo>
                  <a:pt x="2112" y="4589"/>
                  <a:pt x="2112" y="4589"/>
                  <a:pt x="2004" y="4834"/>
                </a:cubicBezTo>
                <a:cubicBezTo>
                  <a:pt x="1958" y="4962"/>
                  <a:pt x="1876" y="5025"/>
                  <a:pt x="1768" y="5025"/>
                </a:cubicBezTo>
                <a:cubicBezTo>
                  <a:pt x="1731" y="5025"/>
                  <a:pt x="1695" y="5016"/>
                  <a:pt x="1650" y="4998"/>
                </a:cubicBezTo>
                <a:cubicBezTo>
                  <a:pt x="1650" y="4998"/>
                  <a:pt x="1650" y="4998"/>
                  <a:pt x="1650" y="5189"/>
                </a:cubicBezTo>
                <a:cubicBezTo>
                  <a:pt x="1686" y="5198"/>
                  <a:pt x="1731" y="5198"/>
                  <a:pt x="1786" y="5198"/>
                </a:cubicBezTo>
                <a:cubicBezTo>
                  <a:pt x="1976" y="5198"/>
                  <a:pt x="2131" y="5071"/>
                  <a:pt x="2230" y="4798"/>
                </a:cubicBezTo>
                <a:cubicBezTo>
                  <a:pt x="2230" y="4798"/>
                  <a:pt x="2230" y="4798"/>
                  <a:pt x="2839" y="3279"/>
                </a:cubicBezTo>
                <a:close/>
                <a:moveTo>
                  <a:pt x="4238" y="3887"/>
                </a:moveTo>
                <a:cubicBezTo>
                  <a:pt x="4238" y="3705"/>
                  <a:pt x="4193" y="3550"/>
                  <a:pt x="4102" y="3431"/>
                </a:cubicBezTo>
                <a:cubicBezTo>
                  <a:pt x="4002" y="3304"/>
                  <a:pt x="3874" y="3240"/>
                  <a:pt x="3701" y="3240"/>
                </a:cubicBezTo>
                <a:cubicBezTo>
                  <a:pt x="3501" y="3240"/>
                  <a:pt x="3346" y="3331"/>
                  <a:pt x="3246" y="3504"/>
                </a:cubicBezTo>
                <a:cubicBezTo>
                  <a:pt x="3246" y="3504"/>
                  <a:pt x="3246" y="3504"/>
                  <a:pt x="3237" y="3504"/>
                </a:cubicBezTo>
                <a:cubicBezTo>
                  <a:pt x="3237" y="3504"/>
                  <a:pt x="3237" y="3504"/>
                  <a:pt x="3237" y="3277"/>
                </a:cubicBezTo>
                <a:cubicBezTo>
                  <a:pt x="3237" y="3277"/>
                  <a:pt x="3237" y="3277"/>
                  <a:pt x="3027" y="3277"/>
                </a:cubicBezTo>
                <a:cubicBezTo>
                  <a:pt x="3027" y="3277"/>
                  <a:pt x="3027" y="3277"/>
                  <a:pt x="3027" y="5190"/>
                </a:cubicBezTo>
                <a:cubicBezTo>
                  <a:pt x="3027" y="5190"/>
                  <a:pt x="3027" y="5190"/>
                  <a:pt x="3237" y="5190"/>
                </a:cubicBezTo>
                <a:cubicBezTo>
                  <a:pt x="3237" y="5190"/>
                  <a:pt x="3237" y="5190"/>
                  <a:pt x="3237" y="4397"/>
                </a:cubicBezTo>
                <a:cubicBezTo>
                  <a:pt x="3237" y="4397"/>
                  <a:pt x="3237" y="4397"/>
                  <a:pt x="3246" y="4397"/>
                </a:cubicBezTo>
                <a:cubicBezTo>
                  <a:pt x="3337" y="4543"/>
                  <a:pt x="3464" y="4616"/>
                  <a:pt x="3637" y="4616"/>
                </a:cubicBezTo>
                <a:cubicBezTo>
                  <a:pt x="3829" y="4616"/>
                  <a:pt x="3974" y="4552"/>
                  <a:pt x="4084" y="4407"/>
                </a:cubicBezTo>
                <a:cubicBezTo>
                  <a:pt x="4184" y="4279"/>
                  <a:pt x="4238" y="4106"/>
                  <a:pt x="4238" y="3887"/>
                </a:cubicBezTo>
                <a:close/>
                <a:moveTo>
                  <a:pt x="4020" y="3887"/>
                </a:moveTo>
                <a:cubicBezTo>
                  <a:pt x="4020" y="4069"/>
                  <a:pt x="3983" y="4206"/>
                  <a:pt x="3911" y="4297"/>
                </a:cubicBezTo>
                <a:cubicBezTo>
                  <a:pt x="3838" y="4397"/>
                  <a:pt x="3738" y="4443"/>
                  <a:pt x="3610" y="4443"/>
                </a:cubicBezTo>
                <a:cubicBezTo>
                  <a:pt x="3501" y="4443"/>
                  <a:pt x="3410" y="4397"/>
                  <a:pt x="3337" y="4325"/>
                </a:cubicBezTo>
                <a:cubicBezTo>
                  <a:pt x="3273" y="4252"/>
                  <a:pt x="3237" y="4160"/>
                  <a:pt x="3237" y="4051"/>
                </a:cubicBezTo>
                <a:cubicBezTo>
                  <a:pt x="3237" y="4051"/>
                  <a:pt x="3237" y="4051"/>
                  <a:pt x="3237" y="3869"/>
                </a:cubicBezTo>
                <a:cubicBezTo>
                  <a:pt x="3237" y="3741"/>
                  <a:pt x="3273" y="3641"/>
                  <a:pt x="3337" y="3559"/>
                </a:cubicBezTo>
                <a:cubicBezTo>
                  <a:pt x="3419" y="3468"/>
                  <a:pt x="3519" y="3422"/>
                  <a:pt x="3647" y="3422"/>
                </a:cubicBezTo>
                <a:cubicBezTo>
                  <a:pt x="3756" y="3422"/>
                  <a:pt x="3847" y="3468"/>
                  <a:pt x="3920" y="3550"/>
                </a:cubicBezTo>
                <a:cubicBezTo>
                  <a:pt x="3983" y="3632"/>
                  <a:pt x="4020" y="3741"/>
                  <a:pt x="4020" y="3887"/>
                </a:cubicBezTo>
                <a:close/>
                <a:moveTo>
                  <a:pt x="5567" y="3987"/>
                </a:moveTo>
                <a:cubicBezTo>
                  <a:pt x="5567" y="3987"/>
                  <a:pt x="5567" y="3987"/>
                  <a:pt x="5567" y="3987"/>
                </a:cubicBezTo>
                <a:cubicBezTo>
                  <a:pt x="5567" y="3878"/>
                  <a:pt x="5567" y="3878"/>
                  <a:pt x="5567" y="3878"/>
                </a:cubicBezTo>
                <a:cubicBezTo>
                  <a:pt x="5567" y="3687"/>
                  <a:pt x="5522" y="3532"/>
                  <a:pt x="5431" y="3422"/>
                </a:cubicBezTo>
                <a:cubicBezTo>
                  <a:pt x="5340" y="3304"/>
                  <a:pt x="5203" y="3240"/>
                  <a:pt x="5021" y="3240"/>
                </a:cubicBezTo>
                <a:cubicBezTo>
                  <a:pt x="4857" y="3240"/>
                  <a:pt x="4720" y="3304"/>
                  <a:pt x="4602" y="3422"/>
                </a:cubicBezTo>
                <a:cubicBezTo>
                  <a:pt x="4483" y="3559"/>
                  <a:pt x="4419" y="3723"/>
                  <a:pt x="4419" y="3933"/>
                </a:cubicBezTo>
                <a:cubicBezTo>
                  <a:pt x="4419" y="4161"/>
                  <a:pt x="4474" y="4334"/>
                  <a:pt x="4592" y="4452"/>
                </a:cubicBezTo>
                <a:cubicBezTo>
                  <a:pt x="4693" y="4562"/>
                  <a:pt x="4838" y="4616"/>
                  <a:pt x="5012" y="4616"/>
                </a:cubicBezTo>
                <a:cubicBezTo>
                  <a:pt x="5203" y="4616"/>
                  <a:pt x="5358" y="4580"/>
                  <a:pt x="5467" y="4489"/>
                </a:cubicBezTo>
                <a:cubicBezTo>
                  <a:pt x="5467" y="4489"/>
                  <a:pt x="5467" y="4489"/>
                  <a:pt x="5467" y="4297"/>
                </a:cubicBezTo>
                <a:cubicBezTo>
                  <a:pt x="5349" y="4388"/>
                  <a:pt x="5212" y="4443"/>
                  <a:pt x="5066" y="4443"/>
                </a:cubicBezTo>
                <a:cubicBezTo>
                  <a:pt x="4930" y="4443"/>
                  <a:pt x="4829" y="4397"/>
                  <a:pt x="4756" y="4325"/>
                </a:cubicBezTo>
                <a:cubicBezTo>
                  <a:pt x="4683" y="4243"/>
                  <a:pt x="4638" y="4133"/>
                  <a:pt x="4638" y="3987"/>
                </a:cubicBezTo>
                <a:cubicBezTo>
                  <a:pt x="4638" y="3987"/>
                  <a:pt x="4638" y="3987"/>
                  <a:pt x="5567" y="3987"/>
                </a:cubicBezTo>
                <a:close/>
                <a:moveTo>
                  <a:pt x="5349" y="3805"/>
                </a:moveTo>
                <a:cubicBezTo>
                  <a:pt x="5349" y="3805"/>
                  <a:pt x="5349" y="3805"/>
                  <a:pt x="5349" y="3805"/>
                </a:cubicBezTo>
                <a:cubicBezTo>
                  <a:pt x="4638" y="3805"/>
                  <a:pt x="4638" y="3805"/>
                  <a:pt x="4638" y="3805"/>
                </a:cubicBezTo>
                <a:cubicBezTo>
                  <a:pt x="4656" y="3696"/>
                  <a:pt x="4702" y="3596"/>
                  <a:pt x="4766" y="3532"/>
                </a:cubicBezTo>
                <a:cubicBezTo>
                  <a:pt x="4838" y="3459"/>
                  <a:pt x="4920" y="3422"/>
                  <a:pt x="5021" y="3422"/>
                </a:cubicBezTo>
                <a:cubicBezTo>
                  <a:pt x="5130" y="3422"/>
                  <a:pt x="5203" y="3459"/>
                  <a:pt x="5267" y="3523"/>
                </a:cubicBezTo>
                <a:cubicBezTo>
                  <a:pt x="5321" y="3596"/>
                  <a:pt x="5349" y="3687"/>
                  <a:pt x="5349" y="3805"/>
                </a:cubicBezTo>
                <a:close/>
                <a:moveTo>
                  <a:pt x="6511" y="3484"/>
                </a:moveTo>
                <a:cubicBezTo>
                  <a:pt x="6511" y="3484"/>
                  <a:pt x="6511" y="3484"/>
                  <a:pt x="6511" y="3484"/>
                </a:cubicBezTo>
                <a:cubicBezTo>
                  <a:pt x="6511" y="3266"/>
                  <a:pt x="6511" y="3266"/>
                  <a:pt x="6511" y="3266"/>
                </a:cubicBezTo>
                <a:cubicBezTo>
                  <a:pt x="6484" y="3257"/>
                  <a:pt x="6438" y="3248"/>
                  <a:pt x="6383" y="3248"/>
                </a:cubicBezTo>
                <a:cubicBezTo>
                  <a:pt x="6310" y="3248"/>
                  <a:pt x="6246" y="3275"/>
                  <a:pt x="6183" y="3321"/>
                </a:cubicBezTo>
                <a:cubicBezTo>
                  <a:pt x="6119" y="3375"/>
                  <a:pt x="6073" y="3448"/>
                  <a:pt x="6046" y="3548"/>
                </a:cubicBezTo>
                <a:cubicBezTo>
                  <a:pt x="6046" y="3548"/>
                  <a:pt x="6046" y="3548"/>
                  <a:pt x="6037" y="3548"/>
                </a:cubicBezTo>
                <a:cubicBezTo>
                  <a:pt x="6037" y="3548"/>
                  <a:pt x="6037" y="3548"/>
                  <a:pt x="6037" y="3275"/>
                </a:cubicBezTo>
                <a:cubicBezTo>
                  <a:pt x="6037" y="3275"/>
                  <a:pt x="6037" y="3275"/>
                  <a:pt x="5827" y="3275"/>
                </a:cubicBezTo>
                <a:cubicBezTo>
                  <a:pt x="5827" y="3275"/>
                  <a:pt x="5827" y="3275"/>
                  <a:pt x="5827" y="4585"/>
                </a:cubicBezTo>
                <a:cubicBezTo>
                  <a:pt x="5827" y="4585"/>
                  <a:pt x="5827" y="4585"/>
                  <a:pt x="6037" y="4585"/>
                </a:cubicBezTo>
                <a:cubicBezTo>
                  <a:pt x="6037" y="4585"/>
                  <a:pt x="6037" y="4585"/>
                  <a:pt x="6037" y="3912"/>
                </a:cubicBezTo>
                <a:cubicBezTo>
                  <a:pt x="6037" y="3766"/>
                  <a:pt x="6073" y="3648"/>
                  <a:pt x="6137" y="3557"/>
                </a:cubicBezTo>
                <a:cubicBezTo>
                  <a:pt x="6192" y="3484"/>
                  <a:pt x="6265" y="3448"/>
                  <a:pt x="6356" y="3448"/>
                </a:cubicBezTo>
                <a:cubicBezTo>
                  <a:pt x="6420" y="3448"/>
                  <a:pt x="6474" y="3457"/>
                  <a:pt x="6511" y="3484"/>
                </a:cubicBezTo>
                <a:close/>
                <a:moveTo>
                  <a:pt x="6676" y="3775"/>
                </a:moveTo>
                <a:cubicBezTo>
                  <a:pt x="6676" y="3940"/>
                  <a:pt x="6676" y="3940"/>
                  <a:pt x="6676" y="3940"/>
                </a:cubicBezTo>
                <a:cubicBezTo>
                  <a:pt x="7376" y="3940"/>
                  <a:pt x="7376" y="3940"/>
                  <a:pt x="7376" y="3940"/>
                </a:cubicBezTo>
                <a:cubicBezTo>
                  <a:pt x="7376" y="3775"/>
                  <a:pt x="7376" y="3775"/>
                  <a:pt x="7376" y="3775"/>
                </a:cubicBezTo>
                <a:cubicBezTo>
                  <a:pt x="6676" y="3775"/>
                  <a:pt x="6676" y="3775"/>
                  <a:pt x="6676" y="3775"/>
                </a:cubicBezTo>
                <a:close/>
                <a:moveTo>
                  <a:pt x="8941" y="2753"/>
                </a:moveTo>
                <a:cubicBezTo>
                  <a:pt x="8941" y="2753"/>
                  <a:pt x="8941" y="2753"/>
                  <a:pt x="8941" y="2753"/>
                </a:cubicBezTo>
                <a:cubicBezTo>
                  <a:pt x="8714" y="2753"/>
                  <a:pt x="8714" y="2753"/>
                  <a:pt x="8714" y="2753"/>
                </a:cubicBezTo>
                <a:cubicBezTo>
                  <a:pt x="8714" y="2753"/>
                  <a:pt x="8714" y="2753"/>
                  <a:pt x="8195" y="4204"/>
                </a:cubicBezTo>
                <a:cubicBezTo>
                  <a:pt x="8177" y="4258"/>
                  <a:pt x="8159" y="4313"/>
                  <a:pt x="8159" y="4367"/>
                </a:cubicBezTo>
                <a:cubicBezTo>
                  <a:pt x="8159" y="4367"/>
                  <a:pt x="8159" y="4367"/>
                  <a:pt x="8150" y="4367"/>
                </a:cubicBezTo>
                <a:cubicBezTo>
                  <a:pt x="8141" y="4304"/>
                  <a:pt x="8132" y="4249"/>
                  <a:pt x="8114" y="4204"/>
                </a:cubicBezTo>
                <a:cubicBezTo>
                  <a:pt x="8114" y="4204"/>
                  <a:pt x="8114" y="4204"/>
                  <a:pt x="7604" y="2753"/>
                </a:cubicBezTo>
                <a:cubicBezTo>
                  <a:pt x="7604" y="2753"/>
                  <a:pt x="7604" y="2753"/>
                  <a:pt x="7368" y="2753"/>
                </a:cubicBezTo>
                <a:cubicBezTo>
                  <a:pt x="7368" y="2753"/>
                  <a:pt x="7368" y="2753"/>
                  <a:pt x="8032" y="4585"/>
                </a:cubicBezTo>
                <a:cubicBezTo>
                  <a:pt x="8032" y="4585"/>
                  <a:pt x="8032" y="4585"/>
                  <a:pt x="8268" y="4585"/>
                </a:cubicBezTo>
                <a:cubicBezTo>
                  <a:pt x="8268" y="4585"/>
                  <a:pt x="8268" y="4585"/>
                  <a:pt x="8941" y="2753"/>
                </a:cubicBezTo>
                <a:close/>
                <a:moveTo>
                  <a:pt x="10734" y="747"/>
                </a:moveTo>
                <a:cubicBezTo>
                  <a:pt x="10734" y="693"/>
                  <a:pt x="10715" y="648"/>
                  <a:pt x="10678" y="612"/>
                </a:cubicBezTo>
                <a:cubicBezTo>
                  <a:pt x="10642" y="576"/>
                  <a:pt x="10596" y="567"/>
                  <a:pt x="10540" y="567"/>
                </a:cubicBezTo>
                <a:cubicBezTo>
                  <a:pt x="10485" y="567"/>
                  <a:pt x="10439" y="585"/>
                  <a:pt x="10411" y="612"/>
                </a:cubicBezTo>
                <a:cubicBezTo>
                  <a:pt x="10375" y="648"/>
                  <a:pt x="10356" y="693"/>
                  <a:pt x="10356" y="747"/>
                </a:cubicBezTo>
                <a:cubicBezTo>
                  <a:pt x="10356" y="802"/>
                  <a:pt x="10375" y="847"/>
                  <a:pt x="10402" y="874"/>
                </a:cubicBezTo>
                <a:cubicBezTo>
                  <a:pt x="10439" y="910"/>
                  <a:pt x="10485" y="928"/>
                  <a:pt x="10540" y="928"/>
                </a:cubicBezTo>
                <a:cubicBezTo>
                  <a:pt x="10596" y="928"/>
                  <a:pt x="10642" y="910"/>
                  <a:pt x="10678" y="874"/>
                </a:cubicBezTo>
                <a:cubicBezTo>
                  <a:pt x="10715" y="838"/>
                  <a:pt x="10734" y="802"/>
                  <a:pt x="10734" y="747"/>
                </a:cubicBezTo>
                <a:close/>
                <a:moveTo>
                  <a:pt x="10706" y="747"/>
                </a:moveTo>
                <a:cubicBezTo>
                  <a:pt x="10706" y="793"/>
                  <a:pt x="10688" y="829"/>
                  <a:pt x="10660" y="865"/>
                </a:cubicBezTo>
                <a:cubicBezTo>
                  <a:pt x="10623" y="892"/>
                  <a:pt x="10586" y="910"/>
                  <a:pt x="10540" y="910"/>
                </a:cubicBezTo>
                <a:cubicBezTo>
                  <a:pt x="10494" y="910"/>
                  <a:pt x="10457" y="892"/>
                  <a:pt x="10421" y="865"/>
                </a:cubicBezTo>
                <a:cubicBezTo>
                  <a:pt x="10393" y="829"/>
                  <a:pt x="10375" y="793"/>
                  <a:pt x="10375" y="747"/>
                </a:cubicBezTo>
                <a:cubicBezTo>
                  <a:pt x="10375" y="702"/>
                  <a:pt x="10393" y="666"/>
                  <a:pt x="10421" y="630"/>
                </a:cubicBezTo>
                <a:cubicBezTo>
                  <a:pt x="10457" y="603"/>
                  <a:pt x="10494" y="585"/>
                  <a:pt x="10540" y="585"/>
                </a:cubicBezTo>
                <a:cubicBezTo>
                  <a:pt x="10586" y="585"/>
                  <a:pt x="10623" y="603"/>
                  <a:pt x="10660" y="630"/>
                </a:cubicBezTo>
                <a:cubicBezTo>
                  <a:pt x="10688" y="657"/>
                  <a:pt x="10706" y="702"/>
                  <a:pt x="10706" y="747"/>
                </a:cubicBezTo>
                <a:close/>
                <a:moveTo>
                  <a:pt x="10632" y="865"/>
                </a:moveTo>
                <a:cubicBezTo>
                  <a:pt x="10632" y="865"/>
                  <a:pt x="10632" y="865"/>
                  <a:pt x="10632" y="865"/>
                </a:cubicBezTo>
                <a:cubicBezTo>
                  <a:pt x="10605" y="802"/>
                  <a:pt x="10605" y="802"/>
                  <a:pt x="10605" y="802"/>
                </a:cubicBezTo>
                <a:cubicBezTo>
                  <a:pt x="10586" y="774"/>
                  <a:pt x="10577" y="756"/>
                  <a:pt x="10559" y="756"/>
                </a:cubicBezTo>
                <a:cubicBezTo>
                  <a:pt x="10559" y="756"/>
                  <a:pt x="10559" y="756"/>
                  <a:pt x="10559" y="756"/>
                </a:cubicBezTo>
                <a:cubicBezTo>
                  <a:pt x="10577" y="747"/>
                  <a:pt x="10596" y="747"/>
                  <a:pt x="10605" y="729"/>
                </a:cubicBezTo>
                <a:cubicBezTo>
                  <a:pt x="10614" y="720"/>
                  <a:pt x="10623" y="702"/>
                  <a:pt x="10623" y="693"/>
                </a:cubicBezTo>
                <a:cubicBezTo>
                  <a:pt x="10623" y="675"/>
                  <a:pt x="10614" y="657"/>
                  <a:pt x="10605" y="648"/>
                </a:cubicBezTo>
                <a:cubicBezTo>
                  <a:pt x="10586" y="630"/>
                  <a:pt x="10568" y="630"/>
                  <a:pt x="10531" y="630"/>
                </a:cubicBezTo>
                <a:cubicBezTo>
                  <a:pt x="10531" y="630"/>
                  <a:pt x="10531" y="630"/>
                  <a:pt x="10467" y="630"/>
                </a:cubicBezTo>
                <a:cubicBezTo>
                  <a:pt x="10467" y="630"/>
                  <a:pt x="10467" y="630"/>
                  <a:pt x="10467" y="865"/>
                </a:cubicBezTo>
                <a:cubicBezTo>
                  <a:pt x="10467" y="865"/>
                  <a:pt x="10467" y="865"/>
                  <a:pt x="10504" y="865"/>
                </a:cubicBezTo>
                <a:cubicBezTo>
                  <a:pt x="10504" y="865"/>
                  <a:pt x="10504" y="865"/>
                  <a:pt x="10504" y="765"/>
                </a:cubicBezTo>
                <a:cubicBezTo>
                  <a:pt x="10504" y="765"/>
                  <a:pt x="10504" y="765"/>
                  <a:pt x="10522" y="765"/>
                </a:cubicBezTo>
                <a:cubicBezTo>
                  <a:pt x="10540" y="765"/>
                  <a:pt x="10550" y="774"/>
                  <a:pt x="10568" y="802"/>
                </a:cubicBezTo>
                <a:cubicBezTo>
                  <a:pt x="10568" y="802"/>
                  <a:pt x="10568" y="802"/>
                  <a:pt x="10596" y="865"/>
                </a:cubicBezTo>
                <a:cubicBezTo>
                  <a:pt x="10596" y="865"/>
                  <a:pt x="10596" y="865"/>
                  <a:pt x="10632" y="865"/>
                </a:cubicBezTo>
                <a:close/>
                <a:moveTo>
                  <a:pt x="10586" y="693"/>
                </a:moveTo>
                <a:cubicBezTo>
                  <a:pt x="10586" y="720"/>
                  <a:pt x="10568" y="738"/>
                  <a:pt x="10540" y="738"/>
                </a:cubicBezTo>
                <a:cubicBezTo>
                  <a:pt x="10540" y="738"/>
                  <a:pt x="10540" y="738"/>
                  <a:pt x="10504" y="738"/>
                </a:cubicBezTo>
                <a:cubicBezTo>
                  <a:pt x="10504" y="738"/>
                  <a:pt x="10504" y="738"/>
                  <a:pt x="10504" y="657"/>
                </a:cubicBezTo>
                <a:cubicBezTo>
                  <a:pt x="10504" y="657"/>
                  <a:pt x="10504" y="657"/>
                  <a:pt x="10531" y="657"/>
                </a:cubicBezTo>
                <a:cubicBezTo>
                  <a:pt x="10550" y="657"/>
                  <a:pt x="10568" y="657"/>
                  <a:pt x="10577" y="666"/>
                </a:cubicBezTo>
                <a:cubicBezTo>
                  <a:pt x="10586" y="675"/>
                  <a:pt x="10586" y="684"/>
                  <a:pt x="10586" y="693"/>
                </a:cubicBezTo>
                <a:close/>
                <a:moveTo>
                  <a:pt x="10742" y="4124"/>
                </a:moveTo>
                <a:cubicBezTo>
                  <a:pt x="10742" y="4015"/>
                  <a:pt x="10705" y="3915"/>
                  <a:pt x="10632" y="3833"/>
                </a:cubicBezTo>
                <a:cubicBezTo>
                  <a:pt x="10568" y="3751"/>
                  <a:pt x="10459" y="3678"/>
                  <a:pt x="10303" y="3596"/>
                </a:cubicBezTo>
                <a:cubicBezTo>
                  <a:pt x="10167" y="3514"/>
                  <a:pt x="10075" y="3450"/>
                  <a:pt x="10030" y="3404"/>
                </a:cubicBezTo>
                <a:cubicBezTo>
                  <a:pt x="9975" y="3350"/>
                  <a:pt x="9947" y="3277"/>
                  <a:pt x="9947" y="3195"/>
                </a:cubicBezTo>
                <a:cubicBezTo>
                  <a:pt x="9947" y="3113"/>
                  <a:pt x="9975" y="3049"/>
                  <a:pt x="10039" y="2994"/>
                </a:cubicBezTo>
                <a:cubicBezTo>
                  <a:pt x="10103" y="2940"/>
                  <a:pt x="10185" y="2912"/>
                  <a:pt x="10294" y="2912"/>
                </a:cubicBezTo>
                <a:cubicBezTo>
                  <a:pt x="10449" y="2912"/>
                  <a:pt x="10568" y="2949"/>
                  <a:pt x="10669" y="3031"/>
                </a:cubicBezTo>
                <a:cubicBezTo>
                  <a:pt x="10669" y="3031"/>
                  <a:pt x="10669" y="3031"/>
                  <a:pt x="10669" y="2785"/>
                </a:cubicBezTo>
                <a:cubicBezTo>
                  <a:pt x="10586" y="2739"/>
                  <a:pt x="10468" y="2721"/>
                  <a:pt x="10303" y="2721"/>
                </a:cubicBezTo>
                <a:cubicBezTo>
                  <a:pt x="10130" y="2721"/>
                  <a:pt x="9984" y="2767"/>
                  <a:pt x="9874" y="2867"/>
                </a:cubicBezTo>
                <a:cubicBezTo>
                  <a:pt x="9774" y="2958"/>
                  <a:pt x="9719" y="3067"/>
                  <a:pt x="9719" y="3213"/>
                </a:cubicBezTo>
                <a:cubicBezTo>
                  <a:pt x="9719" y="3322"/>
                  <a:pt x="9747" y="3414"/>
                  <a:pt x="9811" y="3486"/>
                </a:cubicBezTo>
                <a:cubicBezTo>
                  <a:pt x="9874" y="3568"/>
                  <a:pt x="9975" y="3650"/>
                  <a:pt x="10130" y="3732"/>
                </a:cubicBezTo>
                <a:cubicBezTo>
                  <a:pt x="10276" y="3814"/>
                  <a:pt x="10376" y="3887"/>
                  <a:pt x="10422" y="3942"/>
                </a:cubicBezTo>
                <a:cubicBezTo>
                  <a:pt x="10486" y="3997"/>
                  <a:pt x="10513" y="4070"/>
                  <a:pt x="10513" y="4152"/>
                </a:cubicBezTo>
                <a:cubicBezTo>
                  <a:pt x="10513" y="4334"/>
                  <a:pt x="10395" y="4425"/>
                  <a:pt x="10167" y="4425"/>
                </a:cubicBezTo>
                <a:cubicBezTo>
                  <a:pt x="10093" y="4425"/>
                  <a:pt x="10011" y="4416"/>
                  <a:pt x="9929" y="4379"/>
                </a:cubicBezTo>
                <a:cubicBezTo>
                  <a:pt x="9847" y="4352"/>
                  <a:pt x="9774" y="4316"/>
                  <a:pt x="9719" y="4261"/>
                </a:cubicBezTo>
                <a:cubicBezTo>
                  <a:pt x="9719" y="4261"/>
                  <a:pt x="9719" y="4261"/>
                  <a:pt x="9719" y="4516"/>
                </a:cubicBezTo>
                <a:cubicBezTo>
                  <a:pt x="9756" y="4543"/>
                  <a:pt x="9820" y="4571"/>
                  <a:pt x="9902" y="4589"/>
                </a:cubicBezTo>
                <a:cubicBezTo>
                  <a:pt x="9984" y="4607"/>
                  <a:pt x="10066" y="4616"/>
                  <a:pt x="10130" y="4616"/>
                </a:cubicBezTo>
                <a:cubicBezTo>
                  <a:pt x="10340" y="4616"/>
                  <a:pt x="10495" y="4571"/>
                  <a:pt x="10605" y="4470"/>
                </a:cubicBezTo>
                <a:cubicBezTo>
                  <a:pt x="10696" y="4379"/>
                  <a:pt x="10742" y="4270"/>
                  <a:pt x="10742" y="4124"/>
                </a:cubicBezTo>
                <a:close/>
                <a:moveTo>
                  <a:pt x="12086" y="3987"/>
                </a:moveTo>
                <a:cubicBezTo>
                  <a:pt x="12086" y="3987"/>
                  <a:pt x="12086" y="3987"/>
                  <a:pt x="12086" y="3987"/>
                </a:cubicBezTo>
                <a:cubicBezTo>
                  <a:pt x="12086" y="3878"/>
                  <a:pt x="12086" y="3878"/>
                  <a:pt x="12086" y="3878"/>
                </a:cubicBezTo>
                <a:cubicBezTo>
                  <a:pt x="12086" y="3687"/>
                  <a:pt x="12041" y="3532"/>
                  <a:pt x="11950" y="3422"/>
                </a:cubicBezTo>
                <a:cubicBezTo>
                  <a:pt x="11860" y="3304"/>
                  <a:pt x="11724" y="3240"/>
                  <a:pt x="11543" y="3240"/>
                </a:cubicBezTo>
                <a:cubicBezTo>
                  <a:pt x="11380" y="3240"/>
                  <a:pt x="11245" y="3304"/>
                  <a:pt x="11127" y="3422"/>
                </a:cubicBezTo>
                <a:cubicBezTo>
                  <a:pt x="11009" y="3559"/>
                  <a:pt x="10946" y="3723"/>
                  <a:pt x="10946" y="3942"/>
                </a:cubicBezTo>
                <a:cubicBezTo>
                  <a:pt x="10946" y="4161"/>
                  <a:pt x="11000" y="4334"/>
                  <a:pt x="11118" y="4452"/>
                </a:cubicBezTo>
                <a:cubicBezTo>
                  <a:pt x="11217" y="4562"/>
                  <a:pt x="11362" y="4616"/>
                  <a:pt x="11534" y="4616"/>
                </a:cubicBezTo>
                <a:cubicBezTo>
                  <a:pt x="11724" y="4616"/>
                  <a:pt x="11878" y="4580"/>
                  <a:pt x="11996" y="4498"/>
                </a:cubicBezTo>
                <a:cubicBezTo>
                  <a:pt x="11996" y="4498"/>
                  <a:pt x="11996" y="4498"/>
                  <a:pt x="11996" y="4297"/>
                </a:cubicBezTo>
                <a:cubicBezTo>
                  <a:pt x="11869" y="4397"/>
                  <a:pt x="11733" y="4443"/>
                  <a:pt x="11589" y="4443"/>
                </a:cubicBezTo>
                <a:cubicBezTo>
                  <a:pt x="11462" y="4443"/>
                  <a:pt x="11353" y="4397"/>
                  <a:pt x="11281" y="4325"/>
                </a:cubicBezTo>
                <a:cubicBezTo>
                  <a:pt x="11208" y="4243"/>
                  <a:pt x="11163" y="4133"/>
                  <a:pt x="11163" y="3987"/>
                </a:cubicBezTo>
                <a:cubicBezTo>
                  <a:pt x="11163" y="3987"/>
                  <a:pt x="11163" y="3987"/>
                  <a:pt x="12086" y="3987"/>
                </a:cubicBezTo>
                <a:close/>
                <a:moveTo>
                  <a:pt x="11869" y="3805"/>
                </a:moveTo>
                <a:cubicBezTo>
                  <a:pt x="11869" y="3805"/>
                  <a:pt x="11869" y="3805"/>
                  <a:pt x="11869" y="3805"/>
                </a:cubicBezTo>
                <a:cubicBezTo>
                  <a:pt x="11163" y="3805"/>
                  <a:pt x="11163" y="3805"/>
                  <a:pt x="11163" y="3805"/>
                </a:cubicBezTo>
                <a:cubicBezTo>
                  <a:pt x="11181" y="3696"/>
                  <a:pt x="11227" y="3596"/>
                  <a:pt x="11290" y="3532"/>
                </a:cubicBezTo>
                <a:cubicBezTo>
                  <a:pt x="11362" y="3459"/>
                  <a:pt x="11444" y="3422"/>
                  <a:pt x="11543" y="3422"/>
                </a:cubicBezTo>
                <a:cubicBezTo>
                  <a:pt x="11652" y="3422"/>
                  <a:pt x="11724" y="3459"/>
                  <a:pt x="11788" y="3532"/>
                </a:cubicBezTo>
                <a:cubicBezTo>
                  <a:pt x="11842" y="3596"/>
                  <a:pt x="11869" y="3687"/>
                  <a:pt x="11869" y="3805"/>
                </a:cubicBezTo>
                <a:close/>
                <a:moveTo>
                  <a:pt x="13038" y="3484"/>
                </a:moveTo>
                <a:cubicBezTo>
                  <a:pt x="13038" y="3484"/>
                  <a:pt x="13038" y="3484"/>
                  <a:pt x="13038" y="3484"/>
                </a:cubicBezTo>
                <a:cubicBezTo>
                  <a:pt x="13038" y="3266"/>
                  <a:pt x="13038" y="3266"/>
                  <a:pt x="13038" y="3266"/>
                </a:cubicBezTo>
                <a:cubicBezTo>
                  <a:pt x="13010" y="3257"/>
                  <a:pt x="12965" y="3248"/>
                  <a:pt x="12910" y="3248"/>
                </a:cubicBezTo>
                <a:cubicBezTo>
                  <a:pt x="12837" y="3248"/>
                  <a:pt x="12773" y="3275"/>
                  <a:pt x="12709" y="3321"/>
                </a:cubicBezTo>
                <a:cubicBezTo>
                  <a:pt x="12645" y="3375"/>
                  <a:pt x="12600" y="3448"/>
                  <a:pt x="12572" y="3548"/>
                </a:cubicBezTo>
                <a:cubicBezTo>
                  <a:pt x="12572" y="3548"/>
                  <a:pt x="12572" y="3548"/>
                  <a:pt x="12563" y="3548"/>
                </a:cubicBezTo>
                <a:cubicBezTo>
                  <a:pt x="12563" y="3548"/>
                  <a:pt x="12563" y="3548"/>
                  <a:pt x="12563" y="3275"/>
                </a:cubicBezTo>
                <a:cubicBezTo>
                  <a:pt x="12563" y="3275"/>
                  <a:pt x="12563" y="3275"/>
                  <a:pt x="12354" y="3275"/>
                </a:cubicBezTo>
                <a:cubicBezTo>
                  <a:pt x="12354" y="3275"/>
                  <a:pt x="12354" y="3275"/>
                  <a:pt x="12354" y="4585"/>
                </a:cubicBezTo>
                <a:cubicBezTo>
                  <a:pt x="12354" y="4585"/>
                  <a:pt x="12354" y="4585"/>
                  <a:pt x="12563" y="4585"/>
                </a:cubicBezTo>
                <a:cubicBezTo>
                  <a:pt x="12563" y="4585"/>
                  <a:pt x="12563" y="4585"/>
                  <a:pt x="12563" y="3921"/>
                </a:cubicBezTo>
                <a:cubicBezTo>
                  <a:pt x="12563" y="3766"/>
                  <a:pt x="12600" y="3648"/>
                  <a:pt x="12664" y="3557"/>
                </a:cubicBezTo>
                <a:cubicBezTo>
                  <a:pt x="12718" y="3484"/>
                  <a:pt x="12791" y="3448"/>
                  <a:pt x="12883" y="3448"/>
                </a:cubicBezTo>
                <a:cubicBezTo>
                  <a:pt x="12946" y="3448"/>
                  <a:pt x="13001" y="3457"/>
                  <a:pt x="13038" y="3484"/>
                </a:cubicBezTo>
                <a:close/>
                <a:moveTo>
                  <a:pt x="14257" y="3279"/>
                </a:moveTo>
                <a:cubicBezTo>
                  <a:pt x="14257" y="3279"/>
                  <a:pt x="14257" y="3279"/>
                  <a:pt x="14257" y="3279"/>
                </a:cubicBezTo>
                <a:cubicBezTo>
                  <a:pt x="14038" y="3279"/>
                  <a:pt x="14038" y="3279"/>
                  <a:pt x="14038" y="3279"/>
                </a:cubicBezTo>
                <a:cubicBezTo>
                  <a:pt x="14038" y="3279"/>
                  <a:pt x="14038" y="3279"/>
                  <a:pt x="13693" y="4231"/>
                </a:cubicBezTo>
                <a:cubicBezTo>
                  <a:pt x="13665" y="4286"/>
                  <a:pt x="13656" y="4349"/>
                  <a:pt x="13647" y="4413"/>
                </a:cubicBezTo>
                <a:cubicBezTo>
                  <a:pt x="13647" y="4413"/>
                  <a:pt x="13647" y="4413"/>
                  <a:pt x="13638" y="4413"/>
                </a:cubicBezTo>
                <a:cubicBezTo>
                  <a:pt x="13638" y="4358"/>
                  <a:pt x="13620" y="4295"/>
                  <a:pt x="13602" y="4222"/>
                </a:cubicBezTo>
                <a:cubicBezTo>
                  <a:pt x="13602" y="4222"/>
                  <a:pt x="13602" y="4222"/>
                  <a:pt x="13265" y="3279"/>
                </a:cubicBezTo>
                <a:cubicBezTo>
                  <a:pt x="13265" y="3279"/>
                  <a:pt x="13265" y="3279"/>
                  <a:pt x="13038" y="3279"/>
                </a:cubicBezTo>
                <a:cubicBezTo>
                  <a:pt x="13038" y="3279"/>
                  <a:pt x="13038" y="3279"/>
                  <a:pt x="13529" y="4585"/>
                </a:cubicBezTo>
                <a:cubicBezTo>
                  <a:pt x="13529" y="4585"/>
                  <a:pt x="13529" y="4585"/>
                  <a:pt x="13738" y="4585"/>
                </a:cubicBezTo>
                <a:cubicBezTo>
                  <a:pt x="13738" y="4585"/>
                  <a:pt x="13738" y="4585"/>
                  <a:pt x="14257" y="3279"/>
                </a:cubicBezTo>
                <a:close/>
                <a:moveTo>
                  <a:pt x="15483" y="3987"/>
                </a:moveTo>
                <a:cubicBezTo>
                  <a:pt x="15483" y="3987"/>
                  <a:pt x="15483" y="3987"/>
                  <a:pt x="15483" y="3987"/>
                </a:cubicBezTo>
                <a:cubicBezTo>
                  <a:pt x="15483" y="3878"/>
                  <a:pt x="15483" y="3878"/>
                  <a:pt x="15483" y="3878"/>
                </a:cubicBezTo>
                <a:cubicBezTo>
                  <a:pt x="15483" y="3687"/>
                  <a:pt x="15438" y="3532"/>
                  <a:pt x="15356" y="3422"/>
                </a:cubicBezTo>
                <a:cubicBezTo>
                  <a:pt x="15255" y="3304"/>
                  <a:pt x="15118" y="3240"/>
                  <a:pt x="14945" y="3240"/>
                </a:cubicBezTo>
                <a:cubicBezTo>
                  <a:pt x="14781" y="3240"/>
                  <a:pt x="14635" y="3304"/>
                  <a:pt x="14525" y="3422"/>
                </a:cubicBezTo>
                <a:cubicBezTo>
                  <a:pt x="14398" y="3559"/>
                  <a:pt x="14343" y="3723"/>
                  <a:pt x="14343" y="3942"/>
                </a:cubicBezTo>
                <a:cubicBezTo>
                  <a:pt x="14343" y="4161"/>
                  <a:pt x="14398" y="4334"/>
                  <a:pt x="14507" y="4452"/>
                </a:cubicBezTo>
                <a:cubicBezTo>
                  <a:pt x="14617" y="4562"/>
                  <a:pt x="14753" y="4616"/>
                  <a:pt x="14936" y="4616"/>
                </a:cubicBezTo>
                <a:cubicBezTo>
                  <a:pt x="15127" y="4616"/>
                  <a:pt x="15283" y="4580"/>
                  <a:pt x="15392" y="4498"/>
                </a:cubicBezTo>
                <a:cubicBezTo>
                  <a:pt x="15392" y="4498"/>
                  <a:pt x="15392" y="4498"/>
                  <a:pt x="15392" y="4297"/>
                </a:cubicBezTo>
                <a:cubicBezTo>
                  <a:pt x="15273" y="4397"/>
                  <a:pt x="15137" y="4443"/>
                  <a:pt x="14991" y="4443"/>
                </a:cubicBezTo>
                <a:cubicBezTo>
                  <a:pt x="14854" y="4443"/>
                  <a:pt x="14753" y="4397"/>
                  <a:pt x="14681" y="4325"/>
                </a:cubicBezTo>
                <a:cubicBezTo>
                  <a:pt x="14598" y="4243"/>
                  <a:pt x="14562" y="4133"/>
                  <a:pt x="14562" y="3987"/>
                </a:cubicBezTo>
                <a:cubicBezTo>
                  <a:pt x="14562" y="3987"/>
                  <a:pt x="14562" y="3987"/>
                  <a:pt x="15483" y="3987"/>
                </a:cubicBezTo>
                <a:close/>
                <a:moveTo>
                  <a:pt x="15273" y="3805"/>
                </a:moveTo>
                <a:cubicBezTo>
                  <a:pt x="15273" y="3805"/>
                  <a:pt x="15273" y="3805"/>
                  <a:pt x="15273" y="3805"/>
                </a:cubicBezTo>
                <a:cubicBezTo>
                  <a:pt x="14562" y="3805"/>
                  <a:pt x="14562" y="3805"/>
                  <a:pt x="14562" y="3805"/>
                </a:cubicBezTo>
                <a:cubicBezTo>
                  <a:pt x="14580" y="3696"/>
                  <a:pt x="14617" y="3596"/>
                  <a:pt x="14690" y="3532"/>
                </a:cubicBezTo>
                <a:cubicBezTo>
                  <a:pt x="14763" y="3459"/>
                  <a:pt x="14845" y="3422"/>
                  <a:pt x="14945" y="3422"/>
                </a:cubicBezTo>
                <a:cubicBezTo>
                  <a:pt x="15045" y="3422"/>
                  <a:pt x="15127" y="3459"/>
                  <a:pt x="15182" y="3532"/>
                </a:cubicBezTo>
                <a:cubicBezTo>
                  <a:pt x="15237" y="3596"/>
                  <a:pt x="15264" y="3687"/>
                  <a:pt x="15273" y="3805"/>
                </a:cubicBezTo>
                <a:close/>
                <a:moveTo>
                  <a:pt x="16435" y="3484"/>
                </a:moveTo>
                <a:cubicBezTo>
                  <a:pt x="16435" y="3484"/>
                  <a:pt x="16435" y="3484"/>
                  <a:pt x="16435" y="3484"/>
                </a:cubicBezTo>
                <a:cubicBezTo>
                  <a:pt x="16435" y="3266"/>
                  <a:pt x="16435" y="3266"/>
                  <a:pt x="16435" y="3266"/>
                </a:cubicBezTo>
                <a:cubicBezTo>
                  <a:pt x="16408" y="3257"/>
                  <a:pt x="16363" y="3248"/>
                  <a:pt x="16308" y="3248"/>
                </a:cubicBezTo>
                <a:cubicBezTo>
                  <a:pt x="16236" y="3248"/>
                  <a:pt x="16164" y="3275"/>
                  <a:pt x="16110" y="3321"/>
                </a:cubicBezTo>
                <a:cubicBezTo>
                  <a:pt x="16047" y="3375"/>
                  <a:pt x="16002" y="3448"/>
                  <a:pt x="15966" y="3548"/>
                </a:cubicBezTo>
                <a:cubicBezTo>
                  <a:pt x="15966" y="3548"/>
                  <a:pt x="15966" y="3548"/>
                  <a:pt x="15966" y="3548"/>
                </a:cubicBezTo>
                <a:cubicBezTo>
                  <a:pt x="15966" y="3548"/>
                  <a:pt x="15966" y="3548"/>
                  <a:pt x="15966" y="3275"/>
                </a:cubicBezTo>
                <a:cubicBezTo>
                  <a:pt x="15966" y="3275"/>
                  <a:pt x="15966" y="3275"/>
                  <a:pt x="15758" y="3275"/>
                </a:cubicBezTo>
                <a:cubicBezTo>
                  <a:pt x="15758" y="3275"/>
                  <a:pt x="15758" y="3275"/>
                  <a:pt x="15758" y="4585"/>
                </a:cubicBezTo>
                <a:cubicBezTo>
                  <a:pt x="15758" y="4585"/>
                  <a:pt x="15758" y="4585"/>
                  <a:pt x="15966" y="4585"/>
                </a:cubicBezTo>
                <a:cubicBezTo>
                  <a:pt x="15966" y="4585"/>
                  <a:pt x="15966" y="4585"/>
                  <a:pt x="15966" y="3921"/>
                </a:cubicBezTo>
                <a:cubicBezTo>
                  <a:pt x="15966" y="3766"/>
                  <a:pt x="15993" y="3648"/>
                  <a:pt x="16065" y="3557"/>
                </a:cubicBezTo>
                <a:cubicBezTo>
                  <a:pt x="16119" y="3484"/>
                  <a:pt x="16191" y="3448"/>
                  <a:pt x="16272" y="3448"/>
                </a:cubicBezTo>
                <a:cubicBezTo>
                  <a:pt x="16345" y="3448"/>
                  <a:pt x="16399" y="3457"/>
                  <a:pt x="16435" y="3484"/>
                </a:cubicBezTo>
                <a:close/>
                <a:moveTo>
                  <a:pt x="9262" y="2798"/>
                </a:moveTo>
                <a:cubicBezTo>
                  <a:pt x="9262" y="2798"/>
                  <a:pt x="9262" y="2798"/>
                  <a:pt x="9262" y="2798"/>
                </a:cubicBezTo>
                <a:cubicBezTo>
                  <a:pt x="9262" y="2753"/>
                  <a:pt x="9262" y="2753"/>
                  <a:pt x="9262" y="2753"/>
                </a:cubicBezTo>
                <a:cubicBezTo>
                  <a:pt x="9051" y="2753"/>
                  <a:pt x="9051" y="2753"/>
                  <a:pt x="9051" y="2753"/>
                </a:cubicBezTo>
                <a:cubicBezTo>
                  <a:pt x="9051" y="2798"/>
                  <a:pt x="9051" y="2798"/>
                  <a:pt x="9051" y="2798"/>
                </a:cubicBezTo>
                <a:cubicBezTo>
                  <a:pt x="9136" y="2798"/>
                  <a:pt x="9136" y="2798"/>
                  <a:pt x="9136" y="2798"/>
                </a:cubicBezTo>
                <a:cubicBezTo>
                  <a:pt x="9136" y="3012"/>
                  <a:pt x="9136" y="3012"/>
                  <a:pt x="9136" y="3012"/>
                </a:cubicBezTo>
                <a:cubicBezTo>
                  <a:pt x="9178" y="3012"/>
                  <a:pt x="9178" y="3012"/>
                  <a:pt x="9178" y="3012"/>
                </a:cubicBezTo>
                <a:cubicBezTo>
                  <a:pt x="9178" y="2798"/>
                  <a:pt x="9178" y="2798"/>
                  <a:pt x="9178" y="2798"/>
                </a:cubicBezTo>
                <a:cubicBezTo>
                  <a:pt x="9262" y="2798"/>
                  <a:pt x="9262" y="2798"/>
                  <a:pt x="9262" y="2798"/>
                </a:cubicBezTo>
                <a:close/>
                <a:moveTo>
                  <a:pt x="9578" y="3012"/>
                </a:moveTo>
                <a:cubicBezTo>
                  <a:pt x="9578" y="3012"/>
                  <a:pt x="9578" y="3012"/>
                  <a:pt x="9578" y="3012"/>
                </a:cubicBezTo>
                <a:cubicBezTo>
                  <a:pt x="9578" y="2753"/>
                  <a:pt x="9578" y="2753"/>
                  <a:pt x="9578" y="2753"/>
                </a:cubicBezTo>
                <a:cubicBezTo>
                  <a:pt x="9532" y="2753"/>
                  <a:pt x="9532" y="2753"/>
                  <a:pt x="9532" y="2753"/>
                </a:cubicBezTo>
                <a:cubicBezTo>
                  <a:pt x="9443" y="2948"/>
                  <a:pt x="9443" y="2948"/>
                  <a:pt x="9443" y="2948"/>
                </a:cubicBezTo>
                <a:cubicBezTo>
                  <a:pt x="9443" y="2948"/>
                  <a:pt x="9443" y="2948"/>
                  <a:pt x="9443" y="2948"/>
                </a:cubicBezTo>
                <a:cubicBezTo>
                  <a:pt x="9351" y="2753"/>
                  <a:pt x="9351" y="2753"/>
                  <a:pt x="9351" y="2753"/>
                </a:cubicBezTo>
                <a:cubicBezTo>
                  <a:pt x="9297" y="2753"/>
                  <a:pt x="9297" y="2753"/>
                  <a:pt x="9297" y="2753"/>
                </a:cubicBezTo>
                <a:cubicBezTo>
                  <a:pt x="9297" y="3012"/>
                  <a:pt x="9297" y="3012"/>
                  <a:pt x="9297" y="3012"/>
                </a:cubicBezTo>
                <a:cubicBezTo>
                  <a:pt x="9343" y="3012"/>
                  <a:pt x="9343" y="3012"/>
                  <a:pt x="9343" y="3012"/>
                </a:cubicBezTo>
                <a:cubicBezTo>
                  <a:pt x="9343" y="2824"/>
                  <a:pt x="9343" y="2824"/>
                  <a:pt x="9343" y="2824"/>
                </a:cubicBezTo>
                <a:cubicBezTo>
                  <a:pt x="9343" y="2824"/>
                  <a:pt x="9343" y="2824"/>
                  <a:pt x="9343" y="2824"/>
                </a:cubicBezTo>
                <a:cubicBezTo>
                  <a:pt x="9424" y="3012"/>
                  <a:pt x="9424" y="3012"/>
                  <a:pt x="9424" y="3012"/>
                </a:cubicBezTo>
                <a:cubicBezTo>
                  <a:pt x="9451" y="3012"/>
                  <a:pt x="9451" y="3012"/>
                  <a:pt x="9451" y="3012"/>
                </a:cubicBezTo>
                <a:cubicBezTo>
                  <a:pt x="9532" y="2824"/>
                  <a:pt x="9532" y="2824"/>
                  <a:pt x="9532" y="2824"/>
                </a:cubicBezTo>
                <a:cubicBezTo>
                  <a:pt x="9543" y="2824"/>
                  <a:pt x="9543" y="2824"/>
                  <a:pt x="9543" y="2824"/>
                </a:cubicBezTo>
                <a:cubicBezTo>
                  <a:pt x="9543" y="3012"/>
                  <a:pt x="9543" y="3012"/>
                  <a:pt x="9543" y="3012"/>
                </a:cubicBezTo>
                <a:cubicBezTo>
                  <a:pt x="9578" y="3012"/>
                  <a:pt x="9578" y="3012"/>
                  <a:pt x="9578" y="30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700" dirty="0">
              <a:solidFill>
                <a:srgbClr val="FFFFFF"/>
              </a:solidFill>
            </a:endParaRPr>
          </a:p>
        </p:txBody>
      </p:sp>
      <p:pic>
        <p:nvPicPr>
          <p:cNvPr id="88" name="Picture 8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527" y="3842722"/>
            <a:ext cx="1313820" cy="342898"/>
          </a:xfrm>
          <a:prstGeom prst="rect">
            <a:avLst/>
          </a:prstGeom>
        </p:spPr>
      </p:pic>
      <p:sp>
        <p:nvSpPr>
          <p:cNvPr id="244" name="Rectangle 243"/>
          <p:cNvSpPr/>
          <p:nvPr/>
        </p:nvSpPr>
        <p:spPr bwMode="auto">
          <a:xfrm>
            <a:off x="1394635" y="4971517"/>
            <a:ext cx="1640369" cy="451997"/>
          </a:xfrm>
          <a:prstGeom prst="rect">
            <a:avLst/>
          </a:prstGeom>
          <a:noFill/>
          <a:ln w="9525" cap="flat" cmpd="sng" algn="ctr">
            <a:noFill/>
            <a:prstDash val="solid"/>
            <a:headEnd type="none" w="med" len="med"/>
            <a:tailEnd type="none" w="med" len="med"/>
          </a:ln>
          <a:effectLst/>
        </p:spPr>
        <p:txBody>
          <a:bodyPr lIns="121863" tIns="60931" rIns="121863" bIns="60931" anchor="t"/>
          <a:lstStyle/>
          <a:p>
            <a:pPr defTabSz="895523">
              <a:lnSpc>
                <a:spcPct val="80000"/>
              </a:lnSpc>
              <a:defRPr/>
            </a:pPr>
            <a:r>
              <a:rPr lang="en-US" sz="1600" kern="0" dirty="0" smtClean="0">
                <a:gradFill>
                  <a:gsLst>
                    <a:gs pos="0">
                      <a:srgbClr val="FFFFFF"/>
                    </a:gs>
                    <a:gs pos="100000">
                      <a:srgbClr val="FFFFFF"/>
                    </a:gs>
                  </a:gsLst>
                  <a:lin ang="5400000" scaled="0"/>
                </a:gradFill>
              </a:rPr>
              <a:t>Release </a:t>
            </a:r>
            <a:br>
              <a:rPr lang="en-US" sz="1600" kern="0" dirty="0" smtClean="0">
                <a:gradFill>
                  <a:gsLst>
                    <a:gs pos="0">
                      <a:srgbClr val="FFFFFF"/>
                    </a:gs>
                    <a:gs pos="100000">
                      <a:srgbClr val="FFFFFF"/>
                    </a:gs>
                  </a:gsLst>
                  <a:lin ang="5400000" scaled="0"/>
                </a:gradFill>
              </a:rPr>
            </a:br>
            <a:r>
              <a:rPr lang="en-US" sz="1600" kern="0" dirty="0" smtClean="0">
                <a:gradFill>
                  <a:gsLst>
                    <a:gs pos="0">
                      <a:srgbClr val="FFFFFF"/>
                    </a:gs>
                    <a:gs pos="100000">
                      <a:srgbClr val="FFFFFF"/>
                    </a:gs>
                  </a:gsLst>
                  <a:lin ang="5400000" scaled="0"/>
                </a:gradFill>
              </a:rPr>
              <a:t>management</a:t>
            </a:r>
            <a:endParaRPr lang="en-US" sz="1600" kern="0" dirty="0">
              <a:gradFill>
                <a:gsLst>
                  <a:gs pos="0">
                    <a:srgbClr val="FFFFFF"/>
                  </a:gs>
                  <a:gs pos="100000">
                    <a:srgbClr val="FFFFFF"/>
                  </a:gs>
                </a:gsLst>
                <a:lin ang="5400000" scaled="0"/>
              </a:gradFill>
            </a:endParaRPr>
          </a:p>
        </p:txBody>
      </p:sp>
      <p:sp>
        <p:nvSpPr>
          <p:cNvPr id="245" name="Rectangle 244"/>
          <p:cNvSpPr/>
          <p:nvPr/>
        </p:nvSpPr>
        <p:spPr bwMode="auto">
          <a:xfrm>
            <a:off x="2877445" y="4984627"/>
            <a:ext cx="1692884" cy="584669"/>
          </a:xfrm>
          <a:prstGeom prst="rect">
            <a:avLst/>
          </a:prstGeom>
          <a:noFill/>
          <a:ln w="9525" cap="flat" cmpd="sng" algn="ctr">
            <a:noFill/>
            <a:prstDash val="solid"/>
            <a:headEnd type="none" w="med" len="med"/>
            <a:tailEnd type="none" w="med" len="med"/>
          </a:ln>
          <a:effectLst/>
        </p:spPr>
        <p:txBody>
          <a:bodyPr lIns="121863" tIns="60931" rIns="121863" bIns="60931" anchor="t"/>
          <a:lstStyle/>
          <a:p>
            <a:pPr defTabSz="895523">
              <a:lnSpc>
                <a:spcPct val="80000"/>
              </a:lnSpc>
              <a:defRPr/>
            </a:pPr>
            <a:r>
              <a:rPr lang="en-US" sz="1600" kern="0" dirty="0" smtClean="0">
                <a:gradFill>
                  <a:gsLst>
                    <a:gs pos="0">
                      <a:srgbClr val="FFFFFF"/>
                    </a:gs>
                    <a:gs pos="100000">
                      <a:srgbClr val="FFFFFF"/>
                    </a:gs>
                  </a:gsLst>
                  <a:lin ang="5400000" scaled="0"/>
                </a:gradFill>
              </a:rPr>
              <a:t>Lab </a:t>
            </a:r>
            <a:br>
              <a:rPr lang="en-US" sz="1600" kern="0" dirty="0" smtClean="0">
                <a:gradFill>
                  <a:gsLst>
                    <a:gs pos="0">
                      <a:srgbClr val="FFFFFF"/>
                    </a:gs>
                    <a:gs pos="100000">
                      <a:srgbClr val="FFFFFF"/>
                    </a:gs>
                  </a:gsLst>
                  <a:lin ang="5400000" scaled="0"/>
                </a:gradFill>
              </a:rPr>
            </a:br>
            <a:r>
              <a:rPr lang="en-US" sz="1600" kern="0" dirty="0" smtClean="0">
                <a:gradFill>
                  <a:gsLst>
                    <a:gs pos="0">
                      <a:srgbClr val="FFFFFF"/>
                    </a:gs>
                    <a:gs pos="100000">
                      <a:srgbClr val="FFFFFF"/>
                    </a:gs>
                  </a:gsLst>
                  <a:lin ang="5400000" scaled="0"/>
                </a:gradFill>
              </a:rPr>
              <a:t>management</a:t>
            </a:r>
            <a:endParaRPr lang="en-US" sz="1600" kern="0" dirty="0">
              <a:gradFill>
                <a:gsLst>
                  <a:gs pos="0">
                    <a:srgbClr val="FFFFFF"/>
                  </a:gs>
                  <a:gs pos="100000">
                    <a:srgbClr val="FFFFFF"/>
                  </a:gs>
                </a:gsLst>
                <a:lin ang="5400000" scaled="0"/>
              </a:gradFill>
            </a:endParaRPr>
          </a:p>
        </p:txBody>
      </p:sp>
      <p:sp>
        <p:nvSpPr>
          <p:cNvPr id="246" name="Rectangle 245"/>
          <p:cNvSpPr/>
          <p:nvPr/>
        </p:nvSpPr>
        <p:spPr bwMode="auto">
          <a:xfrm>
            <a:off x="1418153" y="5736773"/>
            <a:ext cx="1388116" cy="596435"/>
          </a:xfrm>
          <a:prstGeom prst="rect">
            <a:avLst/>
          </a:prstGeom>
          <a:noFill/>
          <a:ln w="9525" cap="flat" cmpd="sng" algn="ctr">
            <a:noFill/>
            <a:prstDash val="solid"/>
            <a:headEnd type="none" w="med" len="med"/>
            <a:tailEnd type="none" w="med" len="med"/>
          </a:ln>
          <a:effectLst/>
        </p:spPr>
        <p:txBody>
          <a:bodyPr lIns="121863" tIns="60931" rIns="121863" bIns="60931" anchor="t"/>
          <a:lstStyle/>
          <a:p>
            <a:pPr defTabSz="895523">
              <a:lnSpc>
                <a:spcPct val="80000"/>
              </a:lnSpc>
              <a:defRPr/>
            </a:pPr>
            <a:r>
              <a:rPr lang="en-US" sz="1700" kern="0" dirty="0" smtClean="0">
                <a:gradFill>
                  <a:gsLst>
                    <a:gs pos="0">
                      <a:srgbClr val="FFFFFF"/>
                    </a:gs>
                    <a:gs pos="100000">
                      <a:srgbClr val="FFFFFF"/>
                    </a:gs>
                  </a:gsLst>
                  <a:lin ang="5400000" scaled="0"/>
                </a:gradFill>
              </a:rPr>
              <a:t>Team</a:t>
            </a:r>
            <a:br>
              <a:rPr lang="en-US" sz="1700" kern="0" dirty="0" smtClean="0">
                <a:gradFill>
                  <a:gsLst>
                    <a:gs pos="0">
                      <a:srgbClr val="FFFFFF"/>
                    </a:gs>
                    <a:gs pos="100000">
                      <a:srgbClr val="FFFFFF"/>
                    </a:gs>
                  </a:gsLst>
                  <a:lin ang="5400000" scaled="0"/>
                </a:gradFill>
              </a:rPr>
            </a:br>
            <a:r>
              <a:rPr lang="en-US" sz="1700" kern="0" dirty="0" smtClean="0">
                <a:gradFill>
                  <a:gsLst>
                    <a:gs pos="0">
                      <a:srgbClr val="FFFFFF"/>
                    </a:gs>
                    <a:gs pos="100000">
                      <a:srgbClr val="FFFFFF"/>
                    </a:gs>
                  </a:gsLst>
                  <a:lin ang="5400000" scaled="0"/>
                </a:gradFill>
              </a:rPr>
              <a:t>foundation</a:t>
            </a:r>
            <a:br>
              <a:rPr lang="en-US" sz="1700" kern="0" dirty="0" smtClean="0">
                <a:gradFill>
                  <a:gsLst>
                    <a:gs pos="0">
                      <a:srgbClr val="FFFFFF"/>
                    </a:gs>
                    <a:gs pos="100000">
                      <a:srgbClr val="FFFFFF"/>
                    </a:gs>
                  </a:gsLst>
                  <a:lin ang="5400000" scaled="0"/>
                </a:gradFill>
              </a:rPr>
            </a:br>
            <a:r>
              <a:rPr lang="en-US" sz="1700" kern="0" dirty="0" smtClean="0">
                <a:gradFill>
                  <a:gsLst>
                    <a:gs pos="0">
                      <a:srgbClr val="FFFFFF"/>
                    </a:gs>
                    <a:gs pos="100000">
                      <a:srgbClr val="FFFFFF"/>
                    </a:gs>
                  </a:gsLst>
                  <a:lin ang="5400000" scaled="0"/>
                </a:gradFill>
              </a:rPr>
              <a:t>server</a:t>
            </a:r>
            <a:endParaRPr lang="en-US" sz="1700" kern="0" dirty="0">
              <a:gradFill>
                <a:gsLst>
                  <a:gs pos="0">
                    <a:srgbClr val="FFFFFF"/>
                  </a:gs>
                  <a:gs pos="100000">
                    <a:srgbClr val="FFFFFF"/>
                  </a:gs>
                </a:gsLst>
                <a:lin ang="5400000" scaled="0"/>
              </a:gradFill>
            </a:endParaRPr>
          </a:p>
        </p:txBody>
      </p:sp>
      <p:sp>
        <p:nvSpPr>
          <p:cNvPr id="247" name="Freeform 246"/>
          <p:cNvSpPr>
            <a:spLocks noChangeAspect="1" noEditPoints="1"/>
          </p:cNvSpPr>
          <p:nvPr/>
        </p:nvSpPr>
        <p:spPr bwMode="auto">
          <a:xfrm>
            <a:off x="4570329" y="5753602"/>
            <a:ext cx="1641185" cy="290251"/>
          </a:xfrm>
          <a:custGeom>
            <a:avLst/>
            <a:gdLst>
              <a:gd name="T0" fmla="*/ 1623 w 4896"/>
              <a:gd name="T1" fmla="*/ 227 h 864"/>
              <a:gd name="T2" fmla="*/ 1678 w 4896"/>
              <a:gd name="T3" fmla="*/ 172 h 864"/>
              <a:gd name="T4" fmla="*/ 4432 w 4896"/>
              <a:gd name="T5" fmla="*/ 238 h 864"/>
              <a:gd name="T6" fmla="*/ 4432 w 4896"/>
              <a:gd name="T7" fmla="*/ 161 h 864"/>
              <a:gd name="T8" fmla="*/ 1380 w 4896"/>
              <a:gd name="T9" fmla="*/ 691 h 864"/>
              <a:gd name="T10" fmla="*/ 1347 w 4896"/>
              <a:gd name="T11" fmla="*/ 615 h 864"/>
              <a:gd name="T12" fmla="*/ 1679 w 4896"/>
              <a:gd name="T13" fmla="*/ 691 h 864"/>
              <a:gd name="T14" fmla="*/ 1679 w 4896"/>
              <a:gd name="T15" fmla="*/ 691 h 864"/>
              <a:gd name="T16" fmla="*/ 1752 w 4896"/>
              <a:gd name="T17" fmla="*/ 678 h 864"/>
              <a:gd name="T18" fmla="*/ 1905 w 4896"/>
              <a:gd name="T19" fmla="*/ 564 h 864"/>
              <a:gd name="T20" fmla="*/ 1790 w 4896"/>
              <a:gd name="T21" fmla="*/ 343 h 864"/>
              <a:gd name="T22" fmla="*/ 1879 w 4896"/>
              <a:gd name="T23" fmla="*/ 363 h 864"/>
              <a:gd name="T24" fmla="*/ 1884 w 4896"/>
              <a:gd name="T25" fmla="*/ 483 h 864"/>
              <a:gd name="T26" fmla="*/ 2282 w 4896"/>
              <a:gd name="T27" fmla="*/ 691 h 864"/>
              <a:gd name="T28" fmla="*/ 2034 w 4896"/>
              <a:gd name="T29" fmla="*/ 542 h 864"/>
              <a:gd name="T30" fmla="*/ 2183 w 4896"/>
              <a:gd name="T31" fmla="*/ 650 h 864"/>
              <a:gd name="T32" fmla="*/ 2341 w 4896"/>
              <a:gd name="T33" fmla="*/ 321 h 864"/>
              <a:gd name="T34" fmla="*/ 2638 w 4896"/>
              <a:gd name="T35" fmla="*/ 633 h 864"/>
              <a:gd name="T36" fmla="*/ 2405 w 4896"/>
              <a:gd name="T37" fmla="*/ 593 h 864"/>
              <a:gd name="T38" fmla="*/ 2441 w 4896"/>
              <a:gd name="T39" fmla="*/ 408 h 864"/>
              <a:gd name="T40" fmla="*/ 2698 w 4896"/>
              <a:gd name="T41" fmla="*/ 450 h 864"/>
              <a:gd name="T42" fmla="*/ 2484 w 4896"/>
              <a:gd name="T43" fmla="*/ 539 h 864"/>
              <a:gd name="T44" fmla="*/ 2610 w 4896"/>
              <a:gd name="T45" fmla="*/ 619 h 864"/>
              <a:gd name="T46" fmla="*/ 2785 w 4896"/>
              <a:gd name="T47" fmla="*/ 691 h 864"/>
              <a:gd name="T48" fmla="*/ 3313 w 4896"/>
              <a:gd name="T49" fmla="*/ 560 h 864"/>
              <a:gd name="T50" fmla="*/ 3024 w 4896"/>
              <a:gd name="T51" fmla="*/ 671 h 864"/>
              <a:gd name="T52" fmla="*/ 3249 w 4896"/>
              <a:gd name="T53" fmla="*/ 568 h 864"/>
              <a:gd name="T54" fmla="*/ 3025 w 4896"/>
              <a:gd name="T55" fmla="*/ 303 h 864"/>
              <a:gd name="T56" fmla="*/ 3291 w 4896"/>
              <a:gd name="T57" fmla="*/ 250 h 864"/>
              <a:gd name="T58" fmla="*/ 3097 w 4896"/>
              <a:gd name="T59" fmla="*/ 338 h 864"/>
              <a:gd name="T60" fmla="*/ 3313 w 4896"/>
              <a:gd name="T61" fmla="*/ 560 h 864"/>
              <a:gd name="T62" fmla="*/ 3398 w 4896"/>
              <a:gd name="T63" fmla="*/ 371 h 864"/>
              <a:gd name="T64" fmla="*/ 3398 w 4896"/>
              <a:gd name="T65" fmla="*/ 231 h 864"/>
              <a:gd name="T66" fmla="*/ 3551 w 4896"/>
              <a:gd name="T67" fmla="*/ 371 h 864"/>
              <a:gd name="T68" fmla="*/ 3513 w 4896"/>
              <a:gd name="T69" fmla="*/ 649 h 864"/>
              <a:gd name="T70" fmla="*/ 3849 w 4896"/>
              <a:gd name="T71" fmla="*/ 691 h 864"/>
              <a:gd name="T72" fmla="*/ 3601 w 4896"/>
              <a:gd name="T73" fmla="*/ 542 h 864"/>
              <a:gd name="T74" fmla="*/ 3750 w 4896"/>
              <a:gd name="T75" fmla="*/ 650 h 864"/>
              <a:gd name="T76" fmla="*/ 3909 w 4896"/>
              <a:gd name="T77" fmla="*/ 321 h 864"/>
              <a:gd name="T78" fmla="*/ 4255 w 4896"/>
              <a:gd name="T79" fmla="*/ 628 h 864"/>
              <a:gd name="T80" fmla="*/ 3973 w 4896"/>
              <a:gd name="T81" fmla="*/ 515 h 864"/>
              <a:gd name="T82" fmla="*/ 4255 w 4896"/>
              <a:gd name="T83" fmla="*/ 372 h 864"/>
              <a:gd name="T84" fmla="*/ 4255 w 4896"/>
              <a:gd name="T85" fmla="*/ 524 h 864"/>
              <a:gd name="T86" fmla="*/ 4065 w 4896"/>
              <a:gd name="T87" fmla="*/ 402 h 864"/>
              <a:gd name="T88" fmla="*/ 4224 w 4896"/>
              <a:gd name="T89" fmla="*/ 614 h 864"/>
              <a:gd name="T90" fmla="*/ 4404 w 4896"/>
              <a:gd name="T91" fmla="*/ 321 h 864"/>
              <a:gd name="T92" fmla="*/ 4846 w 4896"/>
              <a:gd name="T93" fmla="*/ 647 h 864"/>
              <a:gd name="T94" fmla="*/ 4581 w 4896"/>
              <a:gd name="T95" fmla="*/ 365 h 864"/>
              <a:gd name="T96" fmla="*/ 4835 w 4896"/>
              <a:gd name="T97" fmla="*/ 507 h 864"/>
              <a:gd name="T98" fmla="*/ 4592 w 4896"/>
              <a:gd name="T99" fmla="*/ 508 h 864"/>
              <a:gd name="T100" fmla="*/ 4835 w 4896"/>
              <a:gd name="T101" fmla="*/ 507 h 864"/>
              <a:gd name="T102" fmla="*/ 0 w 4896"/>
              <a:gd name="T103" fmla="*/ 216 h 864"/>
              <a:gd name="T104" fmla="*/ 648 w 4896"/>
              <a:gd name="T105" fmla="*/ 864 h 864"/>
              <a:gd name="T106" fmla="*/ 86 w 4896"/>
              <a:gd name="T107" fmla="*/ 562 h 864"/>
              <a:gd name="T108" fmla="*/ 420 w 4896"/>
              <a:gd name="T109" fmla="*/ 432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96" h="864">
                <a:moveTo>
                  <a:pt x="1689" y="199"/>
                </a:moveTo>
                <a:cubicBezTo>
                  <a:pt x="1689" y="210"/>
                  <a:pt x="1686" y="220"/>
                  <a:pt x="1678" y="227"/>
                </a:cubicBezTo>
                <a:cubicBezTo>
                  <a:pt x="1670" y="234"/>
                  <a:pt x="1661" y="238"/>
                  <a:pt x="1650" y="238"/>
                </a:cubicBezTo>
                <a:cubicBezTo>
                  <a:pt x="1640" y="238"/>
                  <a:pt x="1630" y="235"/>
                  <a:pt x="1623" y="227"/>
                </a:cubicBezTo>
                <a:cubicBezTo>
                  <a:pt x="1615" y="220"/>
                  <a:pt x="1612" y="211"/>
                  <a:pt x="1612" y="199"/>
                </a:cubicBezTo>
                <a:cubicBezTo>
                  <a:pt x="1612" y="189"/>
                  <a:pt x="1615" y="180"/>
                  <a:pt x="1623" y="172"/>
                </a:cubicBezTo>
                <a:cubicBezTo>
                  <a:pt x="1630" y="165"/>
                  <a:pt x="1639" y="161"/>
                  <a:pt x="1650" y="161"/>
                </a:cubicBezTo>
                <a:cubicBezTo>
                  <a:pt x="1661" y="161"/>
                  <a:pt x="1671" y="165"/>
                  <a:pt x="1678" y="172"/>
                </a:cubicBezTo>
                <a:cubicBezTo>
                  <a:pt x="1686" y="180"/>
                  <a:pt x="1689" y="189"/>
                  <a:pt x="1689" y="199"/>
                </a:cubicBezTo>
                <a:close/>
                <a:moveTo>
                  <a:pt x="4471" y="199"/>
                </a:moveTo>
                <a:cubicBezTo>
                  <a:pt x="4471" y="210"/>
                  <a:pt x="4467" y="220"/>
                  <a:pt x="4460" y="227"/>
                </a:cubicBezTo>
                <a:cubicBezTo>
                  <a:pt x="4452" y="234"/>
                  <a:pt x="4443" y="238"/>
                  <a:pt x="4432" y="238"/>
                </a:cubicBezTo>
                <a:cubicBezTo>
                  <a:pt x="4421" y="238"/>
                  <a:pt x="4412" y="235"/>
                  <a:pt x="4405" y="227"/>
                </a:cubicBezTo>
                <a:cubicBezTo>
                  <a:pt x="4397" y="220"/>
                  <a:pt x="4394" y="211"/>
                  <a:pt x="4394" y="199"/>
                </a:cubicBezTo>
                <a:cubicBezTo>
                  <a:pt x="4394" y="189"/>
                  <a:pt x="4397" y="180"/>
                  <a:pt x="4405" y="172"/>
                </a:cubicBezTo>
                <a:cubicBezTo>
                  <a:pt x="4412" y="165"/>
                  <a:pt x="4421" y="161"/>
                  <a:pt x="4432" y="161"/>
                </a:cubicBezTo>
                <a:cubicBezTo>
                  <a:pt x="4443" y="161"/>
                  <a:pt x="4453" y="165"/>
                  <a:pt x="4460" y="172"/>
                </a:cubicBezTo>
                <a:cubicBezTo>
                  <a:pt x="4468" y="180"/>
                  <a:pt x="4471" y="189"/>
                  <a:pt x="4471" y="199"/>
                </a:cubicBezTo>
                <a:close/>
                <a:moveTo>
                  <a:pt x="1572" y="173"/>
                </a:moveTo>
                <a:cubicBezTo>
                  <a:pt x="1380" y="691"/>
                  <a:pt x="1380" y="691"/>
                  <a:pt x="1380" y="691"/>
                </a:cubicBezTo>
                <a:cubicBezTo>
                  <a:pt x="1314" y="691"/>
                  <a:pt x="1314" y="691"/>
                  <a:pt x="1314" y="691"/>
                </a:cubicBezTo>
                <a:cubicBezTo>
                  <a:pt x="1125" y="173"/>
                  <a:pt x="1125" y="173"/>
                  <a:pt x="1125" y="173"/>
                </a:cubicBezTo>
                <a:cubicBezTo>
                  <a:pt x="1193" y="173"/>
                  <a:pt x="1193" y="173"/>
                  <a:pt x="1193" y="173"/>
                </a:cubicBezTo>
                <a:cubicBezTo>
                  <a:pt x="1347" y="615"/>
                  <a:pt x="1347" y="615"/>
                  <a:pt x="1347" y="615"/>
                </a:cubicBezTo>
                <a:cubicBezTo>
                  <a:pt x="1349" y="615"/>
                  <a:pt x="1349" y="615"/>
                  <a:pt x="1349" y="615"/>
                </a:cubicBezTo>
                <a:cubicBezTo>
                  <a:pt x="1507" y="173"/>
                  <a:pt x="1507" y="173"/>
                  <a:pt x="1507" y="173"/>
                </a:cubicBezTo>
                <a:lnTo>
                  <a:pt x="1572" y="173"/>
                </a:lnTo>
                <a:close/>
                <a:moveTo>
                  <a:pt x="1679" y="691"/>
                </a:moveTo>
                <a:cubicBezTo>
                  <a:pt x="1620" y="691"/>
                  <a:pt x="1620" y="691"/>
                  <a:pt x="1620" y="691"/>
                </a:cubicBezTo>
                <a:cubicBezTo>
                  <a:pt x="1620" y="321"/>
                  <a:pt x="1620" y="321"/>
                  <a:pt x="1620" y="321"/>
                </a:cubicBezTo>
                <a:cubicBezTo>
                  <a:pt x="1679" y="321"/>
                  <a:pt x="1679" y="321"/>
                  <a:pt x="1679" y="321"/>
                </a:cubicBezTo>
                <a:lnTo>
                  <a:pt x="1679" y="691"/>
                </a:lnTo>
                <a:close/>
                <a:moveTo>
                  <a:pt x="1980" y="592"/>
                </a:moveTo>
                <a:cubicBezTo>
                  <a:pt x="1980" y="624"/>
                  <a:pt x="1967" y="650"/>
                  <a:pt x="1943" y="670"/>
                </a:cubicBezTo>
                <a:cubicBezTo>
                  <a:pt x="1918" y="690"/>
                  <a:pt x="1885" y="700"/>
                  <a:pt x="1844" y="700"/>
                </a:cubicBezTo>
                <a:cubicBezTo>
                  <a:pt x="1809" y="700"/>
                  <a:pt x="1778" y="693"/>
                  <a:pt x="1752" y="678"/>
                </a:cubicBezTo>
                <a:cubicBezTo>
                  <a:pt x="1752" y="614"/>
                  <a:pt x="1752" y="614"/>
                  <a:pt x="1752" y="614"/>
                </a:cubicBezTo>
                <a:cubicBezTo>
                  <a:pt x="1781" y="638"/>
                  <a:pt x="1813" y="650"/>
                  <a:pt x="1848" y="650"/>
                </a:cubicBezTo>
                <a:cubicBezTo>
                  <a:pt x="1895" y="650"/>
                  <a:pt x="1919" y="633"/>
                  <a:pt x="1919" y="598"/>
                </a:cubicBezTo>
                <a:cubicBezTo>
                  <a:pt x="1919" y="584"/>
                  <a:pt x="1914" y="573"/>
                  <a:pt x="1905" y="564"/>
                </a:cubicBezTo>
                <a:cubicBezTo>
                  <a:pt x="1896" y="555"/>
                  <a:pt x="1875" y="543"/>
                  <a:pt x="1843" y="528"/>
                </a:cubicBezTo>
                <a:cubicBezTo>
                  <a:pt x="1810" y="514"/>
                  <a:pt x="1787" y="499"/>
                  <a:pt x="1773" y="483"/>
                </a:cubicBezTo>
                <a:cubicBezTo>
                  <a:pt x="1760" y="467"/>
                  <a:pt x="1753" y="446"/>
                  <a:pt x="1753" y="419"/>
                </a:cubicBezTo>
                <a:cubicBezTo>
                  <a:pt x="1753" y="389"/>
                  <a:pt x="1765" y="363"/>
                  <a:pt x="1790" y="343"/>
                </a:cubicBezTo>
                <a:cubicBezTo>
                  <a:pt x="1814" y="322"/>
                  <a:pt x="1846" y="312"/>
                  <a:pt x="1883" y="312"/>
                </a:cubicBezTo>
                <a:cubicBezTo>
                  <a:pt x="1913" y="312"/>
                  <a:pt x="1939" y="318"/>
                  <a:pt x="1963" y="329"/>
                </a:cubicBezTo>
                <a:cubicBezTo>
                  <a:pt x="1963" y="389"/>
                  <a:pt x="1963" y="389"/>
                  <a:pt x="1963" y="389"/>
                </a:cubicBezTo>
                <a:cubicBezTo>
                  <a:pt x="1939" y="371"/>
                  <a:pt x="1911" y="363"/>
                  <a:pt x="1879" y="363"/>
                </a:cubicBezTo>
                <a:cubicBezTo>
                  <a:pt x="1859" y="363"/>
                  <a:pt x="1844" y="367"/>
                  <a:pt x="1832" y="377"/>
                </a:cubicBezTo>
                <a:cubicBezTo>
                  <a:pt x="1820" y="387"/>
                  <a:pt x="1814" y="399"/>
                  <a:pt x="1814" y="414"/>
                </a:cubicBezTo>
                <a:cubicBezTo>
                  <a:pt x="1814" y="431"/>
                  <a:pt x="1818" y="443"/>
                  <a:pt x="1827" y="452"/>
                </a:cubicBezTo>
                <a:cubicBezTo>
                  <a:pt x="1837" y="461"/>
                  <a:pt x="1856" y="471"/>
                  <a:pt x="1884" y="483"/>
                </a:cubicBezTo>
                <a:cubicBezTo>
                  <a:pt x="1919" y="498"/>
                  <a:pt x="1944" y="514"/>
                  <a:pt x="1958" y="530"/>
                </a:cubicBezTo>
                <a:cubicBezTo>
                  <a:pt x="1973" y="547"/>
                  <a:pt x="1980" y="567"/>
                  <a:pt x="1980" y="592"/>
                </a:cubicBezTo>
                <a:close/>
                <a:moveTo>
                  <a:pt x="2341" y="691"/>
                </a:moveTo>
                <a:cubicBezTo>
                  <a:pt x="2282" y="691"/>
                  <a:pt x="2282" y="691"/>
                  <a:pt x="2282" y="691"/>
                </a:cubicBezTo>
                <a:cubicBezTo>
                  <a:pt x="2282" y="633"/>
                  <a:pt x="2282" y="633"/>
                  <a:pt x="2282" y="633"/>
                </a:cubicBezTo>
                <a:cubicBezTo>
                  <a:pt x="2280" y="633"/>
                  <a:pt x="2280" y="633"/>
                  <a:pt x="2280" y="633"/>
                </a:cubicBezTo>
                <a:cubicBezTo>
                  <a:pt x="2256" y="678"/>
                  <a:pt x="2218" y="700"/>
                  <a:pt x="2167" y="700"/>
                </a:cubicBezTo>
                <a:cubicBezTo>
                  <a:pt x="2078" y="700"/>
                  <a:pt x="2034" y="648"/>
                  <a:pt x="2034" y="542"/>
                </a:cubicBezTo>
                <a:cubicBezTo>
                  <a:pt x="2034" y="321"/>
                  <a:pt x="2034" y="321"/>
                  <a:pt x="2034" y="321"/>
                </a:cubicBezTo>
                <a:cubicBezTo>
                  <a:pt x="2093" y="321"/>
                  <a:pt x="2093" y="321"/>
                  <a:pt x="2093" y="321"/>
                </a:cubicBezTo>
                <a:cubicBezTo>
                  <a:pt x="2093" y="533"/>
                  <a:pt x="2093" y="533"/>
                  <a:pt x="2093" y="533"/>
                </a:cubicBezTo>
                <a:cubicBezTo>
                  <a:pt x="2093" y="611"/>
                  <a:pt x="2123" y="650"/>
                  <a:pt x="2183" y="650"/>
                </a:cubicBezTo>
                <a:cubicBezTo>
                  <a:pt x="2212" y="650"/>
                  <a:pt x="2236" y="639"/>
                  <a:pt x="2254" y="618"/>
                </a:cubicBezTo>
                <a:cubicBezTo>
                  <a:pt x="2273" y="596"/>
                  <a:pt x="2282" y="569"/>
                  <a:pt x="2282" y="534"/>
                </a:cubicBezTo>
                <a:cubicBezTo>
                  <a:pt x="2282" y="321"/>
                  <a:pt x="2282" y="321"/>
                  <a:pt x="2282" y="321"/>
                </a:cubicBezTo>
                <a:cubicBezTo>
                  <a:pt x="2341" y="321"/>
                  <a:pt x="2341" y="321"/>
                  <a:pt x="2341" y="321"/>
                </a:cubicBezTo>
                <a:lnTo>
                  <a:pt x="2341" y="691"/>
                </a:lnTo>
                <a:close/>
                <a:moveTo>
                  <a:pt x="2698" y="691"/>
                </a:moveTo>
                <a:cubicBezTo>
                  <a:pt x="2638" y="691"/>
                  <a:pt x="2638" y="691"/>
                  <a:pt x="2638" y="691"/>
                </a:cubicBezTo>
                <a:cubicBezTo>
                  <a:pt x="2638" y="633"/>
                  <a:pt x="2638" y="633"/>
                  <a:pt x="2638" y="633"/>
                </a:cubicBezTo>
                <a:cubicBezTo>
                  <a:pt x="2637" y="633"/>
                  <a:pt x="2637" y="633"/>
                  <a:pt x="2637" y="633"/>
                </a:cubicBezTo>
                <a:cubicBezTo>
                  <a:pt x="2611" y="678"/>
                  <a:pt x="2573" y="700"/>
                  <a:pt x="2523" y="700"/>
                </a:cubicBezTo>
                <a:cubicBezTo>
                  <a:pt x="2487" y="700"/>
                  <a:pt x="2459" y="691"/>
                  <a:pt x="2437" y="671"/>
                </a:cubicBezTo>
                <a:cubicBezTo>
                  <a:pt x="2416" y="652"/>
                  <a:pt x="2405" y="626"/>
                  <a:pt x="2405" y="593"/>
                </a:cubicBezTo>
                <a:cubicBezTo>
                  <a:pt x="2405" y="524"/>
                  <a:pt x="2446" y="484"/>
                  <a:pt x="2527" y="472"/>
                </a:cubicBezTo>
                <a:cubicBezTo>
                  <a:pt x="2638" y="457"/>
                  <a:pt x="2638" y="457"/>
                  <a:pt x="2638" y="457"/>
                </a:cubicBezTo>
                <a:cubicBezTo>
                  <a:pt x="2638" y="394"/>
                  <a:pt x="2613" y="363"/>
                  <a:pt x="2562" y="363"/>
                </a:cubicBezTo>
                <a:cubicBezTo>
                  <a:pt x="2517" y="363"/>
                  <a:pt x="2477" y="378"/>
                  <a:pt x="2441" y="408"/>
                </a:cubicBezTo>
                <a:cubicBezTo>
                  <a:pt x="2441" y="347"/>
                  <a:pt x="2441" y="347"/>
                  <a:pt x="2441" y="347"/>
                </a:cubicBezTo>
                <a:cubicBezTo>
                  <a:pt x="2452" y="339"/>
                  <a:pt x="2471" y="331"/>
                  <a:pt x="2497" y="323"/>
                </a:cubicBezTo>
                <a:cubicBezTo>
                  <a:pt x="2523" y="316"/>
                  <a:pt x="2547" y="312"/>
                  <a:pt x="2567" y="312"/>
                </a:cubicBezTo>
                <a:cubicBezTo>
                  <a:pt x="2654" y="312"/>
                  <a:pt x="2698" y="358"/>
                  <a:pt x="2698" y="450"/>
                </a:cubicBezTo>
                <a:lnTo>
                  <a:pt x="2698" y="691"/>
                </a:lnTo>
                <a:close/>
                <a:moveTo>
                  <a:pt x="2638" y="504"/>
                </a:moveTo>
                <a:cubicBezTo>
                  <a:pt x="2549" y="517"/>
                  <a:pt x="2549" y="517"/>
                  <a:pt x="2549" y="517"/>
                </a:cubicBezTo>
                <a:cubicBezTo>
                  <a:pt x="2518" y="521"/>
                  <a:pt x="2497" y="528"/>
                  <a:pt x="2484" y="539"/>
                </a:cubicBezTo>
                <a:cubicBezTo>
                  <a:pt x="2472" y="549"/>
                  <a:pt x="2466" y="565"/>
                  <a:pt x="2466" y="588"/>
                </a:cubicBezTo>
                <a:cubicBezTo>
                  <a:pt x="2466" y="607"/>
                  <a:pt x="2472" y="622"/>
                  <a:pt x="2486" y="633"/>
                </a:cubicBezTo>
                <a:cubicBezTo>
                  <a:pt x="2499" y="644"/>
                  <a:pt x="2516" y="650"/>
                  <a:pt x="2537" y="650"/>
                </a:cubicBezTo>
                <a:cubicBezTo>
                  <a:pt x="2566" y="650"/>
                  <a:pt x="2590" y="639"/>
                  <a:pt x="2610" y="619"/>
                </a:cubicBezTo>
                <a:cubicBezTo>
                  <a:pt x="2629" y="598"/>
                  <a:pt x="2638" y="572"/>
                  <a:pt x="2638" y="541"/>
                </a:cubicBezTo>
                <a:lnTo>
                  <a:pt x="2638" y="504"/>
                </a:lnTo>
                <a:close/>
                <a:moveTo>
                  <a:pt x="2844" y="691"/>
                </a:moveTo>
                <a:cubicBezTo>
                  <a:pt x="2785" y="691"/>
                  <a:pt x="2785" y="691"/>
                  <a:pt x="2785" y="691"/>
                </a:cubicBezTo>
                <a:cubicBezTo>
                  <a:pt x="2785" y="143"/>
                  <a:pt x="2785" y="143"/>
                  <a:pt x="2785" y="143"/>
                </a:cubicBezTo>
                <a:cubicBezTo>
                  <a:pt x="2844" y="143"/>
                  <a:pt x="2844" y="143"/>
                  <a:pt x="2844" y="143"/>
                </a:cubicBezTo>
                <a:lnTo>
                  <a:pt x="2844" y="691"/>
                </a:lnTo>
                <a:close/>
                <a:moveTo>
                  <a:pt x="3313" y="560"/>
                </a:moveTo>
                <a:cubicBezTo>
                  <a:pt x="3313" y="604"/>
                  <a:pt x="3298" y="638"/>
                  <a:pt x="3267" y="663"/>
                </a:cubicBezTo>
                <a:cubicBezTo>
                  <a:pt x="3236" y="688"/>
                  <a:pt x="3194" y="700"/>
                  <a:pt x="3141" y="700"/>
                </a:cubicBezTo>
                <a:cubicBezTo>
                  <a:pt x="3122" y="700"/>
                  <a:pt x="3100" y="697"/>
                  <a:pt x="3076" y="691"/>
                </a:cubicBezTo>
                <a:cubicBezTo>
                  <a:pt x="3051" y="684"/>
                  <a:pt x="3034" y="678"/>
                  <a:pt x="3024" y="671"/>
                </a:cubicBezTo>
                <a:cubicBezTo>
                  <a:pt x="3024" y="599"/>
                  <a:pt x="3024" y="599"/>
                  <a:pt x="3024" y="599"/>
                </a:cubicBezTo>
                <a:cubicBezTo>
                  <a:pt x="3039" y="612"/>
                  <a:pt x="3058" y="623"/>
                  <a:pt x="3082" y="632"/>
                </a:cubicBezTo>
                <a:cubicBezTo>
                  <a:pt x="3106" y="641"/>
                  <a:pt x="3129" y="645"/>
                  <a:pt x="3149" y="645"/>
                </a:cubicBezTo>
                <a:cubicBezTo>
                  <a:pt x="3216" y="645"/>
                  <a:pt x="3249" y="619"/>
                  <a:pt x="3249" y="568"/>
                </a:cubicBezTo>
                <a:cubicBezTo>
                  <a:pt x="3249" y="546"/>
                  <a:pt x="3242" y="527"/>
                  <a:pt x="3228" y="512"/>
                </a:cubicBezTo>
                <a:cubicBezTo>
                  <a:pt x="3214" y="496"/>
                  <a:pt x="3184" y="476"/>
                  <a:pt x="3140" y="450"/>
                </a:cubicBezTo>
                <a:cubicBezTo>
                  <a:pt x="3098" y="426"/>
                  <a:pt x="3068" y="403"/>
                  <a:pt x="3051" y="382"/>
                </a:cubicBezTo>
                <a:cubicBezTo>
                  <a:pt x="3033" y="360"/>
                  <a:pt x="3025" y="334"/>
                  <a:pt x="3025" y="303"/>
                </a:cubicBezTo>
                <a:cubicBezTo>
                  <a:pt x="3025" y="262"/>
                  <a:pt x="3040" y="228"/>
                  <a:pt x="3071" y="203"/>
                </a:cubicBezTo>
                <a:cubicBezTo>
                  <a:pt x="3101" y="177"/>
                  <a:pt x="3141" y="164"/>
                  <a:pt x="3189" y="164"/>
                </a:cubicBezTo>
                <a:cubicBezTo>
                  <a:pt x="3236" y="164"/>
                  <a:pt x="3270" y="170"/>
                  <a:pt x="3291" y="182"/>
                </a:cubicBezTo>
                <a:cubicBezTo>
                  <a:pt x="3291" y="250"/>
                  <a:pt x="3291" y="250"/>
                  <a:pt x="3291" y="250"/>
                </a:cubicBezTo>
                <a:cubicBezTo>
                  <a:pt x="3264" y="229"/>
                  <a:pt x="3229" y="219"/>
                  <a:pt x="3186" y="219"/>
                </a:cubicBezTo>
                <a:cubicBezTo>
                  <a:pt x="3157" y="219"/>
                  <a:pt x="3134" y="226"/>
                  <a:pt x="3116" y="240"/>
                </a:cubicBezTo>
                <a:cubicBezTo>
                  <a:pt x="3098" y="255"/>
                  <a:pt x="3089" y="273"/>
                  <a:pt x="3089" y="297"/>
                </a:cubicBezTo>
                <a:cubicBezTo>
                  <a:pt x="3089" y="314"/>
                  <a:pt x="3091" y="328"/>
                  <a:pt x="3097" y="338"/>
                </a:cubicBezTo>
                <a:cubicBezTo>
                  <a:pt x="3102" y="349"/>
                  <a:pt x="3111" y="359"/>
                  <a:pt x="3124" y="369"/>
                </a:cubicBezTo>
                <a:cubicBezTo>
                  <a:pt x="3137" y="379"/>
                  <a:pt x="3159" y="393"/>
                  <a:pt x="3189" y="410"/>
                </a:cubicBezTo>
                <a:cubicBezTo>
                  <a:pt x="3235" y="436"/>
                  <a:pt x="3267" y="460"/>
                  <a:pt x="3286" y="482"/>
                </a:cubicBezTo>
                <a:cubicBezTo>
                  <a:pt x="3304" y="505"/>
                  <a:pt x="3313" y="531"/>
                  <a:pt x="3313" y="560"/>
                </a:cubicBezTo>
                <a:close/>
                <a:moveTo>
                  <a:pt x="3551" y="688"/>
                </a:moveTo>
                <a:cubicBezTo>
                  <a:pt x="3537" y="696"/>
                  <a:pt x="3518" y="700"/>
                  <a:pt x="3495" y="700"/>
                </a:cubicBezTo>
                <a:cubicBezTo>
                  <a:pt x="3431" y="700"/>
                  <a:pt x="3398" y="663"/>
                  <a:pt x="3398" y="590"/>
                </a:cubicBezTo>
                <a:cubicBezTo>
                  <a:pt x="3398" y="371"/>
                  <a:pt x="3398" y="371"/>
                  <a:pt x="3398" y="371"/>
                </a:cubicBezTo>
                <a:cubicBezTo>
                  <a:pt x="3335" y="371"/>
                  <a:pt x="3335" y="371"/>
                  <a:pt x="3335" y="371"/>
                </a:cubicBezTo>
                <a:cubicBezTo>
                  <a:pt x="3335" y="321"/>
                  <a:pt x="3335" y="321"/>
                  <a:pt x="3335" y="321"/>
                </a:cubicBezTo>
                <a:cubicBezTo>
                  <a:pt x="3398" y="321"/>
                  <a:pt x="3398" y="321"/>
                  <a:pt x="3398" y="321"/>
                </a:cubicBezTo>
                <a:cubicBezTo>
                  <a:pt x="3398" y="231"/>
                  <a:pt x="3398" y="231"/>
                  <a:pt x="3398" y="231"/>
                </a:cubicBezTo>
                <a:cubicBezTo>
                  <a:pt x="3458" y="211"/>
                  <a:pt x="3458" y="211"/>
                  <a:pt x="3458" y="211"/>
                </a:cubicBezTo>
                <a:cubicBezTo>
                  <a:pt x="3458" y="321"/>
                  <a:pt x="3458" y="321"/>
                  <a:pt x="3458" y="321"/>
                </a:cubicBezTo>
                <a:cubicBezTo>
                  <a:pt x="3551" y="321"/>
                  <a:pt x="3551" y="321"/>
                  <a:pt x="3551" y="321"/>
                </a:cubicBezTo>
                <a:cubicBezTo>
                  <a:pt x="3551" y="371"/>
                  <a:pt x="3551" y="371"/>
                  <a:pt x="3551" y="371"/>
                </a:cubicBezTo>
                <a:cubicBezTo>
                  <a:pt x="3458" y="371"/>
                  <a:pt x="3458" y="371"/>
                  <a:pt x="3458" y="371"/>
                </a:cubicBezTo>
                <a:cubicBezTo>
                  <a:pt x="3458" y="580"/>
                  <a:pt x="3458" y="580"/>
                  <a:pt x="3458" y="580"/>
                </a:cubicBezTo>
                <a:cubicBezTo>
                  <a:pt x="3458" y="605"/>
                  <a:pt x="3462" y="623"/>
                  <a:pt x="3470" y="633"/>
                </a:cubicBezTo>
                <a:cubicBezTo>
                  <a:pt x="3479" y="644"/>
                  <a:pt x="3493" y="649"/>
                  <a:pt x="3513" y="649"/>
                </a:cubicBezTo>
                <a:cubicBezTo>
                  <a:pt x="3527" y="649"/>
                  <a:pt x="3540" y="645"/>
                  <a:pt x="3551" y="637"/>
                </a:cubicBezTo>
                <a:lnTo>
                  <a:pt x="3551" y="688"/>
                </a:lnTo>
                <a:close/>
                <a:moveTo>
                  <a:pt x="3909" y="691"/>
                </a:moveTo>
                <a:cubicBezTo>
                  <a:pt x="3849" y="691"/>
                  <a:pt x="3849" y="691"/>
                  <a:pt x="3849" y="691"/>
                </a:cubicBezTo>
                <a:cubicBezTo>
                  <a:pt x="3849" y="633"/>
                  <a:pt x="3849" y="633"/>
                  <a:pt x="3849" y="633"/>
                </a:cubicBezTo>
                <a:cubicBezTo>
                  <a:pt x="3848" y="633"/>
                  <a:pt x="3848" y="633"/>
                  <a:pt x="3848" y="633"/>
                </a:cubicBezTo>
                <a:cubicBezTo>
                  <a:pt x="3823" y="678"/>
                  <a:pt x="3785" y="700"/>
                  <a:pt x="3734" y="700"/>
                </a:cubicBezTo>
                <a:cubicBezTo>
                  <a:pt x="3645" y="700"/>
                  <a:pt x="3601" y="648"/>
                  <a:pt x="3601" y="542"/>
                </a:cubicBezTo>
                <a:cubicBezTo>
                  <a:pt x="3601" y="321"/>
                  <a:pt x="3601" y="321"/>
                  <a:pt x="3601" y="321"/>
                </a:cubicBezTo>
                <a:cubicBezTo>
                  <a:pt x="3660" y="321"/>
                  <a:pt x="3660" y="321"/>
                  <a:pt x="3660" y="321"/>
                </a:cubicBezTo>
                <a:cubicBezTo>
                  <a:pt x="3660" y="533"/>
                  <a:pt x="3660" y="533"/>
                  <a:pt x="3660" y="533"/>
                </a:cubicBezTo>
                <a:cubicBezTo>
                  <a:pt x="3660" y="611"/>
                  <a:pt x="3690" y="650"/>
                  <a:pt x="3750" y="650"/>
                </a:cubicBezTo>
                <a:cubicBezTo>
                  <a:pt x="3780" y="650"/>
                  <a:pt x="3803" y="639"/>
                  <a:pt x="3822" y="618"/>
                </a:cubicBezTo>
                <a:cubicBezTo>
                  <a:pt x="3840" y="596"/>
                  <a:pt x="3849" y="569"/>
                  <a:pt x="3849" y="534"/>
                </a:cubicBezTo>
                <a:cubicBezTo>
                  <a:pt x="3849" y="321"/>
                  <a:pt x="3849" y="321"/>
                  <a:pt x="3849" y="321"/>
                </a:cubicBezTo>
                <a:cubicBezTo>
                  <a:pt x="3909" y="321"/>
                  <a:pt x="3909" y="321"/>
                  <a:pt x="3909" y="321"/>
                </a:cubicBezTo>
                <a:lnTo>
                  <a:pt x="3909" y="691"/>
                </a:lnTo>
                <a:close/>
                <a:moveTo>
                  <a:pt x="4314" y="691"/>
                </a:moveTo>
                <a:cubicBezTo>
                  <a:pt x="4255" y="691"/>
                  <a:pt x="4255" y="691"/>
                  <a:pt x="4255" y="691"/>
                </a:cubicBezTo>
                <a:cubicBezTo>
                  <a:pt x="4255" y="628"/>
                  <a:pt x="4255" y="628"/>
                  <a:pt x="4255" y="628"/>
                </a:cubicBezTo>
                <a:cubicBezTo>
                  <a:pt x="4254" y="628"/>
                  <a:pt x="4254" y="628"/>
                  <a:pt x="4254" y="628"/>
                </a:cubicBezTo>
                <a:cubicBezTo>
                  <a:pt x="4226" y="676"/>
                  <a:pt x="4184" y="700"/>
                  <a:pt x="4126" y="700"/>
                </a:cubicBezTo>
                <a:cubicBezTo>
                  <a:pt x="4080" y="700"/>
                  <a:pt x="4042" y="684"/>
                  <a:pt x="4015" y="650"/>
                </a:cubicBezTo>
                <a:cubicBezTo>
                  <a:pt x="3987" y="616"/>
                  <a:pt x="3973" y="571"/>
                  <a:pt x="3973" y="515"/>
                </a:cubicBezTo>
                <a:cubicBezTo>
                  <a:pt x="3973" y="454"/>
                  <a:pt x="3988" y="405"/>
                  <a:pt x="4019" y="368"/>
                </a:cubicBezTo>
                <a:cubicBezTo>
                  <a:pt x="4050" y="331"/>
                  <a:pt x="4091" y="312"/>
                  <a:pt x="4143" y="312"/>
                </a:cubicBezTo>
                <a:cubicBezTo>
                  <a:pt x="4193" y="312"/>
                  <a:pt x="4230" y="332"/>
                  <a:pt x="4254" y="372"/>
                </a:cubicBezTo>
                <a:cubicBezTo>
                  <a:pt x="4255" y="372"/>
                  <a:pt x="4255" y="372"/>
                  <a:pt x="4255" y="372"/>
                </a:cubicBezTo>
                <a:cubicBezTo>
                  <a:pt x="4255" y="143"/>
                  <a:pt x="4255" y="143"/>
                  <a:pt x="4255" y="143"/>
                </a:cubicBezTo>
                <a:cubicBezTo>
                  <a:pt x="4314" y="143"/>
                  <a:pt x="4314" y="143"/>
                  <a:pt x="4314" y="143"/>
                </a:cubicBezTo>
                <a:lnTo>
                  <a:pt x="4314" y="691"/>
                </a:lnTo>
                <a:close/>
                <a:moveTo>
                  <a:pt x="4255" y="524"/>
                </a:moveTo>
                <a:cubicBezTo>
                  <a:pt x="4255" y="469"/>
                  <a:pt x="4255" y="469"/>
                  <a:pt x="4255" y="469"/>
                </a:cubicBezTo>
                <a:cubicBezTo>
                  <a:pt x="4255" y="439"/>
                  <a:pt x="4245" y="413"/>
                  <a:pt x="4225" y="393"/>
                </a:cubicBezTo>
                <a:cubicBezTo>
                  <a:pt x="4204" y="373"/>
                  <a:pt x="4179" y="363"/>
                  <a:pt x="4150" y="363"/>
                </a:cubicBezTo>
                <a:cubicBezTo>
                  <a:pt x="4115" y="363"/>
                  <a:pt x="4086" y="376"/>
                  <a:pt x="4065" y="402"/>
                </a:cubicBezTo>
                <a:cubicBezTo>
                  <a:pt x="4044" y="429"/>
                  <a:pt x="4034" y="465"/>
                  <a:pt x="4034" y="512"/>
                </a:cubicBezTo>
                <a:cubicBezTo>
                  <a:pt x="4034" y="554"/>
                  <a:pt x="4044" y="588"/>
                  <a:pt x="4063" y="613"/>
                </a:cubicBezTo>
                <a:cubicBezTo>
                  <a:pt x="4083" y="637"/>
                  <a:pt x="4110" y="650"/>
                  <a:pt x="4143" y="650"/>
                </a:cubicBezTo>
                <a:cubicBezTo>
                  <a:pt x="4176" y="650"/>
                  <a:pt x="4203" y="638"/>
                  <a:pt x="4224" y="614"/>
                </a:cubicBezTo>
                <a:cubicBezTo>
                  <a:pt x="4245" y="591"/>
                  <a:pt x="4255" y="561"/>
                  <a:pt x="4255" y="524"/>
                </a:cubicBezTo>
                <a:close/>
                <a:moveTo>
                  <a:pt x="4464" y="691"/>
                </a:moveTo>
                <a:cubicBezTo>
                  <a:pt x="4404" y="691"/>
                  <a:pt x="4404" y="691"/>
                  <a:pt x="4404" y="691"/>
                </a:cubicBezTo>
                <a:cubicBezTo>
                  <a:pt x="4404" y="321"/>
                  <a:pt x="4404" y="321"/>
                  <a:pt x="4404" y="321"/>
                </a:cubicBezTo>
                <a:cubicBezTo>
                  <a:pt x="4464" y="321"/>
                  <a:pt x="4464" y="321"/>
                  <a:pt x="4464" y="321"/>
                </a:cubicBezTo>
                <a:lnTo>
                  <a:pt x="4464" y="691"/>
                </a:lnTo>
                <a:close/>
                <a:moveTo>
                  <a:pt x="4896" y="505"/>
                </a:moveTo>
                <a:cubicBezTo>
                  <a:pt x="4896" y="564"/>
                  <a:pt x="4879" y="611"/>
                  <a:pt x="4846" y="647"/>
                </a:cubicBezTo>
                <a:cubicBezTo>
                  <a:pt x="4812" y="682"/>
                  <a:pt x="4767" y="700"/>
                  <a:pt x="4711" y="700"/>
                </a:cubicBezTo>
                <a:cubicBezTo>
                  <a:pt x="4656" y="700"/>
                  <a:pt x="4613" y="683"/>
                  <a:pt x="4580" y="648"/>
                </a:cubicBezTo>
                <a:cubicBezTo>
                  <a:pt x="4547" y="613"/>
                  <a:pt x="4531" y="567"/>
                  <a:pt x="4531" y="510"/>
                </a:cubicBezTo>
                <a:cubicBezTo>
                  <a:pt x="4531" y="449"/>
                  <a:pt x="4548" y="401"/>
                  <a:pt x="4581" y="365"/>
                </a:cubicBezTo>
                <a:cubicBezTo>
                  <a:pt x="4615" y="330"/>
                  <a:pt x="4661" y="312"/>
                  <a:pt x="4720" y="312"/>
                </a:cubicBezTo>
                <a:cubicBezTo>
                  <a:pt x="4775" y="312"/>
                  <a:pt x="4818" y="329"/>
                  <a:pt x="4849" y="363"/>
                </a:cubicBezTo>
                <a:cubicBezTo>
                  <a:pt x="4880" y="398"/>
                  <a:pt x="4896" y="445"/>
                  <a:pt x="4896" y="505"/>
                </a:cubicBezTo>
                <a:close/>
                <a:moveTo>
                  <a:pt x="4835" y="507"/>
                </a:moveTo>
                <a:cubicBezTo>
                  <a:pt x="4835" y="460"/>
                  <a:pt x="4825" y="425"/>
                  <a:pt x="4804" y="400"/>
                </a:cubicBezTo>
                <a:cubicBezTo>
                  <a:pt x="4783" y="375"/>
                  <a:pt x="4754" y="363"/>
                  <a:pt x="4716" y="363"/>
                </a:cubicBezTo>
                <a:cubicBezTo>
                  <a:pt x="4677" y="363"/>
                  <a:pt x="4647" y="375"/>
                  <a:pt x="4625" y="401"/>
                </a:cubicBezTo>
                <a:cubicBezTo>
                  <a:pt x="4603" y="426"/>
                  <a:pt x="4592" y="462"/>
                  <a:pt x="4592" y="508"/>
                </a:cubicBezTo>
                <a:cubicBezTo>
                  <a:pt x="4592" y="553"/>
                  <a:pt x="4603" y="587"/>
                  <a:pt x="4625" y="612"/>
                </a:cubicBezTo>
                <a:cubicBezTo>
                  <a:pt x="4648" y="637"/>
                  <a:pt x="4678" y="650"/>
                  <a:pt x="4716" y="650"/>
                </a:cubicBezTo>
                <a:cubicBezTo>
                  <a:pt x="4754" y="650"/>
                  <a:pt x="4784" y="637"/>
                  <a:pt x="4804" y="613"/>
                </a:cubicBezTo>
                <a:cubicBezTo>
                  <a:pt x="4825" y="588"/>
                  <a:pt x="4835" y="553"/>
                  <a:pt x="4835" y="507"/>
                </a:cubicBezTo>
                <a:close/>
                <a:moveTo>
                  <a:pt x="648" y="0"/>
                </a:moveTo>
                <a:cubicBezTo>
                  <a:pt x="305" y="343"/>
                  <a:pt x="305" y="343"/>
                  <a:pt x="305" y="343"/>
                </a:cubicBezTo>
                <a:cubicBezTo>
                  <a:pt x="86" y="173"/>
                  <a:pt x="86" y="173"/>
                  <a:pt x="86" y="173"/>
                </a:cubicBezTo>
                <a:cubicBezTo>
                  <a:pt x="0" y="216"/>
                  <a:pt x="0" y="216"/>
                  <a:pt x="0" y="216"/>
                </a:cubicBezTo>
                <a:cubicBezTo>
                  <a:pt x="0" y="648"/>
                  <a:pt x="0" y="648"/>
                  <a:pt x="0" y="648"/>
                </a:cubicBezTo>
                <a:cubicBezTo>
                  <a:pt x="86" y="691"/>
                  <a:pt x="86" y="691"/>
                  <a:pt x="86" y="691"/>
                </a:cubicBezTo>
                <a:cubicBezTo>
                  <a:pt x="305" y="521"/>
                  <a:pt x="305" y="521"/>
                  <a:pt x="305" y="521"/>
                </a:cubicBezTo>
                <a:cubicBezTo>
                  <a:pt x="648" y="864"/>
                  <a:pt x="648" y="864"/>
                  <a:pt x="648" y="864"/>
                </a:cubicBezTo>
                <a:cubicBezTo>
                  <a:pt x="865" y="778"/>
                  <a:pt x="865" y="778"/>
                  <a:pt x="865" y="778"/>
                </a:cubicBezTo>
                <a:cubicBezTo>
                  <a:pt x="865" y="86"/>
                  <a:pt x="865" y="86"/>
                  <a:pt x="865" y="86"/>
                </a:cubicBezTo>
                <a:lnTo>
                  <a:pt x="648" y="0"/>
                </a:lnTo>
                <a:close/>
                <a:moveTo>
                  <a:pt x="86" y="562"/>
                </a:moveTo>
                <a:cubicBezTo>
                  <a:pt x="86" y="302"/>
                  <a:pt x="86" y="302"/>
                  <a:pt x="86" y="302"/>
                </a:cubicBezTo>
                <a:cubicBezTo>
                  <a:pt x="216" y="432"/>
                  <a:pt x="216" y="432"/>
                  <a:pt x="216" y="432"/>
                </a:cubicBezTo>
                <a:lnTo>
                  <a:pt x="86" y="562"/>
                </a:lnTo>
                <a:close/>
                <a:moveTo>
                  <a:pt x="420" y="432"/>
                </a:moveTo>
                <a:cubicBezTo>
                  <a:pt x="648" y="254"/>
                  <a:pt x="648" y="254"/>
                  <a:pt x="648" y="254"/>
                </a:cubicBezTo>
                <a:cubicBezTo>
                  <a:pt x="648" y="610"/>
                  <a:pt x="648" y="610"/>
                  <a:pt x="648" y="610"/>
                </a:cubicBezTo>
                <a:lnTo>
                  <a:pt x="420" y="43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700" dirty="0">
              <a:solidFill>
                <a:srgbClr val="FFFFFF"/>
              </a:solidFill>
            </a:endParaRPr>
          </a:p>
        </p:txBody>
      </p:sp>
      <p:sp>
        <p:nvSpPr>
          <p:cNvPr id="248" name="Rectangle 247"/>
          <p:cNvSpPr/>
          <p:nvPr/>
        </p:nvSpPr>
        <p:spPr bwMode="auto">
          <a:xfrm>
            <a:off x="2918765" y="5790414"/>
            <a:ext cx="1789476" cy="634324"/>
          </a:xfrm>
          <a:prstGeom prst="rect">
            <a:avLst/>
          </a:prstGeom>
          <a:noFill/>
          <a:ln w="9525" cap="flat" cmpd="sng" algn="ctr">
            <a:noFill/>
            <a:prstDash val="solid"/>
            <a:headEnd type="none" w="med" len="med"/>
            <a:tailEnd type="none" w="med" len="med"/>
          </a:ln>
          <a:effectLst/>
        </p:spPr>
        <p:txBody>
          <a:bodyPr lIns="121863" tIns="60931" rIns="121863" bIns="60931" anchor="t"/>
          <a:lstStyle/>
          <a:p>
            <a:pPr defTabSz="895523">
              <a:lnSpc>
                <a:spcPct val="80000"/>
              </a:lnSpc>
              <a:defRPr/>
            </a:pPr>
            <a:r>
              <a:rPr lang="en-US" sz="1700" kern="0" dirty="0" smtClean="0">
                <a:gradFill>
                  <a:gsLst>
                    <a:gs pos="0">
                      <a:srgbClr val="FFFFFF"/>
                    </a:gs>
                    <a:gs pos="100000">
                      <a:srgbClr val="FFFFFF"/>
                    </a:gs>
                  </a:gsLst>
                  <a:lin ang="5400000" scaled="0"/>
                </a:gradFill>
              </a:rPr>
              <a:t>Test</a:t>
            </a:r>
            <a:br>
              <a:rPr lang="en-US" sz="1700" kern="0" dirty="0" smtClean="0">
                <a:gradFill>
                  <a:gsLst>
                    <a:gs pos="0">
                      <a:srgbClr val="FFFFFF"/>
                    </a:gs>
                    <a:gs pos="100000">
                      <a:srgbClr val="FFFFFF"/>
                    </a:gs>
                  </a:gsLst>
                  <a:lin ang="5400000" scaled="0"/>
                </a:gradFill>
              </a:rPr>
            </a:br>
            <a:r>
              <a:rPr lang="en-US" sz="1700" kern="0" dirty="0" smtClean="0">
                <a:gradFill>
                  <a:gsLst>
                    <a:gs pos="0">
                      <a:srgbClr val="FFFFFF"/>
                    </a:gs>
                    <a:gs pos="100000">
                      <a:srgbClr val="FFFFFF"/>
                    </a:gs>
                  </a:gsLst>
                  <a:lin ang="5400000" scaled="0"/>
                </a:gradFill>
              </a:rPr>
              <a:t>professional</a:t>
            </a:r>
            <a:endParaRPr lang="en-US" sz="1700" kern="0" dirty="0">
              <a:gradFill>
                <a:gsLst>
                  <a:gs pos="0">
                    <a:srgbClr val="FFFFFF"/>
                  </a:gs>
                  <a:gs pos="100000">
                    <a:srgbClr val="FFFFFF"/>
                  </a:gs>
                </a:gsLst>
                <a:lin ang="5400000" scaled="0"/>
              </a:gradFill>
            </a:endParaRPr>
          </a:p>
        </p:txBody>
      </p:sp>
      <p:sp>
        <p:nvSpPr>
          <p:cNvPr id="249" name="Freeform 9"/>
          <p:cNvSpPr>
            <a:spLocks noEditPoints="1"/>
          </p:cNvSpPr>
          <p:nvPr/>
        </p:nvSpPr>
        <p:spPr bwMode="auto">
          <a:xfrm>
            <a:off x="6530698" y="5763211"/>
            <a:ext cx="1628707" cy="273971"/>
          </a:xfrm>
          <a:custGeom>
            <a:avLst/>
            <a:gdLst>
              <a:gd name="T0" fmla="*/ 186 w 754"/>
              <a:gd name="T1" fmla="*/ 32 h 110"/>
              <a:gd name="T2" fmla="*/ 142 w 754"/>
              <a:gd name="T3" fmla="*/ 21 h 110"/>
              <a:gd name="T4" fmla="*/ 167 w 754"/>
              <a:gd name="T5" fmla="*/ 72 h 110"/>
              <a:gd name="T6" fmla="*/ 205 w 754"/>
              <a:gd name="T7" fmla="*/ 78 h 110"/>
              <a:gd name="T8" fmla="*/ 243 w 754"/>
              <a:gd name="T9" fmla="*/ 23 h 110"/>
              <a:gd name="T10" fmla="*/ 234 w 754"/>
              <a:gd name="T11" fmla="*/ 27 h 110"/>
              <a:gd name="T12" fmla="*/ 241 w 754"/>
              <a:gd name="T13" fmla="*/ 87 h 110"/>
              <a:gd name="T14" fmla="*/ 293 w 754"/>
              <a:gd name="T15" fmla="*/ 87 h 110"/>
              <a:gd name="T16" fmla="*/ 261 w 754"/>
              <a:gd name="T17" fmla="*/ 48 h 110"/>
              <a:gd name="T18" fmla="*/ 261 w 754"/>
              <a:gd name="T19" fmla="*/ 87 h 110"/>
              <a:gd name="T20" fmla="*/ 285 w 754"/>
              <a:gd name="T21" fmla="*/ 87 h 110"/>
              <a:gd name="T22" fmla="*/ 336 w 754"/>
              <a:gd name="T23" fmla="*/ 18 h 110"/>
              <a:gd name="T24" fmla="*/ 300 w 754"/>
              <a:gd name="T25" fmla="*/ 65 h 110"/>
              <a:gd name="T26" fmla="*/ 336 w 754"/>
              <a:gd name="T27" fmla="*/ 87 h 110"/>
              <a:gd name="T28" fmla="*/ 312 w 754"/>
              <a:gd name="T29" fmla="*/ 77 h 110"/>
              <a:gd name="T30" fmla="*/ 336 w 754"/>
              <a:gd name="T31" fmla="*/ 59 h 110"/>
              <a:gd name="T32" fmla="*/ 360 w 754"/>
              <a:gd name="T33" fmla="*/ 45 h 110"/>
              <a:gd name="T34" fmla="*/ 399 w 754"/>
              <a:gd name="T35" fmla="*/ 63 h 110"/>
              <a:gd name="T36" fmla="*/ 360 w 754"/>
              <a:gd name="T37" fmla="*/ 64 h 110"/>
              <a:gd name="T38" fmla="*/ 467 w 754"/>
              <a:gd name="T39" fmla="*/ 40 h 110"/>
              <a:gd name="T40" fmla="*/ 449 w 754"/>
              <a:gd name="T41" fmla="*/ 80 h 110"/>
              <a:gd name="T42" fmla="*/ 420 w 754"/>
              <a:gd name="T43" fmla="*/ 80 h 110"/>
              <a:gd name="T44" fmla="*/ 416 w 754"/>
              <a:gd name="T45" fmla="*/ 87 h 110"/>
              <a:gd name="T46" fmla="*/ 435 w 754"/>
              <a:gd name="T47" fmla="*/ 54 h 110"/>
              <a:gd name="T48" fmla="*/ 495 w 754"/>
              <a:gd name="T49" fmla="*/ 66 h 110"/>
              <a:gd name="T50" fmla="*/ 486 w 754"/>
              <a:gd name="T51" fmla="*/ 46 h 110"/>
              <a:gd name="T52" fmla="*/ 470 w 754"/>
              <a:gd name="T53" fmla="*/ 53 h 110"/>
              <a:gd name="T54" fmla="*/ 482 w 754"/>
              <a:gd name="T55" fmla="*/ 82 h 110"/>
              <a:gd name="T56" fmla="*/ 499 w 754"/>
              <a:gd name="T57" fmla="*/ 75 h 110"/>
              <a:gd name="T58" fmla="*/ 525 w 754"/>
              <a:gd name="T59" fmla="*/ 37 h 110"/>
              <a:gd name="T60" fmla="*/ 537 w 754"/>
              <a:gd name="T61" fmla="*/ 20 h 110"/>
              <a:gd name="T62" fmla="*/ 542 w 754"/>
              <a:gd name="T63" fmla="*/ 64 h 110"/>
              <a:gd name="T64" fmla="*/ 516 w 754"/>
              <a:gd name="T65" fmla="*/ 85 h 110"/>
              <a:gd name="T66" fmla="*/ 600 w 754"/>
              <a:gd name="T67" fmla="*/ 66 h 110"/>
              <a:gd name="T68" fmla="*/ 565 w 754"/>
              <a:gd name="T69" fmla="*/ 46 h 110"/>
              <a:gd name="T70" fmla="*/ 596 w 754"/>
              <a:gd name="T71" fmla="*/ 77 h 110"/>
              <a:gd name="T72" fmla="*/ 592 w 754"/>
              <a:gd name="T73" fmla="*/ 59 h 110"/>
              <a:gd name="T74" fmla="*/ 589 w 754"/>
              <a:gd name="T75" fmla="*/ 49 h 110"/>
              <a:gd name="T76" fmla="*/ 628 w 754"/>
              <a:gd name="T77" fmla="*/ 39 h 110"/>
              <a:gd name="T78" fmla="*/ 608 w 754"/>
              <a:gd name="T79" fmla="*/ 40 h 110"/>
              <a:gd name="T80" fmla="*/ 627 w 754"/>
              <a:gd name="T81" fmla="*/ 47 h 110"/>
              <a:gd name="T82" fmla="*/ 658 w 754"/>
              <a:gd name="T83" fmla="*/ 75 h 110"/>
              <a:gd name="T84" fmla="*/ 635 w 754"/>
              <a:gd name="T85" fmla="*/ 40 h 110"/>
              <a:gd name="T86" fmla="*/ 721 w 754"/>
              <a:gd name="T87" fmla="*/ 66 h 110"/>
              <a:gd name="T88" fmla="*/ 680 w 754"/>
              <a:gd name="T89" fmla="*/ 64 h 110"/>
              <a:gd name="T90" fmla="*/ 704 w 754"/>
              <a:gd name="T91" fmla="*/ 82 h 110"/>
              <a:gd name="T92" fmla="*/ 714 w 754"/>
              <a:gd name="T93" fmla="*/ 59 h 110"/>
              <a:gd name="T94" fmla="*/ 714 w 754"/>
              <a:gd name="T95" fmla="*/ 59 h 110"/>
              <a:gd name="T96" fmla="*/ 730 w 754"/>
              <a:gd name="T97" fmla="*/ 40 h 110"/>
              <a:gd name="T98" fmla="*/ 748 w 754"/>
              <a:gd name="T99" fmla="*/ 47 h 110"/>
              <a:gd name="T100" fmla="*/ 48 w 754"/>
              <a:gd name="T101" fmla="*/ 9 h 110"/>
              <a:gd name="T102" fmla="*/ 48 w 754"/>
              <a:gd name="T103" fmla="*/ 9 h 110"/>
              <a:gd name="T104" fmla="*/ 47 w 754"/>
              <a:gd name="T105" fmla="*/ 54 h 110"/>
              <a:gd name="T106" fmla="*/ 109 w 754"/>
              <a:gd name="T107" fmla="*/ 56 h 110"/>
              <a:gd name="T108" fmla="*/ 0 w 754"/>
              <a:gd name="T109" fmla="*/ 9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4" h="110">
                <a:moveTo>
                  <a:pt x="228" y="21"/>
                </a:moveTo>
                <a:cubicBezTo>
                  <a:pt x="209" y="87"/>
                  <a:pt x="209" y="87"/>
                  <a:pt x="209" y="87"/>
                </a:cubicBezTo>
                <a:cubicBezTo>
                  <a:pt x="200" y="87"/>
                  <a:pt x="200" y="87"/>
                  <a:pt x="200" y="87"/>
                </a:cubicBezTo>
                <a:cubicBezTo>
                  <a:pt x="187" y="39"/>
                  <a:pt x="187" y="39"/>
                  <a:pt x="187" y="39"/>
                </a:cubicBezTo>
                <a:cubicBezTo>
                  <a:pt x="186" y="37"/>
                  <a:pt x="186" y="35"/>
                  <a:pt x="186" y="32"/>
                </a:cubicBezTo>
                <a:cubicBezTo>
                  <a:pt x="185" y="32"/>
                  <a:pt x="185" y="32"/>
                  <a:pt x="185" y="32"/>
                </a:cubicBezTo>
                <a:cubicBezTo>
                  <a:pt x="185" y="35"/>
                  <a:pt x="185" y="37"/>
                  <a:pt x="184" y="39"/>
                </a:cubicBezTo>
                <a:cubicBezTo>
                  <a:pt x="170" y="87"/>
                  <a:pt x="170" y="87"/>
                  <a:pt x="170" y="87"/>
                </a:cubicBezTo>
                <a:cubicBezTo>
                  <a:pt x="161" y="87"/>
                  <a:pt x="161" y="87"/>
                  <a:pt x="161" y="87"/>
                </a:cubicBezTo>
                <a:cubicBezTo>
                  <a:pt x="142" y="21"/>
                  <a:pt x="142" y="21"/>
                  <a:pt x="142" y="21"/>
                </a:cubicBezTo>
                <a:cubicBezTo>
                  <a:pt x="151" y="21"/>
                  <a:pt x="151" y="21"/>
                  <a:pt x="151" y="21"/>
                </a:cubicBezTo>
                <a:cubicBezTo>
                  <a:pt x="165" y="72"/>
                  <a:pt x="165" y="72"/>
                  <a:pt x="165" y="72"/>
                </a:cubicBezTo>
                <a:cubicBezTo>
                  <a:pt x="165" y="74"/>
                  <a:pt x="166" y="76"/>
                  <a:pt x="166" y="78"/>
                </a:cubicBezTo>
                <a:cubicBezTo>
                  <a:pt x="166" y="78"/>
                  <a:pt x="166" y="78"/>
                  <a:pt x="166" y="78"/>
                </a:cubicBezTo>
                <a:cubicBezTo>
                  <a:pt x="166" y="77"/>
                  <a:pt x="167" y="75"/>
                  <a:pt x="167" y="72"/>
                </a:cubicBezTo>
                <a:cubicBezTo>
                  <a:pt x="182" y="21"/>
                  <a:pt x="182" y="21"/>
                  <a:pt x="182" y="21"/>
                </a:cubicBezTo>
                <a:cubicBezTo>
                  <a:pt x="190" y="21"/>
                  <a:pt x="190" y="21"/>
                  <a:pt x="190" y="21"/>
                </a:cubicBezTo>
                <a:cubicBezTo>
                  <a:pt x="203" y="72"/>
                  <a:pt x="203" y="72"/>
                  <a:pt x="203" y="72"/>
                </a:cubicBezTo>
                <a:cubicBezTo>
                  <a:pt x="204" y="74"/>
                  <a:pt x="204" y="76"/>
                  <a:pt x="205" y="78"/>
                </a:cubicBezTo>
                <a:cubicBezTo>
                  <a:pt x="205" y="78"/>
                  <a:pt x="205" y="78"/>
                  <a:pt x="205" y="78"/>
                </a:cubicBezTo>
                <a:cubicBezTo>
                  <a:pt x="205" y="77"/>
                  <a:pt x="205" y="75"/>
                  <a:pt x="206" y="72"/>
                </a:cubicBezTo>
                <a:cubicBezTo>
                  <a:pt x="219" y="21"/>
                  <a:pt x="219" y="21"/>
                  <a:pt x="219" y="21"/>
                </a:cubicBezTo>
                <a:cubicBezTo>
                  <a:pt x="228" y="21"/>
                  <a:pt x="228" y="21"/>
                  <a:pt x="228" y="21"/>
                </a:cubicBezTo>
                <a:cubicBezTo>
                  <a:pt x="228" y="21"/>
                  <a:pt x="228" y="21"/>
                  <a:pt x="228" y="21"/>
                </a:cubicBezTo>
                <a:close/>
                <a:moveTo>
                  <a:pt x="243" y="23"/>
                </a:moveTo>
                <a:cubicBezTo>
                  <a:pt x="243" y="22"/>
                  <a:pt x="242" y="21"/>
                  <a:pt x="241" y="20"/>
                </a:cubicBezTo>
                <a:cubicBezTo>
                  <a:pt x="240" y="19"/>
                  <a:pt x="239" y="18"/>
                  <a:pt x="238" y="18"/>
                </a:cubicBezTo>
                <a:cubicBezTo>
                  <a:pt x="236" y="18"/>
                  <a:pt x="235" y="19"/>
                  <a:pt x="234" y="20"/>
                </a:cubicBezTo>
                <a:cubicBezTo>
                  <a:pt x="233" y="21"/>
                  <a:pt x="233" y="22"/>
                  <a:pt x="233" y="23"/>
                </a:cubicBezTo>
                <a:cubicBezTo>
                  <a:pt x="233" y="25"/>
                  <a:pt x="233" y="26"/>
                  <a:pt x="234" y="27"/>
                </a:cubicBezTo>
                <a:cubicBezTo>
                  <a:pt x="235" y="28"/>
                  <a:pt x="236" y="28"/>
                  <a:pt x="238" y="28"/>
                </a:cubicBezTo>
                <a:cubicBezTo>
                  <a:pt x="239" y="28"/>
                  <a:pt x="240" y="28"/>
                  <a:pt x="241" y="27"/>
                </a:cubicBezTo>
                <a:cubicBezTo>
                  <a:pt x="242" y="26"/>
                  <a:pt x="243" y="24"/>
                  <a:pt x="243" y="23"/>
                </a:cubicBezTo>
                <a:close/>
                <a:moveTo>
                  <a:pt x="241" y="87"/>
                </a:moveTo>
                <a:cubicBezTo>
                  <a:pt x="241" y="87"/>
                  <a:pt x="241" y="87"/>
                  <a:pt x="241" y="87"/>
                </a:cubicBezTo>
                <a:cubicBezTo>
                  <a:pt x="241" y="40"/>
                  <a:pt x="241" y="40"/>
                  <a:pt x="241" y="40"/>
                </a:cubicBezTo>
                <a:cubicBezTo>
                  <a:pt x="241" y="40"/>
                  <a:pt x="241" y="40"/>
                  <a:pt x="234" y="40"/>
                </a:cubicBezTo>
                <a:cubicBezTo>
                  <a:pt x="234" y="40"/>
                  <a:pt x="234" y="40"/>
                  <a:pt x="234" y="87"/>
                </a:cubicBezTo>
                <a:cubicBezTo>
                  <a:pt x="234" y="87"/>
                  <a:pt x="234" y="87"/>
                  <a:pt x="241" y="87"/>
                </a:cubicBezTo>
                <a:close/>
                <a:moveTo>
                  <a:pt x="293" y="87"/>
                </a:moveTo>
                <a:cubicBezTo>
                  <a:pt x="293" y="87"/>
                  <a:pt x="293" y="87"/>
                  <a:pt x="293" y="87"/>
                </a:cubicBezTo>
                <a:cubicBezTo>
                  <a:pt x="293" y="59"/>
                  <a:pt x="293" y="59"/>
                  <a:pt x="293" y="59"/>
                </a:cubicBezTo>
                <a:cubicBezTo>
                  <a:pt x="293" y="52"/>
                  <a:pt x="291" y="47"/>
                  <a:pt x="289" y="44"/>
                </a:cubicBezTo>
                <a:cubicBezTo>
                  <a:pt x="286" y="41"/>
                  <a:pt x="282" y="39"/>
                  <a:pt x="277" y="39"/>
                </a:cubicBezTo>
                <a:cubicBezTo>
                  <a:pt x="270" y="39"/>
                  <a:pt x="265" y="42"/>
                  <a:pt x="261" y="48"/>
                </a:cubicBezTo>
                <a:cubicBezTo>
                  <a:pt x="261" y="48"/>
                  <a:pt x="261" y="48"/>
                  <a:pt x="261" y="48"/>
                </a:cubicBezTo>
                <a:cubicBezTo>
                  <a:pt x="261" y="48"/>
                  <a:pt x="261" y="48"/>
                  <a:pt x="261" y="40"/>
                </a:cubicBezTo>
                <a:cubicBezTo>
                  <a:pt x="261" y="40"/>
                  <a:pt x="261" y="40"/>
                  <a:pt x="253" y="40"/>
                </a:cubicBezTo>
                <a:cubicBezTo>
                  <a:pt x="253" y="40"/>
                  <a:pt x="253" y="40"/>
                  <a:pt x="253" y="87"/>
                </a:cubicBezTo>
                <a:cubicBezTo>
                  <a:pt x="253" y="87"/>
                  <a:pt x="253" y="87"/>
                  <a:pt x="261" y="87"/>
                </a:cubicBezTo>
                <a:cubicBezTo>
                  <a:pt x="261" y="87"/>
                  <a:pt x="261" y="87"/>
                  <a:pt x="261" y="61"/>
                </a:cubicBezTo>
                <a:cubicBezTo>
                  <a:pt x="261" y="56"/>
                  <a:pt x="262" y="53"/>
                  <a:pt x="265" y="50"/>
                </a:cubicBezTo>
                <a:cubicBezTo>
                  <a:pt x="267" y="47"/>
                  <a:pt x="270" y="46"/>
                  <a:pt x="274" y="46"/>
                </a:cubicBezTo>
                <a:cubicBezTo>
                  <a:pt x="281" y="46"/>
                  <a:pt x="285" y="50"/>
                  <a:pt x="285" y="61"/>
                </a:cubicBezTo>
                <a:cubicBezTo>
                  <a:pt x="285" y="61"/>
                  <a:pt x="285" y="61"/>
                  <a:pt x="285" y="87"/>
                </a:cubicBezTo>
                <a:cubicBezTo>
                  <a:pt x="285" y="87"/>
                  <a:pt x="285" y="87"/>
                  <a:pt x="293" y="87"/>
                </a:cubicBezTo>
                <a:close/>
                <a:moveTo>
                  <a:pt x="344" y="87"/>
                </a:moveTo>
                <a:cubicBezTo>
                  <a:pt x="344" y="87"/>
                  <a:pt x="344" y="87"/>
                  <a:pt x="344" y="87"/>
                </a:cubicBezTo>
                <a:cubicBezTo>
                  <a:pt x="344" y="18"/>
                  <a:pt x="344" y="18"/>
                  <a:pt x="344" y="18"/>
                </a:cubicBezTo>
                <a:cubicBezTo>
                  <a:pt x="344" y="18"/>
                  <a:pt x="344" y="18"/>
                  <a:pt x="336" y="18"/>
                </a:cubicBezTo>
                <a:cubicBezTo>
                  <a:pt x="336" y="18"/>
                  <a:pt x="336" y="18"/>
                  <a:pt x="336" y="47"/>
                </a:cubicBezTo>
                <a:cubicBezTo>
                  <a:pt x="336" y="47"/>
                  <a:pt x="336" y="47"/>
                  <a:pt x="336" y="47"/>
                </a:cubicBezTo>
                <a:cubicBezTo>
                  <a:pt x="333" y="42"/>
                  <a:pt x="328" y="39"/>
                  <a:pt x="322" y="39"/>
                </a:cubicBezTo>
                <a:cubicBezTo>
                  <a:pt x="315" y="39"/>
                  <a:pt x="310" y="42"/>
                  <a:pt x="306" y="46"/>
                </a:cubicBezTo>
                <a:cubicBezTo>
                  <a:pt x="302" y="51"/>
                  <a:pt x="300" y="57"/>
                  <a:pt x="300" y="65"/>
                </a:cubicBezTo>
                <a:cubicBezTo>
                  <a:pt x="300" y="72"/>
                  <a:pt x="302" y="78"/>
                  <a:pt x="306" y="82"/>
                </a:cubicBezTo>
                <a:cubicBezTo>
                  <a:pt x="309" y="86"/>
                  <a:pt x="314" y="88"/>
                  <a:pt x="320" y="88"/>
                </a:cubicBezTo>
                <a:cubicBezTo>
                  <a:pt x="327" y="88"/>
                  <a:pt x="333" y="85"/>
                  <a:pt x="336" y="79"/>
                </a:cubicBezTo>
                <a:cubicBezTo>
                  <a:pt x="336" y="79"/>
                  <a:pt x="336" y="79"/>
                  <a:pt x="336" y="79"/>
                </a:cubicBezTo>
                <a:cubicBezTo>
                  <a:pt x="336" y="79"/>
                  <a:pt x="336" y="79"/>
                  <a:pt x="336" y="87"/>
                </a:cubicBezTo>
                <a:cubicBezTo>
                  <a:pt x="336" y="87"/>
                  <a:pt x="336" y="87"/>
                  <a:pt x="344" y="87"/>
                </a:cubicBezTo>
                <a:close/>
                <a:moveTo>
                  <a:pt x="336" y="66"/>
                </a:moveTo>
                <a:cubicBezTo>
                  <a:pt x="336" y="71"/>
                  <a:pt x="335" y="74"/>
                  <a:pt x="333" y="77"/>
                </a:cubicBezTo>
                <a:cubicBezTo>
                  <a:pt x="330" y="80"/>
                  <a:pt x="326" y="82"/>
                  <a:pt x="322" y="82"/>
                </a:cubicBezTo>
                <a:cubicBezTo>
                  <a:pt x="318" y="82"/>
                  <a:pt x="315" y="80"/>
                  <a:pt x="312" y="77"/>
                </a:cubicBezTo>
                <a:cubicBezTo>
                  <a:pt x="309" y="75"/>
                  <a:pt x="308" y="70"/>
                  <a:pt x="308" y="64"/>
                </a:cubicBezTo>
                <a:cubicBezTo>
                  <a:pt x="308" y="59"/>
                  <a:pt x="309" y="54"/>
                  <a:pt x="312" y="50"/>
                </a:cubicBezTo>
                <a:cubicBezTo>
                  <a:pt x="315" y="47"/>
                  <a:pt x="318" y="45"/>
                  <a:pt x="323" y="45"/>
                </a:cubicBezTo>
                <a:cubicBezTo>
                  <a:pt x="327" y="45"/>
                  <a:pt x="330" y="47"/>
                  <a:pt x="333" y="49"/>
                </a:cubicBezTo>
                <a:cubicBezTo>
                  <a:pt x="335" y="52"/>
                  <a:pt x="336" y="55"/>
                  <a:pt x="336" y="59"/>
                </a:cubicBezTo>
                <a:cubicBezTo>
                  <a:pt x="336" y="59"/>
                  <a:pt x="336" y="59"/>
                  <a:pt x="336" y="66"/>
                </a:cubicBezTo>
                <a:close/>
                <a:moveTo>
                  <a:pt x="399" y="63"/>
                </a:moveTo>
                <a:cubicBezTo>
                  <a:pt x="399" y="56"/>
                  <a:pt x="397" y="50"/>
                  <a:pt x="393" y="46"/>
                </a:cubicBezTo>
                <a:cubicBezTo>
                  <a:pt x="389" y="41"/>
                  <a:pt x="384" y="39"/>
                  <a:pt x="377" y="39"/>
                </a:cubicBezTo>
                <a:cubicBezTo>
                  <a:pt x="370" y="39"/>
                  <a:pt x="364" y="41"/>
                  <a:pt x="360" y="45"/>
                </a:cubicBezTo>
                <a:cubicBezTo>
                  <a:pt x="355" y="50"/>
                  <a:pt x="353" y="56"/>
                  <a:pt x="353" y="64"/>
                </a:cubicBezTo>
                <a:cubicBezTo>
                  <a:pt x="353" y="71"/>
                  <a:pt x="355" y="77"/>
                  <a:pt x="359" y="82"/>
                </a:cubicBezTo>
                <a:cubicBezTo>
                  <a:pt x="363" y="86"/>
                  <a:pt x="369" y="88"/>
                  <a:pt x="376" y="88"/>
                </a:cubicBezTo>
                <a:cubicBezTo>
                  <a:pt x="383" y="88"/>
                  <a:pt x="389" y="86"/>
                  <a:pt x="393" y="82"/>
                </a:cubicBezTo>
                <a:cubicBezTo>
                  <a:pt x="397" y="77"/>
                  <a:pt x="399" y="71"/>
                  <a:pt x="399" y="63"/>
                </a:cubicBezTo>
                <a:close/>
                <a:moveTo>
                  <a:pt x="391" y="64"/>
                </a:moveTo>
                <a:cubicBezTo>
                  <a:pt x="391" y="70"/>
                  <a:pt x="390" y="74"/>
                  <a:pt x="388" y="77"/>
                </a:cubicBezTo>
                <a:cubicBezTo>
                  <a:pt x="385" y="80"/>
                  <a:pt x="381" y="82"/>
                  <a:pt x="376" y="82"/>
                </a:cubicBezTo>
                <a:cubicBezTo>
                  <a:pt x="371" y="82"/>
                  <a:pt x="368" y="80"/>
                  <a:pt x="365" y="77"/>
                </a:cubicBezTo>
                <a:cubicBezTo>
                  <a:pt x="362" y="74"/>
                  <a:pt x="360" y="70"/>
                  <a:pt x="360" y="64"/>
                </a:cubicBezTo>
                <a:cubicBezTo>
                  <a:pt x="360" y="58"/>
                  <a:pt x="362" y="53"/>
                  <a:pt x="365" y="50"/>
                </a:cubicBezTo>
                <a:cubicBezTo>
                  <a:pt x="368" y="47"/>
                  <a:pt x="372" y="46"/>
                  <a:pt x="376" y="46"/>
                </a:cubicBezTo>
                <a:cubicBezTo>
                  <a:pt x="381" y="46"/>
                  <a:pt x="385" y="47"/>
                  <a:pt x="387" y="50"/>
                </a:cubicBezTo>
                <a:cubicBezTo>
                  <a:pt x="390" y="53"/>
                  <a:pt x="391" y="58"/>
                  <a:pt x="391" y="64"/>
                </a:cubicBezTo>
                <a:close/>
                <a:moveTo>
                  <a:pt x="467" y="40"/>
                </a:moveTo>
                <a:cubicBezTo>
                  <a:pt x="467" y="40"/>
                  <a:pt x="467" y="40"/>
                  <a:pt x="467" y="40"/>
                </a:cubicBezTo>
                <a:cubicBezTo>
                  <a:pt x="460" y="40"/>
                  <a:pt x="460" y="40"/>
                  <a:pt x="460" y="40"/>
                </a:cubicBezTo>
                <a:cubicBezTo>
                  <a:pt x="460" y="40"/>
                  <a:pt x="460" y="40"/>
                  <a:pt x="450" y="76"/>
                </a:cubicBezTo>
                <a:cubicBezTo>
                  <a:pt x="450" y="77"/>
                  <a:pt x="449" y="79"/>
                  <a:pt x="449" y="80"/>
                </a:cubicBezTo>
                <a:cubicBezTo>
                  <a:pt x="449" y="80"/>
                  <a:pt x="449" y="80"/>
                  <a:pt x="449" y="80"/>
                </a:cubicBezTo>
                <a:cubicBezTo>
                  <a:pt x="449" y="78"/>
                  <a:pt x="449" y="77"/>
                  <a:pt x="448" y="76"/>
                </a:cubicBezTo>
                <a:cubicBezTo>
                  <a:pt x="448" y="76"/>
                  <a:pt x="448" y="76"/>
                  <a:pt x="438" y="40"/>
                </a:cubicBezTo>
                <a:cubicBezTo>
                  <a:pt x="438" y="40"/>
                  <a:pt x="438" y="40"/>
                  <a:pt x="432" y="40"/>
                </a:cubicBezTo>
                <a:cubicBezTo>
                  <a:pt x="432" y="40"/>
                  <a:pt x="432" y="40"/>
                  <a:pt x="421" y="76"/>
                </a:cubicBezTo>
                <a:cubicBezTo>
                  <a:pt x="420" y="77"/>
                  <a:pt x="420" y="79"/>
                  <a:pt x="420" y="80"/>
                </a:cubicBezTo>
                <a:cubicBezTo>
                  <a:pt x="420" y="80"/>
                  <a:pt x="420" y="80"/>
                  <a:pt x="419" y="80"/>
                </a:cubicBezTo>
                <a:cubicBezTo>
                  <a:pt x="419" y="78"/>
                  <a:pt x="419" y="77"/>
                  <a:pt x="419" y="76"/>
                </a:cubicBezTo>
                <a:cubicBezTo>
                  <a:pt x="419" y="76"/>
                  <a:pt x="419" y="76"/>
                  <a:pt x="409" y="40"/>
                </a:cubicBezTo>
                <a:cubicBezTo>
                  <a:pt x="409" y="40"/>
                  <a:pt x="409" y="40"/>
                  <a:pt x="401" y="40"/>
                </a:cubicBezTo>
                <a:cubicBezTo>
                  <a:pt x="401" y="40"/>
                  <a:pt x="401" y="40"/>
                  <a:pt x="416" y="87"/>
                </a:cubicBezTo>
                <a:cubicBezTo>
                  <a:pt x="416" y="87"/>
                  <a:pt x="416" y="87"/>
                  <a:pt x="423" y="87"/>
                </a:cubicBezTo>
                <a:cubicBezTo>
                  <a:pt x="423" y="87"/>
                  <a:pt x="423" y="87"/>
                  <a:pt x="434" y="54"/>
                </a:cubicBezTo>
                <a:cubicBezTo>
                  <a:pt x="434" y="52"/>
                  <a:pt x="434" y="51"/>
                  <a:pt x="434" y="50"/>
                </a:cubicBezTo>
                <a:cubicBezTo>
                  <a:pt x="434" y="50"/>
                  <a:pt x="434" y="50"/>
                  <a:pt x="435" y="50"/>
                </a:cubicBezTo>
                <a:cubicBezTo>
                  <a:pt x="435" y="51"/>
                  <a:pt x="435" y="52"/>
                  <a:pt x="435" y="54"/>
                </a:cubicBezTo>
                <a:cubicBezTo>
                  <a:pt x="435" y="54"/>
                  <a:pt x="435" y="54"/>
                  <a:pt x="445" y="87"/>
                </a:cubicBezTo>
                <a:cubicBezTo>
                  <a:pt x="445" y="87"/>
                  <a:pt x="445" y="87"/>
                  <a:pt x="453" y="87"/>
                </a:cubicBezTo>
                <a:cubicBezTo>
                  <a:pt x="453" y="87"/>
                  <a:pt x="453" y="87"/>
                  <a:pt x="467" y="40"/>
                </a:cubicBezTo>
                <a:close/>
                <a:moveTo>
                  <a:pt x="499" y="75"/>
                </a:moveTo>
                <a:cubicBezTo>
                  <a:pt x="499" y="71"/>
                  <a:pt x="498" y="68"/>
                  <a:pt x="495" y="66"/>
                </a:cubicBezTo>
                <a:cubicBezTo>
                  <a:pt x="493" y="64"/>
                  <a:pt x="491" y="62"/>
                  <a:pt x="486" y="61"/>
                </a:cubicBezTo>
                <a:cubicBezTo>
                  <a:pt x="483" y="59"/>
                  <a:pt x="481" y="58"/>
                  <a:pt x="480" y="57"/>
                </a:cubicBezTo>
                <a:cubicBezTo>
                  <a:pt x="478" y="56"/>
                  <a:pt x="478" y="54"/>
                  <a:pt x="478" y="52"/>
                </a:cubicBezTo>
                <a:cubicBezTo>
                  <a:pt x="478" y="50"/>
                  <a:pt x="478" y="48"/>
                  <a:pt x="480" y="47"/>
                </a:cubicBezTo>
                <a:cubicBezTo>
                  <a:pt x="481" y="46"/>
                  <a:pt x="483" y="46"/>
                  <a:pt x="486" y="46"/>
                </a:cubicBezTo>
                <a:cubicBezTo>
                  <a:pt x="490" y="46"/>
                  <a:pt x="493" y="47"/>
                  <a:pt x="497" y="49"/>
                </a:cubicBezTo>
                <a:cubicBezTo>
                  <a:pt x="497" y="49"/>
                  <a:pt x="497" y="49"/>
                  <a:pt x="497" y="41"/>
                </a:cubicBezTo>
                <a:cubicBezTo>
                  <a:pt x="494" y="40"/>
                  <a:pt x="490" y="39"/>
                  <a:pt x="486" y="39"/>
                </a:cubicBezTo>
                <a:cubicBezTo>
                  <a:pt x="482" y="39"/>
                  <a:pt x="478" y="40"/>
                  <a:pt x="474" y="43"/>
                </a:cubicBezTo>
                <a:cubicBezTo>
                  <a:pt x="471" y="46"/>
                  <a:pt x="470" y="49"/>
                  <a:pt x="470" y="53"/>
                </a:cubicBezTo>
                <a:cubicBezTo>
                  <a:pt x="470" y="56"/>
                  <a:pt x="471" y="59"/>
                  <a:pt x="473" y="61"/>
                </a:cubicBezTo>
                <a:cubicBezTo>
                  <a:pt x="474" y="63"/>
                  <a:pt x="477" y="65"/>
                  <a:pt x="481" y="66"/>
                </a:cubicBezTo>
                <a:cubicBezTo>
                  <a:pt x="485" y="68"/>
                  <a:pt x="488" y="70"/>
                  <a:pt x="489" y="71"/>
                </a:cubicBezTo>
                <a:cubicBezTo>
                  <a:pt x="490" y="72"/>
                  <a:pt x="491" y="74"/>
                  <a:pt x="491" y="76"/>
                </a:cubicBezTo>
                <a:cubicBezTo>
                  <a:pt x="491" y="80"/>
                  <a:pt x="488" y="82"/>
                  <a:pt x="482" y="82"/>
                </a:cubicBezTo>
                <a:cubicBezTo>
                  <a:pt x="478" y="82"/>
                  <a:pt x="473" y="80"/>
                  <a:pt x="470" y="77"/>
                </a:cubicBezTo>
                <a:cubicBezTo>
                  <a:pt x="470" y="77"/>
                  <a:pt x="470" y="77"/>
                  <a:pt x="470" y="86"/>
                </a:cubicBezTo>
                <a:cubicBezTo>
                  <a:pt x="473" y="87"/>
                  <a:pt x="477" y="88"/>
                  <a:pt x="482" y="88"/>
                </a:cubicBezTo>
                <a:cubicBezTo>
                  <a:pt x="487" y="88"/>
                  <a:pt x="491" y="87"/>
                  <a:pt x="494" y="84"/>
                </a:cubicBezTo>
                <a:cubicBezTo>
                  <a:pt x="497" y="82"/>
                  <a:pt x="499" y="78"/>
                  <a:pt x="499" y="75"/>
                </a:cubicBezTo>
                <a:close/>
                <a:moveTo>
                  <a:pt x="553" y="71"/>
                </a:moveTo>
                <a:cubicBezTo>
                  <a:pt x="553" y="67"/>
                  <a:pt x="552" y="63"/>
                  <a:pt x="549" y="60"/>
                </a:cubicBezTo>
                <a:cubicBezTo>
                  <a:pt x="547" y="57"/>
                  <a:pt x="543" y="55"/>
                  <a:pt x="537" y="51"/>
                </a:cubicBezTo>
                <a:cubicBezTo>
                  <a:pt x="532" y="49"/>
                  <a:pt x="529" y="47"/>
                  <a:pt x="527" y="45"/>
                </a:cubicBezTo>
                <a:cubicBezTo>
                  <a:pt x="526" y="43"/>
                  <a:pt x="525" y="40"/>
                  <a:pt x="525" y="37"/>
                </a:cubicBezTo>
                <a:cubicBezTo>
                  <a:pt x="525" y="34"/>
                  <a:pt x="526" y="32"/>
                  <a:pt x="528" y="30"/>
                </a:cubicBezTo>
                <a:cubicBezTo>
                  <a:pt x="530" y="28"/>
                  <a:pt x="533" y="27"/>
                  <a:pt x="537" y="27"/>
                </a:cubicBezTo>
                <a:cubicBezTo>
                  <a:pt x="542" y="27"/>
                  <a:pt x="547" y="29"/>
                  <a:pt x="550" y="31"/>
                </a:cubicBezTo>
                <a:cubicBezTo>
                  <a:pt x="550" y="31"/>
                  <a:pt x="550" y="31"/>
                  <a:pt x="550" y="23"/>
                </a:cubicBezTo>
                <a:cubicBezTo>
                  <a:pt x="547" y="21"/>
                  <a:pt x="543" y="20"/>
                  <a:pt x="537" y="20"/>
                </a:cubicBezTo>
                <a:cubicBezTo>
                  <a:pt x="531" y="20"/>
                  <a:pt x="526" y="22"/>
                  <a:pt x="522" y="25"/>
                </a:cubicBezTo>
                <a:cubicBezTo>
                  <a:pt x="518" y="29"/>
                  <a:pt x="516" y="33"/>
                  <a:pt x="516" y="38"/>
                </a:cubicBezTo>
                <a:cubicBezTo>
                  <a:pt x="516" y="42"/>
                  <a:pt x="517" y="45"/>
                  <a:pt x="520" y="48"/>
                </a:cubicBezTo>
                <a:cubicBezTo>
                  <a:pt x="522" y="51"/>
                  <a:pt x="526" y="54"/>
                  <a:pt x="531" y="57"/>
                </a:cubicBezTo>
                <a:cubicBezTo>
                  <a:pt x="536" y="60"/>
                  <a:pt x="540" y="62"/>
                  <a:pt x="542" y="64"/>
                </a:cubicBezTo>
                <a:cubicBezTo>
                  <a:pt x="544" y="66"/>
                  <a:pt x="545" y="69"/>
                  <a:pt x="545" y="72"/>
                </a:cubicBezTo>
                <a:cubicBezTo>
                  <a:pt x="545" y="78"/>
                  <a:pt x="541" y="81"/>
                  <a:pt x="532" y="81"/>
                </a:cubicBezTo>
                <a:cubicBezTo>
                  <a:pt x="530" y="81"/>
                  <a:pt x="527" y="81"/>
                  <a:pt x="524" y="80"/>
                </a:cubicBezTo>
                <a:cubicBezTo>
                  <a:pt x="521" y="79"/>
                  <a:pt x="518" y="77"/>
                  <a:pt x="516" y="76"/>
                </a:cubicBezTo>
                <a:cubicBezTo>
                  <a:pt x="516" y="76"/>
                  <a:pt x="516" y="76"/>
                  <a:pt x="516" y="85"/>
                </a:cubicBezTo>
                <a:cubicBezTo>
                  <a:pt x="518" y="86"/>
                  <a:pt x="520" y="87"/>
                  <a:pt x="523" y="87"/>
                </a:cubicBezTo>
                <a:cubicBezTo>
                  <a:pt x="526" y="88"/>
                  <a:pt x="529" y="88"/>
                  <a:pt x="531" y="88"/>
                </a:cubicBezTo>
                <a:cubicBezTo>
                  <a:pt x="539" y="88"/>
                  <a:pt x="544" y="87"/>
                  <a:pt x="548" y="83"/>
                </a:cubicBezTo>
                <a:cubicBezTo>
                  <a:pt x="551" y="80"/>
                  <a:pt x="553" y="76"/>
                  <a:pt x="553" y="71"/>
                </a:cubicBezTo>
                <a:close/>
                <a:moveTo>
                  <a:pt x="600" y="66"/>
                </a:moveTo>
                <a:cubicBezTo>
                  <a:pt x="600" y="66"/>
                  <a:pt x="600" y="66"/>
                  <a:pt x="600" y="66"/>
                </a:cubicBezTo>
                <a:cubicBezTo>
                  <a:pt x="600" y="62"/>
                  <a:pt x="600" y="62"/>
                  <a:pt x="600" y="62"/>
                </a:cubicBezTo>
                <a:cubicBezTo>
                  <a:pt x="600" y="55"/>
                  <a:pt x="598" y="49"/>
                  <a:pt x="595" y="46"/>
                </a:cubicBezTo>
                <a:cubicBezTo>
                  <a:pt x="592" y="41"/>
                  <a:pt x="587" y="39"/>
                  <a:pt x="580" y="39"/>
                </a:cubicBezTo>
                <a:cubicBezTo>
                  <a:pt x="575" y="39"/>
                  <a:pt x="569" y="41"/>
                  <a:pt x="565" y="46"/>
                </a:cubicBezTo>
                <a:cubicBezTo>
                  <a:pt x="561" y="50"/>
                  <a:pt x="559" y="56"/>
                  <a:pt x="559" y="64"/>
                </a:cubicBezTo>
                <a:cubicBezTo>
                  <a:pt x="559" y="72"/>
                  <a:pt x="561" y="78"/>
                  <a:pt x="565" y="82"/>
                </a:cubicBezTo>
                <a:cubicBezTo>
                  <a:pt x="569" y="86"/>
                  <a:pt x="574" y="88"/>
                  <a:pt x="580" y="88"/>
                </a:cubicBezTo>
                <a:cubicBezTo>
                  <a:pt x="587" y="88"/>
                  <a:pt x="593" y="87"/>
                  <a:pt x="596" y="84"/>
                </a:cubicBezTo>
                <a:cubicBezTo>
                  <a:pt x="596" y="84"/>
                  <a:pt x="596" y="84"/>
                  <a:pt x="596" y="77"/>
                </a:cubicBezTo>
                <a:cubicBezTo>
                  <a:pt x="592" y="80"/>
                  <a:pt x="587" y="82"/>
                  <a:pt x="582" y="82"/>
                </a:cubicBezTo>
                <a:cubicBezTo>
                  <a:pt x="577" y="82"/>
                  <a:pt x="574" y="80"/>
                  <a:pt x="571" y="78"/>
                </a:cubicBezTo>
                <a:cubicBezTo>
                  <a:pt x="568" y="75"/>
                  <a:pt x="567" y="71"/>
                  <a:pt x="567" y="66"/>
                </a:cubicBezTo>
                <a:cubicBezTo>
                  <a:pt x="567" y="66"/>
                  <a:pt x="567" y="66"/>
                  <a:pt x="600" y="66"/>
                </a:cubicBezTo>
                <a:close/>
                <a:moveTo>
                  <a:pt x="592" y="59"/>
                </a:moveTo>
                <a:cubicBezTo>
                  <a:pt x="592" y="59"/>
                  <a:pt x="592" y="59"/>
                  <a:pt x="592" y="59"/>
                </a:cubicBezTo>
                <a:cubicBezTo>
                  <a:pt x="567" y="59"/>
                  <a:pt x="567" y="59"/>
                  <a:pt x="567" y="59"/>
                </a:cubicBezTo>
                <a:cubicBezTo>
                  <a:pt x="567" y="55"/>
                  <a:pt x="569" y="52"/>
                  <a:pt x="571" y="49"/>
                </a:cubicBezTo>
                <a:cubicBezTo>
                  <a:pt x="574" y="47"/>
                  <a:pt x="577" y="46"/>
                  <a:pt x="580" y="46"/>
                </a:cubicBezTo>
                <a:cubicBezTo>
                  <a:pt x="584" y="46"/>
                  <a:pt x="587" y="47"/>
                  <a:pt x="589" y="49"/>
                </a:cubicBezTo>
                <a:cubicBezTo>
                  <a:pt x="591" y="52"/>
                  <a:pt x="592" y="55"/>
                  <a:pt x="592" y="59"/>
                </a:cubicBezTo>
                <a:close/>
                <a:moveTo>
                  <a:pt x="633" y="48"/>
                </a:moveTo>
                <a:cubicBezTo>
                  <a:pt x="633" y="48"/>
                  <a:pt x="633" y="48"/>
                  <a:pt x="633" y="48"/>
                </a:cubicBezTo>
                <a:cubicBezTo>
                  <a:pt x="633" y="40"/>
                  <a:pt x="633" y="40"/>
                  <a:pt x="633" y="40"/>
                </a:cubicBezTo>
                <a:cubicBezTo>
                  <a:pt x="631" y="40"/>
                  <a:pt x="630" y="39"/>
                  <a:pt x="628" y="39"/>
                </a:cubicBezTo>
                <a:cubicBezTo>
                  <a:pt x="625" y="39"/>
                  <a:pt x="623" y="40"/>
                  <a:pt x="621" y="42"/>
                </a:cubicBezTo>
                <a:cubicBezTo>
                  <a:pt x="619" y="44"/>
                  <a:pt x="617" y="47"/>
                  <a:pt x="616" y="50"/>
                </a:cubicBezTo>
                <a:cubicBezTo>
                  <a:pt x="616" y="50"/>
                  <a:pt x="616" y="50"/>
                  <a:pt x="616" y="50"/>
                </a:cubicBezTo>
                <a:cubicBezTo>
                  <a:pt x="616" y="50"/>
                  <a:pt x="616" y="50"/>
                  <a:pt x="616" y="40"/>
                </a:cubicBezTo>
                <a:cubicBezTo>
                  <a:pt x="616" y="40"/>
                  <a:pt x="616" y="40"/>
                  <a:pt x="608" y="40"/>
                </a:cubicBezTo>
                <a:cubicBezTo>
                  <a:pt x="608" y="40"/>
                  <a:pt x="608" y="40"/>
                  <a:pt x="608" y="87"/>
                </a:cubicBezTo>
                <a:cubicBezTo>
                  <a:pt x="608" y="87"/>
                  <a:pt x="608" y="87"/>
                  <a:pt x="616" y="87"/>
                </a:cubicBezTo>
                <a:cubicBezTo>
                  <a:pt x="616" y="87"/>
                  <a:pt x="616" y="87"/>
                  <a:pt x="616" y="63"/>
                </a:cubicBezTo>
                <a:cubicBezTo>
                  <a:pt x="616" y="58"/>
                  <a:pt x="617" y="54"/>
                  <a:pt x="619" y="51"/>
                </a:cubicBezTo>
                <a:cubicBezTo>
                  <a:pt x="621" y="48"/>
                  <a:pt x="624" y="47"/>
                  <a:pt x="627" y="47"/>
                </a:cubicBezTo>
                <a:cubicBezTo>
                  <a:pt x="629" y="47"/>
                  <a:pt x="631" y="47"/>
                  <a:pt x="633" y="48"/>
                </a:cubicBezTo>
                <a:close/>
                <a:moveTo>
                  <a:pt x="679" y="40"/>
                </a:moveTo>
                <a:cubicBezTo>
                  <a:pt x="679" y="40"/>
                  <a:pt x="679" y="40"/>
                  <a:pt x="679" y="40"/>
                </a:cubicBezTo>
                <a:cubicBezTo>
                  <a:pt x="671" y="40"/>
                  <a:pt x="671" y="40"/>
                  <a:pt x="671" y="40"/>
                </a:cubicBezTo>
                <a:cubicBezTo>
                  <a:pt x="671" y="40"/>
                  <a:pt x="671" y="40"/>
                  <a:pt x="658" y="75"/>
                </a:cubicBezTo>
                <a:cubicBezTo>
                  <a:pt x="658" y="77"/>
                  <a:pt x="657" y="79"/>
                  <a:pt x="657" y="81"/>
                </a:cubicBezTo>
                <a:cubicBezTo>
                  <a:pt x="657" y="81"/>
                  <a:pt x="657" y="81"/>
                  <a:pt x="657" y="81"/>
                </a:cubicBezTo>
                <a:cubicBezTo>
                  <a:pt x="656" y="79"/>
                  <a:pt x="656" y="77"/>
                  <a:pt x="655" y="74"/>
                </a:cubicBezTo>
                <a:cubicBezTo>
                  <a:pt x="655" y="74"/>
                  <a:pt x="655" y="74"/>
                  <a:pt x="643" y="40"/>
                </a:cubicBezTo>
                <a:cubicBezTo>
                  <a:pt x="643" y="40"/>
                  <a:pt x="643" y="40"/>
                  <a:pt x="635" y="40"/>
                </a:cubicBezTo>
                <a:cubicBezTo>
                  <a:pt x="635" y="40"/>
                  <a:pt x="635" y="40"/>
                  <a:pt x="653" y="87"/>
                </a:cubicBezTo>
                <a:cubicBezTo>
                  <a:pt x="653" y="87"/>
                  <a:pt x="653" y="87"/>
                  <a:pt x="660" y="87"/>
                </a:cubicBezTo>
                <a:cubicBezTo>
                  <a:pt x="660" y="87"/>
                  <a:pt x="660" y="87"/>
                  <a:pt x="679" y="40"/>
                </a:cubicBezTo>
                <a:close/>
                <a:moveTo>
                  <a:pt x="721" y="66"/>
                </a:moveTo>
                <a:cubicBezTo>
                  <a:pt x="721" y="66"/>
                  <a:pt x="721" y="66"/>
                  <a:pt x="721" y="66"/>
                </a:cubicBezTo>
                <a:cubicBezTo>
                  <a:pt x="721" y="62"/>
                  <a:pt x="721" y="62"/>
                  <a:pt x="721" y="62"/>
                </a:cubicBezTo>
                <a:cubicBezTo>
                  <a:pt x="721" y="55"/>
                  <a:pt x="720" y="49"/>
                  <a:pt x="717" y="46"/>
                </a:cubicBezTo>
                <a:cubicBezTo>
                  <a:pt x="713" y="41"/>
                  <a:pt x="708" y="39"/>
                  <a:pt x="702" y="39"/>
                </a:cubicBezTo>
                <a:cubicBezTo>
                  <a:pt x="696" y="39"/>
                  <a:pt x="691" y="41"/>
                  <a:pt x="687" y="46"/>
                </a:cubicBezTo>
                <a:cubicBezTo>
                  <a:pt x="683" y="50"/>
                  <a:pt x="680" y="56"/>
                  <a:pt x="680" y="64"/>
                </a:cubicBezTo>
                <a:cubicBezTo>
                  <a:pt x="680" y="72"/>
                  <a:pt x="682" y="78"/>
                  <a:pt x="687" y="82"/>
                </a:cubicBezTo>
                <a:cubicBezTo>
                  <a:pt x="690" y="86"/>
                  <a:pt x="695" y="88"/>
                  <a:pt x="702" y="88"/>
                </a:cubicBezTo>
                <a:cubicBezTo>
                  <a:pt x="708" y="88"/>
                  <a:pt x="714" y="87"/>
                  <a:pt x="718" y="84"/>
                </a:cubicBezTo>
                <a:cubicBezTo>
                  <a:pt x="718" y="84"/>
                  <a:pt x="718" y="84"/>
                  <a:pt x="718" y="77"/>
                </a:cubicBezTo>
                <a:cubicBezTo>
                  <a:pt x="714" y="80"/>
                  <a:pt x="709" y="82"/>
                  <a:pt x="704" y="82"/>
                </a:cubicBezTo>
                <a:cubicBezTo>
                  <a:pt x="699" y="82"/>
                  <a:pt x="695" y="80"/>
                  <a:pt x="692" y="78"/>
                </a:cubicBezTo>
                <a:cubicBezTo>
                  <a:pt x="690" y="75"/>
                  <a:pt x="688" y="71"/>
                  <a:pt x="688" y="66"/>
                </a:cubicBezTo>
                <a:cubicBezTo>
                  <a:pt x="688" y="66"/>
                  <a:pt x="688" y="66"/>
                  <a:pt x="721" y="66"/>
                </a:cubicBezTo>
                <a:close/>
                <a:moveTo>
                  <a:pt x="714" y="59"/>
                </a:moveTo>
                <a:cubicBezTo>
                  <a:pt x="714" y="59"/>
                  <a:pt x="714" y="59"/>
                  <a:pt x="714" y="59"/>
                </a:cubicBezTo>
                <a:cubicBezTo>
                  <a:pt x="688" y="59"/>
                  <a:pt x="688" y="59"/>
                  <a:pt x="688" y="59"/>
                </a:cubicBezTo>
                <a:cubicBezTo>
                  <a:pt x="689" y="55"/>
                  <a:pt x="690" y="52"/>
                  <a:pt x="693" y="49"/>
                </a:cubicBezTo>
                <a:cubicBezTo>
                  <a:pt x="695" y="47"/>
                  <a:pt x="698" y="46"/>
                  <a:pt x="702" y="46"/>
                </a:cubicBezTo>
                <a:cubicBezTo>
                  <a:pt x="706" y="46"/>
                  <a:pt x="708" y="47"/>
                  <a:pt x="711" y="49"/>
                </a:cubicBezTo>
                <a:cubicBezTo>
                  <a:pt x="713" y="52"/>
                  <a:pt x="714" y="55"/>
                  <a:pt x="714" y="59"/>
                </a:cubicBezTo>
                <a:close/>
                <a:moveTo>
                  <a:pt x="742" y="42"/>
                </a:moveTo>
                <a:cubicBezTo>
                  <a:pt x="740" y="44"/>
                  <a:pt x="738" y="47"/>
                  <a:pt x="737" y="50"/>
                </a:cubicBezTo>
                <a:cubicBezTo>
                  <a:pt x="737" y="50"/>
                  <a:pt x="737" y="50"/>
                  <a:pt x="737" y="50"/>
                </a:cubicBezTo>
                <a:cubicBezTo>
                  <a:pt x="737" y="50"/>
                  <a:pt x="737" y="50"/>
                  <a:pt x="737" y="40"/>
                </a:cubicBezTo>
                <a:cubicBezTo>
                  <a:pt x="737" y="40"/>
                  <a:pt x="737" y="40"/>
                  <a:pt x="730" y="40"/>
                </a:cubicBezTo>
                <a:cubicBezTo>
                  <a:pt x="730" y="40"/>
                  <a:pt x="730" y="40"/>
                  <a:pt x="730" y="87"/>
                </a:cubicBezTo>
                <a:cubicBezTo>
                  <a:pt x="730" y="87"/>
                  <a:pt x="730" y="87"/>
                  <a:pt x="737" y="87"/>
                </a:cubicBezTo>
                <a:cubicBezTo>
                  <a:pt x="737" y="87"/>
                  <a:pt x="737" y="87"/>
                  <a:pt x="737" y="63"/>
                </a:cubicBezTo>
                <a:cubicBezTo>
                  <a:pt x="737" y="58"/>
                  <a:pt x="738" y="54"/>
                  <a:pt x="741" y="51"/>
                </a:cubicBezTo>
                <a:cubicBezTo>
                  <a:pt x="743" y="48"/>
                  <a:pt x="745" y="47"/>
                  <a:pt x="748" y="47"/>
                </a:cubicBezTo>
                <a:cubicBezTo>
                  <a:pt x="751" y="47"/>
                  <a:pt x="753" y="47"/>
                  <a:pt x="754" y="48"/>
                </a:cubicBezTo>
                <a:cubicBezTo>
                  <a:pt x="754" y="48"/>
                  <a:pt x="754" y="48"/>
                  <a:pt x="754" y="48"/>
                </a:cubicBezTo>
                <a:cubicBezTo>
                  <a:pt x="754" y="48"/>
                  <a:pt x="754" y="48"/>
                  <a:pt x="754" y="48"/>
                </a:cubicBezTo>
                <a:cubicBezTo>
                  <a:pt x="754" y="40"/>
                  <a:pt x="754" y="40"/>
                  <a:pt x="754" y="40"/>
                </a:cubicBezTo>
                <a:moveTo>
                  <a:pt x="48" y="9"/>
                </a:moveTo>
                <a:cubicBezTo>
                  <a:pt x="109" y="0"/>
                  <a:pt x="109" y="0"/>
                  <a:pt x="109" y="0"/>
                </a:cubicBezTo>
                <a:cubicBezTo>
                  <a:pt x="109" y="54"/>
                  <a:pt x="109" y="54"/>
                  <a:pt x="109" y="54"/>
                </a:cubicBezTo>
                <a:cubicBezTo>
                  <a:pt x="48" y="54"/>
                  <a:pt x="48" y="54"/>
                  <a:pt x="48" y="54"/>
                </a:cubicBezTo>
                <a:cubicBezTo>
                  <a:pt x="48" y="9"/>
                  <a:pt x="48" y="9"/>
                  <a:pt x="48" y="9"/>
                </a:cubicBezTo>
                <a:cubicBezTo>
                  <a:pt x="48" y="9"/>
                  <a:pt x="48" y="9"/>
                  <a:pt x="48" y="9"/>
                </a:cubicBezTo>
                <a:close/>
                <a:moveTo>
                  <a:pt x="47" y="54"/>
                </a:moveTo>
                <a:cubicBezTo>
                  <a:pt x="47" y="9"/>
                  <a:pt x="47" y="9"/>
                  <a:pt x="47" y="9"/>
                </a:cubicBezTo>
                <a:cubicBezTo>
                  <a:pt x="0" y="16"/>
                  <a:pt x="0" y="16"/>
                  <a:pt x="0" y="16"/>
                </a:cubicBezTo>
                <a:cubicBezTo>
                  <a:pt x="0" y="54"/>
                  <a:pt x="0" y="54"/>
                  <a:pt x="0" y="54"/>
                </a:cubicBezTo>
                <a:cubicBezTo>
                  <a:pt x="47" y="54"/>
                  <a:pt x="47" y="54"/>
                  <a:pt x="47" y="54"/>
                </a:cubicBezTo>
                <a:cubicBezTo>
                  <a:pt x="47" y="54"/>
                  <a:pt x="47" y="54"/>
                  <a:pt x="47" y="54"/>
                </a:cubicBezTo>
                <a:close/>
                <a:moveTo>
                  <a:pt x="48" y="56"/>
                </a:moveTo>
                <a:cubicBezTo>
                  <a:pt x="48" y="101"/>
                  <a:pt x="48" y="101"/>
                  <a:pt x="48" y="101"/>
                </a:cubicBezTo>
                <a:cubicBezTo>
                  <a:pt x="109" y="110"/>
                  <a:pt x="109" y="110"/>
                  <a:pt x="109" y="110"/>
                </a:cubicBezTo>
                <a:cubicBezTo>
                  <a:pt x="109" y="56"/>
                  <a:pt x="109" y="56"/>
                  <a:pt x="109" y="56"/>
                </a:cubicBezTo>
                <a:cubicBezTo>
                  <a:pt x="48" y="56"/>
                  <a:pt x="48" y="56"/>
                  <a:pt x="48" y="56"/>
                </a:cubicBezTo>
                <a:cubicBezTo>
                  <a:pt x="48" y="56"/>
                  <a:pt x="48" y="56"/>
                  <a:pt x="48" y="56"/>
                </a:cubicBezTo>
                <a:close/>
                <a:moveTo>
                  <a:pt x="47" y="56"/>
                </a:moveTo>
                <a:cubicBezTo>
                  <a:pt x="0" y="56"/>
                  <a:pt x="0" y="56"/>
                  <a:pt x="0" y="56"/>
                </a:cubicBezTo>
                <a:cubicBezTo>
                  <a:pt x="0" y="95"/>
                  <a:pt x="0" y="95"/>
                  <a:pt x="0" y="95"/>
                </a:cubicBezTo>
                <a:cubicBezTo>
                  <a:pt x="47" y="101"/>
                  <a:pt x="47" y="101"/>
                  <a:pt x="47" y="101"/>
                </a:cubicBezTo>
                <a:cubicBezTo>
                  <a:pt x="47" y="56"/>
                  <a:pt x="47" y="56"/>
                  <a:pt x="47" y="56"/>
                </a:cubicBezTo>
                <a:cubicBezTo>
                  <a:pt x="47" y="56"/>
                  <a:pt x="47" y="56"/>
                  <a:pt x="47" y="56"/>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pic>
        <p:nvPicPr>
          <p:cNvPr id="90" name="Picture 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5782" y="5664055"/>
            <a:ext cx="972710" cy="433125"/>
          </a:xfrm>
          <a:prstGeom prst="rect">
            <a:avLst/>
          </a:prstGeom>
        </p:spPr>
      </p:pic>
      <p:sp>
        <p:nvSpPr>
          <p:cNvPr id="3" name="Rectangle 2"/>
          <p:cNvSpPr/>
          <p:nvPr/>
        </p:nvSpPr>
        <p:spPr bwMode="auto">
          <a:xfrm>
            <a:off x="3934548" y="3085328"/>
            <a:ext cx="2176272" cy="94281"/>
          </a:xfrm>
          <a:prstGeom prst="rect">
            <a:avLst/>
          </a:prstGeom>
          <a:solidFill>
            <a:srgbClr val="2FAF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5" name="Freeform 611"/>
          <p:cNvSpPr>
            <a:spLocks noChangeAspect="1" noEditPoints="1"/>
          </p:cNvSpPr>
          <p:nvPr/>
        </p:nvSpPr>
        <p:spPr bwMode="auto">
          <a:xfrm>
            <a:off x="6583931" y="3627552"/>
            <a:ext cx="316805" cy="405786"/>
          </a:xfrm>
          <a:custGeom>
            <a:avLst/>
            <a:gdLst>
              <a:gd name="T0" fmla="*/ 293 w 312"/>
              <a:gd name="T1" fmla="*/ 0 h 400"/>
              <a:gd name="T2" fmla="*/ 20 w 312"/>
              <a:gd name="T3" fmla="*/ 0 h 400"/>
              <a:gd name="T4" fmla="*/ 0 w 312"/>
              <a:gd name="T5" fmla="*/ 19 h 400"/>
              <a:gd name="T6" fmla="*/ 0 w 312"/>
              <a:gd name="T7" fmla="*/ 381 h 400"/>
              <a:gd name="T8" fmla="*/ 20 w 312"/>
              <a:gd name="T9" fmla="*/ 400 h 400"/>
              <a:gd name="T10" fmla="*/ 293 w 312"/>
              <a:gd name="T11" fmla="*/ 400 h 400"/>
              <a:gd name="T12" fmla="*/ 312 w 312"/>
              <a:gd name="T13" fmla="*/ 381 h 400"/>
              <a:gd name="T14" fmla="*/ 312 w 312"/>
              <a:gd name="T15" fmla="*/ 19 h 400"/>
              <a:gd name="T16" fmla="*/ 293 w 312"/>
              <a:gd name="T17" fmla="*/ 0 h 400"/>
              <a:gd name="T18" fmla="*/ 156 w 312"/>
              <a:gd name="T19" fmla="*/ 389 h 400"/>
              <a:gd name="T20" fmla="*/ 147 w 312"/>
              <a:gd name="T21" fmla="*/ 380 h 400"/>
              <a:gd name="T22" fmla="*/ 156 w 312"/>
              <a:gd name="T23" fmla="*/ 370 h 400"/>
              <a:gd name="T24" fmla="*/ 166 w 312"/>
              <a:gd name="T25" fmla="*/ 380 h 400"/>
              <a:gd name="T26" fmla="*/ 156 w 312"/>
              <a:gd name="T27" fmla="*/ 389 h 400"/>
              <a:gd name="T28" fmla="*/ 276 w 312"/>
              <a:gd name="T29" fmla="*/ 359 h 400"/>
              <a:gd name="T30" fmla="*/ 274 w 312"/>
              <a:gd name="T31" fmla="*/ 361 h 400"/>
              <a:gd name="T32" fmla="*/ 38 w 312"/>
              <a:gd name="T33" fmla="*/ 361 h 400"/>
              <a:gd name="T34" fmla="*/ 36 w 312"/>
              <a:gd name="T35" fmla="*/ 359 h 400"/>
              <a:gd name="T36" fmla="*/ 36 w 312"/>
              <a:gd name="T37" fmla="*/ 40 h 400"/>
              <a:gd name="T38" fmla="*/ 38 w 312"/>
              <a:gd name="T39" fmla="*/ 38 h 400"/>
              <a:gd name="T40" fmla="*/ 274 w 312"/>
              <a:gd name="T41" fmla="*/ 38 h 400"/>
              <a:gd name="T42" fmla="*/ 276 w 312"/>
              <a:gd name="T43" fmla="*/ 40 h 400"/>
              <a:gd name="T44" fmla="*/ 276 w 312"/>
              <a:gd name="T45" fmla="*/ 35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2" h="400">
                <a:moveTo>
                  <a:pt x="293" y="0"/>
                </a:moveTo>
                <a:cubicBezTo>
                  <a:pt x="20" y="0"/>
                  <a:pt x="20" y="0"/>
                  <a:pt x="20" y="0"/>
                </a:cubicBezTo>
                <a:cubicBezTo>
                  <a:pt x="9" y="0"/>
                  <a:pt x="0" y="8"/>
                  <a:pt x="0" y="19"/>
                </a:cubicBezTo>
                <a:cubicBezTo>
                  <a:pt x="0" y="381"/>
                  <a:pt x="0" y="381"/>
                  <a:pt x="0" y="381"/>
                </a:cubicBezTo>
                <a:cubicBezTo>
                  <a:pt x="0" y="391"/>
                  <a:pt x="9" y="400"/>
                  <a:pt x="20" y="400"/>
                </a:cubicBezTo>
                <a:cubicBezTo>
                  <a:pt x="293" y="400"/>
                  <a:pt x="293" y="400"/>
                  <a:pt x="293" y="400"/>
                </a:cubicBezTo>
                <a:cubicBezTo>
                  <a:pt x="304" y="400"/>
                  <a:pt x="312" y="391"/>
                  <a:pt x="312" y="381"/>
                </a:cubicBezTo>
                <a:cubicBezTo>
                  <a:pt x="312" y="19"/>
                  <a:pt x="312" y="19"/>
                  <a:pt x="312" y="19"/>
                </a:cubicBezTo>
                <a:cubicBezTo>
                  <a:pt x="312" y="8"/>
                  <a:pt x="304" y="0"/>
                  <a:pt x="293" y="0"/>
                </a:cubicBezTo>
                <a:close/>
                <a:moveTo>
                  <a:pt x="156" y="389"/>
                </a:moveTo>
                <a:cubicBezTo>
                  <a:pt x="151" y="389"/>
                  <a:pt x="147" y="385"/>
                  <a:pt x="147" y="380"/>
                </a:cubicBezTo>
                <a:cubicBezTo>
                  <a:pt x="147" y="374"/>
                  <a:pt x="151" y="370"/>
                  <a:pt x="156" y="370"/>
                </a:cubicBezTo>
                <a:cubicBezTo>
                  <a:pt x="162" y="370"/>
                  <a:pt x="166" y="374"/>
                  <a:pt x="166" y="380"/>
                </a:cubicBezTo>
                <a:cubicBezTo>
                  <a:pt x="166" y="385"/>
                  <a:pt x="162" y="389"/>
                  <a:pt x="156" y="389"/>
                </a:cubicBezTo>
                <a:close/>
                <a:moveTo>
                  <a:pt x="276" y="359"/>
                </a:moveTo>
                <a:cubicBezTo>
                  <a:pt x="276" y="360"/>
                  <a:pt x="275" y="361"/>
                  <a:pt x="274" y="361"/>
                </a:cubicBezTo>
                <a:cubicBezTo>
                  <a:pt x="38" y="361"/>
                  <a:pt x="38" y="361"/>
                  <a:pt x="38" y="361"/>
                </a:cubicBezTo>
                <a:cubicBezTo>
                  <a:pt x="37" y="361"/>
                  <a:pt x="36" y="360"/>
                  <a:pt x="36" y="359"/>
                </a:cubicBezTo>
                <a:cubicBezTo>
                  <a:pt x="36" y="40"/>
                  <a:pt x="36" y="40"/>
                  <a:pt x="36" y="40"/>
                </a:cubicBezTo>
                <a:cubicBezTo>
                  <a:pt x="36" y="39"/>
                  <a:pt x="37" y="38"/>
                  <a:pt x="38" y="38"/>
                </a:cubicBezTo>
                <a:cubicBezTo>
                  <a:pt x="274" y="38"/>
                  <a:pt x="274" y="38"/>
                  <a:pt x="274" y="38"/>
                </a:cubicBezTo>
                <a:cubicBezTo>
                  <a:pt x="275" y="38"/>
                  <a:pt x="276" y="39"/>
                  <a:pt x="276" y="40"/>
                </a:cubicBezTo>
                <a:cubicBezTo>
                  <a:pt x="276" y="359"/>
                  <a:pt x="276" y="359"/>
                  <a:pt x="276" y="359"/>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6" name="Rectangle 135"/>
          <p:cNvSpPr/>
          <p:nvPr/>
        </p:nvSpPr>
        <p:spPr bwMode="auto">
          <a:xfrm>
            <a:off x="6296796" y="4142428"/>
            <a:ext cx="891075" cy="320040"/>
          </a:xfrm>
          <a:prstGeom prst="rect">
            <a:avLst/>
          </a:prstGeom>
          <a:noFill/>
          <a:ln w="9525" cap="flat" cmpd="sng" algn="ctr">
            <a:noFill/>
            <a:prstDash val="solid"/>
            <a:headEnd type="none" w="med" len="med"/>
            <a:tailEnd type="none" w="med" len="med"/>
          </a:ln>
          <a:effectLst/>
        </p:spPr>
        <p:txBody>
          <a:bodyPr lIns="0" tIns="0" rIns="0" bIns="0" anchor="t"/>
          <a:lstStyle/>
          <a:p>
            <a:pPr algn="ctr" defTabSz="895523">
              <a:lnSpc>
                <a:spcPct val="80000"/>
              </a:lnSpc>
              <a:defRPr/>
            </a:pPr>
            <a:r>
              <a:rPr lang="en-US" sz="1000" kern="0" dirty="0">
                <a:gradFill>
                  <a:gsLst>
                    <a:gs pos="0">
                      <a:srgbClr val="FFFFFF"/>
                    </a:gs>
                    <a:gs pos="100000">
                      <a:srgbClr val="FFFFFF"/>
                    </a:gs>
                  </a:gsLst>
                  <a:lin ang="5400000" scaled="0"/>
                </a:gradFill>
              </a:rPr>
              <a:t>Application</a:t>
            </a:r>
            <a:br>
              <a:rPr lang="en-US" sz="1000" kern="0" dirty="0">
                <a:gradFill>
                  <a:gsLst>
                    <a:gs pos="0">
                      <a:srgbClr val="FFFFFF"/>
                    </a:gs>
                    <a:gs pos="100000">
                      <a:srgbClr val="FFFFFF"/>
                    </a:gs>
                  </a:gsLst>
                  <a:lin ang="5400000" scaled="0"/>
                </a:gradFill>
              </a:rPr>
            </a:br>
            <a:r>
              <a:rPr lang="en-US" sz="1000" kern="0" dirty="0">
                <a:gradFill>
                  <a:gsLst>
                    <a:gs pos="0">
                      <a:srgbClr val="FFFFFF"/>
                    </a:gs>
                    <a:gs pos="100000">
                      <a:srgbClr val="FFFFFF"/>
                    </a:gs>
                  </a:gsLst>
                  <a:lin ang="5400000" scaled="0"/>
                </a:gradFill>
              </a:rPr>
              <a:t>insights</a:t>
            </a:r>
          </a:p>
        </p:txBody>
      </p:sp>
      <p:sp>
        <p:nvSpPr>
          <p:cNvPr id="137" name="Freeform 15"/>
          <p:cNvSpPr>
            <a:spLocks noChangeAspect="1" noEditPoints="1"/>
          </p:cNvSpPr>
          <p:nvPr/>
        </p:nvSpPr>
        <p:spPr bwMode="black">
          <a:xfrm>
            <a:off x="7337732" y="3621512"/>
            <a:ext cx="417386" cy="417866"/>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
        <p:nvSpPr>
          <p:cNvPr id="138" name="Rectangle 137"/>
          <p:cNvSpPr/>
          <p:nvPr/>
        </p:nvSpPr>
        <p:spPr bwMode="auto">
          <a:xfrm>
            <a:off x="7098003" y="4142428"/>
            <a:ext cx="896845" cy="320040"/>
          </a:xfrm>
          <a:prstGeom prst="rect">
            <a:avLst/>
          </a:prstGeom>
          <a:noFill/>
          <a:ln w="9525" cap="flat" cmpd="sng" algn="ctr">
            <a:noFill/>
            <a:prstDash val="solid"/>
            <a:headEnd type="none" w="med" len="med"/>
            <a:tailEnd type="none" w="med" len="med"/>
          </a:ln>
          <a:effectLst/>
        </p:spPr>
        <p:txBody>
          <a:bodyPr lIns="0" tIns="0" rIns="0" bIns="0" anchor="t"/>
          <a:lstStyle/>
          <a:p>
            <a:pPr algn="ctr" defTabSz="895523">
              <a:lnSpc>
                <a:spcPct val="80000"/>
              </a:lnSpc>
              <a:defRPr/>
            </a:pPr>
            <a:r>
              <a:rPr lang="en-US" sz="1000" kern="0" dirty="0">
                <a:gradFill>
                  <a:gsLst>
                    <a:gs pos="0">
                      <a:srgbClr val="FFFFFF"/>
                    </a:gs>
                    <a:gs pos="100000">
                      <a:srgbClr val="FFFFFF"/>
                    </a:gs>
                  </a:gsLst>
                  <a:lin ang="5400000" scaled="0"/>
                </a:gradFill>
              </a:rPr>
              <a:t>Build &amp;</a:t>
            </a:r>
            <a:br>
              <a:rPr lang="en-US" sz="1000" kern="0" dirty="0">
                <a:gradFill>
                  <a:gsLst>
                    <a:gs pos="0">
                      <a:srgbClr val="FFFFFF"/>
                    </a:gs>
                    <a:gs pos="100000">
                      <a:srgbClr val="FFFFFF"/>
                    </a:gs>
                  </a:gsLst>
                  <a:lin ang="5400000" scaled="0"/>
                </a:gradFill>
              </a:rPr>
            </a:br>
            <a:r>
              <a:rPr lang="en-US" sz="1000" kern="0" dirty="0">
                <a:gradFill>
                  <a:gsLst>
                    <a:gs pos="0">
                      <a:srgbClr val="FFFFFF"/>
                    </a:gs>
                    <a:gs pos="100000">
                      <a:srgbClr val="FFFFFF"/>
                    </a:gs>
                  </a:gsLst>
                  <a:lin ang="5400000" scaled="0"/>
                </a:gradFill>
              </a:rPr>
              <a:t>continuous</a:t>
            </a:r>
            <a:br>
              <a:rPr lang="en-US" sz="1000" kern="0" dirty="0">
                <a:gradFill>
                  <a:gsLst>
                    <a:gs pos="0">
                      <a:srgbClr val="FFFFFF"/>
                    </a:gs>
                    <a:gs pos="100000">
                      <a:srgbClr val="FFFFFF"/>
                    </a:gs>
                  </a:gsLst>
                  <a:lin ang="5400000" scaled="0"/>
                </a:gradFill>
              </a:rPr>
            </a:br>
            <a:r>
              <a:rPr lang="en-US" sz="1000" kern="0" dirty="0">
                <a:gradFill>
                  <a:gsLst>
                    <a:gs pos="0">
                      <a:srgbClr val="FFFFFF"/>
                    </a:gs>
                    <a:gs pos="100000">
                      <a:srgbClr val="FFFFFF"/>
                    </a:gs>
                  </a:gsLst>
                  <a:lin ang="5400000" scaled="0"/>
                </a:gradFill>
              </a:rPr>
              <a:t>integration</a:t>
            </a:r>
          </a:p>
        </p:txBody>
      </p:sp>
      <p:grpSp>
        <p:nvGrpSpPr>
          <p:cNvPr id="155" name="Group 154"/>
          <p:cNvGrpSpPr/>
          <p:nvPr/>
        </p:nvGrpSpPr>
        <p:grpSpPr>
          <a:xfrm>
            <a:off x="8159406" y="3596149"/>
            <a:ext cx="527100" cy="468592"/>
            <a:chOff x="2719388" y="26988"/>
            <a:chExt cx="7994650" cy="7107237"/>
          </a:xfrm>
          <a:solidFill>
            <a:schemeClr val="tx1"/>
          </a:solidFill>
        </p:grpSpPr>
        <p:sp>
          <p:nvSpPr>
            <p:cNvPr id="156" name="Freeform 5"/>
            <p:cNvSpPr>
              <a:spLocks/>
            </p:cNvSpPr>
            <p:nvPr/>
          </p:nvSpPr>
          <p:spPr bwMode="auto">
            <a:xfrm>
              <a:off x="5230813" y="26988"/>
              <a:ext cx="2970213" cy="4157662"/>
            </a:xfrm>
            <a:custGeom>
              <a:avLst/>
              <a:gdLst>
                <a:gd name="T0" fmla="*/ 251 w 791"/>
                <a:gd name="T1" fmla="*/ 1107 h 1107"/>
                <a:gd name="T2" fmla="*/ 396 w 791"/>
                <a:gd name="T3" fmla="*/ 1082 h 1107"/>
                <a:gd name="T4" fmla="*/ 540 w 791"/>
                <a:gd name="T5" fmla="*/ 1107 h 1107"/>
                <a:gd name="T6" fmla="*/ 540 w 791"/>
                <a:gd name="T7" fmla="*/ 415 h 1107"/>
                <a:gd name="T8" fmla="*/ 791 w 791"/>
                <a:gd name="T9" fmla="*/ 415 h 1107"/>
                <a:gd name="T10" fmla="*/ 414 w 791"/>
                <a:gd name="T11" fmla="*/ 0 h 1107"/>
                <a:gd name="T12" fmla="*/ 0 w 791"/>
                <a:gd name="T13" fmla="*/ 415 h 1107"/>
                <a:gd name="T14" fmla="*/ 251 w 791"/>
                <a:gd name="T15" fmla="*/ 415 h 1107"/>
                <a:gd name="T16" fmla="*/ 251 w 791"/>
                <a:gd name="T17" fmla="*/ 1107 h 1107"/>
                <a:gd name="T18" fmla="*/ 251 w 791"/>
                <a:gd name="T19" fmla="*/ 1107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1" h="1107">
                  <a:moveTo>
                    <a:pt x="251" y="1107"/>
                  </a:moveTo>
                  <a:cubicBezTo>
                    <a:pt x="295" y="1094"/>
                    <a:pt x="345" y="1082"/>
                    <a:pt x="396" y="1082"/>
                  </a:cubicBezTo>
                  <a:cubicBezTo>
                    <a:pt x="446" y="1082"/>
                    <a:pt x="496" y="1094"/>
                    <a:pt x="540" y="1107"/>
                  </a:cubicBezTo>
                  <a:cubicBezTo>
                    <a:pt x="540" y="415"/>
                    <a:pt x="540" y="415"/>
                    <a:pt x="540" y="415"/>
                  </a:cubicBezTo>
                  <a:cubicBezTo>
                    <a:pt x="791" y="415"/>
                    <a:pt x="791" y="415"/>
                    <a:pt x="791" y="415"/>
                  </a:cubicBezTo>
                  <a:cubicBezTo>
                    <a:pt x="414" y="0"/>
                    <a:pt x="414" y="0"/>
                    <a:pt x="414" y="0"/>
                  </a:cubicBezTo>
                  <a:cubicBezTo>
                    <a:pt x="0" y="415"/>
                    <a:pt x="0" y="415"/>
                    <a:pt x="0" y="415"/>
                  </a:cubicBezTo>
                  <a:cubicBezTo>
                    <a:pt x="251" y="415"/>
                    <a:pt x="251" y="415"/>
                    <a:pt x="251" y="415"/>
                  </a:cubicBezTo>
                  <a:cubicBezTo>
                    <a:pt x="251" y="1107"/>
                    <a:pt x="251" y="1107"/>
                    <a:pt x="251" y="1107"/>
                  </a:cubicBezTo>
                  <a:cubicBezTo>
                    <a:pt x="251" y="1107"/>
                    <a:pt x="251" y="1107"/>
                    <a:pt x="251" y="110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7" name="Freeform 6"/>
            <p:cNvSpPr>
              <a:spLocks/>
            </p:cNvSpPr>
            <p:nvPr/>
          </p:nvSpPr>
          <p:spPr bwMode="auto">
            <a:xfrm>
              <a:off x="7389813" y="1751013"/>
              <a:ext cx="3324225" cy="3184525"/>
            </a:xfrm>
            <a:custGeom>
              <a:avLst/>
              <a:gdLst>
                <a:gd name="T0" fmla="*/ 295 w 885"/>
                <a:gd name="T1" fmla="*/ 0 h 848"/>
                <a:gd name="T2" fmla="*/ 477 w 885"/>
                <a:gd name="T3" fmla="*/ 176 h 848"/>
                <a:gd name="T4" fmla="*/ 0 w 885"/>
                <a:gd name="T5" fmla="*/ 660 h 848"/>
                <a:gd name="T6" fmla="*/ 226 w 885"/>
                <a:gd name="T7" fmla="*/ 848 h 848"/>
                <a:gd name="T8" fmla="*/ 684 w 885"/>
                <a:gd name="T9" fmla="*/ 377 h 848"/>
                <a:gd name="T10" fmla="*/ 860 w 885"/>
                <a:gd name="T11" fmla="*/ 553 h 848"/>
                <a:gd name="T12" fmla="*/ 885 w 885"/>
                <a:gd name="T13" fmla="*/ 0 h 848"/>
                <a:gd name="T14" fmla="*/ 295 w 885"/>
                <a:gd name="T15" fmla="*/ 0 h 848"/>
                <a:gd name="T16" fmla="*/ 295 w 885"/>
                <a:gd name="T17" fmla="*/ 0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5" h="848">
                  <a:moveTo>
                    <a:pt x="295" y="0"/>
                  </a:moveTo>
                  <a:cubicBezTo>
                    <a:pt x="477" y="176"/>
                    <a:pt x="477" y="176"/>
                    <a:pt x="477" y="176"/>
                  </a:cubicBezTo>
                  <a:cubicBezTo>
                    <a:pt x="0" y="660"/>
                    <a:pt x="0" y="660"/>
                    <a:pt x="0" y="660"/>
                  </a:cubicBezTo>
                  <a:cubicBezTo>
                    <a:pt x="94" y="697"/>
                    <a:pt x="176" y="767"/>
                    <a:pt x="226" y="848"/>
                  </a:cubicBezTo>
                  <a:cubicBezTo>
                    <a:pt x="684" y="377"/>
                    <a:pt x="684" y="377"/>
                    <a:pt x="684" y="377"/>
                  </a:cubicBezTo>
                  <a:cubicBezTo>
                    <a:pt x="860" y="553"/>
                    <a:pt x="860" y="553"/>
                    <a:pt x="860" y="553"/>
                  </a:cubicBezTo>
                  <a:cubicBezTo>
                    <a:pt x="885" y="0"/>
                    <a:pt x="885" y="0"/>
                    <a:pt x="885" y="0"/>
                  </a:cubicBezTo>
                  <a:cubicBezTo>
                    <a:pt x="295" y="0"/>
                    <a:pt x="295" y="0"/>
                    <a:pt x="295" y="0"/>
                  </a:cubicBezTo>
                  <a:cubicBezTo>
                    <a:pt x="295" y="0"/>
                    <a:pt x="295" y="0"/>
                    <a:pt x="29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8" name="Freeform 7"/>
            <p:cNvSpPr>
              <a:spLocks/>
            </p:cNvSpPr>
            <p:nvPr/>
          </p:nvSpPr>
          <p:spPr bwMode="auto">
            <a:xfrm>
              <a:off x="2719388" y="1751013"/>
              <a:ext cx="3322638" cy="3184525"/>
            </a:xfrm>
            <a:custGeom>
              <a:avLst/>
              <a:gdLst>
                <a:gd name="T0" fmla="*/ 885 w 885"/>
                <a:gd name="T1" fmla="*/ 660 h 848"/>
                <a:gd name="T2" fmla="*/ 411 w 885"/>
                <a:gd name="T3" fmla="*/ 176 h 848"/>
                <a:gd name="T4" fmla="*/ 588 w 885"/>
                <a:gd name="T5" fmla="*/ 0 h 848"/>
                <a:gd name="T6" fmla="*/ 0 w 885"/>
                <a:gd name="T7" fmla="*/ 0 h 848"/>
                <a:gd name="T8" fmla="*/ 19 w 885"/>
                <a:gd name="T9" fmla="*/ 553 h 848"/>
                <a:gd name="T10" fmla="*/ 202 w 885"/>
                <a:gd name="T11" fmla="*/ 377 h 848"/>
                <a:gd name="T12" fmla="*/ 658 w 885"/>
                <a:gd name="T13" fmla="*/ 848 h 848"/>
                <a:gd name="T14" fmla="*/ 885 w 885"/>
                <a:gd name="T15" fmla="*/ 660 h 8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5" h="848">
                  <a:moveTo>
                    <a:pt x="885" y="660"/>
                  </a:moveTo>
                  <a:cubicBezTo>
                    <a:pt x="411" y="176"/>
                    <a:pt x="411" y="176"/>
                    <a:pt x="411" y="176"/>
                  </a:cubicBezTo>
                  <a:cubicBezTo>
                    <a:pt x="588" y="0"/>
                    <a:pt x="588" y="0"/>
                    <a:pt x="588" y="0"/>
                  </a:cubicBezTo>
                  <a:cubicBezTo>
                    <a:pt x="0" y="0"/>
                    <a:pt x="0" y="0"/>
                    <a:pt x="0" y="0"/>
                  </a:cubicBezTo>
                  <a:cubicBezTo>
                    <a:pt x="19" y="553"/>
                    <a:pt x="19" y="553"/>
                    <a:pt x="19" y="553"/>
                  </a:cubicBezTo>
                  <a:cubicBezTo>
                    <a:pt x="202" y="377"/>
                    <a:pt x="202" y="377"/>
                    <a:pt x="202" y="377"/>
                  </a:cubicBezTo>
                  <a:cubicBezTo>
                    <a:pt x="658" y="848"/>
                    <a:pt x="658" y="848"/>
                    <a:pt x="658" y="848"/>
                  </a:cubicBezTo>
                  <a:cubicBezTo>
                    <a:pt x="715" y="767"/>
                    <a:pt x="791" y="697"/>
                    <a:pt x="885" y="66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9" name="Oval 8"/>
            <p:cNvSpPr>
              <a:spLocks noChangeArrowheads="1"/>
            </p:cNvSpPr>
            <p:nvPr/>
          </p:nvSpPr>
          <p:spPr bwMode="auto">
            <a:xfrm>
              <a:off x="5472113" y="4662488"/>
              <a:ext cx="2511425" cy="2471737"/>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60" name="Rectangle 159"/>
          <p:cNvSpPr/>
          <p:nvPr/>
        </p:nvSpPr>
        <p:spPr bwMode="auto">
          <a:xfrm>
            <a:off x="7904980" y="4142428"/>
            <a:ext cx="1035953" cy="320040"/>
          </a:xfrm>
          <a:prstGeom prst="rect">
            <a:avLst/>
          </a:prstGeom>
          <a:noFill/>
          <a:ln w="9525" cap="flat" cmpd="sng" algn="ctr">
            <a:noFill/>
            <a:prstDash val="solid"/>
            <a:headEnd type="none" w="med" len="med"/>
            <a:tailEnd type="none" w="med" len="med"/>
          </a:ln>
          <a:effectLst/>
        </p:spPr>
        <p:txBody>
          <a:bodyPr lIns="0" tIns="0" rIns="0" bIns="0" anchor="t"/>
          <a:lstStyle/>
          <a:p>
            <a:pPr algn="ctr" defTabSz="895523">
              <a:lnSpc>
                <a:spcPct val="80000"/>
              </a:lnSpc>
              <a:defRPr/>
            </a:pPr>
            <a:r>
              <a:rPr lang="en-US" sz="1000" kern="0" dirty="0">
                <a:gradFill>
                  <a:gsLst>
                    <a:gs pos="0">
                      <a:srgbClr val="FFFFFF"/>
                    </a:gs>
                    <a:gs pos="100000">
                      <a:srgbClr val="FFFFFF"/>
                    </a:gs>
                  </a:gsLst>
                  <a:lin ang="5400000" scaled="0"/>
                </a:gradFill>
              </a:rPr>
              <a:t>Azure deploy </a:t>
            </a:r>
            <a:br>
              <a:rPr lang="en-US" sz="1000" kern="0" dirty="0">
                <a:gradFill>
                  <a:gsLst>
                    <a:gs pos="0">
                      <a:srgbClr val="FFFFFF"/>
                    </a:gs>
                    <a:gs pos="100000">
                      <a:srgbClr val="FFFFFF"/>
                    </a:gs>
                  </a:gsLst>
                  <a:lin ang="5400000" scaled="0"/>
                </a:gradFill>
              </a:rPr>
            </a:br>
            <a:r>
              <a:rPr lang="en-US" sz="1000" kern="0" dirty="0">
                <a:gradFill>
                  <a:gsLst>
                    <a:gs pos="0">
                      <a:srgbClr val="FFFFFF"/>
                    </a:gs>
                    <a:gs pos="100000">
                      <a:srgbClr val="FFFFFF"/>
                    </a:gs>
                  </a:gsLst>
                  <a:lin ang="5400000" scaled="0"/>
                </a:gradFill>
              </a:rPr>
              <a:t>&amp; continuous</a:t>
            </a:r>
            <a:br>
              <a:rPr lang="en-US" sz="1000" kern="0" dirty="0">
                <a:gradFill>
                  <a:gsLst>
                    <a:gs pos="0">
                      <a:srgbClr val="FFFFFF"/>
                    </a:gs>
                    <a:gs pos="100000">
                      <a:srgbClr val="FFFFFF"/>
                    </a:gs>
                  </a:gsLst>
                  <a:lin ang="5400000" scaled="0"/>
                </a:gradFill>
              </a:rPr>
            </a:br>
            <a:r>
              <a:rPr lang="en-US" sz="1000" kern="0" dirty="0">
                <a:gradFill>
                  <a:gsLst>
                    <a:gs pos="0">
                      <a:srgbClr val="FFFFFF"/>
                    </a:gs>
                    <a:gs pos="100000">
                      <a:srgbClr val="FFFFFF"/>
                    </a:gs>
                  </a:gsLst>
                  <a:lin ang="5400000" scaled="0"/>
                </a:gradFill>
              </a:rPr>
              <a:t>deployment </a:t>
            </a:r>
          </a:p>
        </p:txBody>
      </p:sp>
      <p:grpSp>
        <p:nvGrpSpPr>
          <p:cNvPr id="161" name="Group 160"/>
          <p:cNvGrpSpPr/>
          <p:nvPr/>
        </p:nvGrpSpPr>
        <p:grpSpPr>
          <a:xfrm>
            <a:off x="8924130" y="3593191"/>
            <a:ext cx="525095" cy="474508"/>
            <a:chOff x="6807257" y="3587809"/>
            <a:chExt cx="1053571" cy="952072"/>
          </a:xfrm>
          <a:solidFill>
            <a:schemeClr val="tx1"/>
          </a:solidFill>
        </p:grpSpPr>
        <p:sp>
          <p:nvSpPr>
            <p:cNvPr id="162" name="Freeform 23"/>
            <p:cNvSpPr>
              <a:spLocks noEditPoints="1"/>
            </p:cNvSpPr>
            <p:nvPr/>
          </p:nvSpPr>
          <p:spPr bwMode="black">
            <a:xfrm>
              <a:off x="7350694" y="3589719"/>
              <a:ext cx="510134" cy="51000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167" name="Freeform 23"/>
            <p:cNvSpPr>
              <a:spLocks noEditPoints="1"/>
            </p:cNvSpPr>
            <p:nvPr/>
          </p:nvSpPr>
          <p:spPr bwMode="black">
            <a:xfrm>
              <a:off x="7075929" y="4029879"/>
              <a:ext cx="510134" cy="51000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170" name="Freeform 23"/>
            <p:cNvSpPr>
              <a:spLocks noEditPoints="1"/>
            </p:cNvSpPr>
            <p:nvPr/>
          </p:nvSpPr>
          <p:spPr bwMode="black">
            <a:xfrm>
              <a:off x="6807257" y="3587809"/>
              <a:ext cx="510134" cy="51000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sp>
        <p:nvSpPr>
          <p:cNvPr id="171" name="Rectangle 170"/>
          <p:cNvSpPr/>
          <p:nvPr/>
        </p:nvSpPr>
        <p:spPr bwMode="auto">
          <a:xfrm>
            <a:off x="8851065" y="4142428"/>
            <a:ext cx="671224" cy="320040"/>
          </a:xfrm>
          <a:prstGeom prst="rect">
            <a:avLst/>
          </a:prstGeom>
          <a:noFill/>
          <a:ln w="9525" cap="flat" cmpd="sng" algn="ctr">
            <a:noFill/>
            <a:prstDash val="solid"/>
            <a:headEnd type="none" w="med" len="med"/>
            <a:tailEnd type="none" w="med" len="med"/>
          </a:ln>
          <a:effectLst/>
        </p:spPr>
        <p:txBody>
          <a:bodyPr lIns="0" tIns="0" rIns="0" bIns="0" anchor="t"/>
          <a:lstStyle/>
          <a:p>
            <a:pPr algn="ctr" defTabSz="895523">
              <a:lnSpc>
                <a:spcPct val="80000"/>
              </a:lnSpc>
              <a:defRPr/>
            </a:pPr>
            <a:r>
              <a:rPr lang="en-US" sz="1000" kern="0" dirty="0">
                <a:gradFill>
                  <a:gsLst>
                    <a:gs pos="0">
                      <a:srgbClr val="FFFFFF"/>
                    </a:gs>
                    <a:gs pos="100000">
                      <a:srgbClr val="FFFFFF"/>
                    </a:gs>
                  </a:gsLst>
                  <a:lin ang="5400000" scaled="0"/>
                </a:gradFill>
              </a:rPr>
              <a:t>Load</a:t>
            </a:r>
            <a:br>
              <a:rPr lang="en-US" sz="1000" kern="0" dirty="0">
                <a:gradFill>
                  <a:gsLst>
                    <a:gs pos="0">
                      <a:srgbClr val="FFFFFF"/>
                    </a:gs>
                    <a:gs pos="100000">
                      <a:srgbClr val="FFFFFF"/>
                    </a:gs>
                  </a:gsLst>
                  <a:lin ang="5400000" scaled="0"/>
                </a:gradFill>
              </a:rPr>
            </a:br>
            <a:r>
              <a:rPr lang="en-US" sz="1000" kern="0" dirty="0">
                <a:gradFill>
                  <a:gsLst>
                    <a:gs pos="0">
                      <a:srgbClr val="FFFFFF"/>
                    </a:gs>
                    <a:gs pos="100000">
                      <a:srgbClr val="FFFFFF"/>
                    </a:gs>
                  </a:gsLst>
                  <a:lin ang="5400000" scaled="0"/>
                </a:gradFill>
              </a:rPr>
              <a:t>testing</a:t>
            </a:r>
          </a:p>
        </p:txBody>
      </p:sp>
      <p:sp>
        <p:nvSpPr>
          <p:cNvPr id="4" name="Rounded Rectangle 3"/>
          <p:cNvSpPr/>
          <p:nvPr/>
        </p:nvSpPr>
        <p:spPr bwMode="auto">
          <a:xfrm>
            <a:off x="6738216" y="3375572"/>
            <a:ext cx="2868137" cy="1313793"/>
          </a:xfrm>
          <a:prstGeom prst="roundRect">
            <a:avLst/>
          </a:prstGeom>
          <a:solidFill>
            <a:srgbClr val="2FAF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3" name="Freeform 611"/>
          <p:cNvSpPr>
            <a:spLocks noChangeAspect="1" noEditPoints="1"/>
          </p:cNvSpPr>
          <p:nvPr/>
        </p:nvSpPr>
        <p:spPr bwMode="auto">
          <a:xfrm>
            <a:off x="7339279" y="3689772"/>
            <a:ext cx="316805" cy="405786"/>
          </a:xfrm>
          <a:custGeom>
            <a:avLst/>
            <a:gdLst>
              <a:gd name="T0" fmla="*/ 293 w 312"/>
              <a:gd name="T1" fmla="*/ 0 h 400"/>
              <a:gd name="T2" fmla="*/ 20 w 312"/>
              <a:gd name="T3" fmla="*/ 0 h 400"/>
              <a:gd name="T4" fmla="*/ 0 w 312"/>
              <a:gd name="T5" fmla="*/ 19 h 400"/>
              <a:gd name="T6" fmla="*/ 0 w 312"/>
              <a:gd name="T7" fmla="*/ 381 h 400"/>
              <a:gd name="T8" fmla="*/ 20 w 312"/>
              <a:gd name="T9" fmla="*/ 400 h 400"/>
              <a:gd name="T10" fmla="*/ 293 w 312"/>
              <a:gd name="T11" fmla="*/ 400 h 400"/>
              <a:gd name="T12" fmla="*/ 312 w 312"/>
              <a:gd name="T13" fmla="*/ 381 h 400"/>
              <a:gd name="T14" fmla="*/ 312 w 312"/>
              <a:gd name="T15" fmla="*/ 19 h 400"/>
              <a:gd name="T16" fmla="*/ 293 w 312"/>
              <a:gd name="T17" fmla="*/ 0 h 400"/>
              <a:gd name="T18" fmla="*/ 156 w 312"/>
              <a:gd name="T19" fmla="*/ 389 h 400"/>
              <a:gd name="T20" fmla="*/ 147 w 312"/>
              <a:gd name="T21" fmla="*/ 380 h 400"/>
              <a:gd name="T22" fmla="*/ 156 w 312"/>
              <a:gd name="T23" fmla="*/ 370 h 400"/>
              <a:gd name="T24" fmla="*/ 166 w 312"/>
              <a:gd name="T25" fmla="*/ 380 h 400"/>
              <a:gd name="T26" fmla="*/ 156 w 312"/>
              <a:gd name="T27" fmla="*/ 389 h 400"/>
              <a:gd name="T28" fmla="*/ 276 w 312"/>
              <a:gd name="T29" fmla="*/ 359 h 400"/>
              <a:gd name="T30" fmla="*/ 274 w 312"/>
              <a:gd name="T31" fmla="*/ 361 h 400"/>
              <a:gd name="T32" fmla="*/ 38 w 312"/>
              <a:gd name="T33" fmla="*/ 361 h 400"/>
              <a:gd name="T34" fmla="*/ 36 w 312"/>
              <a:gd name="T35" fmla="*/ 359 h 400"/>
              <a:gd name="T36" fmla="*/ 36 w 312"/>
              <a:gd name="T37" fmla="*/ 40 h 400"/>
              <a:gd name="T38" fmla="*/ 38 w 312"/>
              <a:gd name="T39" fmla="*/ 38 h 400"/>
              <a:gd name="T40" fmla="*/ 274 w 312"/>
              <a:gd name="T41" fmla="*/ 38 h 400"/>
              <a:gd name="T42" fmla="*/ 276 w 312"/>
              <a:gd name="T43" fmla="*/ 40 h 400"/>
              <a:gd name="T44" fmla="*/ 276 w 312"/>
              <a:gd name="T45" fmla="*/ 35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2" h="400">
                <a:moveTo>
                  <a:pt x="293" y="0"/>
                </a:moveTo>
                <a:cubicBezTo>
                  <a:pt x="20" y="0"/>
                  <a:pt x="20" y="0"/>
                  <a:pt x="20" y="0"/>
                </a:cubicBezTo>
                <a:cubicBezTo>
                  <a:pt x="9" y="0"/>
                  <a:pt x="0" y="8"/>
                  <a:pt x="0" y="19"/>
                </a:cubicBezTo>
                <a:cubicBezTo>
                  <a:pt x="0" y="381"/>
                  <a:pt x="0" y="381"/>
                  <a:pt x="0" y="381"/>
                </a:cubicBezTo>
                <a:cubicBezTo>
                  <a:pt x="0" y="391"/>
                  <a:pt x="9" y="400"/>
                  <a:pt x="20" y="400"/>
                </a:cubicBezTo>
                <a:cubicBezTo>
                  <a:pt x="293" y="400"/>
                  <a:pt x="293" y="400"/>
                  <a:pt x="293" y="400"/>
                </a:cubicBezTo>
                <a:cubicBezTo>
                  <a:pt x="304" y="400"/>
                  <a:pt x="312" y="391"/>
                  <a:pt x="312" y="381"/>
                </a:cubicBezTo>
                <a:cubicBezTo>
                  <a:pt x="312" y="19"/>
                  <a:pt x="312" y="19"/>
                  <a:pt x="312" y="19"/>
                </a:cubicBezTo>
                <a:cubicBezTo>
                  <a:pt x="312" y="8"/>
                  <a:pt x="304" y="0"/>
                  <a:pt x="293" y="0"/>
                </a:cubicBezTo>
                <a:close/>
                <a:moveTo>
                  <a:pt x="156" y="389"/>
                </a:moveTo>
                <a:cubicBezTo>
                  <a:pt x="151" y="389"/>
                  <a:pt x="147" y="385"/>
                  <a:pt x="147" y="380"/>
                </a:cubicBezTo>
                <a:cubicBezTo>
                  <a:pt x="147" y="374"/>
                  <a:pt x="151" y="370"/>
                  <a:pt x="156" y="370"/>
                </a:cubicBezTo>
                <a:cubicBezTo>
                  <a:pt x="162" y="370"/>
                  <a:pt x="166" y="374"/>
                  <a:pt x="166" y="380"/>
                </a:cubicBezTo>
                <a:cubicBezTo>
                  <a:pt x="166" y="385"/>
                  <a:pt x="162" y="389"/>
                  <a:pt x="156" y="389"/>
                </a:cubicBezTo>
                <a:close/>
                <a:moveTo>
                  <a:pt x="276" y="359"/>
                </a:moveTo>
                <a:cubicBezTo>
                  <a:pt x="276" y="360"/>
                  <a:pt x="275" y="361"/>
                  <a:pt x="274" y="361"/>
                </a:cubicBezTo>
                <a:cubicBezTo>
                  <a:pt x="38" y="361"/>
                  <a:pt x="38" y="361"/>
                  <a:pt x="38" y="361"/>
                </a:cubicBezTo>
                <a:cubicBezTo>
                  <a:pt x="37" y="361"/>
                  <a:pt x="36" y="360"/>
                  <a:pt x="36" y="359"/>
                </a:cubicBezTo>
                <a:cubicBezTo>
                  <a:pt x="36" y="40"/>
                  <a:pt x="36" y="40"/>
                  <a:pt x="36" y="40"/>
                </a:cubicBezTo>
                <a:cubicBezTo>
                  <a:pt x="36" y="39"/>
                  <a:pt x="37" y="38"/>
                  <a:pt x="38" y="38"/>
                </a:cubicBezTo>
                <a:cubicBezTo>
                  <a:pt x="274" y="38"/>
                  <a:pt x="274" y="38"/>
                  <a:pt x="274" y="38"/>
                </a:cubicBezTo>
                <a:cubicBezTo>
                  <a:pt x="275" y="38"/>
                  <a:pt x="276" y="39"/>
                  <a:pt x="276" y="40"/>
                </a:cubicBezTo>
                <a:cubicBezTo>
                  <a:pt x="276" y="359"/>
                  <a:pt x="276" y="359"/>
                  <a:pt x="276" y="359"/>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8" name="Rectangle 187"/>
          <p:cNvSpPr/>
          <p:nvPr/>
        </p:nvSpPr>
        <p:spPr bwMode="auto">
          <a:xfrm>
            <a:off x="7052144" y="4199147"/>
            <a:ext cx="891075" cy="320040"/>
          </a:xfrm>
          <a:prstGeom prst="rect">
            <a:avLst/>
          </a:prstGeom>
          <a:noFill/>
          <a:ln w="9525" cap="flat" cmpd="sng" algn="ctr">
            <a:noFill/>
            <a:prstDash val="solid"/>
            <a:headEnd type="none" w="med" len="med"/>
            <a:tailEnd type="none" w="med" len="med"/>
          </a:ln>
          <a:effectLst/>
        </p:spPr>
        <p:txBody>
          <a:bodyPr lIns="0" tIns="0" rIns="0" bIns="0" anchor="t"/>
          <a:lstStyle/>
          <a:p>
            <a:pPr algn="ctr" defTabSz="895523">
              <a:lnSpc>
                <a:spcPct val="80000"/>
              </a:lnSpc>
              <a:defRPr/>
            </a:pPr>
            <a:r>
              <a:rPr lang="en-US" sz="1000" kern="0" dirty="0">
                <a:gradFill>
                  <a:gsLst>
                    <a:gs pos="0">
                      <a:srgbClr val="FFFFFF"/>
                    </a:gs>
                    <a:gs pos="100000">
                      <a:srgbClr val="FFFFFF"/>
                    </a:gs>
                  </a:gsLst>
                  <a:lin ang="5400000" scaled="0"/>
                </a:gradFill>
              </a:rPr>
              <a:t>Application</a:t>
            </a:r>
            <a:br>
              <a:rPr lang="en-US" sz="1000" kern="0" dirty="0">
                <a:gradFill>
                  <a:gsLst>
                    <a:gs pos="0">
                      <a:srgbClr val="FFFFFF"/>
                    </a:gs>
                    <a:gs pos="100000">
                      <a:srgbClr val="FFFFFF"/>
                    </a:gs>
                  </a:gsLst>
                  <a:lin ang="5400000" scaled="0"/>
                </a:gradFill>
              </a:rPr>
            </a:br>
            <a:r>
              <a:rPr lang="en-US" sz="1000" kern="0" dirty="0">
                <a:gradFill>
                  <a:gsLst>
                    <a:gs pos="0">
                      <a:srgbClr val="FFFFFF"/>
                    </a:gs>
                    <a:gs pos="100000">
                      <a:srgbClr val="FFFFFF"/>
                    </a:gs>
                  </a:gsLst>
                  <a:lin ang="5400000" scaled="0"/>
                </a:gradFill>
              </a:rPr>
              <a:t>insights</a:t>
            </a:r>
          </a:p>
        </p:txBody>
      </p:sp>
      <p:grpSp>
        <p:nvGrpSpPr>
          <p:cNvPr id="7" name="Group 6"/>
          <p:cNvGrpSpPr/>
          <p:nvPr/>
        </p:nvGrpSpPr>
        <p:grpSpPr>
          <a:xfrm>
            <a:off x="8487775" y="3677835"/>
            <a:ext cx="671224" cy="863776"/>
            <a:chOff x="8851065" y="2043783"/>
            <a:chExt cx="671224" cy="863776"/>
          </a:xfrm>
        </p:grpSpPr>
        <p:grpSp>
          <p:nvGrpSpPr>
            <p:cNvPr id="21" name="Group 20"/>
            <p:cNvGrpSpPr/>
            <p:nvPr/>
          </p:nvGrpSpPr>
          <p:grpSpPr>
            <a:xfrm>
              <a:off x="8924130" y="2043783"/>
              <a:ext cx="525095" cy="474508"/>
              <a:chOff x="6807257" y="3587809"/>
              <a:chExt cx="1053571" cy="952072"/>
            </a:xfrm>
            <a:solidFill>
              <a:schemeClr val="tx1"/>
            </a:solidFill>
          </p:grpSpPr>
          <p:sp>
            <p:nvSpPr>
              <p:cNvPr id="163" name="Freeform 23"/>
              <p:cNvSpPr>
                <a:spLocks noEditPoints="1"/>
              </p:cNvSpPr>
              <p:nvPr/>
            </p:nvSpPr>
            <p:spPr bwMode="black">
              <a:xfrm>
                <a:off x="7350694" y="3589719"/>
                <a:ext cx="510134" cy="51000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164" name="Freeform 23"/>
              <p:cNvSpPr>
                <a:spLocks noEditPoints="1"/>
              </p:cNvSpPr>
              <p:nvPr/>
            </p:nvSpPr>
            <p:spPr bwMode="black">
              <a:xfrm>
                <a:off x="7075929" y="4029879"/>
                <a:ext cx="510134" cy="51000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166" name="Freeform 23"/>
              <p:cNvSpPr>
                <a:spLocks noEditPoints="1"/>
              </p:cNvSpPr>
              <p:nvPr/>
            </p:nvSpPr>
            <p:spPr bwMode="black">
              <a:xfrm>
                <a:off x="6807257" y="3587809"/>
                <a:ext cx="510134" cy="51000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sp>
          <p:nvSpPr>
            <p:cNvPr id="191" name="Rectangle 190"/>
            <p:cNvSpPr/>
            <p:nvPr/>
          </p:nvSpPr>
          <p:spPr bwMode="auto">
            <a:xfrm>
              <a:off x="8851065" y="2587519"/>
              <a:ext cx="671224" cy="320040"/>
            </a:xfrm>
            <a:prstGeom prst="rect">
              <a:avLst/>
            </a:prstGeom>
            <a:noFill/>
            <a:ln w="9525" cap="flat" cmpd="sng" algn="ctr">
              <a:noFill/>
              <a:prstDash val="solid"/>
              <a:headEnd type="none" w="med" len="med"/>
              <a:tailEnd type="none" w="med" len="med"/>
            </a:ln>
            <a:effectLst/>
          </p:spPr>
          <p:txBody>
            <a:bodyPr lIns="0" tIns="0" rIns="0" bIns="0" anchor="t"/>
            <a:lstStyle/>
            <a:p>
              <a:pPr algn="ctr" defTabSz="895523">
                <a:lnSpc>
                  <a:spcPct val="80000"/>
                </a:lnSpc>
                <a:defRPr/>
              </a:pPr>
              <a:r>
                <a:rPr lang="en-US" sz="1000" kern="0" dirty="0">
                  <a:gradFill>
                    <a:gsLst>
                      <a:gs pos="0">
                        <a:srgbClr val="FFFFFF"/>
                      </a:gs>
                      <a:gs pos="100000">
                        <a:srgbClr val="FFFFFF"/>
                      </a:gs>
                    </a:gsLst>
                    <a:lin ang="5400000" scaled="0"/>
                  </a:gradFill>
                </a:rPr>
                <a:t>Load</a:t>
              </a:r>
              <a:br>
                <a:rPr lang="en-US" sz="1000" kern="0" dirty="0">
                  <a:gradFill>
                    <a:gsLst>
                      <a:gs pos="0">
                        <a:srgbClr val="FFFFFF"/>
                      </a:gs>
                      <a:gs pos="100000">
                        <a:srgbClr val="FFFFFF"/>
                      </a:gs>
                    </a:gsLst>
                    <a:lin ang="5400000" scaled="0"/>
                  </a:gradFill>
                </a:rPr>
              </a:br>
              <a:r>
                <a:rPr lang="en-US" sz="1000" kern="0" dirty="0">
                  <a:gradFill>
                    <a:gsLst>
                      <a:gs pos="0">
                        <a:srgbClr val="FFFFFF"/>
                      </a:gs>
                      <a:gs pos="100000">
                        <a:srgbClr val="FFFFFF"/>
                      </a:gs>
                    </a:gsLst>
                    <a:lin ang="5400000" scaled="0"/>
                  </a:gradFill>
                </a:rPr>
                <a:t>testing</a:t>
              </a:r>
            </a:p>
          </p:txBody>
        </p:sp>
      </p:grpSp>
      <p:sp>
        <p:nvSpPr>
          <p:cNvPr id="13" name="Rectangle 12"/>
          <p:cNvSpPr/>
          <p:nvPr/>
        </p:nvSpPr>
        <p:spPr bwMode="auto">
          <a:xfrm>
            <a:off x="6103226" y="1531528"/>
            <a:ext cx="549692" cy="3302684"/>
          </a:xfrm>
          <a:prstGeom prst="rect">
            <a:avLst/>
          </a:prstGeom>
          <a:solidFill>
            <a:srgbClr val="2FAF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p:cNvGrpSpPr/>
          <p:nvPr/>
        </p:nvGrpSpPr>
        <p:grpSpPr>
          <a:xfrm>
            <a:off x="5872977" y="3716038"/>
            <a:ext cx="606140" cy="840046"/>
            <a:chOff x="5891366" y="2134861"/>
            <a:chExt cx="606140" cy="840046"/>
          </a:xfrm>
        </p:grpSpPr>
        <p:grpSp>
          <p:nvGrpSpPr>
            <p:cNvPr id="148" name="Group 701"/>
            <p:cNvGrpSpPr>
              <a:grpSpLocks noChangeAspect="1"/>
            </p:cNvGrpSpPr>
            <p:nvPr/>
          </p:nvGrpSpPr>
          <p:grpSpPr bwMode="auto">
            <a:xfrm>
              <a:off x="5937539" y="2134861"/>
              <a:ext cx="457481" cy="414349"/>
              <a:chOff x="10488" y="-2313"/>
              <a:chExt cx="944" cy="855"/>
            </a:xfrm>
            <a:solidFill>
              <a:srgbClr val="3F3F3F"/>
            </a:solidFill>
          </p:grpSpPr>
          <p:sp>
            <p:nvSpPr>
              <p:cNvPr id="149" name="Freeform 702"/>
              <p:cNvSpPr>
                <a:spLocks/>
              </p:cNvSpPr>
              <p:nvPr/>
            </p:nvSpPr>
            <p:spPr bwMode="auto">
              <a:xfrm>
                <a:off x="10488" y="-2313"/>
                <a:ext cx="779" cy="586"/>
              </a:xfrm>
              <a:custGeom>
                <a:avLst/>
                <a:gdLst>
                  <a:gd name="T0" fmla="*/ 35 w 330"/>
                  <a:gd name="T1" fmla="*/ 73 h 248"/>
                  <a:gd name="T2" fmla="*/ 35 w 330"/>
                  <a:gd name="T3" fmla="*/ 248 h 248"/>
                  <a:gd name="T4" fmla="*/ 9 w 330"/>
                  <a:gd name="T5" fmla="*/ 248 h 248"/>
                  <a:gd name="T6" fmla="*/ 0 w 330"/>
                  <a:gd name="T7" fmla="*/ 239 h 248"/>
                  <a:gd name="T8" fmla="*/ 0 w 330"/>
                  <a:gd name="T9" fmla="*/ 13 h 248"/>
                  <a:gd name="T10" fmla="*/ 13 w 330"/>
                  <a:gd name="T11" fmla="*/ 0 h 248"/>
                  <a:gd name="T12" fmla="*/ 129 w 330"/>
                  <a:gd name="T13" fmla="*/ 0 h 248"/>
                  <a:gd name="T14" fmla="*/ 142 w 330"/>
                  <a:gd name="T15" fmla="*/ 13 h 248"/>
                  <a:gd name="T16" fmla="*/ 142 w 330"/>
                  <a:gd name="T17" fmla="*/ 27 h 248"/>
                  <a:gd name="T18" fmla="*/ 321 w 330"/>
                  <a:gd name="T19" fmla="*/ 27 h 248"/>
                  <a:gd name="T20" fmla="*/ 330 w 330"/>
                  <a:gd name="T21" fmla="*/ 36 h 248"/>
                  <a:gd name="T22" fmla="*/ 330 w 330"/>
                  <a:gd name="T23" fmla="*/ 86 h 248"/>
                  <a:gd name="T24" fmla="*/ 177 w 330"/>
                  <a:gd name="T25" fmla="*/ 86 h 248"/>
                  <a:gd name="T26" fmla="*/ 177 w 330"/>
                  <a:gd name="T27" fmla="*/ 73 h 248"/>
                  <a:gd name="T28" fmla="*/ 164 w 330"/>
                  <a:gd name="T29" fmla="*/ 59 h 248"/>
                  <a:gd name="T30" fmla="*/ 49 w 330"/>
                  <a:gd name="T31" fmla="*/ 59 h 248"/>
                  <a:gd name="T32" fmla="*/ 35 w 330"/>
                  <a:gd name="T3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0" h="248">
                    <a:moveTo>
                      <a:pt x="35" y="73"/>
                    </a:moveTo>
                    <a:cubicBezTo>
                      <a:pt x="35" y="248"/>
                      <a:pt x="35" y="248"/>
                      <a:pt x="35" y="248"/>
                    </a:cubicBezTo>
                    <a:cubicBezTo>
                      <a:pt x="9" y="248"/>
                      <a:pt x="9" y="248"/>
                      <a:pt x="9" y="248"/>
                    </a:cubicBezTo>
                    <a:cubicBezTo>
                      <a:pt x="4" y="248"/>
                      <a:pt x="0" y="244"/>
                      <a:pt x="0" y="239"/>
                    </a:cubicBezTo>
                    <a:cubicBezTo>
                      <a:pt x="0" y="13"/>
                      <a:pt x="0" y="13"/>
                      <a:pt x="0" y="13"/>
                    </a:cubicBezTo>
                    <a:cubicBezTo>
                      <a:pt x="0" y="6"/>
                      <a:pt x="6" y="0"/>
                      <a:pt x="13" y="0"/>
                    </a:cubicBezTo>
                    <a:cubicBezTo>
                      <a:pt x="129" y="0"/>
                      <a:pt x="129" y="0"/>
                      <a:pt x="129" y="0"/>
                    </a:cubicBezTo>
                    <a:cubicBezTo>
                      <a:pt x="137" y="0"/>
                      <a:pt x="142" y="6"/>
                      <a:pt x="142" y="13"/>
                    </a:cubicBezTo>
                    <a:cubicBezTo>
                      <a:pt x="142" y="27"/>
                      <a:pt x="142" y="27"/>
                      <a:pt x="142" y="27"/>
                    </a:cubicBezTo>
                    <a:cubicBezTo>
                      <a:pt x="321" y="27"/>
                      <a:pt x="321" y="27"/>
                      <a:pt x="321" y="27"/>
                    </a:cubicBezTo>
                    <a:cubicBezTo>
                      <a:pt x="326" y="27"/>
                      <a:pt x="330" y="31"/>
                      <a:pt x="330" y="36"/>
                    </a:cubicBezTo>
                    <a:cubicBezTo>
                      <a:pt x="330" y="86"/>
                      <a:pt x="330" y="86"/>
                      <a:pt x="330" y="86"/>
                    </a:cubicBezTo>
                    <a:cubicBezTo>
                      <a:pt x="177" y="86"/>
                      <a:pt x="177" y="86"/>
                      <a:pt x="177" y="86"/>
                    </a:cubicBezTo>
                    <a:cubicBezTo>
                      <a:pt x="177" y="73"/>
                      <a:pt x="177" y="73"/>
                      <a:pt x="177" y="73"/>
                    </a:cubicBezTo>
                    <a:cubicBezTo>
                      <a:pt x="177" y="65"/>
                      <a:pt x="172" y="59"/>
                      <a:pt x="164" y="59"/>
                    </a:cubicBezTo>
                    <a:cubicBezTo>
                      <a:pt x="49" y="59"/>
                      <a:pt x="49" y="59"/>
                      <a:pt x="49" y="59"/>
                    </a:cubicBezTo>
                    <a:cubicBezTo>
                      <a:pt x="41" y="59"/>
                      <a:pt x="35" y="65"/>
                      <a:pt x="35" y="7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just" defTabSz="914363"/>
                <a:endParaRPr lang="en-US" sz="1700" b="1">
                  <a:solidFill>
                    <a:srgbClr val="FFFFFF"/>
                  </a:solidFill>
                </a:endParaRPr>
              </a:p>
            </p:txBody>
          </p:sp>
          <p:sp>
            <p:nvSpPr>
              <p:cNvPr id="150" name="Freeform 703"/>
              <p:cNvSpPr>
                <a:spLocks/>
              </p:cNvSpPr>
              <p:nvPr/>
            </p:nvSpPr>
            <p:spPr bwMode="auto">
              <a:xfrm>
                <a:off x="10653" y="-2044"/>
                <a:ext cx="779" cy="586"/>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just" defTabSz="914363"/>
                <a:endParaRPr lang="en-US" sz="1700" b="1">
                  <a:solidFill>
                    <a:srgbClr val="FFFFFF"/>
                  </a:solidFill>
                </a:endParaRPr>
              </a:p>
            </p:txBody>
          </p:sp>
        </p:grpSp>
        <p:sp>
          <p:nvSpPr>
            <p:cNvPr id="187" name="Rectangle 186"/>
            <p:cNvSpPr/>
            <p:nvPr/>
          </p:nvSpPr>
          <p:spPr bwMode="auto">
            <a:xfrm>
              <a:off x="5891366" y="2654867"/>
              <a:ext cx="606140" cy="320040"/>
            </a:xfrm>
            <a:prstGeom prst="rect">
              <a:avLst/>
            </a:prstGeom>
            <a:noFill/>
            <a:ln w="9525" cap="flat" cmpd="sng" algn="ctr">
              <a:noFill/>
              <a:prstDash val="solid"/>
              <a:headEnd type="none" w="med" len="med"/>
              <a:tailEnd type="none" w="med" len="med"/>
            </a:ln>
            <a:effectLst/>
          </p:spPr>
          <p:txBody>
            <a:bodyPr lIns="0" tIns="0" rIns="0" bIns="0" anchor="t"/>
            <a:lstStyle/>
            <a:p>
              <a:pPr algn="ctr" defTabSz="895523">
                <a:lnSpc>
                  <a:spcPct val="80000"/>
                </a:lnSpc>
                <a:defRPr/>
              </a:pPr>
              <a:r>
                <a:rPr lang="en-US" sz="1100" b="1" kern="0" dirty="0">
                  <a:gradFill>
                    <a:gsLst>
                      <a:gs pos="0">
                        <a:srgbClr val="FFFFFF"/>
                      </a:gs>
                      <a:gs pos="100000">
                        <a:srgbClr val="FFFFFF"/>
                      </a:gs>
                    </a:gsLst>
                    <a:lin ang="5400000" scaled="0"/>
                  </a:gradFill>
                </a:rPr>
                <a:t>Active</a:t>
              </a:r>
              <a:br>
                <a:rPr lang="en-US" sz="1100" b="1" kern="0" dirty="0">
                  <a:gradFill>
                    <a:gsLst>
                      <a:gs pos="0">
                        <a:srgbClr val="FFFFFF"/>
                      </a:gs>
                      <a:gs pos="100000">
                        <a:srgbClr val="FFFFFF"/>
                      </a:gs>
                    </a:gsLst>
                    <a:lin ang="5400000" scaled="0"/>
                  </a:gradFill>
                </a:rPr>
              </a:br>
              <a:r>
                <a:rPr lang="en-US" sz="1100" b="1" kern="0" dirty="0">
                  <a:gradFill>
                    <a:gsLst>
                      <a:gs pos="0">
                        <a:srgbClr val="FFFFFF"/>
                      </a:gs>
                      <a:gs pos="100000">
                        <a:srgbClr val="FFFFFF"/>
                      </a:gs>
                    </a:gsLst>
                    <a:lin ang="5400000" scaled="0"/>
                  </a:gradFill>
                </a:rPr>
                <a:t>directory</a:t>
              </a:r>
            </a:p>
          </p:txBody>
        </p:sp>
      </p:grpSp>
      <p:grpSp>
        <p:nvGrpSpPr>
          <p:cNvPr id="20" name="Group 19"/>
          <p:cNvGrpSpPr/>
          <p:nvPr/>
        </p:nvGrpSpPr>
        <p:grpSpPr>
          <a:xfrm>
            <a:off x="4895244" y="3733210"/>
            <a:ext cx="704382" cy="822592"/>
            <a:chOff x="5413324" y="3639876"/>
            <a:chExt cx="704382" cy="822592"/>
          </a:xfrm>
        </p:grpSpPr>
        <p:sp>
          <p:nvSpPr>
            <p:cNvPr id="152" name="Freeform 381"/>
            <p:cNvSpPr>
              <a:spLocks noChangeAspect="1"/>
            </p:cNvSpPr>
            <p:nvPr/>
          </p:nvSpPr>
          <p:spPr bwMode="auto">
            <a:xfrm>
              <a:off x="5554371" y="3639876"/>
              <a:ext cx="424008" cy="431194"/>
            </a:xfrm>
            <a:custGeom>
              <a:avLst/>
              <a:gdLst>
                <a:gd name="T0" fmla="*/ 12 w 75"/>
                <a:gd name="T1" fmla="*/ 0 h 76"/>
                <a:gd name="T2" fmla="*/ 25 w 75"/>
                <a:gd name="T3" fmla="*/ 12 h 76"/>
                <a:gd name="T4" fmla="*/ 23 w 75"/>
                <a:gd name="T5" fmla="*/ 19 h 76"/>
                <a:gd name="T6" fmla="*/ 57 w 75"/>
                <a:gd name="T7" fmla="*/ 52 h 76"/>
                <a:gd name="T8" fmla="*/ 60 w 75"/>
                <a:gd name="T9" fmla="*/ 51 h 76"/>
                <a:gd name="T10" fmla="*/ 60 w 75"/>
                <a:gd name="T11" fmla="*/ 25 h 76"/>
                <a:gd name="T12" fmla="*/ 49 w 75"/>
                <a:gd name="T13" fmla="*/ 13 h 76"/>
                <a:gd name="T14" fmla="*/ 62 w 75"/>
                <a:gd name="T15" fmla="*/ 0 h 76"/>
                <a:gd name="T16" fmla="*/ 74 w 75"/>
                <a:gd name="T17" fmla="*/ 13 h 76"/>
                <a:gd name="T18" fmla="*/ 65 w 75"/>
                <a:gd name="T19" fmla="*/ 25 h 76"/>
                <a:gd name="T20" fmla="*/ 65 w 75"/>
                <a:gd name="T21" fmla="*/ 51 h 76"/>
                <a:gd name="T22" fmla="*/ 75 w 75"/>
                <a:gd name="T23" fmla="*/ 63 h 76"/>
                <a:gd name="T24" fmla="*/ 62 w 75"/>
                <a:gd name="T25" fmla="*/ 76 h 76"/>
                <a:gd name="T26" fmla="*/ 50 w 75"/>
                <a:gd name="T27" fmla="*/ 63 h 76"/>
                <a:gd name="T28" fmla="*/ 52 w 75"/>
                <a:gd name="T29" fmla="*/ 56 h 76"/>
                <a:gd name="T30" fmla="*/ 19 w 75"/>
                <a:gd name="T31" fmla="*/ 23 h 76"/>
                <a:gd name="T32" fmla="*/ 15 w 75"/>
                <a:gd name="T33" fmla="*/ 24 h 76"/>
                <a:gd name="T34" fmla="*/ 15 w 75"/>
                <a:gd name="T35" fmla="*/ 50 h 76"/>
                <a:gd name="T36" fmla="*/ 25 w 75"/>
                <a:gd name="T37" fmla="*/ 62 h 76"/>
                <a:gd name="T38" fmla="*/ 12 w 75"/>
                <a:gd name="T39" fmla="*/ 75 h 76"/>
                <a:gd name="T40" fmla="*/ 0 w 75"/>
                <a:gd name="T41" fmla="*/ 62 h 76"/>
                <a:gd name="T42" fmla="*/ 10 w 75"/>
                <a:gd name="T43" fmla="*/ 50 h 76"/>
                <a:gd name="T44" fmla="*/ 10 w 75"/>
                <a:gd name="T45" fmla="*/ 24 h 76"/>
                <a:gd name="T46" fmla="*/ 0 w 75"/>
                <a:gd name="T47" fmla="*/ 12 h 76"/>
                <a:gd name="T48" fmla="*/ 12 w 75"/>
                <a:gd name="T4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6">
                  <a:moveTo>
                    <a:pt x="12" y="0"/>
                  </a:moveTo>
                  <a:cubicBezTo>
                    <a:pt x="19" y="0"/>
                    <a:pt x="25" y="5"/>
                    <a:pt x="25" y="12"/>
                  </a:cubicBezTo>
                  <a:cubicBezTo>
                    <a:pt x="25" y="15"/>
                    <a:pt x="24" y="17"/>
                    <a:pt x="23" y="19"/>
                  </a:cubicBezTo>
                  <a:cubicBezTo>
                    <a:pt x="57" y="52"/>
                    <a:pt x="57" y="52"/>
                    <a:pt x="57" y="52"/>
                  </a:cubicBezTo>
                  <a:cubicBezTo>
                    <a:pt x="57" y="52"/>
                    <a:pt x="59" y="51"/>
                    <a:pt x="60" y="51"/>
                  </a:cubicBezTo>
                  <a:cubicBezTo>
                    <a:pt x="60" y="25"/>
                    <a:pt x="60" y="25"/>
                    <a:pt x="60" y="25"/>
                  </a:cubicBezTo>
                  <a:cubicBezTo>
                    <a:pt x="54" y="24"/>
                    <a:pt x="49" y="19"/>
                    <a:pt x="49" y="13"/>
                  </a:cubicBezTo>
                  <a:cubicBezTo>
                    <a:pt x="49" y="6"/>
                    <a:pt x="55" y="0"/>
                    <a:pt x="62" y="0"/>
                  </a:cubicBezTo>
                  <a:cubicBezTo>
                    <a:pt x="69" y="0"/>
                    <a:pt x="74" y="6"/>
                    <a:pt x="74" y="13"/>
                  </a:cubicBezTo>
                  <a:cubicBezTo>
                    <a:pt x="74" y="18"/>
                    <a:pt x="70" y="23"/>
                    <a:pt x="65" y="25"/>
                  </a:cubicBezTo>
                  <a:cubicBezTo>
                    <a:pt x="65" y="51"/>
                    <a:pt x="65" y="51"/>
                    <a:pt x="65" y="51"/>
                  </a:cubicBezTo>
                  <a:cubicBezTo>
                    <a:pt x="71" y="52"/>
                    <a:pt x="75" y="57"/>
                    <a:pt x="75" y="63"/>
                  </a:cubicBezTo>
                  <a:cubicBezTo>
                    <a:pt x="75" y="70"/>
                    <a:pt x="69" y="76"/>
                    <a:pt x="62" y="76"/>
                  </a:cubicBezTo>
                  <a:cubicBezTo>
                    <a:pt x="56" y="76"/>
                    <a:pt x="50" y="70"/>
                    <a:pt x="50" y="63"/>
                  </a:cubicBezTo>
                  <a:cubicBezTo>
                    <a:pt x="50" y="61"/>
                    <a:pt x="51" y="58"/>
                    <a:pt x="52" y="56"/>
                  </a:cubicBezTo>
                  <a:cubicBezTo>
                    <a:pt x="19" y="23"/>
                    <a:pt x="19" y="23"/>
                    <a:pt x="19" y="23"/>
                  </a:cubicBezTo>
                  <a:cubicBezTo>
                    <a:pt x="18" y="23"/>
                    <a:pt x="17" y="24"/>
                    <a:pt x="15" y="24"/>
                  </a:cubicBezTo>
                  <a:cubicBezTo>
                    <a:pt x="15" y="50"/>
                    <a:pt x="15" y="50"/>
                    <a:pt x="15" y="50"/>
                  </a:cubicBezTo>
                  <a:cubicBezTo>
                    <a:pt x="21" y="51"/>
                    <a:pt x="25" y="56"/>
                    <a:pt x="25" y="62"/>
                  </a:cubicBezTo>
                  <a:cubicBezTo>
                    <a:pt x="25" y="69"/>
                    <a:pt x="19" y="75"/>
                    <a:pt x="12" y="75"/>
                  </a:cubicBezTo>
                  <a:cubicBezTo>
                    <a:pt x="5" y="75"/>
                    <a:pt x="0" y="69"/>
                    <a:pt x="0" y="62"/>
                  </a:cubicBezTo>
                  <a:cubicBezTo>
                    <a:pt x="0" y="56"/>
                    <a:pt x="4" y="51"/>
                    <a:pt x="10" y="50"/>
                  </a:cubicBezTo>
                  <a:cubicBezTo>
                    <a:pt x="10" y="24"/>
                    <a:pt x="10" y="24"/>
                    <a:pt x="10" y="24"/>
                  </a:cubicBezTo>
                  <a:cubicBezTo>
                    <a:pt x="4" y="23"/>
                    <a:pt x="0" y="18"/>
                    <a:pt x="0" y="12"/>
                  </a:cubicBezTo>
                  <a:cubicBezTo>
                    <a:pt x="0" y="5"/>
                    <a:pt x="5" y="0"/>
                    <a:pt x="12" y="0"/>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b="1">
                <a:solidFill>
                  <a:srgbClr val="FFFFFF"/>
                </a:solidFill>
              </a:endParaRPr>
            </a:p>
          </p:txBody>
        </p:sp>
        <p:sp>
          <p:nvSpPr>
            <p:cNvPr id="209" name="Rectangle 208"/>
            <p:cNvSpPr/>
            <p:nvPr/>
          </p:nvSpPr>
          <p:spPr bwMode="auto">
            <a:xfrm>
              <a:off x="5413324" y="4142428"/>
              <a:ext cx="704382" cy="320040"/>
            </a:xfrm>
            <a:prstGeom prst="rect">
              <a:avLst/>
            </a:prstGeom>
            <a:noFill/>
            <a:ln w="9525" cap="flat" cmpd="sng" algn="ctr">
              <a:noFill/>
              <a:prstDash val="solid"/>
              <a:headEnd type="none" w="med" len="med"/>
              <a:tailEnd type="none" w="med" len="med"/>
            </a:ln>
            <a:effectLst/>
          </p:spPr>
          <p:txBody>
            <a:bodyPr lIns="0" tIns="0" rIns="0" bIns="0" anchor="t"/>
            <a:lstStyle/>
            <a:p>
              <a:pPr algn="ctr" defTabSz="895523">
                <a:lnSpc>
                  <a:spcPct val="80000"/>
                </a:lnSpc>
                <a:defRPr/>
              </a:pPr>
              <a:r>
                <a:rPr lang="en-US" sz="1100" b="1" kern="0" dirty="0" smtClean="0">
                  <a:gradFill>
                    <a:gsLst>
                      <a:gs pos="0">
                        <a:srgbClr val="FFFFFF"/>
                      </a:gs>
                      <a:gs pos="100000">
                        <a:srgbClr val="FFFFFF"/>
                      </a:gs>
                    </a:gsLst>
                    <a:lin ang="5400000" scaled="0"/>
                  </a:gradFill>
                </a:rPr>
                <a:t>Virtual</a:t>
              </a:r>
              <a:r>
                <a:rPr lang="en-US" sz="1100" b="1" kern="0" dirty="0">
                  <a:gradFill>
                    <a:gsLst>
                      <a:gs pos="0">
                        <a:srgbClr val="FFFFFF"/>
                      </a:gs>
                      <a:gs pos="100000">
                        <a:srgbClr val="FFFFFF"/>
                      </a:gs>
                    </a:gsLst>
                    <a:lin ang="5400000" scaled="0"/>
                  </a:gradFill>
                </a:rPr>
                <a:t/>
              </a:r>
              <a:br>
                <a:rPr lang="en-US" sz="1100" b="1" kern="0" dirty="0">
                  <a:gradFill>
                    <a:gsLst>
                      <a:gs pos="0">
                        <a:srgbClr val="FFFFFF"/>
                      </a:gs>
                      <a:gs pos="100000">
                        <a:srgbClr val="FFFFFF"/>
                      </a:gs>
                    </a:gsLst>
                    <a:lin ang="5400000" scaled="0"/>
                  </a:gradFill>
                </a:rPr>
              </a:br>
              <a:r>
                <a:rPr lang="en-US" sz="1100" b="1" kern="0" dirty="0" smtClean="0">
                  <a:gradFill>
                    <a:gsLst>
                      <a:gs pos="0">
                        <a:srgbClr val="FFFFFF"/>
                      </a:gs>
                      <a:gs pos="100000">
                        <a:srgbClr val="FFFFFF"/>
                      </a:gs>
                    </a:gsLst>
                    <a:lin ang="5400000" scaled="0"/>
                  </a:gradFill>
                </a:rPr>
                <a:t>network</a:t>
              </a:r>
              <a:endParaRPr lang="en-US" sz="1100" b="1" kern="0" dirty="0">
                <a:gradFill>
                  <a:gsLst>
                    <a:gs pos="0">
                      <a:srgbClr val="FFFFFF"/>
                    </a:gs>
                    <a:gs pos="100000">
                      <a:srgbClr val="FFFFFF"/>
                    </a:gs>
                  </a:gsLst>
                  <a:lin ang="5400000" scaled="0"/>
                </a:gradFill>
              </a:endParaRPr>
            </a:p>
          </p:txBody>
        </p:sp>
      </p:grpSp>
      <p:sp>
        <p:nvSpPr>
          <p:cNvPr id="126" name="Rectangle 125"/>
          <p:cNvSpPr/>
          <p:nvPr/>
        </p:nvSpPr>
        <p:spPr bwMode="auto">
          <a:xfrm>
            <a:off x="1140800" y="1383632"/>
            <a:ext cx="304432" cy="521514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p:cNvSpPr/>
          <p:nvPr/>
        </p:nvSpPr>
        <p:spPr bwMode="auto">
          <a:xfrm rot="16200000">
            <a:off x="21422" y="1784750"/>
            <a:ext cx="1591902" cy="1085458"/>
          </a:xfrm>
          <a:prstGeom prst="rect">
            <a:avLst/>
          </a:prstGeom>
          <a:solidFill>
            <a:srgbClr val="2FAFE9"/>
          </a:solidFill>
          <a:ln w="6350" cap="flat" cmpd="sng" algn="ctr">
            <a:noFill/>
            <a:prstDash val="solid"/>
            <a:headEnd type="none" w="med" len="med"/>
            <a:tailEnd type="none" w="med" len="med"/>
          </a:ln>
          <a:effectLst/>
        </p:spPr>
        <p:txBody>
          <a:bodyPr vert="vert" wrap="square" lIns="182880" tIns="146304" rIns="182880" bIns="146304" numCol="1" rtlCol="0" anchor="t" anchorCtr="0" compatLnSpc="1">
            <a:prstTxWarp prst="textNoShape">
              <a:avLst/>
            </a:prstTxWarp>
          </a:bodyPr>
          <a:lstStyle/>
          <a:p>
            <a:pPr algn="ctr" defTabSz="512763" fontAlgn="base">
              <a:spcBef>
                <a:spcPct val="0"/>
              </a:spcBef>
              <a:spcAft>
                <a:spcPct val="0"/>
              </a:spcAft>
            </a:pPr>
            <a:r>
              <a:rPr lang="en-US" sz="1400" dirty="0">
                <a:gradFill>
                  <a:gsLst>
                    <a:gs pos="0">
                      <a:srgbClr val="FFFFFF"/>
                    </a:gs>
                    <a:gs pos="100000">
                      <a:srgbClr val="FFFFFF"/>
                    </a:gs>
                  </a:gsLst>
                  <a:lin ang="5400000" scaled="0"/>
                </a:gradFill>
              </a:rPr>
              <a:t>CLOUD</a:t>
            </a:r>
          </a:p>
        </p:txBody>
      </p:sp>
      <p:sp>
        <p:nvSpPr>
          <p:cNvPr id="133" name="Rectangle 132"/>
          <p:cNvSpPr/>
          <p:nvPr/>
        </p:nvSpPr>
        <p:spPr bwMode="auto">
          <a:xfrm rot="16200000">
            <a:off x="20252" y="3506548"/>
            <a:ext cx="1594239" cy="1085467"/>
          </a:xfrm>
          <a:prstGeom prst="rect">
            <a:avLst/>
          </a:prstGeom>
          <a:solidFill>
            <a:srgbClr val="F17719"/>
          </a:solidFill>
          <a:ln w="6350" cap="flat" cmpd="sng" algn="ctr">
            <a:noFill/>
            <a:prstDash val="solid"/>
            <a:headEnd type="none" w="med" len="med"/>
            <a:tailEnd type="none" w="med" len="med"/>
          </a:ln>
          <a:effectLst/>
        </p:spPr>
        <p:txBody>
          <a:bodyPr vert="vert" wrap="square" lIns="182880" tIns="146304" rIns="182880" bIns="146304" numCol="1" rtlCol="0" anchor="t" anchorCtr="0" compatLnSpc="1">
            <a:prstTxWarp prst="textNoShape">
              <a:avLst/>
            </a:prstTxWarp>
          </a:bodyPr>
          <a:lstStyle/>
          <a:p>
            <a:pPr algn="ctr" defTabSz="512763" fontAlgn="base">
              <a:spcBef>
                <a:spcPct val="0"/>
              </a:spcBef>
              <a:spcAft>
                <a:spcPct val="0"/>
              </a:spcAft>
            </a:pPr>
            <a:r>
              <a:rPr lang="en-US" sz="1400" dirty="0">
                <a:gradFill>
                  <a:gsLst>
                    <a:gs pos="0">
                      <a:srgbClr val="FFFFFF"/>
                    </a:gs>
                    <a:gs pos="100000">
                      <a:srgbClr val="FFFFFF"/>
                    </a:gs>
                  </a:gsLst>
                  <a:lin ang="5400000" scaled="0"/>
                </a:gradFill>
              </a:rPr>
              <a:t>HYBRID</a:t>
            </a:r>
          </a:p>
        </p:txBody>
      </p:sp>
      <p:sp>
        <p:nvSpPr>
          <p:cNvPr id="134" name="Rectangle 133"/>
          <p:cNvSpPr/>
          <p:nvPr/>
        </p:nvSpPr>
        <p:spPr bwMode="auto">
          <a:xfrm rot="16200000">
            <a:off x="23076" y="5208471"/>
            <a:ext cx="1589215" cy="1084361"/>
          </a:xfrm>
          <a:prstGeom prst="rect">
            <a:avLst/>
          </a:prstGeom>
          <a:solidFill>
            <a:srgbClr val="F17719"/>
          </a:solidFill>
          <a:ln w="6350" cap="flat" cmpd="sng" algn="ctr">
            <a:noFill/>
            <a:prstDash val="solid"/>
            <a:headEnd type="none" w="med" len="med"/>
            <a:tailEnd type="none" w="med" len="med"/>
          </a:ln>
          <a:effectLst/>
        </p:spPr>
        <p:txBody>
          <a:bodyPr vert="vert" wrap="square" lIns="182880" tIns="146304" rIns="182880" bIns="146304" numCol="1" rtlCol="0" anchor="t" anchorCtr="0" compatLnSpc="1">
            <a:prstTxWarp prst="textNoShape">
              <a:avLst/>
            </a:prstTxWarp>
          </a:bodyPr>
          <a:lstStyle/>
          <a:p>
            <a:pPr algn="ctr" defTabSz="512763" fontAlgn="base">
              <a:spcBef>
                <a:spcPct val="0"/>
              </a:spcBef>
              <a:spcAft>
                <a:spcPct val="0"/>
              </a:spcAft>
            </a:pPr>
            <a:r>
              <a:rPr lang="en-US" sz="1400" dirty="0" smtClean="0">
                <a:gradFill>
                  <a:gsLst>
                    <a:gs pos="0">
                      <a:srgbClr val="FFFFFF"/>
                    </a:gs>
                    <a:gs pos="100000">
                      <a:srgbClr val="FFFFFF"/>
                    </a:gs>
                  </a:gsLst>
                  <a:lin ang="5400000" scaled="0"/>
                </a:gradFill>
              </a:rPr>
              <a:t>ON-PREMISES</a:t>
            </a:r>
            <a:endParaRPr lang="en-US" sz="14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128" name="Picture 9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44277" y="4213792"/>
            <a:ext cx="357406" cy="555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 name="Picture 9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06151" y="5736773"/>
            <a:ext cx="389288" cy="60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 name="Picture 90"/>
          <p:cNvPicPr>
            <a:picLocks noChangeAspect="1"/>
          </p:cNvPicPr>
          <p:nvPr/>
        </p:nvPicPr>
        <p:blipFill>
          <a:blip r:embed="rId6">
            <a:biLevel thresh="50000"/>
            <a:extLst>
              <a:ext uri="{28A0092B-C50C-407E-A947-70E740481C1C}">
                <a14:useLocalDpi xmlns:a14="http://schemas.microsoft.com/office/drawing/2010/main" val="0"/>
              </a:ext>
            </a:extLst>
          </a:blip>
          <a:srcRect/>
          <a:stretch>
            <a:fillRect/>
          </a:stretch>
        </p:blipFill>
        <p:spPr bwMode="auto">
          <a:xfrm>
            <a:off x="440255" y="2043133"/>
            <a:ext cx="755769" cy="75456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72" name="Picture 90"/>
          <p:cNvPicPr>
            <a:picLocks noChangeAspect="1"/>
          </p:cNvPicPr>
          <p:nvPr/>
        </p:nvPicPr>
        <p:blipFill>
          <a:blip r:embed="rId6">
            <a:biLevel thresh="50000"/>
            <a:extLst>
              <a:ext uri="{28A0092B-C50C-407E-A947-70E740481C1C}">
                <a14:useLocalDpi xmlns:a14="http://schemas.microsoft.com/office/drawing/2010/main" val="0"/>
              </a:ext>
            </a:extLst>
          </a:blip>
          <a:srcRect/>
          <a:stretch>
            <a:fillRect/>
          </a:stretch>
        </p:blipFill>
        <p:spPr bwMode="auto">
          <a:xfrm>
            <a:off x="448775" y="3575471"/>
            <a:ext cx="620212" cy="6192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
        <p:nvSpPr>
          <p:cNvPr id="173" name="Rectangle 172"/>
          <p:cNvSpPr/>
          <p:nvPr/>
        </p:nvSpPr>
        <p:spPr bwMode="auto">
          <a:xfrm>
            <a:off x="10353319" y="4992323"/>
            <a:ext cx="1261297" cy="370610"/>
          </a:xfrm>
          <a:prstGeom prst="rect">
            <a:avLst/>
          </a:prstGeom>
          <a:noFill/>
          <a:ln w="9525" cap="flat" cmpd="sng" algn="ctr">
            <a:noFill/>
            <a:prstDash val="solid"/>
            <a:headEnd type="none" w="med" len="med"/>
            <a:tailEnd type="none" w="med" len="med"/>
          </a:ln>
          <a:effectLst/>
        </p:spPr>
        <p:txBody>
          <a:bodyPr lIns="121863" tIns="60931" rIns="121863" bIns="60931" anchor="t"/>
          <a:lstStyle/>
          <a:p>
            <a:pPr defTabSz="895523">
              <a:lnSpc>
                <a:spcPct val="80000"/>
              </a:lnSpc>
              <a:defRPr/>
            </a:pPr>
            <a:r>
              <a:rPr lang="en-US" sz="1400" kern="0" dirty="0" smtClean="0">
                <a:gradFill>
                  <a:gsLst>
                    <a:gs pos="0">
                      <a:srgbClr val="FFFFFF"/>
                    </a:gs>
                    <a:gs pos="100000">
                      <a:srgbClr val="FFFFFF"/>
                    </a:gs>
                  </a:gsLst>
                  <a:lin ang="5400000" scaled="0"/>
                </a:gradFill>
              </a:rPr>
              <a:t>Collaborate</a:t>
            </a:r>
            <a:endParaRPr lang="en-US" sz="1400" kern="0" dirty="0">
              <a:gradFill>
                <a:gsLst>
                  <a:gs pos="0">
                    <a:srgbClr val="FFFFFF"/>
                  </a:gs>
                  <a:gs pos="100000">
                    <a:srgbClr val="FFFFFF"/>
                  </a:gs>
                </a:gsLst>
                <a:lin ang="5400000" scaled="0"/>
              </a:gradFill>
            </a:endParaRPr>
          </a:p>
        </p:txBody>
      </p:sp>
      <p:sp>
        <p:nvSpPr>
          <p:cNvPr id="237" name="Pie 236"/>
          <p:cNvSpPr/>
          <p:nvPr/>
        </p:nvSpPr>
        <p:spPr bwMode="auto">
          <a:xfrm>
            <a:off x="7415586" y="3819955"/>
            <a:ext cx="146969" cy="160712"/>
          </a:xfrm>
          <a:prstGeom prst="pi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8" name="Isosceles Triangle 237"/>
          <p:cNvSpPr/>
          <p:nvPr/>
        </p:nvSpPr>
        <p:spPr bwMode="auto">
          <a:xfrm rot="12777751">
            <a:off x="7487607" y="3812438"/>
            <a:ext cx="108040" cy="82232"/>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p:cNvGrpSpPr/>
          <p:nvPr/>
        </p:nvGrpSpPr>
        <p:grpSpPr>
          <a:xfrm>
            <a:off x="5802660" y="2183295"/>
            <a:ext cx="874852" cy="843968"/>
            <a:chOff x="3477867" y="2172775"/>
            <a:chExt cx="874852" cy="843968"/>
          </a:xfrm>
        </p:grpSpPr>
        <p:sp>
          <p:nvSpPr>
            <p:cNvPr id="146" name="Freeform 762"/>
            <p:cNvSpPr>
              <a:spLocks noChangeAspect="1" noEditPoints="1"/>
            </p:cNvSpPr>
            <p:nvPr/>
          </p:nvSpPr>
          <p:spPr bwMode="auto">
            <a:xfrm>
              <a:off x="3719501" y="2172775"/>
              <a:ext cx="285337" cy="422192"/>
            </a:xfrm>
            <a:custGeom>
              <a:avLst/>
              <a:gdLst>
                <a:gd name="T0" fmla="*/ 270 w 270"/>
                <a:gd name="T1" fmla="*/ 260 h 400"/>
                <a:gd name="T2" fmla="*/ 270 w 270"/>
                <a:gd name="T3" fmla="*/ 166 h 400"/>
                <a:gd name="T4" fmla="*/ 241 w 270"/>
                <a:gd name="T5" fmla="*/ 164 h 400"/>
                <a:gd name="T6" fmla="*/ 241 w 270"/>
                <a:gd name="T7" fmla="*/ 106 h 400"/>
                <a:gd name="T8" fmla="*/ 135 w 270"/>
                <a:gd name="T9" fmla="*/ 0 h 400"/>
                <a:gd name="T10" fmla="*/ 29 w 270"/>
                <a:gd name="T11" fmla="*/ 106 h 400"/>
                <a:gd name="T12" fmla="*/ 29 w 270"/>
                <a:gd name="T13" fmla="*/ 164 h 400"/>
                <a:gd name="T14" fmla="*/ 0 w 270"/>
                <a:gd name="T15" fmla="*/ 166 h 400"/>
                <a:gd name="T16" fmla="*/ 0 w 270"/>
                <a:gd name="T17" fmla="*/ 260 h 400"/>
                <a:gd name="T18" fmla="*/ 0 w 270"/>
                <a:gd name="T19" fmla="*/ 297 h 400"/>
                <a:gd name="T20" fmla="*/ 0 w 270"/>
                <a:gd name="T21" fmla="*/ 391 h 400"/>
                <a:gd name="T22" fmla="*/ 135 w 270"/>
                <a:gd name="T23" fmla="*/ 400 h 400"/>
                <a:gd name="T24" fmla="*/ 270 w 270"/>
                <a:gd name="T25" fmla="*/ 391 h 400"/>
                <a:gd name="T26" fmla="*/ 270 w 270"/>
                <a:gd name="T27" fmla="*/ 297 h 400"/>
                <a:gd name="T28" fmla="*/ 270 w 270"/>
                <a:gd name="T29" fmla="*/ 297 h 400"/>
                <a:gd name="T30" fmla="*/ 270 w 270"/>
                <a:gd name="T31" fmla="*/ 260 h 400"/>
                <a:gd name="T32" fmla="*/ 151 w 270"/>
                <a:gd name="T33" fmla="*/ 314 h 400"/>
                <a:gd name="T34" fmla="*/ 137 w 270"/>
                <a:gd name="T35" fmla="*/ 314 h 400"/>
                <a:gd name="T36" fmla="*/ 133 w 270"/>
                <a:gd name="T37" fmla="*/ 314 h 400"/>
                <a:gd name="T38" fmla="*/ 119 w 270"/>
                <a:gd name="T39" fmla="*/ 314 h 400"/>
                <a:gd name="T40" fmla="*/ 129 w 270"/>
                <a:gd name="T41" fmla="*/ 277 h 400"/>
                <a:gd name="T42" fmla="*/ 119 w 270"/>
                <a:gd name="T43" fmla="*/ 262 h 400"/>
                <a:gd name="T44" fmla="*/ 135 w 270"/>
                <a:gd name="T45" fmla="*/ 246 h 400"/>
                <a:gd name="T46" fmla="*/ 151 w 270"/>
                <a:gd name="T47" fmla="*/ 262 h 400"/>
                <a:gd name="T48" fmla="*/ 141 w 270"/>
                <a:gd name="T49" fmla="*/ 277 h 400"/>
                <a:gd name="T50" fmla="*/ 151 w 270"/>
                <a:gd name="T51" fmla="*/ 314 h 400"/>
                <a:gd name="T52" fmla="*/ 209 w 270"/>
                <a:gd name="T53" fmla="*/ 162 h 400"/>
                <a:gd name="T54" fmla="*/ 135 w 270"/>
                <a:gd name="T55" fmla="*/ 157 h 400"/>
                <a:gd name="T56" fmla="*/ 61 w 270"/>
                <a:gd name="T57" fmla="*/ 162 h 400"/>
                <a:gd name="T58" fmla="*/ 61 w 270"/>
                <a:gd name="T59" fmla="*/ 106 h 400"/>
                <a:gd name="T60" fmla="*/ 135 w 270"/>
                <a:gd name="T61" fmla="*/ 32 h 400"/>
                <a:gd name="T62" fmla="*/ 209 w 270"/>
                <a:gd name="T63" fmla="*/ 106 h 400"/>
                <a:gd name="T64" fmla="*/ 209 w 270"/>
                <a:gd name="T65" fmla="*/ 16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400">
                  <a:moveTo>
                    <a:pt x="270" y="260"/>
                  </a:moveTo>
                  <a:cubicBezTo>
                    <a:pt x="270" y="166"/>
                    <a:pt x="270" y="166"/>
                    <a:pt x="270" y="166"/>
                  </a:cubicBezTo>
                  <a:cubicBezTo>
                    <a:pt x="241" y="164"/>
                    <a:pt x="241" y="164"/>
                    <a:pt x="241" y="164"/>
                  </a:cubicBezTo>
                  <a:cubicBezTo>
                    <a:pt x="241" y="106"/>
                    <a:pt x="241" y="106"/>
                    <a:pt x="241" y="106"/>
                  </a:cubicBezTo>
                  <a:cubicBezTo>
                    <a:pt x="241" y="47"/>
                    <a:pt x="193" y="0"/>
                    <a:pt x="135" y="0"/>
                  </a:cubicBezTo>
                  <a:cubicBezTo>
                    <a:pt x="77" y="0"/>
                    <a:pt x="29" y="47"/>
                    <a:pt x="29" y="106"/>
                  </a:cubicBezTo>
                  <a:cubicBezTo>
                    <a:pt x="29" y="164"/>
                    <a:pt x="29" y="164"/>
                    <a:pt x="29" y="164"/>
                  </a:cubicBezTo>
                  <a:cubicBezTo>
                    <a:pt x="0" y="166"/>
                    <a:pt x="0" y="166"/>
                    <a:pt x="0" y="166"/>
                  </a:cubicBezTo>
                  <a:cubicBezTo>
                    <a:pt x="0" y="260"/>
                    <a:pt x="0" y="260"/>
                    <a:pt x="0" y="260"/>
                  </a:cubicBezTo>
                  <a:cubicBezTo>
                    <a:pt x="0" y="297"/>
                    <a:pt x="0" y="297"/>
                    <a:pt x="0" y="297"/>
                  </a:cubicBezTo>
                  <a:cubicBezTo>
                    <a:pt x="0" y="391"/>
                    <a:pt x="0" y="391"/>
                    <a:pt x="0" y="391"/>
                  </a:cubicBezTo>
                  <a:cubicBezTo>
                    <a:pt x="135" y="400"/>
                    <a:pt x="135" y="400"/>
                    <a:pt x="135" y="400"/>
                  </a:cubicBezTo>
                  <a:cubicBezTo>
                    <a:pt x="270" y="391"/>
                    <a:pt x="270" y="391"/>
                    <a:pt x="270" y="391"/>
                  </a:cubicBezTo>
                  <a:cubicBezTo>
                    <a:pt x="270" y="297"/>
                    <a:pt x="270" y="297"/>
                    <a:pt x="270" y="297"/>
                  </a:cubicBezTo>
                  <a:cubicBezTo>
                    <a:pt x="270" y="297"/>
                    <a:pt x="270" y="297"/>
                    <a:pt x="270" y="297"/>
                  </a:cubicBezTo>
                  <a:lnTo>
                    <a:pt x="270" y="260"/>
                  </a:lnTo>
                  <a:close/>
                  <a:moveTo>
                    <a:pt x="151" y="314"/>
                  </a:moveTo>
                  <a:cubicBezTo>
                    <a:pt x="137" y="314"/>
                    <a:pt x="137" y="314"/>
                    <a:pt x="137" y="314"/>
                  </a:cubicBezTo>
                  <a:cubicBezTo>
                    <a:pt x="133" y="314"/>
                    <a:pt x="133" y="314"/>
                    <a:pt x="133" y="314"/>
                  </a:cubicBezTo>
                  <a:cubicBezTo>
                    <a:pt x="119" y="314"/>
                    <a:pt x="119" y="314"/>
                    <a:pt x="119" y="314"/>
                  </a:cubicBezTo>
                  <a:cubicBezTo>
                    <a:pt x="129" y="277"/>
                    <a:pt x="129" y="277"/>
                    <a:pt x="129" y="277"/>
                  </a:cubicBezTo>
                  <a:cubicBezTo>
                    <a:pt x="123" y="275"/>
                    <a:pt x="119" y="269"/>
                    <a:pt x="119" y="262"/>
                  </a:cubicBezTo>
                  <a:cubicBezTo>
                    <a:pt x="119" y="253"/>
                    <a:pt x="126" y="246"/>
                    <a:pt x="135" y="246"/>
                  </a:cubicBezTo>
                  <a:cubicBezTo>
                    <a:pt x="144" y="246"/>
                    <a:pt x="151" y="253"/>
                    <a:pt x="151" y="262"/>
                  </a:cubicBezTo>
                  <a:cubicBezTo>
                    <a:pt x="151" y="269"/>
                    <a:pt x="147" y="275"/>
                    <a:pt x="141" y="277"/>
                  </a:cubicBezTo>
                  <a:lnTo>
                    <a:pt x="151" y="314"/>
                  </a:lnTo>
                  <a:close/>
                  <a:moveTo>
                    <a:pt x="209" y="162"/>
                  </a:moveTo>
                  <a:cubicBezTo>
                    <a:pt x="135" y="157"/>
                    <a:pt x="135" y="157"/>
                    <a:pt x="135" y="157"/>
                  </a:cubicBezTo>
                  <a:cubicBezTo>
                    <a:pt x="61" y="162"/>
                    <a:pt x="61" y="162"/>
                    <a:pt x="61" y="162"/>
                  </a:cubicBezTo>
                  <a:cubicBezTo>
                    <a:pt x="61" y="106"/>
                    <a:pt x="61" y="106"/>
                    <a:pt x="61" y="106"/>
                  </a:cubicBezTo>
                  <a:cubicBezTo>
                    <a:pt x="61" y="65"/>
                    <a:pt x="94" y="32"/>
                    <a:pt x="135" y="32"/>
                  </a:cubicBezTo>
                  <a:cubicBezTo>
                    <a:pt x="176" y="32"/>
                    <a:pt x="209" y="65"/>
                    <a:pt x="209" y="106"/>
                  </a:cubicBezTo>
                  <a:lnTo>
                    <a:pt x="209" y="162"/>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185" name="Rectangle 184"/>
            <p:cNvSpPr/>
            <p:nvPr/>
          </p:nvSpPr>
          <p:spPr bwMode="auto">
            <a:xfrm>
              <a:off x="3477867" y="2696703"/>
              <a:ext cx="874852" cy="320040"/>
            </a:xfrm>
            <a:prstGeom prst="rect">
              <a:avLst/>
            </a:prstGeom>
            <a:noFill/>
            <a:ln w="9525" cap="flat" cmpd="sng" algn="ctr">
              <a:noFill/>
              <a:prstDash val="solid"/>
              <a:headEnd type="none" w="med" len="med"/>
              <a:tailEnd type="none" w="med" len="med"/>
            </a:ln>
            <a:effectLst/>
          </p:spPr>
          <p:txBody>
            <a:bodyPr lIns="0" tIns="0" rIns="0" bIns="0" anchor="t"/>
            <a:lstStyle/>
            <a:p>
              <a:pPr algn="ctr" defTabSz="895523">
                <a:lnSpc>
                  <a:spcPct val="80000"/>
                </a:lnSpc>
                <a:defRPr/>
              </a:pPr>
              <a:r>
                <a:rPr lang="en-US" sz="1100" kern="0" dirty="0">
                  <a:gradFill>
                    <a:gsLst>
                      <a:gs pos="0">
                        <a:srgbClr val="FFFFFF"/>
                      </a:gs>
                      <a:gs pos="100000">
                        <a:srgbClr val="FFFFFF"/>
                      </a:gs>
                    </a:gsLst>
                    <a:lin ang="5400000" scaled="0"/>
                  </a:gradFill>
                </a:rPr>
                <a:t>Multifactor</a:t>
              </a:r>
            </a:p>
            <a:p>
              <a:pPr algn="ctr" defTabSz="895523">
                <a:lnSpc>
                  <a:spcPct val="80000"/>
                </a:lnSpc>
                <a:defRPr/>
              </a:pPr>
              <a:r>
                <a:rPr lang="en-US" sz="1100" kern="0" dirty="0">
                  <a:gradFill>
                    <a:gsLst>
                      <a:gs pos="0">
                        <a:srgbClr val="FFFFFF"/>
                      </a:gs>
                      <a:gs pos="100000">
                        <a:srgbClr val="FFFFFF"/>
                      </a:gs>
                    </a:gsLst>
                    <a:lin ang="5400000" scaled="0"/>
                  </a:gradFill>
                </a:rPr>
                <a:t>authorization</a:t>
              </a:r>
            </a:p>
          </p:txBody>
        </p:sp>
      </p:grpSp>
    </p:spTree>
    <p:extLst>
      <p:ext uri="{BB962C8B-B14F-4D97-AF65-F5344CB8AC3E}">
        <p14:creationId xmlns:p14="http://schemas.microsoft.com/office/powerpoint/2010/main" val="2211634614"/>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Staircase-0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4256" y="-109765"/>
            <a:ext cx="8833103" cy="6825580"/>
          </a:xfrm>
          <a:prstGeom prst="rect">
            <a:avLst/>
          </a:prstGeom>
        </p:spPr>
      </p:pic>
      <p:sp>
        <p:nvSpPr>
          <p:cNvPr id="6" name="Title 3"/>
          <p:cNvSpPr txBox="1">
            <a:spLocks/>
          </p:cNvSpPr>
          <p:nvPr/>
        </p:nvSpPr>
        <p:spPr>
          <a:xfrm>
            <a:off x="266700" y="2125663"/>
            <a:ext cx="7315200" cy="1333653"/>
          </a:xfrm>
          <a:prstGeom prst="rect">
            <a:avLst/>
          </a:prstGeom>
          <a:noFill/>
        </p:spPr>
        <p:txBody>
          <a:bodyPr vert="horz" wrap="square" lIns="146304" tIns="91413" rIns="146304" bIns="91413"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6600" dirty="0" smtClean="0">
                <a:solidFill>
                  <a:srgbClr val="3F3F3F"/>
                </a:solidFill>
              </a:rPr>
              <a:t>Next steps</a:t>
            </a:r>
            <a:endParaRPr lang="en-US" sz="6600" dirty="0">
              <a:solidFill>
                <a:srgbClr val="3F3F3F"/>
              </a:solidFill>
            </a:endParaRPr>
          </a:p>
        </p:txBody>
      </p:sp>
    </p:spTree>
    <p:extLst>
      <p:ext uri="{BB962C8B-B14F-4D97-AF65-F5344CB8AC3E}">
        <p14:creationId xmlns:p14="http://schemas.microsoft.com/office/powerpoint/2010/main" val="246519647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Rectangle 32"/>
          <p:cNvSpPr/>
          <p:nvPr/>
        </p:nvSpPr>
        <p:spPr bwMode="auto">
          <a:xfrm>
            <a:off x="8237217" y="1679673"/>
            <a:ext cx="3903983" cy="4103590"/>
          </a:xfrm>
          <a:prstGeom prst="rect">
            <a:avLst/>
          </a:prstGeom>
          <a:solidFill>
            <a:srgbClr val="F17719"/>
          </a:solidFill>
          <a:ln w="2540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a:lnSpc>
                <a:spcPct val="90000"/>
              </a:lnSpc>
            </a:pPr>
            <a:r>
              <a:rPr lang="en-US" sz="2000" spc="-70" dirty="0">
                <a:gradFill>
                  <a:gsLst>
                    <a:gs pos="0">
                      <a:schemeClr val="tx1"/>
                    </a:gs>
                    <a:gs pos="100000">
                      <a:schemeClr val="tx1"/>
                    </a:gs>
                  </a:gsLst>
                  <a:lin ang="5400000" scaled="0"/>
                </a:gradFill>
              </a:rPr>
              <a:t>Pick the right offering for each team member based on needs.</a:t>
            </a:r>
          </a:p>
          <a:p>
            <a:pPr marL="457200" indent="-457200">
              <a:lnSpc>
                <a:spcPct val="90000"/>
              </a:lnSpc>
              <a:buFont typeface="Wingdings" panose="05000000000000000000" pitchFamily="2" charset="2"/>
              <a:buChar char="ü"/>
            </a:pPr>
            <a:endParaRPr lang="en-US" sz="2000" spc="-70" dirty="0">
              <a:gradFill>
                <a:gsLst>
                  <a:gs pos="0">
                    <a:schemeClr val="tx1"/>
                  </a:gs>
                  <a:gs pos="100000">
                    <a:schemeClr val="tx1"/>
                  </a:gs>
                </a:gsLst>
                <a:lin ang="5400000" scaled="0"/>
              </a:gradFill>
            </a:endParaRPr>
          </a:p>
          <a:p>
            <a:pPr>
              <a:lnSpc>
                <a:spcPct val="90000"/>
              </a:lnSpc>
            </a:pPr>
            <a:r>
              <a:rPr lang="en-US" sz="2000" spc="-70" dirty="0">
                <a:gradFill>
                  <a:gsLst>
                    <a:gs pos="0">
                      <a:schemeClr val="tx1"/>
                    </a:gs>
                    <a:gs pos="100000">
                      <a:schemeClr val="tx1"/>
                    </a:gs>
                  </a:gsLst>
                  <a:lin ang="5400000" scaled="0"/>
                </a:gradFill>
              </a:rPr>
              <a:t>One license per user, but user can run the software on any number of devices.</a:t>
            </a:r>
          </a:p>
          <a:p>
            <a:pPr marL="457200" indent="-457200">
              <a:lnSpc>
                <a:spcPct val="90000"/>
              </a:lnSpc>
              <a:buFont typeface="Wingdings" panose="05000000000000000000" pitchFamily="2" charset="2"/>
              <a:buChar char="ü"/>
            </a:pPr>
            <a:endParaRPr lang="en-US" sz="2000" spc="-70" dirty="0">
              <a:gradFill>
                <a:gsLst>
                  <a:gs pos="0">
                    <a:schemeClr val="tx1"/>
                  </a:gs>
                  <a:gs pos="100000">
                    <a:schemeClr val="tx1"/>
                  </a:gs>
                </a:gsLst>
                <a:lin ang="5400000" scaled="0"/>
              </a:gradFill>
            </a:endParaRPr>
          </a:p>
          <a:p>
            <a:pPr>
              <a:lnSpc>
                <a:spcPct val="90000"/>
              </a:lnSpc>
            </a:pPr>
            <a:r>
              <a:rPr lang="en-US" sz="2000" spc="-70" dirty="0">
                <a:gradFill>
                  <a:gsLst>
                    <a:gs pos="0">
                      <a:schemeClr val="tx1"/>
                    </a:gs>
                    <a:gs pos="100000">
                      <a:schemeClr val="tx1"/>
                    </a:gs>
                  </a:gsLst>
                  <a:lin ang="5400000" scaled="0"/>
                </a:gradFill>
              </a:rPr>
              <a:t>Use is limited to development and testing.</a:t>
            </a:r>
          </a:p>
          <a:p>
            <a:pPr defTabSz="931065" fontAlgn="base">
              <a:spcBef>
                <a:spcPct val="0"/>
              </a:spcBef>
              <a:spcAft>
                <a:spcPct val="0"/>
              </a:spcAft>
              <a:defRPr/>
            </a:pPr>
            <a:endParaRPr lang="en-US" sz="2000" kern="0" dirty="0">
              <a:gradFill>
                <a:gsLst>
                  <a:gs pos="0">
                    <a:schemeClr val="tx1"/>
                  </a:gs>
                  <a:gs pos="100000">
                    <a:schemeClr val="tx1"/>
                  </a:gs>
                </a:gsLst>
                <a:lin ang="5400000" scaled="0"/>
              </a:gradFill>
              <a:latin typeface="+mj-lt"/>
              <a:ea typeface="Segoe UI" pitchFamily="34" charset="0"/>
              <a:cs typeface="Segoe UI" pitchFamily="34" charset="0"/>
            </a:endParaRPr>
          </a:p>
        </p:txBody>
      </p:sp>
      <p:grpSp>
        <p:nvGrpSpPr>
          <p:cNvPr id="8" name="Group 7"/>
          <p:cNvGrpSpPr/>
          <p:nvPr/>
        </p:nvGrpSpPr>
        <p:grpSpPr>
          <a:xfrm>
            <a:off x="274638" y="1679673"/>
            <a:ext cx="3782713" cy="4103590"/>
            <a:chOff x="274638" y="1679673"/>
            <a:chExt cx="3782713" cy="4103590"/>
          </a:xfrm>
        </p:grpSpPr>
        <p:sp>
          <p:nvSpPr>
            <p:cNvPr id="15" name="Rectangle 14"/>
            <p:cNvSpPr/>
            <p:nvPr/>
          </p:nvSpPr>
          <p:spPr bwMode="auto">
            <a:xfrm>
              <a:off x="274638" y="1679673"/>
              <a:ext cx="3782713" cy="4103590"/>
            </a:xfrm>
            <a:prstGeom prst="rect">
              <a:avLst/>
            </a:prstGeom>
            <a:solidFill>
              <a:srgbClr val="541868"/>
            </a:solidFill>
            <a:ln w="2540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marL="0" lvl="1" defTabSz="931065" fontAlgn="base">
                <a:spcBef>
                  <a:spcPct val="0"/>
                </a:spcBef>
                <a:spcAft>
                  <a:spcPct val="0"/>
                </a:spcAft>
                <a:defRPr/>
              </a:pPr>
              <a:r>
                <a:rPr lang="en-US" sz="4000" dirty="0" smtClean="0">
                  <a:gradFill>
                    <a:gsLst>
                      <a:gs pos="0">
                        <a:schemeClr val="accent1">
                          <a:lumMod val="5000"/>
                          <a:lumOff val="95000"/>
                        </a:schemeClr>
                      </a:gs>
                      <a:gs pos="100000">
                        <a:schemeClr val="tx1"/>
                      </a:gs>
                    </a:gsLst>
                    <a:lin ang="5400000" scaled="1"/>
                  </a:gradFill>
                  <a:latin typeface="+mj-lt"/>
                </a:rPr>
                <a:t>MSDN subscriptions</a:t>
              </a:r>
            </a:p>
            <a:p>
              <a:pPr defTabSz="931065" fontAlgn="base">
                <a:spcBef>
                  <a:spcPct val="0"/>
                </a:spcBef>
                <a:spcAft>
                  <a:spcPct val="0"/>
                </a:spcAft>
                <a:defRPr/>
              </a:pPr>
              <a:endParaRPr lang="en-US" kern="0" dirty="0">
                <a:gradFill>
                  <a:gsLst>
                    <a:gs pos="0">
                      <a:schemeClr val="accent1">
                        <a:lumMod val="5000"/>
                        <a:lumOff val="95000"/>
                      </a:schemeClr>
                    </a:gs>
                    <a:gs pos="100000">
                      <a:schemeClr val="tx1"/>
                    </a:gs>
                  </a:gsLst>
                  <a:lin ang="5400000" scaled="1"/>
                </a:gradFill>
                <a:latin typeface="+mj-lt"/>
                <a:ea typeface="Segoe UI" pitchFamily="34" charset="0"/>
                <a:cs typeface="Segoe UI" pitchFamily="34" charset="0"/>
              </a:endParaRPr>
            </a:p>
          </p:txBody>
        </p:sp>
        <p:grpSp>
          <p:nvGrpSpPr>
            <p:cNvPr id="7" name="Group 6"/>
            <p:cNvGrpSpPr/>
            <p:nvPr/>
          </p:nvGrpSpPr>
          <p:grpSpPr>
            <a:xfrm>
              <a:off x="462384" y="3134147"/>
              <a:ext cx="1649111" cy="2479253"/>
              <a:chOff x="462384" y="3057947"/>
              <a:chExt cx="1727714" cy="2597424"/>
            </a:xfrm>
          </p:grpSpPr>
          <p:pic>
            <p:nvPicPr>
              <p:cNvPr id="17" name="Picture 16"/>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62384" y="4839359"/>
                <a:ext cx="823447" cy="816012"/>
              </a:xfrm>
              <a:prstGeom prst="rect">
                <a:avLst/>
              </a:prstGeom>
            </p:spPr>
          </p:pic>
          <p:pic>
            <p:nvPicPr>
              <p:cNvPr id="20" name="Picture 19"/>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371100" y="3945144"/>
                <a:ext cx="817913" cy="822614"/>
              </a:xfrm>
              <a:prstGeom prst="rect">
                <a:avLst/>
              </a:prstGeom>
            </p:spPr>
          </p:pic>
          <p:pic>
            <p:nvPicPr>
              <p:cNvPr id="21" name="Picture 20"/>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466181" y="3945511"/>
                <a:ext cx="820944" cy="822886"/>
              </a:xfrm>
              <a:prstGeom prst="rect">
                <a:avLst/>
              </a:prstGeom>
            </p:spPr>
          </p:pic>
          <p:pic>
            <p:nvPicPr>
              <p:cNvPr id="18" name="Picture 17"/>
              <p:cNvPicPr>
                <a:picLocks noChangeAspect="1"/>
              </p:cNvPicPr>
              <p:nvPr/>
            </p:nvPicPr>
            <p:blipFill rotWithShape="1">
              <a:blip r:embed="rId6" cstate="print">
                <a:extLst>
                  <a:ext uri="{28A0092B-C50C-407E-A947-70E740481C1C}">
                    <a14:useLocalDpi xmlns:a14="http://schemas.microsoft.com/office/drawing/2010/main" val="0"/>
                  </a:ext>
                </a:extLst>
              </a:blip>
              <a:srcRect r="6063" b="6094"/>
              <a:stretch/>
            </p:blipFill>
            <p:spPr>
              <a:xfrm>
                <a:off x="1371100" y="3057947"/>
                <a:ext cx="818998" cy="819812"/>
              </a:xfrm>
              <a:prstGeom prst="rect">
                <a:avLst/>
              </a:prstGeom>
            </p:spPr>
          </p:pic>
          <p:pic>
            <p:nvPicPr>
              <p:cNvPr id="19" name="Picture 18"/>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468984" y="3059401"/>
                <a:ext cx="818141" cy="818725"/>
              </a:xfrm>
              <a:prstGeom prst="rect">
                <a:avLst/>
              </a:prstGeom>
            </p:spPr>
          </p:pic>
        </p:grpSp>
      </p:grpSp>
      <p:grpSp>
        <p:nvGrpSpPr>
          <p:cNvPr id="9" name="Group 8"/>
          <p:cNvGrpSpPr/>
          <p:nvPr/>
        </p:nvGrpSpPr>
        <p:grpSpPr>
          <a:xfrm>
            <a:off x="4193302" y="1679673"/>
            <a:ext cx="3907965" cy="4103590"/>
            <a:chOff x="4193302" y="1679673"/>
            <a:chExt cx="3907965" cy="4103590"/>
          </a:xfrm>
        </p:grpSpPr>
        <p:sp>
          <p:nvSpPr>
            <p:cNvPr id="27" name="Rectangle 26"/>
            <p:cNvSpPr/>
            <p:nvPr/>
          </p:nvSpPr>
          <p:spPr bwMode="auto">
            <a:xfrm>
              <a:off x="4193302" y="1679673"/>
              <a:ext cx="3907965" cy="4103590"/>
            </a:xfrm>
            <a:prstGeom prst="rect">
              <a:avLst/>
            </a:prstGeom>
            <a:solidFill>
              <a:srgbClr val="2FAFE9"/>
            </a:solidFill>
            <a:ln w="9525" cap="flat" cmpd="sng" algn="ctr">
              <a:noFill/>
              <a:prstDash val="solid"/>
              <a:headEnd type="none" w="med" len="med"/>
              <a:tailEnd type="none" w="med" len="med"/>
            </a:ln>
            <a:effectLst/>
          </p:spPr>
          <p:txBody>
            <a:bodyPr vert="horz" wrap="square" lIns="182880" tIns="146304" rIns="182880" bIns="146304" numCol="1" spcCol="0" rtlCol="0" anchor="t" anchorCtr="0" compatLnSpc="1">
              <a:prstTxWarp prst="textNoShape">
                <a:avLst/>
              </a:prstTxWarp>
            </a:bodyPr>
            <a:lstStyle/>
            <a:p>
              <a:pPr marL="0" lvl="1" defTabSz="931065" fontAlgn="base">
                <a:spcBef>
                  <a:spcPct val="0"/>
                </a:spcBef>
                <a:spcAft>
                  <a:spcPct val="0"/>
                </a:spcAft>
                <a:defRPr/>
              </a:pPr>
              <a:r>
                <a:rPr lang="en-US" sz="4000" dirty="0" smtClean="0">
                  <a:gradFill>
                    <a:gsLst>
                      <a:gs pos="0">
                        <a:schemeClr val="accent1">
                          <a:lumMod val="5000"/>
                          <a:lumOff val="95000"/>
                        </a:schemeClr>
                      </a:gs>
                      <a:gs pos="100000">
                        <a:schemeClr val="tx1"/>
                      </a:gs>
                    </a:gsLst>
                    <a:lin ang="5400000" scaled="1"/>
                  </a:gradFill>
                  <a:latin typeface="+mj-lt"/>
                </a:rPr>
                <a:t>Stand-alone</a:t>
              </a:r>
              <a:br>
                <a:rPr lang="en-US" sz="4000" dirty="0" smtClean="0">
                  <a:gradFill>
                    <a:gsLst>
                      <a:gs pos="0">
                        <a:schemeClr val="accent1">
                          <a:lumMod val="5000"/>
                          <a:lumOff val="95000"/>
                        </a:schemeClr>
                      </a:gs>
                      <a:gs pos="100000">
                        <a:schemeClr val="tx1"/>
                      </a:gs>
                    </a:gsLst>
                    <a:lin ang="5400000" scaled="1"/>
                  </a:gradFill>
                  <a:latin typeface="+mj-lt"/>
                </a:rPr>
              </a:br>
              <a:r>
                <a:rPr lang="en-US" sz="4000" dirty="0" smtClean="0">
                  <a:gradFill>
                    <a:gsLst>
                      <a:gs pos="0">
                        <a:schemeClr val="accent1">
                          <a:lumMod val="5000"/>
                          <a:lumOff val="95000"/>
                        </a:schemeClr>
                      </a:gs>
                      <a:gs pos="100000">
                        <a:schemeClr val="tx1"/>
                      </a:gs>
                    </a:gsLst>
                    <a:lin ang="5400000" scaled="1"/>
                  </a:gradFill>
                  <a:latin typeface="+mj-lt"/>
                </a:rPr>
                <a:t>tool</a:t>
              </a:r>
              <a:endParaRPr lang="en-US" sz="2000" dirty="0">
                <a:gradFill>
                  <a:gsLst>
                    <a:gs pos="0">
                      <a:schemeClr val="accent1">
                        <a:lumMod val="5000"/>
                        <a:lumOff val="95000"/>
                      </a:schemeClr>
                    </a:gs>
                    <a:gs pos="100000">
                      <a:schemeClr val="tx1"/>
                    </a:gs>
                  </a:gsLst>
                  <a:lin ang="5400000" scaled="1"/>
                </a:gradFill>
              </a:endParaRPr>
            </a:p>
          </p:txBody>
        </p:sp>
        <p:pic>
          <p:nvPicPr>
            <p:cNvPr id="25" name="Picture 24"/>
            <p:cNvPicPr>
              <a:picLocks noChangeAspect="1"/>
            </p:cNvPicPr>
            <p:nvPr/>
          </p:nvPicPr>
          <p:blipFill rotWithShape="1">
            <a:blip r:embed="rId8">
              <a:extLst>
                <a:ext uri="{28A0092B-C50C-407E-A947-70E740481C1C}">
                  <a14:useLocalDpi xmlns:a14="http://schemas.microsoft.com/office/drawing/2010/main" val="0"/>
                </a:ext>
              </a:extLst>
            </a:blip>
            <a:srcRect/>
            <a:stretch/>
          </p:blipFill>
          <p:spPr>
            <a:xfrm>
              <a:off x="4383031" y="3135442"/>
              <a:ext cx="789655" cy="781219"/>
            </a:xfrm>
            <a:prstGeom prst="rect">
              <a:avLst/>
            </a:prstGeom>
          </p:spPr>
        </p:pic>
        <p:pic>
          <p:nvPicPr>
            <p:cNvPr id="26" name="Picture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44137" y="3135442"/>
              <a:ext cx="786970" cy="781219"/>
            </a:xfrm>
            <a:prstGeom prst="rect">
              <a:avLst/>
            </a:prstGeom>
          </p:spPr>
        </p:pic>
      </p:grpSp>
      <p:sp>
        <p:nvSpPr>
          <p:cNvPr id="35" name="Rectangle 34"/>
          <p:cNvSpPr/>
          <p:nvPr/>
        </p:nvSpPr>
        <p:spPr bwMode="auto">
          <a:xfrm>
            <a:off x="0" y="0"/>
            <a:ext cx="12436475" cy="16796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Licensing options for developers &amp; testers</a:t>
            </a:r>
            <a:endParaRPr lang="en-US" dirty="0"/>
          </a:p>
        </p:txBody>
      </p:sp>
    </p:spTree>
    <p:extLst>
      <p:ext uri="{BB962C8B-B14F-4D97-AF65-F5344CB8AC3E}">
        <p14:creationId xmlns:p14="http://schemas.microsoft.com/office/powerpoint/2010/main" val="14935741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1000" fill="hold"/>
                                        <p:tgtEl>
                                          <p:spTgt spid="33"/>
                                        </p:tgtEl>
                                        <p:attrNameLst>
                                          <p:attrName>ppt_x</p:attrName>
                                        </p:attrNameLst>
                                      </p:cBhvr>
                                      <p:tavLst>
                                        <p:tav tm="0">
                                          <p:val>
                                            <p:strVal val="#ppt_x"/>
                                          </p:val>
                                        </p:tav>
                                        <p:tav tm="100000">
                                          <p:val>
                                            <p:strVal val="#ppt_x"/>
                                          </p:val>
                                        </p:tav>
                                      </p:tavLst>
                                    </p:anim>
                                    <p:anim calcmode="lin" valueType="num">
                                      <p:cBhvr additive="base">
                                        <p:cTn id="16" dur="1000" fill="hold"/>
                                        <p:tgtEl>
                                          <p:spTgt spid="3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Freeform 240"/>
          <p:cNvSpPr>
            <a:spLocks noEditPoints="1"/>
          </p:cNvSpPr>
          <p:nvPr/>
        </p:nvSpPr>
        <p:spPr bwMode="auto">
          <a:xfrm>
            <a:off x="3239115" y="3008051"/>
            <a:ext cx="1891991" cy="1826709"/>
          </a:xfrm>
          <a:custGeom>
            <a:avLst/>
            <a:gdLst>
              <a:gd name="T0" fmla="*/ 216 w 432"/>
              <a:gd name="T1" fmla="*/ 0 h 432"/>
              <a:gd name="T2" fmla="*/ 0 w 432"/>
              <a:gd name="T3" fmla="*/ 216 h 432"/>
              <a:gd name="T4" fmla="*/ 216 w 432"/>
              <a:gd name="T5" fmla="*/ 432 h 432"/>
              <a:gd name="T6" fmla="*/ 432 w 432"/>
              <a:gd name="T7" fmla="*/ 216 h 432"/>
              <a:gd name="T8" fmla="*/ 216 w 432"/>
              <a:gd name="T9" fmla="*/ 0 h 432"/>
              <a:gd name="T10" fmla="*/ 216 w 432"/>
              <a:gd name="T11" fmla="*/ 415 h 432"/>
              <a:gd name="T12" fmla="*/ 17 w 432"/>
              <a:gd name="T13" fmla="*/ 216 h 432"/>
              <a:gd name="T14" fmla="*/ 216 w 432"/>
              <a:gd name="T15" fmla="*/ 18 h 432"/>
              <a:gd name="T16" fmla="*/ 414 w 432"/>
              <a:gd name="T17" fmla="*/ 216 h 432"/>
              <a:gd name="T18" fmla="*/ 216 w 432"/>
              <a:gd name="T19" fmla="*/ 415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 h="432">
                <a:moveTo>
                  <a:pt x="216" y="0"/>
                </a:moveTo>
                <a:cubicBezTo>
                  <a:pt x="97" y="0"/>
                  <a:pt x="0" y="97"/>
                  <a:pt x="0" y="216"/>
                </a:cubicBezTo>
                <a:cubicBezTo>
                  <a:pt x="0" y="335"/>
                  <a:pt x="97" y="432"/>
                  <a:pt x="216" y="432"/>
                </a:cubicBezTo>
                <a:cubicBezTo>
                  <a:pt x="335" y="432"/>
                  <a:pt x="432" y="335"/>
                  <a:pt x="432" y="216"/>
                </a:cubicBezTo>
                <a:cubicBezTo>
                  <a:pt x="432" y="97"/>
                  <a:pt x="335" y="0"/>
                  <a:pt x="216" y="0"/>
                </a:cubicBezTo>
                <a:close/>
                <a:moveTo>
                  <a:pt x="216" y="415"/>
                </a:moveTo>
                <a:cubicBezTo>
                  <a:pt x="106" y="415"/>
                  <a:pt x="17" y="326"/>
                  <a:pt x="17" y="216"/>
                </a:cubicBezTo>
                <a:cubicBezTo>
                  <a:pt x="17" y="106"/>
                  <a:pt x="106" y="18"/>
                  <a:pt x="216" y="18"/>
                </a:cubicBezTo>
                <a:cubicBezTo>
                  <a:pt x="326" y="18"/>
                  <a:pt x="414" y="106"/>
                  <a:pt x="414" y="216"/>
                </a:cubicBezTo>
                <a:cubicBezTo>
                  <a:pt x="414" y="326"/>
                  <a:pt x="326" y="415"/>
                  <a:pt x="216" y="415"/>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836" dirty="0">
              <a:solidFill>
                <a:srgbClr val="000000"/>
              </a:solidFill>
            </a:endParaRPr>
          </a:p>
        </p:txBody>
      </p:sp>
      <p:sp>
        <p:nvSpPr>
          <p:cNvPr id="2" name="Title 1"/>
          <p:cNvSpPr>
            <a:spLocks noGrp="1"/>
          </p:cNvSpPr>
          <p:nvPr>
            <p:ph type="title"/>
          </p:nvPr>
        </p:nvSpPr>
        <p:spPr/>
        <p:txBody>
          <a:bodyPr/>
          <a:lstStyle/>
          <a:p>
            <a:r>
              <a:rPr lang="en-US" smtClean="0"/>
              <a:t>What’s driving DevOps?</a:t>
            </a:r>
            <a:endParaRPr lang="en-US" dirty="0"/>
          </a:p>
        </p:txBody>
      </p:sp>
      <p:sp>
        <p:nvSpPr>
          <p:cNvPr id="105" name="Bent Arrow 104"/>
          <p:cNvSpPr/>
          <p:nvPr/>
        </p:nvSpPr>
        <p:spPr bwMode="auto">
          <a:xfrm rot="10800000">
            <a:off x="9166510" y="2870600"/>
            <a:ext cx="1555396" cy="1079072"/>
          </a:xfrm>
          <a:prstGeom prst="bentArrow">
            <a:avLst>
              <a:gd name="adj1" fmla="val 8047"/>
              <a:gd name="adj2" fmla="val 8417"/>
              <a:gd name="adj3" fmla="val 9692"/>
              <a:gd name="adj4" fmla="val 43750"/>
            </a:avLst>
          </a:prstGeom>
          <a:solidFill>
            <a:schemeClr val="tx1">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err="1" smtClean="0">
              <a:solidFill>
                <a:schemeClr val="bg1">
                  <a:lumMod val="50000"/>
                </a:schemeClr>
              </a:solidFill>
              <a:latin typeface="+mj-lt"/>
              <a:ea typeface="Segoe UI" pitchFamily="34" charset="0"/>
              <a:cs typeface="Segoe UI" pitchFamily="34" charset="0"/>
            </a:endParaRPr>
          </a:p>
        </p:txBody>
      </p:sp>
      <p:sp>
        <p:nvSpPr>
          <p:cNvPr id="103" name="Freeform 241"/>
          <p:cNvSpPr>
            <a:spLocks noEditPoints="1"/>
          </p:cNvSpPr>
          <p:nvPr/>
        </p:nvSpPr>
        <p:spPr bwMode="auto">
          <a:xfrm>
            <a:off x="7134134" y="3032368"/>
            <a:ext cx="1813413" cy="1794269"/>
          </a:xfrm>
          <a:custGeom>
            <a:avLst/>
            <a:gdLst>
              <a:gd name="T0" fmla="*/ 216 w 432"/>
              <a:gd name="T1" fmla="*/ 0 h 432"/>
              <a:gd name="T2" fmla="*/ 0 w 432"/>
              <a:gd name="T3" fmla="*/ 216 h 432"/>
              <a:gd name="T4" fmla="*/ 216 w 432"/>
              <a:gd name="T5" fmla="*/ 432 h 432"/>
              <a:gd name="T6" fmla="*/ 432 w 432"/>
              <a:gd name="T7" fmla="*/ 216 h 432"/>
              <a:gd name="T8" fmla="*/ 216 w 432"/>
              <a:gd name="T9" fmla="*/ 0 h 432"/>
              <a:gd name="T10" fmla="*/ 216 w 432"/>
              <a:gd name="T11" fmla="*/ 415 h 432"/>
              <a:gd name="T12" fmla="*/ 17 w 432"/>
              <a:gd name="T13" fmla="*/ 216 h 432"/>
              <a:gd name="T14" fmla="*/ 216 w 432"/>
              <a:gd name="T15" fmla="*/ 18 h 432"/>
              <a:gd name="T16" fmla="*/ 414 w 432"/>
              <a:gd name="T17" fmla="*/ 216 h 432"/>
              <a:gd name="T18" fmla="*/ 216 w 432"/>
              <a:gd name="T19" fmla="*/ 415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 h="432">
                <a:moveTo>
                  <a:pt x="216" y="0"/>
                </a:moveTo>
                <a:cubicBezTo>
                  <a:pt x="97" y="0"/>
                  <a:pt x="0" y="97"/>
                  <a:pt x="0" y="216"/>
                </a:cubicBezTo>
                <a:cubicBezTo>
                  <a:pt x="0" y="335"/>
                  <a:pt x="97" y="432"/>
                  <a:pt x="216" y="432"/>
                </a:cubicBezTo>
                <a:cubicBezTo>
                  <a:pt x="335" y="432"/>
                  <a:pt x="432" y="335"/>
                  <a:pt x="432" y="216"/>
                </a:cubicBezTo>
                <a:cubicBezTo>
                  <a:pt x="432" y="97"/>
                  <a:pt x="335" y="0"/>
                  <a:pt x="216" y="0"/>
                </a:cubicBezTo>
                <a:close/>
                <a:moveTo>
                  <a:pt x="216" y="415"/>
                </a:moveTo>
                <a:cubicBezTo>
                  <a:pt x="106" y="415"/>
                  <a:pt x="17" y="326"/>
                  <a:pt x="17" y="216"/>
                </a:cubicBezTo>
                <a:cubicBezTo>
                  <a:pt x="17" y="106"/>
                  <a:pt x="106" y="18"/>
                  <a:pt x="216" y="18"/>
                </a:cubicBezTo>
                <a:cubicBezTo>
                  <a:pt x="326" y="18"/>
                  <a:pt x="414" y="106"/>
                  <a:pt x="414" y="216"/>
                </a:cubicBezTo>
                <a:cubicBezTo>
                  <a:pt x="414" y="326"/>
                  <a:pt x="326" y="415"/>
                  <a:pt x="216" y="415"/>
                </a:cubicBez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836" dirty="0">
              <a:solidFill>
                <a:srgbClr val="000000"/>
              </a:solidFill>
            </a:endParaRPr>
          </a:p>
        </p:txBody>
      </p:sp>
      <p:sp>
        <p:nvSpPr>
          <p:cNvPr id="101" name="Freeform 239"/>
          <p:cNvSpPr>
            <a:spLocks noEditPoints="1"/>
          </p:cNvSpPr>
          <p:nvPr/>
        </p:nvSpPr>
        <p:spPr bwMode="auto">
          <a:xfrm>
            <a:off x="3250135" y="2039032"/>
            <a:ext cx="5694342" cy="3749620"/>
          </a:xfrm>
          <a:custGeom>
            <a:avLst/>
            <a:gdLst>
              <a:gd name="T0" fmla="*/ 650 w 1300"/>
              <a:gd name="T1" fmla="*/ 0 h 780"/>
              <a:gd name="T2" fmla="*/ 0 w 1300"/>
              <a:gd name="T3" fmla="*/ 390 h 780"/>
              <a:gd name="T4" fmla="*/ 650 w 1300"/>
              <a:gd name="T5" fmla="*/ 780 h 780"/>
              <a:gd name="T6" fmla="*/ 1300 w 1300"/>
              <a:gd name="T7" fmla="*/ 390 h 780"/>
              <a:gd name="T8" fmla="*/ 650 w 1300"/>
              <a:gd name="T9" fmla="*/ 0 h 780"/>
              <a:gd name="T10" fmla="*/ 650 w 1300"/>
              <a:gd name="T11" fmla="*/ 761 h 780"/>
              <a:gd name="T12" fmla="*/ 14 w 1300"/>
              <a:gd name="T13" fmla="*/ 390 h 780"/>
              <a:gd name="T14" fmla="*/ 650 w 1300"/>
              <a:gd name="T15" fmla="*/ 20 h 780"/>
              <a:gd name="T16" fmla="*/ 1285 w 1300"/>
              <a:gd name="T17" fmla="*/ 390 h 780"/>
              <a:gd name="T18" fmla="*/ 650 w 1300"/>
              <a:gd name="T19" fmla="*/ 761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0" h="780">
                <a:moveTo>
                  <a:pt x="650" y="0"/>
                </a:moveTo>
                <a:cubicBezTo>
                  <a:pt x="291" y="0"/>
                  <a:pt x="0" y="175"/>
                  <a:pt x="0" y="390"/>
                </a:cubicBezTo>
                <a:cubicBezTo>
                  <a:pt x="0" y="606"/>
                  <a:pt x="291" y="780"/>
                  <a:pt x="650" y="780"/>
                </a:cubicBezTo>
                <a:cubicBezTo>
                  <a:pt x="1009" y="780"/>
                  <a:pt x="1300" y="606"/>
                  <a:pt x="1300" y="390"/>
                </a:cubicBezTo>
                <a:cubicBezTo>
                  <a:pt x="1300" y="175"/>
                  <a:pt x="1009" y="0"/>
                  <a:pt x="650" y="0"/>
                </a:cubicBezTo>
                <a:close/>
                <a:moveTo>
                  <a:pt x="650" y="761"/>
                </a:moveTo>
                <a:cubicBezTo>
                  <a:pt x="299" y="761"/>
                  <a:pt x="14" y="595"/>
                  <a:pt x="14" y="390"/>
                </a:cubicBezTo>
                <a:cubicBezTo>
                  <a:pt x="14" y="186"/>
                  <a:pt x="299" y="20"/>
                  <a:pt x="650" y="20"/>
                </a:cubicBezTo>
                <a:cubicBezTo>
                  <a:pt x="1001" y="20"/>
                  <a:pt x="1285" y="186"/>
                  <a:pt x="1285" y="390"/>
                </a:cubicBezTo>
                <a:cubicBezTo>
                  <a:pt x="1285" y="595"/>
                  <a:pt x="1001" y="761"/>
                  <a:pt x="650" y="761"/>
                </a:cubicBezTo>
                <a:close/>
              </a:path>
            </a:pathLst>
          </a:custGeom>
          <a:solidFill>
            <a:srgbClr val="2FAFE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836" dirty="0">
              <a:solidFill>
                <a:srgbClr val="000000"/>
              </a:solidFill>
            </a:endParaRPr>
          </a:p>
        </p:txBody>
      </p:sp>
      <p:grpSp>
        <p:nvGrpSpPr>
          <p:cNvPr id="62" name="Group 4"/>
          <p:cNvGrpSpPr/>
          <p:nvPr/>
        </p:nvGrpSpPr>
        <p:grpSpPr>
          <a:xfrm>
            <a:off x="8734621" y="3645883"/>
            <a:ext cx="379627" cy="236823"/>
            <a:chOff x="1473341" y="3711745"/>
            <a:chExt cx="480262" cy="353555"/>
          </a:xfrm>
          <a:solidFill>
            <a:srgbClr val="2FAFE9"/>
          </a:solidFill>
        </p:grpSpPr>
        <p:sp>
          <p:nvSpPr>
            <p:cNvPr id="98" name="Isosceles Triangle 236"/>
            <p:cNvSpPr/>
            <p:nvPr/>
          </p:nvSpPr>
          <p:spPr bwMode="auto">
            <a:xfrm>
              <a:off x="1521192" y="3711745"/>
              <a:ext cx="402336" cy="243838"/>
            </a:xfrm>
            <a:prstGeom prst="triangle">
              <a:avLst/>
            </a:prstGeom>
            <a:solidFill>
              <a:schemeClr val="tx1"/>
            </a:solid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97" name="Isosceles Triangle 235"/>
            <p:cNvSpPr/>
            <p:nvPr/>
          </p:nvSpPr>
          <p:spPr bwMode="auto">
            <a:xfrm>
              <a:off x="1473341" y="3774232"/>
              <a:ext cx="480262" cy="291068"/>
            </a:xfrm>
            <a:prstGeom prst="triangle">
              <a:avLst/>
            </a:prstGeom>
            <a:grp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3" name="Group 8"/>
          <p:cNvGrpSpPr/>
          <p:nvPr/>
        </p:nvGrpSpPr>
        <p:grpSpPr>
          <a:xfrm rot="16200000">
            <a:off x="7882454" y="2973850"/>
            <a:ext cx="358450" cy="214166"/>
            <a:chOff x="1473341" y="3774232"/>
            <a:chExt cx="480262" cy="292167"/>
          </a:xfrm>
          <a:solidFill>
            <a:srgbClr val="2FAFE9"/>
          </a:solidFill>
        </p:grpSpPr>
        <p:sp>
          <p:nvSpPr>
            <p:cNvPr id="95" name="Isosceles Triangle 233"/>
            <p:cNvSpPr/>
            <p:nvPr/>
          </p:nvSpPr>
          <p:spPr bwMode="auto">
            <a:xfrm>
              <a:off x="1473341" y="3774232"/>
              <a:ext cx="480262" cy="291068"/>
            </a:xfrm>
            <a:prstGeom prst="triangle">
              <a:avLst/>
            </a:prstGeom>
            <a:solidFill>
              <a:schemeClr val="tx1"/>
            </a:solid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96" name="Isosceles Triangle 234"/>
            <p:cNvSpPr/>
            <p:nvPr/>
          </p:nvSpPr>
          <p:spPr bwMode="auto">
            <a:xfrm>
              <a:off x="1512304" y="3822559"/>
              <a:ext cx="402336" cy="243840"/>
            </a:xfrm>
            <a:prstGeom prst="triangle">
              <a:avLst/>
            </a:prstGeom>
            <a:solidFill>
              <a:schemeClr val="accent3"/>
            </a:solid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4" name="Group 10"/>
          <p:cNvGrpSpPr/>
          <p:nvPr/>
        </p:nvGrpSpPr>
        <p:grpSpPr>
          <a:xfrm rot="5400000">
            <a:off x="4220248" y="4684313"/>
            <a:ext cx="326487" cy="201906"/>
            <a:chOff x="1473341" y="3774232"/>
            <a:chExt cx="480262" cy="292168"/>
          </a:xfrm>
          <a:solidFill>
            <a:srgbClr val="2FAFE9"/>
          </a:solidFill>
        </p:grpSpPr>
        <p:sp>
          <p:nvSpPr>
            <p:cNvPr id="93" name="Isosceles Triangle 231"/>
            <p:cNvSpPr/>
            <p:nvPr/>
          </p:nvSpPr>
          <p:spPr bwMode="auto">
            <a:xfrm>
              <a:off x="1473341" y="3774232"/>
              <a:ext cx="480262" cy="291068"/>
            </a:xfrm>
            <a:prstGeom prst="triangle">
              <a:avLst/>
            </a:prstGeom>
            <a:solidFill>
              <a:schemeClr val="tx1"/>
            </a:solid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94" name="Isosceles Triangle 232"/>
            <p:cNvSpPr/>
            <p:nvPr/>
          </p:nvSpPr>
          <p:spPr bwMode="auto">
            <a:xfrm>
              <a:off x="1512304" y="3822560"/>
              <a:ext cx="402336" cy="243840"/>
            </a:xfrm>
            <a:prstGeom prst="triangle">
              <a:avLst/>
            </a:prstGeom>
            <a:solidFill>
              <a:schemeClr val="accent3"/>
            </a:solid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grpSp>
      <p:sp>
        <p:nvSpPr>
          <p:cNvPr id="65" name="TextBox 61"/>
          <p:cNvSpPr txBox="1"/>
          <p:nvPr/>
        </p:nvSpPr>
        <p:spPr>
          <a:xfrm>
            <a:off x="7418961" y="3720643"/>
            <a:ext cx="1236590" cy="320182"/>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040" kern="0" dirty="0">
                <a:gradFill>
                  <a:gsLst>
                    <a:gs pos="20354">
                      <a:srgbClr val="000000"/>
                    </a:gs>
                    <a:gs pos="54000">
                      <a:srgbClr val="000000"/>
                    </a:gs>
                  </a:gsLst>
                  <a:lin ang="5400000" scaled="0"/>
                </a:gradFill>
                <a:latin typeface="Segoe UI Light"/>
              </a:rPr>
              <a:t>Production</a:t>
            </a:r>
          </a:p>
        </p:txBody>
      </p:sp>
      <p:sp>
        <p:nvSpPr>
          <p:cNvPr id="66" name="TextBox 62"/>
          <p:cNvSpPr txBox="1"/>
          <p:nvPr/>
        </p:nvSpPr>
        <p:spPr>
          <a:xfrm>
            <a:off x="3279301" y="3720643"/>
            <a:ext cx="1930875" cy="320182"/>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040" kern="0" dirty="0">
                <a:gradFill>
                  <a:gsLst>
                    <a:gs pos="20354">
                      <a:srgbClr val="000000"/>
                    </a:gs>
                    <a:gs pos="54000">
                      <a:srgbClr val="000000"/>
                    </a:gs>
                  </a:gsLst>
                  <a:lin ang="5400000" scaled="0"/>
                </a:gradFill>
                <a:latin typeface="Segoe UI Light"/>
              </a:rPr>
              <a:t>Development </a:t>
            </a:r>
          </a:p>
        </p:txBody>
      </p:sp>
      <p:sp>
        <p:nvSpPr>
          <p:cNvPr id="68" name="TextBox 93"/>
          <p:cNvSpPr txBox="1"/>
          <p:nvPr/>
        </p:nvSpPr>
        <p:spPr>
          <a:xfrm>
            <a:off x="5463605" y="3982638"/>
            <a:ext cx="1350440" cy="288137"/>
          </a:xfrm>
          <a:prstGeom prst="rect">
            <a:avLst/>
          </a:prstGeom>
          <a:noFill/>
        </p:spPr>
        <p:txBody>
          <a:bodyPr wrap="non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836" kern="0" dirty="0">
                <a:gradFill>
                  <a:gsLst>
                    <a:gs pos="20354">
                      <a:srgbClr val="000000"/>
                    </a:gs>
                    <a:gs pos="54000">
                      <a:srgbClr val="000000"/>
                    </a:gs>
                  </a:gsLst>
                  <a:lin ang="5400000" scaled="0"/>
                </a:gradFill>
                <a:latin typeface="Segoe UI Light"/>
              </a:rPr>
              <a:t>Collaboration</a:t>
            </a:r>
          </a:p>
        </p:txBody>
      </p:sp>
      <p:sp>
        <p:nvSpPr>
          <p:cNvPr id="70" name="Rectangle 17"/>
          <p:cNvSpPr/>
          <p:nvPr/>
        </p:nvSpPr>
        <p:spPr bwMode="auto">
          <a:xfrm>
            <a:off x="4605836" y="1737963"/>
            <a:ext cx="1530215" cy="763374"/>
          </a:xfrm>
          <a:custGeom>
            <a:avLst/>
            <a:gdLst>
              <a:gd name="connsiteX0" fmla="*/ 0 w 2565727"/>
              <a:gd name="connsiteY0" fmla="*/ 0 h 967389"/>
              <a:gd name="connsiteX1" fmla="*/ 2565727 w 2565727"/>
              <a:gd name="connsiteY1" fmla="*/ 0 h 967389"/>
              <a:gd name="connsiteX2" fmla="*/ 2565727 w 2565727"/>
              <a:gd name="connsiteY2" fmla="*/ 967389 h 967389"/>
              <a:gd name="connsiteX3" fmla="*/ 0 w 2565727"/>
              <a:gd name="connsiteY3" fmla="*/ 967389 h 967389"/>
              <a:gd name="connsiteX4" fmla="*/ 0 w 2565727"/>
              <a:gd name="connsiteY4" fmla="*/ 0 h 967389"/>
              <a:gd name="connsiteX0" fmla="*/ 0 w 2565727"/>
              <a:gd name="connsiteY0" fmla="*/ 0 h 1016157"/>
              <a:gd name="connsiteX1" fmla="*/ 2565727 w 2565727"/>
              <a:gd name="connsiteY1" fmla="*/ 0 h 1016157"/>
              <a:gd name="connsiteX2" fmla="*/ 2565727 w 2565727"/>
              <a:gd name="connsiteY2" fmla="*/ 967389 h 1016157"/>
              <a:gd name="connsiteX3" fmla="*/ 182880 w 2565727"/>
              <a:gd name="connsiteY3" fmla="*/ 1016157 h 1016157"/>
              <a:gd name="connsiteX4" fmla="*/ 0 w 2565727"/>
              <a:gd name="connsiteY4" fmla="*/ 0 h 1016157"/>
              <a:gd name="connsiteX0" fmla="*/ 0 w 3089983"/>
              <a:gd name="connsiteY0" fmla="*/ 463296 h 1016157"/>
              <a:gd name="connsiteX1" fmla="*/ 3089983 w 3089983"/>
              <a:gd name="connsiteY1" fmla="*/ 0 h 1016157"/>
              <a:gd name="connsiteX2" fmla="*/ 3089983 w 3089983"/>
              <a:gd name="connsiteY2" fmla="*/ 967389 h 1016157"/>
              <a:gd name="connsiteX3" fmla="*/ 707136 w 3089983"/>
              <a:gd name="connsiteY3" fmla="*/ 1016157 h 1016157"/>
              <a:gd name="connsiteX4" fmla="*/ 0 w 3089983"/>
              <a:gd name="connsiteY4" fmla="*/ 463296 h 1016157"/>
              <a:gd name="connsiteX0" fmla="*/ 0 w 3089983"/>
              <a:gd name="connsiteY0" fmla="*/ 463296 h 1077117"/>
              <a:gd name="connsiteX1" fmla="*/ 3089983 w 3089983"/>
              <a:gd name="connsiteY1" fmla="*/ 0 h 1077117"/>
              <a:gd name="connsiteX2" fmla="*/ 3089983 w 3089983"/>
              <a:gd name="connsiteY2" fmla="*/ 967389 h 1077117"/>
              <a:gd name="connsiteX3" fmla="*/ 609600 w 3089983"/>
              <a:gd name="connsiteY3" fmla="*/ 1077117 h 1077117"/>
              <a:gd name="connsiteX4" fmla="*/ 0 w 3089983"/>
              <a:gd name="connsiteY4" fmla="*/ 463296 h 1077117"/>
              <a:gd name="connsiteX0" fmla="*/ 0 w 2980255"/>
              <a:gd name="connsiteY0" fmla="*/ 463296 h 1077117"/>
              <a:gd name="connsiteX1" fmla="*/ 2980255 w 2980255"/>
              <a:gd name="connsiteY1" fmla="*/ 0 h 1077117"/>
              <a:gd name="connsiteX2" fmla="*/ 2980255 w 2980255"/>
              <a:gd name="connsiteY2" fmla="*/ 967389 h 1077117"/>
              <a:gd name="connsiteX3" fmla="*/ 499872 w 2980255"/>
              <a:gd name="connsiteY3" fmla="*/ 1077117 h 1077117"/>
              <a:gd name="connsiteX4" fmla="*/ 0 w 2980255"/>
              <a:gd name="connsiteY4" fmla="*/ 463296 h 1077117"/>
              <a:gd name="connsiteX0" fmla="*/ 280416 w 2480383"/>
              <a:gd name="connsiteY0" fmla="*/ 365760 h 1077117"/>
              <a:gd name="connsiteX1" fmla="*/ 2480383 w 2480383"/>
              <a:gd name="connsiteY1" fmla="*/ 0 h 1077117"/>
              <a:gd name="connsiteX2" fmla="*/ 2480383 w 2480383"/>
              <a:gd name="connsiteY2" fmla="*/ 967389 h 1077117"/>
              <a:gd name="connsiteX3" fmla="*/ 0 w 2480383"/>
              <a:gd name="connsiteY3" fmla="*/ 1077117 h 1077117"/>
              <a:gd name="connsiteX4" fmla="*/ 280416 w 2480383"/>
              <a:gd name="connsiteY4" fmla="*/ 365760 h 1077117"/>
              <a:gd name="connsiteX0" fmla="*/ 0 w 2199967"/>
              <a:gd name="connsiteY0" fmla="*/ 365760 h 1101501"/>
              <a:gd name="connsiteX1" fmla="*/ 2199967 w 2199967"/>
              <a:gd name="connsiteY1" fmla="*/ 0 h 1101501"/>
              <a:gd name="connsiteX2" fmla="*/ 2199967 w 2199967"/>
              <a:gd name="connsiteY2" fmla="*/ 967389 h 1101501"/>
              <a:gd name="connsiteX3" fmla="*/ 97536 w 2199967"/>
              <a:gd name="connsiteY3" fmla="*/ 1101501 h 1101501"/>
              <a:gd name="connsiteX4" fmla="*/ 0 w 2199967"/>
              <a:gd name="connsiteY4" fmla="*/ 365760 h 1101501"/>
              <a:gd name="connsiteX0" fmla="*/ 0 w 2199967"/>
              <a:gd name="connsiteY0" fmla="*/ 365760 h 1089309"/>
              <a:gd name="connsiteX1" fmla="*/ 2199967 w 2199967"/>
              <a:gd name="connsiteY1" fmla="*/ 0 h 1089309"/>
              <a:gd name="connsiteX2" fmla="*/ 2199967 w 2199967"/>
              <a:gd name="connsiteY2" fmla="*/ 967389 h 1089309"/>
              <a:gd name="connsiteX3" fmla="*/ 158496 w 2199967"/>
              <a:gd name="connsiteY3" fmla="*/ 1089309 h 1089309"/>
              <a:gd name="connsiteX4" fmla="*/ 0 w 2199967"/>
              <a:gd name="connsiteY4" fmla="*/ 365760 h 1089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9967" h="1089309">
                <a:moveTo>
                  <a:pt x="0" y="365760"/>
                </a:moveTo>
                <a:lnTo>
                  <a:pt x="2199967" y="0"/>
                </a:lnTo>
                <a:lnTo>
                  <a:pt x="2199967" y="967389"/>
                </a:lnTo>
                <a:lnTo>
                  <a:pt x="158496" y="1089309"/>
                </a:lnTo>
                <a:lnTo>
                  <a:pt x="0" y="365760"/>
                </a:lnTo>
                <a:close/>
              </a:path>
            </a:pathLst>
          </a:custGeom>
          <a:solidFill>
            <a:srgbClr val="FFFFFF"/>
          </a:solid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17"/>
          <p:cNvSpPr/>
          <p:nvPr/>
        </p:nvSpPr>
        <p:spPr bwMode="auto">
          <a:xfrm>
            <a:off x="4605836" y="1714403"/>
            <a:ext cx="1446436" cy="961021"/>
          </a:xfrm>
          <a:custGeom>
            <a:avLst/>
            <a:gdLst>
              <a:gd name="connsiteX0" fmla="*/ 0 w 2565727"/>
              <a:gd name="connsiteY0" fmla="*/ 0 h 967389"/>
              <a:gd name="connsiteX1" fmla="*/ 2565727 w 2565727"/>
              <a:gd name="connsiteY1" fmla="*/ 0 h 967389"/>
              <a:gd name="connsiteX2" fmla="*/ 2565727 w 2565727"/>
              <a:gd name="connsiteY2" fmla="*/ 967389 h 967389"/>
              <a:gd name="connsiteX3" fmla="*/ 0 w 2565727"/>
              <a:gd name="connsiteY3" fmla="*/ 967389 h 967389"/>
              <a:gd name="connsiteX4" fmla="*/ 0 w 2565727"/>
              <a:gd name="connsiteY4" fmla="*/ 0 h 967389"/>
              <a:gd name="connsiteX0" fmla="*/ 0 w 2565727"/>
              <a:gd name="connsiteY0" fmla="*/ 0 h 1016157"/>
              <a:gd name="connsiteX1" fmla="*/ 2565727 w 2565727"/>
              <a:gd name="connsiteY1" fmla="*/ 0 h 1016157"/>
              <a:gd name="connsiteX2" fmla="*/ 2565727 w 2565727"/>
              <a:gd name="connsiteY2" fmla="*/ 967389 h 1016157"/>
              <a:gd name="connsiteX3" fmla="*/ 182880 w 2565727"/>
              <a:gd name="connsiteY3" fmla="*/ 1016157 h 1016157"/>
              <a:gd name="connsiteX4" fmla="*/ 0 w 2565727"/>
              <a:gd name="connsiteY4" fmla="*/ 0 h 1016157"/>
              <a:gd name="connsiteX0" fmla="*/ 0 w 3089983"/>
              <a:gd name="connsiteY0" fmla="*/ 463296 h 1016157"/>
              <a:gd name="connsiteX1" fmla="*/ 3089983 w 3089983"/>
              <a:gd name="connsiteY1" fmla="*/ 0 h 1016157"/>
              <a:gd name="connsiteX2" fmla="*/ 3089983 w 3089983"/>
              <a:gd name="connsiteY2" fmla="*/ 967389 h 1016157"/>
              <a:gd name="connsiteX3" fmla="*/ 707136 w 3089983"/>
              <a:gd name="connsiteY3" fmla="*/ 1016157 h 1016157"/>
              <a:gd name="connsiteX4" fmla="*/ 0 w 3089983"/>
              <a:gd name="connsiteY4" fmla="*/ 463296 h 1016157"/>
              <a:gd name="connsiteX0" fmla="*/ 0 w 3089983"/>
              <a:gd name="connsiteY0" fmla="*/ 463296 h 1077117"/>
              <a:gd name="connsiteX1" fmla="*/ 3089983 w 3089983"/>
              <a:gd name="connsiteY1" fmla="*/ 0 h 1077117"/>
              <a:gd name="connsiteX2" fmla="*/ 3089983 w 3089983"/>
              <a:gd name="connsiteY2" fmla="*/ 967389 h 1077117"/>
              <a:gd name="connsiteX3" fmla="*/ 609600 w 3089983"/>
              <a:gd name="connsiteY3" fmla="*/ 1077117 h 1077117"/>
              <a:gd name="connsiteX4" fmla="*/ 0 w 3089983"/>
              <a:gd name="connsiteY4" fmla="*/ 463296 h 1077117"/>
              <a:gd name="connsiteX0" fmla="*/ 0 w 2980255"/>
              <a:gd name="connsiteY0" fmla="*/ 463296 h 1077117"/>
              <a:gd name="connsiteX1" fmla="*/ 2980255 w 2980255"/>
              <a:gd name="connsiteY1" fmla="*/ 0 h 1077117"/>
              <a:gd name="connsiteX2" fmla="*/ 2980255 w 2980255"/>
              <a:gd name="connsiteY2" fmla="*/ 967389 h 1077117"/>
              <a:gd name="connsiteX3" fmla="*/ 499872 w 2980255"/>
              <a:gd name="connsiteY3" fmla="*/ 1077117 h 1077117"/>
              <a:gd name="connsiteX4" fmla="*/ 0 w 2980255"/>
              <a:gd name="connsiteY4" fmla="*/ 463296 h 1077117"/>
              <a:gd name="connsiteX0" fmla="*/ 280416 w 2480383"/>
              <a:gd name="connsiteY0" fmla="*/ 365760 h 1077117"/>
              <a:gd name="connsiteX1" fmla="*/ 2480383 w 2480383"/>
              <a:gd name="connsiteY1" fmla="*/ 0 h 1077117"/>
              <a:gd name="connsiteX2" fmla="*/ 2480383 w 2480383"/>
              <a:gd name="connsiteY2" fmla="*/ 967389 h 1077117"/>
              <a:gd name="connsiteX3" fmla="*/ 0 w 2480383"/>
              <a:gd name="connsiteY3" fmla="*/ 1077117 h 1077117"/>
              <a:gd name="connsiteX4" fmla="*/ 280416 w 2480383"/>
              <a:gd name="connsiteY4" fmla="*/ 365760 h 1077117"/>
              <a:gd name="connsiteX0" fmla="*/ 0 w 2199967"/>
              <a:gd name="connsiteY0" fmla="*/ 365760 h 1101501"/>
              <a:gd name="connsiteX1" fmla="*/ 2199967 w 2199967"/>
              <a:gd name="connsiteY1" fmla="*/ 0 h 1101501"/>
              <a:gd name="connsiteX2" fmla="*/ 2199967 w 2199967"/>
              <a:gd name="connsiteY2" fmla="*/ 967389 h 1101501"/>
              <a:gd name="connsiteX3" fmla="*/ 97536 w 2199967"/>
              <a:gd name="connsiteY3" fmla="*/ 1101501 h 1101501"/>
              <a:gd name="connsiteX4" fmla="*/ 0 w 2199967"/>
              <a:gd name="connsiteY4" fmla="*/ 365760 h 1101501"/>
              <a:gd name="connsiteX0" fmla="*/ 0 w 2199967"/>
              <a:gd name="connsiteY0" fmla="*/ 365760 h 1089309"/>
              <a:gd name="connsiteX1" fmla="*/ 2199967 w 2199967"/>
              <a:gd name="connsiteY1" fmla="*/ 0 h 1089309"/>
              <a:gd name="connsiteX2" fmla="*/ 2199967 w 2199967"/>
              <a:gd name="connsiteY2" fmla="*/ 967389 h 1089309"/>
              <a:gd name="connsiteX3" fmla="*/ 158496 w 2199967"/>
              <a:gd name="connsiteY3" fmla="*/ 1089309 h 1089309"/>
              <a:gd name="connsiteX4" fmla="*/ 0 w 2199967"/>
              <a:gd name="connsiteY4" fmla="*/ 365760 h 1089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9967" h="1089309">
                <a:moveTo>
                  <a:pt x="0" y="365760"/>
                </a:moveTo>
                <a:lnTo>
                  <a:pt x="2199967" y="0"/>
                </a:lnTo>
                <a:lnTo>
                  <a:pt x="2199967" y="967389"/>
                </a:lnTo>
                <a:lnTo>
                  <a:pt x="158496" y="1089309"/>
                </a:lnTo>
                <a:lnTo>
                  <a:pt x="0" y="365760"/>
                </a:lnTo>
                <a:close/>
              </a:path>
            </a:pathLst>
          </a:custGeom>
          <a:solidFill>
            <a:srgbClr val="FFFFFF"/>
          </a:solid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72" name="Freeform 12"/>
          <p:cNvSpPr>
            <a:spLocks/>
          </p:cNvSpPr>
          <p:nvPr/>
        </p:nvSpPr>
        <p:spPr bwMode="auto">
          <a:xfrm>
            <a:off x="4889361" y="1709912"/>
            <a:ext cx="917770" cy="224894"/>
          </a:xfrm>
          <a:custGeom>
            <a:avLst/>
            <a:gdLst>
              <a:gd name="T0" fmla="*/ 601 w 601"/>
              <a:gd name="T1" fmla="*/ 173 h 173"/>
              <a:gd name="T2" fmla="*/ 601 w 601"/>
              <a:gd name="T3" fmla="*/ 55 h 173"/>
              <a:gd name="T4" fmla="*/ 546 w 601"/>
              <a:gd name="T5" fmla="*/ 0 h 173"/>
              <a:gd name="T6" fmla="*/ 55 w 601"/>
              <a:gd name="T7" fmla="*/ 0 h 173"/>
              <a:gd name="T8" fmla="*/ 0 w 601"/>
              <a:gd name="T9" fmla="*/ 55 h 173"/>
              <a:gd name="T10" fmla="*/ 0 w 601"/>
              <a:gd name="T11" fmla="*/ 173 h 173"/>
              <a:gd name="T12" fmla="*/ 601 w 6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1" h="173">
                <a:moveTo>
                  <a:pt x="601" y="173"/>
                </a:moveTo>
                <a:cubicBezTo>
                  <a:pt x="601" y="55"/>
                  <a:pt x="601" y="55"/>
                  <a:pt x="601" y="55"/>
                </a:cubicBezTo>
                <a:cubicBezTo>
                  <a:pt x="601" y="25"/>
                  <a:pt x="576" y="0"/>
                  <a:pt x="546" y="0"/>
                </a:cubicBezTo>
                <a:cubicBezTo>
                  <a:pt x="55" y="0"/>
                  <a:pt x="55" y="0"/>
                  <a:pt x="55" y="0"/>
                </a:cubicBezTo>
                <a:cubicBezTo>
                  <a:pt x="25" y="0"/>
                  <a:pt x="0" y="25"/>
                  <a:pt x="0" y="55"/>
                </a:cubicBezTo>
                <a:cubicBezTo>
                  <a:pt x="0" y="173"/>
                  <a:pt x="0" y="173"/>
                  <a:pt x="0" y="173"/>
                </a:cubicBezTo>
                <a:lnTo>
                  <a:pt x="601" y="173"/>
                </a:lnTo>
                <a:close/>
              </a:path>
            </a:pathLst>
          </a:custGeom>
          <a:noFill/>
          <a:ln>
            <a:noFill/>
          </a:ln>
          <a:effectLst/>
          <a:extLst/>
        </p:spPr>
        <p:txBody>
          <a:bodyPr vert="horz" wrap="square" lIns="91427" tIns="0" rIns="91427" bIns="0" numCol="1" anchor="ctr" anchorCtr="0" compatLnSpc="1">
            <a:prstTxWarp prst="textNoShape">
              <a:avLst/>
            </a:prstTxWarp>
          </a:bodyPr>
          <a:lstStyle/>
          <a:p>
            <a:pPr algn="ctr" defTabSz="932597">
              <a:lnSpc>
                <a:spcPct val="90000"/>
              </a:lnSpc>
              <a:defRPr/>
            </a:pPr>
            <a:r>
              <a:rPr lang="en-US" sz="1000" b="1" kern="0" dirty="0" smtClean="0">
                <a:gradFill>
                  <a:gsLst>
                    <a:gs pos="0">
                      <a:srgbClr val="3F3F3F"/>
                    </a:gs>
                    <a:gs pos="100000">
                      <a:srgbClr val="3F3F3F"/>
                    </a:gs>
                  </a:gsLst>
                  <a:lin ang="5400000" scaled="1"/>
                </a:gradFill>
              </a:rPr>
              <a:t>Backlog</a:t>
            </a:r>
            <a:endParaRPr lang="en-US" sz="1000" b="1" kern="0" dirty="0">
              <a:gradFill>
                <a:gsLst>
                  <a:gs pos="0">
                    <a:srgbClr val="3F3F3F"/>
                  </a:gs>
                  <a:gs pos="100000">
                    <a:srgbClr val="3F3F3F"/>
                  </a:gs>
                </a:gsLst>
                <a:lin ang="5400000" scaled="1"/>
              </a:gradFill>
            </a:endParaRPr>
          </a:p>
        </p:txBody>
      </p:sp>
      <p:grpSp>
        <p:nvGrpSpPr>
          <p:cNvPr id="76" name="Group 22"/>
          <p:cNvGrpSpPr/>
          <p:nvPr/>
        </p:nvGrpSpPr>
        <p:grpSpPr>
          <a:xfrm rot="16200000">
            <a:off x="6026352" y="1951508"/>
            <a:ext cx="335846" cy="281004"/>
            <a:chOff x="1473341" y="3774232"/>
            <a:chExt cx="480262" cy="292168"/>
          </a:xfrm>
          <a:solidFill>
            <a:srgbClr val="2FAFE9"/>
          </a:solidFill>
        </p:grpSpPr>
        <p:sp>
          <p:nvSpPr>
            <p:cNvPr id="78" name="Isosceles Triangle 24"/>
            <p:cNvSpPr/>
            <p:nvPr/>
          </p:nvSpPr>
          <p:spPr bwMode="auto">
            <a:xfrm>
              <a:off x="1473341" y="3774232"/>
              <a:ext cx="480262" cy="291068"/>
            </a:xfrm>
            <a:prstGeom prst="triangle">
              <a:avLst/>
            </a:prstGeom>
            <a:grp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79" name="Isosceles Triangle 25"/>
            <p:cNvSpPr/>
            <p:nvPr/>
          </p:nvSpPr>
          <p:spPr bwMode="auto">
            <a:xfrm>
              <a:off x="1512304" y="3822560"/>
              <a:ext cx="402336" cy="243840"/>
            </a:xfrm>
            <a:prstGeom prst="triangle">
              <a:avLst/>
            </a:prstGeom>
            <a:grp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grpSp>
      <p:sp>
        <p:nvSpPr>
          <p:cNvPr id="77" name="TextBox 23"/>
          <p:cNvSpPr txBox="1"/>
          <p:nvPr/>
        </p:nvSpPr>
        <p:spPr>
          <a:xfrm>
            <a:off x="4892028" y="1560404"/>
            <a:ext cx="936155" cy="184538"/>
          </a:xfrm>
          <a:prstGeom prst="rect">
            <a:avLst/>
          </a:prstGeom>
          <a:noFill/>
        </p:spPr>
        <p:txBody>
          <a:bodyPr wrap="none" lIns="0" tIns="0" rIns="0" bIns="0" rtlCol="0" anchor="ctr">
            <a:spAutoFit/>
          </a:bodyPr>
          <a:lstStyle/>
          <a:p>
            <a:pPr algn="ctr" defTabSz="932597">
              <a:defRPr/>
            </a:pPr>
            <a:r>
              <a:rPr lang="en-US" sz="1199" kern="0" dirty="0" smtClean="0">
                <a:gradFill>
                  <a:gsLst>
                    <a:gs pos="0">
                      <a:srgbClr val="3F3F3F"/>
                    </a:gs>
                    <a:gs pos="100000">
                      <a:srgbClr val="3F3F3F"/>
                    </a:gs>
                  </a:gsLst>
                  <a:lin ang="5400000" scaled="1"/>
                </a:gradFill>
              </a:rPr>
              <a:t>Requirements</a:t>
            </a:r>
            <a:endParaRPr lang="en-US" sz="1199" kern="0" dirty="0">
              <a:gradFill>
                <a:gsLst>
                  <a:gs pos="0">
                    <a:srgbClr val="3F3F3F"/>
                  </a:gs>
                  <a:gs pos="100000">
                    <a:srgbClr val="3F3F3F"/>
                  </a:gs>
                </a:gsLst>
                <a:lin ang="5400000" scaled="1"/>
              </a:gra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7025" y="2829652"/>
            <a:ext cx="1738298" cy="1343230"/>
          </a:xfrm>
          <a:prstGeom prst="rect">
            <a:avLst/>
          </a:prstGeom>
        </p:spPr>
      </p:pic>
      <p:sp>
        <p:nvSpPr>
          <p:cNvPr id="107" name="Arrow"/>
          <p:cNvSpPr/>
          <p:nvPr/>
        </p:nvSpPr>
        <p:spPr bwMode="auto">
          <a:xfrm>
            <a:off x="5141084" y="4211552"/>
            <a:ext cx="1995055" cy="421759"/>
          </a:xfrm>
          <a:prstGeom prst="leftRightArrow">
            <a:avLst/>
          </a:prstGeom>
          <a:solidFill>
            <a:schemeClr val="accent6"/>
          </a:solidFill>
          <a:ln>
            <a:noFill/>
          </a:ln>
        </p:spPr>
        <p:txBody>
          <a:bodyPr vert="horz" wrap="square" lIns="91440" tIns="45720" rIns="91440" bIns="45720" numCol="1" anchor="t" anchorCtr="0" compatLnSpc="1">
            <a:prstTxWarp prst="textNoShape">
              <a:avLst/>
            </a:prstTxWarp>
          </a:bodyPr>
          <a:lstStyle/>
          <a:p>
            <a:pPr defTabSz="932468"/>
            <a:endParaRPr lang="en-US" dirty="0" err="1">
              <a:solidFill>
                <a:srgbClr val="000000"/>
              </a:solidFill>
            </a:endParaRPr>
          </a:p>
        </p:txBody>
      </p:sp>
      <p:sp>
        <p:nvSpPr>
          <p:cNvPr id="10" name="Rectangle 9"/>
          <p:cNvSpPr/>
          <p:nvPr/>
        </p:nvSpPr>
        <p:spPr bwMode="auto">
          <a:xfrm>
            <a:off x="5227025" y="5389797"/>
            <a:ext cx="1753380" cy="727171"/>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smtClean="0">
              <a:gradFill>
                <a:gsLst>
                  <a:gs pos="0">
                    <a:srgbClr val="FFFFFF"/>
                  </a:gs>
                  <a:gs pos="100000">
                    <a:srgbClr val="FFFFFF"/>
                  </a:gs>
                </a:gsLst>
                <a:lin ang="5400000" scaled="0"/>
              </a:gra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3805" y="5417542"/>
            <a:ext cx="758124" cy="58582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2181" y="5389797"/>
            <a:ext cx="941045" cy="727171"/>
          </a:xfrm>
          <a:prstGeom prst="rect">
            <a:avLst/>
          </a:prstGeom>
        </p:spPr>
      </p:pic>
      <p:pic>
        <p:nvPicPr>
          <p:cNvPr id="104" name="Picture 10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122613" y="5440735"/>
            <a:ext cx="758124" cy="585823"/>
          </a:xfrm>
          <a:prstGeom prst="rect">
            <a:avLst/>
          </a:prstGeom>
        </p:spPr>
      </p:pic>
      <p:sp>
        <p:nvSpPr>
          <p:cNvPr id="51" name="Bent Arrow 50"/>
          <p:cNvSpPr/>
          <p:nvPr/>
        </p:nvSpPr>
        <p:spPr bwMode="auto">
          <a:xfrm rot="10800000">
            <a:off x="7498131" y="1154094"/>
            <a:ext cx="1778848" cy="1079072"/>
          </a:xfrm>
          <a:prstGeom prst="bentArrow">
            <a:avLst>
              <a:gd name="adj1" fmla="val 8047"/>
              <a:gd name="adj2" fmla="val 8417"/>
              <a:gd name="adj3" fmla="val 9692"/>
              <a:gd name="adj4" fmla="val 43750"/>
            </a:avLst>
          </a:prstGeom>
          <a:solidFill>
            <a:schemeClr val="tx1">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err="1" smtClean="0">
              <a:solidFill>
                <a:schemeClr val="bg1">
                  <a:lumMod val="50000"/>
                </a:schemeClr>
              </a:solidFill>
              <a:ea typeface="Segoe UI" pitchFamily="34" charset="0"/>
              <a:cs typeface="Segoe UI" pitchFamily="34" charset="0"/>
            </a:endParaRPr>
          </a:p>
        </p:txBody>
      </p:sp>
      <p:sp>
        <p:nvSpPr>
          <p:cNvPr id="53" name="Bent Arrow 52"/>
          <p:cNvSpPr/>
          <p:nvPr/>
        </p:nvSpPr>
        <p:spPr bwMode="auto">
          <a:xfrm rot="10800000" flipH="1" flipV="1">
            <a:off x="1644382" y="3949672"/>
            <a:ext cx="1406680" cy="1079072"/>
          </a:xfrm>
          <a:prstGeom prst="bentArrow">
            <a:avLst>
              <a:gd name="adj1" fmla="val 8047"/>
              <a:gd name="adj2" fmla="val 8417"/>
              <a:gd name="adj3" fmla="val 9692"/>
              <a:gd name="adj4" fmla="val 43750"/>
            </a:avLst>
          </a:prstGeom>
          <a:solidFill>
            <a:schemeClr val="tx1">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err="1" smtClean="0">
              <a:solidFill>
                <a:schemeClr val="bg1">
                  <a:lumMod val="50000"/>
                </a:schemeClr>
              </a:solidFill>
              <a:latin typeface="+mj-lt"/>
              <a:ea typeface="Segoe UI" pitchFamily="34" charset="0"/>
              <a:cs typeface="Segoe UI" pitchFamily="34" charset="0"/>
            </a:endParaRPr>
          </a:p>
        </p:txBody>
      </p:sp>
      <p:sp>
        <p:nvSpPr>
          <p:cNvPr id="55" name="Bent Arrow 54"/>
          <p:cNvSpPr/>
          <p:nvPr/>
        </p:nvSpPr>
        <p:spPr bwMode="auto">
          <a:xfrm rot="10800000" flipV="1">
            <a:off x="6965323" y="5753382"/>
            <a:ext cx="1782583" cy="825066"/>
          </a:xfrm>
          <a:custGeom>
            <a:avLst/>
            <a:gdLst>
              <a:gd name="connsiteX0" fmla="*/ 0 w 1778848"/>
              <a:gd name="connsiteY0" fmla="*/ 1079072 h 1079072"/>
              <a:gd name="connsiteX1" fmla="*/ 0 w 1778848"/>
              <a:gd name="connsiteY1" fmla="*/ 519503 h 1079072"/>
              <a:gd name="connsiteX2" fmla="*/ 472094 w 1778848"/>
              <a:gd name="connsiteY2" fmla="*/ 47409 h 1079072"/>
              <a:gd name="connsiteX3" fmla="*/ 1674264 w 1778848"/>
              <a:gd name="connsiteY3" fmla="*/ 47409 h 1079072"/>
              <a:gd name="connsiteX4" fmla="*/ 1674264 w 1778848"/>
              <a:gd name="connsiteY4" fmla="*/ 0 h 1079072"/>
              <a:gd name="connsiteX5" fmla="*/ 1778848 w 1778848"/>
              <a:gd name="connsiteY5" fmla="*/ 90825 h 1079072"/>
              <a:gd name="connsiteX6" fmla="*/ 1674264 w 1778848"/>
              <a:gd name="connsiteY6" fmla="*/ 181651 h 1079072"/>
              <a:gd name="connsiteX7" fmla="*/ 1674264 w 1778848"/>
              <a:gd name="connsiteY7" fmla="*/ 134242 h 1079072"/>
              <a:gd name="connsiteX8" fmla="*/ 472094 w 1778848"/>
              <a:gd name="connsiteY8" fmla="*/ 134242 h 1079072"/>
              <a:gd name="connsiteX9" fmla="*/ 86833 w 1778848"/>
              <a:gd name="connsiteY9" fmla="*/ 519503 h 1079072"/>
              <a:gd name="connsiteX10" fmla="*/ 86833 w 1778848"/>
              <a:gd name="connsiteY10" fmla="*/ 1079072 h 1079072"/>
              <a:gd name="connsiteX11" fmla="*/ 0 w 1778848"/>
              <a:gd name="connsiteY11" fmla="*/ 1079072 h 1079072"/>
              <a:gd name="connsiteX0" fmla="*/ 0 w 1782583"/>
              <a:gd name="connsiteY0" fmla="*/ 825066 h 1079072"/>
              <a:gd name="connsiteX1" fmla="*/ 3735 w 1782583"/>
              <a:gd name="connsiteY1" fmla="*/ 519503 h 1079072"/>
              <a:gd name="connsiteX2" fmla="*/ 475829 w 1782583"/>
              <a:gd name="connsiteY2" fmla="*/ 47409 h 1079072"/>
              <a:gd name="connsiteX3" fmla="*/ 1677999 w 1782583"/>
              <a:gd name="connsiteY3" fmla="*/ 47409 h 1079072"/>
              <a:gd name="connsiteX4" fmla="*/ 1677999 w 1782583"/>
              <a:gd name="connsiteY4" fmla="*/ 0 h 1079072"/>
              <a:gd name="connsiteX5" fmla="*/ 1782583 w 1782583"/>
              <a:gd name="connsiteY5" fmla="*/ 90825 h 1079072"/>
              <a:gd name="connsiteX6" fmla="*/ 1677999 w 1782583"/>
              <a:gd name="connsiteY6" fmla="*/ 181651 h 1079072"/>
              <a:gd name="connsiteX7" fmla="*/ 1677999 w 1782583"/>
              <a:gd name="connsiteY7" fmla="*/ 134242 h 1079072"/>
              <a:gd name="connsiteX8" fmla="*/ 475829 w 1782583"/>
              <a:gd name="connsiteY8" fmla="*/ 134242 h 1079072"/>
              <a:gd name="connsiteX9" fmla="*/ 90568 w 1782583"/>
              <a:gd name="connsiteY9" fmla="*/ 519503 h 1079072"/>
              <a:gd name="connsiteX10" fmla="*/ 90568 w 1782583"/>
              <a:gd name="connsiteY10" fmla="*/ 1079072 h 1079072"/>
              <a:gd name="connsiteX11" fmla="*/ 0 w 1782583"/>
              <a:gd name="connsiteY11" fmla="*/ 825066 h 1079072"/>
              <a:gd name="connsiteX0" fmla="*/ 0 w 1782583"/>
              <a:gd name="connsiteY0" fmla="*/ 825066 h 825066"/>
              <a:gd name="connsiteX1" fmla="*/ 3735 w 1782583"/>
              <a:gd name="connsiteY1" fmla="*/ 519503 h 825066"/>
              <a:gd name="connsiteX2" fmla="*/ 475829 w 1782583"/>
              <a:gd name="connsiteY2" fmla="*/ 47409 h 825066"/>
              <a:gd name="connsiteX3" fmla="*/ 1677999 w 1782583"/>
              <a:gd name="connsiteY3" fmla="*/ 47409 h 825066"/>
              <a:gd name="connsiteX4" fmla="*/ 1677999 w 1782583"/>
              <a:gd name="connsiteY4" fmla="*/ 0 h 825066"/>
              <a:gd name="connsiteX5" fmla="*/ 1782583 w 1782583"/>
              <a:gd name="connsiteY5" fmla="*/ 90825 h 825066"/>
              <a:gd name="connsiteX6" fmla="*/ 1677999 w 1782583"/>
              <a:gd name="connsiteY6" fmla="*/ 181651 h 825066"/>
              <a:gd name="connsiteX7" fmla="*/ 1677999 w 1782583"/>
              <a:gd name="connsiteY7" fmla="*/ 134242 h 825066"/>
              <a:gd name="connsiteX8" fmla="*/ 475829 w 1782583"/>
              <a:gd name="connsiteY8" fmla="*/ 134242 h 825066"/>
              <a:gd name="connsiteX9" fmla="*/ 90568 w 1782583"/>
              <a:gd name="connsiteY9" fmla="*/ 519503 h 825066"/>
              <a:gd name="connsiteX10" fmla="*/ 79363 w 1782583"/>
              <a:gd name="connsiteY10" fmla="*/ 825066 h 825066"/>
              <a:gd name="connsiteX11" fmla="*/ 0 w 1782583"/>
              <a:gd name="connsiteY11" fmla="*/ 825066 h 82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2583" h="825066">
                <a:moveTo>
                  <a:pt x="0" y="825066"/>
                </a:moveTo>
                <a:cubicBezTo>
                  <a:pt x="0" y="638543"/>
                  <a:pt x="3735" y="706026"/>
                  <a:pt x="3735" y="519503"/>
                </a:cubicBezTo>
                <a:cubicBezTo>
                  <a:pt x="3735" y="258773"/>
                  <a:pt x="215099" y="47409"/>
                  <a:pt x="475829" y="47409"/>
                </a:cubicBezTo>
                <a:lnTo>
                  <a:pt x="1677999" y="47409"/>
                </a:lnTo>
                <a:lnTo>
                  <a:pt x="1677999" y="0"/>
                </a:lnTo>
                <a:lnTo>
                  <a:pt x="1782583" y="90825"/>
                </a:lnTo>
                <a:lnTo>
                  <a:pt x="1677999" y="181651"/>
                </a:lnTo>
                <a:lnTo>
                  <a:pt x="1677999" y="134242"/>
                </a:lnTo>
                <a:lnTo>
                  <a:pt x="475829" y="134242"/>
                </a:lnTo>
                <a:cubicBezTo>
                  <a:pt x="263055" y="134242"/>
                  <a:pt x="90568" y="306729"/>
                  <a:pt x="90568" y="519503"/>
                </a:cubicBezTo>
                <a:lnTo>
                  <a:pt x="79363" y="825066"/>
                </a:lnTo>
                <a:lnTo>
                  <a:pt x="0" y="825066"/>
                </a:lnTo>
                <a:close/>
              </a:path>
            </a:pathLst>
          </a:custGeom>
          <a:solidFill>
            <a:schemeClr val="tx1">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smtClean="0">
              <a:solidFill>
                <a:schemeClr val="bg1">
                  <a:lumMod val="50000"/>
                </a:schemeClr>
              </a:solidFill>
              <a:latin typeface="+mj-lt"/>
              <a:ea typeface="Segoe UI" pitchFamily="34" charset="0"/>
              <a:cs typeface="Segoe UI" pitchFamily="34" charset="0"/>
            </a:endParaRPr>
          </a:p>
        </p:txBody>
      </p:sp>
      <p:grpSp>
        <p:nvGrpSpPr>
          <p:cNvPr id="47" name="Group 3"/>
          <p:cNvGrpSpPr/>
          <p:nvPr/>
        </p:nvGrpSpPr>
        <p:grpSpPr>
          <a:xfrm rot="10800000">
            <a:off x="3106953" y="3975055"/>
            <a:ext cx="388468" cy="202395"/>
            <a:chOff x="1473341" y="3774232"/>
            <a:chExt cx="480262" cy="292168"/>
          </a:xfrm>
          <a:solidFill>
            <a:schemeClr val="tx1"/>
          </a:solidFill>
        </p:grpSpPr>
        <p:sp>
          <p:nvSpPr>
            <p:cNvPr id="48" name="Isosceles Triangle 237"/>
            <p:cNvSpPr/>
            <p:nvPr/>
          </p:nvSpPr>
          <p:spPr bwMode="auto">
            <a:xfrm>
              <a:off x="1473341" y="3774232"/>
              <a:ext cx="480262" cy="291068"/>
            </a:xfrm>
            <a:prstGeom prst="triangle">
              <a:avLst/>
            </a:prstGeom>
            <a:grp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49" name="Isosceles Triangle 238"/>
            <p:cNvSpPr/>
            <p:nvPr/>
          </p:nvSpPr>
          <p:spPr bwMode="auto">
            <a:xfrm>
              <a:off x="1512304" y="3822560"/>
              <a:ext cx="402336" cy="243840"/>
            </a:xfrm>
            <a:prstGeom prst="triangle">
              <a:avLst/>
            </a:prstGeom>
            <a:grp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1" name="Group 3"/>
          <p:cNvGrpSpPr/>
          <p:nvPr/>
        </p:nvGrpSpPr>
        <p:grpSpPr>
          <a:xfrm rot="10800000">
            <a:off x="3104915" y="3931406"/>
            <a:ext cx="388468" cy="202395"/>
            <a:chOff x="1473341" y="3774232"/>
            <a:chExt cx="480262" cy="292168"/>
          </a:xfrm>
          <a:solidFill>
            <a:srgbClr val="2FAFE9"/>
          </a:solidFill>
        </p:grpSpPr>
        <p:sp>
          <p:nvSpPr>
            <p:cNvPr id="99" name="Isosceles Triangle 237"/>
            <p:cNvSpPr/>
            <p:nvPr/>
          </p:nvSpPr>
          <p:spPr bwMode="auto">
            <a:xfrm>
              <a:off x="1473341" y="3774232"/>
              <a:ext cx="480262" cy="291068"/>
            </a:xfrm>
            <a:prstGeom prst="triangle">
              <a:avLst/>
            </a:prstGeom>
            <a:grp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00" name="Isosceles Triangle 238"/>
            <p:cNvSpPr/>
            <p:nvPr/>
          </p:nvSpPr>
          <p:spPr bwMode="auto">
            <a:xfrm>
              <a:off x="1512304" y="3822560"/>
              <a:ext cx="402336" cy="243840"/>
            </a:xfrm>
            <a:prstGeom prst="triangle">
              <a:avLst/>
            </a:prstGeom>
            <a:grpFill/>
            <a:ln w="9525" cap="flat" cmpd="sng" algn="ctr">
              <a:noFill/>
              <a:prstDash val="solid"/>
              <a:headEnd type="none" w="med" len="med"/>
              <a:tailEnd type="none" w="med" len="med"/>
            </a:ln>
            <a:effectLst/>
          </p:spPr>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grpSp>
      <p:sp>
        <p:nvSpPr>
          <p:cNvPr id="50" name="Freeform 31"/>
          <p:cNvSpPr>
            <a:spLocks noEditPoints="1"/>
          </p:cNvSpPr>
          <p:nvPr/>
        </p:nvSpPr>
        <p:spPr bwMode="auto">
          <a:xfrm>
            <a:off x="4695345" y="1828963"/>
            <a:ext cx="1320741" cy="651025"/>
          </a:xfrm>
          <a:custGeom>
            <a:avLst/>
            <a:gdLst>
              <a:gd name="T0" fmla="*/ 176 w 266"/>
              <a:gd name="T1" fmla="*/ 42 h 116"/>
              <a:gd name="T2" fmla="*/ 176 w 266"/>
              <a:gd name="T3" fmla="*/ 100 h 116"/>
              <a:gd name="T4" fmla="*/ 176 w 266"/>
              <a:gd name="T5" fmla="*/ 100 h 116"/>
              <a:gd name="T6" fmla="*/ 133 w 266"/>
              <a:gd name="T7" fmla="*/ 116 h 116"/>
              <a:gd name="T8" fmla="*/ 89 w 266"/>
              <a:gd name="T9" fmla="*/ 100 h 116"/>
              <a:gd name="T10" fmla="*/ 89 w 266"/>
              <a:gd name="T11" fmla="*/ 100 h 116"/>
              <a:gd name="T12" fmla="*/ 89 w 266"/>
              <a:gd name="T13" fmla="*/ 100 h 116"/>
              <a:gd name="T14" fmla="*/ 89 w 266"/>
              <a:gd name="T15" fmla="*/ 99 h 116"/>
              <a:gd name="T16" fmla="*/ 89 w 266"/>
              <a:gd name="T17" fmla="*/ 99 h 116"/>
              <a:gd name="T18" fmla="*/ 89 w 266"/>
              <a:gd name="T19" fmla="*/ 42 h 116"/>
              <a:gd name="T20" fmla="*/ 133 w 266"/>
              <a:gd name="T21" fmla="*/ 54 h 116"/>
              <a:gd name="T22" fmla="*/ 176 w 266"/>
              <a:gd name="T23" fmla="*/ 42 h 116"/>
              <a:gd name="T24" fmla="*/ 133 w 266"/>
              <a:gd name="T25" fmla="*/ 51 h 116"/>
              <a:gd name="T26" fmla="*/ 176 w 266"/>
              <a:gd name="T27" fmla="*/ 35 h 116"/>
              <a:gd name="T28" fmla="*/ 133 w 266"/>
              <a:gd name="T29" fmla="*/ 19 h 116"/>
              <a:gd name="T30" fmla="*/ 89 w 266"/>
              <a:gd name="T31" fmla="*/ 35 h 116"/>
              <a:gd name="T32" fmla="*/ 133 w 266"/>
              <a:gd name="T33" fmla="*/ 51 h 116"/>
              <a:gd name="T34" fmla="*/ 222 w 266"/>
              <a:gd name="T35" fmla="*/ 36 h 116"/>
              <a:gd name="T36" fmla="*/ 179 w 266"/>
              <a:gd name="T37" fmla="*/ 24 h 116"/>
              <a:gd name="T38" fmla="*/ 179 w 266"/>
              <a:gd name="T39" fmla="*/ 80 h 116"/>
              <a:gd name="T40" fmla="*/ 178 w 266"/>
              <a:gd name="T41" fmla="*/ 81 h 116"/>
              <a:gd name="T42" fmla="*/ 179 w 266"/>
              <a:gd name="T43" fmla="*/ 81 h 116"/>
              <a:gd name="T44" fmla="*/ 179 w 266"/>
              <a:gd name="T45" fmla="*/ 82 h 116"/>
              <a:gd name="T46" fmla="*/ 179 w 266"/>
              <a:gd name="T47" fmla="*/ 82 h 116"/>
              <a:gd name="T48" fmla="*/ 222 w 266"/>
              <a:gd name="T49" fmla="*/ 97 h 116"/>
              <a:gd name="T50" fmla="*/ 266 w 266"/>
              <a:gd name="T51" fmla="*/ 82 h 116"/>
              <a:gd name="T52" fmla="*/ 266 w 266"/>
              <a:gd name="T53" fmla="*/ 82 h 116"/>
              <a:gd name="T54" fmla="*/ 266 w 266"/>
              <a:gd name="T55" fmla="*/ 23 h 116"/>
              <a:gd name="T56" fmla="*/ 222 w 266"/>
              <a:gd name="T57" fmla="*/ 36 h 116"/>
              <a:gd name="T58" fmla="*/ 222 w 266"/>
              <a:gd name="T59" fmla="*/ 33 h 116"/>
              <a:gd name="T60" fmla="*/ 266 w 266"/>
              <a:gd name="T61" fmla="*/ 16 h 116"/>
              <a:gd name="T62" fmla="*/ 222 w 266"/>
              <a:gd name="T63" fmla="*/ 0 h 116"/>
              <a:gd name="T64" fmla="*/ 178 w 266"/>
              <a:gd name="T65" fmla="*/ 16 h 116"/>
              <a:gd name="T66" fmla="*/ 222 w 266"/>
              <a:gd name="T67" fmla="*/ 33 h 116"/>
              <a:gd name="T68" fmla="*/ 43 w 266"/>
              <a:gd name="T69" fmla="*/ 36 h 116"/>
              <a:gd name="T70" fmla="*/ 0 w 266"/>
              <a:gd name="T71" fmla="*/ 24 h 116"/>
              <a:gd name="T72" fmla="*/ 0 w 266"/>
              <a:gd name="T73" fmla="*/ 81 h 116"/>
              <a:gd name="T74" fmla="*/ 0 w 266"/>
              <a:gd name="T75" fmla="*/ 81 h 116"/>
              <a:gd name="T76" fmla="*/ 0 w 266"/>
              <a:gd name="T77" fmla="*/ 82 h 116"/>
              <a:gd name="T78" fmla="*/ 0 w 266"/>
              <a:gd name="T79" fmla="*/ 82 h 116"/>
              <a:gd name="T80" fmla="*/ 0 w 266"/>
              <a:gd name="T81" fmla="*/ 82 h 116"/>
              <a:gd name="T82" fmla="*/ 43 w 266"/>
              <a:gd name="T83" fmla="*/ 98 h 116"/>
              <a:gd name="T84" fmla="*/ 87 w 266"/>
              <a:gd name="T85" fmla="*/ 82 h 116"/>
              <a:gd name="T86" fmla="*/ 87 w 266"/>
              <a:gd name="T87" fmla="*/ 82 h 116"/>
              <a:gd name="T88" fmla="*/ 87 w 266"/>
              <a:gd name="T89" fmla="*/ 24 h 116"/>
              <a:gd name="T90" fmla="*/ 43 w 266"/>
              <a:gd name="T91" fmla="*/ 36 h 116"/>
              <a:gd name="T92" fmla="*/ 43 w 266"/>
              <a:gd name="T93" fmla="*/ 33 h 116"/>
              <a:gd name="T94" fmla="*/ 87 w 266"/>
              <a:gd name="T95" fmla="*/ 17 h 116"/>
              <a:gd name="T96" fmla="*/ 43 w 266"/>
              <a:gd name="T97" fmla="*/ 1 h 116"/>
              <a:gd name="T98" fmla="*/ 0 w 266"/>
              <a:gd name="T99" fmla="*/ 17 h 116"/>
              <a:gd name="T100" fmla="*/ 43 w 266"/>
              <a:gd name="T101" fmla="*/ 3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116">
                <a:moveTo>
                  <a:pt x="176" y="42"/>
                </a:moveTo>
                <a:cubicBezTo>
                  <a:pt x="176" y="100"/>
                  <a:pt x="176" y="100"/>
                  <a:pt x="176" y="100"/>
                </a:cubicBezTo>
                <a:cubicBezTo>
                  <a:pt x="176" y="100"/>
                  <a:pt x="176" y="100"/>
                  <a:pt x="176" y="100"/>
                </a:cubicBezTo>
                <a:cubicBezTo>
                  <a:pt x="175" y="109"/>
                  <a:pt x="156" y="116"/>
                  <a:pt x="133" y="116"/>
                </a:cubicBezTo>
                <a:cubicBezTo>
                  <a:pt x="110" y="116"/>
                  <a:pt x="91" y="109"/>
                  <a:pt x="89" y="100"/>
                </a:cubicBezTo>
                <a:cubicBezTo>
                  <a:pt x="89" y="100"/>
                  <a:pt x="89" y="100"/>
                  <a:pt x="89" y="100"/>
                </a:cubicBezTo>
                <a:cubicBezTo>
                  <a:pt x="89" y="100"/>
                  <a:pt x="89" y="100"/>
                  <a:pt x="89" y="100"/>
                </a:cubicBezTo>
                <a:cubicBezTo>
                  <a:pt x="89" y="100"/>
                  <a:pt x="89" y="100"/>
                  <a:pt x="89" y="99"/>
                </a:cubicBezTo>
                <a:cubicBezTo>
                  <a:pt x="89" y="99"/>
                  <a:pt x="89" y="99"/>
                  <a:pt x="89" y="99"/>
                </a:cubicBezTo>
                <a:cubicBezTo>
                  <a:pt x="89" y="42"/>
                  <a:pt x="89" y="42"/>
                  <a:pt x="89" y="42"/>
                </a:cubicBezTo>
                <a:cubicBezTo>
                  <a:pt x="96" y="50"/>
                  <a:pt x="115" y="54"/>
                  <a:pt x="133" y="54"/>
                </a:cubicBezTo>
                <a:cubicBezTo>
                  <a:pt x="151" y="54"/>
                  <a:pt x="170" y="50"/>
                  <a:pt x="176" y="42"/>
                </a:cubicBezTo>
                <a:close/>
                <a:moveTo>
                  <a:pt x="133" y="51"/>
                </a:moveTo>
                <a:cubicBezTo>
                  <a:pt x="157" y="51"/>
                  <a:pt x="176" y="44"/>
                  <a:pt x="176" y="35"/>
                </a:cubicBezTo>
                <a:cubicBezTo>
                  <a:pt x="176" y="26"/>
                  <a:pt x="157" y="19"/>
                  <a:pt x="133" y="19"/>
                </a:cubicBezTo>
                <a:cubicBezTo>
                  <a:pt x="109" y="19"/>
                  <a:pt x="89" y="26"/>
                  <a:pt x="89" y="35"/>
                </a:cubicBezTo>
                <a:cubicBezTo>
                  <a:pt x="89" y="44"/>
                  <a:pt x="109" y="51"/>
                  <a:pt x="133" y="51"/>
                </a:cubicBezTo>
                <a:close/>
                <a:moveTo>
                  <a:pt x="222" y="36"/>
                </a:moveTo>
                <a:cubicBezTo>
                  <a:pt x="204" y="36"/>
                  <a:pt x="186" y="31"/>
                  <a:pt x="179" y="24"/>
                </a:cubicBezTo>
                <a:cubicBezTo>
                  <a:pt x="179" y="80"/>
                  <a:pt x="179" y="80"/>
                  <a:pt x="179" y="80"/>
                </a:cubicBezTo>
                <a:cubicBezTo>
                  <a:pt x="179" y="80"/>
                  <a:pt x="178" y="80"/>
                  <a:pt x="178" y="81"/>
                </a:cubicBezTo>
                <a:cubicBezTo>
                  <a:pt x="178" y="81"/>
                  <a:pt x="179" y="81"/>
                  <a:pt x="179" y="81"/>
                </a:cubicBezTo>
                <a:cubicBezTo>
                  <a:pt x="179" y="82"/>
                  <a:pt x="179" y="82"/>
                  <a:pt x="179" y="82"/>
                </a:cubicBezTo>
                <a:cubicBezTo>
                  <a:pt x="179" y="82"/>
                  <a:pt x="179" y="82"/>
                  <a:pt x="179" y="82"/>
                </a:cubicBezTo>
                <a:cubicBezTo>
                  <a:pt x="180" y="90"/>
                  <a:pt x="199" y="97"/>
                  <a:pt x="222" y="97"/>
                </a:cubicBezTo>
                <a:cubicBezTo>
                  <a:pt x="245" y="97"/>
                  <a:pt x="264" y="90"/>
                  <a:pt x="266" y="82"/>
                </a:cubicBezTo>
                <a:cubicBezTo>
                  <a:pt x="266" y="82"/>
                  <a:pt x="266" y="82"/>
                  <a:pt x="266" y="82"/>
                </a:cubicBezTo>
                <a:cubicBezTo>
                  <a:pt x="266" y="23"/>
                  <a:pt x="266" y="23"/>
                  <a:pt x="266" y="23"/>
                </a:cubicBezTo>
                <a:cubicBezTo>
                  <a:pt x="259" y="31"/>
                  <a:pt x="240" y="36"/>
                  <a:pt x="222" y="36"/>
                </a:cubicBezTo>
                <a:close/>
                <a:moveTo>
                  <a:pt x="222" y="33"/>
                </a:moveTo>
                <a:cubicBezTo>
                  <a:pt x="246" y="33"/>
                  <a:pt x="266" y="25"/>
                  <a:pt x="266" y="16"/>
                </a:cubicBezTo>
                <a:cubicBezTo>
                  <a:pt x="266" y="8"/>
                  <a:pt x="246" y="0"/>
                  <a:pt x="222" y="0"/>
                </a:cubicBezTo>
                <a:cubicBezTo>
                  <a:pt x="198" y="0"/>
                  <a:pt x="178" y="8"/>
                  <a:pt x="178" y="16"/>
                </a:cubicBezTo>
                <a:cubicBezTo>
                  <a:pt x="178" y="25"/>
                  <a:pt x="198" y="33"/>
                  <a:pt x="222" y="33"/>
                </a:cubicBezTo>
                <a:close/>
                <a:moveTo>
                  <a:pt x="43" y="36"/>
                </a:moveTo>
                <a:cubicBezTo>
                  <a:pt x="26" y="36"/>
                  <a:pt x="7" y="32"/>
                  <a:pt x="0" y="24"/>
                </a:cubicBezTo>
                <a:cubicBezTo>
                  <a:pt x="0" y="81"/>
                  <a:pt x="0" y="81"/>
                  <a:pt x="0" y="81"/>
                </a:cubicBezTo>
                <a:cubicBezTo>
                  <a:pt x="0" y="81"/>
                  <a:pt x="0" y="81"/>
                  <a:pt x="0" y="81"/>
                </a:cubicBezTo>
                <a:cubicBezTo>
                  <a:pt x="0" y="82"/>
                  <a:pt x="0" y="82"/>
                  <a:pt x="0" y="82"/>
                </a:cubicBezTo>
                <a:cubicBezTo>
                  <a:pt x="0" y="82"/>
                  <a:pt x="0" y="82"/>
                  <a:pt x="0" y="82"/>
                </a:cubicBezTo>
                <a:cubicBezTo>
                  <a:pt x="0" y="82"/>
                  <a:pt x="0" y="82"/>
                  <a:pt x="0" y="82"/>
                </a:cubicBezTo>
                <a:cubicBezTo>
                  <a:pt x="1" y="91"/>
                  <a:pt x="20" y="98"/>
                  <a:pt x="43" y="98"/>
                </a:cubicBezTo>
                <a:cubicBezTo>
                  <a:pt x="67" y="98"/>
                  <a:pt x="85" y="91"/>
                  <a:pt x="87" y="82"/>
                </a:cubicBezTo>
                <a:cubicBezTo>
                  <a:pt x="87" y="82"/>
                  <a:pt x="87" y="82"/>
                  <a:pt x="87" y="82"/>
                </a:cubicBezTo>
                <a:cubicBezTo>
                  <a:pt x="87" y="24"/>
                  <a:pt x="87" y="24"/>
                  <a:pt x="87" y="24"/>
                </a:cubicBezTo>
                <a:cubicBezTo>
                  <a:pt x="80" y="32"/>
                  <a:pt x="61" y="36"/>
                  <a:pt x="43" y="36"/>
                </a:cubicBezTo>
                <a:close/>
                <a:moveTo>
                  <a:pt x="43" y="33"/>
                </a:moveTo>
                <a:cubicBezTo>
                  <a:pt x="68" y="33"/>
                  <a:pt x="87" y="26"/>
                  <a:pt x="87" y="17"/>
                </a:cubicBezTo>
                <a:cubicBezTo>
                  <a:pt x="87" y="8"/>
                  <a:pt x="68" y="1"/>
                  <a:pt x="43" y="1"/>
                </a:cubicBezTo>
                <a:cubicBezTo>
                  <a:pt x="19" y="1"/>
                  <a:pt x="0" y="8"/>
                  <a:pt x="0" y="17"/>
                </a:cubicBezTo>
                <a:cubicBezTo>
                  <a:pt x="0" y="26"/>
                  <a:pt x="19" y="33"/>
                  <a:pt x="43" y="33"/>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5" name="TextBox 274"/>
          <p:cNvSpPr txBox="1"/>
          <p:nvPr/>
        </p:nvSpPr>
        <p:spPr>
          <a:xfrm>
            <a:off x="7418961" y="6239354"/>
            <a:ext cx="4367590" cy="630942"/>
          </a:xfrm>
          <a:prstGeom prst="rect">
            <a:avLst/>
          </a:prstGeom>
          <a:solidFill>
            <a:schemeClr val="tx1"/>
          </a:solidFill>
        </p:spPr>
        <p:txBody>
          <a:bodyPr wrap="square" lIns="182880" tIns="146304" rIns="182880" bIns="146304" rtlCol="0">
            <a:spAutoFit/>
          </a:bodyPr>
          <a:lstStyle/>
          <a:p>
            <a:pPr defTabSz="932742">
              <a:lnSpc>
                <a:spcPct val="90000"/>
              </a:lnSpc>
              <a:spcAft>
                <a:spcPts val="600"/>
              </a:spcAft>
            </a:pPr>
            <a:r>
              <a:rPr lang="en-US" sz="1200" kern="0" dirty="0">
                <a:gradFill>
                  <a:gsLst>
                    <a:gs pos="0">
                      <a:srgbClr val="3F3F3F"/>
                    </a:gs>
                    <a:gs pos="100000">
                      <a:srgbClr val="3F3F3F"/>
                    </a:gs>
                  </a:gsLst>
                  <a:lin ang="5400000" scaled="1"/>
                </a:gradFill>
              </a:rPr>
              <a:t>An automated release pipeline is needed to deliver </a:t>
            </a:r>
            <a:r>
              <a:rPr lang="en-US" sz="1200" kern="0" dirty="0" smtClean="0">
                <a:gradFill>
                  <a:gsLst>
                    <a:gs pos="0">
                      <a:srgbClr val="3F3F3F"/>
                    </a:gs>
                    <a:gs pos="100000">
                      <a:srgbClr val="3F3F3F"/>
                    </a:gs>
                  </a:gsLst>
                  <a:lin ang="5400000" scaled="1"/>
                </a:gradFill>
              </a:rPr>
              <a:t/>
            </a:r>
            <a:br>
              <a:rPr lang="en-US" sz="1200" kern="0" dirty="0" smtClean="0">
                <a:gradFill>
                  <a:gsLst>
                    <a:gs pos="0">
                      <a:srgbClr val="3F3F3F"/>
                    </a:gs>
                    <a:gs pos="100000">
                      <a:srgbClr val="3F3F3F"/>
                    </a:gs>
                  </a:gsLst>
                  <a:lin ang="5400000" scaled="1"/>
                </a:gradFill>
              </a:rPr>
            </a:br>
            <a:r>
              <a:rPr lang="en-US" sz="1200" kern="0" dirty="0" smtClean="0">
                <a:gradFill>
                  <a:gsLst>
                    <a:gs pos="0">
                      <a:srgbClr val="3F3F3F"/>
                    </a:gs>
                    <a:gs pos="100000">
                      <a:srgbClr val="3F3F3F"/>
                    </a:gs>
                  </a:gsLst>
                  <a:lin ang="5400000" scaled="1"/>
                </a:gradFill>
              </a:rPr>
              <a:t>at </a:t>
            </a:r>
            <a:r>
              <a:rPr lang="en-US" sz="1200" kern="0" dirty="0">
                <a:gradFill>
                  <a:gsLst>
                    <a:gs pos="0">
                      <a:srgbClr val="3F3F3F"/>
                    </a:gs>
                    <a:gs pos="100000">
                      <a:srgbClr val="3F3F3F"/>
                    </a:gs>
                  </a:gsLst>
                  <a:lin ang="5400000" scaled="1"/>
                </a:gradFill>
              </a:rPr>
              <a:t>the pace of development with full traceability </a:t>
            </a:r>
          </a:p>
        </p:txBody>
      </p:sp>
      <p:sp>
        <p:nvSpPr>
          <p:cNvPr id="276" name="TextBox 275"/>
          <p:cNvSpPr txBox="1"/>
          <p:nvPr/>
        </p:nvSpPr>
        <p:spPr>
          <a:xfrm>
            <a:off x="9150016" y="2638236"/>
            <a:ext cx="3225261" cy="797141"/>
          </a:xfrm>
          <a:prstGeom prst="rect">
            <a:avLst/>
          </a:prstGeom>
          <a:solidFill>
            <a:schemeClr val="tx1"/>
          </a:solidFill>
        </p:spPr>
        <p:txBody>
          <a:bodyPr wrap="square" lIns="182880" tIns="146304" rIns="182880" bIns="146304" rtlCol="0">
            <a:spAutoFit/>
          </a:bodyPr>
          <a:lstStyle>
            <a:defPPr>
              <a:defRPr lang="en-US"/>
            </a:defPPr>
            <a:lvl1pPr defTabSz="932742">
              <a:lnSpc>
                <a:spcPct val="90000"/>
              </a:lnSpc>
              <a:spcAft>
                <a:spcPts val="600"/>
              </a:spcAft>
              <a:defRPr sz="1200" kern="0">
                <a:gradFill>
                  <a:gsLst>
                    <a:gs pos="0">
                      <a:srgbClr val="3F3F3F"/>
                    </a:gs>
                    <a:gs pos="100000">
                      <a:srgbClr val="3F3F3F"/>
                    </a:gs>
                  </a:gsLst>
                  <a:lin ang="5400000" scaled="1"/>
                </a:gradFill>
              </a:defRPr>
            </a:lvl1pPr>
          </a:lstStyle>
          <a:p>
            <a:r>
              <a:rPr lang="en-US" dirty="0"/>
              <a:t>Availability </a:t>
            </a:r>
            <a:r>
              <a:rPr lang="en-US" dirty="0" smtClean="0"/>
              <a:t>and </a:t>
            </a:r>
            <a:r>
              <a:rPr lang="en-US" dirty="0"/>
              <a:t>performance issues are hard to troubleshoot in this fast-changing world with distributed applications</a:t>
            </a:r>
          </a:p>
        </p:txBody>
      </p:sp>
      <p:sp>
        <p:nvSpPr>
          <p:cNvPr id="12" name="TextBox 11"/>
          <p:cNvSpPr txBox="1"/>
          <p:nvPr/>
        </p:nvSpPr>
        <p:spPr>
          <a:xfrm>
            <a:off x="7932241" y="1058092"/>
            <a:ext cx="2689476" cy="630942"/>
          </a:xfrm>
          <a:prstGeom prst="rect">
            <a:avLst/>
          </a:prstGeom>
          <a:solidFill>
            <a:schemeClr val="tx1"/>
          </a:solidFill>
        </p:spPr>
        <p:txBody>
          <a:bodyPr wrap="square" lIns="182880" tIns="146304" rIns="182880" bIns="146304" rtlCol="0">
            <a:spAutoFit/>
          </a:bodyPr>
          <a:lstStyle>
            <a:defPPr>
              <a:defRPr lang="en-US"/>
            </a:defPPr>
            <a:lvl1pPr defTabSz="932742">
              <a:lnSpc>
                <a:spcPct val="90000"/>
              </a:lnSpc>
              <a:spcAft>
                <a:spcPts val="600"/>
              </a:spcAft>
              <a:defRPr sz="1200" kern="0">
                <a:gradFill>
                  <a:gsLst>
                    <a:gs pos="0">
                      <a:srgbClr val="3F3F3F"/>
                    </a:gs>
                    <a:gs pos="100000">
                      <a:srgbClr val="3F3F3F"/>
                    </a:gs>
                  </a:gsLst>
                  <a:lin ang="5400000" scaled="1"/>
                </a:gradFill>
              </a:defRPr>
            </a:lvl1pPr>
          </a:lstStyle>
          <a:p>
            <a:r>
              <a:rPr lang="en-US" dirty="0"/>
              <a:t>Usage should determine the next set of priorities and learnings</a:t>
            </a:r>
          </a:p>
        </p:txBody>
      </p:sp>
      <p:sp>
        <p:nvSpPr>
          <p:cNvPr id="3" name="TextBox 2"/>
          <p:cNvSpPr txBox="1"/>
          <p:nvPr/>
        </p:nvSpPr>
        <p:spPr>
          <a:xfrm>
            <a:off x="130392" y="4448624"/>
            <a:ext cx="3189990" cy="630942"/>
          </a:xfrm>
          <a:prstGeom prst="rect">
            <a:avLst/>
          </a:prstGeom>
          <a:solidFill>
            <a:schemeClr val="tx1"/>
          </a:solidFill>
        </p:spPr>
        <p:txBody>
          <a:bodyPr wrap="square" lIns="182880" tIns="146304" rIns="182880" bIns="146304" rtlCol="0">
            <a:spAutoFit/>
          </a:bodyPr>
          <a:lstStyle>
            <a:defPPr>
              <a:defRPr lang="en-US"/>
            </a:defPPr>
            <a:lvl1pPr defTabSz="932742">
              <a:lnSpc>
                <a:spcPct val="90000"/>
              </a:lnSpc>
              <a:spcAft>
                <a:spcPts val="600"/>
              </a:spcAft>
              <a:defRPr sz="1200" kern="0">
                <a:gradFill>
                  <a:gsLst>
                    <a:gs pos="0">
                      <a:srgbClr val="3F3F3F"/>
                    </a:gs>
                    <a:gs pos="100000">
                      <a:srgbClr val="3F3F3F"/>
                    </a:gs>
                  </a:gsLst>
                  <a:lin ang="5400000" scaled="1"/>
                </a:gradFill>
              </a:defRPr>
            </a:lvl1pPr>
          </a:lstStyle>
          <a:p>
            <a:r>
              <a:rPr lang="en-US" dirty="0"/>
              <a:t>The agile methodologies are </a:t>
            </a:r>
            <a:br>
              <a:rPr lang="en-US" dirty="0"/>
            </a:br>
            <a:r>
              <a:rPr lang="en-US" dirty="0"/>
              <a:t>accelerating the construction process</a:t>
            </a:r>
          </a:p>
        </p:txBody>
      </p:sp>
    </p:spTree>
    <p:extLst>
      <p:ext uri="{BB962C8B-B14F-4D97-AF65-F5344CB8AC3E}">
        <p14:creationId xmlns:p14="http://schemas.microsoft.com/office/powerpoint/2010/main" val="1743335251"/>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Illustrations-09.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277100" y="322955"/>
            <a:ext cx="2952750" cy="6420746"/>
          </a:xfrm>
          <a:prstGeom prst="rect">
            <a:avLst/>
          </a:prstGeom>
        </p:spPr>
      </p:pic>
      <p:sp>
        <p:nvSpPr>
          <p:cNvPr id="6" name="Title 3"/>
          <p:cNvSpPr txBox="1">
            <a:spLocks/>
          </p:cNvSpPr>
          <p:nvPr/>
        </p:nvSpPr>
        <p:spPr>
          <a:xfrm>
            <a:off x="266700" y="2125663"/>
            <a:ext cx="7315200" cy="1333653"/>
          </a:xfrm>
          <a:prstGeom prst="rect">
            <a:avLst/>
          </a:prstGeom>
          <a:noFill/>
        </p:spPr>
        <p:txBody>
          <a:bodyPr vert="horz" wrap="square" lIns="146304" tIns="91413" rIns="146304" bIns="91413"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6600" dirty="0" smtClean="0">
                <a:solidFill>
                  <a:srgbClr val="3F3F3F"/>
                </a:solidFill>
              </a:rPr>
              <a:t>Questions</a:t>
            </a:r>
          </a:p>
          <a:p>
            <a:r>
              <a:rPr lang="de-DE" sz="3600" dirty="0" smtClean="0">
                <a:solidFill>
                  <a:srgbClr val="3F3F3F"/>
                </a:solidFill>
              </a:rPr>
              <a:t>     XYZ@microsoft.com</a:t>
            </a:r>
            <a:endParaRPr lang="en-US" sz="3600" dirty="0">
              <a:solidFill>
                <a:srgbClr val="3F3F3F"/>
              </a:solidFill>
            </a:endParaRPr>
          </a:p>
          <a:p>
            <a:endParaRPr lang="en-US" sz="6600" dirty="0">
              <a:solidFill>
                <a:srgbClr val="3F3F3F"/>
              </a:solidFill>
            </a:endParaRPr>
          </a:p>
        </p:txBody>
      </p:sp>
      <p:sp>
        <p:nvSpPr>
          <p:cNvPr id="8" name="Freeform 128"/>
          <p:cNvSpPr>
            <a:spLocks noEditPoints="1"/>
          </p:cNvSpPr>
          <p:nvPr/>
        </p:nvSpPr>
        <p:spPr bwMode="black">
          <a:xfrm>
            <a:off x="444500" y="3210612"/>
            <a:ext cx="355600" cy="248704"/>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3F3F3F"/>
          </a:solidFill>
          <a:ln>
            <a:noFill/>
          </a:ln>
          <a:extLst/>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6962979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333333"/>
                </a:solidFill>
              </a:rPr>
              <a:t>Call to action</a:t>
            </a:r>
            <a:endParaRPr lang="en-US" dirty="0">
              <a:solidFill>
                <a:srgbClr val="333333"/>
              </a:solidFill>
            </a:endParaRPr>
          </a:p>
        </p:txBody>
      </p:sp>
      <p:sp>
        <p:nvSpPr>
          <p:cNvPr id="4" name="TextBox 3"/>
          <p:cNvSpPr txBox="1"/>
          <p:nvPr/>
        </p:nvSpPr>
        <p:spPr>
          <a:xfrm>
            <a:off x="762000" y="2781300"/>
            <a:ext cx="3644900" cy="2511457"/>
          </a:xfrm>
          <a:prstGeom prst="rect">
            <a:avLst/>
          </a:prstGeom>
          <a:noFill/>
        </p:spPr>
        <p:txBody>
          <a:bodyPr wrap="square" lIns="182880" tIns="146304" rIns="182880" bIns="146304" rtlCol="0">
            <a:spAutoFit/>
          </a:bodyPr>
          <a:lstStyle/>
          <a:p>
            <a:pPr marL="342900" indent="-342900">
              <a:lnSpc>
                <a:spcPct val="150000"/>
              </a:lnSpc>
              <a:buFont typeface="Arial" panose="020B0604020202020204" pitchFamily="34" charset="0"/>
              <a:buChar char="•"/>
            </a:pPr>
            <a:r>
              <a:rPr lang="en-US" sz="2400" dirty="0" smtClean="0">
                <a:solidFill>
                  <a:srgbClr val="333333"/>
                </a:solidFill>
              </a:rPr>
              <a:t>Visit</a:t>
            </a:r>
          </a:p>
          <a:p>
            <a:pPr marL="342900" indent="-342900">
              <a:lnSpc>
                <a:spcPct val="150000"/>
              </a:lnSpc>
              <a:buFont typeface="Arial" panose="020B0604020202020204" pitchFamily="34" charset="0"/>
              <a:buChar char="•"/>
            </a:pPr>
            <a:r>
              <a:rPr lang="en-US" sz="2400" dirty="0">
                <a:solidFill>
                  <a:srgbClr val="333333"/>
                </a:solidFill>
              </a:rPr>
              <a:t>Download</a:t>
            </a:r>
          </a:p>
          <a:p>
            <a:pPr marL="342900" indent="-342900">
              <a:lnSpc>
                <a:spcPct val="150000"/>
              </a:lnSpc>
              <a:buFont typeface="Arial" panose="020B0604020202020204" pitchFamily="34" charset="0"/>
              <a:buChar char="•"/>
            </a:pPr>
            <a:r>
              <a:rPr lang="en-US" sz="2400" dirty="0" smtClean="0">
                <a:solidFill>
                  <a:srgbClr val="333333"/>
                </a:solidFill>
              </a:rPr>
              <a:t>Contact</a:t>
            </a:r>
          </a:p>
          <a:p>
            <a:pPr marL="342900" indent="-342900">
              <a:lnSpc>
                <a:spcPct val="150000"/>
              </a:lnSpc>
              <a:buFont typeface="Arial" panose="020B0604020202020204" pitchFamily="34" charset="0"/>
              <a:buChar char="•"/>
            </a:pPr>
            <a:r>
              <a:rPr lang="en-US" sz="2400" dirty="0" smtClean="0">
                <a:solidFill>
                  <a:srgbClr val="333333"/>
                </a:solidFill>
              </a:rPr>
              <a:t>DevOps Assessment</a:t>
            </a:r>
          </a:p>
        </p:txBody>
      </p:sp>
    </p:spTree>
    <p:extLst>
      <p:ext uri="{BB962C8B-B14F-4D97-AF65-F5344CB8AC3E}">
        <p14:creationId xmlns:p14="http://schemas.microsoft.com/office/powerpoint/2010/main" val="1820282816"/>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rgbClr val="00000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2"/>
            <a:ext cx="11887200" cy="1569606"/>
          </a:xfrm>
        </p:spPr>
        <p:txBody>
          <a:bodyPr/>
          <a:lstStyle/>
          <a:p>
            <a:pPr lvl="1"/>
            <a:r>
              <a:rPr lang="en-US" sz="2800" dirty="0" smtClean="0"/>
              <a:t>There are an additional set of slides available for customizing your deck based on individual customer.</a:t>
            </a:r>
            <a:endParaRPr lang="en-US" sz="2800" dirty="0"/>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r>
              <a:rPr lang="en-US" dirty="0" smtClean="0"/>
              <a:t>Appendix</a:t>
            </a:r>
            <a:endParaRPr lang="en-US" dirty="0"/>
          </a:p>
        </p:txBody>
      </p:sp>
    </p:spTree>
    <p:extLst>
      <p:ext uri="{BB962C8B-B14F-4D97-AF65-F5344CB8AC3E}">
        <p14:creationId xmlns:p14="http://schemas.microsoft.com/office/powerpoint/2010/main" val="4021033847"/>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333333"/>
                </a:solidFill>
              </a:rPr>
              <a:t>Xerox – ALM</a:t>
            </a:r>
            <a:endParaRPr lang="en-US" dirty="0">
              <a:solidFill>
                <a:srgbClr val="333333"/>
              </a:solidFill>
            </a:endParaRPr>
          </a:p>
        </p:txBody>
      </p:sp>
      <p:sp>
        <p:nvSpPr>
          <p:cNvPr id="4" name="Text Placeholder 3"/>
          <p:cNvSpPr>
            <a:spLocks noGrp="1"/>
          </p:cNvSpPr>
          <p:nvPr>
            <p:ph type="body" sz="quarter" idx="10"/>
          </p:nvPr>
        </p:nvSpPr>
        <p:spPr/>
        <p:txBody>
          <a:bodyPr/>
          <a:lstStyle/>
          <a:p>
            <a:r>
              <a:rPr lang="en-US" sz="2800" dirty="0" smtClean="0"/>
              <a:t>Complex ALM ecosystem made up of diverse tools resulting in complex infrastructure management and fragmented ALM processes</a:t>
            </a:r>
            <a:endParaRPr lang="en-US" sz="2800" dirty="0"/>
          </a:p>
        </p:txBody>
      </p:sp>
      <p:sp>
        <p:nvSpPr>
          <p:cNvPr id="5" name="Text Placeholder 4"/>
          <p:cNvSpPr>
            <a:spLocks noGrp="1"/>
          </p:cNvSpPr>
          <p:nvPr>
            <p:ph type="body" sz="quarter" idx="11"/>
          </p:nvPr>
        </p:nvSpPr>
        <p:spPr/>
        <p:txBody>
          <a:bodyPr/>
          <a:lstStyle/>
          <a:p>
            <a:r>
              <a:rPr lang="en-US" sz="3200" dirty="0" smtClean="0"/>
              <a:t>Adopt Visual Studio and develop a single ALM strategy for the organization</a:t>
            </a:r>
            <a:endParaRPr lang="en-US" sz="3200" dirty="0"/>
          </a:p>
        </p:txBody>
      </p:sp>
      <p:sp>
        <p:nvSpPr>
          <p:cNvPr id="6" name="Text Placeholder 5"/>
          <p:cNvSpPr>
            <a:spLocks noGrp="1"/>
          </p:cNvSpPr>
          <p:nvPr>
            <p:ph type="body" sz="quarter" idx="12"/>
          </p:nvPr>
        </p:nvSpPr>
        <p:spPr/>
        <p:txBody>
          <a:bodyPr/>
          <a:lstStyle/>
          <a:p>
            <a:r>
              <a:rPr lang="en-US" sz="3200" dirty="0" smtClean="0"/>
              <a:t>40% gain in developer productivity</a:t>
            </a:r>
          </a:p>
          <a:p>
            <a:r>
              <a:rPr lang="en-US" sz="3200" dirty="0" smtClean="0"/>
              <a:t>Simplified ALM ecosystem</a:t>
            </a:r>
            <a:endParaRPr lang="en-US" sz="3200" dirty="0"/>
          </a:p>
        </p:txBody>
      </p:sp>
      <p:sp>
        <p:nvSpPr>
          <p:cNvPr id="7" name="Title 1"/>
          <p:cNvSpPr txBox="1">
            <a:spLocks/>
          </p:cNvSpPr>
          <p:nvPr/>
        </p:nvSpPr>
        <p:spPr>
          <a:xfrm>
            <a:off x="301254" y="1046540"/>
            <a:ext cx="11781448" cy="961400"/>
          </a:xfrm>
          <a:prstGeom prst="rect">
            <a:avLst/>
          </a:prstGeom>
        </p:spPr>
        <p:txBody>
          <a:bodyPr vert="horz" wrap="square" lIns="143428" tIns="89642" rIns="143428" bIns="89642" rtlCol="0" anchor="t">
            <a:noAutofit/>
          </a:bodyPr>
          <a:lstStyle>
            <a:lvl1pPr algn="l" defTabSz="932742" rtl="0" eaLnBrk="1" latinLnBrk="0" hangingPunct="1">
              <a:lnSpc>
                <a:spcPts val="6300"/>
              </a:lnSpc>
              <a:spcBef>
                <a:spcPct val="0"/>
              </a:spcBef>
              <a:buNone/>
              <a:defRPr lang="en-US" sz="5800" b="0" kern="1200" cap="none" spc="-102" baseline="0">
                <a:ln w="3175">
                  <a:noFill/>
                </a:ln>
                <a:solidFill>
                  <a:schemeClr val="accent2"/>
                </a:solidFill>
                <a:effectLst/>
                <a:latin typeface="+mj-lt"/>
                <a:ea typeface="+mn-ea"/>
                <a:cs typeface="Segoe UI" pitchFamily="34" charset="0"/>
              </a:defRPr>
            </a:lvl1pPr>
          </a:lstStyle>
          <a:p>
            <a:pPr>
              <a:lnSpc>
                <a:spcPct val="100000"/>
              </a:lnSpc>
            </a:pPr>
            <a:r>
              <a:rPr lang="en-US" sz="1800" spc="-78" dirty="0" smtClean="0">
                <a:solidFill>
                  <a:srgbClr val="333333"/>
                </a:solidFill>
              </a:rPr>
              <a:t>Xerox started out giving it’s development teams full autonomy, until the scale of the organization and breadth of tools created complexities and lead to difficulty in delivering projects</a:t>
            </a:r>
            <a:endParaRPr lang="en-US" sz="1800" spc="-78" dirty="0">
              <a:solidFill>
                <a:srgbClr val="333333"/>
              </a:solidFill>
            </a:endParaRPr>
          </a:p>
        </p:txBody>
      </p:sp>
      <p:sp>
        <p:nvSpPr>
          <p:cNvPr id="2" name="TextBox 1"/>
          <p:cNvSpPr txBox="1"/>
          <p:nvPr/>
        </p:nvSpPr>
        <p:spPr>
          <a:xfrm>
            <a:off x="493484" y="5755670"/>
            <a:ext cx="11069142" cy="1426031"/>
          </a:xfrm>
          <a:prstGeom prst="rect">
            <a:avLst/>
          </a:prstGeom>
          <a:noFill/>
        </p:spPr>
        <p:txBody>
          <a:bodyPr wrap="square" lIns="182880" tIns="146304" rIns="182880" bIns="146304" rtlCol="0">
            <a:spAutoFit/>
          </a:bodyPr>
          <a:lstStyle/>
          <a:p>
            <a:pPr>
              <a:spcBef>
                <a:spcPct val="20000"/>
              </a:spcBef>
              <a:buSzPct val="90000"/>
            </a:pPr>
            <a:r>
              <a:rPr lang="en-US" sz="1400" dirty="0">
                <a:solidFill>
                  <a:srgbClr val="333333"/>
                </a:solidFill>
                <a:latin typeface="+mj-lt"/>
              </a:rPr>
              <a:t>“We began to implement ALM in 2011 using Team Foundation Server, which replaced a mix of tools. We achieved developer productivity gains of up to 40 percent, thanks, </a:t>
            </a:r>
            <a:r>
              <a:rPr lang="en-US" sz="1400" dirty="0" smtClean="0">
                <a:solidFill>
                  <a:srgbClr val="333333"/>
                </a:solidFill>
                <a:latin typeface="+mj-lt"/>
              </a:rPr>
              <a:t>in </a:t>
            </a:r>
            <a:r>
              <a:rPr lang="en-US" sz="1400" dirty="0">
                <a:solidFill>
                  <a:srgbClr val="333333"/>
                </a:solidFill>
                <a:latin typeface="+mj-lt"/>
              </a:rPr>
              <a:t>part, to the integrated set of capabilities of Team Foundation Server and the tight coupling with Visual Studio Ultimate and Visual Studio Test Professional</a:t>
            </a:r>
            <a:r>
              <a:rPr lang="en-US" sz="1400" dirty="0" smtClean="0">
                <a:solidFill>
                  <a:srgbClr val="333333"/>
                </a:solidFill>
                <a:latin typeface="+mj-lt"/>
              </a:rPr>
              <a:t>.”</a:t>
            </a:r>
          </a:p>
          <a:p>
            <a:pPr lvl="1">
              <a:spcBef>
                <a:spcPct val="20000"/>
              </a:spcBef>
              <a:buSzPct val="90000"/>
            </a:pPr>
            <a:r>
              <a:rPr lang="en-US" sz="1400" spc="-78" dirty="0" smtClean="0">
                <a:solidFill>
                  <a:srgbClr val="333333"/>
                </a:solidFill>
                <a:latin typeface="+mj-lt"/>
              </a:rPr>
              <a:t>Oscar </a:t>
            </a:r>
            <a:r>
              <a:rPr lang="en-US" sz="1400" spc="-78" dirty="0">
                <a:solidFill>
                  <a:srgbClr val="333333"/>
                </a:solidFill>
                <a:latin typeface="+mj-lt"/>
              </a:rPr>
              <a:t>Garcia Colon, Near Shore Delivery Center Director, Xerox </a:t>
            </a:r>
          </a:p>
          <a:p>
            <a:pPr>
              <a:lnSpc>
                <a:spcPct val="90000"/>
              </a:lnSpc>
            </a:pPr>
            <a:endParaRPr lang="en-US" sz="1600" dirty="0" smtClean="0">
              <a:solidFill>
                <a:srgbClr val="333333"/>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6931" y="364100"/>
            <a:ext cx="2069055" cy="584989"/>
          </a:xfrm>
          <a:prstGeom prst="rect">
            <a:avLst/>
          </a:prstGeom>
        </p:spPr>
      </p:pic>
    </p:spTree>
    <p:extLst>
      <p:ext uri="{BB962C8B-B14F-4D97-AF65-F5344CB8AC3E}">
        <p14:creationId xmlns:p14="http://schemas.microsoft.com/office/powerpoint/2010/main" val="75626809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333333"/>
                </a:solidFill>
              </a:rPr>
              <a:t>Xerox – Automated Builds</a:t>
            </a:r>
            <a:endParaRPr lang="en-US" dirty="0">
              <a:solidFill>
                <a:srgbClr val="333333"/>
              </a:solidFill>
            </a:endParaRPr>
          </a:p>
        </p:txBody>
      </p:sp>
      <p:sp>
        <p:nvSpPr>
          <p:cNvPr id="4" name="Text Placeholder 3"/>
          <p:cNvSpPr>
            <a:spLocks noGrp="1"/>
          </p:cNvSpPr>
          <p:nvPr>
            <p:ph type="body" sz="quarter" idx="10"/>
          </p:nvPr>
        </p:nvSpPr>
        <p:spPr/>
        <p:txBody>
          <a:bodyPr/>
          <a:lstStyle/>
          <a:p>
            <a:r>
              <a:rPr lang="en-US" sz="2400" dirty="0" smtClean="0"/>
              <a:t>Adopting continuous integration caused unexpected spikes and related delays in the build process.  Buying new hardware that would site idol at times was not ideal.</a:t>
            </a:r>
            <a:endParaRPr lang="en-US" sz="2400" dirty="0"/>
          </a:p>
        </p:txBody>
      </p:sp>
      <p:sp>
        <p:nvSpPr>
          <p:cNvPr id="5" name="Text Placeholder 4"/>
          <p:cNvSpPr>
            <a:spLocks noGrp="1"/>
          </p:cNvSpPr>
          <p:nvPr>
            <p:ph type="body" sz="quarter" idx="11"/>
          </p:nvPr>
        </p:nvSpPr>
        <p:spPr/>
        <p:txBody>
          <a:bodyPr/>
          <a:lstStyle/>
          <a:p>
            <a:r>
              <a:rPr lang="en-US" sz="2800" dirty="0" smtClean="0"/>
              <a:t>Create a hybrid build environment using Microsoft Azure to provision build machines on demand and build in the cloud through a VPM</a:t>
            </a:r>
            <a:endParaRPr lang="en-US" sz="2800" dirty="0"/>
          </a:p>
        </p:txBody>
      </p:sp>
      <p:sp>
        <p:nvSpPr>
          <p:cNvPr id="6" name="Text Placeholder 5"/>
          <p:cNvSpPr>
            <a:spLocks noGrp="1"/>
          </p:cNvSpPr>
          <p:nvPr>
            <p:ph type="body" sz="quarter" idx="12"/>
          </p:nvPr>
        </p:nvSpPr>
        <p:spPr/>
        <p:txBody>
          <a:bodyPr/>
          <a:lstStyle/>
          <a:p>
            <a:r>
              <a:rPr lang="en-US" sz="2800" dirty="0" smtClean="0"/>
              <a:t>Scale to any build level needed</a:t>
            </a:r>
          </a:p>
          <a:p>
            <a:r>
              <a:rPr lang="en-US" sz="2800" dirty="0" smtClean="0"/>
              <a:t>Only paying for used build capacity</a:t>
            </a:r>
          </a:p>
          <a:p>
            <a:r>
              <a:rPr lang="en-US" sz="2800" dirty="0" smtClean="0"/>
              <a:t>Environment kept secure through VPN</a:t>
            </a:r>
            <a:endParaRPr lang="en-US" sz="2800" dirty="0"/>
          </a:p>
        </p:txBody>
      </p:sp>
      <p:sp>
        <p:nvSpPr>
          <p:cNvPr id="7" name="Title 1"/>
          <p:cNvSpPr txBox="1">
            <a:spLocks/>
          </p:cNvSpPr>
          <p:nvPr/>
        </p:nvSpPr>
        <p:spPr>
          <a:xfrm>
            <a:off x="301254" y="1046539"/>
            <a:ext cx="11059715" cy="1007601"/>
          </a:xfrm>
          <a:prstGeom prst="rect">
            <a:avLst/>
          </a:prstGeom>
        </p:spPr>
        <p:txBody>
          <a:bodyPr vert="horz" wrap="square" lIns="143428" tIns="89642" rIns="143428" bIns="89642" rtlCol="0" anchor="t">
            <a:noAutofit/>
          </a:bodyPr>
          <a:lstStyle>
            <a:lvl1pPr algn="l" defTabSz="932742" rtl="0" eaLnBrk="1" latinLnBrk="0" hangingPunct="1">
              <a:lnSpc>
                <a:spcPts val="6300"/>
              </a:lnSpc>
              <a:spcBef>
                <a:spcPct val="0"/>
              </a:spcBef>
              <a:buNone/>
              <a:defRPr lang="en-US" sz="5800" b="0" kern="1200" cap="none" spc="-102" baseline="0">
                <a:ln w="3175">
                  <a:noFill/>
                </a:ln>
                <a:solidFill>
                  <a:schemeClr val="accent2"/>
                </a:solidFill>
                <a:effectLst/>
                <a:latin typeface="+mj-lt"/>
                <a:ea typeface="+mn-ea"/>
                <a:cs typeface="Segoe UI" pitchFamily="34" charset="0"/>
              </a:defRPr>
            </a:lvl1pPr>
          </a:lstStyle>
          <a:p>
            <a:pPr>
              <a:lnSpc>
                <a:spcPct val="100000"/>
              </a:lnSpc>
            </a:pPr>
            <a:r>
              <a:rPr lang="en-US" sz="1800" spc="-78" dirty="0" smtClean="0">
                <a:solidFill>
                  <a:srgbClr val="333333"/>
                </a:solidFill>
              </a:rPr>
              <a:t>Continuous integration across large environments can create bottlenecks with the build servers, forcing long delays for the integration builds and related tests to complete</a:t>
            </a:r>
            <a:endParaRPr lang="en-US" sz="1800" spc="-78" dirty="0">
              <a:solidFill>
                <a:srgbClr val="333333"/>
              </a:solidFill>
            </a:endParaRPr>
          </a:p>
        </p:txBody>
      </p:sp>
      <p:sp>
        <p:nvSpPr>
          <p:cNvPr id="11" name="TextBox 10"/>
          <p:cNvSpPr txBox="1"/>
          <p:nvPr/>
        </p:nvSpPr>
        <p:spPr>
          <a:xfrm>
            <a:off x="457200" y="5814101"/>
            <a:ext cx="11514138" cy="954620"/>
          </a:xfrm>
          <a:prstGeom prst="rect">
            <a:avLst/>
          </a:prstGeom>
          <a:noFill/>
        </p:spPr>
        <p:txBody>
          <a:bodyPr wrap="square" lIns="182880" tIns="182880" rIns="182880" bIns="182880" rtlCol="0">
            <a:spAutoFit/>
          </a:bodyPr>
          <a:lstStyle/>
          <a:p>
            <a:pPr>
              <a:lnSpc>
                <a:spcPct val="90000"/>
              </a:lnSpc>
              <a:buSzPct val="90000"/>
            </a:pPr>
            <a:r>
              <a:rPr lang="en-US" sz="1400" dirty="0">
                <a:solidFill>
                  <a:srgbClr val="333333"/>
                </a:solidFill>
                <a:latin typeface="+mj-lt"/>
              </a:rPr>
              <a:t>“We no longer have wasteful situations where dedicated build servers are underutilized much of the time followed by delays during critical periods. Azure provides what you need when you need </a:t>
            </a:r>
            <a:r>
              <a:rPr lang="en-US" sz="1400" dirty="0" smtClean="0">
                <a:solidFill>
                  <a:srgbClr val="333333"/>
                </a:solidFill>
                <a:latin typeface="+mj-lt"/>
              </a:rPr>
              <a:t>it.” </a:t>
            </a:r>
          </a:p>
          <a:p>
            <a:pPr lvl="1">
              <a:lnSpc>
                <a:spcPct val="90000"/>
              </a:lnSpc>
              <a:buSzPct val="90000"/>
            </a:pPr>
            <a:r>
              <a:rPr lang="en-US" sz="1400" spc="-78" dirty="0" smtClean="0">
                <a:solidFill>
                  <a:srgbClr val="333333"/>
                </a:solidFill>
                <a:latin typeface="+mj-lt"/>
              </a:rPr>
              <a:t>Miguel </a:t>
            </a:r>
            <a:r>
              <a:rPr lang="en-US" sz="1400" spc="-78" dirty="0" err="1">
                <a:solidFill>
                  <a:srgbClr val="333333"/>
                </a:solidFill>
                <a:latin typeface="+mj-lt"/>
              </a:rPr>
              <a:t>Santizo</a:t>
            </a:r>
            <a:r>
              <a:rPr lang="en-US" sz="1400" spc="-78" dirty="0">
                <a:solidFill>
                  <a:srgbClr val="333333"/>
                </a:solidFill>
                <a:latin typeface="+mj-lt"/>
              </a:rPr>
              <a:t>, Software Development Manager at Xerox</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6931" y="364100"/>
            <a:ext cx="2069055" cy="584989"/>
          </a:xfrm>
          <a:prstGeom prst="rect">
            <a:avLst/>
          </a:prstGeom>
        </p:spPr>
      </p:pic>
    </p:spTree>
    <p:extLst>
      <p:ext uri="{BB962C8B-B14F-4D97-AF65-F5344CB8AC3E}">
        <p14:creationId xmlns:p14="http://schemas.microsoft.com/office/powerpoint/2010/main" val="1984490531"/>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333333"/>
                </a:solidFill>
              </a:rPr>
              <a:t>Xerox – Application Deployments</a:t>
            </a:r>
          </a:p>
        </p:txBody>
      </p:sp>
      <p:sp>
        <p:nvSpPr>
          <p:cNvPr id="4" name="Text Placeholder 3"/>
          <p:cNvSpPr>
            <a:spLocks noGrp="1"/>
          </p:cNvSpPr>
          <p:nvPr>
            <p:ph type="body" sz="quarter" idx="10"/>
          </p:nvPr>
        </p:nvSpPr>
        <p:spPr/>
        <p:txBody>
          <a:bodyPr/>
          <a:lstStyle/>
          <a:p>
            <a:r>
              <a:rPr lang="en-US" sz="2800" dirty="0" smtClean="0"/>
              <a:t>Complex application handoffs between </a:t>
            </a:r>
            <a:r>
              <a:rPr lang="en-US" sz="2800" dirty="0" err="1" smtClean="0"/>
              <a:t>dev</a:t>
            </a:r>
            <a:r>
              <a:rPr lang="en-US" sz="2800" dirty="0" smtClean="0"/>
              <a:t> and operations</a:t>
            </a:r>
          </a:p>
          <a:p>
            <a:endParaRPr lang="en-US" sz="2800" dirty="0"/>
          </a:p>
          <a:p>
            <a:endParaRPr lang="en-US" sz="2800" dirty="0"/>
          </a:p>
        </p:txBody>
      </p:sp>
      <p:sp>
        <p:nvSpPr>
          <p:cNvPr id="5" name="Text Placeholder 4"/>
          <p:cNvSpPr>
            <a:spLocks noGrp="1"/>
          </p:cNvSpPr>
          <p:nvPr>
            <p:ph type="body" sz="quarter" idx="11"/>
          </p:nvPr>
        </p:nvSpPr>
        <p:spPr/>
        <p:txBody>
          <a:bodyPr/>
          <a:lstStyle/>
          <a:p>
            <a:r>
              <a:rPr lang="en-US" sz="2800" dirty="0" smtClean="0"/>
              <a:t>Release Management for Visual Studio 2013 to automate the handoff between development and operations</a:t>
            </a:r>
            <a:endParaRPr lang="en-US" sz="2800" dirty="0"/>
          </a:p>
        </p:txBody>
      </p:sp>
      <p:sp>
        <p:nvSpPr>
          <p:cNvPr id="6" name="Text Placeholder 5"/>
          <p:cNvSpPr>
            <a:spLocks noGrp="1"/>
          </p:cNvSpPr>
          <p:nvPr>
            <p:ph type="body" sz="quarter" idx="12"/>
          </p:nvPr>
        </p:nvSpPr>
        <p:spPr/>
        <p:txBody>
          <a:bodyPr/>
          <a:lstStyle/>
          <a:p>
            <a:r>
              <a:rPr lang="en-US" sz="2800" dirty="0" smtClean="0"/>
              <a:t>Single deployment process to all environments means constant testing of deployment processes</a:t>
            </a:r>
          </a:p>
        </p:txBody>
      </p:sp>
      <p:sp>
        <p:nvSpPr>
          <p:cNvPr id="11" name="TextBox 10"/>
          <p:cNvSpPr txBox="1"/>
          <p:nvPr/>
        </p:nvSpPr>
        <p:spPr>
          <a:xfrm>
            <a:off x="457200" y="5729429"/>
            <a:ext cx="11514138" cy="1288045"/>
          </a:xfrm>
          <a:prstGeom prst="rect">
            <a:avLst/>
          </a:prstGeom>
          <a:noFill/>
        </p:spPr>
        <p:txBody>
          <a:bodyPr wrap="square" lIns="182880" tIns="182880" rIns="182880" bIns="182880" rtlCol="0">
            <a:spAutoFit/>
          </a:bodyPr>
          <a:lstStyle/>
          <a:p>
            <a:pPr>
              <a:lnSpc>
                <a:spcPct val="90000"/>
              </a:lnSpc>
              <a:buSzPct val="90000"/>
            </a:pPr>
            <a:r>
              <a:rPr lang="en-US" sz="1600" dirty="0">
                <a:solidFill>
                  <a:srgbClr val="333333"/>
                </a:solidFill>
                <a:latin typeface="+mj-lt"/>
              </a:rPr>
              <a:t>“Our change advisory board approves a timeframe to get changes into production. Once we enter that approval into the workflow, Release Manager will perform the deployment in the specified timeframe using the same deployment process we tested in the QA environment</a:t>
            </a:r>
            <a:r>
              <a:rPr lang="en-US" sz="1600" dirty="0" smtClean="0">
                <a:solidFill>
                  <a:srgbClr val="333333"/>
                </a:solidFill>
                <a:latin typeface="+mj-lt"/>
              </a:rPr>
              <a:t>.”</a:t>
            </a:r>
          </a:p>
          <a:p>
            <a:pPr lvl="1">
              <a:lnSpc>
                <a:spcPct val="90000"/>
              </a:lnSpc>
              <a:buSzPct val="90000"/>
            </a:pPr>
            <a:r>
              <a:rPr lang="en-US" sz="1600" spc="-78" dirty="0">
                <a:solidFill>
                  <a:srgbClr val="333333"/>
                </a:solidFill>
                <a:latin typeface="+mj-lt"/>
              </a:rPr>
              <a:t>Miguel </a:t>
            </a:r>
            <a:r>
              <a:rPr lang="en-US" sz="1600" spc="-78" dirty="0" err="1">
                <a:solidFill>
                  <a:srgbClr val="333333"/>
                </a:solidFill>
                <a:latin typeface="+mj-lt"/>
              </a:rPr>
              <a:t>Santizo</a:t>
            </a:r>
            <a:r>
              <a:rPr lang="en-US" sz="1600" spc="-78" dirty="0">
                <a:solidFill>
                  <a:srgbClr val="333333"/>
                </a:solidFill>
                <a:latin typeface="+mj-lt"/>
              </a:rPr>
              <a:t>, Software Development Manager at Xerox</a:t>
            </a:r>
          </a:p>
        </p:txBody>
      </p:sp>
      <p:sp>
        <p:nvSpPr>
          <p:cNvPr id="12" name="Title 1"/>
          <p:cNvSpPr txBox="1">
            <a:spLocks/>
          </p:cNvSpPr>
          <p:nvPr/>
        </p:nvSpPr>
        <p:spPr>
          <a:xfrm>
            <a:off x="301254" y="1046539"/>
            <a:ext cx="11059715" cy="1007601"/>
          </a:xfrm>
          <a:prstGeom prst="rect">
            <a:avLst/>
          </a:prstGeom>
        </p:spPr>
        <p:txBody>
          <a:bodyPr vert="horz" wrap="square" lIns="143428" tIns="89642" rIns="143428" bIns="89642" rtlCol="0" anchor="t">
            <a:noAutofit/>
          </a:bodyPr>
          <a:lstStyle>
            <a:lvl1pPr algn="l" defTabSz="932742" rtl="0" eaLnBrk="1" latinLnBrk="0" hangingPunct="1">
              <a:lnSpc>
                <a:spcPts val="6300"/>
              </a:lnSpc>
              <a:spcBef>
                <a:spcPct val="0"/>
              </a:spcBef>
              <a:buNone/>
              <a:defRPr lang="en-US" sz="5800" b="0" kern="1200" cap="none" spc="-102" baseline="0">
                <a:ln w="3175">
                  <a:noFill/>
                </a:ln>
                <a:solidFill>
                  <a:schemeClr val="accent2"/>
                </a:solidFill>
                <a:effectLst/>
                <a:latin typeface="+mj-lt"/>
                <a:ea typeface="+mn-ea"/>
                <a:cs typeface="Segoe UI" pitchFamily="34" charset="0"/>
              </a:defRPr>
            </a:lvl1pPr>
          </a:lstStyle>
          <a:p>
            <a:pPr>
              <a:lnSpc>
                <a:spcPct val="100000"/>
              </a:lnSpc>
            </a:pPr>
            <a:r>
              <a:rPr lang="en-US" sz="2000" spc="-78" dirty="0" smtClean="0">
                <a:solidFill>
                  <a:srgbClr val="333333"/>
                </a:solidFill>
              </a:rPr>
              <a:t>Complex application infrastructures and deployments caused delays in releases and high taxes, leading to difficulty in predicting when a solution would be deployed</a:t>
            </a:r>
            <a:endParaRPr lang="en-US" sz="2000" spc="-78" dirty="0">
              <a:solidFill>
                <a:srgbClr val="333333"/>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6931" y="364100"/>
            <a:ext cx="2069055" cy="584989"/>
          </a:xfrm>
          <a:prstGeom prst="rect">
            <a:avLst/>
          </a:prstGeom>
        </p:spPr>
      </p:pic>
    </p:spTree>
    <p:extLst>
      <p:ext uri="{BB962C8B-B14F-4D97-AF65-F5344CB8AC3E}">
        <p14:creationId xmlns:p14="http://schemas.microsoft.com/office/powerpoint/2010/main" val="2105257000"/>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333333"/>
                </a:solidFill>
              </a:rPr>
              <a:t>Xerox – Insight into Production</a:t>
            </a:r>
            <a:endParaRPr lang="en-US" dirty="0">
              <a:solidFill>
                <a:srgbClr val="333333"/>
              </a:solidFill>
            </a:endParaRPr>
          </a:p>
        </p:txBody>
      </p:sp>
      <p:sp>
        <p:nvSpPr>
          <p:cNvPr id="4" name="Text Placeholder 3"/>
          <p:cNvSpPr>
            <a:spLocks noGrp="1"/>
          </p:cNvSpPr>
          <p:nvPr>
            <p:ph type="body" sz="quarter" idx="10"/>
          </p:nvPr>
        </p:nvSpPr>
        <p:spPr/>
        <p:txBody>
          <a:bodyPr/>
          <a:lstStyle/>
          <a:p>
            <a:r>
              <a:rPr lang="en-US" sz="2800" dirty="0" smtClean="0"/>
              <a:t>Become proactive in identifying issues within the code base before they happen and address them, but without significant time investment</a:t>
            </a:r>
            <a:endParaRPr lang="en-US" sz="2800" dirty="0"/>
          </a:p>
        </p:txBody>
      </p:sp>
      <p:sp>
        <p:nvSpPr>
          <p:cNvPr id="5" name="Text Placeholder 4"/>
          <p:cNvSpPr>
            <a:spLocks noGrp="1"/>
          </p:cNvSpPr>
          <p:nvPr>
            <p:ph type="body" sz="quarter" idx="11"/>
          </p:nvPr>
        </p:nvSpPr>
        <p:spPr/>
        <p:txBody>
          <a:bodyPr/>
          <a:lstStyle/>
          <a:p>
            <a:r>
              <a:rPr lang="en-US" sz="2800" dirty="0" smtClean="0"/>
              <a:t>Application Insights provides fast / simple code instrumentation that is available through the cloud</a:t>
            </a:r>
            <a:endParaRPr lang="en-US" sz="2800" dirty="0"/>
          </a:p>
        </p:txBody>
      </p:sp>
      <p:sp>
        <p:nvSpPr>
          <p:cNvPr id="6" name="Text Placeholder 5"/>
          <p:cNvSpPr>
            <a:spLocks noGrp="1"/>
          </p:cNvSpPr>
          <p:nvPr>
            <p:ph type="body" sz="quarter" idx="12"/>
          </p:nvPr>
        </p:nvSpPr>
        <p:spPr/>
        <p:txBody>
          <a:bodyPr/>
          <a:lstStyle/>
          <a:p>
            <a:r>
              <a:rPr lang="en-US" sz="2800" dirty="0" smtClean="0"/>
              <a:t>Understand if performance issues from code, latency or bandwidth</a:t>
            </a:r>
          </a:p>
          <a:p>
            <a:r>
              <a:rPr lang="en-US" sz="2800" dirty="0" smtClean="0"/>
              <a:t>Understand how users interact with the application</a:t>
            </a:r>
            <a:endParaRPr lang="en-US" sz="2800" dirty="0"/>
          </a:p>
        </p:txBody>
      </p:sp>
      <p:sp>
        <p:nvSpPr>
          <p:cNvPr id="11" name="Title 1"/>
          <p:cNvSpPr txBox="1">
            <a:spLocks/>
          </p:cNvSpPr>
          <p:nvPr/>
        </p:nvSpPr>
        <p:spPr>
          <a:xfrm>
            <a:off x="301254" y="1046539"/>
            <a:ext cx="11059715" cy="1007601"/>
          </a:xfrm>
          <a:prstGeom prst="rect">
            <a:avLst/>
          </a:prstGeom>
        </p:spPr>
        <p:txBody>
          <a:bodyPr vert="horz" wrap="square" lIns="143428" tIns="89642" rIns="143428" bIns="89642" rtlCol="0" anchor="t">
            <a:noAutofit/>
          </a:bodyPr>
          <a:lstStyle>
            <a:lvl1pPr algn="l" defTabSz="932742" rtl="0" eaLnBrk="1" latinLnBrk="0" hangingPunct="1">
              <a:lnSpc>
                <a:spcPts val="6300"/>
              </a:lnSpc>
              <a:spcBef>
                <a:spcPct val="0"/>
              </a:spcBef>
              <a:buNone/>
              <a:defRPr lang="en-US" sz="5800" b="0" kern="1200" cap="none" spc="-102" baseline="0">
                <a:ln w="3175">
                  <a:noFill/>
                </a:ln>
                <a:solidFill>
                  <a:schemeClr val="accent2"/>
                </a:solidFill>
                <a:effectLst/>
                <a:latin typeface="+mj-lt"/>
                <a:ea typeface="+mn-ea"/>
                <a:cs typeface="Segoe UI" pitchFamily="34" charset="0"/>
              </a:defRPr>
            </a:lvl1pPr>
          </a:lstStyle>
          <a:p>
            <a:pPr>
              <a:lnSpc>
                <a:spcPct val="100000"/>
              </a:lnSpc>
            </a:pPr>
            <a:r>
              <a:rPr lang="en-US" sz="2200" spc="-78" dirty="0" smtClean="0">
                <a:solidFill>
                  <a:srgbClr val="333333"/>
                </a:solidFill>
              </a:rPr>
              <a:t>System Center was providing great insight into the infrastructure / operational aspects of the application, but Xerox wanted to dive deeper into the code performance in production</a:t>
            </a:r>
            <a:endParaRPr lang="en-US" sz="2200" spc="-78" dirty="0">
              <a:solidFill>
                <a:srgbClr val="333333"/>
              </a:solidFill>
            </a:endParaRPr>
          </a:p>
        </p:txBody>
      </p:sp>
      <p:sp>
        <p:nvSpPr>
          <p:cNvPr id="13" name="TextBox 12"/>
          <p:cNvSpPr txBox="1"/>
          <p:nvPr/>
        </p:nvSpPr>
        <p:spPr>
          <a:xfrm>
            <a:off x="457200" y="5804054"/>
            <a:ext cx="11514138" cy="1518877"/>
          </a:xfrm>
          <a:prstGeom prst="rect">
            <a:avLst/>
          </a:prstGeom>
          <a:noFill/>
        </p:spPr>
        <p:txBody>
          <a:bodyPr wrap="square" lIns="182880" tIns="146304" rIns="182880" bIns="146304" rtlCol="0">
            <a:spAutoFit/>
          </a:bodyPr>
          <a:lstStyle/>
          <a:p>
            <a:pPr>
              <a:lnSpc>
                <a:spcPct val="90000"/>
              </a:lnSpc>
              <a:spcBef>
                <a:spcPct val="20000"/>
              </a:spcBef>
              <a:buSzPct val="90000"/>
            </a:pPr>
            <a:r>
              <a:rPr lang="en-US" sz="1600" dirty="0">
                <a:solidFill>
                  <a:srgbClr val="333333"/>
                </a:solidFill>
                <a:latin typeface="+mj-lt"/>
              </a:rPr>
              <a:t>“We also expect better understanding of how our users are interacting with applications because of the powerful telemetry data that Application Insights provides. We can then work with the product owner to retire functions that are not being used, which is not only practical, it saves a lot of effort during </a:t>
            </a:r>
            <a:r>
              <a:rPr lang="en-US" sz="1600" dirty="0" smtClean="0">
                <a:solidFill>
                  <a:srgbClr val="333333"/>
                </a:solidFill>
                <a:latin typeface="+mj-lt"/>
              </a:rPr>
              <a:t>updates.”</a:t>
            </a:r>
          </a:p>
          <a:p>
            <a:pPr lvl="1">
              <a:lnSpc>
                <a:spcPct val="90000"/>
              </a:lnSpc>
              <a:spcBef>
                <a:spcPct val="20000"/>
              </a:spcBef>
              <a:buSzPct val="90000"/>
            </a:pPr>
            <a:r>
              <a:rPr lang="en-US" sz="1600" spc="-78" dirty="0" smtClean="0">
                <a:solidFill>
                  <a:srgbClr val="333333"/>
                </a:solidFill>
                <a:latin typeface="+mj-lt"/>
              </a:rPr>
              <a:t>Oscar </a:t>
            </a:r>
            <a:r>
              <a:rPr lang="en-US" sz="1600" spc="-78" dirty="0">
                <a:solidFill>
                  <a:srgbClr val="333333"/>
                </a:solidFill>
                <a:latin typeface="+mj-lt"/>
              </a:rPr>
              <a:t>Garcia Colon, Near Shore Delivery Center Director, Xerox </a:t>
            </a:r>
          </a:p>
          <a:p>
            <a:pPr>
              <a:lnSpc>
                <a:spcPct val="90000"/>
              </a:lnSpc>
            </a:pPr>
            <a:endParaRPr lang="en-US" dirty="0" smtClean="0">
              <a:solidFill>
                <a:srgbClr val="333333"/>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6931" y="364100"/>
            <a:ext cx="2069055" cy="584989"/>
          </a:xfrm>
          <a:prstGeom prst="rect">
            <a:avLst/>
          </a:prstGeom>
        </p:spPr>
      </p:pic>
    </p:spTree>
    <p:extLst>
      <p:ext uri="{BB962C8B-B14F-4D97-AF65-F5344CB8AC3E}">
        <p14:creationId xmlns:p14="http://schemas.microsoft.com/office/powerpoint/2010/main" val="1712123822"/>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9564" cy="917575"/>
          </a:xfrm>
        </p:spPr>
        <p:txBody>
          <a:bodyPr/>
          <a:lstStyle/>
          <a:p>
            <a:r>
              <a:rPr lang="en-US" dirty="0" smtClean="0">
                <a:solidFill>
                  <a:srgbClr val="3F3F3F"/>
                </a:solidFill>
              </a:rPr>
              <a:t>Take the DevOps Assessment</a:t>
            </a:r>
            <a:br>
              <a:rPr lang="en-US" dirty="0" smtClean="0">
                <a:solidFill>
                  <a:srgbClr val="3F3F3F"/>
                </a:solidFill>
              </a:rPr>
            </a:br>
            <a:endParaRPr lang="en-US" dirty="0">
              <a:solidFill>
                <a:srgbClr val="3F3F3F"/>
              </a:solidFill>
            </a:endParaRPr>
          </a:p>
        </p:txBody>
      </p:sp>
      <p:sp>
        <p:nvSpPr>
          <p:cNvPr id="3" name="Text Placeholder 2"/>
          <p:cNvSpPr>
            <a:spLocks noGrp="1"/>
          </p:cNvSpPr>
          <p:nvPr>
            <p:ph type="body" sz="quarter" idx="10"/>
          </p:nvPr>
        </p:nvSpPr>
        <p:spPr>
          <a:xfrm>
            <a:off x="274320" y="1116083"/>
            <a:ext cx="11887200" cy="523220"/>
          </a:xfrm>
        </p:spPr>
        <p:txBody>
          <a:bodyPr/>
          <a:lstStyle/>
          <a:p>
            <a:r>
              <a:rPr lang="en-US" sz="2400" dirty="0" smtClean="0">
                <a:solidFill>
                  <a:srgbClr val="3F3F3F"/>
                </a:solidFill>
              </a:rPr>
              <a:t>Web-based tools to get you started</a:t>
            </a:r>
          </a:p>
        </p:txBody>
      </p:sp>
      <p:sp>
        <p:nvSpPr>
          <p:cNvPr id="4" name="TextBox 3"/>
          <p:cNvSpPr txBox="1"/>
          <p:nvPr/>
        </p:nvSpPr>
        <p:spPr>
          <a:xfrm>
            <a:off x="274320" y="2368062"/>
            <a:ext cx="11676184" cy="2241639"/>
          </a:xfrm>
          <a:prstGeom prst="rect">
            <a:avLst/>
          </a:prstGeom>
          <a:noFill/>
        </p:spPr>
        <p:txBody>
          <a:bodyPr wrap="square" lIns="182880" tIns="146304" rIns="182880" bIns="146304" rtlCol="0">
            <a:spAutoFit/>
          </a:bodyPr>
          <a:lstStyle/>
          <a:p>
            <a:pPr>
              <a:lnSpc>
                <a:spcPct val="90000"/>
              </a:lnSpc>
            </a:pPr>
            <a:r>
              <a:rPr lang="en-US" sz="2800" dirty="0" smtClean="0">
                <a:solidFill>
                  <a:srgbClr val="3F3F3F"/>
                </a:solidFill>
                <a:latin typeface="+mj-lt"/>
              </a:rPr>
              <a:t>Help with identifying areas to focus on for improvement</a:t>
            </a:r>
          </a:p>
          <a:p>
            <a:pPr>
              <a:lnSpc>
                <a:spcPct val="90000"/>
              </a:lnSpc>
            </a:pPr>
            <a:endParaRPr lang="en-US" sz="2800" dirty="0" smtClean="0">
              <a:solidFill>
                <a:srgbClr val="3F3F3F"/>
              </a:solidFill>
              <a:latin typeface="+mj-lt"/>
            </a:endParaRPr>
          </a:p>
          <a:p>
            <a:pPr>
              <a:lnSpc>
                <a:spcPct val="90000"/>
              </a:lnSpc>
            </a:pPr>
            <a:r>
              <a:rPr lang="en-US" sz="2800" dirty="0" smtClean="0">
                <a:solidFill>
                  <a:srgbClr val="3F3F3F"/>
                </a:solidFill>
                <a:latin typeface="+mj-lt"/>
              </a:rPr>
              <a:t>Work with one of our ALM Partners for a deep assessment and guidance on where to focus for improvement.  </a:t>
            </a:r>
            <a:br>
              <a:rPr lang="en-US" sz="2800" dirty="0" smtClean="0">
                <a:solidFill>
                  <a:srgbClr val="3F3F3F"/>
                </a:solidFill>
                <a:latin typeface="+mj-lt"/>
              </a:rPr>
            </a:br>
            <a:r>
              <a:rPr lang="en-US" sz="2800" dirty="0" smtClean="0">
                <a:solidFill>
                  <a:srgbClr val="3F3F3F"/>
                </a:solidFill>
                <a:latin typeface="+mj-lt"/>
              </a:rPr>
              <a:t>(</a:t>
            </a:r>
            <a:r>
              <a:rPr lang="en-US" sz="2800" dirty="0" smtClean="0">
                <a:solidFill>
                  <a:srgbClr val="3F3F3F"/>
                </a:solidFill>
                <a:latin typeface="+mj-lt"/>
                <a:hlinkClick r:id="rId3"/>
              </a:rPr>
              <a:t>http://aka.ms/FindALMPartner</a:t>
            </a:r>
            <a:r>
              <a:rPr lang="en-US" sz="2800" dirty="0" smtClean="0">
                <a:solidFill>
                  <a:srgbClr val="3F3F3F"/>
                </a:solidFill>
                <a:latin typeface="+mj-lt"/>
              </a:rPr>
              <a:t>)</a:t>
            </a:r>
          </a:p>
        </p:txBody>
      </p:sp>
      <p:sp>
        <p:nvSpPr>
          <p:cNvPr id="5" name="TextBox 4"/>
          <p:cNvSpPr txBox="1"/>
          <p:nvPr/>
        </p:nvSpPr>
        <p:spPr>
          <a:xfrm>
            <a:off x="2549345" y="6235183"/>
            <a:ext cx="9941814" cy="634020"/>
          </a:xfrm>
          <a:prstGeom prst="rect">
            <a:avLst/>
          </a:prstGeom>
          <a:solidFill>
            <a:srgbClr val="FF0000"/>
          </a:solidFill>
        </p:spPr>
        <p:txBody>
          <a:bodyPr wrap="none" lIns="182880" tIns="146304" rIns="182880" bIns="146304" rtlCol="0">
            <a:spAutoFit/>
          </a:bodyPr>
          <a:lstStyle/>
          <a:p>
            <a:pPr>
              <a:lnSpc>
                <a:spcPct val="90000"/>
              </a:lnSpc>
            </a:pPr>
            <a:r>
              <a:rPr lang="en-US" sz="2400" dirty="0" smtClean="0"/>
              <a:t>Need a link to the DevOps Assessment once it is finalized &amp; published.</a:t>
            </a:r>
          </a:p>
        </p:txBody>
      </p:sp>
      <p:sp>
        <p:nvSpPr>
          <p:cNvPr id="6" name="Rectangle 5"/>
          <p:cNvSpPr/>
          <p:nvPr/>
        </p:nvSpPr>
        <p:spPr bwMode="auto">
          <a:xfrm>
            <a:off x="9556136" y="482956"/>
            <a:ext cx="2606566" cy="21487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We will unhide this slide when the assessment is live on the web</a:t>
            </a:r>
          </a:p>
        </p:txBody>
      </p:sp>
    </p:spTree>
    <p:extLst>
      <p:ext uri="{BB962C8B-B14F-4D97-AF65-F5344CB8AC3E}">
        <p14:creationId xmlns:p14="http://schemas.microsoft.com/office/powerpoint/2010/main" val="932888522"/>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Increase the flow of value</a:t>
            </a:r>
            <a:endParaRPr lang="en-US" dirty="0"/>
          </a:p>
        </p:txBody>
      </p:sp>
      <p:sp>
        <p:nvSpPr>
          <p:cNvPr id="10" name="Pentagon 9"/>
          <p:cNvSpPr/>
          <p:nvPr/>
        </p:nvSpPr>
        <p:spPr bwMode="auto">
          <a:xfrm>
            <a:off x="1838961" y="1214471"/>
            <a:ext cx="6393180" cy="1230212"/>
          </a:xfrm>
          <a:prstGeom prst="homePlate">
            <a:avLst>
              <a:gd name="adj" fmla="val 41653"/>
            </a:avLst>
          </a:prstGeom>
          <a:solidFill>
            <a:schemeClr val="tx2"/>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3200" dirty="0">
                <a:gradFill>
                  <a:gsLst>
                    <a:gs pos="0">
                      <a:schemeClr val="accent1">
                        <a:lumMod val="5000"/>
                        <a:lumOff val="95000"/>
                      </a:schemeClr>
                    </a:gs>
                    <a:gs pos="100000">
                      <a:schemeClr val="tx1"/>
                    </a:gs>
                  </a:gsLst>
                  <a:lin ang="5400000" scaled="1"/>
                </a:gradFill>
                <a:latin typeface="+mj-lt"/>
              </a:rPr>
              <a:t>Shorten cycle times</a:t>
            </a:r>
          </a:p>
        </p:txBody>
      </p:sp>
      <p:sp>
        <p:nvSpPr>
          <p:cNvPr id="14" name="Pentagon 13"/>
          <p:cNvSpPr/>
          <p:nvPr/>
        </p:nvSpPr>
        <p:spPr bwMode="auto">
          <a:xfrm>
            <a:off x="1838960" y="2581331"/>
            <a:ext cx="7307580" cy="1230212"/>
          </a:xfrm>
          <a:prstGeom prst="homePlate">
            <a:avLst>
              <a:gd name="adj" fmla="val 41653"/>
            </a:avLst>
          </a:prstGeom>
          <a:solidFill>
            <a:schemeClr val="accent5"/>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3200" dirty="0">
                <a:gradFill>
                  <a:gsLst>
                    <a:gs pos="0">
                      <a:schemeClr val="accent1">
                        <a:lumMod val="5000"/>
                        <a:lumOff val="95000"/>
                      </a:schemeClr>
                    </a:gs>
                    <a:gs pos="100000">
                      <a:schemeClr val="tx1"/>
                    </a:gs>
                  </a:gsLst>
                  <a:lin ang="5400000" scaled="1"/>
                </a:gradFill>
                <a:latin typeface="+mj-lt"/>
              </a:rPr>
              <a:t>Optimize resources</a:t>
            </a:r>
          </a:p>
        </p:txBody>
      </p:sp>
      <p:sp>
        <p:nvSpPr>
          <p:cNvPr id="15" name="Pentagon 14"/>
          <p:cNvSpPr/>
          <p:nvPr/>
        </p:nvSpPr>
        <p:spPr bwMode="auto">
          <a:xfrm>
            <a:off x="1838960" y="3948190"/>
            <a:ext cx="8209280" cy="1230212"/>
          </a:xfrm>
          <a:prstGeom prst="homePlate">
            <a:avLst>
              <a:gd name="adj" fmla="val 41653"/>
            </a:avLst>
          </a:prstGeom>
          <a:solidFill>
            <a:schemeClr val="accent2"/>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3200" dirty="0">
                <a:gradFill>
                  <a:gsLst>
                    <a:gs pos="0">
                      <a:schemeClr val="accent1">
                        <a:lumMod val="5000"/>
                        <a:lumOff val="95000"/>
                      </a:schemeClr>
                    </a:gs>
                    <a:gs pos="100000">
                      <a:schemeClr val="tx1"/>
                    </a:gs>
                  </a:gsLst>
                  <a:lin ang="5400000" scaled="1"/>
                </a:gradFill>
                <a:latin typeface="+mj-lt"/>
              </a:rPr>
              <a:t>Improve quality and availability</a:t>
            </a:r>
            <a:br>
              <a:rPr lang="en-US" sz="3200" dirty="0">
                <a:gradFill>
                  <a:gsLst>
                    <a:gs pos="0">
                      <a:schemeClr val="accent1">
                        <a:lumMod val="5000"/>
                        <a:lumOff val="95000"/>
                      </a:schemeClr>
                    </a:gs>
                    <a:gs pos="100000">
                      <a:schemeClr val="tx1"/>
                    </a:gs>
                  </a:gsLst>
                  <a:lin ang="5400000" scaled="1"/>
                </a:gradFill>
                <a:latin typeface="+mj-lt"/>
              </a:rPr>
            </a:br>
            <a:endParaRPr lang="en-US" sz="3200" dirty="0">
              <a:gradFill>
                <a:gsLst>
                  <a:gs pos="0">
                    <a:schemeClr val="accent1">
                      <a:lumMod val="5000"/>
                      <a:lumOff val="95000"/>
                    </a:schemeClr>
                  </a:gs>
                  <a:gs pos="100000">
                    <a:schemeClr val="tx1"/>
                  </a:gs>
                </a:gsLst>
                <a:lin ang="5400000" scaled="1"/>
              </a:gradFill>
              <a:latin typeface="+mj-lt"/>
            </a:endParaRPr>
          </a:p>
        </p:txBody>
      </p:sp>
      <p:sp>
        <p:nvSpPr>
          <p:cNvPr id="16" name="Pentagon 15"/>
          <p:cNvSpPr/>
          <p:nvPr/>
        </p:nvSpPr>
        <p:spPr bwMode="auto">
          <a:xfrm>
            <a:off x="1838960" y="5315050"/>
            <a:ext cx="9123680" cy="1230212"/>
          </a:xfrm>
          <a:prstGeom prst="homePlate">
            <a:avLst>
              <a:gd name="adj" fmla="val 41653"/>
            </a:avLst>
          </a:prstGeom>
          <a:solidFill>
            <a:schemeClr val="bg1"/>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3200" dirty="0">
                <a:gradFill>
                  <a:gsLst>
                    <a:gs pos="0">
                      <a:schemeClr val="accent1">
                        <a:lumMod val="5000"/>
                        <a:lumOff val="95000"/>
                      </a:schemeClr>
                    </a:gs>
                    <a:gs pos="100000">
                      <a:schemeClr val="tx1"/>
                    </a:gs>
                  </a:gsLst>
                  <a:lin ang="5400000" scaled="1"/>
                </a:gradFill>
                <a:latin typeface="+mj-lt"/>
              </a:rPr>
              <a:t>Hypothesis-driven development </a:t>
            </a:r>
            <a:br>
              <a:rPr lang="en-US" sz="3200" dirty="0">
                <a:gradFill>
                  <a:gsLst>
                    <a:gs pos="0">
                      <a:schemeClr val="accent1">
                        <a:lumMod val="5000"/>
                        <a:lumOff val="95000"/>
                      </a:schemeClr>
                    </a:gs>
                    <a:gs pos="100000">
                      <a:schemeClr val="tx1"/>
                    </a:gs>
                  </a:gsLst>
                  <a:lin ang="5400000" scaled="1"/>
                </a:gradFill>
                <a:latin typeface="+mj-lt"/>
              </a:rPr>
            </a:br>
            <a:r>
              <a:rPr lang="en-US" sz="3200" dirty="0">
                <a:gradFill>
                  <a:gsLst>
                    <a:gs pos="0">
                      <a:schemeClr val="accent1">
                        <a:lumMod val="5000"/>
                        <a:lumOff val="95000"/>
                      </a:schemeClr>
                    </a:gs>
                    <a:gs pos="100000">
                      <a:schemeClr val="tx1"/>
                    </a:gs>
                  </a:gsLst>
                  <a:lin ang="5400000" scaled="1"/>
                </a:gradFill>
                <a:latin typeface="+mj-lt"/>
              </a:rPr>
              <a:t>&amp; continuous learning </a:t>
            </a:r>
          </a:p>
        </p:txBody>
      </p:sp>
      <p:sp>
        <p:nvSpPr>
          <p:cNvPr id="7" name="Rectangle 6"/>
          <p:cNvSpPr/>
          <p:nvPr/>
        </p:nvSpPr>
        <p:spPr bwMode="auto">
          <a:xfrm>
            <a:off x="0" y="1074821"/>
            <a:ext cx="1661160" cy="591970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descr="ShortenCycles.png"/>
          <p:cNvPicPr>
            <a:picLocks noChangeAspect="1"/>
          </p:cNvPicPr>
          <p:nvPr/>
        </p:nvPicPr>
        <p:blipFill rotWithShape="1">
          <a:blip r:embed="rId3">
            <a:extLst>
              <a:ext uri="{28A0092B-C50C-407E-A947-70E740481C1C}">
                <a14:useLocalDpi xmlns:a14="http://schemas.microsoft.com/office/drawing/2010/main" val="0"/>
              </a:ext>
            </a:extLst>
          </a:blip>
          <a:srcRect l="17557" t="9981" r="20811" b="14403"/>
          <a:stretch/>
        </p:blipFill>
        <p:spPr>
          <a:xfrm>
            <a:off x="394365" y="1216124"/>
            <a:ext cx="1235243" cy="1171074"/>
          </a:xfrm>
          <a:prstGeom prst="rect">
            <a:avLst/>
          </a:prstGeom>
        </p:spPr>
      </p:pic>
      <p:sp>
        <p:nvSpPr>
          <p:cNvPr id="21" name="AutoShape 360"/>
          <p:cNvSpPr>
            <a:spLocks noChangeAspect="1" noChangeArrowheads="1" noTextEdit="1"/>
          </p:cNvSpPr>
          <p:nvPr/>
        </p:nvSpPr>
        <p:spPr bwMode="auto">
          <a:xfrm>
            <a:off x="9217126" y="-2447158"/>
            <a:ext cx="2190548" cy="625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grpSp>
        <p:nvGrpSpPr>
          <p:cNvPr id="8" name="Group 7"/>
          <p:cNvGrpSpPr/>
          <p:nvPr/>
        </p:nvGrpSpPr>
        <p:grpSpPr>
          <a:xfrm>
            <a:off x="570006" y="2646257"/>
            <a:ext cx="644506" cy="1093562"/>
            <a:chOff x="9223030" y="-2441251"/>
            <a:chExt cx="2184644" cy="3706781"/>
          </a:xfrm>
        </p:grpSpPr>
        <p:sp>
          <p:nvSpPr>
            <p:cNvPr id="22" name="Rectangle 21"/>
            <p:cNvSpPr>
              <a:spLocks noChangeArrowheads="1"/>
            </p:cNvSpPr>
            <p:nvPr/>
          </p:nvSpPr>
          <p:spPr bwMode="auto">
            <a:xfrm>
              <a:off x="10619431" y="-1741245"/>
              <a:ext cx="664250" cy="596629"/>
            </a:xfrm>
            <a:prstGeom prst="rect">
              <a:avLst/>
            </a:prstGeom>
            <a:solidFill>
              <a:srgbClr val="00BC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23" name="Rectangle 22"/>
            <p:cNvSpPr>
              <a:spLocks noChangeArrowheads="1"/>
            </p:cNvSpPr>
            <p:nvPr/>
          </p:nvSpPr>
          <p:spPr bwMode="auto">
            <a:xfrm>
              <a:off x="9223030" y="-1144616"/>
              <a:ext cx="2184644" cy="100423"/>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24" name="Rectangle 23"/>
            <p:cNvSpPr>
              <a:spLocks noChangeArrowheads="1"/>
            </p:cNvSpPr>
            <p:nvPr/>
          </p:nvSpPr>
          <p:spPr bwMode="auto">
            <a:xfrm>
              <a:off x="9347024" y="-1044193"/>
              <a:ext cx="1936657" cy="106330"/>
            </a:xfrm>
            <a:prstGeom prst="rect">
              <a:avLst/>
            </a:prstGeom>
            <a:solidFill>
              <a:srgbClr val="505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25" name="Rectangle 24"/>
            <p:cNvSpPr>
              <a:spLocks noChangeArrowheads="1"/>
            </p:cNvSpPr>
            <p:nvPr/>
          </p:nvSpPr>
          <p:spPr bwMode="auto">
            <a:xfrm>
              <a:off x="9223030" y="-72455"/>
              <a:ext cx="2184644" cy="100423"/>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26" name="Rectangle 25"/>
            <p:cNvSpPr>
              <a:spLocks noChangeArrowheads="1"/>
            </p:cNvSpPr>
            <p:nvPr/>
          </p:nvSpPr>
          <p:spPr bwMode="auto">
            <a:xfrm>
              <a:off x="9347024" y="22060"/>
              <a:ext cx="1936657" cy="106330"/>
            </a:xfrm>
            <a:prstGeom prst="rect">
              <a:avLst/>
            </a:prstGeom>
            <a:solidFill>
              <a:srgbClr val="505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27" name="Rectangle 26"/>
            <p:cNvSpPr>
              <a:spLocks noChangeArrowheads="1"/>
            </p:cNvSpPr>
            <p:nvPr/>
          </p:nvSpPr>
          <p:spPr bwMode="auto">
            <a:xfrm>
              <a:off x="9583201" y="999705"/>
              <a:ext cx="1464302" cy="94516"/>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28" name="Rectangle 27"/>
            <p:cNvSpPr>
              <a:spLocks noChangeArrowheads="1"/>
            </p:cNvSpPr>
            <p:nvPr/>
          </p:nvSpPr>
          <p:spPr bwMode="auto">
            <a:xfrm>
              <a:off x="9707195" y="1094221"/>
              <a:ext cx="1219267" cy="171309"/>
            </a:xfrm>
            <a:prstGeom prst="rect">
              <a:avLst/>
            </a:prstGeom>
            <a:solidFill>
              <a:srgbClr val="505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29" name="Rectangle 28"/>
            <p:cNvSpPr>
              <a:spLocks noChangeArrowheads="1"/>
            </p:cNvSpPr>
            <p:nvPr/>
          </p:nvSpPr>
          <p:spPr bwMode="auto">
            <a:xfrm>
              <a:off x="9854806" y="-937863"/>
              <a:ext cx="1428875" cy="865408"/>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30" name="Freeform 29"/>
            <p:cNvSpPr>
              <a:spLocks/>
            </p:cNvSpPr>
            <p:nvPr/>
          </p:nvSpPr>
          <p:spPr bwMode="auto">
            <a:xfrm>
              <a:off x="9854806" y="128390"/>
              <a:ext cx="1428875" cy="871315"/>
            </a:xfrm>
            <a:custGeom>
              <a:avLst/>
              <a:gdLst>
                <a:gd name="T0" fmla="*/ 363 w 484"/>
                <a:gd name="T1" fmla="*/ 295 h 295"/>
                <a:gd name="T2" fmla="*/ 484 w 484"/>
                <a:gd name="T3" fmla="*/ 0 h 295"/>
                <a:gd name="T4" fmla="*/ 0 w 484"/>
                <a:gd name="T5" fmla="*/ 0 h 295"/>
                <a:gd name="T6" fmla="*/ 0 w 484"/>
                <a:gd name="T7" fmla="*/ 295 h 295"/>
                <a:gd name="T8" fmla="*/ 363 w 484"/>
                <a:gd name="T9" fmla="*/ 295 h 295"/>
              </a:gdLst>
              <a:ahLst/>
              <a:cxnLst>
                <a:cxn ang="0">
                  <a:pos x="T0" y="T1"/>
                </a:cxn>
                <a:cxn ang="0">
                  <a:pos x="T2" y="T3"/>
                </a:cxn>
                <a:cxn ang="0">
                  <a:pos x="T4" y="T5"/>
                </a:cxn>
                <a:cxn ang="0">
                  <a:pos x="T6" y="T7"/>
                </a:cxn>
                <a:cxn ang="0">
                  <a:pos x="T8" y="T9"/>
                </a:cxn>
              </a:cxnLst>
              <a:rect l="0" t="0" r="r" b="b"/>
              <a:pathLst>
                <a:path w="484" h="295">
                  <a:moveTo>
                    <a:pt x="363" y="295"/>
                  </a:moveTo>
                  <a:lnTo>
                    <a:pt x="484" y="0"/>
                  </a:lnTo>
                  <a:lnTo>
                    <a:pt x="0" y="0"/>
                  </a:lnTo>
                  <a:lnTo>
                    <a:pt x="0" y="295"/>
                  </a:lnTo>
                  <a:lnTo>
                    <a:pt x="363" y="295"/>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31" name="Rectangle 30"/>
            <p:cNvSpPr>
              <a:spLocks noChangeArrowheads="1"/>
            </p:cNvSpPr>
            <p:nvPr/>
          </p:nvSpPr>
          <p:spPr bwMode="auto">
            <a:xfrm>
              <a:off x="9347024" y="-937863"/>
              <a:ext cx="507782" cy="865408"/>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32" name="Rectangle 31"/>
            <p:cNvSpPr>
              <a:spLocks noChangeArrowheads="1"/>
            </p:cNvSpPr>
            <p:nvPr/>
          </p:nvSpPr>
          <p:spPr bwMode="auto">
            <a:xfrm>
              <a:off x="10023082" y="-607059"/>
              <a:ext cx="507782" cy="209706"/>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33" name="Freeform 32"/>
            <p:cNvSpPr>
              <a:spLocks/>
            </p:cNvSpPr>
            <p:nvPr/>
          </p:nvSpPr>
          <p:spPr bwMode="auto">
            <a:xfrm>
              <a:off x="9347024" y="128390"/>
              <a:ext cx="507782" cy="871315"/>
            </a:xfrm>
            <a:custGeom>
              <a:avLst/>
              <a:gdLst>
                <a:gd name="T0" fmla="*/ 122 w 172"/>
                <a:gd name="T1" fmla="*/ 295 h 295"/>
                <a:gd name="T2" fmla="*/ 172 w 172"/>
                <a:gd name="T3" fmla="*/ 295 h 295"/>
                <a:gd name="T4" fmla="*/ 172 w 172"/>
                <a:gd name="T5" fmla="*/ 0 h 295"/>
                <a:gd name="T6" fmla="*/ 0 w 172"/>
                <a:gd name="T7" fmla="*/ 0 h 295"/>
                <a:gd name="T8" fmla="*/ 122 w 172"/>
                <a:gd name="T9" fmla="*/ 295 h 295"/>
              </a:gdLst>
              <a:ahLst/>
              <a:cxnLst>
                <a:cxn ang="0">
                  <a:pos x="T0" y="T1"/>
                </a:cxn>
                <a:cxn ang="0">
                  <a:pos x="T2" y="T3"/>
                </a:cxn>
                <a:cxn ang="0">
                  <a:pos x="T4" y="T5"/>
                </a:cxn>
                <a:cxn ang="0">
                  <a:pos x="T6" y="T7"/>
                </a:cxn>
                <a:cxn ang="0">
                  <a:pos x="T8" y="T9"/>
                </a:cxn>
              </a:cxnLst>
              <a:rect l="0" t="0" r="r" b="b"/>
              <a:pathLst>
                <a:path w="172" h="295">
                  <a:moveTo>
                    <a:pt x="122" y="295"/>
                  </a:moveTo>
                  <a:lnTo>
                    <a:pt x="172" y="295"/>
                  </a:lnTo>
                  <a:lnTo>
                    <a:pt x="172" y="0"/>
                  </a:lnTo>
                  <a:lnTo>
                    <a:pt x="0" y="0"/>
                  </a:lnTo>
                  <a:lnTo>
                    <a:pt x="122" y="295"/>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63" name="Rectangle 62"/>
            <p:cNvSpPr>
              <a:spLocks noChangeArrowheads="1"/>
            </p:cNvSpPr>
            <p:nvPr/>
          </p:nvSpPr>
          <p:spPr bwMode="auto">
            <a:xfrm>
              <a:off x="9347024" y="-2139983"/>
              <a:ext cx="513686" cy="995367"/>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64" name="Rectangle 63"/>
            <p:cNvSpPr>
              <a:spLocks noChangeArrowheads="1"/>
            </p:cNvSpPr>
            <p:nvPr/>
          </p:nvSpPr>
          <p:spPr bwMode="auto">
            <a:xfrm>
              <a:off x="10359636" y="-1921415"/>
              <a:ext cx="436929" cy="776799"/>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65" name="Rectangle 64"/>
            <p:cNvSpPr>
              <a:spLocks noChangeArrowheads="1"/>
            </p:cNvSpPr>
            <p:nvPr/>
          </p:nvSpPr>
          <p:spPr bwMode="auto">
            <a:xfrm>
              <a:off x="10359636" y="-2305385"/>
              <a:ext cx="94471" cy="770892"/>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66" name="Rectangle 65"/>
            <p:cNvSpPr>
              <a:spLocks noChangeArrowheads="1"/>
            </p:cNvSpPr>
            <p:nvPr/>
          </p:nvSpPr>
          <p:spPr bwMode="auto">
            <a:xfrm>
              <a:off x="9659959" y="-2340828"/>
              <a:ext cx="522543" cy="1196212"/>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67" name="Rectangle 66"/>
            <p:cNvSpPr>
              <a:spLocks noChangeArrowheads="1"/>
            </p:cNvSpPr>
            <p:nvPr/>
          </p:nvSpPr>
          <p:spPr bwMode="auto">
            <a:xfrm>
              <a:off x="10028987" y="-2441251"/>
              <a:ext cx="330649" cy="1296635"/>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68" name="Rectangle 67"/>
            <p:cNvSpPr>
              <a:spLocks noChangeArrowheads="1"/>
            </p:cNvSpPr>
            <p:nvPr/>
          </p:nvSpPr>
          <p:spPr bwMode="auto">
            <a:xfrm>
              <a:off x="9860710" y="-2021838"/>
              <a:ext cx="286365" cy="877222"/>
            </a:xfrm>
            <a:prstGeom prst="rect">
              <a:avLst/>
            </a:prstGeom>
            <a:solidFill>
              <a:srgbClr val="00BC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grpSp>
      <p:pic>
        <p:nvPicPr>
          <p:cNvPr id="69" name="Picture 68" descr="ProcessMachine.png"/>
          <p:cNvPicPr>
            <a:picLocks noChangeAspect="1"/>
          </p:cNvPicPr>
          <p:nvPr/>
        </p:nvPicPr>
        <p:blipFill rotWithShape="1">
          <a:blip r:embed="rId4">
            <a:extLst>
              <a:ext uri="{28A0092B-C50C-407E-A947-70E740481C1C}">
                <a14:useLocalDpi xmlns:a14="http://schemas.microsoft.com/office/drawing/2010/main" val="0"/>
              </a:ext>
            </a:extLst>
          </a:blip>
          <a:srcRect l="12194" t="7355" r="5953" b="9612"/>
          <a:stretch/>
        </p:blipFill>
        <p:spPr>
          <a:xfrm>
            <a:off x="205782" y="4002356"/>
            <a:ext cx="1439112" cy="1128065"/>
          </a:xfrm>
          <a:prstGeom prst="rect">
            <a:avLst/>
          </a:prstGeom>
        </p:spPr>
      </p:pic>
      <p:grpSp>
        <p:nvGrpSpPr>
          <p:cNvPr id="43" name="Group 42"/>
          <p:cNvGrpSpPr/>
          <p:nvPr/>
        </p:nvGrpSpPr>
        <p:grpSpPr>
          <a:xfrm>
            <a:off x="-230410" y="5175082"/>
            <a:ext cx="2222694" cy="1689908"/>
            <a:chOff x="6373086" y="1606825"/>
            <a:chExt cx="6182459" cy="4777354"/>
          </a:xfrm>
        </p:grpSpPr>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3086" y="1606825"/>
              <a:ext cx="6182459" cy="4777354"/>
            </a:xfrm>
            <a:prstGeom prst="rect">
              <a:avLst/>
            </a:prstGeom>
          </p:spPr>
        </p:pic>
        <p:sp>
          <p:nvSpPr>
            <p:cNvPr id="45" name="Rounded Rectangle 44"/>
            <p:cNvSpPr/>
            <p:nvPr/>
          </p:nvSpPr>
          <p:spPr bwMode="auto">
            <a:xfrm>
              <a:off x="7010400" y="4229100"/>
              <a:ext cx="1943100" cy="100330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6" name="Group 45"/>
            <p:cNvGrpSpPr/>
            <p:nvPr/>
          </p:nvGrpSpPr>
          <p:grpSpPr>
            <a:xfrm>
              <a:off x="7798369" y="4406016"/>
              <a:ext cx="367162" cy="751100"/>
              <a:chOff x="7367592" y="4320124"/>
              <a:chExt cx="467624" cy="895233"/>
            </a:xfrm>
            <a:solidFill>
              <a:schemeClr val="accent4"/>
            </a:solidFill>
          </p:grpSpPr>
          <p:sp>
            <p:nvSpPr>
              <p:cNvPr id="49" name="Freeform 212"/>
              <p:cNvSpPr>
                <a:spLocks/>
              </p:cNvSpPr>
              <p:nvPr/>
            </p:nvSpPr>
            <p:spPr bwMode="black">
              <a:xfrm>
                <a:off x="7446276" y="5002843"/>
                <a:ext cx="357858" cy="212514"/>
              </a:xfrm>
              <a:custGeom>
                <a:avLst/>
                <a:gdLst>
                  <a:gd name="T0" fmla="*/ 422 w 541"/>
                  <a:gd name="T1" fmla="*/ 196 h 410"/>
                  <a:gd name="T2" fmla="*/ 536 w 541"/>
                  <a:gd name="T3" fmla="*/ 14 h 410"/>
                  <a:gd name="T4" fmla="*/ 528 w 541"/>
                  <a:gd name="T5" fmla="*/ 0 h 410"/>
                  <a:gd name="T6" fmla="*/ 12 w 541"/>
                  <a:gd name="T7" fmla="*/ 0 h 410"/>
                  <a:gd name="T8" fmla="*/ 5 w 541"/>
                  <a:gd name="T9" fmla="*/ 14 h 410"/>
                  <a:gd name="T10" fmla="*/ 138 w 541"/>
                  <a:gd name="T11" fmla="*/ 197 h 410"/>
                  <a:gd name="T12" fmla="*/ 149 w 541"/>
                  <a:gd name="T13" fmla="*/ 206 h 410"/>
                  <a:gd name="T14" fmla="*/ 142 w 541"/>
                  <a:gd name="T15" fmla="*/ 229 h 410"/>
                  <a:gd name="T16" fmla="*/ 152 w 541"/>
                  <a:gd name="T17" fmla="*/ 256 h 410"/>
                  <a:gd name="T18" fmla="*/ 142 w 541"/>
                  <a:gd name="T19" fmla="*/ 282 h 410"/>
                  <a:gd name="T20" fmla="*/ 152 w 541"/>
                  <a:gd name="T21" fmla="*/ 309 h 410"/>
                  <a:gd name="T22" fmla="*/ 142 w 541"/>
                  <a:gd name="T23" fmla="*/ 336 h 410"/>
                  <a:gd name="T24" fmla="*/ 184 w 541"/>
                  <a:gd name="T25" fmla="*/ 377 h 410"/>
                  <a:gd name="T26" fmla="*/ 212 w 541"/>
                  <a:gd name="T27" fmla="*/ 377 h 410"/>
                  <a:gd name="T28" fmla="*/ 234 w 541"/>
                  <a:gd name="T29" fmla="*/ 407 h 410"/>
                  <a:gd name="T30" fmla="*/ 240 w 541"/>
                  <a:gd name="T31" fmla="*/ 410 h 410"/>
                  <a:gd name="T32" fmla="*/ 335 w 541"/>
                  <a:gd name="T33" fmla="*/ 410 h 410"/>
                  <a:gd name="T34" fmla="*/ 341 w 541"/>
                  <a:gd name="T35" fmla="*/ 407 h 410"/>
                  <a:gd name="T36" fmla="*/ 360 w 541"/>
                  <a:gd name="T37" fmla="*/ 377 h 410"/>
                  <a:gd name="T38" fmla="*/ 384 w 541"/>
                  <a:gd name="T39" fmla="*/ 377 h 410"/>
                  <a:gd name="T40" fmla="*/ 425 w 541"/>
                  <a:gd name="T41" fmla="*/ 336 h 410"/>
                  <a:gd name="T42" fmla="*/ 415 w 541"/>
                  <a:gd name="T43" fmla="*/ 309 h 410"/>
                  <a:gd name="T44" fmla="*/ 425 w 541"/>
                  <a:gd name="T45" fmla="*/ 282 h 410"/>
                  <a:gd name="T46" fmla="*/ 415 w 541"/>
                  <a:gd name="T47" fmla="*/ 256 h 410"/>
                  <a:gd name="T48" fmla="*/ 425 w 541"/>
                  <a:gd name="T49" fmla="*/ 229 h 410"/>
                  <a:gd name="T50" fmla="*/ 416 w 541"/>
                  <a:gd name="T51" fmla="*/ 203 h 410"/>
                  <a:gd name="T52" fmla="*/ 422 w 541"/>
                  <a:gd name="T53" fmla="*/ 19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1" h="410">
                    <a:moveTo>
                      <a:pt x="422" y="196"/>
                    </a:moveTo>
                    <a:cubicBezTo>
                      <a:pt x="536" y="14"/>
                      <a:pt x="536" y="14"/>
                      <a:pt x="536" y="14"/>
                    </a:cubicBezTo>
                    <a:cubicBezTo>
                      <a:pt x="541" y="7"/>
                      <a:pt x="537" y="0"/>
                      <a:pt x="528" y="0"/>
                    </a:cubicBezTo>
                    <a:cubicBezTo>
                      <a:pt x="12" y="0"/>
                      <a:pt x="12" y="0"/>
                      <a:pt x="12" y="0"/>
                    </a:cubicBezTo>
                    <a:cubicBezTo>
                      <a:pt x="3" y="0"/>
                      <a:pt x="0" y="6"/>
                      <a:pt x="5" y="14"/>
                    </a:cubicBezTo>
                    <a:cubicBezTo>
                      <a:pt x="138" y="197"/>
                      <a:pt x="138" y="197"/>
                      <a:pt x="138" y="197"/>
                    </a:cubicBezTo>
                    <a:cubicBezTo>
                      <a:pt x="140" y="201"/>
                      <a:pt x="145" y="204"/>
                      <a:pt x="149" y="206"/>
                    </a:cubicBezTo>
                    <a:cubicBezTo>
                      <a:pt x="145" y="213"/>
                      <a:pt x="142" y="221"/>
                      <a:pt x="142" y="229"/>
                    </a:cubicBezTo>
                    <a:cubicBezTo>
                      <a:pt x="142" y="239"/>
                      <a:pt x="146" y="248"/>
                      <a:pt x="152" y="256"/>
                    </a:cubicBezTo>
                    <a:cubicBezTo>
                      <a:pt x="146" y="263"/>
                      <a:pt x="142" y="272"/>
                      <a:pt x="142" y="282"/>
                    </a:cubicBezTo>
                    <a:cubicBezTo>
                      <a:pt x="142" y="293"/>
                      <a:pt x="146" y="302"/>
                      <a:pt x="152" y="309"/>
                    </a:cubicBezTo>
                    <a:cubicBezTo>
                      <a:pt x="146" y="316"/>
                      <a:pt x="142" y="326"/>
                      <a:pt x="142" y="336"/>
                    </a:cubicBezTo>
                    <a:cubicBezTo>
                      <a:pt x="142" y="359"/>
                      <a:pt x="161" y="377"/>
                      <a:pt x="184" y="377"/>
                    </a:cubicBezTo>
                    <a:cubicBezTo>
                      <a:pt x="212" y="377"/>
                      <a:pt x="212" y="377"/>
                      <a:pt x="212" y="377"/>
                    </a:cubicBezTo>
                    <a:cubicBezTo>
                      <a:pt x="234" y="407"/>
                      <a:pt x="234" y="407"/>
                      <a:pt x="234" y="407"/>
                    </a:cubicBezTo>
                    <a:cubicBezTo>
                      <a:pt x="235" y="409"/>
                      <a:pt x="238" y="410"/>
                      <a:pt x="240" y="410"/>
                    </a:cubicBezTo>
                    <a:cubicBezTo>
                      <a:pt x="335" y="410"/>
                      <a:pt x="335" y="410"/>
                      <a:pt x="335" y="410"/>
                    </a:cubicBezTo>
                    <a:cubicBezTo>
                      <a:pt x="337" y="410"/>
                      <a:pt x="340" y="409"/>
                      <a:pt x="341" y="407"/>
                    </a:cubicBezTo>
                    <a:cubicBezTo>
                      <a:pt x="360" y="377"/>
                      <a:pt x="360" y="377"/>
                      <a:pt x="360" y="377"/>
                    </a:cubicBezTo>
                    <a:cubicBezTo>
                      <a:pt x="384" y="377"/>
                      <a:pt x="384" y="377"/>
                      <a:pt x="384" y="377"/>
                    </a:cubicBezTo>
                    <a:cubicBezTo>
                      <a:pt x="407" y="377"/>
                      <a:pt x="425" y="359"/>
                      <a:pt x="425" y="336"/>
                    </a:cubicBezTo>
                    <a:cubicBezTo>
                      <a:pt x="425" y="326"/>
                      <a:pt x="421" y="316"/>
                      <a:pt x="415" y="309"/>
                    </a:cubicBezTo>
                    <a:cubicBezTo>
                      <a:pt x="421" y="302"/>
                      <a:pt x="425" y="293"/>
                      <a:pt x="425" y="282"/>
                    </a:cubicBezTo>
                    <a:cubicBezTo>
                      <a:pt x="425" y="272"/>
                      <a:pt x="421" y="263"/>
                      <a:pt x="415" y="256"/>
                    </a:cubicBezTo>
                    <a:cubicBezTo>
                      <a:pt x="421" y="248"/>
                      <a:pt x="425" y="239"/>
                      <a:pt x="425" y="229"/>
                    </a:cubicBezTo>
                    <a:cubicBezTo>
                      <a:pt x="425" y="219"/>
                      <a:pt x="421" y="210"/>
                      <a:pt x="416" y="203"/>
                    </a:cubicBezTo>
                    <a:cubicBezTo>
                      <a:pt x="418" y="201"/>
                      <a:pt x="420" y="198"/>
                      <a:pt x="422" y="196"/>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000000"/>
                  </a:solidFill>
                </a:endParaRPr>
              </a:p>
            </p:txBody>
          </p:sp>
          <p:sp>
            <p:nvSpPr>
              <p:cNvPr id="50" name="Freeform 213"/>
              <p:cNvSpPr>
                <a:spLocks noEditPoints="1"/>
              </p:cNvSpPr>
              <p:nvPr/>
            </p:nvSpPr>
            <p:spPr bwMode="black">
              <a:xfrm>
                <a:off x="7367592" y="4320124"/>
                <a:ext cx="467624" cy="569774"/>
              </a:xfrm>
              <a:custGeom>
                <a:avLst/>
                <a:gdLst>
                  <a:gd name="T0" fmla="*/ 122 w 707"/>
                  <a:gd name="T1" fmla="*/ 705 h 1100"/>
                  <a:gd name="T2" fmla="*/ 642 w 707"/>
                  <a:gd name="T3" fmla="*/ 515 h 1100"/>
                  <a:gd name="T4" fmla="*/ 691 w 707"/>
                  <a:gd name="T5" fmla="*/ 408 h 1100"/>
                  <a:gd name="T6" fmla="*/ 584 w 707"/>
                  <a:gd name="T7" fmla="*/ 359 h 1100"/>
                  <a:gd name="T8" fmla="*/ 65 w 707"/>
                  <a:gd name="T9" fmla="*/ 548 h 1100"/>
                  <a:gd name="T10" fmla="*/ 15 w 707"/>
                  <a:gd name="T11" fmla="*/ 655 h 1100"/>
                  <a:gd name="T12" fmla="*/ 122 w 707"/>
                  <a:gd name="T13" fmla="*/ 705 h 1100"/>
                  <a:gd name="T14" fmla="*/ 652 w 707"/>
                  <a:gd name="T15" fmla="*/ 714 h 1100"/>
                  <a:gd name="T16" fmla="*/ 706 w 707"/>
                  <a:gd name="T17" fmla="*/ 636 h 1100"/>
                  <a:gd name="T18" fmla="*/ 701 w 707"/>
                  <a:gd name="T19" fmla="*/ 608 h 1100"/>
                  <a:gd name="T20" fmla="*/ 594 w 707"/>
                  <a:gd name="T21" fmla="*/ 558 h 1100"/>
                  <a:gd name="T22" fmla="*/ 75 w 707"/>
                  <a:gd name="T23" fmla="*/ 748 h 1100"/>
                  <a:gd name="T24" fmla="*/ 20 w 707"/>
                  <a:gd name="T25" fmla="*/ 825 h 1100"/>
                  <a:gd name="T26" fmla="*/ 20 w 707"/>
                  <a:gd name="T27" fmla="*/ 826 h 1100"/>
                  <a:gd name="T28" fmla="*/ 73 w 707"/>
                  <a:gd name="T29" fmla="*/ 904 h 1100"/>
                  <a:gd name="T30" fmla="*/ 190 w 707"/>
                  <a:gd name="T31" fmla="*/ 951 h 1100"/>
                  <a:gd name="T32" fmla="*/ 190 w 707"/>
                  <a:gd name="T33" fmla="*/ 1014 h 1100"/>
                  <a:gd name="T34" fmla="*/ 191 w 707"/>
                  <a:gd name="T35" fmla="*/ 1023 h 1100"/>
                  <a:gd name="T36" fmla="*/ 132 w 707"/>
                  <a:gd name="T37" fmla="*/ 1023 h 1100"/>
                  <a:gd name="T38" fmla="*/ 115 w 707"/>
                  <a:gd name="T39" fmla="*/ 1040 h 1100"/>
                  <a:gd name="T40" fmla="*/ 115 w 707"/>
                  <a:gd name="T41" fmla="*/ 1083 h 1100"/>
                  <a:gd name="T42" fmla="*/ 132 w 707"/>
                  <a:gd name="T43" fmla="*/ 1100 h 1100"/>
                  <a:gd name="T44" fmla="*/ 648 w 707"/>
                  <a:gd name="T45" fmla="*/ 1100 h 1100"/>
                  <a:gd name="T46" fmla="*/ 664 w 707"/>
                  <a:gd name="T47" fmla="*/ 1083 h 1100"/>
                  <a:gd name="T48" fmla="*/ 664 w 707"/>
                  <a:gd name="T49" fmla="*/ 1040 h 1100"/>
                  <a:gd name="T50" fmla="*/ 648 w 707"/>
                  <a:gd name="T51" fmla="*/ 1023 h 1100"/>
                  <a:gd name="T52" fmla="*/ 622 w 707"/>
                  <a:gd name="T53" fmla="*/ 1023 h 1100"/>
                  <a:gd name="T54" fmla="*/ 622 w 707"/>
                  <a:gd name="T55" fmla="*/ 1013 h 1100"/>
                  <a:gd name="T56" fmla="*/ 622 w 707"/>
                  <a:gd name="T57" fmla="*/ 873 h 1100"/>
                  <a:gd name="T58" fmla="*/ 539 w 707"/>
                  <a:gd name="T59" fmla="*/ 790 h 1100"/>
                  <a:gd name="T60" fmla="*/ 456 w 707"/>
                  <a:gd name="T61" fmla="*/ 873 h 1100"/>
                  <a:gd name="T62" fmla="*/ 456 w 707"/>
                  <a:gd name="T63" fmla="*/ 1013 h 1100"/>
                  <a:gd name="T64" fmla="*/ 457 w 707"/>
                  <a:gd name="T65" fmla="*/ 1023 h 1100"/>
                  <a:gd name="T66" fmla="*/ 355 w 707"/>
                  <a:gd name="T67" fmla="*/ 1023 h 1100"/>
                  <a:gd name="T68" fmla="*/ 356 w 707"/>
                  <a:gd name="T69" fmla="*/ 1014 h 1100"/>
                  <a:gd name="T70" fmla="*/ 357 w 707"/>
                  <a:gd name="T71" fmla="*/ 895 h 1100"/>
                  <a:gd name="T72" fmla="*/ 346 w 707"/>
                  <a:gd name="T73" fmla="*/ 855 h 1100"/>
                  <a:gd name="T74" fmla="*/ 161 w 707"/>
                  <a:gd name="T75" fmla="*/ 885 h 1100"/>
                  <a:gd name="T76" fmla="*/ 348 w 707"/>
                  <a:gd name="T77" fmla="*/ 826 h 1100"/>
                  <a:gd name="T78" fmla="*/ 652 w 707"/>
                  <a:gd name="T79" fmla="*/ 714 h 1100"/>
                  <a:gd name="T80" fmla="*/ 122 w 707"/>
                  <a:gd name="T81" fmla="*/ 500 h 1100"/>
                  <a:gd name="T82" fmla="*/ 642 w 707"/>
                  <a:gd name="T83" fmla="*/ 310 h 1100"/>
                  <a:gd name="T84" fmla="*/ 696 w 707"/>
                  <a:gd name="T85" fmla="*/ 232 h 1100"/>
                  <a:gd name="T86" fmla="*/ 695 w 707"/>
                  <a:gd name="T87" fmla="*/ 223 h 1100"/>
                  <a:gd name="T88" fmla="*/ 624 w 707"/>
                  <a:gd name="T89" fmla="*/ 149 h 1100"/>
                  <a:gd name="T90" fmla="*/ 499 w 707"/>
                  <a:gd name="T91" fmla="*/ 132 h 1100"/>
                  <a:gd name="T92" fmla="*/ 509 w 707"/>
                  <a:gd name="T93" fmla="*/ 93 h 1100"/>
                  <a:gd name="T94" fmla="*/ 504 w 707"/>
                  <a:gd name="T95" fmla="*/ 66 h 1100"/>
                  <a:gd name="T96" fmla="*/ 398 w 707"/>
                  <a:gd name="T97" fmla="*/ 15 h 1100"/>
                  <a:gd name="T98" fmla="*/ 166 w 707"/>
                  <a:gd name="T99" fmla="*/ 96 h 1100"/>
                  <a:gd name="T100" fmla="*/ 110 w 707"/>
                  <a:gd name="T101" fmla="*/ 175 h 1100"/>
                  <a:gd name="T102" fmla="*/ 111 w 707"/>
                  <a:gd name="T103" fmla="*/ 184 h 1100"/>
                  <a:gd name="T104" fmla="*/ 182 w 707"/>
                  <a:gd name="T105" fmla="*/ 257 h 1100"/>
                  <a:gd name="T106" fmla="*/ 243 w 707"/>
                  <a:gd name="T107" fmla="*/ 266 h 1100"/>
                  <a:gd name="T108" fmla="*/ 439 w 707"/>
                  <a:gd name="T109" fmla="*/ 213 h 1100"/>
                  <a:gd name="T110" fmla="*/ 225 w 707"/>
                  <a:gd name="T111" fmla="*/ 285 h 1100"/>
                  <a:gd name="T112" fmla="*/ 65 w 707"/>
                  <a:gd name="T113" fmla="*/ 343 h 1100"/>
                  <a:gd name="T114" fmla="*/ 11 w 707"/>
                  <a:gd name="T115" fmla="*/ 422 h 1100"/>
                  <a:gd name="T116" fmla="*/ 15 w 707"/>
                  <a:gd name="T117" fmla="*/ 451 h 1100"/>
                  <a:gd name="T118" fmla="*/ 122 w 707"/>
                  <a:gd name="T119" fmla="*/ 500 h 1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7" h="1100">
                    <a:moveTo>
                      <a:pt x="122" y="705"/>
                    </a:moveTo>
                    <a:cubicBezTo>
                      <a:pt x="642" y="515"/>
                      <a:pt x="642" y="515"/>
                      <a:pt x="642" y="515"/>
                    </a:cubicBezTo>
                    <a:cubicBezTo>
                      <a:pt x="684" y="499"/>
                      <a:pt x="707" y="451"/>
                      <a:pt x="691" y="408"/>
                    </a:cubicBezTo>
                    <a:cubicBezTo>
                      <a:pt x="675" y="365"/>
                      <a:pt x="627" y="343"/>
                      <a:pt x="584" y="359"/>
                    </a:cubicBezTo>
                    <a:cubicBezTo>
                      <a:pt x="65" y="548"/>
                      <a:pt x="65" y="548"/>
                      <a:pt x="65" y="548"/>
                    </a:cubicBezTo>
                    <a:cubicBezTo>
                      <a:pt x="22" y="564"/>
                      <a:pt x="0" y="612"/>
                      <a:pt x="15" y="655"/>
                    </a:cubicBezTo>
                    <a:cubicBezTo>
                      <a:pt x="31" y="698"/>
                      <a:pt x="79" y="721"/>
                      <a:pt x="122" y="705"/>
                    </a:cubicBezTo>
                    <a:close/>
                    <a:moveTo>
                      <a:pt x="652" y="714"/>
                    </a:moveTo>
                    <a:cubicBezTo>
                      <a:pt x="685" y="702"/>
                      <a:pt x="706" y="671"/>
                      <a:pt x="706" y="636"/>
                    </a:cubicBezTo>
                    <a:cubicBezTo>
                      <a:pt x="706" y="627"/>
                      <a:pt x="704" y="617"/>
                      <a:pt x="701" y="608"/>
                    </a:cubicBezTo>
                    <a:cubicBezTo>
                      <a:pt x="685" y="565"/>
                      <a:pt x="637" y="543"/>
                      <a:pt x="594" y="558"/>
                    </a:cubicBezTo>
                    <a:cubicBezTo>
                      <a:pt x="75" y="748"/>
                      <a:pt x="75" y="748"/>
                      <a:pt x="75" y="748"/>
                    </a:cubicBezTo>
                    <a:cubicBezTo>
                      <a:pt x="43" y="760"/>
                      <a:pt x="21" y="790"/>
                      <a:pt x="20" y="825"/>
                    </a:cubicBezTo>
                    <a:cubicBezTo>
                      <a:pt x="20" y="826"/>
                      <a:pt x="20" y="826"/>
                      <a:pt x="20" y="826"/>
                    </a:cubicBezTo>
                    <a:cubicBezTo>
                      <a:pt x="20" y="860"/>
                      <a:pt x="41" y="891"/>
                      <a:pt x="73" y="904"/>
                    </a:cubicBezTo>
                    <a:cubicBezTo>
                      <a:pt x="73" y="904"/>
                      <a:pt x="140" y="931"/>
                      <a:pt x="190" y="951"/>
                    </a:cubicBezTo>
                    <a:cubicBezTo>
                      <a:pt x="190" y="982"/>
                      <a:pt x="190" y="1014"/>
                      <a:pt x="190" y="1014"/>
                    </a:cubicBezTo>
                    <a:cubicBezTo>
                      <a:pt x="190" y="1017"/>
                      <a:pt x="190" y="1020"/>
                      <a:pt x="191" y="1023"/>
                    </a:cubicBezTo>
                    <a:cubicBezTo>
                      <a:pt x="132" y="1023"/>
                      <a:pt x="132" y="1023"/>
                      <a:pt x="132" y="1023"/>
                    </a:cubicBezTo>
                    <a:cubicBezTo>
                      <a:pt x="122" y="1023"/>
                      <a:pt x="115" y="1030"/>
                      <a:pt x="115" y="1040"/>
                    </a:cubicBezTo>
                    <a:cubicBezTo>
                      <a:pt x="115" y="1083"/>
                      <a:pt x="115" y="1083"/>
                      <a:pt x="115" y="1083"/>
                    </a:cubicBezTo>
                    <a:cubicBezTo>
                      <a:pt x="115" y="1093"/>
                      <a:pt x="122" y="1100"/>
                      <a:pt x="132" y="1100"/>
                    </a:cubicBezTo>
                    <a:cubicBezTo>
                      <a:pt x="648" y="1100"/>
                      <a:pt x="648" y="1100"/>
                      <a:pt x="648" y="1100"/>
                    </a:cubicBezTo>
                    <a:cubicBezTo>
                      <a:pt x="657" y="1100"/>
                      <a:pt x="664" y="1093"/>
                      <a:pt x="664" y="1083"/>
                    </a:cubicBezTo>
                    <a:cubicBezTo>
                      <a:pt x="664" y="1040"/>
                      <a:pt x="664" y="1040"/>
                      <a:pt x="664" y="1040"/>
                    </a:cubicBezTo>
                    <a:cubicBezTo>
                      <a:pt x="664" y="1030"/>
                      <a:pt x="657" y="1023"/>
                      <a:pt x="648" y="1023"/>
                    </a:cubicBezTo>
                    <a:cubicBezTo>
                      <a:pt x="622" y="1023"/>
                      <a:pt x="622" y="1023"/>
                      <a:pt x="622" y="1023"/>
                    </a:cubicBezTo>
                    <a:cubicBezTo>
                      <a:pt x="622" y="1020"/>
                      <a:pt x="622" y="1017"/>
                      <a:pt x="622" y="1013"/>
                    </a:cubicBezTo>
                    <a:cubicBezTo>
                      <a:pt x="622" y="873"/>
                      <a:pt x="622" y="873"/>
                      <a:pt x="622" y="873"/>
                    </a:cubicBezTo>
                    <a:cubicBezTo>
                      <a:pt x="622" y="827"/>
                      <a:pt x="585" y="790"/>
                      <a:pt x="539" y="790"/>
                    </a:cubicBezTo>
                    <a:cubicBezTo>
                      <a:pt x="493" y="790"/>
                      <a:pt x="456" y="827"/>
                      <a:pt x="456" y="873"/>
                    </a:cubicBezTo>
                    <a:cubicBezTo>
                      <a:pt x="456" y="1013"/>
                      <a:pt x="456" y="1013"/>
                      <a:pt x="456" y="1013"/>
                    </a:cubicBezTo>
                    <a:cubicBezTo>
                      <a:pt x="456" y="1017"/>
                      <a:pt x="456" y="1020"/>
                      <a:pt x="457" y="1023"/>
                    </a:cubicBezTo>
                    <a:cubicBezTo>
                      <a:pt x="355" y="1023"/>
                      <a:pt x="355" y="1023"/>
                      <a:pt x="355" y="1023"/>
                    </a:cubicBezTo>
                    <a:cubicBezTo>
                      <a:pt x="356" y="1020"/>
                      <a:pt x="356" y="1017"/>
                      <a:pt x="356" y="1014"/>
                    </a:cubicBezTo>
                    <a:cubicBezTo>
                      <a:pt x="357" y="895"/>
                      <a:pt x="357" y="895"/>
                      <a:pt x="357" y="895"/>
                    </a:cubicBezTo>
                    <a:cubicBezTo>
                      <a:pt x="357" y="880"/>
                      <a:pt x="353" y="867"/>
                      <a:pt x="346" y="855"/>
                    </a:cubicBezTo>
                    <a:cubicBezTo>
                      <a:pt x="161" y="885"/>
                      <a:pt x="161" y="885"/>
                      <a:pt x="161" y="885"/>
                    </a:cubicBezTo>
                    <a:cubicBezTo>
                      <a:pt x="348" y="826"/>
                      <a:pt x="348" y="826"/>
                      <a:pt x="348" y="826"/>
                    </a:cubicBezTo>
                    <a:cubicBezTo>
                      <a:pt x="495" y="772"/>
                      <a:pt x="652" y="714"/>
                      <a:pt x="652" y="714"/>
                    </a:cubicBezTo>
                    <a:close/>
                    <a:moveTo>
                      <a:pt x="122" y="500"/>
                    </a:moveTo>
                    <a:cubicBezTo>
                      <a:pt x="642" y="310"/>
                      <a:pt x="642" y="310"/>
                      <a:pt x="642" y="310"/>
                    </a:cubicBezTo>
                    <a:cubicBezTo>
                      <a:pt x="675" y="298"/>
                      <a:pt x="696" y="267"/>
                      <a:pt x="696" y="232"/>
                    </a:cubicBezTo>
                    <a:cubicBezTo>
                      <a:pt x="696" y="229"/>
                      <a:pt x="696" y="226"/>
                      <a:pt x="695" y="223"/>
                    </a:cubicBezTo>
                    <a:cubicBezTo>
                      <a:pt x="691" y="185"/>
                      <a:pt x="662" y="155"/>
                      <a:pt x="624" y="149"/>
                    </a:cubicBezTo>
                    <a:cubicBezTo>
                      <a:pt x="624" y="149"/>
                      <a:pt x="551" y="139"/>
                      <a:pt x="499" y="132"/>
                    </a:cubicBezTo>
                    <a:cubicBezTo>
                      <a:pt x="505" y="120"/>
                      <a:pt x="509" y="107"/>
                      <a:pt x="509" y="93"/>
                    </a:cubicBezTo>
                    <a:cubicBezTo>
                      <a:pt x="509" y="84"/>
                      <a:pt x="508" y="75"/>
                      <a:pt x="504" y="66"/>
                    </a:cubicBezTo>
                    <a:cubicBezTo>
                      <a:pt x="489" y="22"/>
                      <a:pt x="441" y="0"/>
                      <a:pt x="398" y="15"/>
                    </a:cubicBezTo>
                    <a:cubicBezTo>
                      <a:pt x="166" y="96"/>
                      <a:pt x="166" y="96"/>
                      <a:pt x="166" y="96"/>
                    </a:cubicBezTo>
                    <a:cubicBezTo>
                      <a:pt x="132" y="109"/>
                      <a:pt x="110" y="140"/>
                      <a:pt x="110" y="175"/>
                    </a:cubicBezTo>
                    <a:cubicBezTo>
                      <a:pt x="110" y="178"/>
                      <a:pt x="110" y="181"/>
                      <a:pt x="111" y="184"/>
                    </a:cubicBezTo>
                    <a:cubicBezTo>
                      <a:pt x="115" y="222"/>
                      <a:pt x="145" y="253"/>
                      <a:pt x="182" y="257"/>
                    </a:cubicBezTo>
                    <a:cubicBezTo>
                      <a:pt x="182" y="257"/>
                      <a:pt x="215" y="262"/>
                      <a:pt x="243" y="266"/>
                    </a:cubicBezTo>
                    <a:cubicBezTo>
                      <a:pt x="439" y="213"/>
                      <a:pt x="439" y="213"/>
                      <a:pt x="439" y="213"/>
                    </a:cubicBezTo>
                    <a:cubicBezTo>
                      <a:pt x="225" y="285"/>
                      <a:pt x="225" y="285"/>
                      <a:pt x="225" y="285"/>
                    </a:cubicBezTo>
                    <a:cubicBezTo>
                      <a:pt x="142" y="315"/>
                      <a:pt x="65" y="343"/>
                      <a:pt x="65" y="343"/>
                    </a:cubicBezTo>
                    <a:cubicBezTo>
                      <a:pt x="31" y="356"/>
                      <a:pt x="11" y="388"/>
                      <a:pt x="11" y="422"/>
                    </a:cubicBezTo>
                    <a:cubicBezTo>
                      <a:pt x="11" y="431"/>
                      <a:pt x="12" y="441"/>
                      <a:pt x="15" y="451"/>
                    </a:cubicBezTo>
                    <a:cubicBezTo>
                      <a:pt x="31" y="494"/>
                      <a:pt x="79" y="516"/>
                      <a:pt x="122" y="50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000000"/>
                  </a:solidFill>
                </a:endParaRPr>
              </a:p>
            </p:txBody>
          </p:sp>
          <p:sp>
            <p:nvSpPr>
              <p:cNvPr id="51" name="Freeform 214"/>
              <p:cNvSpPr>
                <a:spLocks/>
              </p:cNvSpPr>
              <p:nvPr/>
            </p:nvSpPr>
            <p:spPr bwMode="black">
              <a:xfrm>
                <a:off x="7442356" y="4915338"/>
                <a:ext cx="362899" cy="63601"/>
              </a:xfrm>
              <a:custGeom>
                <a:avLst/>
                <a:gdLst>
                  <a:gd name="T0" fmla="*/ 549 w 549"/>
                  <a:gd name="T1" fmla="*/ 10 h 123"/>
                  <a:gd name="T2" fmla="*/ 535 w 549"/>
                  <a:gd name="T3" fmla="*/ 0 h 123"/>
                  <a:gd name="T4" fmla="*/ 17 w 549"/>
                  <a:gd name="T5" fmla="*/ 0 h 123"/>
                  <a:gd name="T6" fmla="*/ 0 w 549"/>
                  <a:gd name="T7" fmla="*/ 17 h 123"/>
                  <a:gd name="T8" fmla="*/ 0 w 549"/>
                  <a:gd name="T9" fmla="*/ 106 h 123"/>
                  <a:gd name="T10" fmla="*/ 17 w 549"/>
                  <a:gd name="T11" fmla="*/ 123 h 123"/>
                  <a:gd name="T12" fmla="*/ 535 w 549"/>
                  <a:gd name="T13" fmla="*/ 123 h 123"/>
                  <a:gd name="T14" fmla="*/ 549 w 549"/>
                  <a:gd name="T15" fmla="*/ 113 h 123"/>
                  <a:gd name="T16" fmla="*/ 549 w 549"/>
                  <a:gd name="T17" fmla="*/ 1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123">
                    <a:moveTo>
                      <a:pt x="549" y="10"/>
                    </a:moveTo>
                    <a:cubicBezTo>
                      <a:pt x="547" y="4"/>
                      <a:pt x="541" y="0"/>
                      <a:pt x="535" y="0"/>
                    </a:cubicBezTo>
                    <a:cubicBezTo>
                      <a:pt x="17" y="0"/>
                      <a:pt x="17" y="0"/>
                      <a:pt x="17" y="0"/>
                    </a:cubicBezTo>
                    <a:cubicBezTo>
                      <a:pt x="8" y="0"/>
                      <a:pt x="0" y="7"/>
                      <a:pt x="0" y="17"/>
                    </a:cubicBezTo>
                    <a:cubicBezTo>
                      <a:pt x="0" y="106"/>
                      <a:pt x="0" y="106"/>
                      <a:pt x="0" y="106"/>
                    </a:cubicBezTo>
                    <a:cubicBezTo>
                      <a:pt x="0" y="115"/>
                      <a:pt x="8" y="123"/>
                      <a:pt x="17" y="123"/>
                    </a:cubicBezTo>
                    <a:cubicBezTo>
                      <a:pt x="535" y="123"/>
                      <a:pt x="535" y="123"/>
                      <a:pt x="535" y="123"/>
                    </a:cubicBezTo>
                    <a:cubicBezTo>
                      <a:pt x="541" y="123"/>
                      <a:pt x="547" y="118"/>
                      <a:pt x="549" y="113"/>
                    </a:cubicBezTo>
                    <a:cubicBezTo>
                      <a:pt x="549" y="10"/>
                      <a:pt x="549" y="10"/>
                      <a:pt x="549" y="1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632" dirty="0">
                  <a:solidFill>
                    <a:srgbClr val="000000"/>
                  </a:solidFill>
                </a:endParaRPr>
              </a:p>
            </p:txBody>
          </p:sp>
        </p:grpSp>
        <p:sp>
          <p:nvSpPr>
            <p:cNvPr id="47" name="Rounded Rectangle 46"/>
            <p:cNvSpPr/>
            <p:nvPr/>
          </p:nvSpPr>
          <p:spPr bwMode="auto">
            <a:xfrm rot="19838927">
              <a:off x="9784121" y="4570370"/>
              <a:ext cx="2171700" cy="474924"/>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69971" y="4406016"/>
              <a:ext cx="866284" cy="866284"/>
            </a:xfrm>
            <a:prstGeom prst="rect">
              <a:avLst/>
            </a:prstGeom>
          </p:spPr>
        </p:pic>
      </p:grpSp>
    </p:spTree>
    <p:extLst>
      <p:ext uri="{BB962C8B-B14F-4D97-AF65-F5344CB8AC3E}">
        <p14:creationId xmlns:p14="http://schemas.microsoft.com/office/powerpoint/2010/main" val="10161515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200"/>
                                  </p:stCondLst>
                                  <p:childTnLst>
                                    <p:set>
                                      <p:cBhvr>
                                        <p:cTn id="12" dur="1" fill="hold">
                                          <p:stCondLst>
                                            <p:cond delay="0"/>
                                          </p:stCondLst>
                                        </p:cTn>
                                        <p:tgtEl>
                                          <p:spTgt spid="69"/>
                                        </p:tgtEl>
                                        <p:attrNameLst>
                                          <p:attrName>style.visibility</p:attrName>
                                        </p:attrNameLst>
                                      </p:cBhvr>
                                      <p:to>
                                        <p:strVal val="visible"/>
                                      </p:to>
                                    </p:set>
                                    <p:animEffect transition="in" filter="fade">
                                      <p:cBhvr>
                                        <p:cTn id="13" dur="500"/>
                                        <p:tgtEl>
                                          <p:spTgt spid="69"/>
                                        </p:tgtEl>
                                      </p:cBhvr>
                                    </p:animEffect>
                                  </p:childTnLst>
                                </p:cTn>
                              </p:par>
                            </p:childTnLst>
                          </p:cTn>
                        </p:par>
                        <p:par>
                          <p:cTn id="14" fill="hold">
                            <p:stCondLst>
                              <p:cond delay="700"/>
                            </p:stCondLst>
                            <p:childTnLst>
                              <p:par>
                                <p:cTn id="15" presetID="2" presetClass="entr" presetSubtype="8" decel="10000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1000" fill="hold"/>
                                        <p:tgtEl>
                                          <p:spTgt spid="10"/>
                                        </p:tgtEl>
                                        <p:attrNameLst>
                                          <p:attrName>ppt_x</p:attrName>
                                        </p:attrNameLst>
                                      </p:cBhvr>
                                      <p:tavLst>
                                        <p:tav tm="0">
                                          <p:val>
                                            <p:strVal val="0-#ppt_w/2"/>
                                          </p:val>
                                        </p:tav>
                                        <p:tav tm="100000">
                                          <p:val>
                                            <p:strVal val="#ppt_x"/>
                                          </p:val>
                                        </p:tav>
                                      </p:tavLst>
                                    </p:anim>
                                    <p:anim calcmode="lin" valueType="num">
                                      <p:cBhvr additive="base">
                                        <p:cTn id="18" dur="10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8" decel="100000" fill="hold" grpId="0" nodeType="withEffect">
                                  <p:stCondLst>
                                    <p:cond delay="10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1000" fill="hold"/>
                                        <p:tgtEl>
                                          <p:spTgt spid="14"/>
                                        </p:tgtEl>
                                        <p:attrNameLst>
                                          <p:attrName>ppt_x</p:attrName>
                                        </p:attrNameLst>
                                      </p:cBhvr>
                                      <p:tavLst>
                                        <p:tav tm="0">
                                          <p:val>
                                            <p:strVal val="0-#ppt_w/2"/>
                                          </p:val>
                                        </p:tav>
                                        <p:tav tm="100000">
                                          <p:val>
                                            <p:strVal val="#ppt_x"/>
                                          </p:val>
                                        </p:tav>
                                      </p:tavLst>
                                    </p:anim>
                                    <p:anim calcmode="lin" valueType="num">
                                      <p:cBhvr additive="base">
                                        <p:cTn id="22" dur="1000" fill="hold"/>
                                        <p:tgtEl>
                                          <p:spTgt spid="14"/>
                                        </p:tgtEl>
                                        <p:attrNameLst>
                                          <p:attrName>ppt_y</p:attrName>
                                        </p:attrNameLst>
                                      </p:cBhvr>
                                      <p:tavLst>
                                        <p:tav tm="0">
                                          <p:val>
                                            <p:strVal val="#ppt_y"/>
                                          </p:val>
                                        </p:tav>
                                        <p:tav tm="100000">
                                          <p:val>
                                            <p:strVal val="#ppt_y"/>
                                          </p:val>
                                        </p:tav>
                                      </p:tavLst>
                                    </p:anim>
                                  </p:childTnLst>
                                </p:cTn>
                              </p:par>
                              <p:par>
                                <p:cTn id="23" presetID="2" presetClass="entr" presetSubtype="8" decel="100000" fill="hold" grpId="0" nodeType="withEffect">
                                  <p:stCondLst>
                                    <p:cond delay="20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1000" fill="hold"/>
                                        <p:tgtEl>
                                          <p:spTgt spid="15"/>
                                        </p:tgtEl>
                                        <p:attrNameLst>
                                          <p:attrName>ppt_x</p:attrName>
                                        </p:attrNameLst>
                                      </p:cBhvr>
                                      <p:tavLst>
                                        <p:tav tm="0">
                                          <p:val>
                                            <p:strVal val="0-#ppt_w/2"/>
                                          </p:val>
                                        </p:tav>
                                        <p:tav tm="100000">
                                          <p:val>
                                            <p:strVal val="#ppt_x"/>
                                          </p:val>
                                        </p:tav>
                                      </p:tavLst>
                                    </p:anim>
                                    <p:anim calcmode="lin" valueType="num">
                                      <p:cBhvr additive="base">
                                        <p:cTn id="26" dur="1000" fill="hold"/>
                                        <p:tgtEl>
                                          <p:spTgt spid="15"/>
                                        </p:tgtEl>
                                        <p:attrNameLst>
                                          <p:attrName>ppt_y</p:attrName>
                                        </p:attrNameLst>
                                      </p:cBhvr>
                                      <p:tavLst>
                                        <p:tav tm="0">
                                          <p:val>
                                            <p:strVal val="#ppt_y"/>
                                          </p:val>
                                        </p:tav>
                                        <p:tav tm="100000">
                                          <p:val>
                                            <p:strVal val="#ppt_y"/>
                                          </p:val>
                                        </p:tav>
                                      </p:tavLst>
                                    </p:anim>
                                  </p:childTnLst>
                                </p:cTn>
                              </p:par>
                              <p:par>
                                <p:cTn id="27" presetID="2" presetClass="entr" presetSubtype="8" decel="100000" fill="hold" grpId="0" nodeType="withEffect">
                                  <p:stCondLst>
                                    <p:cond delay="3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1000" fill="hold"/>
                                        <p:tgtEl>
                                          <p:spTgt spid="16"/>
                                        </p:tgtEl>
                                        <p:attrNameLst>
                                          <p:attrName>ppt_x</p:attrName>
                                        </p:attrNameLst>
                                      </p:cBhvr>
                                      <p:tavLst>
                                        <p:tav tm="0">
                                          <p:val>
                                            <p:strVal val="0-#ppt_w/2"/>
                                          </p:val>
                                        </p:tav>
                                        <p:tav tm="100000">
                                          <p:val>
                                            <p:strVal val="#ppt_x"/>
                                          </p:val>
                                        </p:tav>
                                      </p:tavLst>
                                    </p:anim>
                                    <p:anim calcmode="lin" valueType="num">
                                      <p:cBhvr additive="base">
                                        <p:cTn id="30" dur="1000" fill="hold"/>
                                        <p:tgtEl>
                                          <p:spTgt spid="16"/>
                                        </p:tgtEl>
                                        <p:attrNameLst>
                                          <p:attrName>ppt_y</p:attrName>
                                        </p:attrNameLst>
                                      </p:cBhvr>
                                      <p:tavLst>
                                        <p:tav tm="0">
                                          <p:val>
                                            <p:strVal val="#ppt_y"/>
                                          </p:val>
                                        </p:tav>
                                        <p:tav tm="100000">
                                          <p:val>
                                            <p:strVal val="#ppt_y"/>
                                          </p:val>
                                        </p:tav>
                                      </p:tavLst>
                                    </p:anim>
                                  </p:childTnLst>
                                </p:cTn>
                              </p:par>
                              <p:par>
                                <p:cTn id="31" presetID="2" presetClass="entr" presetSubtype="4" fill="hold" nodeType="withEffect">
                                  <p:stCondLst>
                                    <p:cond delay="300"/>
                                  </p:stCondLst>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ppt_x"/>
                                          </p:val>
                                        </p:tav>
                                        <p:tav tm="100000">
                                          <p:val>
                                            <p:strVal val="#ppt_x"/>
                                          </p:val>
                                        </p:tav>
                                      </p:tavLst>
                                    </p:anim>
                                    <p:anim calcmode="lin" valueType="num">
                                      <p:cBhvr additive="base">
                                        <p:cTn id="3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74638" y="1679673"/>
            <a:ext cx="3782713" cy="4103590"/>
            <a:chOff x="274638" y="1679673"/>
            <a:chExt cx="3782713" cy="4103590"/>
          </a:xfrm>
        </p:grpSpPr>
        <p:sp>
          <p:nvSpPr>
            <p:cNvPr id="19" name="Rectangle 18"/>
            <p:cNvSpPr/>
            <p:nvPr/>
          </p:nvSpPr>
          <p:spPr bwMode="auto">
            <a:xfrm>
              <a:off x="274638" y="1679673"/>
              <a:ext cx="3782713" cy="4103590"/>
            </a:xfrm>
            <a:prstGeom prst="rect">
              <a:avLst/>
            </a:prstGeom>
            <a:solidFill>
              <a:srgbClr val="541868"/>
            </a:solidFill>
            <a:ln w="2540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931065" fontAlgn="base">
                <a:spcBef>
                  <a:spcPct val="0"/>
                </a:spcBef>
                <a:spcAft>
                  <a:spcPct val="0"/>
                </a:spcAft>
                <a:defRPr/>
              </a:pPr>
              <a:r>
                <a:rPr lang="en-US" sz="3200" kern="0" dirty="0" err="1">
                  <a:gradFill>
                    <a:gsLst>
                      <a:gs pos="0">
                        <a:schemeClr val="tx1"/>
                      </a:gs>
                      <a:gs pos="100000">
                        <a:schemeClr val="tx1"/>
                      </a:gs>
                    </a:gsLst>
                    <a:lin ang="5400000" scaled="1"/>
                  </a:gradFill>
                  <a:latin typeface="+mj-lt"/>
                  <a:ea typeface="Segoe UI" pitchFamily="34" charset="0"/>
                  <a:cs typeface="Segoe UI" pitchFamily="34" charset="0"/>
                </a:rPr>
                <a:t>WebOps</a:t>
              </a:r>
              <a:endParaRPr lang="en-US" sz="3200" kern="0" dirty="0">
                <a:gradFill>
                  <a:gsLst>
                    <a:gs pos="0">
                      <a:schemeClr val="tx1"/>
                    </a:gs>
                    <a:gs pos="100000">
                      <a:schemeClr val="tx1"/>
                    </a:gs>
                  </a:gsLst>
                  <a:lin ang="5400000" scaled="1"/>
                </a:gradFill>
                <a:latin typeface="+mj-lt"/>
                <a:ea typeface="Segoe UI" pitchFamily="34" charset="0"/>
                <a:cs typeface="Segoe UI" pitchFamily="34" charset="0"/>
              </a:endParaRPr>
            </a:p>
            <a:p>
              <a:pPr defTabSz="931065" fontAlgn="base">
                <a:spcBef>
                  <a:spcPct val="0"/>
                </a:spcBef>
                <a:spcAft>
                  <a:spcPct val="0"/>
                </a:spcAft>
                <a:defRPr/>
              </a:pPr>
              <a:r>
                <a:rPr lang="en-US" kern="0" dirty="0" smtClean="0">
                  <a:gradFill>
                    <a:gsLst>
                      <a:gs pos="0">
                        <a:schemeClr val="tx1"/>
                      </a:gs>
                      <a:gs pos="100000">
                        <a:schemeClr val="tx1"/>
                      </a:gs>
                    </a:gsLst>
                    <a:lin ang="5400000" scaled="1"/>
                  </a:gradFill>
                  <a:ea typeface="Segoe UI" pitchFamily="34" charset="0"/>
                  <a:cs typeface="Segoe UI" pitchFamily="34" charset="0"/>
                </a:rPr>
                <a:t>Google</a:t>
              </a:r>
              <a:r>
                <a:rPr lang="en-US" kern="0" dirty="0">
                  <a:gradFill>
                    <a:gsLst>
                      <a:gs pos="0">
                        <a:schemeClr val="tx1"/>
                      </a:gs>
                      <a:gs pos="100000">
                        <a:schemeClr val="tx1"/>
                      </a:gs>
                    </a:gsLst>
                    <a:lin ang="5400000" scaled="1"/>
                  </a:gradFill>
                  <a:ea typeface="Segoe UI" pitchFamily="34" charset="0"/>
                  <a:cs typeface="Segoe UI" pitchFamily="34" charset="0"/>
                </a:rPr>
                <a:t>, Amazon, Twitter, Facebook, </a:t>
              </a:r>
              <a:r>
                <a:rPr lang="en-US" kern="0" dirty="0" smtClean="0">
                  <a:gradFill>
                    <a:gsLst>
                      <a:gs pos="0">
                        <a:schemeClr val="tx1"/>
                      </a:gs>
                      <a:gs pos="100000">
                        <a:schemeClr val="tx1"/>
                      </a:gs>
                    </a:gsLst>
                    <a:lin ang="5400000" scaled="1"/>
                  </a:gradFill>
                  <a:ea typeface="Segoe UI" pitchFamily="34" charset="0"/>
                  <a:cs typeface="Segoe UI" pitchFamily="34" charset="0"/>
                </a:rPr>
                <a:t>Xbox Live</a:t>
              </a:r>
              <a:r>
                <a:rPr lang="en-US" kern="0" dirty="0">
                  <a:gradFill>
                    <a:gsLst>
                      <a:gs pos="0">
                        <a:schemeClr val="tx1"/>
                      </a:gs>
                      <a:gs pos="100000">
                        <a:schemeClr val="tx1"/>
                      </a:gs>
                    </a:gsLst>
                    <a:lin ang="5400000" scaled="1"/>
                  </a:gradFill>
                  <a:ea typeface="Segoe UI" pitchFamily="34" charset="0"/>
                  <a:cs typeface="Segoe UI" pitchFamily="34" charset="0"/>
                </a:rPr>
                <a:t>, </a:t>
              </a:r>
              <a:r>
                <a:rPr lang="en-US" kern="0" dirty="0" smtClean="0">
                  <a:gradFill>
                    <a:gsLst>
                      <a:gs pos="0">
                        <a:schemeClr val="tx1"/>
                      </a:gs>
                      <a:gs pos="100000">
                        <a:schemeClr val="tx1"/>
                      </a:gs>
                    </a:gsLst>
                    <a:lin ang="5400000" scaled="1"/>
                  </a:gradFill>
                  <a:ea typeface="Segoe UI" pitchFamily="34" charset="0"/>
                  <a:cs typeface="Segoe UI" pitchFamily="34" charset="0"/>
                </a:rPr>
                <a:t>etc.</a:t>
              </a:r>
              <a:endParaRPr lang="en-US" kern="0" dirty="0">
                <a:gradFill>
                  <a:gsLst>
                    <a:gs pos="0">
                      <a:schemeClr val="tx1"/>
                    </a:gs>
                    <a:gs pos="100000">
                      <a:schemeClr val="tx1"/>
                    </a:gs>
                  </a:gsLst>
                  <a:lin ang="5400000" scaled="1"/>
                </a:gradFill>
                <a:ea typeface="Segoe UI" pitchFamily="34" charset="0"/>
                <a:cs typeface="Segoe UI" pitchFamily="34" charset="0"/>
              </a:endParaRPr>
            </a:p>
            <a:p>
              <a:pPr defTabSz="931065" fontAlgn="base">
                <a:spcBef>
                  <a:spcPct val="0"/>
                </a:spcBef>
                <a:spcAft>
                  <a:spcPct val="0"/>
                </a:spcAft>
                <a:defRPr/>
              </a:pPr>
              <a:endParaRPr lang="en-US" kern="0" dirty="0">
                <a:gradFill>
                  <a:gsLst>
                    <a:gs pos="0">
                      <a:schemeClr val="tx1"/>
                    </a:gs>
                    <a:gs pos="100000">
                      <a:schemeClr val="tx1"/>
                    </a:gs>
                  </a:gsLst>
                  <a:lin ang="5400000" scaled="1"/>
                </a:gradFill>
                <a:latin typeface="+mj-lt"/>
                <a:ea typeface="Segoe UI" pitchFamily="34" charset="0"/>
                <a:cs typeface="Segoe UI" pitchFamily="34" charset="0"/>
              </a:endParaRPr>
            </a:p>
          </p:txBody>
        </p:sp>
        <p:grpSp>
          <p:nvGrpSpPr>
            <p:cNvPr id="99" name="Group 98"/>
            <p:cNvGrpSpPr/>
            <p:nvPr/>
          </p:nvGrpSpPr>
          <p:grpSpPr>
            <a:xfrm>
              <a:off x="1225503" y="3465094"/>
              <a:ext cx="1880982" cy="1704520"/>
              <a:chOff x="6897688" y="2274888"/>
              <a:chExt cx="795338" cy="720725"/>
            </a:xfrm>
            <a:solidFill>
              <a:schemeClr val="tx1"/>
            </a:solidFill>
          </p:grpSpPr>
          <p:sp>
            <p:nvSpPr>
              <p:cNvPr id="100" name="Freeform 105"/>
              <p:cNvSpPr>
                <a:spLocks noEditPoints="1"/>
              </p:cNvSpPr>
              <p:nvPr/>
            </p:nvSpPr>
            <p:spPr bwMode="auto">
              <a:xfrm>
                <a:off x="6897688" y="2274888"/>
                <a:ext cx="795338" cy="598488"/>
              </a:xfrm>
              <a:custGeom>
                <a:avLst/>
                <a:gdLst>
                  <a:gd name="T0" fmla="*/ 358 w 378"/>
                  <a:gd name="T1" fmla="*/ 0 h 285"/>
                  <a:gd name="T2" fmla="*/ 20 w 378"/>
                  <a:gd name="T3" fmla="*/ 0 h 285"/>
                  <a:gd name="T4" fmla="*/ 0 w 378"/>
                  <a:gd name="T5" fmla="*/ 20 h 285"/>
                  <a:gd name="T6" fmla="*/ 0 w 378"/>
                  <a:gd name="T7" fmla="*/ 265 h 285"/>
                  <a:gd name="T8" fmla="*/ 20 w 378"/>
                  <a:gd name="T9" fmla="*/ 285 h 285"/>
                  <a:gd name="T10" fmla="*/ 358 w 378"/>
                  <a:gd name="T11" fmla="*/ 285 h 285"/>
                  <a:gd name="T12" fmla="*/ 378 w 378"/>
                  <a:gd name="T13" fmla="*/ 265 h 285"/>
                  <a:gd name="T14" fmla="*/ 378 w 378"/>
                  <a:gd name="T15" fmla="*/ 20 h 285"/>
                  <a:gd name="T16" fmla="*/ 358 w 378"/>
                  <a:gd name="T17" fmla="*/ 0 h 285"/>
                  <a:gd name="T18" fmla="*/ 189 w 378"/>
                  <a:gd name="T19" fmla="*/ 273 h 285"/>
                  <a:gd name="T20" fmla="*/ 177 w 378"/>
                  <a:gd name="T21" fmla="*/ 261 h 285"/>
                  <a:gd name="T22" fmla="*/ 189 w 378"/>
                  <a:gd name="T23" fmla="*/ 249 h 285"/>
                  <a:gd name="T24" fmla="*/ 201 w 378"/>
                  <a:gd name="T25" fmla="*/ 261 h 285"/>
                  <a:gd name="T26" fmla="*/ 189 w 378"/>
                  <a:gd name="T27" fmla="*/ 273 h 285"/>
                  <a:gd name="T28" fmla="*/ 348 w 378"/>
                  <a:gd name="T29" fmla="*/ 234 h 285"/>
                  <a:gd name="T30" fmla="*/ 344 w 378"/>
                  <a:gd name="T31" fmla="*/ 238 h 285"/>
                  <a:gd name="T32" fmla="*/ 34 w 378"/>
                  <a:gd name="T33" fmla="*/ 238 h 285"/>
                  <a:gd name="T34" fmla="*/ 30 w 378"/>
                  <a:gd name="T35" fmla="*/ 234 h 285"/>
                  <a:gd name="T36" fmla="*/ 30 w 378"/>
                  <a:gd name="T37" fmla="*/ 34 h 285"/>
                  <a:gd name="T38" fmla="*/ 34 w 378"/>
                  <a:gd name="T39" fmla="*/ 30 h 285"/>
                  <a:gd name="T40" fmla="*/ 344 w 378"/>
                  <a:gd name="T41" fmla="*/ 30 h 285"/>
                  <a:gd name="T42" fmla="*/ 348 w 378"/>
                  <a:gd name="T43" fmla="*/ 34 h 285"/>
                  <a:gd name="T44" fmla="*/ 348 w 378"/>
                  <a:gd name="T45" fmla="*/ 23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8" h="285">
                    <a:moveTo>
                      <a:pt x="358" y="0"/>
                    </a:moveTo>
                    <a:cubicBezTo>
                      <a:pt x="20" y="0"/>
                      <a:pt x="20" y="0"/>
                      <a:pt x="20" y="0"/>
                    </a:cubicBezTo>
                    <a:cubicBezTo>
                      <a:pt x="9" y="0"/>
                      <a:pt x="0" y="9"/>
                      <a:pt x="0" y="20"/>
                    </a:cubicBezTo>
                    <a:cubicBezTo>
                      <a:pt x="0" y="265"/>
                      <a:pt x="0" y="265"/>
                      <a:pt x="0" y="265"/>
                    </a:cubicBezTo>
                    <a:cubicBezTo>
                      <a:pt x="0" y="276"/>
                      <a:pt x="9" y="285"/>
                      <a:pt x="20" y="285"/>
                    </a:cubicBezTo>
                    <a:cubicBezTo>
                      <a:pt x="358" y="285"/>
                      <a:pt x="358" y="285"/>
                      <a:pt x="358" y="285"/>
                    </a:cubicBezTo>
                    <a:cubicBezTo>
                      <a:pt x="369" y="285"/>
                      <a:pt x="378" y="276"/>
                      <a:pt x="378" y="265"/>
                    </a:cubicBezTo>
                    <a:cubicBezTo>
                      <a:pt x="378" y="20"/>
                      <a:pt x="378" y="20"/>
                      <a:pt x="378" y="20"/>
                    </a:cubicBezTo>
                    <a:cubicBezTo>
                      <a:pt x="378" y="9"/>
                      <a:pt x="369" y="0"/>
                      <a:pt x="358" y="0"/>
                    </a:cubicBezTo>
                    <a:close/>
                    <a:moveTo>
                      <a:pt x="189" y="273"/>
                    </a:moveTo>
                    <a:cubicBezTo>
                      <a:pt x="183" y="273"/>
                      <a:pt x="177" y="268"/>
                      <a:pt x="177" y="261"/>
                    </a:cubicBezTo>
                    <a:cubicBezTo>
                      <a:pt x="177" y="255"/>
                      <a:pt x="183" y="249"/>
                      <a:pt x="189" y="249"/>
                    </a:cubicBezTo>
                    <a:cubicBezTo>
                      <a:pt x="196" y="249"/>
                      <a:pt x="201" y="255"/>
                      <a:pt x="201" y="261"/>
                    </a:cubicBezTo>
                    <a:cubicBezTo>
                      <a:pt x="201" y="268"/>
                      <a:pt x="196" y="273"/>
                      <a:pt x="189" y="273"/>
                    </a:cubicBezTo>
                    <a:close/>
                    <a:moveTo>
                      <a:pt x="348" y="234"/>
                    </a:moveTo>
                    <a:cubicBezTo>
                      <a:pt x="348" y="236"/>
                      <a:pt x="347" y="238"/>
                      <a:pt x="344" y="238"/>
                    </a:cubicBezTo>
                    <a:cubicBezTo>
                      <a:pt x="34" y="238"/>
                      <a:pt x="34" y="238"/>
                      <a:pt x="34" y="238"/>
                    </a:cubicBezTo>
                    <a:cubicBezTo>
                      <a:pt x="32" y="238"/>
                      <a:pt x="30" y="236"/>
                      <a:pt x="30" y="234"/>
                    </a:cubicBezTo>
                    <a:cubicBezTo>
                      <a:pt x="30" y="34"/>
                      <a:pt x="30" y="34"/>
                      <a:pt x="30" y="34"/>
                    </a:cubicBezTo>
                    <a:cubicBezTo>
                      <a:pt x="30" y="32"/>
                      <a:pt x="32" y="30"/>
                      <a:pt x="34" y="30"/>
                    </a:cubicBezTo>
                    <a:cubicBezTo>
                      <a:pt x="344" y="30"/>
                      <a:pt x="344" y="30"/>
                      <a:pt x="344" y="30"/>
                    </a:cubicBezTo>
                    <a:cubicBezTo>
                      <a:pt x="347" y="30"/>
                      <a:pt x="348" y="32"/>
                      <a:pt x="348" y="34"/>
                    </a:cubicBezTo>
                    <a:lnTo>
                      <a:pt x="348"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06"/>
              <p:cNvSpPr>
                <a:spLocks/>
              </p:cNvSpPr>
              <p:nvPr/>
            </p:nvSpPr>
            <p:spPr bwMode="auto">
              <a:xfrm>
                <a:off x="7137400" y="2898775"/>
                <a:ext cx="317500" cy="96838"/>
              </a:xfrm>
              <a:custGeom>
                <a:avLst/>
                <a:gdLst>
                  <a:gd name="T0" fmla="*/ 130 w 151"/>
                  <a:gd name="T1" fmla="*/ 0 h 46"/>
                  <a:gd name="T2" fmla="*/ 20 w 151"/>
                  <a:gd name="T3" fmla="*/ 0 h 46"/>
                  <a:gd name="T4" fmla="*/ 0 w 151"/>
                  <a:gd name="T5" fmla="*/ 34 h 46"/>
                  <a:gd name="T6" fmla="*/ 0 w 151"/>
                  <a:gd name="T7" fmla="*/ 46 h 46"/>
                  <a:gd name="T8" fmla="*/ 151 w 151"/>
                  <a:gd name="T9" fmla="*/ 46 h 46"/>
                  <a:gd name="T10" fmla="*/ 151 w 151"/>
                  <a:gd name="T11" fmla="*/ 34 h 46"/>
                  <a:gd name="T12" fmla="*/ 130 w 151"/>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151" h="46">
                    <a:moveTo>
                      <a:pt x="130" y="0"/>
                    </a:moveTo>
                    <a:cubicBezTo>
                      <a:pt x="20" y="0"/>
                      <a:pt x="20" y="0"/>
                      <a:pt x="20" y="0"/>
                    </a:cubicBezTo>
                    <a:cubicBezTo>
                      <a:pt x="29" y="10"/>
                      <a:pt x="24" y="28"/>
                      <a:pt x="0" y="34"/>
                    </a:cubicBezTo>
                    <a:cubicBezTo>
                      <a:pt x="0" y="46"/>
                      <a:pt x="0" y="46"/>
                      <a:pt x="0" y="46"/>
                    </a:cubicBezTo>
                    <a:cubicBezTo>
                      <a:pt x="151" y="46"/>
                      <a:pt x="151" y="46"/>
                      <a:pt x="151" y="46"/>
                    </a:cubicBezTo>
                    <a:cubicBezTo>
                      <a:pt x="151" y="34"/>
                      <a:pt x="151" y="34"/>
                      <a:pt x="151" y="34"/>
                    </a:cubicBezTo>
                    <a:cubicBezTo>
                      <a:pt x="127" y="28"/>
                      <a:pt x="121" y="10"/>
                      <a:pt x="1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07"/>
              <p:cNvSpPr>
                <a:spLocks/>
              </p:cNvSpPr>
              <p:nvPr/>
            </p:nvSpPr>
            <p:spPr bwMode="auto">
              <a:xfrm>
                <a:off x="7037388" y="2416175"/>
                <a:ext cx="112713" cy="203200"/>
              </a:xfrm>
              <a:custGeom>
                <a:avLst/>
                <a:gdLst>
                  <a:gd name="T0" fmla="*/ 0 w 71"/>
                  <a:gd name="T1" fmla="*/ 0 h 128"/>
                  <a:gd name="T2" fmla="*/ 0 w 71"/>
                  <a:gd name="T3" fmla="*/ 102 h 128"/>
                  <a:gd name="T4" fmla="*/ 22 w 71"/>
                  <a:gd name="T5" fmla="*/ 83 h 128"/>
                  <a:gd name="T6" fmla="*/ 41 w 71"/>
                  <a:gd name="T7" fmla="*/ 128 h 128"/>
                  <a:gd name="T8" fmla="*/ 59 w 71"/>
                  <a:gd name="T9" fmla="*/ 120 h 128"/>
                  <a:gd name="T10" fmla="*/ 42 w 71"/>
                  <a:gd name="T11" fmla="*/ 75 h 128"/>
                  <a:gd name="T12" fmla="*/ 71 w 71"/>
                  <a:gd name="T13" fmla="*/ 74 h 128"/>
                  <a:gd name="T14" fmla="*/ 0 w 71"/>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28">
                    <a:moveTo>
                      <a:pt x="0" y="0"/>
                    </a:moveTo>
                    <a:lnTo>
                      <a:pt x="0" y="102"/>
                    </a:lnTo>
                    <a:lnTo>
                      <a:pt x="22" y="83"/>
                    </a:lnTo>
                    <a:lnTo>
                      <a:pt x="41" y="128"/>
                    </a:lnTo>
                    <a:lnTo>
                      <a:pt x="59" y="120"/>
                    </a:lnTo>
                    <a:lnTo>
                      <a:pt x="42" y="75"/>
                    </a:lnTo>
                    <a:lnTo>
                      <a:pt x="71" y="7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4" name="Group 113"/>
          <p:cNvGrpSpPr/>
          <p:nvPr/>
        </p:nvGrpSpPr>
        <p:grpSpPr>
          <a:xfrm>
            <a:off x="8237217" y="1679673"/>
            <a:ext cx="3903983" cy="4103590"/>
            <a:chOff x="8237217" y="1679673"/>
            <a:chExt cx="3903983" cy="4103590"/>
          </a:xfrm>
        </p:grpSpPr>
        <p:sp>
          <p:nvSpPr>
            <p:cNvPr id="13" name="Rectangle 12"/>
            <p:cNvSpPr/>
            <p:nvPr/>
          </p:nvSpPr>
          <p:spPr bwMode="auto">
            <a:xfrm>
              <a:off x="8237217" y="1679673"/>
              <a:ext cx="3903983" cy="4103590"/>
            </a:xfrm>
            <a:prstGeom prst="rect">
              <a:avLst/>
            </a:prstGeom>
            <a:solidFill>
              <a:srgbClr val="F17719"/>
            </a:solidFill>
            <a:ln w="2540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931065" fontAlgn="base">
                <a:spcBef>
                  <a:spcPct val="0"/>
                </a:spcBef>
                <a:spcAft>
                  <a:spcPct val="0"/>
                </a:spcAft>
                <a:defRPr/>
              </a:pPr>
              <a:r>
                <a:rPr lang="en-US" sz="3200" kern="0" dirty="0" smtClean="0">
                  <a:gradFill>
                    <a:gsLst>
                      <a:gs pos="0">
                        <a:schemeClr val="tx1"/>
                      </a:gs>
                      <a:gs pos="100000">
                        <a:schemeClr val="tx1"/>
                      </a:gs>
                    </a:gsLst>
                    <a:lin ang="5400000" scaled="1"/>
                  </a:gradFill>
                  <a:latin typeface="+mj-lt"/>
                  <a:ea typeface="Segoe UI" pitchFamily="34" charset="0"/>
                  <a:cs typeface="Segoe UI" pitchFamily="34" charset="0"/>
                </a:rPr>
                <a:t>Enterprise </a:t>
              </a:r>
              <a:r>
                <a:rPr lang="en-US" sz="3200" kern="0" dirty="0" err="1" smtClean="0">
                  <a:gradFill>
                    <a:gsLst>
                      <a:gs pos="0">
                        <a:schemeClr val="tx1"/>
                      </a:gs>
                      <a:gs pos="100000">
                        <a:schemeClr val="tx1"/>
                      </a:gs>
                    </a:gsLst>
                    <a:lin ang="5400000" scaled="1"/>
                  </a:gradFill>
                  <a:latin typeface="+mj-lt"/>
                  <a:ea typeface="Segoe UI" pitchFamily="34" charset="0"/>
                  <a:cs typeface="Segoe UI" pitchFamily="34" charset="0"/>
                </a:rPr>
                <a:t>DevOps</a:t>
              </a:r>
              <a:endParaRPr lang="en-US" sz="3200" kern="0" dirty="0" smtClean="0">
                <a:gradFill>
                  <a:gsLst>
                    <a:gs pos="0">
                      <a:schemeClr val="tx1"/>
                    </a:gs>
                    <a:gs pos="100000">
                      <a:schemeClr val="tx1"/>
                    </a:gs>
                  </a:gsLst>
                  <a:lin ang="5400000" scaled="1"/>
                </a:gradFill>
                <a:latin typeface="+mj-lt"/>
                <a:ea typeface="Segoe UI" pitchFamily="34" charset="0"/>
                <a:cs typeface="Segoe UI" pitchFamily="34" charset="0"/>
              </a:endParaRPr>
            </a:p>
            <a:p>
              <a:pPr defTabSz="931065" fontAlgn="base">
                <a:spcBef>
                  <a:spcPct val="0"/>
                </a:spcBef>
                <a:spcAft>
                  <a:spcPct val="0"/>
                </a:spcAft>
                <a:defRPr/>
              </a:pPr>
              <a:r>
                <a:rPr lang="en-US" kern="0" dirty="0">
                  <a:gradFill>
                    <a:gsLst>
                      <a:gs pos="0">
                        <a:schemeClr val="tx1"/>
                      </a:gs>
                      <a:gs pos="100000">
                        <a:schemeClr val="tx1"/>
                      </a:gs>
                    </a:gsLst>
                    <a:lin ang="5400000" scaled="1"/>
                  </a:gradFill>
                  <a:ea typeface="Segoe UI" pitchFamily="34" charset="0"/>
                  <a:cs typeface="Segoe UI" pitchFamily="34" charset="0"/>
                </a:rPr>
                <a:t>C</a:t>
              </a:r>
              <a:r>
                <a:rPr lang="en-US" kern="0" dirty="0" smtClean="0">
                  <a:gradFill>
                    <a:gsLst>
                      <a:gs pos="0">
                        <a:schemeClr val="tx1"/>
                      </a:gs>
                      <a:gs pos="100000">
                        <a:schemeClr val="tx1"/>
                      </a:gs>
                    </a:gsLst>
                    <a:lin ang="5400000" scaled="1"/>
                  </a:gradFill>
                  <a:ea typeface="Segoe UI" pitchFamily="34" charset="0"/>
                  <a:cs typeface="Segoe UI" pitchFamily="34" charset="0"/>
                </a:rPr>
                <a:t>ross-functional</a:t>
              </a:r>
              <a:r>
                <a:rPr lang="en-US" kern="0" dirty="0">
                  <a:gradFill>
                    <a:gsLst>
                      <a:gs pos="0">
                        <a:schemeClr val="tx1"/>
                      </a:gs>
                      <a:gs pos="100000">
                        <a:schemeClr val="tx1"/>
                      </a:gs>
                    </a:gsLst>
                    <a:lin ang="5400000" scaled="1"/>
                  </a:gradFill>
                  <a:ea typeface="Segoe UI" pitchFamily="34" charset="0"/>
                  <a:cs typeface="Segoe UI" pitchFamily="34" charset="0"/>
                </a:rPr>
                <a:t/>
              </a:r>
              <a:br>
                <a:rPr lang="en-US" kern="0" dirty="0">
                  <a:gradFill>
                    <a:gsLst>
                      <a:gs pos="0">
                        <a:schemeClr val="tx1"/>
                      </a:gs>
                      <a:gs pos="100000">
                        <a:schemeClr val="tx1"/>
                      </a:gs>
                    </a:gsLst>
                    <a:lin ang="5400000" scaled="1"/>
                  </a:gradFill>
                  <a:ea typeface="Segoe UI" pitchFamily="34" charset="0"/>
                  <a:cs typeface="Segoe UI" pitchFamily="34" charset="0"/>
                </a:rPr>
              </a:br>
              <a:r>
                <a:rPr lang="en-US" kern="0" dirty="0" smtClean="0">
                  <a:gradFill>
                    <a:gsLst>
                      <a:gs pos="0">
                        <a:schemeClr val="tx1"/>
                      </a:gs>
                      <a:gs pos="100000">
                        <a:schemeClr val="tx1"/>
                      </a:gs>
                    </a:gsLst>
                    <a:lin ang="5400000" scaled="1"/>
                  </a:gradFill>
                  <a:ea typeface="Segoe UI" pitchFamily="34" charset="0"/>
                  <a:cs typeface="Segoe UI" pitchFamily="34" charset="0"/>
                </a:rPr>
                <a:t>organizations</a:t>
              </a:r>
              <a:endParaRPr lang="en-US" kern="0" dirty="0">
                <a:gradFill>
                  <a:gsLst>
                    <a:gs pos="0">
                      <a:schemeClr val="tx1"/>
                    </a:gs>
                    <a:gs pos="100000">
                      <a:schemeClr val="tx1"/>
                    </a:gs>
                  </a:gsLst>
                  <a:lin ang="5400000" scaled="1"/>
                </a:gradFill>
                <a:ea typeface="Segoe UI" pitchFamily="34" charset="0"/>
                <a:cs typeface="Segoe UI" pitchFamily="34" charset="0"/>
              </a:endParaRPr>
            </a:p>
            <a:p>
              <a:pPr defTabSz="931065" fontAlgn="base">
                <a:spcBef>
                  <a:spcPct val="0"/>
                </a:spcBef>
                <a:spcAft>
                  <a:spcPct val="0"/>
                </a:spcAft>
                <a:defRPr/>
              </a:pPr>
              <a:endParaRPr lang="en-US" sz="3600" kern="0" dirty="0">
                <a:gradFill>
                  <a:gsLst>
                    <a:gs pos="0">
                      <a:schemeClr val="tx1"/>
                    </a:gs>
                    <a:gs pos="100000">
                      <a:schemeClr val="tx1"/>
                    </a:gs>
                  </a:gsLst>
                  <a:lin ang="5400000" scaled="1"/>
                </a:gradFill>
                <a:latin typeface="+mj-lt"/>
                <a:ea typeface="Segoe UI" pitchFamily="34" charset="0"/>
                <a:cs typeface="Segoe UI" pitchFamily="34" charset="0"/>
              </a:endParaRPr>
            </a:p>
          </p:txBody>
        </p:sp>
        <p:grpSp>
          <p:nvGrpSpPr>
            <p:cNvPr id="103" name="Group 450"/>
            <p:cNvGrpSpPr>
              <a:grpSpLocks noChangeAspect="1"/>
            </p:cNvGrpSpPr>
            <p:nvPr/>
          </p:nvGrpSpPr>
          <p:grpSpPr bwMode="auto">
            <a:xfrm>
              <a:off x="9248717" y="3593369"/>
              <a:ext cx="1880982" cy="1372879"/>
              <a:chOff x="-4187" y="3116"/>
              <a:chExt cx="944" cy="689"/>
            </a:xfrm>
            <a:solidFill>
              <a:schemeClr val="tx1"/>
            </a:solidFill>
          </p:grpSpPr>
          <p:sp>
            <p:nvSpPr>
              <p:cNvPr id="104" name="Freeform 451"/>
              <p:cNvSpPr>
                <a:spLocks/>
              </p:cNvSpPr>
              <p:nvPr/>
            </p:nvSpPr>
            <p:spPr bwMode="auto">
              <a:xfrm>
                <a:off x="-4187" y="3116"/>
                <a:ext cx="944" cy="635"/>
              </a:xfrm>
              <a:custGeom>
                <a:avLst/>
                <a:gdLst>
                  <a:gd name="T0" fmla="*/ 400 w 400"/>
                  <a:gd name="T1" fmla="*/ 44 h 269"/>
                  <a:gd name="T2" fmla="*/ 352 w 400"/>
                  <a:gd name="T3" fmla="*/ 0 h 269"/>
                  <a:gd name="T4" fmla="*/ 352 w 400"/>
                  <a:gd name="T5" fmla="*/ 23 h 269"/>
                  <a:gd name="T6" fmla="*/ 341 w 400"/>
                  <a:gd name="T7" fmla="*/ 23 h 269"/>
                  <a:gd name="T8" fmla="*/ 261 w 400"/>
                  <a:gd name="T9" fmla="*/ 54 h 269"/>
                  <a:gd name="T10" fmla="*/ 185 w 400"/>
                  <a:gd name="T11" fmla="*/ 131 h 269"/>
                  <a:gd name="T12" fmla="*/ 108 w 400"/>
                  <a:gd name="T13" fmla="*/ 207 h 269"/>
                  <a:gd name="T14" fmla="*/ 108 w 400"/>
                  <a:gd name="T15" fmla="*/ 207 h 269"/>
                  <a:gd name="T16" fmla="*/ 59 w 400"/>
                  <a:gd name="T17" fmla="*/ 227 h 269"/>
                  <a:gd name="T18" fmla="*/ 0 w 400"/>
                  <a:gd name="T19" fmla="*/ 227 h 269"/>
                  <a:gd name="T20" fmla="*/ 0 w 400"/>
                  <a:gd name="T21" fmla="*/ 269 h 269"/>
                  <a:gd name="T22" fmla="*/ 59 w 400"/>
                  <a:gd name="T23" fmla="*/ 269 h 269"/>
                  <a:gd name="T24" fmla="*/ 139 w 400"/>
                  <a:gd name="T25" fmla="*/ 238 h 269"/>
                  <a:gd name="T26" fmla="*/ 215 w 400"/>
                  <a:gd name="T27" fmla="*/ 161 h 269"/>
                  <a:gd name="T28" fmla="*/ 292 w 400"/>
                  <a:gd name="T29" fmla="*/ 85 h 269"/>
                  <a:gd name="T30" fmla="*/ 292 w 400"/>
                  <a:gd name="T31" fmla="*/ 85 h 269"/>
                  <a:gd name="T32" fmla="*/ 341 w 400"/>
                  <a:gd name="T33" fmla="*/ 65 h 269"/>
                  <a:gd name="T34" fmla="*/ 352 w 400"/>
                  <a:gd name="T35" fmla="*/ 65 h 269"/>
                  <a:gd name="T36" fmla="*/ 352 w 400"/>
                  <a:gd name="T37" fmla="*/ 89 h 269"/>
                  <a:gd name="T38" fmla="*/ 400 w 400"/>
                  <a:gd name="T39" fmla="*/ 4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0" h="269">
                    <a:moveTo>
                      <a:pt x="400" y="44"/>
                    </a:moveTo>
                    <a:cubicBezTo>
                      <a:pt x="352" y="0"/>
                      <a:pt x="352" y="0"/>
                      <a:pt x="352" y="0"/>
                    </a:cubicBezTo>
                    <a:cubicBezTo>
                      <a:pt x="352" y="23"/>
                      <a:pt x="352" y="23"/>
                      <a:pt x="352" y="23"/>
                    </a:cubicBezTo>
                    <a:cubicBezTo>
                      <a:pt x="341" y="23"/>
                      <a:pt x="341" y="23"/>
                      <a:pt x="341" y="23"/>
                    </a:cubicBezTo>
                    <a:cubicBezTo>
                      <a:pt x="310" y="23"/>
                      <a:pt x="282" y="35"/>
                      <a:pt x="261" y="54"/>
                    </a:cubicBezTo>
                    <a:cubicBezTo>
                      <a:pt x="185" y="131"/>
                      <a:pt x="185" y="131"/>
                      <a:pt x="185" y="131"/>
                    </a:cubicBezTo>
                    <a:cubicBezTo>
                      <a:pt x="108" y="207"/>
                      <a:pt x="108" y="207"/>
                      <a:pt x="108" y="207"/>
                    </a:cubicBezTo>
                    <a:cubicBezTo>
                      <a:pt x="108" y="207"/>
                      <a:pt x="108" y="207"/>
                      <a:pt x="108" y="207"/>
                    </a:cubicBezTo>
                    <a:cubicBezTo>
                      <a:pt x="96" y="219"/>
                      <a:pt x="78" y="227"/>
                      <a:pt x="59" y="227"/>
                    </a:cubicBezTo>
                    <a:cubicBezTo>
                      <a:pt x="0" y="227"/>
                      <a:pt x="0" y="227"/>
                      <a:pt x="0" y="227"/>
                    </a:cubicBezTo>
                    <a:cubicBezTo>
                      <a:pt x="0" y="269"/>
                      <a:pt x="0" y="269"/>
                      <a:pt x="0" y="269"/>
                    </a:cubicBezTo>
                    <a:cubicBezTo>
                      <a:pt x="59" y="269"/>
                      <a:pt x="59" y="269"/>
                      <a:pt x="59" y="269"/>
                    </a:cubicBezTo>
                    <a:cubicBezTo>
                      <a:pt x="90" y="269"/>
                      <a:pt x="118" y="257"/>
                      <a:pt x="139" y="238"/>
                    </a:cubicBezTo>
                    <a:cubicBezTo>
                      <a:pt x="215" y="161"/>
                      <a:pt x="215" y="161"/>
                      <a:pt x="215" y="161"/>
                    </a:cubicBezTo>
                    <a:cubicBezTo>
                      <a:pt x="292" y="85"/>
                      <a:pt x="292" y="85"/>
                      <a:pt x="292" y="85"/>
                    </a:cubicBezTo>
                    <a:cubicBezTo>
                      <a:pt x="292" y="85"/>
                      <a:pt x="292" y="85"/>
                      <a:pt x="292" y="85"/>
                    </a:cubicBezTo>
                    <a:cubicBezTo>
                      <a:pt x="304" y="73"/>
                      <a:pt x="322" y="65"/>
                      <a:pt x="341" y="65"/>
                    </a:cubicBezTo>
                    <a:cubicBezTo>
                      <a:pt x="352" y="65"/>
                      <a:pt x="352" y="65"/>
                      <a:pt x="352" y="65"/>
                    </a:cubicBezTo>
                    <a:cubicBezTo>
                      <a:pt x="352" y="89"/>
                      <a:pt x="352" y="89"/>
                      <a:pt x="352" y="89"/>
                    </a:cubicBezTo>
                    <a:lnTo>
                      <a:pt x="400"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05" name="Freeform 452"/>
              <p:cNvSpPr>
                <a:spLocks/>
              </p:cNvSpPr>
              <p:nvPr/>
            </p:nvSpPr>
            <p:spPr bwMode="auto">
              <a:xfrm>
                <a:off x="-4187" y="3170"/>
                <a:ext cx="460" cy="279"/>
              </a:xfrm>
              <a:custGeom>
                <a:avLst/>
                <a:gdLst>
                  <a:gd name="T0" fmla="*/ 165 w 195"/>
                  <a:gd name="T1" fmla="*/ 118 h 118"/>
                  <a:gd name="T2" fmla="*/ 195 w 195"/>
                  <a:gd name="T3" fmla="*/ 88 h 118"/>
                  <a:gd name="T4" fmla="*/ 139 w 195"/>
                  <a:gd name="T5" fmla="*/ 31 h 118"/>
                  <a:gd name="T6" fmla="*/ 59 w 195"/>
                  <a:gd name="T7" fmla="*/ 0 h 118"/>
                  <a:gd name="T8" fmla="*/ 59 w 195"/>
                  <a:gd name="T9" fmla="*/ 0 h 118"/>
                  <a:gd name="T10" fmla="*/ 0 w 195"/>
                  <a:gd name="T11" fmla="*/ 0 h 118"/>
                  <a:gd name="T12" fmla="*/ 0 w 195"/>
                  <a:gd name="T13" fmla="*/ 42 h 118"/>
                  <a:gd name="T14" fmla="*/ 59 w 195"/>
                  <a:gd name="T15" fmla="*/ 42 h 118"/>
                  <a:gd name="T16" fmla="*/ 59 w 195"/>
                  <a:gd name="T17" fmla="*/ 42 h 118"/>
                  <a:gd name="T18" fmla="*/ 108 w 195"/>
                  <a:gd name="T19" fmla="*/ 61 h 118"/>
                  <a:gd name="T20" fmla="*/ 108 w 195"/>
                  <a:gd name="T21" fmla="*/ 61 h 118"/>
                  <a:gd name="T22" fmla="*/ 165 w 195"/>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5" h="118">
                    <a:moveTo>
                      <a:pt x="165" y="118"/>
                    </a:moveTo>
                    <a:cubicBezTo>
                      <a:pt x="195" y="88"/>
                      <a:pt x="195" y="88"/>
                      <a:pt x="195" y="88"/>
                    </a:cubicBezTo>
                    <a:cubicBezTo>
                      <a:pt x="139" y="31"/>
                      <a:pt x="139" y="31"/>
                      <a:pt x="139" y="31"/>
                    </a:cubicBezTo>
                    <a:cubicBezTo>
                      <a:pt x="118" y="12"/>
                      <a:pt x="90" y="0"/>
                      <a:pt x="59" y="0"/>
                    </a:cubicBezTo>
                    <a:cubicBezTo>
                      <a:pt x="59" y="0"/>
                      <a:pt x="59" y="0"/>
                      <a:pt x="59" y="0"/>
                    </a:cubicBezTo>
                    <a:cubicBezTo>
                      <a:pt x="0" y="0"/>
                      <a:pt x="0" y="0"/>
                      <a:pt x="0" y="0"/>
                    </a:cubicBezTo>
                    <a:cubicBezTo>
                      <a:pt x="0" y="42"/>
                      <a:pt x="0" y="42"/>
                      <a:pt x="0" y="42"/>
                    </a:cubicBezTo>
                    <a:cubicBezTo>
                      <a:pt x="59" y="42"/>
                      <a:pt x="59" y="42"/>
                      <a:pt x="59" y="42"/>
                    </a:cubicBezTo>
                    <a:cubicBezTo>
                      <a:pt x="59" y="42"/>
                      <a:pt x="59" y="42"/>
                      <a:pt x="59" y="42"/>
                    </a:cubicBezTo>
                    <a:cubicBezTo>
                      <a:pt x="78" y="42"/>
                      <a:pt x="96" y="50"/>
                      <a:pt x="108" y="61"/>
                    </a:cubicBezTo>
                    <a:cubicBezTo>
                      <a:pt x="108" y="61"/>
                      <a:pt x="108" y="61"/>
                      <a:pt x="108" y="61"/>
                    </a:cubicBezTo>
                    <a:lnTo>
                      <a:pt x="165"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06" name="Freeform 453"/>
              <p:cNvSpPr>
                <a:spLocks/>
              </p:cNvSpPr>
              <p:nvPr/>
            </p:nvSpPr>
            <p:spPr bwMode="auto">
              <a:xfrm>
                <a:off x="-3703" y="3472"/>
                <a:ext cx="460" cy="333"/>
              </a:xfrm>
              <a:custGeom>
                <a:avLst/>
                <a:gdLst>
                  <a:gd name="T0" fmla="*/ 195 w 195"/>
                  <a:gd name="T1" fmla="*/ 97 h 141"/>
                  <a:gd name="T2" fmla="*/ 147 w 195"/>
                  <a:gd name="T3" fmla="*/ 52 h 141"/>
                  <a:gd name="T4" fmla="*/ 147 w 195"/>
                  <a:gd name="T5" fmla="*/ 76 h 141"/>
                  <a:gd name="T6" fmla="*/ 136 w 195"/>
                  <a:gd name="T7" fmla="*/ 76 h 141"/>
                  <a:gd name="T8" fmla="*/ 136 w 195"/>
                  <a:gd name="T9" fmla="*/ 76 h 141"/>
                  <a:gd name="T10" fmla="*/ 87 w 195"/>
                  <a:gd name="T11" fmla="*/ 56 h 141"/>
                  <a:gd name="T12" fmla="*/ 87 w 195"/>
                  <a:gd name="T13" fmla="*/ 56 h 141"/>
                  <a:gd name="T14" fmla="*/ 30 w 195"/>
                  <a:gd name="T15" fmla="*/ 0 h 141"/>
                  <a:gd name="T16" fmla="*/ 0 w 195"/>
                  <a:gd name="T17" fmla="*/ 30 h 141"/>
                  <a:gd name="T18" fmla="*/ 56 w 195"/>
                  <a:gd name="T19" fmla="*/ 87 h 141"/>
                  <a:gd name="T20" fmla="*/ 136 w 195"/>
                  <a:gd name="T21" fmla="*/ 118 h 141"/>
                  <a:gd name="T22" fmla="*/ 136 w 195"/>
                  <a:gd name="T23" fmla="*/ 118 h 141"/>
                  <a:gd name="T24" fmla="*/ 147 w 195"/>
                  <a:gd name="T25" fmla="*/ 118 h 141"/>
                  <a:gd name="T26" fmla="*/ 147 w 195"/>
                  <a:gd name="T27" fmla="*/ 141 h 141"/>
                  <a:gd name="T28" fmla="*/ 195 w 195"/>
                  <a:gd name="T29" fmla="*/ 9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41">
                    <a:moveTo>
                      <a:pt x="195" y="97"/>
                    </a:moveTo>
                    <a:cubicBezTo>
                      <a:pt x="147" y="52"/>
                      <a:pt x="147" y="52"/>
                      <a:pt x="147" y="52"/>
                    </a:cubicBezTo>
                    <a:cubicBezTo>
                      <a:pt x="147" y="76"/>
                      <a:pt x="147" y="76"/>
                      <a:pt x="147" y="76"/>
                    </a:cubicBezTo>
                    <a:cubicBezTo>
                      <a:pt x="136" y="76"/>
                      <a:pt x="136" y="76"/>
                      <a:pt x="136" y="76"/>
                    </a:cubicBezTo>
                    <a:cubicBezTo>
                      <a:pt x="136" y="76"/>
                      <a:pt x="136" y="76"/>
                      <a:pt x="136" y="76"/>
                    </a:cubicBezTo>
                    <a:cubicBezTo>
                      <a:pt x="117" y="76"/>
                      <a:pt x="99" y="68"/>
                      <a:pt x="87" y="56"/>
                    </a:cubicBezTo>
                    <a:cubicBezTo>
                      <a:pt x="87" y="56"/>
                      <a:pt x="87" y="56"/>
                      <a:pt x="87" y="56"/>
                    </a:cubicBezTo>
                    <a:cubicBezTo>
                      <a:pt x="30" y="0"/>
                      <a:pt x="30" y="0"/>
                      <a:pt x="30" y="0"/>
                    </a:cubicBezTo>
                    <a:cubicBezTo>
                      <a:pt x="0" y="30"/>
                      <a:pt x="0" y="30"/>
                      <a:pt x="0" y="30"/>
                    </a:cubicBezTo>
                    <a:cubicBezTo>
                      <a:pt x="56" y="87"/>
                      <a:pt x="56" y="87"/>
                      <a:pt x="56" y="87"/>
                    </a:cubicBezTo>
                    <a:cubicBezTo>
                      <a:pt x="77" y="106"/>
                      <a:pt x="105" y="118"/>
                      <a:pt x="136" y="118"/>
                    </a:cubicBezTo>
                    <a:cubicBezTo>
                      <a:pt x="136" y="118"/>
                      <a:pt x="136" y="118"/>
                      <a:pt x="136" y="118"/>
                    </a:cubicBezTo>
                    <a:cubicBezTo>
                      <a:pt x="147" y="118"/>
                      <a:pt x="147" y="118"/>
                      <a:pt x="147" y="118"/>
                    </a:cubicBezTo>
                    <a:cubicBezTo>
                      <a:pt x="147" y="141"/>
                      <a:pt x="147" y="141"/>
                      <a:pt x="147" y="141"/>
                    </a:cubicBezTo>
                    <a:lnTo>
                      <a:pt x="195"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grpSp>
      </p:grpSp>
      <p:grpSp>
        <p:nvGrpSpPr>
          <p:cNvPr id="11" name="Group 10"/>
          <p:cNvGrpSpPr/>
          <p:nvPr/>
        </p:nvGrpSpPr>
        <p:grpSpPr>
          <a:xfrm>
            <a:off x="4193302" y="1679673"/>
            <a:ext cx="3907965" cy="4103590"/>
            <a:chOff x="4193302" y="1679673"/>
            <a:chExt cx="3907965" cy="4103590"/>
          </a:xfrm>
        </p:grpSpPr>
        <p:sp>
          <p:nvSpPr>
            <p:cNvPr id="22" name="Rectangle 21"/>
            <p:cNvSpPr/>
            <p:nvPr/>
          </p:nvSpPr>
          <p:spPr bwMode="auto">
            <a:xfrm>
              <a:off x="4193302" y="1679673"/>
              <a:ext cx="3907965" cy="4103590"/>
            </a:xfrm>
            <a:prstGeom prst="rect">
              <a:avLst/>
            </a:prstGeom>
            <a:solidFill>
              <a:srgbClr val="2FAFE9"/>
            </a:solidFill>
            <a:ln w="9525" cap="flat" cmpd="sng" algn="ctr">
              <a:noFill/>
              <a:prstDash val="solid"/>
              <a:headEnd type="none" w="med" len="med"/>
              <a:tailEnd type="none" w="med" len="med"/>
            </a:ln>
            <a:effectLst/>
          </p:spPr>
          <p:txBody>
            <a:bodyPr vert="horz" wrap="square" lIns="182880" tIns="146304" rIns="182880" bIns="146304" numCol="1" spcCol="0" rtlCol="0" anchor="t" anchorCtr="0" compatLnSpc="1">
              <a:prstTxWarp prst="textNoShape">
                <a:avLst/>
              </a:prstTxWarp>
            </a:bodyPr>
            <a:lstStyle/>
            <a:p>
              <a:pPr defTabSz="931065" fontAlgn="base">
                <a:spcBef>
                  <a:spcPct val="0"/>
                </a:spcBef>
                <a:spcAft>
                  <a:spcPct val="0"/>
                </a:spcAft>
                <a:defRPr/>
              </a:pPr>
              <a:r>
                <a:rPr lang="en-US" sz="3200" kern="0" dirty="0" err="1">
                  <a:gradFill>
                    <a:gsLst>
                      <a:gs pos="0">
                        <a:schemeClr val="tx1"/>
                      </a:gs>
                      <a:gs pos="100000">
                        <a:schemeClr val="tx1"/>
                      </a:gs>
                    </a:gsLst>
                    <a:lin ang="5400000" scaled="1"/>
                  </a:gradFill>
                  <a:latin typeface="+mj-lt"/>
                  <a:ea typeface="Segoe UI" pitchFamily="34" charset="0"/>
                  <a:cs typeface="Segoe UI" pitchFamily="34" charset="0"/>
                </a:rPr>
                <a:t>NoOps</a:t>
              </a:r>
              <a:endParaRPr lang="en-US" sz="3200" kern="0" dirty="0">
                <a:gradFill>
                  <a:gsLst>
                    <a:gs pos="0">
                      <a:schemeClr val="tx1"/>
                    </a:gs>
                    <a:gs pos="100000">
                      <a:schemeClr val="tx1"/>
                    </a:gs>
                  </a:gsLst>
                  <a:lin ang="5400000" scaled="1"/>
                </a:gradFill>
                <a:latin typeface="+mj-lt"/>
                <a:ea typeface="Segoe UI" pitchFamily="34" charset="0"/>
                <a:cs typeface="Segoe UI" pitchFamily="34" charset="0"/>
              </a:endParaRPr>
            </a:p>
            <a:p>
              <a:pPr defTabSz="931065" fontAlgn="base">
                <a:spcBef>
                  <a:spcPct val="0"/>
                </a:spcBef>
                <a:spcAft>
                  <a:spcPct val="0"/>
                </a:spcAft>
                <a:defRPr/>
              </a:pPr>
              <a:r>
                <a:rPr lang="en-US" kern="0" dirty="0">
                  <a:gradFill>
                    <a:gsLst>
                      <a:gs pos="0">
                        <a:schemeClr val="tx1"/>
                      </a:gs>
                      <a:gs pos="100000">
                        <a:schemeClr val="tx1"/>
                      </a:gs>
                    </a:gsLst>
                    <a:lin ang="5400000" scaled="1"/>
                  </a:gradFill>
                  <a:ea typeface="Segoe UI" pitchFamily="34" charset="0"/>
                  <a:cs typeface="Segoe UI" pitchFamily="34" charset="0"/>
                </a:rPr>
                <a:t>S</a:t>
              </a:r>
              <a:r>
                <a:rPr lang="en-US" kern="0" dirty="0" smtClean="0">
                  <a:gradFill>
                    <a:gsLst>
                      <a:gs pos="0">
                        <a:schemeClr val="tx1"/>
                      </a:gs>
                      <a:gs pos="100000">
                        <a:schemeClr val="tx1"/>
                      </a:gs>
                    </a:gsLst>
                    <a:lin ang="5400000" scaled="1"/>
                  </a:gradFill>
                  <a:ea typeface="Segoe UI" pitchFamily="34" charset="0"/>
                  <a:cs typeface="Segoe UI" pitchFamily="34" charset="0"/>
                </a:rPr>
                <a:t>mall </a:t>
              </a:r>
              <a:r>
                <a:rPr lang="en-US" kern="0" dirty="0">
                  <a:gradFill>
                    <a:gsLst>
                      <a:gs pos="0">
                        <a:schemeClr val="tx1"/>
                      </a:gs>
                      <a:gs pos="100000">
                        <a:schemeClr val="tx1"/>
                      </a:gs>
                    </a:gsLst>
                    <a:lin ang="5400000" scaled="1"/>
                  </a:gradFill>
                  <a:ea typeface="Segoe UI" pitchFamily="34" charset="0"/>
                  <a:cs typeface="Segoe UI" pitchFamily="34" charset="0"/>
                </a:rPr>
                <a:t>web teams,  </a:t>
              </a:r>
            </a:p>
            <a:p>
              <a:pPr defTabSz="931065" fontAlgn="base">
                <a:spcBef>
                  <a:spcPct val="0"/>
                </a:spcBef>
                <a:spcAft>
                  <a:spcPct val="0"/>
                </a:spcAft>
                <a:defRPr/>
              </a:pPr>
              <a:r>
                <a:rPr lang="en-US" kern="0" dirty="0" smtClean="0">
                  <a:gradFill>
                    <a:gsLst>
                      <a:gs pos="0">
                        <a:schemeClr val="tx1"/>
                      </a:gs>
                      <a:gs pos="100000">
                        <a:schemeClr val="tx1"/>
                      </a:gs>
                    </a:gsLst>
                    <a:lin ang="5400000" scaled="1"/>
                  </a:gradFill>
                  <a:ea typeface="Segoe UI" pitchFamily="34" charset="0"/>
                  <a:cs typeface="Segoe UI" pitchFamily="34" charset="0"/>
                </a:rPr>
                <a:t>start-ups</a:t>
              </a:r>
              <a:endParaRPr lang="en-US" kern="0" dirty="0">
                <a:gradFill>
                  <a:gsLst>
                    <a:gs pos="0">
                      <a:schemeClr val="tx1"/>
                    </a:gs>
                    <a:gs pos="100000">
                      <a:schemeClr val="tx1"/>
                    </a:gs>
                  </a:gsLst>
                  <a:lin ang="5400000" scaled="1"/>
                </a:gradFill>
                <a:ea typeface="Segoe UI" pitchFamily="34" charset="0"/>
                <a:cs typeface="Segoe UI" pitchFamily="34" charset="0"/>
              </a:endParaRPr>
            </a:p>
            <a:p>
              <a:pPr defTabSz="931065" fontAlgn="base">
                <a:spcBef>
                  <a:spcPct val="0"/>
                </a:spcBef>
                <a:spcAft>
                  <a:spcPct val="0"/>
                </a:spcAft>
                <a:defRPr/>
              </a:pPr>
              <a:endParaRPr lang="en-US" sz="3600" kern="0" dirty="0">
                <a:gradFill>
                  <a:gsLst>
                    <a:gs pos="0">
                      <a:schemeClr val="tx1"/>
                    </a:gs>
                    <a:gs pos="100000">
                      <a:schemeClr val="tx1"/>
                    </a:gs>
                  </a:gsLst>
                  <a:lin ang="5400000" scaled="1"/>
                </a:gradFill>
                <a:latin typeface="+mj-lt"/>
                <a:ea typeface="Segoe UI" pitchFamily="34" charset="0"/>
                <a:cs typeface="Segoe UI" pitchFamily="34" charset="0"/>
              </a:endParaRPr>
            </a:p>
          </p:txBody>
        </p:sp>
        <p:grpSp>
          <p:nvGrpSpPr>
            <p:cNvPr id="107" name="Group 740"/>
            <p:cNvGrpSpPr>
              <a:grpSpLocks noChangeAspect="1"/>
            </p:cNvGrpSpPr>
            <p:nvPr/>
          </p:nvGrpSpPr>
          <p:grpSpPr bwMode="auto">
            <a:xfrm>
              <a:off x="5366771" y="3627216"/>
              <a:ext cx="1561026" cy="1339032"/>
              <a:chOff x="7349" y="-2816"/>
              <a:chExt cx="661" cy="567"/>
            </a:xfrm>
            <a:solidFill>
              <a:schemeClr val="tx1"/>
            </a:solidFill>
          </p:grpSpPr>
          <p:sp>
            <p:nvSpPr>
              <p:cNvPr id="108"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09" name="Oval 742"/>
              <p:cNvSpPr>
                <a:spLocks noChangeArrowheads="1"/>
              </p:cNvSpPr>
              <p:nvPr/>
            </p:nvSpPr>
            <p:spPr bwMode="auto">
              <a:xfrm>
                <a:off x="7616" y="-2816"/>
                <a:ext cx="127" cy="1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10"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11" name="Oval 744"/>
              <p:cNvSpPr>
                <a:spLocks noChangeArrowheads="1"/>
              </p:cNvSpPr>
              <p:nvPr/>
            </p:nvSpPr>
            <p:spPr bwMode="auto">
              <a:xfrm>
                <a:off x="7866"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12"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13" name="Oval 746"/>
              <p:cNvSpPr>
                <a:spLocks noChangeArrowheads="1"/>
              </p:cNvSpPr>
              <p:nvPr/>
            </p:nvSpPr>
            <p:spPr bwMode="auto">
              <a:xfrm>
                <a:off x="7384" y="-2780"/>
                <a:ext cx="109" cy="10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grpSp>
      </p:grpSp>
      <p:sp>
        <p:nvSpPr>
          <p:cNvPr id="2" name="Rectangle 1"/>
          <p:cNvSpPr/>
          <p:nvPr/>
        </p:nvSpPr>
        <p:spPr bwMode="auto">
          <a:xfrm>
            <a:off x="0" y="0"/>
            <a:ext cx="12436475" cy="16796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Title 1"/>
          <p:cNvSpPr>
            <a:spLocks noGrp="1"/>
          </p:cNvSpPr>
          <p:nvPr>
            <p:ph type="title"/>
          </p:nvPr>
        </p:nvSpPr>
        <p:spPr/>
        <p:txBody>
          <a:bodyPr/>
          <a:lstStyle/>
          <a:p>
            <a:r>
              <a:rPr lang="en-US" smtClean="0"/>
              <a:t>DevOps flavors </a:t>
            </a:r>
            <a:endParaRPr lang="en-US" dirty="0"/>
          </a:p>
        </p:txBody>
      </p:sp>
    </p:spTree>
    <p:custDataLst>
      <p:tags r:id="rId1"/>
    </p:custDataLst>
    <p:extLst>
      <p:ext uri="{BB962C8B-B14F-4D97-AF65-F5344CB8AC3E}">
        <p14:creationId xmlns:p14="http://schemas.microsoft.com/office/powerpoint/2010/main" val="3372382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1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ppt_x"/>
                                          </p:val>
                                        </p:tav>
                                        <p:tav tm="100000">
                                          <p:val>
                                            <p:strVal val="#ppt_x"/>
                                          </p:val>
                                        </p:tav>
                                      </p:tavLst>
                                    </p:anim>
                                    <p:anim calcmode="lin" valueType="num">
                                      <p:cBhvr additive="base">
                                        <p:cTn id="12" dur="10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decel="100000" fill="hold" nodeType="withEffect">
                                  <p:stCondLst>
                                    <p:cond delay="200"/>
                                  </p:stCondLst>
                                  <p:childTnLst>
                                    <p:set>
                                      <p:cBhvr>
                                        <p:cTn id="14" dur="1" fill="hold">
                                          <p:stCondLst>
                                            <p:cond delay="0"/>
                                          </p:stCondLst>
                                        </p:cTn>
                                        <p:tgtEl>
                                          <p:spTgt spid="114"/>
                                        </p:tgtEl>
                                        <p:attrNameLst>
                                          <p:attrName>style.visibility</p:attrName>
                                        </p:attrNameLst>
                                      </p:cBhvr>
                                      <p:to>
                                        <p:strVal val="visible"/>
                                      </p:to>
                                    </p:set>
                                    <p:anim calcmode="lin" valueType="num">
                                      <p:cBhvr additive="base">
                                        <p:cTn id="15" dur="1000" fill="hold"/>
                                        <p:tgtEl>
                                          <p:spTgt spid="114"/>
                                        </p:tgtEl>
                                        <p:attrNameLst>
                                          <p:attrName>ppt_x</p:attrName>
                                        </p:attrNameLst>
                                      </p:cBhvr>
                                      <p:tavLst>
                                        <p:tav tm="0">
                                          <p:val>
                                            <p:strVal val="#ppt_x"/>
                                          </p:val>
                                        </p:tav>
                                        <p:tav tm="100000">
                                          <p:val>
                                            <p:strVal val="#ppt_x"/>
                                          </p:val>
                                        </p:tav>
                                      </p:tavLst>
                                    </p:anim>
                                    <p:anim calcmode="lin" valueType="num">
                                      <p:cBhvr additive="base">
                                        <p:cTn id="16" dur="1000" fill="hold"/>
                                        <p:tgtEl>
                                          <p:spTgt spid="1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276811" y="1679673"/>
            <a:ext cx="2877509" cy="3189190"/>
          </a:xfrm>
          <a:prstGeom prst="rect">
            <a:avLst/>
          </a:prstGeom>
          <a:solidFill>
            <a:srgbClr val="20ABE9"/>
          </a:solidFill>
          <a:ln w="635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512763" fontAlgn="base">
              <a:spcBef>
                <a:spcPct val="0"/>
              </a:spcBef>
              <a:spcAft>
                <a:spcPct val="0"/>
              </a:spcAft>
            </a:pPr>
            <a:r>
              <a:rPr lang="en-US" sz="2400" kern="0" dirty="0">
                <a:gradFill>
                  <a:gsLst>
                    <a:gs pos="0">
                      <a:schemeClr val="accent1">
                        <a:lumMod val="5000"/>
                        <a:lumOff val="95000"/>
                      </a:schemeClr>
                    </a:gs>
                    <a:gs pos="100000">
                      <a:schemeClr val="tx1"/>
                    </a:gs>
                  </a:gsLst>
                  <a:lin ang="5400000" scaled="1"/>
                </a:gradFill>
                <a:ea typeface="Segoe UI" pitchFamily="34" charset="0"/>
                <a:cs typeface="Segoe UI" pitchFamily="34" charset="0"/>
              </a:rPr>
              <a:t>Reduce change lead-time </a:t>
            </a:r>
            <a:r>
              <a:rPr lang="en-US" sz="2400" kern="0" dirty="0" smtClean="0">
                <a:gradFill>
                  <a:gsLst>
                    <a:gs pos="0">
                      <a:schemeClr val="accent1">
                        <a:lumMod val="5000"/>
                        <a:lumOff val="95000"/>
                      </a:schemeClr>
                    </a:gs>
                    <a:gs pos="100000">
                      <a:schemeClr val="tx1"/>
                    </a:gs>
                  </a:gsLst>
                  <a:lin ang="5400000" scaled="1"/>
                </a:gradFill>
                <a:ea typeface="Segoe UI" pitchFamily="34" charset="0"/>
                <a:cs typeface="Segoe UI" pitchFamily="34" charset="0"/>
              </a:rPr>
              <a:t>(</a:t>
            </a:r>
            <a:r>
              <a:rPr lang="en-US" sz="2400" kern="0" dirty="0">
                <a:gradFill>
                  <a:gsLst>
                    <a:gs pos="0">
                      <a:schemeClr val="accent1">
                        <a:lumMod val="5000"/>
                        <a:lumOff val="95000"/>
                      </a:schemeClr>
                    </a:gs>
                    <a:gs pos="100000">
                      <a:schemeClr val="tx1"/>
                    </a:gs>
                  </a:gsLst>
                  <a:lin ang="5400000" scaled="1"/>
                </a:gradFill>
                <a:ea typeface="Segoe UI" pitchFamily="34" charset="0"/>
                <a:cs typeface="Segoe UI" pitchFamily="34" charset="0"/>
              </a:rPr>
              <a:t>react faster to dynamic business needs) </a:t>
            </a:r>
          </a:p>
          <a:p>
            <a:pPr defTabSz="913543" fontAlgn="base">
              <a:spcBef>
                <a:spcPct val="0"/>
              </a:spcBef>
              <a:spcAft>
                <a:spcPct val="0"/>
              </a:spcAft>
              <a:defRPr/>
            </a:pPr>
            <a:endParaRPr lang="en-US" sz="2400" kern="0" dirty="0">
              <a:gradFill>
                <a:gsLst>
                  <a:gs pos="0">
                    <a:schemeClr val="accent1">
                      <a:lumMod val="5000"/>
                      <a:lumOff val="95000"/>
                    </a:schemeClr>
                  </a:gs>
                  <a:gs pos="100000">
                    <a:schemeClr val="bg1"/>
                  </a:gs>
                </a:gsLst>
                <a:lin ang="5400000" scaled="1"/>
              </a:gradFill>
              <a:latin typeface="+mj-lt"/>
              <a:ea typeface="Segoe UI" pitchFamily="34" charset="0"/>
              <a:cs typeface="Segoe UI" pitchFamily="34" charset="0"/>
            </a:endParaRPr>
          </a:p>
        </p:txBody>
      </p:sp>
      <p:sp>
        <p:nvSpPr>
          <p:cNvPr id="18" name="Rectangle 17"/>
          <p:cNvSpPr/>
          <p:nvPr/>
        </p:nvSpPr>
        <p:spPr bwMode="auto">
          <a:xfrm>
            <a:off x="6282159" y="1679673"/>
            <a:ext cx="2877509" cy="3189190"/>
          </a:xfrm>
          <a:prstGeom prst="rect">
            <a:avLst/>
          </a:prstGeom>
          <a:solidFill>
            <a:schemeClr val="accent6"/>
          </a:solidFill>
          <a:ln w="635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512763" fontAlgn="base">
              <a:spcBef>
                <a:spcPct val="0"/>
              </a:spcBef>
              <a:spcAft>
                <a:spcPct val="0"/>
              </a:spcAft>
            </a:pPr>
            <a:r>
              <a:rPr lang="en-US" sz="2400" kern="0" dirty="0">
                <a:gradFill>
                  <a:gsLst>
                    <a:gs pos="0">
                      <a:schemeClr val="accent1">
                        <a:lumMod val="5000"/>
                        <a:lumOff val="95000"/>
                      </a:schemeClr>
                    </a:gs>
                    <a:gs pos="100000">
                      <a:schemeClr val="tx1"/>
                    </a:gs>
                  </a:gsLst>
                  <a:lin ang="5400000" scaled="1"/>
                </a:gradFill>
                <a:ea typeface="Segoe UI" pitchFamily="34" charset="0"/>
                <a:cs typeface="Segoe UI" pitchFamily="34" charset="0"/>
              </a:rPr>
              <a:t>Reduce change</a:t>
            </a:r>
            <a:br>
              <a:rPr lang="en-US" sz="2400" kern="0" dirty="0">
                <a:gradFill>
                  <a:gsLst>
                    <a:gs pos="0">
                      <a:schemeClr val="accent1">
                        <a:lumMod val="5000"/>
                        <a:lumOff val="95000"/>
                      </a:schemeClr>
                    </a:gs>
                    <a:gs pos="100000">
                      <a:schemeClr val="tx1"/>
                    </a:gs>
                  </a:gsLst>
                  <a:lin ang="5400000" scaled="1"/>
                </a:gradFill>
                <a:ea typeface="Segoe UI" pitchFamily="34" charset="0"/>
                <a:cs typeface="Segoe UI" pitchFamily="34" charset="0"/>
              </a:rPr>
            </a:br>
            <a:r>
              <a:rPr lang="en-US" sz="2400" kern="0" dirty="0">
                <a:gradFill>
                  <a:gsLst>
                    <a:gs pos="0">
                      <a:schemeClr val="accent1">
                        <a:lumMod val="5000"/>
                        <a:lumOff val="95000"/>
                      </a:schemeClr>
                    </a:gs>
                    <a:gs pos="100000">
                      <a:schemeClr val="tx1"/>
                    </a:gs>
                  </a:gsLst>
                  <a:lin ang="5400000" scaled="1"/>
                </a:gradFill>
                <a:ea typeface="Segoe UI" pitchFamily="34" charset="0"/>
                <a:cs typeface="Segoe UI" pitchFamily="34" charset="0"/>
              </a:rPr>
              <a:t>fail rate</a:t>
            </a:r>
          </a:p>
        </p:txBody>
      </p:sp>
      <p:sp>
        <p:nvSpPr>
          <p:cNvPr id="25" name="Rectangle 24"/>
          <p:cNvSpPr/>
          <p:nvPr/>
        </p:nvSpPr>
        <p:spPr bwMode="auto">
          <a:xfrm>
            <a:off x="9287505" y="1679673"/>
            <a:ext cx="2853695" cy="3189190"/>
          </a:xfrm>
          <a:prstGeom prst="rect">
            <a:avLst/>
          </a:prstGeom>
          <a:solidFill>
            <a:schemeClr val="accent5"/>
          </a:solidFill>
          <a:ln w="635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512763" fontAlgn="base">
              <a:spcBef>
                <a:spcPct val="0"/>
              </a:spcBef>
              <a:spcAft>
                <a:spcPct val="0"/>
              </a:spcAft>
            </a:pPr>
            <a:r>
              <a:rPr lang="en-US" sz="2400" kern="0" dirty="0">
                <a:gradFill>
                  <a:gsLst>
                    <a:gs pos="0">
                      <a:schemeClr val="accent1">
                        <a:lumMod val="5000"/>
                        <a:lumOff val="95000"/>
                      </a:schemeClr>
                    </a:gs>
                    <a:gs pos="100000">
                      <a:schemeClr val="tx1"/>
                    </a:gs>
                  </a:gsLst>
                  <a:lin ang="5400000" scaled="1"/>
                </a:gradFill>
                <a:ea typeface="Segoe UI" pitchFamily="34" charset="0"/>
                <a:cs typeface="Segoe UI" pitchFamily="34" charset="0"/>
              </a:rPr>
              <a:t>Reduce </a:t>
            </a:r>
            <a:r>
              <a:rPr lang="en-US" sz="2400" kern="0" dirty="0" smtClean="0">
                <a:gradFill>
                  <a:gsLst>
                    <a:gs pos="0">
                      <a:schemeClr val="accent1">
                        <a:lumMod val="5000"/>
                        <a:lumOff val="95000"/>
                      </a:schemeClr>
                    </a:gs>
                    <a:gs pos="100000">
                      <a:schemeClr val="tx1"/>
                    </a:gs>
                  </a:gsLst>
                  <a:lin ang="5400000" scaled="1"/>
                </a:gradFill>
                <a:ea typeface="Segoe UI" pitchFamily="34" charset="0"/>
                <a:cs typeface="Segoe UI" pitchFamily="34" charset="0"/>
              </a:rPr>
              <a:t>mean-time-to-detect </a:t>
            </a:r>
            <a:br>
              <a:rPr lang="en-US" sz="2400" kern="0" dirty="0" smtClean="0">
                <a:gradFill>
                  <a:gsLst>
                    <a:gs pos="0">
                      <a:schemeClr val="accent1">
                        <a:lumMod val="5000"/>
                        <a:lumOff val="95000"/>
                      </a:schemeClr>
                    </a:gs>
                    <a:gs pos="100000">
                      <a:schemeClr val="tx1"/>
                    </a:gs>
                  </a:gsLst>
                  <a:lin ang="5400000" scaled="1"/>
                </a:gradFill>
                <a:ea typeface="Segoe UI" pitchFamily="34" charset="0"/>
                <a:cs typeface="Segoe UI" pitchFamily="34" charset="0"/>
              </a:rPr>
            </a:br>
            <a:r>
              <a:rPr lang="en-US" sz="2400" kern="0" dirty="0" smtClean="0">
                <a:gradFill>
                  <a:gsLst>
                    <a:gs pos="0">
                      <a:schemeClr val="accent1">
                        <a:lumMod val="5000"/>
                        <a:lumOff val="95000"/>
                      </a:schemeClr>
                    </a:gs>
                    <a:gs pos="100000">
                      <a:schemeClr val="tx1"/>
                    </a:gs>
                  </a:gsLst>
                  <a:lin ang="5400000" scaled="1"/>
                </a:gradFill>
                <a:ea typeface="Segoe UI" pitchFamily="34" charset="0"/>
                <a:cs typeface="Segoe UI" pitchFamily="34" charset="0"/>
              </a:rPr>
              <a:t>&amp; repair </a:t>
            </a:r>
            <a:r>
              <a:rPr lang="en-US" sz="2400" kern="0" dirty="0">
                <a:gradFill>
                  <a:gsLst>
                    <a:gs pos="0">
                      <a:schemeClr val="accent1">
                        <a:lumMod val="5000"/>
                        <a:lumOff val="95000"/>
                      </a:schemeClr>
                    </a:gs>
                    <a:gs pos="100000">
                      <a:schemeClr val="tx1"/>
                    </a:gs>
                  </a:gsLst>
                  <a:lin ang="5400000" scaled="1"/>
                </a:gradFill>
                <a:ea typeface="Segoe UI" pitchFamily="34" charset="0"/>
                <a:cs typeface="Segoe UI" pitchFamily="34" charset="0"/>
              </a:rPr>
              <a:t>(MTTD, MTTR)</a:t>
            </a:r>
          </a:p>
        </p:txBody>
      </p:sp>
      <p:sp>
        <p:nvSpPr>
          <p:cNvPr id="34" name="Rectangle 33"/>
          <p:cNvSpPr/>
          <p:nvPr/>
        </p:nvSpPr>
        <p:spPr bwMode="auto">
          <a:xfrm>
            <a:off x="274638" y="1679673"/>
            <a:ext cx="2874335" cy="3189190"/>
          </a:xfrm>
          <a:prstGeom prst="rect">
            <a:avLst/>
          </a:prstGeom>
          <a:solidFill>
            <a:schemeClr val="tx2"/>
          </a:solidFill>
          <a:ln w="635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512763" fontAlgn="base">
              <a:spcBef>
                <a:spcPct val="0"/>
              </a:spcBef>
              <a:spcAft>
                <a:spcPct val="0"/>
              </a:spcAft>
            </a:pPr>
            <a:r>
              <a:rPr lang="en-US" sz="2400" kern="0" dirty="0">
                <a:gradFill>
                  <a:gsLst>
                    <a:gs pos="0">
                      <a:schemeClr val="accent1">
                        <a:lumMod val="5000"/>
                        <a:lumOff val="95000"/>
                      </a:schemeClr>
                    </a:gs>
                    <a:gs pos="100000">
                      <a:schemeClr val="tx1"/>
                    </a:gs>
                  </a:gsLst>
                  <a:lin ang="5400000" scaled="1"/>
                </a:gradFill>
                <a:ea typeface="Segoe UI" pitchFamily="34" charset="0"/>
                <a:cs typeface="Segoe UI" pitchFamily="34" charset="0"/>
              </a:rPr>
              <a:t>Increase</a:t>
            </a:r>
            <a:br>
              <a:rPr lang="en-US" sz="2400" kern="0" dirty="0">
                <a:gradFill>
                  <a:gsLst>
                    <a:gs pos="0">
                      <a:schemeClr val="accent1">
                        <a:lumMod val="5000"/>
                        <a:lumOff val="95000"/>
                      </a:schemeClr>
                    </a:gs>
                    <a:gs pos="100000">
                      <a:schemeClr val="tx1"/>
                    </a:gs>
                  </a:gsLst>
                  <a:lin ang="5400000" scaled="1"/>
                </a:gradFill>
                <a:ea typeface="Segoe UI" pitchFamily="34" charset="0"/>
                <a:cs typeface="Segoe UI" pitchFamily="34" charset="0"/>
              </a:rPr>
            </a:br>
            <a:r>
              <a:rPr lang="en-US" sz="2400" kern="0" dirty="0">
                <a:gradFill>
                  <a:gsLst>
                    <a:gs pos="0">
                      <a:schemeClr val="accent1">
                        <a:lumMod val="5000"/>
                        <a:lumOff val="95000"/>
                      </a:schemeClr>
                    </a:gs>
                    <a:gs pos="100000">
                      <a:schemeClr val="tx1"/>
                    </a:gs>
                  </a:gsLst>
                  <a:lin ang="5400000" scaled="1"/>
                </a:gradFill>
                <a:ea typeface="Segoe UI" pitchFamily="34" charset="0"/>
                <a:cs typeface="Segoe UI" pitchFamily="34" charset="0"/>
              </a:rPr>
              <a:t>deployment</a:t>
            </a:r>
            <a:br>
              <a:rPr lang="en-US" sz="2400" kern="0" dirty="0">
                <a:gradFill>
                  <a:gsLst>
                    <a:gs pos="0">
                      <a:schemeClr val="accent1">
                        <a:lumMod val="5000"/>
                        <a:lumOff val="95000"/>
                      </a:schemeClr>
                    </a:gs>
                    <a:gs pos="100000">
                      <a:schemeClr val="tx1"/>
                    </a:gs>
                  </a:gsLst>
                  <a:lin ang="5400000" scaled="1"/>
                </a:gradFill>
                <a:ea typeface="Segoe UI" pitchFamily="34" charset="0"/>
                <a:cs typeface="Segoe UI" pitchFamily="34" charset="0"/>
              </a:rPr>
            </a:br>
            <a:r>
              <a:rPr lang="en-US" sz="2400" kern="0" dirty="0">
                <a:gradFill>
                  <a:gsLst>
                    <a:gs pos="0">
                      <a:schemeClr val="accent1">
                        <a:lumMod val="5000"/>
                        <a:lumOff val="95000"/>
                      </a:schemeClr>
                    </a:gs>
                    <a:gs pos="100000">
                      <a:schemeClr val="tx1"/>
                    </a:gs>
                  </a:gsLst>
                  <a:lin ang="5400000" scaled="1"/>
                </a:gradFill>
                <a:ea typeface="Segoe UI" pitchFamily="34" charset="0"/>
                <a:cs typeface="Segoe UI" pitchFamily="34" charset="0"/>
              </a:rPr>
              <a:t>frequency</a:t>
            </a:r>
          </a:p>
          <a:p>
            <a:pPr defTabSz="913543" fontAlgn="base">
              <a:spcBef>
                <a:spcPct val="0"/>
              </a:spcBef>
              <a:spcAft>
                <a:spcPct val="0"/>
              </a:spcAft>
              <a:defRPr/>
            </a:pPr>
            <a:endParaRPr lang="en-US" sz="2400" kern="0" dirty="0">
              <a:gradFill>
                <a:gsLst>
                  <a:gs pos="0">
                    <a:schemeClr val="accent1">
                      <a:lumMod val="5000"/>
                      <a:lumOff val="95000"/>
                    </a:schemeClr>
                  </a:gs>
                  <a:gs pos="100000">
                    <a:schemeClr val="tx1"/>
                  </a:gs>
                </a:gsLst>
                <a:lin ang="5400000" scaled="1"/>
              </a:gradFill>
              <a:latin typeface="+mj-lt"/>
              <a:ea typeface="Segoe UI" pitchFamily="34" charset="0"/>
              <a:cs typeface="Segoe UI" pitchFamily="34" charset="0"/>
            </a:endParaRPr>
          </a:p>
        </p:txBody>
      </p:sp>
      <p:sp>
        <p:nvSpPr>
          <p:cNvPr id="2" name="Rectangle 1"/>
          <p:cNvSpPr/>
          <p:nvPr/>
        </p:nvSpPr>
        <p:spPr bwMode="auto">
          <a:xfrm>
            <a:off x="0" y="0"/>
            <a:ext cx="12436475" cy="16796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ight Brace 5"/>
          <p:cNvSpPr/>
          <p:nvPr/>
        </p:nvSpPr>
        <p:spPr>
          <a:xfrm rot="5400000">
            <a:off x="3021946" y="2238446"/>
            <a:ext cx="366431" cy="5819775"/>
          </a:xfrm>
          <a:prstGeom prst="rightBrace">
            <a:avLst>
              <a:gd name="adj1" fmla="val 94113"/>
              <a:gd name="adj2" fmla="val 50000"/>
            </a:avLst>
          </a:prstGeom>
          <a:ln w="38100" cmpd="sng">
            <a:solidFill>
              <a:srgbClr val="3F3F3F"/>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742"/>
            <a:endParaRPr lang="en-US" sz="1836" dirty="0">
              <a:solidFill>
                <a:srgbClr val="505050"/>
              </a:solidFill>
            </a:endParaRPr>
          </a:p>
        </p:txBody>
      </p:sp>
      <p:sp>
        <p:nvSpPr>
          <p:cNvPr id="7" name="TextBox 6"/>
          <p:cNvSpPr txBox="1"/>
          <p:nvPr/>
        </p:nvSpPr>
        <p:spPr>
          <a:xfrm>
            <a:off x="1016036" y="5312073"/>
            <a:ext cx="4378250" cy="461665"/>
          </a:xfrm>
          <a:prstGeom prst="rect">
            <a:avLst/>
          </a:prstGeom>
          <a:noFill/>
        </p:spPr>
        <p:txBody>
          <a:bodyPr wrap="none" rtlCol="0">
            <a:spAutoFit/>
          </a:bodyPr>
          <a:lstStyle/>
          <a:p>
            <a:pPr defTabSz="932742"/>
            <a:r>
              <a:rPr lang="en-US" sz="2400" b="1" dirty="0">
                <a:gradFill>
                  <a:gsLst>
                    <a:gs pos="0">
                      <a:srgbClr val="3F3F3F"/>
                    </a:gs>
                    <a:gs pos="100000">
                      <a:srgbClr val="3F3F3F"/>
                    </a:gs>
                  </a:gsLst>
                  <a:lin ang="5400000" scaled="1"/>
                </a:gradFill>
                <a:cs typeface="Segoe UI Light" panose="020B0502040204020203" pitchFamily="34" charset="0"/>
              </a:rPr>
              <a:t>Agility</a:t>
            </a:r>
            <a:r>
              <a:rPr lang="en-US" sz="2400" dirty="0">
                <a:gradFill>
                  <a:gsLst>
                    <a:gs pos="0">
                      <a:srgbClr val="3F3F3F"/>
                    </a:gs>
                    <a:gs pos="100000">
                      <a:srgbClr val="3F3F3F"/>
                    </a:gs>
                  </a:gsLst>
                  <a:lin ang="5400000" scaled="1"/>
                </a:gradFill>
                <a:latin typeface="Segoe UI Light" panose="020B0502040204020203" pitchFamily="34" charset="0"/>
                <a:cs typeface="Segoe UI Light" panose="020B0502040204020203" pitchFamily="34" charset="0"/>
              </a:rPr>
              <a:t> </a:t>
            </a:r>
            <a:r>
              <a:rPr lang="en-US" sz="2400" dirty="0">
                <a:gradFill>
                  <a:gsLst>
                    <a:gs pos="0">
                      <a:srgbClr val="3F3F3F"/>
                    </a:gs>
                    <a:gs pos="100000">
                      <a:srgbClr val="3F3F3F"/>
                    </a:gs>
                  </a:gsLst>
                  <a:lin ang="5400000" scaled="1"/>
                </a:gradFill>
                <a:latin typeface="Segoe UI" panose="020B0502040204020203" pitchFamily="34" charset="0"/>
                <a:cs typeface="Segoe UI" panose="020B0502040204020203" pitchFamily="34" charset="0"/>
              </a:rPr>
              <a:t>performance indicators</a:t>
            </a:r>
          </a:p>
        </p:txBody>
      </p:sp>
      <p:sp>
        <p:nvSpPr>
          <p:cNvPr id="23" name="TextBox 22"/>
          <p:cNvSpPr txBox="1"/>
          <p:nvPr/>
        </p:nvSpPr>
        <p:spPr>
          <a:xfrm>
            <a:off x="6799973" y="5331549"/>
            <a:ext cx="4862678" cy="461665"/>
          </a:xfrm>
          <a:prstGeom prst="rect">
            <a:avLst/>
          </a:prstGeom>
          <a:noFill/>
        </p:spPr>
        <p:txBody>
          <a:bodyPr wrap="none" rtlCol="0">
            <a:spAutoFit/>
          </a:bodyPr>
          <a:lstStyle/>
          <a:p>
            <a:pPr defTabSz="932742"/>
            <a:r>
              <a:rPr lang="en-US" sz="2400" b="1" dirty="0">
                <a:gradFill>
                  <a:gsLst>
                    <a:gs pos="0">
                      <a:srgbClr val="3F3F3F"/>
                    </a:gs>
                    <a:gs pos="100000">
                      <a:srgbClr val="3F3F3F"/>
                    </a:gs>
                  </a:gsLst>
                  <a:lin ang="5400000" scaled="1"/>
                </a:gradFill>
                <a:cs typeface="Segoe UI Light" panose="020B0502040204020203" pitchFamily="34" charset="0"/>
              </a:rPr>
              <a:t>Reliability</a:t>
            </a:r>
            <a:r>
              <a:rPr lang="en-US" sz="2400" dirty="0">
                <a:gradFill>
                  <a:gsLst>
                    <a:gs pos="0">
                      <a:srgbClr val="3F3F3F"/>
                    </a:gs>
                    <a:gs pos="100000">
                      <a:srgbClr val="3F3F3F"/>
                    </a:gs>
                  </a:gsLst>
                  <a:lin ang="5400000" scaled="1"/>
                </a:gradFill>
                <a:latin typeface="Segoe UI Light" panose="020B0502040204020203" pitchFamily="34" charset="0"/>
                <a:cs typeface="Segoe UI Light" panose="020B0502040204020203" pitchFamily="34" charset="0"/>
              </a:rPr>
              <a:t> </a:t>
            </a:r>
            <a:r>
              <a:rPr lang="en-US" sz="2400" dirty="0">
                <a:gradFill>
                  <a:gsLst>
                    <a:gs pos="0">
                      <a:srgbClr val="3F3F3F"/>
                    </a:gs>
                    <a:gs pos="100000">
                      <a:srgbClr val="3F3F3F"/>
                    </a:gs>
                  </a:gsLst>
                  <a:lin ang="5400000" scaled="1"/>
                </a:gradFill>
                <a:latin typeface="Segoe UI" panose="020B0502040204020203" pitchFamily="34" charset="0"/>
                <a:cs typeface="Segoe UI" panose="020B0502040204020203" pitchFamily="34" charset="0"/>
              </a:rPr>
              <a:t>performance indicators</a:t>
            </a:r>
          </a:p>
        </p:txBody>
      </p:sp>
      <p:sp>
        <p:nvSpPr>
          <p:cNvPr id="13" name="Title 1"/>
          <p:cNvSpPr>
            <a:spLocks noGrp="1"/>
          </p:cNvSpPr>
          <p:nvPr>
            <p:ph type="title"/>
          </p:nvPr>
        </p:nvSpPr>
        <p:spPr/>
        <p:txBody>
          <a:bodyPr/>
          <a:lstStyle/>
          <a:p>
            <a:r>
              <a:rPr lang="en-US" dirty="0" err="1" smtClean="0"/>
              <a:t>DevOps</a:t>
            </a:r>
            <a:r>
              <a:rPr lang="en-US" dirty="0" smtClean="0"/>
              <a:t> goals and success metrics</a:t>
            </a:r>
            <a:endParaRPr lang="en-US" dirty="0"/>
          </a:p>
        </p:txBody>
      </p:sp>
      <p:sp>
        <p:nvSpPr>
          <p:cNvPr id="36" name="Right Brace 35"/>
          <p:cNvSpPr/>
          <p:nvPr/>
        </p:nvSpPr>
        <p:spPr>
          <a:xfrm rot="5400000">
            <a:off x="9048097" y="2238446"/>
            <a:ext cx="366431" cy="5819775"/>
          </a:xfrm>
          <a:prstGeom prst="rightBrace">
            <a:avLst>
              <a:gd name="adj1" fmla="val 94113"/>
              <a:gd name="adj2" fmla="val 50000"/>
            </a:avLst>
          </a:prstGeom>
          <a:ln w="38100" cmpd="sng">
            <a:solidFill>
              <a:srgbClr val="3F3F3F"/>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32742"/>
            <a:endParaRPr lang="en-US" sz="1836" dirty="0">
              <a:solidFill>
                <a:srgbClr val="505050"/>
              </a:solidFill>
            </a:endParaRPr>
          </a:p>
        </p:txBody>
      </p:sp>
    </p:spTree>
    <p:custDataLst>
      <p:tags r:id="rId1"/>
    </p:custDataLst>
    <p:extLst>
      <p:ext uri="{BB962C8B-B14F-4D97-AF65-F5344CB8AC3E}">
        <p14:creationId xmlns:p14="http://schemas.microsoft.com/office/powerpoint/2010/main" val="40547673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ppt_x"/>
                                          </p:val>
                                        </p:tav>
                                        <p:tav tm="100000">
                                          <p:val>
                                            <p:strVal val="#ppt_x"/>
                                          </p:val>
                                        </p:tav>
                                      </p:tavLst>
                                    </p:anim>
                                    <p:anim calcmode="lin" valueType="num">
                                      <p:cBhvr additive="base">
                                        <p:cTn id="8" dur="10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ppt_x"/>
                                          </p:val>
                                        </p:tav>
                                        <p:tav tm="100000">
                                          <p:val>
                                            <p:strVal val="#ppt_x"/>
                                          </p:val>
                                        </p:tav>
                                      </p:tavLst>
                                    </p:anim>
                                    <p:anim calcmode="lin" valueType="num">
                                      <p:cBhvr additive="base">
                                        <p:cTn id="16" dur="1000" fill="hold"/>
                                        <p:tgtEl>
                                          <p:spTgt spid="18"/>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30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1000" fill="hold"/>
                                        <p:tgtEl>
                                          <p:spTgt spid="25"/>
                                        </p:tgtEl>
                                        <p:attrNameLst>
                                          <p:attrName>ppt_x</p:attrName>
                                        </p:attrNameLst>
                                      </p:cBhvr>
                                      <p:tavLst>
                                        <p:tav tm="0">
                                          <p:val>
                                            <p:strVal val="#ppt_x"/>
                                          </p:val>
                                        </p:tav>
                                        <p:tav tm="100000">
                                          <p:val>
                                            <p:strVal val="#ppt_x"/>
                                          </p:val>
                                        </p:tav>
                                      </p:tavLst>
                                    </p:anim>
                                    <p:anim calcmode="lin" valueType="num">
                                      <p:cBhvr additive="base">
                                        <p:cTn id="20" dur="1000" fill="hold"/>
                                        <p:tgtEl>
                                          <p:spTgt spid="25"/>
                                        </p:tgtEl>
                                        <p:attrNameLst>
                                          <p:attrName>ppt_y</p:attrName>
                                        </p:attrNameLst>
                                      </p:cBhvr>
                                      <p:tavLst>
                                        <p:tav tm="0">
                                          <p:val>
                                            <p:strVal val="0-#ppt_h/2"/>
                                          </p:val>
                                        </p:tav>
                                        <p:tav tm="100000">
                                          <p:val>
                                            <p:strVal val="#ppt_y"/>
                                          </p:val>
                                        </p:tav>
                                      </p:tavLst>
                                    </p:anim>
                                  </p:childTnLst>
                                </p:cTn>
                              </p:par>
                            </p:childTnLst>
                          </p:cTn>
                        </p:par>
                        <p:par>
                          <p:cTn id="21" fill="hold">
                            <p:stCondLst>
                              <p:cond delay="1300"/>
                            </p:stCondLst>
                            <p:childTnLst>
                              <p:par>
                                <p:cTn id="22" presetID="22" presetClass="entr" presetSubtype="2"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right)">
                                      <p:cBhvr>
                                        <p:cTn id="24" dur="500"/>
                                        <p:tgtEl>
                                          <p:spTgt spid="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left)">
                                      <p:cBhvr>
                                        <p:cTn id="27" dur="500"/>
                                        <p:tgtEl>
                                          <p:spTgt spid="36"/>
                                        </p:tgtEl>
                                      </p:cBhvr>
                                    </p:animEffect>
                                  </p:childTnLst>
                                </p:cTn>
                              </p:par>
                            </p:childTnLst>
                          </p:cTn>
                        </p:par>
                        <p:par>
                          <p:cTn id="28" fill="hold">
                            <p:stCondLst>
                              <p:cond delay="1800"/>
                            </p:stCondLst>
                            <p:childTnLst>
                              <p:par>
                                <p:cTn id="29" presetID="10"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5" grpId="0" animBg="1"/>
      <p:bldP spid="34" grpId="0" animBg="1"/>
      <p:bldP spid="6" grpId="0" animBg="1"/>
      <p:bldP spid="7" grpId="0"/>
      <p:bldP spid="23" grpId="0"/>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12436475" cy="2124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Title 2"/>
          <p:cNvSpPr>
            <a:spLocks noGrp="1"/>
          </p:cNvSpPr>
          <p:nvPr>
            <p:ph type="title"/>
          </p:nvPr>
        </p:nvSpPr>
        <p:spPr>
          <a:xfrm>
            <a:off x="274642" y="295277"/>
            <a:ext cx="11889564" cy="917575"/>
          </a:xfrm>
        </p:spPr>
        <p:txBody>
          <a:bodyPr/>
          <a:lstStyle/>
          <a:p>
            <a:r>
              <a:rPr lang="en-US" dirty="0" smtClean="0"/>
              <a:t>Increase </a:t>
            </a:r>
            <a:r>
              <a:rPr lang="en-US" dirty="0"/>
              <a:t>the flow of value</a:t>
            </a:r>
          </a:p>
        </p:txBody>
      </p:sp>
      <p:sp>
        <p:nvSpPr>
          <p:cNvPr id="20" name="Rectangle 19"/>
          <p:cNvSpPr/>
          <p:nvPr/>
        </p:nvSpPr>
        <p:spPr bwMode="auto">
          <a:xfrm>
            <a:off x="542961" y="3110262"/>
            <a:ext cx="2790170" cy="34352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Text Placeholder 5"/>
          <p:cNvSpPr txBox="1">
            <a:spLocks/>
          </p:cNvSpPr>
          <p:nvPr/>
        </p:nvSpPr>
        <p:spPr>
          <a:xfrm>
            <a:off x="542961" y="3696006"/>
            <a:ext cx="2762820" cy="1202370"/>
          </a:xfrm>
          <a:prstGeom prst="rect">
            <a:avLst/>
          </a:prstGeom>
        </p:spPr>
        <p:txBody>
          <a:bodyPr vert="horz" wrap="square" lIns="182880" tIns="146304" rIns="182880" bIns="146304" rtlCol="0">
            <a:noAutofit/>
          </a:bodyPr>
          <a:lst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de-DE" sz="3200" dirty="0">
                <a:gradFill>
                  <a:gsLst>
                    <a:gs pos="42478">
                      <a:srgbClr val="FFFFFF"/>
                    </a:gs>
                    <a:gs pos="77000">
                      <a:srgbClr val="FFFFFF"/>
                    </a:gs>
                  </a:gsLst>
                  <a:lin ang="5400000" scaled="0"/>
                </a:gradFill>
              </a:rPr>
              <a:t>Shorten cycle </a:t>
            </a:r>
            <a:r>
              <a:rPr lang="de-DE" sz="3200" dirty="0" smtClean="0">
                <a:gradFill>
                  <a:gsLst>
                    <a:gs pos="42478">
                      <a:srgbClr val="FFFFFF"/>
                    </a:gs>
                    <a:gs pos="77000">
                      <a:srgbClr val="FFFFFF"/>
                    </a:gs>
                  </a:gsLst>
                  <a:lin ang="5400000" scaled="0"/>
                </a:gradFill>
              </a:rPr>
              <a:t>times</a:t>
            </a:r>
            <a:endParaRPr lang="de-DE" sz="3200" dirty="0">
              <a:gradFill>
                <a:gsLst>
                  <a:gs pos="42478">
                    <a:srgbClr val="FFFFFF"/>
                  </a:gs>
                  <a:gs pos="77000">
                    <a:srgbClr val="FFFFFF"/>
                  </a:gs>
                </a:gsLst>
                <a:lin ang="5400000" scaled="0"/>
              </a:gradFill>
            </a:endParaRPr>
          </a:p>
        </p:txBody>
      </p:sp>
      <p:sp>
        <p:nvSpPr>
          <p:cNvPr id="27" name="Oval 26"/>
          <p:cNvSpPr/>
          <p:nvPr/>
        </p:nvSpPr>
        <p:spPr bwMode="auto">
          <a:xfrm>
            <a:off x="1169339" y="2093531"/>
            <a:ext cx="1480548" cy="1480548"/>
          </a:xfrm>
          <a:prstGeom prst="ellipse">
            <a:avLst/>
          </a:prstGeom>
          <a:solidFill>
            <a:schemeClr val="bg1"/>
          </a:solidFill>
          <a:ln w="920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ShortenCycles.png"/>
          <p:cNvPicPr>
            <a:picLocks noChangeAspect="1"/>
          </p:cNvPicPr>
          <p:nvPr/>
        </p:nvPicPr>
        <p:blipFill rotWithShape="1">
          <a:blip r:embed="rId3">
            <a:extLst>
              <a:ext uri="{28A0092B-C50C-407E-A947-70E740481C1C}">
                <a14:useLocalDpi xmlns:a14="http://schemas.microsoft.com/office/drawing/2010/main" val="0"/>
              </a:ext>
            </a:extLst>
          </a:blip>
          <a:srcRect l="17557" t="9981" r="20811" b="14403"/>
          <a:stretch/>
        </p:blipFill>
        <p:spPr>
          <a:xfrm>
            <a:off x="1398494" y="2336259"/>
            <a:ext cx="1010406" cy="957917"/>
          </a:xfrm>
          <a:prstGeom prst="rect">
            <a:avLst/>
          </a:prstGeom>
        </p:spPr>
      </p:pic>
      <p:grpSp>
        <p:nvGrpSpPr>
          <p:cNvPr id="11" name="Group 10"/>
          <p:cNvGrpSpPr/>
          <p:nvPr/>
        </p:nvGrpSpPr>
        <p:grpSpPr>
          <a:xfrm>
            <a:off x="3363424" y="2093531"/>
            <a:ext cx="8633265" cy="4454613"/>
            <a:chOff x="3363424" y="2093531"/>
            <a:chExt cx="8633265" cy="4454613"/>
          </a:xfrm>
        </p:grpSpPr>
        <p:sp>
          <p:nvSpPr>
            <p:cNvPr id="22" name="Rectangle 21"/>
            <p:cNvSpPr/>
            <p:nvPr/>
          </p:nvSpPr>
          <p:spPr bwMode="auto">
            <a:xfrm>
              <a:off x="6244290" y="3112917"/>
              <a:ext cx="2840157" cy="3435227"/>
            </a:xfrm>
            <a:prstGeom prst="rect">
              <a:avLst/>
            </a:prstGeom>
            <a:solidFill>
              <a:srgbClr val="2FAF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Text Placeholder 7"/>
            <p:cNvSpPr txBox="1">
              <a:spLocks/>
            </p:cNvSpPr>
            <p:nvPr/>
          </p:nvSpPr>
          <p:spPr>
            <a:xfrm>
              <a:off x="6232409" y="3722702"/>
              <a:ext cx="2852038" cy="945580"/>
            </a:xfrm>
            <a:prstGeom prst="rect">
              <a:avLst/>
            </a:prstGeom>
          </p:spPr>
          <p:txBody>
            <a:bodyPr vert="horz" wrap="square" lIns="182880" tIns="146304" rIns="182880" bIns="146304" rtlCol="0">
              <a:noAutofit/>
            </a:bodyPr>
            <a:lst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3200" dirty="0">
                  <a:solidFill>
                    <a:srgbClr val="FFFFFF"/>
                  </a:solidFill>
                </a:rPr>
                <a:t>Improve quality and availability</a:t>
              </a:r>
            </a:p>
          </p:txBody>
        </p:sp>
        <p:sp>
          <p:nvSpPr>
            <p:cNvPr id="33" name="Oval 32"/>
            <p:cNvSpPr/>
            <p:nvPr/>
          </p:nvSpPr>
          <p:spPr bwMode="auto">
            <a:xfrm>
              <a:off x="6910930" y="2148696"/>
              <a:ext cx="1480548" cy="1480548"/>
            </a:xfrm>
            <a:prstGeom prst="ellipse">
              <a:avLst/>
            </a:prstGeom>
            <a:solidFill>
              <a:schemeClr val="bg1"/>
            </a:solidFill>
            <a:ln w="92075">
              <a:solidFill>
                <a:srgbClr val="2FAFE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9142090" y="3112917"/>
              <a:ext cx="2854599" cy="3435227"/>
            </a:xfrm>
            <a:prstGeom prst="rect">
              <a:avLst/>
            </a:prstGeom>
            <a:solidFill>
              <a:srgbClr val="D1281C"/>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Oval 35"/>
            <p:cNvSpPr/>
            <p:nvPr/>
          </p:nvSpPr>
          <p:spPr bwMode="auto">
            <a:xfrm>
              <a:off x="9800294" y="2093531"/>
              <a:ext cx="1480548" cy="1480548"/>
            </a:xfrm>
            <a:prstGeom prst="ellipse">
              <a:avLst/>
            </a:prstGeom>
            <a:solidFill>
              <a:srgbClr val="FFFFFF"/>
            </a:solidFill>
            <a:ln w="92075" cap="flat" cmpd="sng" algn="ctr">
              <a:solidFill>
                <a:srgbClr val="D1281C"/>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 name="Group 7"/>
            <p:cNvGrpSpPr/>
            <p:nvPr/>
          </p:nvGrpSpPr>
          <p:grpSpPr>
            <a:xfrm>
              <a:off x="3363424" y="2121078"/>
              <a:ext cx="2823223" cy="4427066"/>
              <a:chOff x="3363424" y="2121078"/>
              <a:chExt cx="2823223" cy="4427066"/>
            </a:xfrm>
          </p:grpSpPr>
          <p:sp>
            <p:nvSpPr>
              <p:cNvPr id="21" name="Rectangle 20"/>
              <p:cNvSpPr/>
              <p:nvPr/>
            </p:nvSpPr>
            <p:spPr bwMode="auto">
              <a:xfrm>
                <a:off x="3390774" y="3112917"/>
                <a:ext cx="2795873" cy="3435227"/>
              </a:xfrm>
              <a:prstGeom prst="rect">
                <a:avLst/>
              </a:prstGeom>
              <a:solidFill>
                <a:srgbClr val="F1771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Text Placeholder 6"/>
              <p:cNvSpPr txBox="1">
                <a:spLocks/>
              </p:cNvSpPr>
              <p:nvPr/>
            </p:nvSpPr>
            <p:spPr>
              <a:xfrm>
                <a:off x="3363424" y="3671841"/>
                <a:ext cx="2782514" cy="996442"/>
              </a:xfrm>
              <a:prstGeom prst="rect">
                <a:avLst/>
              </a:prstGeom>
            </p:spPr>
            <p:txBody>
              <a:bodyPr vert="horz" wrap="square" lIns="182880" tIns="146304" rIns="182880" bIns="146304" rtlCol="0">
                <a:noAutofit/>
              </a:bodyPr>
              <a:lst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3200" dirty="0">
                    <a:solidFill>
                      <a:srgbClr val="FFFFFF"/>
                    </a:solidFill>
                  </a:rPr>
                  <a:t>Optimize resources</a:t>
                </a:r>
                <a:endParaRPr lang="en-US" sz="3200" dirty="0" smtClean="0">
                  <a:solidFill>
                    <a:srgbClr val="FFFFFF"/>
                  </a:solidFill>
                </a:endParaRPr>
              </a:p>
            </p:txBody>
          </p:sp>
          <p:sp>
            <p:nvSpPr>
              <p:cNvPr id="32" name="Oval 31"/>
              <p:cNvSpPr/>
              <p:nvPr/>
            </p:nvSpPr>
            <p:spPr bwMode="auto">
              <a:xfrm>
                <a:off x="4058581" y="2121078"/>
                <a:ext cx="1480548" cy="1480548"/>
              </a:xfrm>
              <a:prstGeom prst="ellipse">
                <a:avLst/>
              </a:prstGeom>
              <a:solidFill>
                <a:schemeClr val="bg1"/>
              </a:solidFill>
              <a:ln w="92075">
                <a:solidFill>
                  <a:srgbClr val="F1771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9" name="Group 38"/>
              <p:cNvGrpSpPr/>
              <p:nvPr/>
            </p:nvGrpSpPr>
            <p:grpSpPr>
              <a:xfrm>
                <a:off x="4470196" y="2463498"/>
                <a:ext cx="655257" cy="814784"/>
                <a:chOff x="9223030" y="-2441251"/>
                <a:chExt cx="2184644" cy="3706781"/>
              </a:xfrm>
            </p:grpSpPr>
            <p:sp>
              <p:nvSpPr>
                <p:cNvPr id="40" name="Rectangle 39"/>
                <p:cNvSpPr>
                  <a:spLocks noChangeArrowheads="1"/>
                </p:cNvSpPr>
                <p:nvPr/>
              </p:nvSpPr>
              <p:spPr bwMode="auto">
                <a:xfrm>
                  <a:off x="10619431" y="-1741245"/>
                  <a:ext cx="664250" cy="596629"/>
                </a:xfrm>
                <a:prstGeom prst="rect">
                  <a:avLst/>
                </a:prstGeom>
                <a:solidFill>
                  <a:srgbClr val="00BC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dirty="0">
                      <a:effectLst/>
                      <a:latin typeface="Cambria"/>
                      <a:ea typeface="Times New Roman"/>
                      <a:cs typeface="Times New Roman"/>
                    </a:rPr>
                    <a:t> </a:t>
                  </a:r>
                  <a:endParaRPr lang="en-US" sz="1200" dirty="0">
                    <a:effectLst/>
                    <a:latin typeface="Cambria"/>
                    <a:ea typeface="ＭＳ 明朝"/>
                    <a:cs typeface="Times New Roman"/>
                  </a:endParaRPr>
                </a:p>
              </p:txBody>
            </p:sp>
            <p:sp>
              <p:nvSpPr>
                <p:cNvPr id="41" name="Rectangle 40"/>
                <p:cNvSpPr>
                  <a:spLocks noChangeArrowheads="1"/>
                </p:cNvSpPr>
                <p:nvPr/>
              </p:nvSpPr>
              <p:spPr bwMode="auto">
                <a:xfrm>
                  <a:off x="9223030" y="-1144616"/>
                  <a:ext cx="2184644" cy="100423"/>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42" name="Rectangle 41"/>
                <p:cNvSpPr>
                  <a:spLocks noChangeArrowheads="1"/>
                </p:cNvSpPr>
                <p:nvPr/>
              </p:nvSpPr>
              <p:spPr bwMode="auto">
                <a:xfrm>
                  <a:off x="9347024" y="-1044193"/>
                  <a:ext cx="1936657" cy="106330"/>
                </a:xfrm>
                <a:prstGeom prst="rect">
                  <a:avLst/>
                </a:prstGeom>
                <a:solidFill>
                  <a:srgbClr val="505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43" name="Rectangle 42"/>
                <p:cNvSpPr>
                  <a:spLocks noChangeArrowheads="1"/>
                </p:cNvSpPr>
                <p:nvPr/>
              </p:nvSpPr>
              <p:spPr bwMode="auto">
                <a:xfrm>
                  <a:off x="9223030" y="-72455"/>
                  <a:ext cx="2184644" cy="100423"/>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44" name="Rectangle 43"/>
                <p:cNvSpPr>
                  <a:spLocks noChangeArrowheads="1"/>
                </p:cNvSpPr>
                <p:nvPr/>
              </p:nvSpPr>
              <p:spPr bwMode="auto">
                <a:xfrm>
                  <a:off x="9347024" y="22060"/>
                  <a:ext cx="1936657" cy="106330"/>
                </a:xfrm>
                <a:prstGeom prst="rect">
                  <a:avLst/>
                </a:prstGeom>
                <a:solidFill>
                  <a:srgbClr val="505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45" name="Rectangle 44"/>
                <p:cNvSpPr>
                  <a:spLocks noChangeArrowheads="1"/>
                </p:cNvSpPr>
                <p:nvPr/>
              </p:nvSpPr>
              <p:spPr bwMode="auto">
                <a:xfrm>
                  <a:off x="9583201" y="999705"/>
                  <a:ext cx="1464302" cy="94516"/>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46" name="Rectangle 45"/>
                <p:cNvSpPr>
                  <a:spLocks noChangeArrowheads="1"/>
                </p:cNvSpPr>
                <p:nvPr/>
              </p:nvSpPr>
              <p:spPr bwMode="auto">
                <a:xfrm>
                  <a:off x="9707195" y="1094221"/>
                  <a:ext cx="1219267" cy="171309"/>
                </a:xfrm>
                <a:prstGeom prst="rect">
                  <a:avLst/>
                </a:prstGeom>
                <a:solidFill>
                  <a:srgbClr val="505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47" name="Rectangle 46"/>
                <p:cNvSpPr>
                  <a:spLocks noChangeArrowheads="1"/>
                </p:cNvSpPr>
                <p:nvPr/>
              </p:nvSpPr>
              <p:spPr bwMode="auto">
                <a:xfrm>
                  <a:off x="9854806" y="-937863"/>
                  <a:ext cx="1428875" cy="865408"/>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48" name="Freeform 47"/>
                <p:cNvSpPr>
                  <a:spLocks/>
                </p:cNvSpPr>
                <p:nvPr/>
              </p:nvSpPr>
              <p:spPr bwMode="auto">
                <a:xfrm>
                  <a:off x="9854806" y="128390"/>
                  <a:ext cx="1428875" cy="871315"/>
                </a:xfrm>
                <a:custGeom>
                  <a:avLst/>
                  <a:gdLst>
                    <a:gd name="T0" fmla="*/ 363 w 484"/>
                    <a:gd name="T1" fmla="*/ 295 h 295"/>
                    <a:gd name="T2" fmla="*/ 484 w 484"/>
                    <a:gd name="T3" fmla="*/ 0 h 295"/>
                    <a:gd name="T4" fmla="*/ 0 w 484"/>
                    <a:gd name="T5" fmla="*/ 0 h 295"/>
                    <a:gd name="T6" fmla="*/ 0 w 484"/>
                    <a:gd name="T7" fmla="*/ 295 h 295"/>
                    <a:gd name="T8" fmla="*/ 363 w 484"/>
                    <a:gd name="T9" fmla="*/ 295 h 295"/>
                  </a:gdLst>
                  <a:ahLst/>
                  <a:cxnLst>
                    <a:cxn ang="0">
                      <a:pos x="T0" y="T1"/>
                    </a:cxn>
                    <a:cxn ang="0">
                      <a:pos x="T2" y="T3"/>
                    </a:cxn>
                    <a:cxn ang="0">
                      <a:pos x="T4" y="T5"/>
                    </a:cxn>
                    <a:cxn ang="0">
                      <a:pos x="T6" y="T7"/>
                    </a:cxn>
                    <a:cxn ang="0">
                      <a:pos x="T8" y="T9"/>
                    </a:cxn>
                  </a:cxnLst>
                  <a:rect l="0" t="0" r="r" b="b"/>
                  <a:pathLst>
                    <a:path w="484" h="295">
                      <a:moveTo>
                        <a:pt x="363" y="295"/>
                      </a:moveTo>
                      <a:lnTo>
                        <a:pt x="484" y="0"/>
                      </a:lnTo>
                      <a:lnTo>
                        <a:pt x="0" y="0"/>
                      </a:lnTo>
                      <a:lnTo>
                        <a:pt x="0" y="295"/>
                      </a:lnTo>
                      <a:lnTo>
                        <a:pt x="363" y="295"/>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53" name="Rectangle 52"/>
                <p:cNvSpPr>
                  <a:spLocks noChangeArrowheads="1"/>
                </p:cNvSpPr>
                <p:nvPr/>
              </p:nvSpPr>
              <p:spPr bwMode="auto">
                <a:xfrm>
                  <a:off x="9347024" y="-937863"/>
                  <a:ext cx="507782" cy="865408"/>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54" name="Rectangle 53"/>
                <p:cNvSpPr>
                  <a:spLocks noChangeArrowheads="1"/>
                </p:cNvSpPr>
                <p:nvPr/>
              </p:nvSpPr>
              <p:spPr bwMode="auto">
                <a:xfrm>
                  <a:off x="10023082" y="-607059"/>
                  <a:ext cx="507782" cy="209706"/>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dirty="0">
                      <a:effectLst/>
                      <a:latin typeface="Cambria"/>
                      <a:ea typeface="Times New Roman"/>
                      <a:cs typeface="Times New Roman"/>
                    </a:rPr>
                    <a:t> </a:t>
                  </a:r>
                  <a:endParaRPr lang="en-US" sz="1200" dirty="0">
                    <a:effectLst/>
                    <a:latin typeface="Cambria"/>
                    <a:ea typeface="ＭＳ 明朝"/>
                    <a:cs typeface="Times New Roman"/>
                  </a:endParaRPr>
                </a:p>
              </p:txBody>
            </p:sp>
            <p:sp>
              <p:nvSpPr>
                <p:cNvPr id="55" name="Freeform 54"/>
                <p:cNvSpPr>
                  <a:spLocks/>
                </p:cNvSpPr>
                <p:nvPr/>
              </p:nvSpPr>
              <p:spPr bwMode="auto">
                <a:xfrm>
                  <a:off x="9347024" y="128390"/>
                  <a:ext cx="507782" cy="871315"/>
                </a:xfrm>
                <a:custGeom>
                  <a:avLst/>
                  <a:gdLst>
                    <a:gd name="T0" fmla="*/ 122 w 172"/>
                    <a:gd name="T1" fmla="*/ 295 h 295"/>
                    <a:gd name="T2" fmla="*/ 172 w 172"/>
                    <a:gd name="T3" fmla="*/ 295 h 295"/>
                    <a:gd name="T4" fmla="*/ 172 w 172"/>
                    <a:gd name="T5" fmla="*/ 0 h 295"/>
                    <a:gd name="T6" fmla="*/ 0 w 172"/>
                    <a:gd name="T7" fmla="*/ 0 h 295"/>
                    <a:gd name="T8" fmla="*/ 122 w 172"/>
                    <a:gd name="T9" fmla="*/ 295 h 295"/>
                  </a:gdLst>
                  <a:ahLst/>
                  <a:cxnLst>
                    <a:cxn ang="0">
                      <a:pos x="T0" y="T1"/>
                    </a:cxn>
                    <a:cxn ang="0">
                      <a:pos x="T2" y="T3"/>
                    </a:cxn>
                    <a:cxn ang="0">
                      <a:pos x="T4" y="T5"/>
                    </a:cxn>
                    <a:cxn ang="0">
                      <a:pos x="T6" y="T7"/>
                    </a:cxn>
                    <a:cxn ang="0">
                      <a:pos x="T8" y="T9"/>
                    </a:cxn>
                  </a:cxnLst>
                  <a:rect l="0" t="0" r="r" b="b"/>
                  <a:pathLst>
                    <a:path w="172" h="295">
                      <a:moveTo>
                        <a:pt x="122" y="295"/>
                      </a:moveTo>
                      <a:lnTo>
                        <a:pt x="172" y="295"/>
                      </a:lnTo>
                      <a:lnTo>
                        <a:pt x="172" y="0"/>
                      </a:lnTo>
                      <a:lnTo>
                        <a:pt x="0" y="0"/>
                      </a:lnTo>
                      <a:lnTo>
                        <a:pt x="122" y="295"/>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59" name="Rectangle 58"/>
                <p:cNvSpPr>
                  <a:spLocks noChangeArrowheads="1"/>
                </p:cNvSpPr>
                <p:nvPr/>
              </p:nvSpPr>
              <p:spPr bwMode="auto">
                <a:xfrm>
                  <a:off x="9347024" y="-2139983"/>
                  <a:ext cx="513686" cy="995367"/>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60" name="Rectangle 59"/>
                <p:cNvSpPr>
                  <a:spLocks noChangeArrowheads="1"/>
                </p:cNvSpPr>
                <p:nvPr/>
              </p:nvSpPr>
              <p:spPr bwMode="auto">
                <a:xfrm>
                  <a:off x="10359636" y="-1921415"/>
                  <a:ext cx="436929" cy="776799"/>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61" name="Rectangle 60"/>
                <p:cNvSpPr>
                  <a:spLocks noChangeArrowheads="1"/>
                </p:cNvSpPr>
                <p:nvPr/>
              </p:nvSpPr>
              <p:spPr bwMode="auto">
                <a:xfrm>
                  <a:off x="10359636" y="-2305385"/>
                  <a:ext cx="94471" cy="770892"/>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62" name="Rectangle 61"/>
                <p:cNvSpPr>
                  <a:spLocks noChangeArrowheads="1"/>
                </p:cNvSpPr>
                <p:nvPr/>
              </p:nvSpPr>
              <p:spPr bwMode="auto">
                <a:xfrm>
                  <a:off x="9659959" y="-2340828"/>
                  <a:ext cx="522543" cy="1196212"/>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63" name="Rectangle 62"/>
                <p:cNvSpPr>
                  <a:spLocks noChangeArrowheads="1"/>
                </p:cNvSpPr>
                <p:nvPr/>
              </p:nvSpPr>
              <p:spPr bwMode="auto">
                <a:xfrm>
                  <a:off x="10028987" y="-2441251"/>
                  <a:ext cx="330649" cy="1296635"/>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sp>
              <p:nvSpPr>
                <p:cNvPr id="64" name="Rectangle 63"/>
                <p:cNvSpPr>
                  <a:spLocks noChangeArrowheads="1"/>
                </p:cNvSpPr>
                <p:nvPr/>
              </p:nvSpPr>
              <p:spPr bwMode="auto">
                <a:xfrm>
                  <a:off x="9860710" y="-2021838"/>
                  <a:ext cx="286365" cy="877222"/>
                </a:xfrm>
                <a:prstGeom prst="rect">
                  <a:avLst/>
                </a:prstGeom>
                <a:solidFill>
                  <a:srgbClr val="00BC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a:spcBef>
                      <a:spcPts val="0"/>
                    </a:spcBef>
                    <a:spcAft>
                      <a:spcPts val="0"/>
                    </a:spcAft>
                  </a:pPr>
                  <a:r>
                    <a:rPr lang="en-US" sz="1200">
                      <a:effectLst/>
                      <a:latin typeface="Cambria"/>
                      <a:ea typeface="Times New Roman"/>
                      <a:cs typeface="Times New Roman"/>
                    </a:rPr>
                    <a:t> </a:t>
                  </a:r>
                  <a:endParaRPr lang="en-US" sz="1200">
                    <a:effectLst/>
                    <a:latin typeface="Cambria"/>
                    <a:ea typeface="ＭＳ 明朝"/>
                    <a:cs typeface="Times New Roman"/>
                  </a:endParaRPr>
                </a:p>
              </p:txBody>
            </p:sp>
          </p:grpSp>
        </p:grpSp>
        <p:pic>
          <p:nvPicPr>
            <p:cNvPr id="65" name="Picture 64" descr="ProcessMachine.png"/>
            <p:cNvPicPr>
              <a:picLocks noChangeAspect="1"/>
            </p:cNvPicPr>
            <p:nvPr/>
          </p:nvPicPr>
          <p:blipFill rotWithShape="1">
            <a:blip r:embed="rId4">
              <a:extLst>
                <a:ext uri="{28A0092B-C50C-407E-A947-70E740481C1C}">
                  <a14:useLocalDpi xmlns:a14="http://schemas.microsoft.com/office/drawing/2010/main" val="0"/>
                </a:ext>
              </a:extLst>
            </a:blip>
            <a:srcRect l="12194" t="7355" r="5953" b="9612"/>
            <a:stretch/>
          </p:blipFill>
          <p:spPr>
            <a:xfrm>
              <a:off x="7179421" y="2426048"/>
              <a:ext cx="1088643" cy="853346"/>
            </a:xfrm>
            <a:prstGeom prst="rect">
              <a:avLst/>
            </a:prstGeom>
          </p:spPr>
        </p:pic>
        <p:pic>
          <p:nvPicPr>
            <p:cNvPr id="3" name="Picture 2"/>
            <p:cNvPicPr>
              <a:picLocks noChangeAspect="1"/>
            </p:cNvPicPr>
            <p:nvPr/>
          </p:nvPicPr>
          <p:blipFill>
            <a:blip r:embed="rId5"/>
            <a:stretch>
              <a:fillRect/>
            </a:stretch>
          </p:blipFill>
          <p:spPr>
            <a:xfrm>
              <a:off x="9707121" y="2140734"/>
              <a:ext cx="1663904" cy="1262744"/>
            </a:xfrm>
            <a:prstGeom prst="rect">
              <a:avLst/>
            </a:prstGeom>
          </p:spPr>
        </p:pic>
        <p:sp>
          <p:nvSpPr>
            <p:cNvPr id="77" name="Text Placeholder 7"/>
            <p:cNvSpPr txBox="1">
              <a:spLocks/>
            </p:cNvSpPr>
            <p:nvPr/>
          </p:nvSpPr>
          <p:spPr>
            <a:xfrm>
              <a:off x="9141726" y="3778680"/>
              <a:ext cx="2852038" cy="945580"/>
            </a:xfrm>
            <a:prstGeom prst="rect">
              <a:avLst/>
            </a:prstGeom>
          </p:spPr>
          <p:txBody>
            <a:bodyPr vert="horz" wrap="square" lIns="182880" tIns="146304" rIns="182880" bIns="146304" rtlCol="0">
              <a:noAutofit/>
            </a:bodyPr>
            <a:lst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3200" dirty="0">
                  <a:solidFill>
                    <a:srgbClr val="FFFFFF"/>
                  </a:solidFill>
                </a:rPr>
                <a:t>Hypothesis-driven development </a:t>
              </a:r>
              <a:br>
                <a:rPr lang="en-US" sz="3200" dirty="0">
                  <a:solidFill>
                    <a:srgbClr val="FFFFFF"/>
                  </a:solidFill>
                </a:rPr>
              </a:br>
              <a:r>
                <a:rPr lang="en-US" sz="3200" dirty="0">
                  <a:solidFill>
                    <a:srgbClr val="FFFFFF"/>
                  </a:solidFill>
                </a:rPr>
                <a:t>&amp; continuous learning </a:t>
              </a:r>
            </a:p>
          </p:txBody>
        </p:sp>
      </p:grpSp>
    </p:spTree>
    <p:extLst>
      <p:ext uri="{BB962C8B-B14F-4D97-AF65-F5344CB8AC3E}">
        <p14:creationId xmlns:p14="http://schemas.microsoft.com/office/powerpoint/2010/main" val="3262355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74638" y="1679673"/>
            <a:ext cx="3782713" cy="4103590"/>
          </a:xfrm>
          <a:prstGeom prst="rect">
            <a:avLst/>
          </a:prstGeom>
          <a:solidFill>
            <a:srgbClr val="541868"/>
          </a:solidFill>
          <a:ln w="2540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pPr defTabSz="931065" fontAlgn="base">
              <a:spcBef>
                <a:spcPct val="0"/>
              </a:spcBef>
              <a:spcAft>
                <a:spcPct val="0"/>
              </a:spcAft>
              <a:defRPr/>
            </a:pPr>
            <a:r>
              <a:rPr lang="en-US" sz="2800" dirty="0">
                <a:gradFill>
                  <a:gsLst>
                    <a:gs pos="0">
                      <a:schemeClr val="accent1">
                        <a:lumMod val="5000"/>
                        <a:lumOff val="95000"/>
                      </a:schemeClr>
                    </a:gs>
                    <a:gs pos="100000">
                      <a:schemeClr val="tx1"/>
                    </a:gs>
                  </a:gsLst>
                  <a:lin ang="5400000" scaled="1"/>
                </a:gradFill>
                <a:latin typeface="+mj-lt"/>
              </a:rPr>
              <a:t>Each release has a large “Release Tax” </a:t>
            </a:r>
            <a:r>
              <a:rPr lang="en-US" sz="2800" dirty="0" smtClean="0">
                <a:gradFill>
                  <a:gsLst>
                    <a:gs pos="0">
                      <a:schemeClr val="accent1">
                        <a:lumMod val="5000"/>
                        <a:lumOff val="95000"/>
                      </a:schemeClr>
                    </a:gs>
                    <a:gs pos="100000">
                      <a:schemeClr val="tx1"/>
                    </a:gs>
                  </a:gsLst>
                  <a:lin ang="5400000" scaled="1"/>
                </a:gradFill>
                <a:latin typeface="+mj-lt"/>
              </a:rPr>
              <a:t/>
            </a:r>
            <a:br>
              <a:rPr lang="en-US" sz="2800" dirty="0" smtClean="0">
                <a:gradFill>
                  <a:gsLst>
                    <a:gs pos="0">
                      <a:schemeClr val="accent1">
                        <a:lumMod val="5000"/>
                        <a:lumOff val="95000"/>
                      </a:schemeClr>
                    </a:gs>
                    <a:gs pos="100000">
                      <a:schemeClr val="tx1"/>
                    </a:gs>
                  </a:gsLst>
                  <a:lin ang="5400000" scaled="1"/>
                </a:gradFill>
                <a:latin typeface="+mj-lt"/>
              </a:rPr>
            </a:br>
            <a:r>
              <a:rPr lang="en-US" sz="2800" dirty="0" smtClean="0">
                <a:gradFill>
                  <a:gsLst>
                    <a:gs pos="0">
                      <a:schemeClr val="accent1">
                        <a:lumMod val="5000"/>
                        <a:lumOff val="95000"/>
                      </a:schemeClr>
                    </a:gs>
                    <a:gs pos="100000">
                      <a:schemeClr val="tx1"/>
                    </a:gs>
                  </a:gsLst>
                  <a:lin ang="5400000" scaled="1"/>
                </a:gradFill>
                <a:latin typeface="+mj-lt"/>
              </a:rPr>
              <a:t>to pay</a:t>
            </a:r>
            <a:endParaRPr lang="en-US" sz="2800" kern="0" dirty="0">
              <a:gradFill>
                <a:gsLst>
                  <a:gs pos="0">
                    <a:schemeClr val="accent1">
                      <a:lumMod val="5000"/>
                      <a:lumOff val="95000"/>
                    </a:schemeClr>
                  </a:gs>
                  <a:gs pos="100000">
                    <a:schemeClr val="tx1"/>
                  </a:gs>
                </a:gsLst>
                <a:lin ang="5400000" scaled="1"/>
              </a:gradFill>
              <a:latin typeface="+mj-lt"/>
              <a:ea typeface="Segoe UI" pitchFamily="34" charset="0"/>
              <a:cs typeface="Segoe UI" pitchFamily="34" charset="0"/>
            </a:endParaRPr>
          </a:p>
          <a:p>
            <a:pPr defTabSz="931065" fontAlgn="base">
              <a:spcBef>
                <a:spcPct val="0"/>
              </a:spcBef>
              <a:spcAft>
                <a:spcPct val="0"/>
              </a:spcAft>
              <a:defRPr/>
            </a:pPr>
            <a:endParaRPr lang="en-US" kern="0" dirty="0">
              <a:gradFill>
                <a:gsLst>
                  <a:gs pos="0">
                    <a:schemeClr val="accent1">
                      <a:lumMod val="5000"/>
                      <a:lumOff val="95000"/>
                    </a:schemeClr>
                  </a:gs>
                  <a:gs pos="100000">
                    <a:schemeClr val="tx1"/>
                  </a:gs>
                </a:gsLst>
                <a:lin ang="5400000" scaled="1"/>
              </a:gradFill>
              <a:latin typeface="+mj-lt"/>
              <a:ea typeface="Segoe UI" pitchFamily="34" charset="0"/>
              <a:cs typeface="Segoe UI" pitchFamily="34" charset="0"/>
            </a:endParaRPr>
          </a:p>
        </p:txBody>
      </p:sp>
      <p:sp>
        <p:nvSpPr>
          <p:cNvPr id="17" name="Rectangle 16"/>
          <p:cNvSpPr/>
          <p:nvPr/>
        </p:nvSpPr>
        <p:spPr bwMode="auto">
          <a:xfrm>
            <a:off x="8237217" y="1679673"/>
            <a:ext cx="3903983" cy="4103590"/>
          </a:xfrm>
          <a:prstGeom prst="rect">
            <a:avLst/>
          </a:prstGeom>
          <a:solidFill>
            <a:srgbClr val="F17719"/>
          </a:solidFill>
          <a:ln w="25400" cap="flat" cmpd="sng" algn="ctr">
            <a:noFill/>
            <a:prstDash val="solid"/>
            <a:headEnd type="none" w="med" len="med"/>
            <a:tailEnd type="none" w="med" len="med"/>
          </a:ln>
          <a:effectLst/>
        </p:spPr>
        <p:txBody>
          <a:bodyPr vert="horz" wrap="square" lIns="182880" tIns="146304" rIns="182880" bIns="146304" numCol="1" rtlCol="0" anchor="t" anchorCtr="0" compatLnSpc="1">
            <a:prstTxWarp prst="textNoShape">
              <a:avLst/>
            </a:prstTxWarp>
          </a:bodyPr>
          <a:lstStyle/>
          <a:p>
            <a:r>
              <a:rPr lang="en-US" sz="2800" dirty="0">
                <a:gradFill>
                  <a:gsLst>
                    <a:gs pos="0">
                      <a:schemeClr val="accent1">
                        <a:lumMod val="5000"/>
                        <a:lumOff val="95000"/>
                      </a:schemeClr>
                    </a:gs>
                    <a:gs pos="100000">
                      <a:schemeClr val="tx1"/>
                    </a:gs>
                  </a:gsLst>
                  <a:lin ang="5400000" scaled="1"/>
                </a:gradFill>
                <a:latin typeface="+mj-lt"/>
              </a:rPr>
              <a:t>Manual testing is </a:t>
            </a:r>
            <a:r>
              <a:rPr lang="en-US" sz="2800" dirty="0" smtClean="0">
                <a:gradFill>
                  <a:gsLst>
                    <a:gs pos="0">
                      <a:schemeClr val="accent1">
                        <a:lumMod val="5000"/>
                        <a:lumOff val="95000"/>
                      </a:schemeClr>
                    </a:gs>
                    <a:gs pos="100000">
                      <a:schemeClr val="tx1"/>
                    </a:gs>
                  </a:gsLst>
                  <a:lin ang="5400000" scaled="1"/>
                </a:gradFill>
                <a:latin typeface="+mj-lt"/>
              </a:rPr>
              <a:t/>
            </a:r>
            <a:br>
              <a:rPr lang="en-US" sz="2800" dirty="0" smtClean="0">
                <a:gradFill>
                  <a:gsLst>
                    <a:gs pos="0">
                      <a:schemeClr val="accent1">
                        <a:lumMod val="5000"/>
                        <a:lumOff val="95000"/>
                      </a:schemeClr>
                    </a:gs>
                    <a:gs pos="100000">
                      <a:schemeClr val="tx1"/>
                    </a:gs>
                  </a:gsLst>
                  <a:lin ang="5400000" scaled="1"/>
                </a:gradFill>
                <a:latin typeface="+mj-lt"/>
              </a:rPr>
            </a:br>
            <a:r>
              <a:rPr lang="en-US" sz="2800" dirty="0" smtClean="0">
                <a:gradFill>
                  <a:gsLst>
                    <a:gs pos="0">
                      <a:schemeClr val="accent1">
                        <a:lumMod val="5000"/>
                        <a:lumOff val="95000"/>
                      </a:schemeClr>
                    </a:gs>
                    <a:gs pos="100000">
                      <a:schemeClr val="tx1"/>
                    </a:gs>
                  </a:gsLst>
                  <a:lin ang="5400000" scaled="1"/>
                </a:gradFill>
                <a:latin typeface="+mj-lt"/>
              </a:rPr>
              <a:t>a </a:t>
            </a:r>
            <a:r>
              <a:rPr lang="en-US" sz="2800" dirty="0">
                <a:gradFill>
                  <a:gsLst>
                    <a:gs pos="0">
                      <a:schemeClr val="accent1">
                        <a:lumMod val="5000"/>
                        <a:lumOff val="95000"/>
                      </a:schemeClr>
                    </a:gs>
                    <a:gs pos="100000">
                      <a:schemeClr val="tx1"/>
                    </a:gs>
                  </a:gsLst>
                  <a:lin ang="5400000" scaled="1"/>
                </a:gradFill>
                <a:latin typeface="+mj-lt"/>
              </a:rPr>
              <a:t>significant effort</a:t>
            </a:r>
            <a:br>
              <a:rPr lang="en-US" sz="2800" dirty="0">
                <a:gradFill>
                  <a:gsLst>
                    <a:gs pos="0">
                      <a:schemeClr val="accent1">
                        <a:lumMod val="5000"/>
                        <a:lumOff val="95000"/>
                      </a:schemeClr>
                    </a:gs>
                    <a:gs pos="100000">
                      <a:schemeClr val="tx1"/>
                    </a:gs>
                  </a:gsLst>
                  <a:lin ang="5400000" scaled="1"/>
                </a:gradFill>
                <a:latin typeface="+mj-lt"/>
              </a:rPr>
            </a:br>
            <a:r>
              <a:rPr lang="en-US" sz="2800" dirty="0">
                <a:gradFill>
                  <a:gsLst>
                    <a:gs pos="0">
                      <a:schemeClr val="accent1">
                        <a:lumMod val="5000"/>
                        <a:lumOff val="95000"/>
                      </a:schemeClr>
                    </a:gs>
                    <a:gs pos="100000">
                      <a:schemeClr val="tx1"/>
                    </a:gs>
                  </a:gsLst>
                  <a:lin ang="5400000" scaled="1"/>
                </a:gradFill>
                <a:latin typeface="+mj-lt"/>
              </a:rPr>
              <a:t>Releases are high-risk requiring significant preparation</a:t>
            </a:r>
          </a:p>
          <a:p>
            <a:pPr defTabSz="931065" fontAlgn="base">
              <a:spcBef>
                <a:spcPct val="0"/>
              </a:spcBef>
              <a:spcAft>
                <a:spcPct val="0"/>
              </a:spcAft>
              <a:defRPr/>
            </a:pPr>
            <a:endParaRPr lang="en-US" sz="3600" kern="0" dirty="0">
              <a:gradFill>
                <a:gsLst>
                  <a:gs pos="0">
                    <a:schemeClr val="tx1"/>
                  </a:gs>
                  <a:gs pos="100000">
                    <a:schemeClr val="tx1"/>
                  </a:gs>
                </a:gsLst>
                <a:lin ang="5400000" scaled="1"/>
              </a:gradFill>
              <a:latin typeface="+mj-lt"/>
              <a:ea typeface="Segoe UI" pitchFamily="34" charset="0"/>
              <a:cs typeface="Segoe UI" pitchFamily="34" charset="0"/>
            </a:endParaRPr>
          </a:p>
        </p:txBody>
      </p:sp>
      <p:sp>
        <p:nvSpPr>
          <p:cNvPr id="23" name="Rectangle 22"/>
          <p:cNvSpPr/>
          <p:nvPr/>
        </p:nvSpPr>
        <p:spPr bwMode="auto">
          <a:xfrm>
            <a:off x="4193302" y="1679673"/>
            <a:ext cx="3907965" cy="4103590"/>
          </a:xfrm>
          <a:prstGeom prst="rect">
            <a:avLst/>
          </a:prstGeom>
          <a:solidFill>
            <a:srgbClr val="2FAFE9"/>
          </a:solidFill>
          <a:ln w="9525" cap="flat" cmpd="sng" algn="ctr">
            <a:noFill/>
            <a:prstDash val="solid"/>
            <a:headEnd type="none" w="med" len="med"/>
            <a:tailEnd type="none" w="med" len="med"/>
          </a:ln>
          <a:effectLst/>
        </p:spPr>
        <p:txBody>
          <a:bodyPr vert="horz" wrap="square" lIns="182880" tIns="146304" rIns="182880" bIns="146304" numCol="1" spcCol="0" rtlCol="0" anchor="t" anchorCtr="0" compatLnSpc="1">
            <a:prstTxWarp prst="textNoShape">
              <a:avLst/>
            </a:prstTxWarp>
          </a:bodyPr>
          <a:lstStyle/>
          <a:p>
            <a:pPr defTabSz="931065" fontAlgn="base">
              <a:spcBef>
                <a:spcPct val="0"/>
              </a:spcBef>
              <a:spcAft>
                <a:spcPct val="0"/>
              </a:spcAft>
              <a:defRPr/>
            </a:pPr>
            <a:r>
              <a:rPr lang="en-US" sz="2800" dirty="0">
                <a:gradFill>
                  <a:gsLst>
                    <a:gs pos="0">
                      <a:schemeClr val="accent1">
                        <a:lumMod val="5000"/>
                        <a:lumOff val="95000"/>
                      </a:schemeClr>
                    </a:gs>
                    <a:gs pos="100000">
                      <a:schemeClr val="tx1"/>
                    </a:gs>
                  </a:gsLst>
                  <a:lin ang="5400000" scaled="1"/>
                </a:gradFill>
                <a:latin typeface="+mj-lt"/>
              </a:rPr>
              <a:t>Developers work </a:t>
            </a:r>
            <a:r>
              <a:rPr lang="en-US" sz="2800" dirty="0" smtClean="0">
                <a:gradFill>
                  <a:gsLst>
                    <a:gs pos="0">
                      <a:schemeClr val="accent1">
                        <a:lumMod val="5000"/>
                        <a:lumOff val="95000"/>
                      </a:schemeClr>
                    </a:gs>
                    <a:gs pos="100000">
                      <a:schemeClr val="tx1"/>
                    </a:gs>
                  </a:gsLst>
                  <a:lin ang="5400000" scaled="1"/>
                </a:gradFill>
                <a:latin typeface="+mj-lt"/>
              </a:rPr>
              <a:t/>
            </a:r>
            <a:br>
              <a:rPr lang="en-US" sz="2800" dirty="0" smtClean="0">
                <a:gradFill>
                  <a:gsLst>
                    <a:gs pos="0">
                      <a:schemeClr val="accent1">
                        <a:lumMod val="5000"/>
                        <a:lumOff val="95000"/>
                      </a:schemeClr>
                    </a:gs>
                    <a:gs pos="100000">
                      <a:schemeClr val="tx1"/>
                    </a:gs>
                  </a:gsLst>
                  <a:lin ang="5400000" scaled="1"/>
                </a:gradFill>
                <a:latin typeface="+mj-lt"/>
              </a:rPr>
            </a:br>
            <a:r>
              <a:rPr lang="en-US" sz="2800" dirty="0" smtClean="0">
                <a:gradFill>
                  <a:gsLst>
                    <a:gs pos="0">
                      <a:schemeClr val="accent1">
                        <a:lumMod val="5000"/>
                        <a:lumOff val="95000"/>
                      </a:schemeClr>
                    </a:gs>
                    <a:gs pos="100000">
                      <a:schemeClr val="tx1"/>
                    </a:gs>
                  </a:gsLst>
                  <a:lin ang="5400000" scaled="1"/>
                </a:gradFill>
                <a:latin typeface="+mj-lt"/>
              </a:rPr>
              <a:t>in </a:t>
            </a:r>
            <a:r>
              <a:rPr lang="en-US" sz="2800" dirty="0">
                <a:gradFill>
                  <a:gsLst>
                    <a:gs pos="0">
                      <a:schemeClr val="accent1">
                        <a:lumMod val="5000"/>
                        <a:lumOff val="95000"/>
                      </a:schemeClr>
                    </a:gs>
                    <a:gs pos="100000">
                      <a:schemeClr val="tx1"/>
                    </a:gs>
                  </a:gsLst>
                  <a:lin ang="5400000" scaled="1"/>
                </a:gradFill>
                <a:latin typeface="+mj-lt"/>
              </a:rPr>
              <a:t>agile iterations accumulating shippable bits many times before a release window </a:t>
            </a:r>
            <a:r>
              <a:rPr lang="en-US" sz="2800" dirty="0" smtClean="0">
                <a:gradFill>
                  <a:gsLst>
                    <a:gs pos="0">
                      <a:schemeClr val="accent1">
                        <a:lumMod val="5000"/>
                        <a:lumOff val="95000"/>
                      </a:schemeClr>
                    </a:gs>
                    <a:gs pos="100000">
                      <a:schemeClr val="tx1"/>
                    </a:gs>
                  </a:gsLst>
                  <a:lin ang="5400000" scaled="1"/>
                </a:gradFill>
                <a:latin typeface="+mj-lt"/>
              </a:rPr>
              <a:t/>
            </a:r>
            <a:br>
              <a:rPr lang="en-US" sz="2800" dirty="0" smtClean="0">
                <a:gradFill>
                  <a:gsLst>
                    <a:gs pos="0">
                      <a:schemeClr val="accent1">
                        <a:lumMod val="5000"/>
                        <a:lumOff val="95000"/>
                      </a:schemeClr>
                    </a:gs>
                    <a:gs pos="100000">
                      <a:schemeClr val="tx1"/>
                    </a:gs>
                  </a:gsLst>
                  <a:lin ang="5400000" scaled="1"/>
                </a:gradFill>
                <a:latin typeface="+mj-lt"/>
              </a:rPr>
            </a:br>
            <a:r>
              <a:rPr lang="en-US" sz="2800" dirty="0" smtClean="0">
                <a:gradFill>
                  <a:gsLst>
                    <a:gs pos="0">
                      <a:schemeClr val="accent1">
                        <a:lumMod val="5000"/>
                        <a:lumOff val="95000"/>
                      </a:schemeClr>
                    </a:gs>
                    <a:gs pos="100000">
                      <a:schemeClr val="tx1"/>
                    </a:gs>
                  </a:gsLst>
                  <a:lin ang="5400000" scaled="1"/>
                </a:gradFill>
                <a:latin typeface="+mj-lt"/>
              </a:rPr>
              <a:t>is available</a:t>
            </a:r>
            <a:endParaRPr lang="en-US" sz="2800" dirty="0">
              <a:gradFill>
                <a:gsLst>
                  <a:gs pos="0">
                    <a:schemeClr val="accent1">
                      <a:lumMod val="5000"/>
                      <a:lumOff val="95000"/>
                    </a:schemeClr>
                  </a:gs>
                  <a:gs pos="100000">
                    <a:schemeClr val="tx1"/>
                  </a:gs>
                </a:gsLst>
                <a:lin ang="5400000" scaled="1"/>
              </a:gradFill>
              <a:latin typeface="+mj-lt"/>
            </a:endParaRPr>
          </a:p>
        </p:txBody>
      </p:sp>
      <p:sp>
        <p:nvSpPr>
          <p:cNvPr id="4" name="Rectangle 3"/>
          <p:cNvSpPr/>
          <p:nvPr/>
        </p:nvSpPr>
        <p:spPr bwMode="auto">
          <a:xfrm>
            <a:off x="0" y="0"/>
            <a:ext cx="12436475" cy="167967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solidFill>
                  <a:srgbClr val="3F3F3F"/>
                </a:solidFill>
              </a:rPr>
              <a:t>Shorten cycle times</a:t>
            </a:r>
            <a:endParaRPr lang="en-US" dirty="0">
              <a:solidFill>
                <a:srgbClr val="3F3F3F"/>
              </a:solidFill>
            </a:endParaRPr>
          </a:p>
        </p:txBody>
      </p:sp>
      <p:sp>
        <p:nvSpPr>
          <p:cNvPr id="3" name="Text Placeholder 2"/>
          <p:cNvSpPr>
            <a:spLocks noGrp="1"/>
          </p:cNvSpPr>
          <p:nvPr>
            <p:ph sz="quarter" idx="10"/>
          </p:nvPr>
        </p:nvSpPr>
        <p:spPr>
          <a:xfrm>
            <a:off x="274638" y="1214438"/>
            <a:ext cx="11887200" cy="517065"/>
          </a:xfrm>
        </p:spPr>
        <p:txBody>
          <a:bodyPr/>
          <a:lstStyle/>
          <a:p>
            <a:pPr marL="0" indent="0">
              <a:buNone/>
            </a:pPr>
            <a:r>
              <a:rPr lang="en-US" sz="2400" dirty="0">
                <a:gradFill>
                  <a:gsLst>
                    <a:gs pos="0">
                      <a:srgbClr val="3F3F3F"/>
                    </a:gs>
                    <a:gs pos="100000">
                      <a:srgbClr val="3F3F3F"/>
                    </a:gs>
                  </a:gsLst>
                  <a:lin ang="5400000" scaled="0"/>
                </a:gradFill>
                <a:latin typeface="+mn-lt"/>
              </a:rPr>
              <a:t>Continuous delivery</a:t>
            </a:r>
          </a:p>
        </p:txBody>
      </p:sp>
    </p:spTree>
    <p:extLst>
      <p:ext uri="{BB962C8B-B14F-4D97-AF65-F5344CB8AC3E}">
        <p14:creationId xmlns:p14="http://schemas.microsoft.com/office/powerpoint/2010/main" val="4043609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000" fill="hold"/>
                                        <p:tgtEl>
                                          <p:spTgt spid="23"/>
                                        </p:tgtEl>
                                        <p:attrNameLst>
                                          <p:attrName>ppt_x</p:attrName>
                                        </p:attrNameLst>
                                      </p:cBhvr>
                                      <p:tavLst>
                                        <p:tav tm="0">
                                          <p:val>
                                            <p:strVal val="#ppt_x"/>
                                          </p:val>
                                        </p:tav>
                                        <p:tav tm="100000">
                                          <p:val>
                                            <p:strVal val="#ppt_x"/>
                                          </p:val>
                                        </p:tav>
                                      </p:tavLst>
                                    </p:anim>
                                    <p:anim calcmode="lin" valueType="num">
                                      <p:cBhvr additive="base">
                                        <p:cTn id="12" dur="1000" fill="hold"/>
                                        <p:tgtEl>
                                          <p:spTgt spid="23"/>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000" fill="hold"/>
                                        <p:tgtEl>
                                          <p:spTgt spid="17"/>
                                        </p:tgtEl>
                                        <p:attrNameLst>
                                          <p:attrName>ppt_x</p:attrName>
                                        </p:attrNameLst>
                                      </p:cBhvr>
                                      <p:tavLst>
                                        <p:tav tm="0">
                                          <p:val>
                                            <p:strVal val="#ppt_x"/>
                                          </p:val>
                                        </p:tav>
                                        <p:tav tm="100000">
                                          <p:val>
                                            <p:strVal val="#ppt_x"/>
                                          </p:val>
                                        </p:tav>
                                      </p:tavLst>
                                    </p:anim>
                                    <p:anim calcmode="lin" valueType="num">
                                      <p:cBhvr additive="base">
                                        <p:cTn id="16" dur="10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bwMode="auto">
          <a:xfrm>
            <a:off x="274639" y="2148846"/>
            <a:ext cx="1980503" cy="4548817"/>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2255142" y="2148846"/>
            <a:ext cx="1980503" cy="4548817"/>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p:cNvSpPr/>
          <p:nvPr/>
        </p:nvSpPr>
        <p:spPr bwMode="auto">
          <a:xfrm>
            <a:off x="4235646" y="2148846"/>
            <a:ext cx="1980503" cy="4548817"/>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p:cNvSpPr/>
          <p:nvPr/>
        </p:nvSpPr>
        <p:spPr bwMode="auto">
          <a:xfrm>
            <a:off x="6201040" y="2148846"/>
            <a:ext cx="1996455" cy="4548817"/>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p:cNvSpPr/>
          <p:nvPr/>
        </p:nvSpPr>
        <p:spPr bwMode="auto">
          <a:xfrm>
            <a:off x="8188424" y="2148846"/>
            <a:ext cx="1980503" cy="4548817"/>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bwMode="auto">
          <a:xfrm>
            <a:off x="10160698" y="2148846"/>
            <a:ext cx="1980503" cy="4548817"/>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274639" y="1214887"/>
            <a:ext cx="1980503" cy="93849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Delivery team</a:t>
            </a:r>
          </a:p>
        </p:txBody>
      </p:sp>
      <p:sp>
        <p:nvSpPr>
          <p:cNvPr id="59" name="Rectangle 58"/>
          <p:cNvSpPr/>
          <p:nvPr/>
        </p:nvSpPr>
        <p:spPr bwMode="auto">
          <a:xfrm>
            <a:off x="2255142" y="1214887"/>
            <a:ext cx="1980503" cy="9384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Version control</a:t>
            </a:r>
          </a:p>
        </p:txBody>
      </p:sp>
      <p:sp>
        <p:nvSpPr>
          <p:cNvPr id="60" name="Rectangle 59"/>
          <p:cNvSpPr/>
          <p:nvPr/>
        </p:nvSpPr>
        <p:spPr bwMode="auto">
          <a:xfrm>
            <a:off x="4235646" y="1214887"/>
            <a:ext cx="1980503" cy="93849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Build &amp; unit test</a:t>
            </a:r>
          </a:p>
        </p:txBody>
      </p:sp>
      <p:sp>
        <p:nvSpPr>
          <p:cNvPr id="61" name="Rectangle 60"/>
          <p:cNvSpPr/>
          <p:nvPr/>
        </p:nvSpPr>
        <p:spPr bwMode="auto">
          <a:xfrm>
            <a:off x="6201040" y="1214887"/>
            <a:ext cx="1996455" cy="9384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Automated </a:t>
            </a:r>
            <a:r>
              <a:rPr lang="en-US" sz="1600" dirty="0">
                <a:gradFill>
                  <a:gsLst>
                    <a:gs pos="0">
                      <a:srgbClr val="FFFFFF"/>
                    </a:gs>
                    <a:gs pos="100000">
                      <a:srgbClr val="FFFFFF"/>
                    </a:gs>
                  </a:gsLst>
                  <a:lin ang="5400000" scaled="0"/>
                </a:gradFill>
                <a:ea typeface="Segoe UI" pitchFamily="34" charset="0"/>
                <a:cs typeface="Segoe UI" pitchFamily="34" charset="0"/>
              </a:rPr>
              <a:t>a</a:t>
            </a:r>
            <a:r>
              <a:rPr lang="en-US" sz="1600" dirty="0" smtClean="0">
                <a:gradFill>
                  <a:gsLst>
                    <a:gs pos="0">
                      <a:srgbClr val="FFFFFF"/>
                    </a:gs>
                    <a:gs pos="100000">
                      <a:srgbClr val="FFFFFF"/>
                    </a:gs>
                  </a:gsLst>
                  <a:lin ang="5400000" scaled="0"/>
                </a:gradFill>
                <a:ea typeface="Segoe UI" pitchFamily="34" charset="0"/>
                <a:cs typeface="Segoe UI" pitchFamily="34" charset="0"/>
              </a:rPr>
              <a:t>cceptance test</a:t>
            </a:r>
          </a:p>
        </p:txBody>
      </p:sp>
      <p:sp>
        <p:nvSpPr>
          <p:cNvPr id="62" name="Rectangle 61"/>
          <p:cNvSpPr/>
          <p:nvPr/>
        </p:nvSpPr>
        <p:spPr bwMode="auto">
          <a:xfrm>
            <a:off x="8188424" y="1214887"/>
            <a:ext cx="1980503" cy="93849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User acceptance tests</a:t>
            </a:r>
          </a:p>
        </p:txBody>
      </p:sp>
      <p:sp>
        <p:nvSpPr>
          <p:cNvPr id="63" name="Rectangle 62"/>
          <p:cNvSpPr/>
          <p:nvPr/>
        </p:nvSpPr>
        <p:spPr bwMode="auto">
          <a:xfrm>
            <a:off x="10160698" y="1214887"/>
            <a:ext cx="1980503" cy="9384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Release</a:t>
            </a:r>
          </a:p>
        </p:txBody>
      </p:sp>
      <p:grpSp>
        <p:nvGrpSpPr>
          <p:cNvPr id="135" name="Group 134"/>
          <p:cNvGrpSpPr/>
          <p:nvPr/>
        </p:nvGrpSpPr>
        <p:grpSpPr>
          <a:xfrm>
            <a:off x="1028624" y="2429231"/>
            <a:ext cx="10358591" cy="3919681"/>
            <a:chOff x="1028624" y="2429231"/>
            <a:chExt cx="10358591" cy="3919681"/>
          </a:xfrm>
        </p:grpSpPr>
        <p:sp>
          <p:nvSpPr>
            <p:cNvPr id="50" name="TextBox 49"/>
            <p:cNvSpPr txBox="1"/>
            <p:nvPr/>
          </p:nvSpPr>
          <p:spPr>
            <a:xfrm>
              <a:off x="1493479" y="2432309"/>
              <a:ext cx="1366400"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smtClean="0">
                  <a:gradFill>
                    <a:gsLst>
                      <a:gs pos="0">
                        <a:srgbClr val="3F3F3F"/>
                      </a:gs>
                      <a:gs pos="100000">
                        <a:srgbClr val="3F3F3F"/>
                      </a:gs>
                    </a:gsLst>
                    <a:lin ang="5400000" scaled="0"/>
                  </a:gradFill>
                </a:rPr>
                <a:t>Check-in</a:t>
              </a:r>
            </a:p>
          </p:txBody>
        </p:sp>
        <p:sp>
          <p:nvSpPr>
            <p:cNvPr id="51" name="TextBox 50"/>
            <p:cNvSpPr txBox="1"/>
            <p:nvPr/>
          </p:nvSpPr>
          <p:spPr>
            <a:xfrm>
              <a:off x="3485091" y="2429231"/>
              <a:ext cx="1159741"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a:gradFill>
                    <a:gsLst>
                      <a:gs pos="0">
                        <a:srgbClr val="3F3F3F"/>
                      </a:gs>
                      <a:gs pos="100000">
                        <a:srgbClr val="3F3F3F"/>
                      </a:gs>
                    </a:gsLst>
                    <a:lin ang="5400000" scaled="0"/>
                  </a:gradFill>
                </a:rPr>
                <a:t>Trigger</a:t>
              </a:r>
            </a:p>
          </p:txBody>
        </p:sp>
        <p:sp>
          <p:nvSpPr>
            <p:cNvPr id="53" name="TextBox 52"/>
            <p:cNvSpPr txBox="1"/>
            <p:nvPr/>
          </p:nvSpPr>
          <p:spPr>
            <a:xfrm>
              <a:off x="1457508" y="2988872"/>
              <a:ext cx="1438342"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a:gradFill>
                    <a:gsLst>
                      <a:gs pos="0">
                        <a:srgbClr val="3F3F3F"/>
                      </a:gs>
                      <a:gs pos="100000">
                        <a:srgbClr val="3F3F3F"/>
                      </a:gs>
                    </a:gsLst>
                    <a:lin ang="5400000" scaled="0"/>
                  </a:gradFill>
                </a:rPr>
                <a:t>Feedback</a:t>
              </a:r>
            </a:p>
          </p:txBody>
        </p:sp>
        <p:sp>
          <p:nvSpPr>
            <p:cNvPr id="71" name="Freeform 5"/>
            <p:cNvSpPr>
              <a:spLocks/>
            </p:cNvSpPr>
            <p:nvPr/>
          </p:nvSpPr>
          <p:spPr bwMode="auto">
            <a:xfrm>
              <a:off x="1028624" y="267340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5"/>
            <p:cNvSpPr>
              <a:spLocks/>
            </p:cNvSpPr>
            <p:nvPr/>
          </p:nvSpPr>
          <p:spPr bwMode="auto">
            <a:xfrm>
              <a:off x="1028624" y="3655930"/>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5"/>
            <p:cNvSpPr>
              <a:spLocks/>
            </p:cNvSpPr>
            <p:nvPr/>
          </p:nvSpPr>
          <p:spPr bwMode="auto">
            <a:xfrm>
              <a:off x="1028624" y="4984159"/>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5"/>
            <p:cNvSpPr>
              <a:spLocks/>
            </p:cNvSpPr>
            <p:nvPr/>
          </p:nvSpPr>
          <p:spPr bwMode="auto">
            <a:xfrm>
              <a:off x="2991827" y="267340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
            <p:cNvSpPr>
              <a:spLocks/>
            </p:cNvSpPr>
            <p:nvPr/>
          </p:nvSpPr>
          <p:spPr bwMode="auto">
            <a:xfrm>
              <a:off x="2991827" y="3655930"/>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5"/>
            <p:cNvSpPr>
              <a:spLocks/>
            </p:cNvSpPr>
            <p:nvPr/>
          </p:nvSpPr>
          <p:spPr bwMode="auto">
            <a:xfrm>
              <a:off x="2991827" y="4984159"/>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5"/>
            <p:cNvSpPr>
              <a:spLocks/>
            </p:cNvSpPr>
            <p:nvPr/>
          </p:nvSpPr>
          <p:spPr bwMode="auto">
            <a:xfrm>
              <a:off x="4989630" y="3816459"/>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5"/>
            <p:cNvSpPr>
              <a:spLocks/>
            </p:cNvSpPr>
            <p:nvPr/>
          </p:nvSpPr>
          <p:spPr bwMode="auto">
            <a:xfrm>
              <a:off x="4989630" y="5126739"/>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7" name="Straight Arrow Connector 6"/>
            <p:cNvCxnSpPr/>
            <p:nvPr/>
          </p:nvCxnSpPr>
          <p:spPr>
            <a:xfrm flipV="1">
              <a:off x="1487135" y="2892325"/>
              <a:ext cx="1378892" cy="904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3421127" y="2884551"/>
              <a:ext cx="1439425" cy="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266092" y="3436034"/>
              <a:ext cx="3742006" cy="0"/>
            </a:xfrm>
            <a:prstGeom prst="straightConnector1">
              <a:avLst/>
            </a:prstGeom>
            <a:ln w="38100">
              <a:solidFill>
                <a:schemeClr val="bg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a:off x="1264890" y="4477044"/>
              <a:ext cx="5600145" cy="0"/>
            </a:xfrm>
            <a:prstGeom prst="straightConnector1">
              <a:avLst/>
            </a:prstGeom>
            <a:ln w="38100">
              <a:solidFill>
                <a:schemeClr val="accent5"/>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1487135" y="3888246"/>
              <a:ext cx="1378892" cy="904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3419607" y="3881471"/>
              <a:ext cx="1439425" cy="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a:off x="1264890" y="4720717"/>
              <a:ext cx="5728296" cy="0"/>
            </a:xfrm>
            <a:prstGeom prst="straightConnector1">
              <a:avLst/>
            </a:prstGeom>
            <a:ln w="38100">
              <a:solidFill>
                <a:schemeClr val="bg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5582157" y="4002743"/>
              <a:ext cx="1159741"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a:gradFill>
                    <a:gsLst>
                      <a:gs pos="0">
                        <a:srgbClr val="3F3F3F"/>
                      </a:gs>
                      <a:gs pos="100000">
                        <a:srgbClr val="3F3F3F"/>
                      </a:gs>
                    </a:gsLst>
                    <a:lin ang="5400000" scaled="0"/>
                  </a:gradFill>
                </a:rPr>
                <a:t>Trigger</a:t>
              </a:r>
            </a:p>
          </p:txBody>
        </p:sp>
        <p:sp>
          <p:nvSpPr>
            <p:cNvPr id="101" name="TextBox 100"/>
            <p:cNvSpPr txBox="1"/>
            <p:nvPr/>
          </p:nvSpPr>
          <p:spPr>
            <a:xfrm>
              <a:off x="1457410" y="4042085"/>
              <a:ext cx="1438342"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a:gradFill>
                    <a:gsLst>
                      <a:gs pos="0">
                        <a:srgbClr val="3F3F3F"/>
                      </a:gs>
                      <a:gs pos="100000">
                        <a:srgbClr val="3F3F3F"/>
                      </a:gs>
                    </a:gsLst>
                    <a:lin ang="5400000" scaled="0"/>
                  </a:gradFill>
                </a:rPr>
                <a:t>Feedback</a:t>
              </a:r>
            </a:p>
          </p:txBody>
        </p:sp>
        <p:grpSp>
          <p:nvGrpSpPr>
            <p:cNvPr id="105" name="Group 104"/>
            <p:cNvGrpSpPr/>
            <p:nvPr/>
          </p:nvGrpSpPr>
          <p:grpSpPr>
            <a:xfrm>
              <a:off x="4961494" y="2886328"/>
              <a:ext cx="472533" cy="610262"/>
              <a:chOff x="4961494" y="2657728"/>
              <a:chExt cx="472533" cy="610262"/>
            </a:xfrm>
          </p:grpSpPr>
          <p:sp>
            <p:nvSpPr>
              <p:cNvPr id="83" name="Freeform 5"/>
              <p:cNvSpPr>
                <a:spLocks/>
              </p:cNvSpPr>
              <p:nvPr/>
            </p:nvSpPr>
            <p:spPr bwMode="auto">
              <a:xfrm>
                <a:off x="4961494" y="265772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02" name="Group 360"/>
              <p:cNvGrpSpPr>
                <a:grpSpLocks noChangeAspect="1"/>
              </p:cNvGrpSpPr>
              <p:nvPr/>
            </p:nvGrpSpPr>
            <p:grpSpPr bwMode="auto">
              <a:xfrm flipH="1">
                <a:off x="5172963" y="2756711"/>
                <a:ext cx="45719" cy="331991"/>
                <a:chOff x="-1094" y="874"/>
                <a:chExt cx="130" cy="944"/>
              </a:xfrm>
              <a:solidFill>
                <a:schemeClr val="tx1"/>
              </a:solidFill>
            </p:grpSpPr>
            <p:sp>
              <p:nvSpPr>
                <p:cNvPr id="103" name="Freeform 361"/>
                <p:cNvSpPr>
                  <a:spLocks/>
                </p:cNvSpPr>
                <p:nvPr/>
              </p:nvSpPr>
              <p:spPr bwMode="auto">
                <a:xfrm>
                  <a:off x="-1094" y="874"/>
                  <a:ext cx="130" cy="720"/>
                </a:xfrm>
                <a:custGeom>
                  <a:avLst/>
                  <a:gdLst>
                    <a:gd name="T0" fmla="*/ 0 w 130"/>
                    <a:gd name="T1" fmla="*/ 0 h 720"/>
                    <a:gd name="T2" fmla="*/ 130 w 130"/>
                    <a:gd name="T3" fmla="*/ 0 h 720"/>
                    <a:gd name="T4" fmla="*/ 130 w 130"/>
                    <a:gd name="T5" fmla="*/ 311 h 720"/>
                    <a:gd name="T6" fmla="*/ 99 w 130"/>
                    <a:gd name="T7" fmla="*/ 720 h 720"/>
                    <a:gd name="T8" fmla="*/ 33 w 130"/>
                    <a:gd name="T9" fmla="*/ 720 h 720"/>
                    <a:gd name="T10" fmla="*/ 0 w 130"/>
                    <a:gd name="T11" fmla="*/ 311 h 720"/>
                    <a:gd name="T12" fmla="*/ 0 w 13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130" h="720">
                      <a:moveTo>
                        <a:pt x="0" y="0"/>
                      </a:moveTo>
                      <a:lnTo>
                        <a:pt x="130" y="0"/>
                      </a:lnTo>
                      <a:lnTo>
                        <a:pt x="130" y="311"/>
                      </a:lnTo>
                      <a:lnTo>
                        <a:pt x="99" y="720"/>
                      </a:lnTo>
                      <a:lnTo>
                        <a:pt x="33" y="720"/>
                      </a:lnTo>
                      <a:lnTo>
                        <a:pt x="0" y="31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04" name="Rectangle 362"/>
                <p:cNvSpPr>
                  <a:spLocks noChangeArrowheads="1"/>
                </p:cNvSpPr>
                <p:nvPr/>
              </p:nvSpPr>
              <p:spPr bwMode="auto">
                <a:xfrm>
                  <a:off x="-1094" y="1684"/>
                  <a:ext cx="127" cy="1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grpSp>
        </p:grpSp>
        <p:grpSp>
          <p:nvGrpSpPr>
            <p:cNvPr id="106" name="Group 105"/>
            <p:cNvGrpSpPr/>
            <p:nvPr/>
          </p:nvGrpSpPr>
          <p:grpSpPr>
            <a:xfrm>
              <a:off x="6928549" y="4193892"/>
              <a:ext cx="472533" cy="610262"/>
              <a:chOff x="4961494" y="2657728"/>
              <a:chExt cx="472533" cy="610262"/>
            </a:xfrm>
          </p:grpSpPr>
          <p:sp>
            <p:nvSpPr>
              <p:cNvPr id="107" name="Freeform 5"/>
              <p:cNvSpPr>
                <a:spLocks/>
              </p:cNvSpPr>
              <p:nvPr/>
            </p:nvSpPr>
            <p:spPr bwMode="auto">
              <a:xfrm>
                <a:off x="4961494" y="265772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08" name="Group 360"/>
              <p:cNvGrpSpPr>
                <a:grpSpLocks noChangeAspect="1"/>
              </p:cNvGrpSpPr>
              <p:nvPr/>
            </p:nvGrpSpPr>
            <p:grpSpPr bwMode="auto">
              <a:xfrm flipH="1">
                <a:off x="5172963" y="2756711"/>
                <a:ext cx="45719" cy="331991"/>
                <a:chOff x="-1094" y="874"/>
                <a:chExt cx="130" cy="944"/>
              </a:xfrm>
              <a:solidFill>
                <a:schemeClr val="tx1"/>
              </a:solidFill>
            </p:grpSpPr>
            <p:sp>
              <p:nvSpPr>
                <p:cNvPr id="109" name="Freeform 361"/>
                <p:cNvSpPr>
                  <a:spLocks/>
                </p:cNvSpPr>
                <p:nvPr/>
              </p:nvSpPr>
              <p:spPr bwMode="auto">
                <a:xfrm>
                  <a:off x="-1094" y="874"/>
                  <a:ext cx="130" cy="720"/>
                </a:xfrm>
                <a:custGeom>
                  <a:avLst/>
                  <a:gdLst>
                    <a:gd name="T0" fmla="*/ 0 w 130"/>
                    <a:gd name="T1" fmla="*/ 0 h 720"/>
                    <a:gd name="T2" fmla="*/ 130 w 130"/>
                    <a:gd name="T3" fmla="*/ 0 h 720"/>
                    <a:gd name="T4" fmla="*/ 130 w 130"/>
                    <a:gd name="T5" fmla="*/ 311 h 720"/>
                    <a:gd name="T6" fmla="*/ 99 w 130"/>
                    <a:gd name="T7" fmla="*/ 720 h 720"/>
                    <a:gd name="T8" fmla="*/ 33 w 130"/>
                    <a:gd name="T9" fmla="*/ 720 h 720"/>
                    <a:gd name="T10" fmla="*/ 0 w 130"/>
                    <a:gd name="T11" fmla="*/ 311 h 720"/>
                    <a:gd name="T12" fmla="*/ 0 w 13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130" h="720">
                      <a:moveTo>
                        <a:pt x="0" y="0"/>
                      </a:moveTo>
                      <a:lnTo>
                        <a:pt x="130" y="0"/>
                      </a:lnTo>
                      <a:lnTo>
                        <a:pt x="130" y="311"/>
                      </a:lnTo>
                      <a:lnTo>
                        <a:pt x="99" y="720"/>
                      </a:lnTo>
                      <a:lnTo>
                        <a:pt x="33" y="720"/>
                      </a:lnTo>
                      <a:lnTo>
                        <a:pt x="0" y="31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10" name="Rectangle 362"/>
                <p:cNvSpPr>
                  <a:spLocks noChangeArrowheads="1"/>
                </p:cNvSpPr>
                <p:nvPr/>
              </p:nvSpPr>
              <p:spPr bwMode="auto">
                <a:xfrm>
                  <a:off x="-1094" y="1684"/>
                  <a:ext cx="127" cy="1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grpSp>
        </p:grpSp>
        <p:cxnSp>
          <p:nvCxnSpPr>
            <p:cNvPr id="111" name="Straight Arrow Connector 110"/>
            <p:cNvCxnSpPr/>
            <p:nvPr/>
          </p:nvCxnSpPr>
          <p:spPr>
            <a:xfrm flipH="1">
              <a:off x="1264889" y="5796351"/>
              <a:ext cx="5631211" cy="0"/>
            </a:xfrm>
            <a:prstGeom prst="straightConnector1">
              <a:avLst/>
            </a:prstGeom>
            <a:ln w="38100">
              <a:solidFill>
                <a:schemeClr val="accent5"/>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a:off x="1264888" y="6040024"/>
              <a:ext cx="7653369" cy="0"/>
            </a:xfrm>
            <a:prstGeom prst="straightConnector1">
              <a:avLst/>
            </a:prstGeom>
            <a:ln w="38100">
              <a:solidFill>
                <a:schemeClr val="accent5"/>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V="1">
              <a:off x="1487135" y="5222459"/>
              <a:ext cx="1378892" cy="904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3419607" y="5215684"/>
              <a:ext cx="1439425" cy="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5" name="Freeform 5"/>
            <p:cNvSpPr>
              <a:spLocks/>
            </p:cNvSpPr>
            <p:nvPr/>
          </p:nvSpPr>
          <p:spPr bwMode="auto">
            <a:xfrm>
              <a:off x="6933910" y="5377073"/>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8" name="Freeform 5"/>
            <p:cNvSpPr>
              <a:spLocks/>
            </p:cNvSpPr>
            <p:nvPr/>
          </p:nvSpPr>
          <p:spPr bwMode="auto">
            <a:xfrm>
              <a:off x="8970179" y="5738650"/>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120" name="Straight Arrow Connector 119"/>
            <p:cNvCxnSpPr/>
            <p:nvPr/>
          </p:nvCxnSpPr>
          <p:spPr>
            <a:xfrm flipH="1">
              <a:off x="9501534" y="6019800"/>
              <a:ext cx="1318866" cy="20224"/>
            </a:xfrm>
            <a:prstGeom prst="straightConnector1">
              <a:avLst/>
            </a:prstGeom>
            <a:ln w="38100">
              <a:solidFill>
                <a:schemeClr val="accent2"/>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123" name="Freeform 5"/>
            <p:cNvSpPr>
              <a:spLocks/>
            </p:cNvSpPr>
            <p:nvPr/>
          </p:nvSpPr>
          <p:spPr bwMode="auto">
            <a:xfrm>
              <a:off x="10914682" y="5738650"/>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TextBox 124"/>
            <p:cNvSpPr txBox="1"/>
            <p:nvPr/>
          </p:nvSpPr>
          <p:spPr>
            <a:xfrm>
              <a:off x="7368636" y="5541472"/>
              <a:ext cx="1384033"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smtClean="0">
                  <a:gradFill>
                    <a:gsLst>
                      <a:gs pos="0">
                        <a:srgbClr val="3F3F3F"/>
                      </a:gs>
                      <a:gs pos="100000">
                        <a:srgbClr val="3F3F3F"/>
                      </a:gs>
                    </a:gsLst>
                    <a:lin ang="5400000" scaled="0"/>
                  </a:gradFill>
                </a:rPr>
                <a:t>Approval</a:t>
              </a:r>
              <a:endParaRPr lang="en-US" sz="2000" dirty="0">
                <a:gradFill>
                  <a:gsLst>
                    <a:gs pos="0">
                      <a:srgbClr val="3F3F3F"/>
                    </a:gs>
                    <a:gs pos="100000">
                      <a:srgbClr val="3F3F3F"/>
                    </a:gs>
                  </a:gsLst>
                  <a:lin ang="5400000" scaled="0"/>
                </a:gradFill>
              </a:endParaRPr>
            </a:p>
          </p:txBody>
        </p:sp>
        <p:sp>
          <p:nvSpPr>
            <p:cNvPr id="126" name="TextBox 125"/>
            <p:cNvSpPr txBox="1"/>
            <p:nvPr/>
          </p:nvSpPr>
          <p:spPr>
            <a:xfrm>
              <a:off x="9444058" y="5541472"/>
              <a:ext cx="1384033"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smtClean="0">
                  <a:gradFill>
                    <a:gsLst>
                      <a:gs pos="0">
                        <a:srgbClr val="3F3F3F"/>
                      </a:gs>
                      <a:gs pos="100000">
                        <a:srgbClr val="3F3F3F"/>
                      </a:gs>
                    </a:gsLst>
                    <a:lin ang="5400000" scaled="0"/>
                  </a:gradFill>
                </a:rPr>
                <a:t>Approval</a:t>
              </a:r>
              <a:endParaRPr lang="en-US" sz="2000" dirty="0">
                <a:gradFill>
                  <a:gsLst>
                    <a:gs pos="0">
                      <a:srgbClr val="3F3F3F"/>
                    </a:gs>
                    <a:gs pos="100000">
                      <a:srgbClr val="3F3F3F"/>
                    </a:gs>
                  </a:gsLst>
                  <a:lin ang="5400000" scaled="0"/>
                </a:gradFill>
              </a:endParaRPr>
            </a:p>
          </p:txBody>
        </p:sp>
      </p:grpSp>
      <p:sp>
        <p:nvSpPr>
          <p:cNvPr id="134" name="Rectangle 133"/>
          <p:cNvSpPr/>
          <p:nvPr/>
        </p:nvSpPr>
        <p:spPr bwMode="auto">
          <a:xfrm>
            <a:off x="0" y="0"/>
            <a:ext cx="12436475" cy="121126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p:txBody>
          <a:bodyPr/>
          <a:lstStyle/>
          <a:p>
            <a:r>
              <a:rPr lang="en-US" smtClean="0"/>
              <a:t>Continuous delivery process</a:t>
            </a:r>
            <a:endParaRPr lang="en-US" dirty="0"/>
          </a:p>
        </p:txBody>
      </p:sp>
    </p:spTree>
    <p:extLst>
      <p:ext uri="{BB962C8B-B14F-4D97-AF65-F5344CB8AC3E}">
        <p14:creationId xmlns:p14="http://schemas.microsoft.com/office/powerpoint/2010/main" val="38177859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1000" fill="hold"/>
                                        <p:tgtEl>
                                          <p:spTgt spid="55"/>
                                        </p:tgtEl>
                                        <p:attrNameLst>
                                          <p:attrName>ppt_x</p:attrName>
                                        </p:attrNameLst>
                                      </p:cBhvr>
                                      <p:tavLst>
                                        <p:tav tm="0">
                                          <p:val>
                                            <p:strVal val="#ppt_x"/>
                                          </p:val>
                                        </p:tav>
                                        <p:tav tm="100000">
                                          <p:val>
                                            <p:strVal val="#ppt_x"/>
                                          </p:val>
                                        </p:tav>
                                      </p:tavLst>
                                    </p:anim>
                                    <p:anim calcmode="lin" valueType="num">
                                      <p:cBhvr additive="base">
                                        <p:cTn id="8" dur="1000" fill="hold"/>
                                        <p:tgtEl>
                                          <p:spTgt spid="5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1000" fill="hold"/>
                                        <p:tgtEl>
                                          <p:spTgt spid="59"/>
                                        </p:tgtEl>
                                        <p:attrNameLst>
                                          <p:attrName>ppt_x</p:attrName>
                                        </p:attrNameLst>
                                      </p:cBhvr>
                                      <p:tavLst>
                                        <p:tav tm="0">
                                          <p:val>
                                            <p:strVal val="#ppt_x"/>
                                          </p:val>
                                        </p:tav>
                                        <p:tav tm="100000">
                                          <p:val>
                                            <p:strVal val="#ppt_x"/>
                                          </p:val>
                                        </p:tav>
                                      </p:tavLst>
                                    </p:anim>
                                    <p:anim calcmode="lin" valueType="num">
                                      <p:cBhvr additive="base">
                                        <p:cTn id="12" dur="1000" fill="hold"/>
                                        <p:tgtEl>
                                          <p:spTgt spid="59"/>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60"/>
                                        </p:tgtEl>
                                        <p:attrNameLst>
                                          <p:attrName>style.visibility</p:attrName>
                                        </p:attrNameLst>
                                      </p:cBhvr>
                                      <p:to>
                                        <p:strVal val="visible"/>
                                      </p:to>
                                    </p:set>
                                    <p:anim calcmode="lin" valueType="num">
                                      <p:cBhvr additive="base">
                                        <p:cTn id="15" dur="1000" fill="hold"/>
                                        <p:tgtEl>
                                          <p:spTgt spid="60"/>
                                        </p:tgtEl>
                                        <p:attrNameLst>
                                          <p:attrName>ppt_x</p:attrName>
                                        </p:attrNameLst>
                                      </p:cBhvr>
                                      <p:tavLst>
                                        <p:tav tm="0">
                                          <p:val>
                                            <p:strVal val="#ppt_x"/>
                                          </p:val>
                                        </p:tav>
                                        <p:tav tm="100000">
                                          <p:val>
                                            <p:strVal val="#ppt_x"/>
                                          </p:val>
                                        </p:tav>
                                      </p:tavLst>
                                    </p:anim>
                                    <p:anim calcmode="lin" valueType="num">
                                      <p:cBhvr additive="base">
                                        <p:cTn id="16" dur="1000" fill="hold"/>
                                        <p:tgtEl>
                                          <p:spTgt spid="60"/>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30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1000" fill="hold"/>
                                        <p:tgtEl>
                                          <p:spTgt spid="61"/>
                                        </p:tgtEl>
                                        <p:attrNameLst>
                                          <p:attrName>ppt_x</p:attrName>
                                        </p:attrNameLst>
                                      </p:cBhvr>
                                      <p:tavLst>
                                        <p:tav tm="0">
                                          <p:val>
                                            <p:strVal val="#ppt_x"/>
                                          </p:val>
                                        </p:tav>
                                        <p:tav tm="100000">
                                          <p:val>
                                            <p:strVal val="#ppt_x"/>
                                          </p:val>
                                        </p:tav>
                                      </p:tavLst>
                                    </p:anim>
                                    <p:anim calcmode="lin" valueType="num">
                                      <p:cBhvr additive="base">
                                        <p:cTn id="20" dur="1000" fill="hold"/>
                                        <p:tgtEl>
                                          <p:spTgt spid="61"/>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400"/>
                                  </p:stCondLst>
                                  <p:childTnLst>
                                    <p:set>
                                      <p:cBhvr>
                                        <p:cTn id="22" dur="1" fill="hold">
                                          <p:stCondLst>
                                            <p:cond delay="0"/>
                                          </p:stCondLst>
                                        </p:cTn>
                                        <p:tgtEl>
                                          <p:spTgt spid="62"/>
                                        </p:tgtEl>
                                        <p:attrNameLst>
                                          <p:attrName>style.visibility</p:attrName>
                                        </p:attrNameLst>
                                      </p:cBhvr>
                                      <p:to>
                                        <p:strVal val="visible"/>
                                      </p:to>
                                    </p:set>
                                    <p:anim calcmode="lin" valueType="num">
                                      <p:cBhvr additive="base">
                                        <p:cTn id="23" dur="1000" fill="hold"/>
                                        <p:tgtEl>
                                          <p:spTgt spid="62"/>
                                        </p:tgtEl>
                                        <p:attrNameLst>
                                          <p:attrName>ppt_x</p:attrName>
                                        </p:attrNameLst>
                                      </p:cBhvr>
                                      <p:tavLst>
                                        <p:tav tm="0">
                                          <p:val>
                                            <p:strVal val="#ppt_x"/>
                                          </p:val>
                                        </p:tav>
                                        <p:tav tm="100000">
                                          <p:val>
                                            <p:strVal val="#ppt_x"/>
                                          </p:val>
                                        </p:tav>
                                      </p:tavLst>
                                    </p:anim>
                                    <p:anim calcmode="lin" valueType="num">
                                      <p:cBhvr additive="base">
                                        <p:cTn id="24" dur="1000" fill="hold"/>
                                        <p:tgtEl>
                                          <p:spTgt spid="62"/>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500"/>
                                  </p:stCondLst>
                                  <p:childTnLst>
                                    <p:set>
                                      <p:cBhvr>
                                        <p:cTn id="26" dur="1" fill="hold">
                                          <p:stCondLst>
                                            <p:cond delay="0"/>
                                          </p:stCondLst>
                                        </p:cTn>
                                        <p:tgtEl>
                                          <p:spTgt spid="63"/>
                                        </p:tgtEl>
                                        <p:attrNameLst>
                                          <p:attrName>style.visibility</p:attrName>
                                        </p:attrNameLst>
                                      </p:cBhvr>
                                      <p:to>
                                        <p:strVal val="visible"/>
                                      </p:to>
                                    </p:set>
                                    <p:anim calcmode="lin" valueType="num">
                                      <p:cBhvr additive="base">
                                        <p:cTn id="27" dur="1000" fill="hold"/>
                                        <p:tgtEl>
                                          <p:spTgt spid="63"/>
                                        </p:tgtEl>
                                        <p:attrNameLst>
                                          <p:attrName>ppt_x</p:attrName>
                                        </p:attrNameLst>
                                      </p:cBhvr>
                                      <p:tavLst>
                                        <p:tav tm="0">
                                          <p:val>
                                            <p:strVal val="#ppt_x"/>
                                          </p:val>
                                        </p:tav>
                                        <p:tav tm="100000">
                                          <p:val>
                                            <p:strVal val="#ppt_x"/>
                                          </p:val>
                                        </p:tav>
                                      </p:tavLst>
                                    </p:anim>
                                    <p:anim calcmode="lin" valueType="num">
                                      <p:cBhvr additive="base">
                                        <p:cTn id="28" dur="1000" fill="hold"/>
                                        <p:tgtEl>
                                          <p:spTgt spid="63"/>
                                        </p:tgtEl>
                                        <p:attrNameLst>
                                          <p:attrName>ppt_y</p:attrName>
                                        </p:attrNameLst>
                                      </p:cBhvr>
                                      <p:tavLst>
                                        <p:tav tm="0">
                                          <p:val>
                                            <p:strVal val="0-#ppt_h/2"/>
                                          </p:val>
                                        </p:tav>
                                        <p:tav tm="100000">
                                          <p:val>
                                            <p:strVal val="#ppt_y"/>
                                          </p:val>
                                        </p:tav>
                                      </p:tavLst>
                                    </p:anim>
                                  </p:childTnLst>
                                </p:cTn>
                              </p:par>
                              <p:par>
                                <p:cTn id="29" presetID="10" presetClass="entr" presetSubtype="0" fill="hold" grpId="0" nodeType="withEffect">
                                  <p:stCondLst>
                                    <p:cond delay="200"/>
                                  </p:stCondLst>
                                  <p:childTnLst>
                                    <p:set>
                                      <p:cBhvr>
                                        <p:cTn id="30" dur="1" fill="hold">
                                          <p:stCondLst>
                                            <p:cond delay="0"/>
                                          </p:stCondLst>
                                        </p:cTn>
                                        <p:tgtEl>
                                          <p:spTgt spid="65"/>
                                        </p:tgtEl>
                                        <p:attrNameLst>
                                          <p:attrName>style.visibility</p:attrName>
                                        </p:attrNameLst>
                                      </p:cBhvr>
                                      <p:to>
                                        <p:strVal val="visible"/>
                                      </p:to>
                                    </p:set>
                                    <p:animEffect transition="in" filter="fade">
                                      <p:cBhvr>
                                        <p:cTn id="31" dur="500"/>
                                        <p:tgtEl>
                                          <p:spTgt spid="65"/>
                                        </p:tgtEl>
                                      </p:cBhvr>
                                    </p:animEffect>
                                  </p:childTnLst>
                                </p:cTn>
                              </p:par>
                              <p:par>
                                <p:cTn id="32" presetID="10" presetClass="entr" presetSubtype="0" fill="hold" grpId="0" nodeType="withEffect">
                                  <p:stCondLst>
                                    <p:cond delay="300"/>
                                  </p:stCondLst>
                                  <p:childTnLst>
                                    <p:set>
                                      <p:cBhvr>
                                        <p:cTn id="33" dur="1" fill="hold">
                                          <p:stCondLst>
                                            <p:cond delay="0"/>
                                          </p:stCondLst>
                                        </p:cTn>
                                        <p:tgtEl>
                                          <p:spTgt spid="66"/>
                                        </p:tgtEl>
                                        <p:attrNameLst>
                                          <p:attrName>style.visibility</p:attrName>
                                        </p:attrNameLst>
                                      </p:cBhvr>
                                      <p:to>
                                        <p:strVal val="visible"/>
                                      </p:to>
                                    </p:set>
                                    <p:animEffect transition="in" filter="fade">
                                      <p:cBhvr>
                                        <p:cTn id="34" dur="500"/>
                                        <p:tgtEl>
                                          <p:spTgt spid="66"/>
                                        </p:tgtEl>
                                      </p:cBhvr>
                                    </p:animEffect>
                                  </p:childTnLst>
                                </p:cTn>
                              </p:par>
                              <p:par>
                                <p:cTn id="35" presetID="10" presetClass="entr" presetSubtype="0" fill="hold" grpId="0" nodeType="withEffect">
                                  <p:stCondLst>
                                    <p:cond delay="40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500"/>
                                        <p:tgtEl>
                                          <p:spTgt spid="67"/>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500"/>
                                        <p:tgtEl>
                                          <p:spTgt spid="68"/>
                                        </p:tgtEl>
                                      </p:cBhvr>
                                    </p:animEffect>
                                  </p:childTnLst>
                                </p:cTn>
                              </p:par>
                              <p:par>
                                <p:cTn id="41" presetID="10" presetClass="entr" presetSubtype="0" fill="hold" grpId="0" nodeType="withEffect">
                                  <p:stCondLst>
                                    <p:cond delay="600"/>
                                  </p:stCondLst>
                                  <p:childTnLst>
                                    <p:set>
                                      <p:cBhvr>
                                        <p:cTn id="42" dur="1" fill="hold">
                                          <p:stCondLst>
                                            <p:cond delay="0"/>
                                          </p:stCondLst>
                                        </p:cTn>
                                        <p:tgtEl>
                                          <p:spTgt spid="69"/>
                                        </p:tgtEl>
                                        <p:attrNameLst>
                                          <p:attrName>style.visibility</p:attrName>
                                        </p:attrNameLst>
                                      </p:cBhvr>
                                      <p:to>
                                        <p:strVal val="visible"/>
                                      </p:to>
                                    </p:set>
                                    <p:animEffect transition="in" filter="fade">
                                      <p:cBhvr>
                                        <p:cTn id="43" dur="500"/>
                                        <p:tgtEl>
                                          <p:spTgt spid="69"/>
                                        </p:tgtEl>
                                      </p:cBhvr>
                                    </p:animEffect>
                                  </p:childTnLst>
                                </p:cTn>
                              </p:par>
                              <p:par>
                                <p:cTn id="44" presetID="10" presetClass="entr" presetSubtype="0" fill="hold" grpId="0" nodeType="withEffect">
                                  <p:stCondLst>
                                    <p:cond delay="700"/>
                                  </p:stCondLst>
                                  <p:childTnLst>
                                    <p:set>
                                      <p:cBhvr>
                                        <p:cTn id="45" dur="1" fill="hold">
                                          <p:stCondLst>
                                            <p:cond delay="0"/>
                                          </p:stCondLst>
                                        </p:cTn>
                                        <p:tgtEl>
                                          <p:spTgt spid="70"/>
                                        </p:tgtEl>
                                        <p:attrNameLst>
                                          <p:attrName>style.visibility</p:attrName>
                                        </p:attrNameLst>
                                      </p:cBhvr>
                                      <p:to>
                                        <p:strVal val="visible"/>
                                      </p:to>
                                    </p:set>
                                    <p:animEffect transition="in" filter="fade">
                                      <p:cBhvr>
                                        <p:cTn id="46" dur="500"/>
                                        <p:tgtEl>
                                          <p:spTgt spid="70"/>
                                        </p:tgtEl>
                                      </p:cBhvr>
                                    </p:animEffect>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135"/>
                                        </p:tgtEl>
                                        <p:attrNameLst>
                                          <p:attrName>style.visibility</p:attrName>
                                        </p:attrNameLst>
                                      </p:cBhvr>
                                      <p:to>
                                        <p:strVal val="visible"/>
                                      </p:to>
                                    </p:set>
                                    <p:animEffect transition="in" filter="wipe(left)">
                                      <p:cBhvr>
                                        <p:cTn id="50" dur="20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69" grpId="0" animBg="1"/>
      <p:bldP spid="70" grpId="0" animBg="1"/>
      <p:bldP spid="55" grpId="0" animBg="1"/>
      <p:bldP spid="59" grpId="0" animBg="1"/>
      <p:bldP spid="60" grpId="0" animBg="1"/>
      <p:bldP spid="61" grpId="0" animBg="1"/>
      <p:bldP spid="62" grpId="0" animBg="1"/>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274639" y="2148846"/>
            <a:ext cx="11866562" cy="4548817"/>
            <a:chOff x="274638" y="-1471865"/>
            <a:chExt cx="14231979" cy="914400"/>
          </a:xfrm>
        </p:grpSpPr>
        <p:sp>
          <p:nvSpPr>
            <p:cNvPr id="65" name="Rectangle 64"/>
            <p:cNvSpPr/>
            <p:nvPr/>
          </p:nvSpPr>
          <p:spPr bwMode="auto">
            <a:xfrm>
              <a:off x="274638" y="-1471865"/>
              <a:ext cx="2375286" cy="914400"/>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2649924" y="-1471865"/>
              <a:ext cx="2375286" cy="9144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p:cNvSpPr/>
            <p:nvPr/>
          </p:nvSpPr>
          <p:spPr bwMode="auto">
            <a:xfrm>
              <a:off x="5025211" y="-1471865"/>
              <a:ext cx="2375286" cy="914400"/>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p:cNvSpPr/>
            <p:nvPr/>
          </p:nvSpPr>
          <p:spPr bwMode="auto">
            <a:xfrm>
              <a:off x="7382376" y="-1471865"/>
              <a:ext cx="2394418" cy="9144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p:cNvSpPr/>
            <p:nvPr/>
          </p:nvSpPr>
          <p:spPr bwMode="auto">
            <a:xfrm>
              <a:off x="9765914" y="-1471865"/>
              <a:ext cx="2375286" cy="914400"/>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bwMode="auto">
            <a:xfrm>
              <a:off x="12131331" y="-1471865"/>
              <a:ext cx="2375286" cy="9144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50" name="TextBox 49"/>
          <p:cNvSpPr txBox="1"/>
          <p:nvPr/>
        </p:nvSpPr>
        <p:spPr>
          <a:xfrm>
            <a:off x="1493479" y="2432309"/>
            <a:ext cx="1366400"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smtClean="0">
                <a:gradFill>
                  <a:gsLst>
                    <a:gs pos="0">
                      <a:srgbClr val="3F3F3F"/>
                    </a:gs>
                    <a:gs pos="100000">
                      <a:srgbClr val="3F3F3F"/>
                    </a:gs>
                  </a:gsLst>
                  <a:lin ang="5400000" scaled="0"/>
                </a:gradFill>
              </a:rPr>
              <a:t>Check-in</a:t>
            </a:r>
          </a:p>
        </p:txBody>
      </p:sp>
      <p:sp>
        <p:nvSpPr>
          <p:cNvPr id="51" name="TextBox 50"/>
          <p:cNvSpPr txBox="1"/>
          <p:nvPr/>
        </p:nvSpPr>
        <p:spPr>
          <a:xfrm>
            <a:off x="3485091" y="2429231"/>
            <a:ext cx="1159741"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a:gradFill>
                  <a:gsLst>
                    <a:gs pos="0">
                      <a:srgbClr val="3F3F3F"/>
                    </a:gs>
                    <a:gs pos="100000">
                      <a:srgbClr val="3F3F3F"/>
                    </a:gs>
                  </a:gsLst>
                  <a:lin ang="5400000" scaled="0"/>
                </a:gradFill>
              </a:rPr>
              <a:t>Trigger</a:t>
            </a:r>
          </a:p>
        </p:txBody>
      </p:sp>
      <p:sp>
        <p:nvSpPr>
          <p:cNvPr id="53" name="TextBox 52"/>
          <p:cNvSpPr txBox="1"/>
          <p:nvPr/>
        </p:nvSpPr>
        <p:spPr>
          <a:xfrm>
            <a:off x="1457508" y="2988872"/>
            <a:ext cx="1438342"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a:gradFill>
                  <a:gsLst>
                    <a:gs pos="0">
                      <a:srgbClr val="3F3F3F"/>
                    </a:gs>
                    <a:gs pos="100000">
                      <a:srgbClr val="3F3F3F"/>
                    </a:gs>
                  </a:gsLst>
                  <a:lin ang="5400000" scaled="0"/>
                </a:gradFill>
              </a:rPr>
              <a:t>Feedback</a:t>
            </a:r>
          </a:p>
        </p:txBody>
      </p:sp>
      <p:sp>
        <p:nvSpPr>
          <p:cNvPr id="4" name="Title 3"/>
          <p:cNvSpPr>
            <a:spLocks noGrp="1"/>
          </p:cNvSpPr>
          <p:nvPr>
            <p:ph type="title"/>
          </p:nvPr>
        </p:nvSpPr>
        <p:spPr/>
        <p:txBody>
          <a:bodyPr/>
          <a:lstStyle/>
          <a:p>
            <a:r>
              <a:rPr lang="en-US" smtClean="0"/>
              <a:t>Continuous integration</a:t>
            </a:r>
            <a:endParaRPr lang="en-US" dirty="0"/>
          </a:p>
        </p:txBody>
      </p:sp>
      <p:grpSp>
        <p:nvGrpSpPr>
          <p:cNvPr id="52" name="Group 51"/>
          <p:cNvGrpSpPr/>
          <p:nvPr/>
        </p:nvGrpSpPr>
        <p:grpSpPr>
          <a:xfrm>
            <a:off x="274639" y="1214887"/>
            <a:ext cx="11866562" cy="938499"/>
            <a:chOff x="274638" y="-1471865"/>
            <a:chExt cx="14231979" cy="914400"/>
          </a:xfrm>
        </p:grpSpPr>
        <p:sp>
          <p:nvSpPr>
            <p:cNvPr id="55" name="Rectangle 54"/>
            <p:cNvSpPr/>
            <p:nvPr/>
          </p:nvSpPr>
          <p:spPr bwMode="auto">
            <a:xfrm>
              <a:off x="274638" y="-1471865"/>
              <a:ext cx="2375286"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Delivery team</a:t>
              </a:r>
            </a:p>
          </p:txBody>
        </p:sp>
        <p:sp>
          <p:nvSpPr>
            <p:cNvPr id="59" name="Rectangle 58"/>
            <p:cNvSpPr/>
            <p:nvPr/>
          </p:nvSpPr>
          <p:spPr bwMode="auto">
            <a:xfrm>
              <a:off x="2649924" y="-1471865"/>
              <a:ext cx="2375286"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Version control</a:t>
              </a:r>
            </a:p>
          </p:txBody>
        </p:sp>
        <p:sp>
          <p:nvSpPr>
            <p:cNvPr id="60" name="Rectangle 59"/>
            <p:cNvSpPr/>
            <p:nvPr/>
          </p:nvSpPr>
          <p:spPr bwMode="auto">
            <a:xfrm>
              <a:off x="5025211" y="-1471865"/>
              <a:ext cx="2375286"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Build &amp; unit test</a:t>
              </a:r>
            </a:p>
          </p:txBody>
        </p:sp>
        <p:sp>
          <p:nvSpPr>
            <p:cNvPr id="61" name="Rectangle 60"/>
            <p:cNvSpPr/>
            <p:nvPr/>
          </p:nvSpPr>
          <p:spPr bwMode="auto">
            <a:xfrm>
              <a:off x="7382376" y="-1471865"/>
              <a:ext cx="239441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Automated </a:t>
              </a:r>
              <a:r>
                <a:rPr lang="en-US" sz="1600" dirty="0">
                  <a:gradFill>
                    <a:gsLst>
                      <a:gs pos="0">
                        <a:srgbClr val="FFFFFF"/>
                      </a:gs>
                      <a:gs pos="100000">
                        <a:srgbClr val="FFFFFF"/>
                      </a:gs>
                    </a:gsLst>
                    <a:lin ang="5400000" scaled="0"/>
                  </a:gradFill>
                  <a:ea typeface="Segoe UI" pitchFamily="34" charset="0"/>
                  <a:cs typeface="Segoe UI" pitchFamily="34" charset="0"/>
                </a:rPr>
                <a:t>a</a:t>
              </a:r>
              <a:r>
                <a:rPr lang="en-US" sz="1600" dirty="0" smtClean="0">
                  <a:gradFill>
                    <a:gsLst>
                      <a:gs pos="0">
                        <a:srgbClr val="FFFFFF"/>
                      </a:gs>
                      <a:gs pos="100000">
                        <a:srgbClr val="FFFFFF"/>
                      </a:gs>
                    </a:gsLst>
                    <a:lin ang="5400000" scaled="0"/>
                  </a:gradFill>
                  <a:ea typeface="Segoe UI" pitchFamily="34" charset="0"/>
                  <a:cs typeface="Segoe UI" pitchFamily="34" charset="0"/>
                </a:rPr>
                <a:t>cceptance test</a:t>
              </a:r>
            </a:p>
          </p:txBody>
        </p:sp>
        <p:sp>
          <p:nvSpPr>
            <p:cNvPr id="62" name="Rectangle 61"/>
            <p:cNvSpPr/>
            <p:nvPr/>
          </p:nvSpPr>
          <p:spPr bwMode="auto">
            <a:xfrm>
              <a:off x="9765914" y="-1471865"/>
              <a:ext cx="2375286"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User acceptance tests</a:t>
              </a:r>
            </a:p>
          </p:txBody>
        </p:sp>
        <p:sp>
          <p:nvSpPr>
            <p:cNvPr id="63" name="Rectangle 62"/>
            <p:cNvSpPr/>
            <p:nvPr/>
          </p:nvSpPr>
          <p:spPr bwMode="auto">
            <a:xfrm>
              <a:off x="12131331" y="-1471865"/>
              <a:ext cx="2375286"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Release</a:t>
              </a:r>
            </a:p>
          </p:txBody>
        </p:sp>
      </p:grpSp>
      <p:sp>
        <p:nvSpPr>
          <p:cNvPr id="71" name="Freeform 5"/>
          <p:cNvSpPr>
            <a:spLocks/>
          </p:cNvSpPr>
          <p:nvPr/>
        </p:nvSpPr>
        <p:spPr bwMode="auto">
          <a:xfrm>
            <a:off x="1028624" y="267340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5"/>
          <p:cNvSpPr>
            <a:spLocks/>
          </p:cNvSpPr>
          <p:nvPr/>
        </p:nvSpPr>
        <p:spPr bwMode="auto">
          <a:xfrm>
            <a:off x="1028624" y="3655930"/>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5"/>
          <p:cNvSpPr>
            <a:spLocks/>
          </p:cNvSpPr>
          <p:nvPr/>
        </p:nvSpPr>
        <p:spPr bwMode="auto">
          <a:xfrm>
            <a:off x="1028624" y="4984159"/>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5"/>
          <p:cNvSpPr>
            <a:spLocks/>
          </p:cNvSpPr>
          <p:nvPr/>
        </p:nvSpPr>
        <p:spPr bwMode="auto">
          <a:xfrm>
            <a:off x="2991827" y="267340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
          <p:cNvSpPr>
            <a:spLocks/>
          </p:cNvSpPr>
          <p:nvPr/>
        </p:nvSpPr>
        <p:spPr bwMode="auto">
          <a:xfrm>
            <a:off x="2991827" y="3655930"/>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5"/>
          <p:cNvSpPr>
            <a:spLocks/>
          </p:cNvSpPr>
          <p:nvPr/>
        </p:nvSpPr>
        <p:spPr bwMode="auto">
          <a:xfrm>
            <a:off x="2991827" y="4984159"/>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5"/>
          <p:cNvSpPr>
            <a:spLocks/>
          </p:cNvSpPr>
          <p:nvPr/>
        </p:nvSpPr>
        <p:spPr bwMode="auto">
          <a:xfrm>
            <a:off x="4989630" y="3816459"/>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5"/>
          <p:cNvSpPr>
            <a:spLocks/>
          </p:cNvSpPr>
          <p:nvPr/>
        </p:nvSpPr>
        <p:spPr bwMode="auto">
          <a:xfrm>
            <a:off x="4989630" y="5126739"/>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7" name="Straight Arrow Connector 6"/>
          <p:cNvCxnSpPr/>
          <p:nvPr/>
        </p:nvCxnSpPr>
        <p:spPr>
          <a:xfrm flipV="1">
            <a:off x="1487135" y="2892325"/>
            <a:ext cx="1378892" cy="904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3421127" y="2884551"/>
            <a:ext cx="1439425" cy="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266092" y="3436034"/>
            <a:ext cx="3742006" cy="0"/>
          </a:xfrm>
          <a:prstGeom prst="straightConnector1">
            <a:avLst/>
          </a:prstGeom>
          <a:ln w="38100">
            <a:solidFill>
              <a:schemeClr val="bg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a:off x="1264890" y="4477044"/>
            <a:ext cx="5600145" cy="0"/>
          </a:xfrm>
          <a:prstGeom prst="straightConnector1">
            <a:avLst/>
          </a:prstGeom>
          <a:ln w="38100">
            <a:solidFill>
              <a:schemeClr val="accent5"/>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1487135" y="3888246"/>
            <a:ext cx="1378892" cy="904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3419607" y="3881471"/>
            <a:ext cx="1439425" cy="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a:off x="1264890" y="4720717"/>
            <a:ext cx="5728296" cy="0"/>
          </a:xfrm>
          <a:prstGeom prst="straightConnector1">
            <a:avLst/>
          </a:prstGeom>
          <a:ln w="38100">
            <a:solidFill>
              <a:schemeClr val="bg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5582157" y="4002743"/>
            <a:ext cx="1159741"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a:gradFill>
                  <a:gsLst>
                    <a:gs pos="0">
                      <a:srgbClr val="3F3F3F"/>
                    </a:gs>
                    <a:gs pos="100000">
                      <a:srgbClr val="3F3F3F"/>
                    </a:gs>
                  </a:gsLst>
                  <a:lin ang="5400000" scaled="0"/>
                </a:gradFill>
              </a:rPr>
              <a:t>Trigger</a:t>
            </a:r>
          </a:p>
        </p:txBody>
      </p:sp>
      <p:sp>
        <p:nvSpPr>
          <p:cNvPr id="101" name="TextBox 100"/>
          <p:cNvSpPr txBox="1"/>
          <p:nvPr/>
        </p:nvSpPr>
        <p:spPr>
          <a:xfrm>
            <a:off x="1457410" y="4042085"/>
            <a:ext cx="1438342"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a:gradFill>
                  <a:gsLst>
                    <a:gs pos="0">
                      <a:srgbClr val="3F3F3F"/>
                    </a:gs>
                    <a:gs pos="100000">
                      <a:srgbClr val="3F3F3F"/>
                    </a:gs>
                  </a:gsLst>
                  <a:lin ang="5400000" scaled="0"/>
                </a:gradFill>
              </a:rPr>
              <a:t>Feedback</a:t>
            </a:r>
          </a:p>
        </p:txBody>
      </p:sp>
      <p:grpSp>
        <p:nvGrpSpPr>
          <p:cNvPr id="105" name="Group 104"/>
          <p:cNvGrpSpPr/>
          <p:nvPr/>
        </p:nvGrpSpPr>
        <p:grpSpPr>
          <a:xfrm>
            <a:off x="4961494" y="2886328"/>
            <a:ext cx="472533" cy="610262"/>
            <a:chOff x="4961494" y="2657728"/>
            <a:chExt cx="472533" cy="610262"/>
          </a:xfrm>
        </p:grpSpPr>
        <p:sp>
          <p:nvSpPr>
            <p:cNvPr id="83" name="Freeform 5"/>
            <p:cNvSpPr>
              <a:spLocks/>
            </p:cNvSpPr>
            <p:nvPr/>
          </p:nvSpPr>
          <p:spPr bwMode="auto">
            <a:xfrm>
              <a:off x="4961494" y="265772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02" name="Group 360"/>
            <p:cNvGrpSpPr>
              <a:grpSpLocks noChangeAspect="1"/>
            </p:cNvGrpSpPr>
            <p:nvPr/>
          </p:nvGrpSpPr>
          <p:grpSpPr bwMode="auto">
            <a:xfrm flipH="1">
              <a:off x="5172963" y="2756711"/>
              <a:ext cx="45719" cy="331991"/>
              <a:chOff x="-1094" y="874"/>
              <a:chExt cx="130" cy="944"/>
            </a:xfrm>
            <a:solidFill>
              <a:schemeClr val="tx1"/>
            </a:solidFill>
          </p:grpSpPr>
          <p:sp>
            <p:nvSpPr>
              <p:cNvPr id="103" name="Freeform 361"/>
              <p:cNvSpPr>
                <a:spLocks/>
              </p:cNvSpPr>
              <p:nvPr/>
            </p:nvSpPr>
            <p:spPr bwMode="auto">
              <a:xfrm>
                <a:off x="-1094" y="874"/>
                <a:ext cx="130" cy="720"/>
              </a:xfrm>
              <a:custGeom>
                <a:avLst/>
                <a:gdLst>
                  <a:gd name="T0" fmla="*/ 0 w 130"/>
                  <a:gd name="T1" fmla="*/ 0 h 720"/>
                  <a:gd name="T2" fmla="*/ 130 w 130"/>
                  <a:gd name="T3" fmla="*/ 0 h 720"/>
                  <a:gd name="T4" fmla="*/ 130 w 130"/>
                  <a:gd name="T5" fmla="*/ 311 h 720"/>
                  <a:gd name="T6" fmla="*/ 99 w 130"/>
                  <a:gd name="T7" fmla="*/ 720 h 720"/>
                  <a:gd name="T8" fmla="*/ 33 w 130"/>
                  <a:gd name="T9" fmla="*/ 720 h 720"/>
                  <a:gd name="T10" fmla="*/ 0 w 130"/>
                  <a:gd name="T11" fmla="*/ 311 h 720"/>
                  <a:gd name="T12" fmla="*/ 0 w 13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130" h="720">
                    <a:moveTo>
                      <a:pt x="0" y="0"/>
                    </a:moveTo>
                    <a:lnTo>
                      <a:pt x="130" y="0"/>
                    </a:lnTo>
                    <a:lnTo>
                      <a:pt x="130" y="311"/>
                    </a:lnTo>
                    <a:lnTo>
                      <a:pt x="99" y="720"/>
                    </a:lnTo>
                    <a:lnTo>
                      <a:pt x="33" y="720"/>
                    </a:lnTo>
                    <a:lnTo>
                      <a:pt x="0" y="31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04" name="Rectangle 362"/>
              <p:cNvSpPr>
                <a:spLocks noChangeArrowheads="1"/>
              </p:cNvSpPr>
              <p:nvPr/>
            </p:nvSpPr>
            <p:spPr bwMode="auto">
              <a:xfrm>
                <a:off x="-1094" y="1684"/>
                <a:ext cx="127" cy="1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grpSp>
      </p:grpSp>
      <p:grpSp>
        <p:nvGrpSpPr>
          <p:cNvPr id="106" name="Group 105"/>
          <p:cNvGrpSpPr/>
          <p:nvPr/>
        </p:nvGrpSpPr>
        <p:grpSpPr>
          <a:xfrm>
            <a:off x="6928549" y="4193892"/>
            <a:ext cx="472533" cy="610262"/>
            <a:chOff x="4961494" y="2657728"/>
            <a:chExt cx="472533" cy="610262"/>
          </a:xfrm>
        </p:grpSpPr>
        <p:sp>
          <p:nvSpPr>
            <p:cNvPr id="107" name="Freeform 5"/>
            <p:cNvSpPr>
              <a:spLocks/>
            </p:cNvSpPr>
            <p:nvPr/>
          </p:nvSpPr>
          <p:spPr bwMode="auto">
            <a:xfrm>
              <a:off x="4961494" y="265772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08" name="Group 360"/>
            <p:cNvGrpSpPr>
              <a:grpSpLocks noChangeAspect="1"/>
            </p:cNvGrpSpPr>
            <p:nvPr/>
          </p:nvGrpSpPr>
          <p:grpSpPr bwMode="auto">
            <a:xfrm flipH="1">
              <a:off x="5172963" y="2756711"/>
              <a:ext cx="45719" cy="331991"/>
              <a:chOff x="-1094" y="874"/>
              <a:chExt cx="130" cy="944"/>
            </a:xfrm>
            <a:solidFill>
              <a:schemeClr val="tx1"/>
            </a:solidFill>
          </p:grpSpPr>
          <p:sp>
            <p:nvSpPr>
              <p:cNvPr id="109" name="Freeform 361"/>
              <p:cNvSpPr>
                <a:spLocks/>
              </p:cNvSpPr>
              <p:nvPr/>
            </p:nvSpPr>
            <p:spPr bwMode="auto">
              <a:xfrm>
                <a:off x="-1094" y="874"/>
                <a:ext cx="130" cy="720"/>
              </a:xfrm>
              <a:custGeom>
                <a:avLst/>
                <a:gdLst>
                  <a:gd name="T0" fmla="*/ 0 w 130"/>
                  <a:gd name="T1" fmla="*/ 0 h 720"/>
                  <a:gd name="T2" fmla="*/ 130 w 130"/>
                  <a:gd name="T3" fmla="*/ 0 h 720"/>
                  <a:gd name="T4" fmla="*/ 130 w 130"/>
                  <a:gd name="T5" fmla="*/ 311 h 720"/>
                  <a:gd name="T6" fmla="*/ 99 w 130"/>
                  <a:gd name="T7" fmla="*/ 720 h 720"/>
                  <a:gd name="T8" fmla="*/ 33 w 130"/>
                  <a:gd name="T9" fmla="*/ 720 h 720"/>
                  <a:gd name="T10" fmla="*/ 0 w 130"/>
                  <a:gd name="T11" fmla="*/ 311 h 720"/>
                  <a:gd name="T12" fmla="*/ 0 w 13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130" h="720">
                    <a:moveTo>
                      <a:pt x="0" y="0"/>
                    </a:moveTo>
                    <a:lnTo>
                      <a:pt x="130" y="0"/>
                    </a:lnTo>
                    <a:lnTo>
                      <a:pt x="130" y="311"/>
                    </a:lnTo>
                    <a:lnTo>
                      <a:pt x="99" y="720"/>
                    </a:lnTo>
                    <a:lnTo>
                      <a:pt x="33" y="720"/>
                    </a:lnTo>
                    <a:lnTo>
                      <a:pt x="0" y="31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sp>
            <p:nvSpPr>
              <p:cNvPr id="110" name="Rectangle 362"/>
              <p:cNvSpPr>
                <a:spLocks noChangeArrowheads="1"/>
              </p:cNvSpPr>
              <p:nvPr/>
            </p:nvSpPr>
            <p:spPr bwMode="auto">
              <a:xfrm>
                <a:off x="-1094" y="1684"/>
                <a:ext cx="127" cy="1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63"/>
                <a:endParaRPr lang="en-US">
                  <a:solidFill>
                    <a:srgbClr val="FFFFFF"/>
                  </a:solidFill>
                </a:endParaRPr>
              </a:p>
            </p:txBody>
          </p:sp>
        </p:grpSp>
      </p:grpSp>
      <p:cxnSp>
        <p:nvCxnSpPr>
          <p:cNvPr id="111" name="Straight Arrow Connector 110"/>
          <p:cNvCxnSpPr/>
          <p:nvPr/>
        </p:nvCxnSpPr>
        <p:spPr>
          <a:xfrm flipH="1">
            <a:off x="1264889" y="5796351"/>
            <a:ext cx="5631211" cy="0"/>
          </a:xfrm>
          <a:prstGeom prst="straightConnector1">
            <a:avLst/>
          </a:prstGeom>
          <a:ln w="38100">
            <a:solidFill>
              <a:schemeClr val="accent5"/>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a:off x="1264888" y="6040024"/>
            <a:ext cx="7653369" cy="0"/>
          </a:xfrm>
          <a:prstGeom prst="straightConnector1">
            <a:avLst/>
          </a:prstGeom>
          <a:ln w="38100">
            <a:solidFill>
              <a:schemeClr val="accent5"/>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V="1">
            <a:off x="1487135" y="5222459"/>
            <a:ext cx="1378892" cy="904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3419607" y="5215684"/>
            <a:ext cx="1439425" cy="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5" name="Freeform 5"/>
          <p:cNvSpPr>
            <a:spLocks/>
          </p:cNvSpPr>
          <p:nvPr/>
        </p:nvSpPr>
        <p:spPr bwMode="auto">
          <a:xfrm>
            <a:off x="6933910" y="5377073"/>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8" name="Freeform 5"/>
          <p:cNvSpPr>
            <a:spLocks/>
          </p:cNvSpPr>
          <p:nvPr/>
        </p:nvSpPr>
        <p:spPr bwMode="auto">
          <a:xfrm>
            <a:off x="8970179" y="5738650"/>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120" name="Straight Arrow Connector 119"/>
          <p:cNvCxnSpPr/>
          <p:nvPr/>
        </p:nvCxnSpPr>
        <p:spPr>
          <a:xfrm flipH="1">
            <a:off x="9501534" y="6019800"/>
            <a:ext cx="1318866" cy="20224"/>
          </a:xfrm>
          <a:prstGeom prst="straightConnector1">
            <a:avLst/>
          </a:prstGeom>
          <a:ln w="38100">
            <a:solidFill>
              <a:schemeClr val="accent2"/>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123" name="Freeform 5"/>
          <p:cNvSpPr>
            <a:spLocks/>
          </p:cNvSpPr>
          <p:nvPr/>
        </p:nvSpPr>
        <p:spPr bwMode="auto">
          <a:xfrm>
            <a:off x="10914682" y="5738650"/>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TextBox 124"/>
          <p:cNvSpPr txBox="1"/>
          <p:nvPr/>
        </p:nvSpPr>
        <p:spPr>
          <a:xfrm>
            <a:off x="7368636" y="5541472"/>
            <a:ext cx="1384033"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smtClean="0">
                <a:gradFill>
                  <a:gsLst>
                    <a:gs pos="0">
                      <a:srgbClr val="3F3F3F"/>
                    </a:gs>
                    <a:gs pos="100000">
                      <a:srgbClr val="3F3F3F"/>
                    </a:gs>
                  </a:gsLst>
                  <a:lin ang="5400000" scaled="0"/>
                </a:gradFill>
              </a:rPr>
              <a:t>Approval</a:t>
            </a:r>
            <a:endParaRPr lang="en-US" sz="2000" dirty="0">
              <a:gradFill>
                <a:gsLst>
                  <a:gs pos="0">
                    <a:srgbClr val="3F3F3F"/>
                  </a:gs>
                  <a:gs pos="100000">
                    <a:srgbClr val="3F3F3F"/>
                  </a:gs>
                </a:gsLst>
                <a:lin ang="5400000" scaled="0"/>
              </a:gradFill>
            </a:endParaRPr>
          </a:p>
        </p:txBody>
      </p:sp>
      <p:sp>
        <p:nvSpPr>
          <p:cNvPr id="126" name="TextBox 125"/>
          <p:cNvSpPr txBox="1"/>
          <p:nvPr/>
        </p:nvSpPr>
        <p:spPr>
          <a:xfrm>
            <a:off x="9444058" y="5541472"/>
            <a:ext cx="1384033" cy="572464"/>
          </a:xfrm>
          <a:prstGeom prst="rect">
            <a:avLst/>
          </a:prstGeom>
          <a:noFill/>
        </p:spPr>
        <p:txBody>
          <a:bodyPr wrap="none" lIns="182880" tIns="146304" rIns="182880" bIns="146304" rtlCol="0">
            <a:spAutoFit/>
          </a:bodyPr>
          <a:lstStyle/>
          <a:p>
            <a:pPr defTabSz="932742">
              <a:lnSpc>
                <a:spcPct val="90000"/>
              </a:lnSpc>
              <a:spcAft>
                <a:spcPts val="600"/>
              </a:spcAft>
            </a:pPr>
            <a:r>
              <a:rPr lang="en-US" sz="2000" dirty="0" smtClean="0">
                <a:gradFill>
                  <a:gsLst>
                    <a:gs pos="0">
                      <a:srgbClr val="3F3F3F"/>
                    </a:gs>
                    <a:gs pos="100000">
                      <a:srgbClr val="3F3F3F"/>
                    </a:gs>
                  </a:gsLst>
                  <a:lin ang="5400000" scaled="0"/>
                </a:gradFill>
              </a:rPr>
              <a:t>Approval</a:t>
            </a:r>
            <a:endParaRPr lang="en-US" sz="2000" dirty="0">
              <a:gradFill>
                <a:gsLst>
                  <a:gs pos="0">
                    <a:srgbClr val="3F3F3F"/>
                  </a:gs>
                  <a:gs pos="100000">
                    <a:srgbClr val="3F3F3F"/>
                  </a:gs>
                </a:gsLst>
                <a:lin ang="5400000" scaled="0"/>
              </a:gradFill>
            </a:endParaRPr>
          </a:p>
        </p:txBody>
      </p:sp>
      <p:sp>
        <p:nvSpPr>
          <p:cNvPr id="128" name="Rectangle 127"/>
          <p:cNvSpPr/>
          <p:nvPr/>
        </p:nvSpPr>
        <p:spPr bwMode="auto">
          <a:xfrm>
            <a:off x="274320" y="2148846"/>
            <a:ext cx="5926720" cy="4548817"/>
          </a:xfrm>
          <a:prstGeom prst="rect">
            <a:avLst/>
          </a:prstGeom>
          <a:noFill/>
          <a:ln w="762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54619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D" val="56b739ff-9f9a-4f1f-8d4c-66c6010b0822"/>
</p:tagLst>
</file>

<file path=ppt/tags/tag2.xml><?xml version="1.0" encoding="utf-8"?>
<p:tagLst xmlns:a="http://schemas.openxmlformats.org/drawingml/2006/main" xmlns:r="http://schemas.openxmlformats.org/officeDocument/2006/relationships" xmlns:p="http://schemas.openxmlformats.org/presentationml/2006/main">
  <p:tag name="ID" val="56b739ff-9f9a-4f1f-8d4c-66c6010b0822"/>
</p:tagLst>
</file>

<file path=ppt/theme/theme1.xml><?xml version="1.0" encoding="utf-8"?>
<a:theme xmlns:a="http://schemas.openxmlformats.org/drawingml/2006/main" name="TechEd_2013_Template_16x9">
  <a:themeElements>
    <a:clrScheme name="Custom 4">
      <a:dk1>
        <a:srgbClr val="D1281C"/>
      </a:dk1>
      <a:lt1>
        <a:srgbClr val="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Speaker_PPT_Template [Read-Only]" id="{558F04C0-CEA6-4930-B39B-04E906AF0151}" vid="{3D28E332-09A5-4763-83BD-D8EF70BFDD91}"/>
    </a:ext>
  </a:extLst>
</a:theme>
</file>

<file path=ppt/theme/theme2.xml><?xml version="1.0" encoding="utf-8"?>
<a:theme xmlns:a="http://schemas.openxmlformats.org/drawingml/2006/main" name="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5650151EDED7B4D803A54D633B4C18D" ma:contentTypeVersion="1" ma:contentTypeDescription="Create a new document." ma:contentTypeScope="" ma:versionID="c3ef05d88025007eb2ae072f48c965ff">
  <xsd:schema xmlns:xsd="http://www.w3.org/2001/XMLSchema" xmlns:xs="http://www.w3.org/2001/XMLSchema" xmlns:p="http://schemas.microsoft.com/office/2006/metadata/properties" xmlns:ns2="726b8fdb-8854-4512-bfeb-a28d72213e8e" targetNamespace="http://schemas.microsoft.com/office/2006/metadata/properties" ma:root="true" ma:fieldsID="aa558f4c1323ea2247d076b28f8f8ba6" ns2:_="">
    <xsd:import namespace="726b8fdb-8854-4512-bfeb-a28d72213e8e"/>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6b8fdb-8854-4512-bfeb-a28d72213e8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218DD5-2725-4BB2-BF76-5C5E0F7B344B}">
  <ds:schemaRefs>
    <ds:schemaRef ds:uri="http://schemas.microsoft.com/office/2006/documentManagement/types"/>
    <ds:schemaRef ds:uri="http://purl.org/dc/dcmitype/"/>
    <ds:schemaRef ds:uri="http://www.w3.org/XML/1998/namespace"/>
    <ds:schemaRef ds:uri="http://schemas.microsoft.com/office/infopath/2007/PartnerControls"/>
    <ds:schemaRef ds:uri="http://purl.org/dc/terms/"/>
    <ds:schemaRef ds:uri="http://purl.org/dc/elements/1.1/"/>
    <ds:schemaRef ds:uri="http://schemas.microsoft.com/office/2006/metadata/properties"/>
    <ds:schemaRef ds:uri="http://schemas.openxmlformats.org/package/2006/metadata/core-properties"/>
    <ds:schemaRef ds:uri="726b8fdb-8854-4512-bfeb-a28d72213e8e"/>
  </ds:schemaRefs>
</ds:datastoreItem>
</file>

<file path=customXml/itemProps2.xml><?xml version="1.0" encoding="utf-8"?>
<ds:datastoreItem xmlns:ds="http://schemas.openxmlformats.org/officeDocument/2006/customXml" ds:itemID="{B6BE1791-ACFF-448E-82EB-EE917B011C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6b8fdb-8854-4512-bfeb-a28d72213e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C9E570-6D80-4E27-B22B-194F390A1F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1335</Words>
  <Application>Microsoft Office PowerPoint</Application>
  <PresentationFormat>Custom</PresentationFormat>
  <Paragraphs>364</Paragraphs>
  <Slides>38</Slides>
  <Notes>38</Notes>
  <HiddenSlides>24</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38</vt:i4>
      </vt:variant>
    </vt:vector>
  </HeadingPairs>
  <TitlesOfParts>
    <vt:vector size="50" baseType="lpstr">
      <vt:lpstr>Arial</vt:lpstr>
      <vt:lpstr>Calibri</vt:lpstr>
      <vt:lpstr>Cambria</vt:lpstr>
      <vt:lpstr>ＭＳ 明朝</vt:lpstr>
      <vt:lpstr>Segoe UI</vt:lpstr>
      <vt:lpstr>Segoe UI Light</vt:lpstr>
      <vt:lpstr>Segoe UI Semibold</vt:lpstr>
      <vt:lpstr>Segoe UI Semilight</vt:lpstr>
      <vt:lpstr>Times New Roman</vt:lpstr>
      <vt:lpstr>Wingdings</vt:lpstr>
      <vt:lpstr>TechEd_2013_Template_16x9</vt:lpstr>
      <vt:lpstr>MSVID_White_16x9_2012-08-18</vt:lpstr>
      <vt:lpstr>Cloud and DevOps</vt:lpstr>
      <vt:lpstr>What’s DevOps?</vt:lpstr>
      <vt:lpstr>What’s driving DevOps?</vt:lpstr>
      <vt:lpstr>DevOps flavors </vt:lpstr>
      <vt:lpstr>DevOps goals and success metrics</vt:lpstr>
      <vt:lpstr>Increase the flow of value</vt:lpstr>
      <vt:lpstr>Shorten cycle times</vt:lpstr>
      <vt:lpstr>Continuous delivery process</vt:lpstr>
      <vt:lpstr>Continuous integration</vt:lpstr>
      <vt:lpstr>Continuous inspection</vt:lpstr>
      <vt:lpstr>Continuous deployment</vt:lpstr>
      <vt:lpstr>PowerPoint Presentation</vt:lpstr>
      <vt:lpstr>Demo</vt:lpstr>
      <vt:lpstr>PowerPoint Presentation</vt:lpstr>
      <vt:lpstr>PowerPoint Presentation</vt:lpstr>
      <vt:lpstr>Optimize resources</vt:lpstr>
      <vt:lpstr>Optimize resources</vt:lpstr>
      <vt:lpstr>Optimize resources</vt:lpstr>
      <vt:lpstr>PowerPoint Presentation</vt:lpstr>
      <vt:lpstr>Improve quality &amp; availability</vt:lpstr>
      <vt:lpstr>Improve quality &amp; availability</vt:lpstr>
      <vt:lpstr>PowerPoint Presentation</vt:lpstr>
      <vt:lpstr>Hypothesis-driven development </vt:lpstr>
      <vt:lpstr>PowerPoint Presentation</vt:lpstr>
      <vt:lpstr>Continuous learning</vt:lpstr>
      <vt:lpstr>DevOps benefits</vt:lpstr>
      <vt:lpstr>The Microsoft DevOps solution</vt:lpstr>
      <vt:lpstr>PowerPoint Presentation</vt:lpstr>
      <vt:lpstr>Licensing options for developers &amp; testers</vt:lpstr>
      <vt:lpstr>PowerPoint Presentation</vt:lpstr>
      <vt:lpstr>Call to action</vt:lpstr>
      <vt:lpstr>Appendix</vt:lpstr>
      <vt:lpstr>Xerox – ALM</vt:lpstr>
      <vt:lpstr>Xerox – Automated Builds</vt:lpstr>
      <vt:lpstr>Xerox – Application Deployments</vt:lpstr>
      <vt:lpstr>Xerox – Insight into Production</vt:lpstr>
      <vt:lpstr>Take the DevOps Assessment </vt:lpstr>
      <vt:lpstr>Increase the flow of value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2014-07-21T14:50:48Z</dcterms:created>
  <dcterms:modified xsi:type="dcterms:W3CDTF">2015-12-01T13:56:21Z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0x01010015650151EDED7B4D803A54D633B4C18D</vt:lpwstr>
  </property>
</Properties>
</file>