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2.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3.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4.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5.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39"/>
  </p:notesMasterIdLst>
  <p:handoutMasterIdLst>
    <p:handoutMasterId r:id="rId40"/>
  </p:handoutMasterIdLst>
  <p:sldIdLst>
    <p:sldId id="1376" r:id="rId6"/>
    <p:sldId id="1380" r:id="rId7"/>
    <p:sldId id="1471" r:id="rId8"/>
    <p:sldId id="1470" r:id="rId9"/>
    <p:sldId id="1458" r:id="rId10"/>
    <p:sldId id="1461" r:id="rId11"/>
    <p:sldId id="1417" r:id="rId12"/>
    <p:sldId id="1462" r:id="rId13"/>
    <p:sldId id="1466" r:id="rId14"/>
    <p:sldId id="1412" r:id="rId15"/>
    <p:sldId id="1456" r:id="rId16"/>
    <p:sldId id="1453" r:id="rId17"/>
    <p:sldId id="1454" r:id="rId18"/>
    <p:sldId id="1467" r:id="rId19"/>
    <p:sldId id="1441" r:id="rId20"/>
    <p:sldId id="1451" r:id="rId21"/>
    <p:sldId id="1450" r:id="rId22"/>
    <p:sldId id="1464" r:id="rId23"/>
    <p:sldId id="1445" r:id="rId24"/>
    <p:sldId id="1452" r:id="rId25"/>
    <p:sldId id="1446" r:id="rId26"/>
    <p:sldId id="1447" r:id="rId27"/>
    <p:sldId id="1448" r:id="rId28"/>
    <p:sldId id="1465" r:id="rId29"/>
    <p:sldId id="1463" r:id="rId30"/>
    <p:sldId id="1455" r:id="rId31"/>
    <p:sldId id="1440" r:id="rId32"/>
    <p:sldId id="1437" r:id="rId33"/>
    <p:sldId id="1439" r:id="rId34"/>
    <p:sldId id="1468" r:id="rId35"/>
    <p:sldId id="1443" r:id="rId36"/>
    <p:sldId id="1469" r:id="rId37"/>
    <p:sldId id="1340"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5B0B8DFF-57E5-4D4B-BA72-542DF84B8E2F}">
          <p14:sldIdLst>
            <p14:sldId id="1376"/>
            <p14:sldId id="1380"/>
            <p14:sldId id="1471"/>
            <p14:sldId id="1470"/>
            <p14:sldId id="1458"/>
            <p14:sldId id="1461"/>
            <p14:sldId id="1417"/>
            <p14:sldId id="1462"/>
            <p14:sldId id="1466"/>
            <p14:sldId id="1412"/>
            <p14:sldId id="1456"/>
            <p14:sldId id="1453"/>
            <p14:sldId id="1454"/>
            <p14:sldId id="1467"/>
            <p14:sldId id="1441"/>
            <p14:sldId id="1451"/>
            <p14:sldId id="1450"/>
            <p14:sldId id="1464"/>
            <p14:sldId id="1445"/>
            <p14:sldId id="1452"/>
            <p14:sldId id="1446"/>
            <p14:sldId id="1447"/>
            <p14:sldId id="1448"/>
            <p14:sldId id="1465"/>
            <p14:sldId id="1463"/>
            <p14:sldId id="1455"/>
            <p14:sldId id="1440"/>
            <p14:sldId id="1437"/>
            <p14:sldId id="1439"/>
            <p14:sldId id="1468"/>
            <p14:sldId id="1443"/>
            <p14:sldId id="1469"/>
            <p14:sldId id="1340"/>
          </p14:sldIdLst>
        </p14:section>
        <p14:section name="Color Template" id="{A073DAE3-B461-442F-A3D3-6642BD875E4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A0FF"/>
    <a:srgbClr val="5C2D91"/>
    <a:srgbClr val="FFFFFF"/>
    <a:srgbClr val="0078D7"/>
    <a:srgbClr val="00BCF2"/>
    <a:srgbClr val="E1DCE7"/>
    <a:srgbClr val="A193B3"/>
    <a:srgbClr val="DEDEDE"/>
    <a:srgbClr val="F3F3F3"/>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88" autoAdjust="0"/>
    <p:restoredTop sz="75149" autoAdjust="0"/>
  </p:normalViewPr>
  <p:slideViewPr>
    <p:cSldViewPr>
      <p:cViewPr varScale="1">
        <p:scale>
          <a:sx n="67" d="100"/>
          <a:sy n="67" d="100"/>
        </p:scale>
        <p:origin x="243" y="42"/>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9/14/2016 8:43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9/14/2016 8:43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kern="1200" dirty="0">
                <a:solidFill>
                  <a:schemeClr val="tx1"/>
                </a:solidFill>
                <a:effectLst/>
                <a:latin typeface="Segoe UI Light" pitchFamily="34" charset="0"/>
                <a:ea typeface="+mn-ea"/>
                <a:cs typeface="+mn-cs"/>
              </a:rPr>
              <a:t>We will talk about </a:t>
            </a:r>
          </a:p>
          <a:p>
            <a:r>
              <a:rPr lang="en-GB" sz="900" kern="1200" dirty="0">
                <a:solidFill>
                  <a:schemeClr val="tx1"/>
                </a:solidFill>
                <a:effectLst/>
                <a:latin typeface="Segoe UI Light" pitchFamily="34" charset="0"/>
                <a:ea typeface="+mn-ea"/>
                <a:cs typeface="+mn-cs"/>
              </a:rPr>
              <a:t>Azure Resource Manager, </a:t>
            </a:r>
          </a:p>
          <a:p>
            <a:r>
              <a:rPr lang="en-GB" sz="900" kern="1200" dirty="0">
                <a:solidFill>
                  <a:schemeClr val="tx1"/>
                </a:solidFill>
                <a:effectLst/>
                <a:latin typeface="Segoe UI Light" pitchFamily="34" charset="0"/>
                <a:ea typeface="+mn-ea"/>
                <a:cs typeface="+mn-cs"/>
              </a:rPr>
              <a:t>Desired State Configuration, </a:t>
            </a:r>
          </a:p>
          <a:p>
            <a:r>
              <a:rPr lang="en-GB" sz="900" kern="1200" dirty="0">
                <a:solidFill>
                  <a:schemeClr val="tx1"/>
                </a:solidFill>
                <a:effectLst/>
                <a:latin typeface="Segoe UI Light" pitchFamily="34" charset="0"/>
                <a:ea typeface="+mn-ea"/>
                <a:cs typeface="+mn-cs"/>
              </a:rPr>
              <a:t>Virtual Networking, </a:t>
            </a:r>
          </a:p>
          <a:p>
            <a:r>
              <a:rPr lang="en-GB" sz="900" kern="1200" dirty="0">
                <a:solidFill>
                  <a:schemeClr val="tx1"/>
                </a:solidFill>
                <a:effectLst/>
                <a:latin typeface="Segoe UI Light" pitchFamily="34" charset="0"/>
                <a:ea typeface="+mn-ea"/>
                <a:cs typeface="+mn-cs"/>
              </a:rPr>
              <a:t>Storage Performance </a:t>
            </a:r>
          </a:p>
          <a:p>
            <a:r>
              <a:rPr lang="en-GB" sz="900" kern="1200" dirty="0">
                <a:solidFill>
                  <a:schemeClr val="tx1"/>
                </a:solidFill>
                <a:effectLst/>
                <a:latin typeface="Segoe UI Light" pitchFamily="34" charset="0"/>
                <a:ea typeface="+mn-ea"/>
                <a:cs typeface="+mn-cs"/>
              </a:rPr>
              <a:t>and VM Scale Sets</a:t>
            </a:r>
          </a:p>
          <a:p>
            <a:endParaRPr lang="en-GB"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4063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9/14/2016 8:43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45661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79306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Comment on Cisco ASA Static only </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1742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54942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56772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9/14/2016 8:43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13251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345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74013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87092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83801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t>
            </a:r>
            <a:r>
              <a:rPr lang="en-GB" baseline="0"/>
              <a:t>afternoon will be. </a:t>
            </a:r>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9/14/2016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99278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93554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71996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8333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0276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07022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78014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31678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ln w="3175">
                <a:noFill/>
              </a:ln>
              <a:gradFill>
                <a:gsLst>
                  <a:gs pos="10101">
                    <a:schemeClr val="tx1"/>
                  </a:gs>
                  <a:gs pos="37000">
                    <a:schemeClr val="tx1"/>
                  </a:gs>
                </a:gsLst>
                <a:lin ang="5400000" scaled="0"/>
              </a:gradFill>
              <a:latin typeface="Segoe UI Light"/>
              <a:cs typeface="Segoe UI"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9/14/2016 8:43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14630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240012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47725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9/14/2016 8:43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8818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kern="1200" dirty="0" err="1">
                <a:solidFill>
                  <a:schemeClr val="tx1"/>
                </a:solidFill>
                <a:effectLst/>
                <a:latin typeface="Segoe UI Light" pitchFamily="34" charset="0"/>
                <a:ea typeface="+mn-ea"/>
                <a:cs typeface="+mn-cs"/>
              </a:rPr>
              <a:t>IOMeter</a:t>
            </a:r>
            <a:r>
              <a:rPr lang="en-GB" sz="900" kern="1200" baseline="0" dirty="0">
                <a:solidFill>
                  <a:schemeClr val="tx1"/>
                </a:solidFill>
                <a:effectLst/>
                <a:latin typeface="Segoe UI Light" pitchFamily="34" charset="0"/>
                <a:ea typeface="+mn-ea"/>
                <a:cs typeface="+mn-cs"/>
              </a:rPr>
              <a:t> demo </a:t>
            </a:r>
          </a:p>
          <a:p>
            <a:endParaRPr lang="en-GB" sz="900" kern="1200" baseline="0" dirty="0">
              <a:solidFill>
                <a:schemeClr val="tx1"/>
              </a:solidFill>
              <a:effectLst/>
              <a:latin typeface="Segoe UI Light" pitchFamily="34" charset="0"/>
              <a:ea typeface="+mn-ea"/>
              <a:cs typeface="+mn-cs"/>
            </a:endParaRPr>
          </a:p>
          <a:p>
            <a:r>
              <a:rPr lang="en-GB" sz="900" kern="1200" baseline="0" dirty="0">
                <a:solidFill>
                  <a:schemeClr val="tx1"/>
                </a:solidFill>
                <a:effectLst/>
                <a:latin typeface="Segoe UI Light" pitchFamily="34" charset="0"/>
                <a:ea typeface="+mn-ea"/>
                <a:cs typeface="+mn-cs"/>
              </a:rPr>
              <a:t>A1 vs DSv13 v G3 IOPS 4k Random</a:t>
            </a:r>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002296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ln w="3175">
                <a:noFill/>
              </a:ln>
              <a:gradFill>
                <a:gsLst>
                  <a:gs pos="10101">
                    <a:schemeClr val="tx1"/>
                  </a:gs>
                  <a:gs pos="37000">
                    <a:schemeClr val="tx1"/>
                  </a:gs>
                </a:gsLst>
                <a:lin ang="5400000" scaled="0"/>
              </a:gradFill>
              <a:latin typeface="Segoe UI Light"/>
              <a:cs typeface="Segoe UI" pitchFamily="34" charset="0"/>
            </a:endParaRPr>
          </a:p>
          <a:p>
            <a:r>
              <a:rPr lang="en-GB" dirty="0"/>
              <a:t>Load Balancers </a:t>
            </a:r>
          </a:p>
          <a:p>
            <a:endParaRPr lang="en-GB" dirty="0"/>
          </a:p>
          <a:p>
            <a:r>
              <a:rPr lang="en-GB" dirty="0"/>
              <a:t>VM Scale Sets</a:t>
            </a:r>
          </a:p>
          <a:p>
            <a:endParaRPr lang="en-GB" dirty="0"/>
          </a:p>
          <a:p>
            <a:r>
              <a:rPr lang="en-GB" dirty="0"/>
              <a:t>Show possible deployment of Epic VM Scale Set Service “Scales Like PaaS, Manage like IaaS”</a:t>
            </a:r>
          </a:p>
          <a:p>
            <a:endParaRPr lang="en-GB" dirty="0"/>
          </a:p>
          <a:p>
            <a:r>
              <a:rPr lang="en-GB" dirty="0"/>
              <a:t>Demo </a:t>
            </a:r>
          </a:p>
          <a:p>
            <a:endParaRPr lang="en-GB" dirty="0"/>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9/14/2016 8:43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25970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kern="1200" dirty="0">
                <a:solidFill>
                  <a:schemeClr val="tx1"/>
                </a:solidFill>
                <a:effectLst/>
                <a:latin typeface="Segoe UI Light" pitchFamily="34" charset="0"/>
                <a:ea typeface="+mn-ea"/>
                <a:cs typeface="+mn-cs"/>
              </a:rPr>
              <a:t>Build</a:t>
            </a:r>
            <a:r>
              <a:rPr lang="en-GB" sz="900" kern="1200" baseline="0" dirty="0">
                <a:solidFill>
                  <a:schemeClr val="tx1"/>
                </a:solidFill>
                <a:effectLst/>
                <a:latin typeface="Segoe UI Light" pitchFamily="34" charset="0"/>
                <a:ea typeface="+mn-ea"/>
                <a:cs typeface="+mn-cs"/>
              </a:rPr>
              <a:t> and Deploy a VM Scale SET IN an ARM template project</a:t>
            </a:r>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258909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27B030C-B02E-4646-A55D-872355A8FE9D}" type="datetime8">
              <a:rPr lang="en-US" smtClean="0">
                <a:solidFill>
                  <a:prstClr val="black"/>
                </a:solidFill>
              </a:rPr>
              <a:t>9/14/2016 8:43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7033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infrastructure for your application is typically made up of many components – maybe a virtual machine, storage account, and virtual network, or a web app, database, database server, and 3rd party services. </a:t>
            </a:r>
          </a:p>
          <a:p>
            <a:endParaRPr lang="en-US" sz="900" dirty="0"/>
          </a:p>
          <a:p>
            <a:r>
              <a:rPr lang="en-US" sz="900" dirty="0"/>
              <a:t>You do not see these components as separate entities, instead you see them as related and interdependent parts of a single entity. You want to deploy, manage, and monitor them as a group. </a:t>
            </a:r>
          </a:p>
          <a:p>
            <a:pPr marL="0" indent="0">
              <a:buNone/>
            </a:pPr>
            <a:endParaRPr lang="en-GB" sz="900" b="1" dirty="0"/>
          </a:p>
          <a:p>
            <a:r>
              <a:rPr lang="en-GB" sz="900" b="1" dirty="0"/>
              <a:t>DevOps Deployment Automation - </a:t>
            </a:r>
            <a:r>
              <a:rPr lang="en-GB" sz="900" dirty="0"/>
              <a:t>Requires a faster, more flexible deployment approach than the old ASM gateway and powershell could provide – ASM PowerShell can be very complex to define and troubleshoot.</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9/14/2016 8:43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0561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r>
              <a:rPr lang="en-US" dirty="0"/>
              <a:t>ARM does</a:t>
            </a:r>
            <a:r>
              <a:rPr lang="en-US" baseline="0" dirty="0"/>
              <a:t> desired-state deployment of resources. It does not do desired-state configuration inside these resources (e.g., VMs), although it can initiate the process of desired-state configuration.</a:t>
            </a:r>
          </a:p>
          <a:p>
            <a:pPr marL="171450" indent="-171450"/>
            <a:endParaRPr lang="en-US" baseline="0" dirty="0"/>
          </a:p>
          <a:p>
            <a:pPr marL="171450" indent="-171450"/>
            <a:r>
              <a:rPr lang="en-US" baseline="0" dirty="0"/>
              <a:t>Faster Deployments – ARM can deploy in true parallel as compared to semi-sequential in ASM</a:t>
            </a:r>
          </a:p>
          <a:p>
            <a:pPr marL="171450" indent="-171450"/>
            <a:endParaRPr lang="en-US" baseline="0" dirty="0"/>
          </a:p>
          <a:p>
            <a:r>
              <a:rPr lang="en-US" baseline="0" dirty="0"/>
              <a:t>RBAC is fully integrated with AAD – and is a long-requested feature.</a:t>
            </a:r>
          </a:p>
          <a:p>
            <a:endParaRPr lang="en-US" baseline="0" dirty="0"/>
          </a:p>
          <a:p>
            <a:r>
              <a:rPr lang="en-US" baseline="0" dirty="0"/>
              <a:t>Resource-provider model is intended to be fully extensible.</a:t>
            </a:r>
          </a:p>
          <a:p>
            <a:endParaRPr lang="en-US" baseline="0" dirty="0"/>
          </a:p>
          <a:p>
            <a:r>
              <a:rPr lang="en-US" baseline="0" dirty="0"/>
              <a:t>Common interface for Azure and Azure Stack – When Azure Stack is released, same API model for on-premises and Cloud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4058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the DSC pull Server.</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9/14/2016 8:43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4478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Speak to speed of service development in IaaS as well. </a:t>
            </a:r>
          </a:p>
          <a:p>
            <a:endParaRPr lang="en-GB" baseline="0" dirty="0"/>
          </a:p>
          <a:p>
            <a:r>
              <a:rPr lang="en-GB" baseline="0" dirty="0"/>
              <a:t>Speak about cattle and pets – as we move to the cloud, we need to deploy ‘disposable servers’ </a:t>
            </a:r>
          </a:p>
        </p:txBody>
      </p:sp>
      <p:sp>
        <p:nvSpPr>
          <p:cNvPr id="6" name="Date Placeholder 5"/>
          <p:cNvSpPr>
            <a:spLocks noGrp="1"/>
          </p:cNvSpPr>
          <p:nvPr>
            <p:ph type="dt" idx="12"/>
          </p:nvPr>
        </p:nvSpPr>
        <p:spPr/>
        <p:txBody>
          <a:bodyPr/>
          <a:lstStyle/>
          <a:p>
            <a:fld id="{A6104239-5842-467B-A09D-4193CE28CF54}" type="datetime1">
              <a:rPr lang="en-US" smtClean="0"/>
              <a:t>9/14/2016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25986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open portal and demo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20388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9/14/2016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65000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0" y="6154121"/>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2536132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989110493"/>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46159697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sp>
        <p:nvSpPr>
          <p:cNvPr id="2" name="Rectangle 1"/>
          <p:cNvSpPr/>
          <p:nvPr userDrawn="1"/>
        </p:nvSpPr>
        <p:spPr bwMode="auto">
          <a:xfrm>
            <a:off x="274638" y="1645920"/>
            <a:ext cx="6400800" cy="3664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69444">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a:noFill/>
        </p:spPr>
        <p:txBody>
          <a:bodyPr tIns="109728" bIns="109728">
            <a:noAutofit/>
          </a:bodyPr>
          <a:lstStyle>
            <a:lvl1pPr marL="0" indent="0">
              <a:spcBef>
                <a:spcPts val="0"/>
              </a:spcBef>
              <a:buNone/>
              <a:defRPr sz="3200">
                <a:gradFill>
                  <a:gsLst>
                    <a:gs pos="69444">
                      <a:schemeClr val="tx1"/>
                    </a:gs>
                    <a:gs pos="57576">
                      <a:schemeClr val="tx1"/>
                    </a:gs>
                  </a:gsLst>
                  <a:lin ang="5400000" scaled="0"/>
                </a:gradFill>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041188" y="1942799"/>
            <a:ext cx="5237730" cy="4569444"/>
          </a:xfrm>
          <a:prstGeom prst="rect">
            <a:avLst/>
          </a:prstGeom>
        </p:spPr>
      </p:pic>
      <p:grpSp>
        <p:nvGrpSpPr>
          <p:cNvPr id="10" name="Group 9"/>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2" name="Rectangle 1"/>
          <p:cNvSpPr/>
          <p:nvPr userDrawn="1"/>
        </p:nvSpPr>
        <p:spPr bwMode="auto">
          <a:xfrm>
            <a:off x="274638" y="1645920"/>
            <a:ext cx="6400800" cy="3664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69444">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a:noFill/>
        </p:spPr>
        <p:txBody>
          <a:bodyPr tIns="109728" bIns="109728">
            <a:noAutofit/>
          </a:bodyPr>
          <a:lstStyle>
            <a:lvl1pPr marL="0" indent="0">
              <a:spcBef>
                <a:spcPts val="0"/>
              </a:spcBef>
              <a:buNone/>
              <a:defRPr sz="3200">
                <a:gradFill>
                  <a:gsLst>
                    <a:gs pos="69444">
                      <a:schemeClr val="tx1"/>
                    </a:gs>
                    <a:gs pos="57576">
                      <a:schemeClr val="tx1"/>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2"/>
          <a:stretch>
            <a:fillRect/>
          </a:stretch>
        </p:blipFill>
        <p:spPr>
          <a:xfrm>
            <a:off x="7139240" y="1942799"/>
            <a:ext cx="5117100" cy="4572000"/>
          </a:xfrm>
          <a:prstGeom prst="rect">
            <a:avLst/>
          </a:prstGeom>
        </p:spPr>
      </p:pic>
      <p:grpSp>
        <p:nvGrpSpPr>
          <p:cNvPr id="11" name="Group 10"/>
          <p:cNvGrpSpPr>
            <a:grpSpLocks noChangeAspect="1"/>
          </p:cNvGrpSpPr>
          <p:nvPr userDrawn="1"/>
        </p:nvGrpSpPr>
        <p:grpSpPr bwMode="gray">
          <a:xfrm>
            <a:off x="457200"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3"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2830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stretch>
            <a:fillRect/>
          </a:stretch>
        </p:blipFill>
        <p:spPr>
          <a:xfrm>
            <a:off x="8118861" y="2282575"/>
            <a:ext cx="4003902" cy="347472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a:blip r:embed="rId3"/>
          <a:stretch>
            <a:fillRect/>
          </a:stretch>
        </p:blipFill>
        <p:spPr>
          <a:xfrm>
            <a:off x="8142676" y="2235625"/>
            <a:ext cx="3954586" cy="3533323"/>
          </a:xfrm>
          <a:prstGeom prst="rect">
            <a:avLst/>
          </a:prstGeom>
        </p:spPr>
      </p:pic>
    </p:spTree>
    <p:extLst>
      <p:ext uri="{BB962C8B-B14F-4D97-AF65-F5344CB8AC3E}">
        <p14:creationId xmlns:p14="http://schemas.microsoft.com/office/powerpoint/2010/main" val="7602727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65754"/>
            <a:ext cx="6218238" cy="382308"/>
          </a:xfrm>
          <a:prstGeom prst="rect">
            <a:avLst/>
          </a:prstGeom>
          <a:noFill/>
        </p:spPr>
        <p:txBody>
          <a:bodyPr wrap="square" rtlCol="0">
            <a:spAutoFit/>
          </a:bodyPr>
          <a:lstStyle/>
          <a:p>
            <a:endParaRPr lang="en-US" sz="1836" dirty="0"/>
          </a:p>
        </p:txBody>
      </p:sp>
      <p:sp>
        <p:nvSpPr>
          <p:cNvPr id="16" name="Text Placeholder 9"/>
          <p:cNvSpPr>
            <a:spLocks noGrp="1"/>
          </p:cNvSpPr>
          <p:nvPr>
            <p:ph type="body" sz="quarter" idx="13" hasCustomPrompt="1"/>
          </p:nvPr>
        </p:nvSpPr>
        <p:spPr>
          <a:xfrm>
            <a:off x="0" y="1165754"/>
            <a:ext cx="6156055" cy="2331508"/>
          </a:xfrm>
          <a:solidFill>
            <a:srgbClr val="0A5BBA">
              <a:alpha val="90000"/>
            </a:srgbClr>
          </a:solidFill>
        </p:spPr>
        <p:txBody>
          <a:bodyPr lIns="182880" tIns="137160">
            <a:noAutofit/>
          </a:bodyPr>
          <a:lstStyle>
            <a:lvl1pPr marL="58287" indent="0">
              <a:lnSpc>
                <a:spcPct val="100000"/>
              </a:lnSpc>
              <a:buNone/>
              <a:defRPr sz="3672" baseline="0">
                <a:solidFill>
                  <a:schemeClr val="bg1"/>
                </a:solidFill>
                <a:latin typeface="Segoe UI Light" pitchFamily="34" charset="0"/>
              </a:defRPr>
            </a:lvl1pPr>
            <a:lvl2pPr>
              <a:defRPr sz="3060">
                <a:latin typeface="+mn-lt"/>
              </a:defRPr>
            </a:lvl2pPr>
            <a:lvl3pPr>
              <a:defRPr sz="3060">
                <a:latin typeface="+mn-lt"/>
              </a:defRPr>
            </a:lvl3pPr>
            <a:lvl4pPr>
              <a:defRPr sz="3060">
                <a:latin typeface="+mn-lt"/>
              </a:defRPr>
            </a:lvl4pPr>
            <a:lvl5pPr>
              <a:defRPr sz="3060">
                <a:latin typeface="+mn-lt"/>
              </a:defRPr>
            </a:lvl5pPr>
          </a:lstStyle>
          <a:p>
            <a:pPr lvl="0"/>
            <a:r>
              <a:rPr lang="en-US" dirty="0"/>
              <a:t>Demonstration: Title of Demo</a:t>
            </a:r>
          </a:p>
        </p:txBody>
      </p:sp>
    </p:spTree>
    <p:extLst>
      <p:ext uri="{BB962C8B-B14F-4D97-AF65-F5344CB8AC3E}">
        <p14:creationId xmlns:p14="http://schemas.microsoft.com/office/powerpoint/2010/main" val="20309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image" Target="../media/image1.png"/><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theme" Target="../theme/theme2.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267" r:id="rId2"/>
    <p:sldLayoutId id="2147484167" r:id="rId3"/>
    <p:sldLayoutId id="2147484268" r:id="rId4"/>
    <p:sldLayoutId id="2147484087" r:id="rId5"/>
    <p:sldLayoutId id="2147484098" r:id="rId6"/>
    <p:sldLayoutId id="2147484107" r:id="rId7"/>
    <p:sldLayoutId id="2147484086" r:id="rId8"/>
    <p:sldLayoutId id="2147484099" r:id="rId9"/>
    <p:sldLayoutId id="2147484100" r:id="rId10"/>
    <p:sldLayoutId id="2147484106" r:id="rId11"/>
    <p:sldLayoutId id="2147484089" r:id="rId12"/>
    <p:sldLayoutId id="2147484092" r:id="rId13"/>
    <p:sldLayoutId id="2147484105" r:id="rId14"/>
    <p:sldLayoutId id="2147484182" r:id="rId15"/>
    <p:sldLayoutId id="2147484130" r:id="rId16"/>
    <p:sldLayoutId id="2147484101" r:id="rId17"/>
    <p:sldLayoutId id="2147484102" r:id="rId18"/>
    <p:sldLayoutId id="2147484093" r:id="rId19"/>
    <p:sldLayoutId id="2147484127" r:id="rId20"/>
    <p:sldLayoutId id="2147484128" r:id="rId21"/>
    <p:sldLayoutId id="2147484129" r:id="rId22"/>
    <p:sldLayoutId id="2147484094" r:id="rId23"/>
    <p:sldLayoutId id="2147484195" r:id="rId24"/>
    <p:sldLayoutId id="2147484096" r:id="rId25"/>
    <p:sldLayoutId id="2147484272" r:id="rId26"/>
    <p:sldLayoutId id="2147484273" r:id="rId2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69" r:id="rId2"/>
    <p:sldLayoutId id="2147484236" r:id="rId3"/>
    <p:sldLayoutId id="2147484240" r:id="rId4"/>
    <p:sldLayoutId id="2147484241" r:id="rId5"/>
    <p:sldLayoutId id="2147484244" r:id="rId6"/>
    <p:sldLayoutId id="2147484245" r:id="rId7"/>
    <p:sldLayoutId id="2147484247" r:id="rId8"/>
    <p:sldLayoutId id="2147484249" r:id="rId9"/>
    <p:sldLayoutId id="2147484250" r:id="rId10"/>
    <p:sldLayoutId id="2147484264" r:id="rId11"/>
    <p:sldLayoutId id="2147484251" r:id="rId12"/>
    <p:sldLayoutId id="2147484252" r:id="rId13"/>
    <p:sldLayoutId id="2147484253" r:id="rId14"/>
    <p:sldLayoutId id="2147484254" r:id="rId15"/>
    <p:sldLayoutId id="2147484256" r:id="rId16"/>
    <p:sldLayoutId id="2147484257" r:id="rId17"/>
    <p:sldLayoutId id="2147484258" r:id="rId18"/>
    <p:sldLayoutId id="2147484259" r:id="rId19"/>
    <p:sldLayoutId id="2147484260" r:id="rId20"/>
    <p:sldLayoutId id="2147484261" r:id="rId21"/>
    <p:sldLayoutId id="2147484263" r:id="rId22"/>
    <p:sldLayoutId id="2147484271"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hemeOverride" Target="../theme/themeOverride3.x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050" y="1481038"/>
            <a:ext cx="6951647" cy="3168352"/>
          </a:xfrm>
        </p:spPr>
        <p:txBody>
          <a:bodyPr/>
          <a:lstStyle/>
          <a:p>
            <a:r>
              <a:rPr lang="en-GB" sz="4800" b="1" dirty="0"/>
              <a:t>IaaS Masterclass</a:t>
            </a:r>
            <a:br>
              <a:rPr lang="en-GB" sz="4800" dirty="0"/>
            </a:br>
            <a:br>
              <a:rPr lang="en-GB" sz="4800" dirty="0"/>
            </a:br>
            <a:r>
              <a:rPr lang="en-GB" sz="4800" dirty="0"/>
              <a:t>ARM, Virtual Machines and Networking </a:t>
            </a:r>
            <a:br>
              <a:rPr lang="en-GB" sz="4400" dirty="0"/>
            </a:br>
            <a:br>
              <a:rPr lang="en-GB" sz="4400" dirty="0"/>
            </a:br>
            <a:endParaRPr lang="en-US" sz="4400" dirty="0"/>
          </a:p>
        </p:txBody>
      </p:sp>
      <p:sp>
        <p:nvSpPr>
          <p:cNvPr id="5" name="Text Placeholder 4"/>
          <p:cNvSpPr>
            <a:spLocks noGrp="1"/>
          </p:cNvSpPr>
          <p:nvPr>
            <p:ph type="body" sz="quarter" idx="14"/>
          </p:nvPr>
        </p:nvSpPr>
        <p:spPr>
          <a:xfrm>
            <a:off x="273050" y="4001318"/>
            <a:ext cx="6402388" cy="1302202"/>
          </a:xfrm>
        </p:spPr>
        <p:txBody>
          <a:bodyPr/>
          <a:lstStyle/>
          <a:p>
            <a:endParaRPr lang="en-US" sz="2800" b="1" dirty="0"/>
          </a:p>
          <a:p>
            <a:r>
              <a:rPr lang="en-US" sz="2800" b="1" dirty="0"/>
              <a:t>William Eastbury</a:t>
            </a:r>
            <a:r>
              <a:rPr lang="en-US" sz="2800" dirty="0"/>
              <a:t>	</a:t>
            </a:r>
          </a:p>
          <a:p>
            <a:r>
              <a:rPr lang="en-US" sz="2800" dirty="0"/>
              <a:t>Technical Evangelist</a:t>
            </a:r>
          </a:p>
        </p:txBody>
      </p:sp>
    </p:spTree>
    <p:extLst>
      <p:ext uri="{BB962C8B-B14F-4D97-AF65-F5344CB8AC3E}">
        <p14:creationId xmlns:p14="http://schemas.microsoft.com/office/powerpoint/2010/main" val="193932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400657"/>
          </a:xfrm>
        </p:spPr>
        <p:txBody>
          <a:bodyPr/>
          <a:lstStyle/>
          <a:p>
            <a:r>
              <a:rPr lang="en-GB" dirty="0">
                <a:solidFill>
                  <a:schemeClr val="tx1"/>
                </a:solidFill>
              </a:rPr>
              <a:t>Networking Choices</a:t>
            </a:r>
            <a:br>
              <a:rPr lang="en-GB" dirty="0">
                <a:solidFill>
                  <a:schemeClr val="tx1"/>
                </a:solidFill>
              </a:rPr>
            </a:br>
            <a:r>
              <a:rPr lang="en-US" sz="4400" dirty="0"/>
              <a:t>Connecting your machines and virtual networks together</a:t>
            </a:r>
            <a:endParaRPr lang="en-US" sz="7200" dirty="0"/>
          </a:p>
        </p:txBody>
      </p:sp>
    </p:spTree>
    <p:extLst>
      <p:ext uri="{BB962C8B-B14F-4D97-AF65-F5344CB8AC3E}">
        <p14:creationId xmlns:p14="http://schemas.microsoft.com/office/powerpoint/2010/main" val="34798733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VM Networking </a:t>
            </a:r>
            <a:r>
              <a:rPr lang="en-GB" dirty="0"/>
              <a:t>Options</a:t>
            </a:r>
          </a:p>
        </p:txBody>
      </p:sp>
      <p:sp>
        <p:nvSpPr>
          <p:cNvPr id="3" name="Text Placeholder 2"/>
          <p:cNvSpPr>
            <a:spLocks noGrp="1"/>
          </p:cNvSpPr>
          <p:nvPr>
            <p:ph type="body" sz="quarter" idx="10"/>
          </p:nvPr>
        </p:nvSpPr>
        <p:spPr>
          <a:xfrm>
            <a:off x="277003" y="1240443"/>
            <a:ext cx="11887200" cy="3176254"/>
          </a:xfrm>
        </p:spPr>
        <p:txBody>
          <a:bodyPr/>
          <a:lstStyle/>
          <a:p>
            <a:pPr marL="342900" indent="-342900">
              <a:buFont typeface="Arial" panose="020B0604020202020204" pitchFamily="34" charset="0"/>
              <a:buChar char="•"/>
            </a:pPr>
            <a:endParaRPr lang="en-GB" b="1" dirty="0">
              <a:solidFill>
                <a:schemeClr val="accent3"/>
              </a:solidFill>
            </a:endParaRPr>
          </a:p>
          <a:p>
            <a:pPr marL="342900" indent="-342900">
              <a:buFont typeface="Arial" panose="020B0604020202020204" pitchFamily="34" charset="0"/>
              <a:buChar char="•"/>
            </a:pPr>
            <a:r>
              <a:rPr lang="en-GB" b="1" dirty="0">
                <a:solidFill>
                  <a:schemeClr val="accent3"/>
                </a:solidFill>
              </a:rPr>
              <a:t>Classic – Standalone VM or Virtual Network</a:t>
            </a:r>
          </a:p>
          <a:p>
            <a:pPr marL="342900" indent="-342900">
              <a:buFont typeface="Arial" panose="020B0604020202020204" pitchFamily="34" charset="0"/>
              <a:buChar char="•"/>
            </a:pPr>
            <a:endParaRPr lang="en-GB" b="1" dirty="0">
              <a:solidFill>
                <a:schemeClr val="accent3"/>
              </a:solidFill>
            </a:endParaRPr>
          </a:p>
          <a:p>
            <a:pPr marL="342900" indent="-342900">
              <a:buFont typeface="Arial" panose="020B0604020202020204" pitchFamily="34" charset="0"/>
              <a:buChar char="•"/>
            </a:pPr>
            <a:r>
              <a:rPr lang="en-GB" b="1" dirty="0">
                <a:solidFill>
                  <a:schemeClr val="accent3"/>
                </a:solidFill>
              </a:rPr>
              <a:t>ARM – Virtual Network ONLY</a:t>
            </a:r>
          </a:p>
          <a:p>
            <a:endParaRPr lang="en-GB" sz="2400" b="1" dirty="0">
              <a:solidFill>
                <a:schemeClr val="accent3"/>
              </a:solidFill>
            </a:endParaRPr>
          </a:p>
        </p:txBody>
      </p:sp>
      <p:pic>
        <p:nvPicPr>
          <p:cNvPr id="6" name="Picture 5"/>
          <p:cNvPicPr>
            <a:picLocks noChangeAspect="1"/>
          </p:cNvPicPr>
          <p:nvPr/>
        </p:nvPicPr>
        <p:blipFill>
          <a:blip r:embed="rId3"/>
          <a:stretch>
            <a:fillRect/>
          </a:stretch>
        </p:blipFill>
        <p:spPr>
          <a:xfrm>
            <a:off x="-622523" y="4577382"/>
            <a:ext cx="2509989" cy="2509989"/>
          </a:xfrm>
          <a:prstGeom prst="rect">
            <a:avLst/>
          </a:prstGeom>
        </p:spPr>
      </p:pic>
      <p:pic>
        <p:nvPicPr>
          <p:cNvPr id="7" name="Picture 6"/>
          <p:cNvPicPr>
            <a:picLocks noChangeAspect="1"/>
          </p:cNvPicPr>
          <p:nvPr/>
        </p:nvPicPr>
        <p:blipFill>
          <a:blip r:embed="rId4"/>
          <a:stretch>
            <a:fillRect/>
          </a:stretch>
        </p:blipFill>
        <p:spPr>
          <a:xfrm>
            <a:off x="8810525" y="4361358"/>
            <a:ext cx="3836612" cy="2559956"/>
          </a:xfrm>
          <a:prstGeom prst="rect">
            <a:avLst/>
          </a:prstGeom>
        </p:spPr>
      </p:pic>
    </p:spTree>
    <p:extLst>
      <p:ext uri="{BB962C8B-B14F-4D97-AF65-F5344CB8AC3E}">
        <p14:creationId xmlns:p14="http://schemas.microsoft.com/office/powerpoint/2010/main" val="23533384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Connectivity / Networking Options</a:t>
            </a:r>
          </a:p>
        </p:txBody>
      </p:sp>
      <p:sp>
        <p:nvSpPr>
          <p:cNvPr id="3" name="Text Placeholder 2"/>
          <p:cNvSpPr>
            <a:spLocks noGrp="1"/>
          </p:cNvSpPr>
          <p:nvPr>
            <p:ph type="body" sz="quarter" idx="10"/>
          </p:nvPr>
        </p:nvSpPr>
        <p:spPr>
          <a:xfrm>
            <a:off x="277003" y="1240443"/>
            <a:ext cx="11887200" cy="5700022"/>
          </a:xfrm>
        </p:spPr>
        <p:txBody>
          <a:bodyPr/>
          <a:lstStyle/>
          <a:p>
            <a:pPr marL="342900" indent="-342900">
              <a:buFont typeface="Arial" panose="020B0604020202020204" pitchFamily="34" charset="0"/>
              <a:buChar char="•"/>
            </a:pPr>
            <a:r>
              <a:rPr lang="en-GB" sz="3200" b="1" dirty="0">
                <a:solidFill>
                  <a:schemeClr val="accent3"/>
                </a:solidFill>
              </a:rPr>
              <a:t>Virtual Private Network Gateway</a:t>
            </a:r>
          </a:p>
          <a:p>
            <a:pPr marL="571500" lvl="2" indent="-342900">
              <a:buFontTx/>
              <a:buChar char="-"/>
            </a:pPr>
            <a:r>
              <a:rPr lang="en-GB" sz="1600" b="1" dirty="0">
                <a:solidFill>
                  <a:schemeClr val="accent3"/>
                </a:solidFill>
              </a:rPr>
              <a:t>Consider On-Premise Device regarding Static and Dynamic vs High-Performance VPN gateways</a:t>
            </a:r>
          </a:p>
          <a:p>
            <a:pPr lvl="2"/>
            <a:endParaRPr lang="en-GB" sz="1600" b="1" dirty="0">
              <a:solidFill>
                <a:schemeClr val="accent3"/>
              </a:solidFill>
            </a:endParaRPr>
          </a:p>
          <a:p>
            <a:pPr marL="342900" indent="-342900">
              <a:buFont typeface="Arial" panose="020B0604020202020204" pitchFamily="34" charset="0"/>
              <a:buChar char="•"/>
            </a:pPr>
            <a:r>
              <a:rPr lang="en-GB" sz="3200" b="1" dirty="0">
                <a:solidFill>
                  <a:schemeClr val="accent3"/>
                </a:solidFill>
              </a:rPr>
              <a:t>SSL Endpoint</a:t>
            </a:r>
          </a:p>
          <a:p>
            <a:pPr marL="342900" indent="-342900">
              <a:buFont typeface="Arial" panose="020B0604020202020204" pitchFamily="34" charset="0"/>
              <a:buChar char="•"/>
            </a:pPr>
            <a:endParaRPr lang="en-GB" sz="3200" b="1" dirty="0">
              <a:solidFill>
                <a:schemeClr val="accent3"/>
              </a:solidFill>
            </a:endParaRPr>
          </a:p>
          <a:p>
            <a:pPr marL="342900" indent="-342900">
              <a:buFont typeface="Arial" panose="020B0604020202020204" pitchFamily="34" charset="0"/>
              <a:buChar char="•"/>
            </a:pPr>
            <a:r>
              <a:rPr lang="en-GB" sz="3200" b="1" dirty="0">
                <a:solidFill>
                  <a:schemeClr val="accent3"/>
                </a:solidFill>
              </a:rPr>
              <a:t>ExpressRoute Connections</a:t>
            </a:r>
          </a:p>
          <a:p>
            <a:pPr marL="342900" indent="-342900">
              <a:buFont typeface="Arial" panose="020B0604020202020204" pitchFamily="34" charset="0"/>
              <a:buChar char="•"/>
            </a:pPr>
            <a:endParaRPr lang="en-GB" sz="3200" b="1" dirty="0">
              <a:solidFill>
                <a:schemeClr val="accent3"/>
              </a:solidFill>
            </a:endParaRPr>
          </a:p>
          <a:p>
            <a:pPr marL="342900" indent="-342900">
              <a:buFont typeface="Arial" panose="020B0604020202020204" pitchFamily="34" charset="0"/>
              <a:buChar char="•"/>
            </a:pPr>
            <a:r>
              <a:rPr lang="en-GB" sz="3200" b="1" dirty="0">
                <a:solidFill>
                  <a:schemeClr val="accent3"/>
                </a:solidFill>
              </a:rPr>
              <a:t>VNet – VNet Peering</a:t>
            </a:r>
          </a:p>
          <a:p>
            <a:pPr marL="342900" indent="-342900">
              <a:buFont typeface="Arial" panose="020B0604020202020204" pitchFamily="34" charset="0"/>
              <a:buChar char="•"/>
            </a:pPr>
            <a:endParaRPr lang="en-GB" sz="3200" b="1" dirty="0">
              <a:solidFill>
                <a:schemeClr val="accent3"/>
              </a:solidFill>
            </a:endParaRPr>
          </a:p>
          <a:p>
            <a:pPr marL="342900" indent="-342900">
              <a:buFont typeface="Arial" panose="020B0604020202020204" pitchFamily="34" charset="0"/>
              <a:buChar char="•"/>
            </a:pPr>
            <a:r>
              <a:rPr lang="en-GB" sz="3200" b="1" dirty="0">
                <a:solidFill>
                  <a:schemeClr val="accent3"/>
                </a:solidFill>
              </a:rPr>
              <a:t>Hybrid Connection Options </a:t>
            </a:r>
            <a:r>
              <a:rPr lang="en-GB" sz="2000" dirty="0">
                <a:solidFill>
                  <a:schemeClr val="accent3"/>
                </a:solidFill>
              </a:rPr>
              <a:t>(TCP Bridge / Service Bus Based A.K.A. BizTalk Hybrid Connections, Service Bus Relay)</a:t>
            </a:r>
            <a:endParaRPr lang="en-GB" sz="3200" dirty="0">
              <a:solidFill>
                <a:schemeClr val="accent3"/>
              </a:solidFill>
            </a:endParaRPr>
          </a:p>
          <a:p>
            <a:endParaRPr lang="en-GB" sz="2400" b="1" dirty="0">
              <a:solidFill>
                <a:schemeClr val="accent3"/>
              </a:solidFill>
            </a:endParaRPr>
          </a:p>
        </p:txBody>
      </p:sp>
    </p:spTree>
    <p:extLst>
      <p:ext uri="{BB962C8B-B14F-4D97-AF65-F5344CB8AC3E}">
        <p14:creationId xmlns:p14="http://schemas.microsoft.com/office/powerpoint/2010/main" val="32387214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Networking - Remember</a:t>
            </a:r>
          </a:p>
        </p:txBody>
      </p:sp>
      <p:sp>
        <p:nvSpPr>
          <p:cNvPr id="3" name="Text Placeholder 2"/>
          <p:cNvSpPr>
            <a:spLocks noGrp="1"/>
          </p:cNvSpPr>
          <p:nvPr>
            <p:ph type="body" sz="quarter" idx="10"/>
          </p:nvPr>
        </p:nvSpPr>
        <p:spPr>
          <a:xfrm>
            <a:off x="277003" y="1240444"/>
            <a:ext cx="11887200" cy="6130909"/>
          </a:xfrm>
        </p:spPr>
        <p:txBody>
          <a:bodyPr/>
          <a:lstStyle/>
          <a:p>
            <a:pPr marL="342900" indent="-342900">
              <a:buFont typeface="Arial" panose="020B0604020202020204" pitchFamily="34" charset="0"/>
              <a:buChar char="•"/>
            </a:pPr>
            <a:r>
              <a:rPr lang="en-GB" sz="2400" b="1" dirty="0">
                <a:solidFill>
                  <a:schemeClr val="accent3"/>
                </a:solidFill>
              </a:rPr>
              <a:t>Use Network Security Groups to lock down your (multiple) subnets.</a:t>
            </a:r>
          </a:p>
          <a:p>
            <a:pPr marL="342900" indent="-342900">
              <a:buFont typeface="Arial" panose="020B0604020202020204" pitchFamily="34" charset="0"/>
              <a:buChar char="•"/>
            </a:pPr>
            <a:endParaRPr lang="en-GB" sz="2400" b="1" dirty="0">
              <a:solidFill>
                <a:schemeClr val="accent3"/>
              </a:solidFill>
            </a:endParaRPr>
          </a:p>
          <a:p>
            <a:pPr marL="342900" indent="-342900">
              <a:buFont typeface="Arial" panose="020B0604020202020204" pitchFamily="34" charset="0"/>
              <a:buChar char="•"/>
            </a:pPr>
            <a:r>
              <a:rPr lang="en-GB" sz="2400" b="1" dirty="0">
                <a:solidFill>
                  <a:schemeClr val="accent3"/>
                </a:solidFill>
              </a:rPr>
              <a:t>Multicast traffic is </a:t>
            </a:r>
            <a:r>
              <a:rPr lang="en-GB" sz="2400" u="sng" dirty="0">
                <a:solidFill>
                  <a:schemeClr val="accent3"/>
                </a:solidFill>
              </a:rPr>
              <a:t>not</a:t>
            </a:r>
            <a:r>
              <a:rPr lang="en-GB" sz="2400" b="1" dirty="0">
                <a:solidFill>
                  <a:schemeClr val="accent3"/>
                </a:solidFill>
              </a:rPr>
              <a:t> supported.</a:t>
            </a:r>
          </a:p>
          <a:p>
            <a:pPr marL="342900" indent="-342900">
              <a:buFont typeface="Arial" panose="020B0604020202020204" pitchFamily="34" charset="0"/>
              <a:buChar char="•"/>
            </a:pPr>
            <a:endParaRPr lang="en-GB" sz="2400" b="1" dirty="0">
              <a:solidFill>
                <a:schemeClr val="accent3"/>
              </a:solidFill>
            </a:endParaRPr>
          </a:p>
          <a:p>
            <a:pPr marL="342900" indent="-342900">
              <a:buFont typeface="Arial" panose="020B0604020202020204" pitchFamily="34" charset="0"/>
              <a:buChar char="•"/>
            </a:pPr>
            <a:r>
              <a:rPr lang="en-GB" sz="2400" b="1" dirty="0">
                <a:solidFill>
                  <a:schemeClr val="accent3"/>
                </a:solidFill>
              </a:rPr>
              <a:t>Can I just expose an SSL secured endpoint? (VPN / ExpressRoute connections will expose EVERYTHING by default behind the gateway, lock them down with an NSG ?) </a:t>
            </a:r>
          </a:p>
          <a:p>
            <a:pPr marL="342900" indent="-342900">
              <a:buFont typeface="Arial" panose="020B0604020202020204" pitchFamily="34" charset="0"/>
              <a:buChar char="•"/>
            </a:pPr>
            <a:endParaRPr lang="en-GB" sz="2400" b="1" dirty="0">
              <a:solidFill>
                <a:schemeClr val="accent3"/>
              </a:solidFill>
            </a:endParaRPr>
          </a:p>
          <a:p>
            <a:pPr marL="342900" indent="-342900">
              <a:buFont typeface="Arial" panose="020B0604020202020204" pitchFamily="34" charset="0"/>
              <a:buChar char="•"/>
            </a:pPr>
            <a:r>
              <a:rPr lang="en-GB" sz="2400" b="1" dirty="0">
                <a:solidFill>
                  <a:schemeClr val="accent3"/>
                </a:solidFill>
              </a:rPr>
              <a:t>ExpressRoute connections have significantly lower connection latency than VPN</a:t>
            </a:r>
          </a:p>
          <a:p>
            <a:pPr marL="342900" indent="-342900">
              <a:buFont typeface="Arial" panose="020B0604020202020204" pitchFamily="34" charset="0"/>
              <a:buChar char="•"/>
            </a:pPr>
            <a:endParaRPr lang="en-GB" sz="2400" b="1" dirty="0">
              <a:solidFill>
                <a:schemeClr val="accent3"/>
              </a:solidFill>
            </a:endParaRPr>
          </a:p>
          <a:p>
            <a:pPr marL="342900" indent="-342900">
              <a:buFont typeface="Arial" panose="020B0604020202020204" pitchFamily="34" charset="0"/>
              <a:buChar char="•"/>
            </a:pPr>
            <a:r>
              <a:rPr lang="en-GB" sz="2400" b="1" dirty="0">
                <a:solidFill>
                  <a:schemeClr val="accent3"/>
                </a:solidFill>
              </a:rPr>
              <a:t>VPN Transit routing is only supported in some circumstances, with some circumstances</a:t>
            </a:r>
          </a:p>
          <a:p>
            <a:pPr marL="342900" indent="-342900">
              <a:buFont typeface="Arial" panose="020B0604020202020204" pitchFamily="34" charset="0"/>
              <a:buChar char="•"/>
            </a:pPr>
            <a:endParaRPr lang="en-GB" sz="2400" b="1" dirty="0">
              <a:solidFill>
                <a:schemeClr val="accent3"/>
              </a:solidFill>
            </a:endParaRPr>
          </a:p>
          <a:p>
            <a:pPr marL="342900" indent="-342900">
              <a:buFont typeface="Arial" panose="020B0604020202020204" pitchFamily="34" charset="0"/>
              <a:buChar char="•"/>
            </a:pPr>
            <a:r>
              <a:rPr lang="en-GB" sz="2400" b="1" dirty="0">
                <a:solidFill>
                  <a:schemeClr val="accent3"/>
                </a:solidFill>
              </a:rPr>
              <a:t>VNet peering can be used to connect VNets together without a VPN gateway.</a:t>
            </a:r>
          </a:p>
          <a:p>
            <a:pPr marL="342900" indent="-342900">
              <a:buFont typeface="Arial" panose="020B0604020202020204" pitchFamily="34" charset="0"/>
              <a:buChar char="•"/>
            </a:pPr>
            <a:endParaRPr lang="en-GB" sz="2400" b="1" dirty="0">
              <a:solidFill>
                <a:schemeClr val="accent3"/>
              </a:solidFill>
            </a:endParaRPr>
          </a:p>
          <a:p>
            <a:pPr marL="342900" indent="-342900">
              <a:buFont typeface="Arial" panose="020B0604020202020204" pitchFamily="34" charset="0"/>
              <a:buChar char="•"/>
            </a:pPr>
            <a:r>
              <a:rPr lang="en-GB" sz="2400" b="1" dirty="0">
                <a:solidFill>
                  <a:schemeClr val="accent3"/>
                </a:solidFill>
              </a:rPr>
              <a:t>Consider Gateway / FE appliances such as a Barracuda, F5 or Application Gateway</a:t>
            </a:r>
          </a:p>
          <a:p>
            <a:endParaRPr lang="en-GB" sz="2400" b="1" dirty="0">
              <a:solidFill>
                <a:schemeClr val="accent3"/>
              </a:solidFill>
            </a:endParaRPr>
          </a:p>
        </p:txBody>
      </p:sp>
    </p:spTree>
    <p:extLst>
      <p:ext uri="{BB962C8B-B14F-4D97-AF65-F5344CB8AC3E}">
        <p14:creationId xmlns:p14="http://schemas.microsoft.com/office/powerpoint/2010/main" val="4026909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702" y="1645920"/>
            <a:ext cx="6400736" cy="3147486"/>
          </a:xfrm>
        </p:spPr>
        <p:txBody>
          <a:bodyPr/>
          <a:lstStyle/>
          <a:p>
            <a:r>
              <a:rPr lang="en-GB" dirty="0">
                <a:solidFill>
                  <a:schemeClr val="accent1"/>
                </a:solidFill>
              </a:rPr>
              <a:t>Show and Tell: </a:t>
            </a:r>
            <a:br>
              <a:rPr lang="en-GB" dirty="0">
                <a:solidFill>
                  <a:schemeClr val="accent1"/>
                </a:solidFill>
              </a:rPr>
            </a:br>
            <a:br>
              <a:rPr lang="en-GB" dirty="0">
                <a:solidFill>
                  <a:schemeClr val="accent1"/>
                </a:solidFill>
              </a:rPr>
            </a:br>
            <a:r>
              <a:rPr lang="en-GB" dirty="0">
                <a:solidFill>
                  <a:schemeClr val="accent1"/>
                </a:solidFill>
              </a:rPr>
              <a:t>VNet Peering</a:t>
            </a:r>
            <a:endParaRPr lang="en-US" dirty="0">
              <a:solidFill>
                <a:schemeClr val="accent1"/>
              </a:solidFill>
            </a:endParaRPr>
          </a:p>
        </p:txBody>
      </p:sp>
    </p:spTree>
    <p:extLst>
      <p:ext uri="{BB962C8B-B14F-4D97-AF65-F5344CB8AC3E}">
        <p14:creationId xmlns:p14="http://schemas.microsoft.com/office/powerpoint/2010/main" val="2349516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400657"/>
          </a:xfrm>
        </p:spPr>
        <p:txBody>
          <a:bodyPr/>
          <a:lstStyle/>
          <a:p>
            <a:r>
              <a:rPr lang="en-GB" dirty="0">
                <a:solidFill>
                  <a:schemeClr val="tx1"/>
                </a:solidFill>
              </a:rPr>
              <a:t>Performance Choices - VM</a:t>
            </a:r>
            <a:br>
              <a:rPr lang="en-GB" dirty="0">
                <a:solidFill>
                  <a:schemeClr val="tx1"/>
                </a:solidFill>
              </a:rPr>
            </a:br>
            <a:r>
              <a:rPr lang="en-US" sz="4400" dirty="0"/>
              <a:t>Choosing the right Virtual Machine and Storage Combination</a:t>
            </a:r>
            <a:endParaRPr lang="en-US" sz="7200" dirty="0"/>
          </a:p>
        </p:txBody>
      </p:sp>
    </p:spTree>
    <p:extLst>
      <p:ext uri="{BB962C8B-B14F-4D97-AF65-F5344CB8AC3E}">
        <p14:creationId xmlns:p14="http://schemas.microsoft.com/office/powerpoint/2010/main" val="29967459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 you need ? </a:t>
            </a:r>
          </a:p>
        </p:txBody>
      </p:sp>
      <p:sp>
        <p:nvSpPr>
          <p:cNvPr id="3" name="Text Placeholder 2"/>
          <p:cNvSpPr>
            <a:spLocks noGrp="1"/>
          </p:cNvSpPr>
          <p:nvPr>
            <p:ph type="body" sz="quarter" idx="10"/>
          </p:nvPr>
        </p:nvSpPr>
        <p:spPr>
          <a:xfrm>
            <a:off x="277003" y="1240443"/>
            <a:ext cx="11887200" cy="4702826"/>
          </a:xfrm>
        </p:spPr>
        <p:txBody>
          <a:bodyPr/>
          <a:lstStyle/>
          <a:p>
            <a:pPr marL="342900" indent="-342900">
              <a:buFont typeface="Arial" panose="020B0604020202020204" pitchFamily="34" charset="0"/>
              <a:buChar char="•"/>
            </a:pPr>
            <a:r>
              <a:rPr lang="en-GB" sz="2800" b="1" dirty="0">
                <a:solidFill>
                  <a:schemeClr val="accent3"/>
                </a:solidFill>
              </a:rPr>
              <a:t>Cheap, cost effective compute ? </a:t>
            </a:r>
          </a:p>
          <a:p>
            <a:pPr marL="342900" indent="-342900">
              <a:buFont typeface="Arial" panose="020B0604020202020204" pitchFamily="34" charset="0"/>
              <a:buChar char="•"/>
            </a:pPr>
            <a:r>
              <a:rPr lang="en-GB" sz="2800" b="1" dirty="0">
                <a:solidFill>
                  <a:schemeClr val="accent3"/>
                </a:solidFill>
              </a:rPr>
              <a:t>High # of CPU Cores ?</a:t>
            </a:r>
          </a:p>
          <a:p>
            <a:pPr marL="342900" indent="-342900">
              <a:buFont typeface="Arial" panose="020B0604020202020204" pitchFamily="34" charset="0"/>
              <a:buChar char="•"/>
            </a:pPr>
            <a:r>
              <a:rPr lang="en-GB" sz="2800" b="1" dirty="0">
                <a:solidFill>
                  <a:schemeClr val="accent3"/>
                </a:solidFill>
              </a:rPr>
              <a:t>High CPU Clock Speed per core ? </a:t>
            </a:r>
          </a:p>
          <a:p>
            <a:pPr marL="342900" indent="-342900">
              <a:buFont typeface="Arial" panose="020B0604020202020204" pitchFamily="34" charset="0"/>
              <a:buChar char="•"/>
            </a:pPr>
            <a:r>
              <a:rPr lang="en-GB" sz="2800" b="1" dirty="0">
                <a:solidFill>
                  <a:schemeClr val="accent3"/>
                </a:solidFill>
              </a:rPr>
              <a:t>High Network Cluster Bandwidth – maybe InfiniBand ?</a:t>
            </a:r>
          </a:p>
          <a:p>
            <a:pPr marL="342900" indent="-342900">
              <a:buFont typeface="Arial" panose="020B0604020202020204" pitchFamily="34" charset="0"/>
              <a:buChar char="•"/>
            </a:pPr>
            <a:r>
              <a:rPr lang="en-GB" sz="2800" b="1" dirty="0">
                <a:solidFill>
                  <a:schemeClr val="accent3"/>
                </a:solidFill>
              </a:rPr>
              <a:t>High Memory Allocation ?</a:t>
            </a:r>
          </a:p>
          <a:p>
            <a:pPr marL="342900" indent="-342900">
              <a:buFont typeface="Arial" panose="020B0604020202020204" pitchFamily="34" charset="0"/>
              <a:buChar char="•"/>
            </a:pPr>
            <a:r>
              <a:rPr lang="en-GB" sz="2800" b="1" dirty="0">
                <a:solidFill>
                  <a:schemeClr val="accent3"/>
                </a:solidFill>
              </a:rPr>
              <a:t>Stupidly High Memory Allocation (400GB&gt;) ?</a:t>
            </a:r>
          </a:p>
          <a:p>
            <a:pPr marL="342900" indent="-342900">
              <a:buFont typeface="Arial" panose="020B0604020202020204" pitchFamily="34" charset="0"/>
              <a:buChar char="•"/>
            </a:pPr>
            <a:r>
              <a:rPr lang="en-GB" sz="2800" b="1" dirty="0">
                <a:solidFill>
                  <a:schemeClr val="accent3"/>
                </a:solidFill>
              </a:rPr>
              <a:t>Fast SSD Scratch temporary storage ? </a:t>
            </a:r>
          </a:p>
          <a:p>
            <a:pPr marL="342900" indent="-342900">
              <a:buFont typeface="Arial" panose="020B0604020202020204" pitchFamily="34" charset="0"/>
              <a:buChar char="•"/>
            </a:pPr>
            <a:r>
              <a:rPr lang="en-GB" sz="2800" b="1" dirty="0">
                <a:solidFill>
                  <a:schemeClr val="accent3"/>
                </a:solidFill>
              </a:rPr>
              <a:t>Extreme number of Local IOPS ?</a:t>
            </a:r>
          </a:p>
          <a:p>
            <a:endParaRPr lang="en-GB" sz="2400" b="1" dirty="0">
              <a:solidFill>
                <a:schemeClr val="accent3"/>
              </a:solidFill>
            </a:endParaRPr>
          </a:p>
          <a:p>
            <a:endParaRPr lang="en-GB" sz="2400" b="1" dirty="0">
              <a:solidFill>
                <a:schemeClr val="accent3"/>
              </a:solidFill>
            </a:endParaRPr>
          </a:p>
        </p:txBody>
      </p:sp>
      <p:pic>
        <p:nvPicPr>
          <p:cNvPr id="7" name="Picture 6"/>
          <p:cNvPicPr>
            <a:picLocks noChangeAspect="1"/>
          </p:cNvPicPr>
          <p:nvPr/>
        </p:nvPicPr>
        <p:blipFill>
          <a:blip r:embed="rId3"/>
          <a:stretch>
            <a:fillRect/>
          </a:stretch>
        </p:blipFill>
        <p:spPr>
          <a:xfrm>
            <a:off x="8810525" y="4361358"/>
            <a:ext cx="3836612" cy="2559956"/>
          </a:xfrm>
          <a:prstGeom prst="rect">
            <a:avLst/>
          </a:prstGeom>
        </p:spPr>
      </p:pic>
    </p:spTree>
    <p:extLst>
      <p:ext uri="{BB962C8B-B14F-4D97-AF65-F5344CB8AC3E}">
        <p14:creationId xmlns:p14="http://schemas.microsoft.com/office/powerpoint/2010/main" val="13883188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Series</a:t>
            </a:r>
          </a:p>
        </p:txBody>
      </p:sp>
      <p:sp>
        <p:nvSpPr>
          <p:cNvPr id="3" name="Text Placeholder 2"/>
          <p:cNvSpPr>
            <a:spLocks noGrp="1"/>
          </p:cNvSpPr>
          <p:nvPr>
            <p:ph type="body" sz="quarter" idx="10"/>
          </p:nvPr>
        </p:nvSpPr>
        <p:spPr>
          <a:xfrm>
            <a:off x="277003" y="1240442"/>
            <a:ext cx="11887200" cy="3767185"/>
          </a:xfrm>
        </p:spPr>
        <p:txBody>
          <a:bodyPr/>
          <a:lstStyle/>
          <a:p>
            <a:r>
              <a:rPr lang="en-GB" sz="2400" b="1" dirty="0">
                <a:solidFill>
                  <a:schemeClr val="accent3"/>
                </a:solidFill>
              </a:rPr>
              <a:t>Comes in 2 flavours, Basic and Standard.</a:t>
            </a:r>
          </a:p>
          <a:p>
            <a:endParaRPr lang="en-GB" sz="2400" b="1" dirty="0">
              <a:solidFill>
                <a:schemeClr val="accent3"/>
              </a:solidFill>
            </a:endParaRPr>
          </a:p>
          <a:p>
            <a:r>
              <a:rPr lang="en-GB" sz="2400" b="1" dirty="0">
                <a:solidFill>
                  <a:schemeClr val="accent3"/>
                </a:solidFill>
              </a:rPr>
              <a:t>Temporary Drive backed by HDD included with VM</a:t>
            </a:r>
          </a:p>
          <a:p>
            <a:endParaRPr lang="en-GB" sz="2400" b="1" dirty="0">
              <a:solidFill>
                <a:schemeClr val="accent3"/>
              </a:solidFill>
            </a:endParaRPr>
          </a:p>
          <a:p>
            <a:r>
              <a:rPr lang="en-GB" sz="2400" b="1" dirty="0">
                <a:solidFill>
                  <a:schemeClr val="accent3"/>
                </a:solidFill>
              </a:rPr>
              <a:t>Cost-effective commodity compute – ‘vanilla’ Azure VMs.</a:t>
            </a:r>
          </a:p>
          <a:p>
            <a:endParaRPr lang="en-GB" sz="2400" b="1" dirty="0">
              <a:solidFill>
                <a:schemeClr val="accent3"/>
              </a:solidFill>
            </a:endParaRPr>
          </a:p>
          <a:p>
            <a:r>
              <a:rPr lang="en-GB" sz="2400" b="1" dirty="0">
                <a:solidFill>
                  <a:schemeClr val="accent3"/>
                </a:solidFill>
              </a:rPr>
              <a:t>From: </a:t>
            </a:r>
            <a:r>
              <a:rPr lang="en-GB" sz="2400" dirty="0">
                <a:solidFill>
                  <a:schemeClr val="accent3"/>
                </a:solidFill>
              </a:rPr>
              <a:t>1-core / 3.5GB RAM</a:t>
            </a:r>
          </a:p>
          <a:p>
            <a:r>
              <a:rPr lang="en-GB" sz="2400" b="1" dirty="0">
                <a:solidFill>
                  <a:schemeClr val="accent3"/>
                </a:solidFill>
              </a:rPr>
              <a:t>To: </a:t>
            </a:r>
            <a:r>
              <a:rPr lang="en-GB" sz="2400" dirty="0">
                <a:solidFill>
                  <a:schemeClr val="accent3"/>
                </a:solidFill>
              </a:rPr>
              <a:t>20-cores / 140GB RAM</a:t>
            </a:r>
          </a:p>
          <a:p>
            <a:endParaRPr lang="en-GB" sz="2400" dirty="0">
              <a:solidFill>
                <a:schemeClr val="accent3"/>
              </a:solidFill>
            </a:endParaRPr>
          </a:p>
        </p:txBody>
      </p:sp>
      <p:pic>
        <p:nvPicPr>
          <p:cNvPr id="7" name="Picture 6"/>
          <p:cNvPicPr>
            <a:picLocks noChangeAspect="1"/>
          </p:cNvPicPr>
          <p:nvPr/>
        </p:nvPicPr>
        <p:blipFill>
          <a:blip r:embed="rId3"/>
          <a:stretch>
            <a:fillRect/>
          </a:stretch>
        </p:blipFill>
        <p:spPr>
          <a:xfrm>
            <a:off x="8810525" y="4361358"/>
            <a:ext cx="3836612" cy="2559956"/>
          </a:xfrm>
          <a:prstGeom prst="rect">
            <a:avLst/>
          </a:prstGeom>
        </p:spPr>
      </p:pic>
    </p:spTree>
    <p:extLst>
      <p:ext uri="{BB962C8B-B14F-4D97-AF65-F5344CB8AC3E}">
        <p14:creationId xmlns:p14="http://schemas.microsoft.com/office/powerpoint/2010/main" val="42561873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Series - InfiniBand</a:t>
            </a:r>
          </a:p>
        </p:txBody>
      </p:sp>
      <p:sp>
        <p:nvSpPr>
          <p:cNvPr id="3" name="Text Placeholder 2"/>
          <p:cNvSpPr>
            <a:spLocks noGrp="1"/>
          </p:cNvSpPr>
          <p:nvPr>
            <p:ph type="body" sz="quarter" idx="10"/>
          </p:nvPr>
        </p:nvSpPr>
        <p:spPr>
          <a:xfrm>
            <a:off x="277003" y="1240442"/>
            <a:ext cx="11887200" cy="4284250"/>
          </a:xfrm>
        </p:spPr>
        <p:txBody>
          <a:bodyPr/>
          <a:lstStyle/>
          <a:p>
            <a:r>
              <a:rPr lang="en-GB" sz="2400" dirty="0"/>
              <a:t>A8-11 instances feature Intel® Xeon® E5 processors, ideal for high-performance clusters, </a:t>
            </a:r>
            <a:r>
              <a:rPr lang="en-GB" sz="2400" dirty="0" err="1"/>
              <a:t>modeling</a:t>
            </a:r>
            <a:r>
              <a:rPr lang="en-GB" sz="2400" dirty="0"/>
              <a:t> and simulations, video encoding, and other compute or network intensive scenarios. Additionally there are second low latency, high-throughput network interface (RDMA) optimized VM configurations (A8, A9) which are tuned for Message Passing Interface (MPI) applications and other network intensive scenarios.</a:t>
            </a:r>
          </a:p>
          <a:p>
            <a:endParaRPr lang="en-GB" sz="2400" b="1" dirty="0">
              <a:solidFill>
                <a:schemeClr val="accent3"/>
              </a:solidFill>
            </a:endParaRPr>
          </a:p>
          <a:p>
            <a:r>
              <a:rPr lang="en-GB" sz="2400" b="1" dirty="0">
                <a:solidFill>
                  <a:schemeClr val="accent3"/>
                </a:solidFill>
              </a:rPr>
              <a:t>Features InfiniBand / RDMA enabled VMs if you choose </a:t>
            </a:r>
          </a:p>
          <a:p>
            <a:endParaRPr lang="en-GB" sz="2400" b="1" dirty="0">
              <a:solidFill>
                <a:schemeClr val="accent3"/>
              </a:solidFill>
            </a:endParaRPr>
          </a:p>
          <a:p>
            <a:r>
              <a:rPr lang="en-GB" sz="2400" b="1" dirty="0">
                <a:solidFill>
                  <a:schemeClr val="accent3"/>
                </a:solidFill>
              </a:rPr>
              <a:t>From: </a:t>
            </a:r>
            <a:r>
              <a:rPr lang="en-GB" sz="2400" dirty="0">
                <a:solidFill>
                  <a:schemeClr val="accent3"/>
                </a:solidFill>
              </a:rPr>
              <a:t>8-cores / 56GB RAM</a:t>
            </a:r>
          </a:p>
          <a:p>
            <a:r>
              <a:rPr lang="en-GB" sz="2400" b="1" dirty="0">
                <a:solidFill>
                  <a:schemeClr val="accent3"/>
                </a:solidFill>
              </a:rPr>
              <a:t>To: </a:t>
            </a:r>
            <a:r>
              <a:rPr lang="en-GB" sz="2400" dirty="0">
                <a:solidFill>
                  <a:schemeClr val="accent3"/>
                </a:solidFill>
              </a:rPr>
              <a:t>16-cores / 112GB RAM</a:t>
            </a:r>
          </a:p>
          <a:p>
            <a:endParaRPr lang="en-GB" sz="2400" dirty="0">
              <a:solidFill>
                <a:schemeClr val="accent3"/>
              </a:solidFill>
            </a:endParaRPr>
          </a:p>
        </p:txBody>
      </p:sp>
      <p:pic>
        <p:nvPicPr>
          <p:cNvPr id="7" name="Picture 6"/>
          <p:cNvPicPr>
            <a:picLocks noChangeAspect="1"/>
          </p:cNvPicPr>
          <p:nvPr/>
        </p:nvPicPr>
        <p:blipFill>
          <a:blip r:embed="rId3"/>
          <a:stretch>
            <a:fillRect/>
          </a:stretch>
        </p:blipFill>
        <p:spPr>
          <a:xfrm>
            <a:off x="8810525" y="4361358"/>
            <a:ext cx="3836612" cy="2559956"/>
          </a:xfrm>
          <a:prstGeom prst="rect">
            <a:avLst/>
          </a:prstGeom>
        </p:spPr>
      </p:pic>
    </p:spTree>
    <p:extLst>
      <p:ext uri="{BB962C8B-B14F-4D97-AF65-F5344CB8AC3E}">
        <p14:creationId xmlns:p14="http://schemas.microsoft.com/office/powerpoint/2010/main" val="11591740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 Series</a:t>
            </a:r>
          </a:p>
        </p:txBody>
      </p:sp>
      <p:sp>
        <p:nvSpPr>
          <p:cNvPr id="3" name="Text Placeholder 2"/>
          <p:cNvSpPr>
            <a:spLocks noGrp="1"/>
          </p:cNvSpPr>
          <p:nvPr>
            <p:ph type="body" sz="quarter" idx="10"/>
          </p:nvPr>
        </p:nvSpPr>
        <p:spPr>
          <a:xfrm>
            <a:off x="277003" y="1240443"/>
            <a:ext cx="11887200" cy="2548390"/>
          </a:xfrm>
        </p:spPr>
        <p:txBody>
          <a:bodyPr/>
          <a:lstStyle/>
          <a:p>
            <a:r>
              <a:rPr lang="en-GB" sz="2400" b="1" dirty="0">
                <a:solidFill>
                  <a:schemeClr val="accent3"/>
                </a:solidFill>
              </a:rPr>
              <a:t>SSD backed temporary drive included with VM </a:t>
            </a:r>
          </a:p>
          <a:p>
            <a:endParaRPr lang="en-GB" sz="2400" b="1" dirty="0">
              <a:solidFill>
                <a:schemeClr val="accent3"/>
              </a:solidFill>
            </a:endParaRPr>
          </a:p>
          <a:p>
            <a:r>
              <a:rPr lang="en-GB" sz="2400" b="1" dirty="0">
                <a:solidFill>
                  <a:schemeClr val="accent3"/>
                </a:solidFill>
              </a:rPr>
              <a:t>From: </a:t>
            </a:r>
            <a:r>
              <a:rPr lang="en-GB" sz="2400" dirty="0">
                <a:solidFill>
                  <a:schemeClr val="accent3"/>
                </a:solidFill>
              </a:rPr>
              <a:t>1-core / 3.5GB RAM</a:t>
            </a:r>
          </a:p>
          <a:p>
            <a:r>
              <a:rPr lang="en-GB" sz="2400" b="1" dirty="0">
                <a:solidFill>
                  <a:schemeClr val="accent3"/>
                </a:solidFill>
              </a:rPr>
              <a:t>To: </a:t>
            </a:r>
            <a:r>
              <a:rPr lang="en-GB" sz="2400" dirty="0">
                <a:solidFill>
                  <a:schemeClr val="accent3"/>
                </a:solidFill>
              </a:rPr>
              <a:t>20-cores / 140GB RAM</a:t>
            </a:r>
          </a:p>
          <a:p>
            <a:endParaRPr lang="en-GB" sz="2400" b="1" dirty="0">
              <a:solidFill>
                <a:schemeClr val="accent3"/>
              </a:solidFill>
            </a:endParaRPr>
          </a:p>
          <a:p>
            <a:r>
              <a:rPr lang="en-GB" sz="2400" dirty="0"/>
              <a:t>D11-14 instances are ideal for memory-intensive enterprise applications.</a:t>
            </a:r>
            <a:endParaRPr lang="en-GB" sz="2400" b="1" dirty="0">
              <a:solidFill>
                <a:schemeClr val="accent3"/>
              </a:solidFill>
            </a:endParaRPr>
          </a:p>
        </p:txBody>
      </p:sp>
      <p:pic>
        <p:nvPicPr>
          <p:cNvPr id="7" name="Picture 6"/>
          <p:cNvPicPr>
            <a:picLocks noChangeAspect="1"/>
          </p:cNvPicPr>
          <p:nvPr/>
        </p:nvPicPr>
        <p:blipFill>
          <a:blip r:embed="rId3"/>
          <a:stretch>
            <a:fillRect/>
          </a:stretch>
        </p:blipFill>
        <p:spPr>
          <a:xfrm>
            <a:off x="8810525" y="4361358"/>
            <a:ext cx="3836612" cy="2559956"/>
          </a:xfrm>
          <a:prstGeom prst="rect">
            <a:avLst/>
          </a:prstGeom>
        </p:spPr>
      </p:pic>
    </p:spTree>
    <p:extLst>
      <p:ext uri="{BB962C8B-B14F-4D97-AF65-F5344CB8AC3E}">
        <p14:creationId xmlns:p14="http://schemas.microsoft.com/office/powerpoint/2010/main" val="3406646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5C2D91"/>
                </a:solidFill>
              </a:rPr>
              <a:t>“Life is really simple, but we insist on making it complicated.” </a:t>
            </a:r>
            <a:endParaRPr lang="en-US" dirty="0">
              <a:solidFill>
                <a:srgbClr val="5C2D91"/>
              </a:solidFill>
            </a:endParaRPr>
          </a:p>
        </p:txBody>
      </p:sp>
      <p:sp>
        <p:nvSpPr>
          <p:cNvPr id="6" name="Text Placeholder 5"/>
          <p:cNvSpPr>
            <a:spLocks noGrp="1"/>
          </p:cNvSpPr>
          <p:nvPr>
            <p:ph type="body" sz="quarter" idx="10"/>
          </p:nvPr>
        </p:nvSpPr>
        <p:spPr>
          <a:xfrm>
            <a:off x="5761038" y="4868847"/>
            <a:ext cx="5486400" cy="627864"/>
          </a:xfrm>
        </p:spPr>
        <p:txBody>
          <a:bodyPr/>
          <a:lstStyle/>
          <a:p>
            <a:pPr algn="r"/>
            <a:r>
              <a:rPr lang="en-US" dirty="0" err="1">
                <a:solidFill>
                  <a:srgbClr val="5C2D91"/>
                </a:solidFill>
              </a:rPr>
              <a:t>Confucious</a:t>
            </a:r>
            <a:endParaRPr lang="en-US" dirty="0">
              <a:solidFill>
                <a:srgbClr val="5C2D91"/>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a:solidFill>
                  <a:srgbClr val="5C2D91"/>
                </a:solidFill>
              </a:rPr>
              <a:t>“Life is really simple, but we insist on making it complicated.” </a:t>
            </a:r>
            <a:endParaRPr lang="en-GB" dirty="0">
              <a:solidFill>
                <a:srgbClr val="5C2D91"/>
              </a:solidFill>
            </a:endParaRPr>
          </a:p>
        </p:txBody>
      </p:sp>
    </p:spTree>
    <p:extLst>
      <p:ext uri="{BB962C8B-B14F-4D97-AF65-F5344CB8AC3E}">
        <p14:creationId xmlns:p14="http://schemas.microsoft.com/office/powerpoint/2010/main" val="141321266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Dv2 Series</a:t>
            </a:r>
          </a:p>
        </p:txBody>
      </p:sp>
      <p:sp>
        <p:nvSpPr>
          <p:cNvPr id="3" name="Text Placeholder 2"/>
          <p:cNvSpPr>
            <a:spLocks noGrp="1"/>
          </p:cNvSpPr>
          <p:nvPr>
            <p:ph type="body" sz="quarter" idx="10"/>
          </p:nvPr>
        </p:nvSpPr>
        <p:spPr>
          <a:xfrm>
            <a:off x="280082" y="1120998"/>
            <a:ext cx="11887200" cy="6204776"/>
          </a:xfrm>
        </p:spPr>
        <p:txBody>
          <a:bodyPr/>
          <a:lstStyle/>
          <a:p>
            <a:pPr marL="571500" indent="-571500">
              <a:buFont typeface="Arial" panose="020B0604020202020204" pitchFamily="34" charset="0"/>
              <a:buChar char="•"/>
            </a:pPr>
            <a:endParaRPr lang="en-GB" sz="2400" b="1" dirty="0">
              <a:solidFill>
                <a:schemeClr val="accent3"/>
              </a:solidFill>
            </a:endParaRPr>
          </a:p>
          <a:p>
            <a:pPr marL="571500" indent="-571500">
              <a:buFont typeface="Arial" panose="020B0604020202020204" pitchFamily="34" charset="0"/>
              <a:buChar char="•"/>
            </a:pPr>
            <a:r>
              <a:rPr lang="en-GB" sz="2400" b="1" dirty="0">
                <a:solidFill>
                  <a:schemeClr val="accent3"/>
                </a:solidFill>
              </a:rPr>
              <a:t>SSD backed temporary drive included with VM </a:t>
            </a:r>
          </a:p>
          <a:p>
            <a:pPr marL="571500" indent="-571500">
              <a:buFont typeface="Arial" panose="020B0604020202020204" pitchFamily="34" charset="0"/>
              <a:buChar char="•"/>
            </a:pPr>
            <a:endParaRPr lang="en-GB" sz="2400" b="1" dirty="0">
              <a:solidFill>
                <a:schemeClr val="accent3"/>
              </a:solidFill>
            </a:endParaRPr>
          </a:p>
          <a:p>
            <a:pPr marL="571500" indent="-571500">
              <a:buFont typeface="Arial" panose="020B0604020202020204" pitchFamily="34" charset="0"/>
              <a:buChar char="•"/>
            </a:pPr>
            <a:r>
              <a:rPr lang="en-GB" sz="2400" b="1" dirty="0">
                <a:solidFill>
                  <a:schemeClr val="accent3"/>
                </a:solidFill>
              </a:rPr>
              <a:t>D Series with Haswell-based CPU cores</a:t>
            </a:r>
          </a:p>
          <a:p>
            <a:pPr marL="571500" indent="-571500">
              <a:buFont typeface="Arial" panose="020B0604020202020204" pitchFamily="34" charset="0"/>
              <a:buChar char="•"/>
            </a:pPr>
            <a:endParaRPr lang="en-GB" sz="2400" b="1" dirty="0">
              <a:solidFill>
                <a:schemeClr val="accent3"/>
              </a:solidFill>
            </a:endParaRPr>
          </a:p>
          <a:p>
            <a:pPr marL="571500" indent="-571500">
              <a:buFont typeface="Arial" panose="020B0604020202020204" pitchFamily="34" charset="0"/>
              <a:buChar char="•"/>
            </a:pPr>
            <a:r>
              <a:rPr lang="en-GB" sz="2400" b="1" dirty="0">
                <a:solidFill>
                  <a:schemeClr val="accent3"/>
                </a:solidFill>
              </a:rPr>
              <a:t>~60% Faster CPU than A Series</a:t>
            </a:r>
          </a:p>
          <a:p>
            <a:pPr marL="571500" indent="-571500">
              <a:buFont typeface="Arial" panose="020B0604020202020204" pitchFamily="34" charset="0"/>
              <a:buChar char="•"/>
            </a:pPr>
            <a:endParaRPr lang="en-GB" sz="2400" b="1" dirty="0">
              <a:solidFill>
                <a:schemeClr val="accent3"/>
              </a:solidFill>
            </a:endParaRPr>
          </a:p>
          <a:p>
            <a:r>
              <a:rPr lang="en-GB" sz="2400" b="1" dirty="0">
                <a:solidFill>
                  <a:schemeClr val="accent3"/>
                </a:solidFill>
              </a:rPr>
              <a:t>From: </a:t>
            </a:r>
            <a:r>
              <a:rPr lang="en-GB" sz="2400" dirty="0">
                <a:solidFill>
                  <a:schemeClr val="accent3"/>
                </a:solidFill>
              </a:rPr>
              <a:t>1-core / 3.5GB RAM</a:t>
            </a:r>
          </a:p>
          <a:p>
            <a:r>
              <a:rPr lang="en-GB" sz="2400" b="1" dirty="0">
                <a:solidFill>
                  <a:schemeClr val="accent3"/>
                </a:solidFill>
              </a:rPr>
              <a:t>To: </a:t>
            </a:r>
            <a:r>
              <a:rPr lang="en-GB" sz="2400" dirty="0">
                <a:solidFill>
                  <a:schemeClr val="accent3"/>
                </a:solidFill>
              </a:rPr>
              <a:t>20-cores / 140GB RAM</a:t>
            </a:r>
          </a:p>
          <a:p>
            <a:endParaRPr lang="en-GB" sz="2400" dirty="0">
              <a:solidFill>
                <a:schemeClr val="accent3"/>
              </a:solidFill>
            </a:endParaRPr>
          </a:p>
          <a:p>
            <a:endParaRPr lang="en-GB" sz="2400" dirty="0">
              <a:solidFill>
                <a:schemeClr val="accent3"/>
              </a:solidFill>
            </a:endParaRPr>
          </a:p>
          <a:p>
            <a:r>
              <a:rPr lang="en-GB" sz="2400" dirty="0"/>
              <a:t>Dv2 instances are based on the 2.4 GHz Intel Xeon® </a:t>
            </a:r>
          </a:p>
          <a:p>
            <a:r>
              <a:rPr lang="en-GB" sz="2400" dirty="0"/>
              <a:t>E5-2673 v3 (Haswell) processor, and can achieve 3.1 GHz.</a:t>
            </a:r>
            <a:endParaRPr lang="en-GB" sz="2400" b="1" dirty="0">
              <a:solidFill>
                <a:schemeClr val="accent3"/>
              </a:solidFill>
            </a:endParaRPr>
          </a:p>
          <a:p>
            <a:endParaRPr lang="en-GB" sz="2400" dirty="0">
              <a:solidFill>
                <a:schemeClr val="accent3"/>
              </a:solidFill>
            </a:endParaRPr>
          </a:p>
          <a:p>
            <a:pPr marL="571500" indent="-571500">
              <a:buFont typeface="Arial" panose="020B0604020202020204" pitchFamily="34" charset="0"/>
              <a:buChar char="•"/>
            </a:pPr>
            <a:endParaRPr lang="en-GB" sz="2400" b="1" dirty="0">
              <a:solidFill>
                <a:schemeClr val="accent3"/>
              </a:solidFill>
            </a:endParaRPr>
          </a:p>
        </p:txBody>
      </p:sp>
      <p:pic>
        <p:nvPicPr>
          <p:cNvPr id="7" name="Picture 6"/>
          <p:cNvPicPr>
            <a:picLocks noChangeAspect="1"/>
          </p:cNvPicPr>
          <p:nvPr/>
        </p:nvPicPr>
        <p:blipFill>
          <a:blip r:embed="rId3"/>
          <a:stretch>
            <a:fillRect/>
          </a:stretch>
        </p:blipFill>
        <p:spPr>
          <a:xfrm>
            <a:off x="8810525" y="4361358"/>
            <a:ext cx="3836612" cy="2559956"/>
          </a:xfrm>
          <a:prstGeom prst="rect">
            <a:avLst/>
          </a:prstGeom>
        </p:spPr>
      </p:pic>
    </p:spTree>
    <p:extLst>
      <p:ext uri="{BB962C8B-B14F-4D97-AF65-F5344CB8AC3E}">
        <p14:creationId xmlns:p14="http://schemas.microsoft.com/office/powerpoint/2010/main" val="323456922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 / DSv2 Series</a:t>
            </a:r>
          </a:p>
        </p:txBody>
      </p:sp>
      <p:pic>
        <p:nvPicPr>
          <p:cNvPr id="7" name="Picture 6"/>
          <p:cNvPicPr>
            <a:picLocks noChangeAspect="1"/>
          </p:cNvPicPr>
          <p:nvPr/>
        </p:nvPicPr>
        <p:blipFill>
          <a:blip r:embed="rId3"/>
          <a:stretch>
            <a:fillRect/>
          </a:stretch>
        </p:blipFill>
        <p:spPr>
          <a:xfrm>
            <a:off x="8810525" y="4361358"/>
            <a:ext cx="3836612" cy="2559956"/>
          </a:xfrm>
          <a:prstGeom prst="rect">
            <a:avLst/>
          </a:prstGeom>
        </p:spPr>
      </p:pic>
      <p:sp>
        <p:nvSpPr>
          <p:cNvPr id="8" name="Text Placeholder 2"/>
          <p:cNvSpPr txBox="1">
            <a:spLocks/>
          </p:cNvSpPr>
          <p:nvPr/>
        </p:nvSpPr>
        <p:spPr>
          <a:xfrm>
            <a:off x="280511" y="1841078"/>
            <a:ext cx="11887200" cy="295465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itchFamily="34" charset="0"/>
              <a:buChar char="•"/>
            </a:pPr>
            <a:r>
              <a:rPr lang="en-GB" sz="2400" b="1" dirty="0">
                <a:solidFill>
                  <a:schemeClr val="accent3"/>
                </a:solidFill>
              </a:rPr>
              <a:t>SSD backed temporary drive included with VM </a:t>
            </a:r>
          </a:p>
          <a:p>
            <a:pPr marL="571500" indent="-571500">
              <a:buFont typeface="Arial" pitchFamily="34" charset="0"/>
              <a:buChar char="•"/>
            </a:pPr>
            <a:endParaRPr lang="en-GB" sz="2400" b="1" dirty="0">
              <a:solidFill>
                <a:schemeClr val="accent3"/>
              </a:solidFill>
            </a:endParaRPr>
          </a:p>
          <a:p>
            <a:pPr marL="571500" indent="-571500">
              <a:buFont typeface="Arial" pitchFamily="34" charset="0"/>
              <a:buChar char="•"/>
            </a:pPr>
            <a:r>
              <a:rPr lang="en-GB" sz="2400" b="1" dirty="0">
                <a:solidFill>
                  <a:schemeClr val="accent3"/>
                </a:solidFill>
              </a:rPr>
              <a:t>D / Dv2 Series with Premium Storage based boot volume</a:t>
            </a:r>
          </a:p>
          <a:p>
            <a:pPr marL="571500" indent="-571500">
              <a:buFont typeface="Arial" pitchFamily="34" charset="0"/>
              <a:buChar char="•"/>
            </a:pPr>
            <a:endParaRPr lang="en-GB" sz="2400" b="1" dirty="0">
              <a:solidFill>
                <a:schemeClr val="accent3"/>
              </a:solidFill>
            </a:endParaRPr>
          </a:p>
          <a:p>
            <a:pPr marL="571500" indent="-571500">
              <a:buFont typeface="Arial" pitchFamily="34" charset="0"/>
              <a:buChar char="•"/>
            </a:pPr>
            <a:r>
              <a:rPr lang="en-GB" sz="2400" b="1" dirty="0">
                <a:solidFill>
                  <a:schemeClr val="accent3"/>
                </a:solidFill>
              </a:rPr>
              <a:t>Can run high-IOPS workloads without Storage Spaces configuration</a:t>
            </a:r>
          </a:p>
          <a:p>
            <a:pPr marL="571500" indent="-571500">
              <a:buFont typeface="Arial" pitchFamily="34" charset="0"/>
              <a:buChar char="•"/>
            </a:pPr>
            <a:endParaRPr lang="en-GB" sz="2400" b="1" dirty="0">
              <a:solidFill>
                <a:schemeClr val="accent3"/>
              </a:solidFill>
            </a:endParaRPr>
          </a:p>
          <a:p>
            <a:pPr marL="571500" indent="-571500">
              <a:buFont typeface="Arial" pitchFamily="34" charset="0"/>
              <a:buChar char="•"/>
            </a:pPr>
            <a:r>
              <a:rPr lang="en-GB" sz="2400" b="1" dirty="0">
                <a:solidFill>
                  <a:schemeClr val="accent3"/>
                </a:solidFill>
              </a:rPr>
              <a:t>Equivalent to SAN backed VM on-premise </a:t>
            </a:r>
          </a:p>
        </p:txBody>
      </p:sp>
    </p:spTree>
    <p:extLst>
      <p:ext uri="{BB962C8B-B14F-4D97-AF65-F5344CB8AC3E}">
        <p14:creationId xmlns:p14="http://schemas.microsoft.com/office/powerpoint/2010/main" val="12947287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 Series</a:t>
            </a:r>
          </a:p>
        </p:txBody>
      </p:sp>
      <p:sp>
        <p:nvSpPr>
          <p:cNvPr id="5" name="Text Placeholder 4"/>
          <p:cNvSpPr>
            <a:spLocks noGrp="1"/>
          </p:cNvSpPr>
          <p:nvPr>
            <p:ph type="body" sz="quarter" idx="10"/>
          </p:nvPr>
        </p:nvSpPr>
        <p:spPr>
          <a:xfrm>
            <a:off x="274639" y="1212849"/>
            <a:ext cx="11887200" cy="5318379"/>
          </a:xfrm>
        </p:spPr>
        <p:txBody>
          <a:bodyPr/>
          <a:lstStyle/>
          <a:p>
            <a:r>
              <a:rPr lang="en-GB" sz="2400" b="1" dirty="0">
                <a:solidFill>
                  <a:schemeClr val="accent3"/>
                </a:solidFill>
              </a:rPr>
              <a:t>Same CPU / Storage as DV2 but with different RAM and Core ratios</a:t>
            </a:r>
          </a:p>
          <a:p>
            <a:pPr marL="571500" indent="-571500">
              <a:buFont typeface="Arial" panose="020B0604020202020204" pitchFamily="34" charset="0"/>
              <a:buChar char="•"/>
            </a:pPr>
            <a:endParaRPr lang="en-GB" sz="2400" b="1" dirty="0">
              <a:solidFill>
                <a:schemeClr val="accent3"/>
              </a:solidFill>
            </a:endParaRPr>
          </a:p>
          <a:p>
            <a:r>
              <a:rPr lang="en-GB" sz="2400" dirty="0"/>
              <a:t>The F-Series virtual machines sport 2GB RAM and 16 GB of local solid </a:t>
            </a:r>
          </a:p>
          <a:p>
            <a:r>
              <a:rPr lang="en-GB" sz="2400" dirty="0"/>
              <a:t>state drive (SSD) per CPU core, and are optimized for compute intensive </a:t>
            </a:r>
          </a:p>
          <a:p>
            <a:r>
              <a:rPr lang="en-GB" sz="2400" dirty="0"/>
              <a:t>Workloads.</a:t>
            </a:r>
          </a:p>
          <a:p>
            <a:endParaRPr lang="en-GB" sz="2400" dirty="0"/>
          </a:p>
          <a:p>
            <a:r>
              <a:rPr lang="en-GB" sz="2400" dirty="0"/>
              <a:t>Lower per-hour price, based on the 2.4 GHz Intel Xeon® </a:t>
            </a:r>
          </a:p>
          <a:p>
            <a:r>
              <a:rPr lang="en-GB" sz="2400" dirty="0"/>
              <a:t>E5-2673 v3 (Haswell) processor, which can achieve clock speeds of 3.1 GHz, for any workload which does not need as much memory or local SSD per CPU core. </a:t>
            </a:r>
          </a:p>
          <a:p>
            <a:endParaRPr lang="en-GB" sz="2400" b="1" dirty="0">
              <a:solidFill>
                <a:schemeClr val="accent3"/>
              </a:solidFill>
            </a:endParaRPr>
          </a:p>
          <a:p>
            <a:r>
              <a:rPr lang="en-GB" sz="2400" b="1" dirty="0">
                <a:solidFill>
                  <a:schemeClr val="accent3"/>
                </a:solidFill>
              </a:rPr>
              <a:t>From: </a:t>
            </a:r>
            <a:r>
              <a:rPr lang="en-GB" sz="2400" dirty="0">
                <a:solidFill>
                  <a:schemeClr val="accent3"/>
                </a:solidFill>
              </a:rPr>
              <a:t>1-core / 2GB RAM</a:t>
            </a:r>
          </a:p>
          <a:p>
            <a:r>
              <a:rPr lang="en-GB" sz="2400" b="1" dirty="0">
                <a:solidFill>
                  <a:schemeClr val="accent3"/>
                </a:solidFill>
              </a:rPr>
              <a:t>To: </a:t>
            </a:r>
            <a:r>
              <a:rPr lang="en-GB" sz="2400" dirty="0">
                <a:solidFill>
                  <a:schemeClr val="accent3"/>
                </a:solidFill>
              </a:rPr>
              <a:t>16-cores / 32GB RAM</a:t>
            </a:r>
          </a:p>
          <a:p>
            <a:endParaRPr lang="en-GB" sz="2400" b="1" dirty="0">
              <a:solidFill>
                <a:schemeClr val="accent3"/>
              </a:solidFill>
            </a:endParaRPr>
          </a:p>
        </p:txBody>
      </p:sp>
      <p:pic>
        <p:nvPicPr>
          <p:cNvPr id="7" name="Picture 6"/>
          <p:cNvPicPr>
            <a:picLocks noChangeAspect="1"/>
          </p:cNvPicPr>
          <p:nvPr/>
        </p:nvPicPr>
        <p:blipFill>
          <a:blip r:embed="rId4"/>
          <a:stretch>
            <a:fillRect/>
          </a:stretch>
        </p:blipFill>
        <p:spPr>
          <a:xfrm>
            <a:off x="8810525" y="4361358"/>
            <a:ext cx="3836612" cy="2559956"/>
          </a:xfrm>
          <a:prstGeom prst="rect">
            <a:avLst/>
          </a:prstGeom>
        </p:spPr>
      </p:pic>
    </p:spTree>
    <p:extLst>
      <p:ext uri="{BB962C8B-B14F-4D97-AF65-F5344CB8AC3E}">
        <p14:creationId xmlns:p14="http://schemas.microsoft.com/office/powerpoint/2010/main" val="2632166512"/>
      </p:ext>
    </p:extLst>
  </p:cSld>
  <p:clrMapOvr>
    <a:overrideClrMapping bg1="lt1" tx1="dk1" bg2="lt2" tx2="dk2" accent1="accent1" accent2="accent2" accent3="accent3" accent4="accent4" accent5="accent5" accent6="accent6" hlink="hlink" folHlink="folHlink"/>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FS Series</a:t>
            </a:r>
          </a:p>
        </p:txBody>
      </p:sp>
      <p:sp>
        <p:nvSpPr>
          <p:cNvPr id="3" name="Text Placeholder 2"/>
          <p:cNvSpPr>
            <a:spLocks noGrp="1"/>
          </p:cNvSpPr>
          <p:nvPr>
            <p:ph type="body" sz="quarter" idx="10"/>
          </p:nvPr>
        </p:nvSpPr>
        <p:spPr>
          <a:xfrm>
            <a:off x="290610" y="1212849"/>
            <a:ext cx="11887200" cy="4579715"/>
          </a:xfrm>
        </p:spPr>
        <p:txBody>
          <a:bodyPr/>
          <a:lstStyle/>
          <a:p>
            <a:endParaRPr lang="en-GB" sz="2400" dirty="0"/>
          </a:p>
          <a:p>
            <a:pPr marL="571500" indent="-571500">
              <a:buFont typeface="Arial" panose="020B0604020202020204" pitchFamily="34" charset="0"/>
              <a:buChar char="•"/>
            </a:pPr>
            <a:r>
              <a:rPr lang="en-GB" sz="2400" b="1" dirty="0">
                <a:solidFill>
                  <a:schemeClr val="accent3"/>
                </a:solidFill>
              </a:rPr>
              <a:t>Same CPU as DSv2 but with different RAM and Core ratios</a:t>
            </a:r>
          </a:p>
          <a:p>
            <a:pPr marL="571500" indent="-571500">
              <a:buFont typeface="Arial" panose="020B0604020202020204" pitchFamily="34" charset="0"/>
              <a:buChar char="•"/>
            </a:pPr>
            <a:endParaRPr lang="en-GB" sz="2400" b="1" dirty="0">
              <a:solidFill>
                <a:schemeClr val="accent3"/>
              </a:solidFill>
            </a:endParaRPr>
          </a:p>
          <a:p>
            <a:pPr marL="571500" indent="-571500">
              <a:buFont typeface="Arial" panose="020B0604020202020204" pitchFamily="34" charset="0"/>
              <a:buChar char="•"/>
            </a:pPr>
            <a:r>
              <a:rPr lang="en-GB" sz="2400" b="1" dirty="0">
                <a:solidFill>
                  <a:schemeClr val="accent3"/>
                </a:solidFill>
              </a:rPr>
              <a:t>SSD backed temporary drive included with VM </a:t>
            </a:r>
          </a:p>
          <a:p>
            <a:pPr marL="571500" indent="-571500">
              <a:buFont typeface="Arial" panose="020B0604020202020204" pitchFamily="34" charset="0"/>
              <a:buChar char="•"/>
            </a:pPr>
            <a:endParaRPr lang="en-GB" sz="2400" b="1" dirty="0">
              <a:solidFill>
                <a:schemeClr val="accent3"/>
              </a:solidFill>
            </a:endParaRPr>
          </a:p>
          <a:p>
            <a:pPr marL="571500" indent="-571500">
              <a:buFont typeface="Arial" panose="020B0604020202020204" pitchFamily="34" charset="0"/>
              <a:buChar char="•"/>
            </a:pPr>
            <a:r>
              <a:rPr lang="en-GB" sz="2400" b="1" dirty="0">
                <a:solidFill>
                  <a:schemeClr val="accent3"/>
                </a:solidFill>
              </a:rPr>
              <a:t>D / Dv2 Series with Premium Storage based boot volume</a:t>
            </a:r>
          </a:p>
          <a:p>
            <a:pPr marL="571500" indent="-571500">
              <a:buFont typeface="Arial" panose="020B0604020202020204" pitchFamily="34" charset="0"/>
              <a:buChar char="•"/>
            </a:pPr>
            <a:endParaRPr lang="en-GB" sz="2400" b="1" dirty="0">
              <a:solidFill>
                <a:schemeClr val="accent3"/>
              </a:solidFill>
            </a:endParaRPr>
          </a:p>
          <a:p>
            <a:pPr marL="571500" indent="-571500">
              <a:buFont typeface="Arial" panose="020B0604020202020204" pitchFamily="34" charset="0"/>
              <a:buChar char="•"/>
            </a:pPr>
            <a:r>
              <a:rPr lang="en-GB" sz="2400" b="1" dirty="0">
                <a:solidFill>
                  <a:schemeClr val="accent3"/>
                </a:solidFill>
              </a:rPr>
              <a:t>Can run high-IOPS workloads without Storage Spaces configuration</a:t>
            </a:r>
          </a:p>
          <a:p>
            <a:pPr marL="571500" indent="-571500">
              <a:buFont typeface="Arial" panose="020B0604020202020204" pitchFamily="34" charset="0"/>
              <a:buChar char="•"/>
            </a:pPr>
            <a:endParaRPr lang="en-GB" sz="2400" b="1" dirty="0">
              <a:solidFill>
                <a:schemeClr val="accent3"/>
              </a:solidFill>
            </a:endParaRPr>
          </a:p>
          <a:p>
            <a:pPr marL="571500" indent="-571500">
              <a:buFont typeface="Arial" panose="020B0604020202020204" pitchFamily="34" charset="0"/>
              <a:buChar char="•"/>
            </a:pPr>
            <a:r>
              <a:rPr lang="en-GB" sz="2400" b="1" dirty="0">
                <a:solidFill>
                  <a:schemeClr val="accent3"/>
                </a:solidFill>
              </a:rPr>
              <a:t>Equivalent to SAN backed VM on-premise </a:t>
            </a:r>
          </a:p>
          <a:p>
            <a:pPr marL="571500" indent="-571500">
              <a:buFont typeface="Arial" panose="020B0604020202020204" pitchFamily="34" charset="0"/>
              <a:buChar char="•"/>
            </a:pPr>
            <a:endParaRPr lang="en-GB" sz="2400" b="1" dirty="0">
              <a:solidFill>
                <a:schemeClr val="accent3"/>
              </a:solidFill>
            </a:endParaRPr>
          </a:p>
        </p:txBody>
      </p:sp>
      <p:pic>
        <p:nvPicPr>
          <p:cNvPr id="6" name="Picture 5"/>
          <p:cNvPicPr>
            <a:picLocks noChangeAspect="1"/>
          </p:cNvPicPr>
          <p:nvPr/>
        </p:nvPicPr>
        <p:blipFill>
          <a:blip r:embed="rId3"/>
          <a:stretch>
            <a:fillRect/>
          </a:stretch>
        </p:blipFill>
        <p:spPr>
          <a:xfrm>
            <a:off x="-622523" y="4577382"/>
            <a:ext cx="2509989" cy="2509989"/>
          </a:xfrm>
          <a:prstGeom prst="rect">
            <a:avLst/>
          </a:prstGeom>
        </p:spPr>
      </p:pic>
      <p:pic>
        <p:nvPicPr>
          <p:cNvPr id="7" name="Picture 6"/>
          <p:cNvPicPr>
            <a:picLocks noChangeAspect="1"/>
          </p:cNvPicPr>
          <p:nvPr/>
        </p:nvPicPr>
        <p:blipFill>
          <a:blip r:embed="rId4"/>
          <a:stretch>
            <a:fillRect/>
          </a:stretch>
        </p:blipFill>
        <p:spPr>
          <a:xfrm>
            <a:off x="8810525" y="4361358"/>
            <a:ext cx="3836612" cy="2559956"/>
          </a:xfrm>
          <a:prstGeom prst="rect">
            <a:avLst/>
          </a:prstGeom>
        </p:spPr>
      </p:pic>
    </p:spTree>
    <p:extLst>
      <p:ext uri="{BB962C8B-B14F-4D97-AF65-F5344CB8AC3E}">
        <p14:creationId xmlns:p14="http://schemas.microsoft.com/office/powerpoint/2010/main" val="35981663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t>N </a:t>
            </a:r>
            <a:r>
              <a:rPr lang="en-GB" sz="4400" dirty="0"/>
              <a:t>Series – GPU Enabled Preview</a:t>
            </a:r>
          </a:p>
        </p:txBody>
      </p:sp>
      <p:sp>
        <p:nvSpPr>
          <p:cNvPr id="3" name="Text Placeholder 2"/>
          <p:cNvSpPr>
            <a:spLocks noGrp="1"/>
          </p:cNvSpPr>
          <p:nvPr>
            <p:ph type="body" sz="quarter" idx="10"/>
          </p:nvPr>
        </p:nvSpPr>
        <p:spPr>
          <a:xfrm>
            <a:off x="290610" y="1212849"/>
            <a:ext cx="11887200" cy="4588669"/>
          </a:xfrm>
        </p:spPr>
        <p:txBody>
          <a:bodyPr/>
          <a:lstStyle/>
          <a:p>
            <a:r>
              <a:rPr lang="en-GB" sz="2400" dirty="0"/>
              <a:t>GPU Enabled</a:t>
            </a:r>
          </a:p>
          <a:p>
            <a:endParaRPr lang="en-GB" sz="2400" dirty="0"/>
          </a:p>
          <a:p>
            <a:r>
              <a:rPr lang="en-GB" sz="2400" dirty="0"/>
              <a:t>Compute and graphics-intensive workloads, </a:t>
            </a:r>
          </a:p>
          <a:p>
            <a:endParaRPr lang="en-GB" sz="2400" dirty="0"/>
          </a:p>
          <a:p>
            <a:r>
              <a:rPr lang="en-GB" sz="2400" dirty="0"/>
              <a:t>For high-end remote visualization, deep learning and predictive analytics. </a:t>
            </a:r>
          </a:p>
          <a:p>
            <a:endParaRPr lang="en-GB" sz="2400" dirty="0"/>
          </a:p>
          <a:p>
            <a:r>
              <a:rPr lang="en-GB" sz="2400" dirty="0"/>
              <a:t>NVIDIA Tesla accelerated platform as well as NVIDIA GRID 2.0 technology</a:t>
            </a:r>
          </a:p>
          <a:p>
            <a:endParaRPr lang="en-GB" sz="2400" dirty="0"/>
          </a:p>
          <a:p>
            <a:r>
              <a:rPr lang="en-GB" sz="2400" dirty="0"/>
              <a:t>Additionally there is a second low latency, high-throughput network interface (RDMA) optimized VM configuration (NC24r) which is tuned for tightly coupled </a:t>
            </a:r>
          </a:p>
          <a:p>
            <a:r>
              <a:rPr lang="en-GB" sz="2400" dirty="0"/>
              <a:t>parallel computing workloads.</a:t>
            </a:r>
          </a:p>
          <a:p>
            <a:pPr marL="571500" indent="-571500">
              <a:buFont typeface="Arial" panose="020B0604020202020204" pitchFamily="34" charset="0"/>
              <a:buChar char="•"/>
            </a:pPr>
            <a:endParaRPr lang="en-GB" sz="2400" b="1" dirty="0">
              <a:solidFill>
                <a:schemeClr val="accent3"/>
              </a:solidFill>
            </a:endParaRPr>
          </a:p>
        </p:txBody>
      </p:sp>
      <p:pic>
        <p:nvPicPr>
          <p:cNvPr id="7" name="Picture 6"/>
          <p:cNvPicPr>
            <a:picLocks noChangeAspect="1"/>
          </p:cNvPicPr>
          <p:nvPr/>
        </p:nvPicPr>
        <p:blipFill>
          <a:blip r:embed="rId3"/>
          <a:stretch>
            <a:fillRect/>
          </a:stretch>
        </p:blipFill>
        <p:spPr>
          <a:xfrm>
            <a:off x="8810525" y="4361358"/>
            <a:ext cx="3836612" cy="2559956"/>
          </a:xfrm>
          <a:prstGeom prst="rect">
            <a:avLst/>
          </a:prstGeom>
        </p:spPr>
      </p:pic>
    </p:spTree>
    <p:extLst>
      <p:ext uri="{BB962C8B-B14F-4D97-AF65-F5344CB8AC3E}">
        <p14:creationId xmlns:p14="http://schemas.microsoft.com/office/powerpoint/2010/main" val="14348195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solidFill>
                  <a:schemeClr val="bg1"/>
                </a:solidFill>
              </a:rPr>
              <a:t>(G)</a:t>
            </a:r>
            <a:r>
              <a:rPr lang="en-GB" sz="4400" dirty="0">
                <a:solidFill>
                  <a:schemeClr val="bg1"/>
                </a:solidFill>
              </a:rPr>
              <a:t>ODZILLA Series – G/GS – Extreme Workloads</a:t>
            </a:r>
          </a:p>
        </p:txBody>
      </p:sp>
      <p:sp>
        <p:nvSpPr>
          <p:cNvPr id="3" name="Text Placeholder 2"/>
          <p:cNvSpPr>
            <a:spLocks noGrp="1"/>
          </p:cNvSpPr>
          <p:nvPr>
            <p:ph type="body" sz="quarter" idx="10"/>
          </p:nvPr>
        </p:nvSpPr>
        <p:spPr>
          <a:xfrm>
            <a:off x="290610" y="1212849"/>
            <a:ext cx="11887200" cy="2954655"/>
          </a:xfrm>
        </p:spPr>
        <p:txBody>
          <a:bodyPr/>
          <a:lstStyle/>
          <a:p>
            <a:r>
              <a:rPr lang="en-GB" sz="2400" dirty="0"/>
              <a:t>	</a:t>
            </a:r>
          </a:p>
          <a:p>
            <a:pPr marL="571500" indent="-571500">
              <a:buFont typeface="Arial" panose="020B0604020202020204" pitchFamily="34" charset="0"/>
              <a:buChar char="•"/>
            </a:pPr>
            <a:r>
              <a:rPr lang="en-GB" sz="2400" b="1" dirty="0">
                <a:solidFill>
                  <a:srgbClr val="B4A0FF"/>
                </a:solidFill>
              </a:rPr>
              <a:t>Extreme RAM and Core ratios</a:t>
            </a:r>
          </a:p>
          <a:p>
            <a:pPr marL="571500" indent="-571500">
              <a:buFont typeface="Arial" panose="020B0604020202020204" pitchFamily="34" charset="0"/>
              <a:buChar char="•"/>
            </a:pPr>
            <a:r>
              <a:rPr lang="en-GB" sz="2400" b="1" dirty="0">
                <a:solidFill>
                  <a:srgbClr val="B4A0FF"/>
                </a:solidFill>
              </a:rPr>
              <a:t>SSD backed temporary drive included with VM </a:t>
            </a:r>
          </a:p>
          <a:p>
            <a:pPr marL="571500" indent="-571500">
              <a:buFont typeface="Arial" panose="020B0604020202020204" pitchFamily="34" charset="0"/>
              <a:buChar char="•"/>
            </a:pPr>
            <a:r>
              <a:rPr lang="en-GB" sz="2400" b="1" dirty="0">
                <a:solidFill>
                  <a:srgbClr val="B4A0FF"/>
                </a:solidFill>
              </a:rPr>
              <a:t>GS Series has Premium Storage based boot volume</a:t>
            </a:r>
          </a:p>
          <a:p>
            <a:pPr marL="571500" indent="-571500">
              <a:buFont typeface="Arial" panose="020B0604020202020204" pitchFamily="34" charset="0"/>
              <a:buChar char="•"/>
            </a:pPr>
            <a:r>
              <a:rPr lang="en-GB" sz="2400" b="1" dirty="0">
                <a:solidFill>
                  <a:srgbClr val="B4A0FF"/>
                </a:solidFill>
              </a:rPr>
              <a:t>GS Can run high-IOPS workloads without Storage Spaces configuration</a:t>
            </a:r>
          </a:p>
          <a:p>
            <a:pPr marL="571500" indent="-571500">
              <a:buFont typeface="Arial" panose="020B0604020202020204" pitchFamily="34" charset="0"/>
              <a:buChar char="•"/>
            </a:pPr>
            <a:r>
              <a:rPr lang="en-GB" sz="2400" b="1" dirty="0">
                <a:solidFill>
                  <a:srgbClr val="B4A0FF"/>
                </a:solidFill>
              </a:rPr>
              <a:t>GS - Equivalent to SAN backed VM on-premise </a:t>
            </a:r>
          </a:p>
          <a:p>
            <a:pPr marL="571500" indent="-571500">
              <a:buFont typeface="Arial" panose="020B0604020202020204" pitchFamily="34" charset="0"/>
              <a:buChar char="•"/>
            </a:pPr>
            <a:endParaRPr lang="en-GB" sz="2400" b="1" dirty="0">
              <a:solidFill>
                <a:schemeClr val="accent3"/>
              </a:solidFill>
            </a:endParaRPr>
          </a:p>
        </p:txBody>
      </p:sp>
      <p:pic>
        <p:nvPicPr>
          <p:cNvPr id="7" name="Picture 6"/>
          <p:cNvPicPr>
            <a:picLocks noChangeAspect="1"/>
          </p:cNvPicPr>
          <p:nvPr/>
        </p:nvPicPr>
        <p:blipFill>
          <a:blip r:embed="rId3"/>
          <a:stretch>
            <a:fillRect/>
          </a:stretch>
        </p:blipFill>
        <p:spPr>
          <a:xfrm>
            <a:off x="8810525" y="4361358"/>
            <a:ext cx="3836612" cy="2559956"/>
          </a:xfrm>
          <a:prstGeom prst="rect">
            <a:avLst/>
          </a:prstGeom>
        </p:spPr>
      </p:pic>
      <p:sp>
        <p:nvSpPr>
          <p:cNvPr id="4" name="Rectangle 3"/>
          <p:cNvSpPr/>
          <p:nvPr/>
        </p:nvSpPr>
        <p:spPr>
          <a:xfrm>
            <a:off x="385589" y="4001318"/>
            <a:ext cx="10153128" cy="1938992"/>
          </a:xfrm>
          <a:prstGeom prst="rect">
            <a:avLst/>
          </a:prstGeom>
        </p:spPr>
        <p:txBody>
          <a:bodyPr wrap="square">
            <a:spAutoFit/>
          </a:bodyPr>
          <a:lstStyle/>
          <a:p>
            <a:r>
              <a:rPr lang="en-US" sz="2000" dirty="0">
                <a:solidFill>
                  <a:schemeClr val="bg1"/>
                </a:solidFill>
                <a:latin typeface="+mj-lt"/>
              </a:rPr>
              <a:t>G-series virtual machines feature Intel® Xeon® E5 v3 family </a:t>
            </a:r>
          </a:p>
          <a:p>
            <a:endParaRPr lang="en-US" sz="2000" dirty="0">
              <a:solidFill>
                <a:schemeClr val="bg1"/>
              </a:solidFill>
              <a:latin typeface="+mj-lt"/>
            </a:endParaRPr>
          </a:p>
          <a:p>
            <a:r>
              <a:rPr lang="en-US" sz="2000" dirty="0">
                <a:solidFill>
                  <a:schemeClr val="bg1"/>
                </a:solidFill>
                <a:latin typeface="+mj-lt"/>
              </a:rPr>
              <a:t>Support large database workloads, specifically SAP, HANA, SQL Server, Hadoop, </a:t>
            </a:r>
            <a:r>
              <a:rPr lang="en-US" sz="2000" dirty="0" err="1">
                <a:solidFill>
                  <a:schemeClr val="bg1"/>
                </a:solidFill>
                <a:latin typeface="+mj-lt"/>
              </a:rPr>
              <a:t>DataZen</a:t>
            </a:r>
            <a:r>
              <a:rPr lang="en-US" sz="2000" dirty="0">
                <a:solidFill>
                  <a:schemeClr val="bg1"/>
                </a:solidFill>
                <a:latin typeface="+mj-lt"/>
              </a:rPr>
              <a:t>, and Hortonworks. </a:t>
            </a:r>
          </a:p>
          <a:p>
            <a:endParaRPr lang="en-US" sz="2000" dirty="0">
              <a:solidFill>
                <a:schemeClr val="bg1"/>
              </a:solidFill>
              <a:latin typeface="+mj-lt"/>
            </a:endParaRPr>
          </a:p>
          <a:p>
            <a:r>
              <a:rPr lang="en-US" sz="2000" dirty="0">
                <a:solidFill>
                  <a:schemeClr val="bg1"/>
                </a:solidFill>
                <a:latin typeface="+mj-lt"/>
              </a:rPr>
              <a:t>A G5 instance is isolated to hardware dedicated to a single customer.</a:t>
            </a:r>
          </a:p>
        </p:txBody>
      </p:sp>
    </p:spTree>
    <p:extLst>
      <p:ext uri="{BB962C8B-B14F-4D97-AF65-F5344CB8AC3E}">
        <p14:creationId xmlns:p14="http://schemas.microsoft.com/office/powerpoint/2010/main" val="55414245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776247" cy="5189113"/>
          </a:xfrm>
        </p:spPr>
        <p:txBody>
          <a:bodyPr/>
          <a:lstStyle/>
          <a:p>
            <a:endParaRPr lang="en-US" sz="2400" dirty="0">
              <a:solidFill>
                <a:schemeClr val="bg1"/>
              </a:solidFill>
            </a:endParaRPr>
          </a:p>
          <a:p>
            <a:r>
              <a:rPr lang="en-GB" sz="2400" b="1" dirty="0">
                <a:solidFill>
                  <a:schemeClr val="bg1"/>
                </a:solidFill>
              </a:rPr>
              <a:t>Cheap, cost effective compute ? </a:t>
            </a:r>
            <a:r>
              <a:rPr lang="en-GB" sz="2400" dirty="0">
                <a:solidFill>
                  <a:schemeClr val="bg1"/>
                </a:solidFill>
              </a:rPr>
              <a:t>A Series Basic / Standard, Dv2 Series</a:t>
            </a:r>
          </a:p>
          <a:p>
            <a:r>
              <a:rPr lang="en-GB" sz="2400" b="1" dirty="0">
                <a:solidFill>
                  <a:schemeClr val="bg1"/>
                </a:solidFill>
              </a:rPr>
              <a:t>High # of CPU Cores ? G Series </a:t>
            </a:r>
          </a:p>
          <a:p>
            <a:r>
              <a:rPr lang="en-GB" sz="2400" b="1" dirty="0">
                <a:solidFill>
                  <a:schemeClr val="bg1"/>
                </a:solidFill>
              </a:rPr>
              <a:t>High CPU Clock Speed per core ? </a:t>
            </a:r>
            <a:r>
              <a:rPr lang="en-GB" sz="2400" dirty="0">
                <a:solidFill>
                  <a:schemeClr val="bg1"/>
                </a:solidFill>
              </a:rPr>
              <a:t>Dv2, G, F Series</a:t>
            </a:r>
          </a:p>
          <a:p>
            <a:r>
              <a:rPr lang="en-GB" sz="2400" b="1" dirty="0">
                <a:solidFill>
                  <a:schemeClr val="bg1"/>
                </a:solidFill>
              </a:rPr>
              <a:t>High Network Cluster Bandwidth – maybe InfiniBand ? </a:t>
            </a:r>
            <a:r>
              <a:rPr lang="en-GB" sz="2400" dirty="0">
                <a:solidFill>
                  <a:schemeClr val="bg1"/>
                </a:solidFill>
              </a:rPr>
              <a:t>A8 / A9 Series, N Series</a:t>
            </a:r>
          </a:p>
          <a:p>
            <a:r>
              <a:rPr lang="en-GB" sz="2400" b="1" dirty="0">
                <a:solidFill>
                  <a:schemeClr val="bg1"/>
                </a:solidFill>
              </a:rPr>
              <a:t>High Memory Allocation ? </a:t>
            </a:r>
            <a:r>
              <a:rPr lang="en-GB" sz="2400" dirty="0">
                <a:solidFill>
                  <a:schemeClr val="bg1"/>
                </a:solidFill>
              </a:rPr>
              <a:t>G Series</a:t>
            </a:r>
          </a:p>
          <a:p>
            <a:r>
              <a:rPr lang="en-GB" sz="2400" b="1" dirty="0">
                <a:solidFill>
                  <a:schemeClr val="bg1"/>
                </a:solidFill>
              </a:rPr>
              <a:t>Stupidly High Memory Allocation (400GB&gt;) ? </a:t>
            </a:r>
            <a:r>
              <a:rPr lang="en-GB" sz="2400" dirty="0">
                <a:solidFill>
                  <a:schemeClr val="bg1"/>
                </a:solidFill>
              </a:rPr>
              <a:t>G Series </a:t>
            </a:r>
          </a:p>
          <a:p>
            <a:r>
              <a:rPr lang="en-GB" sz="2400" b="1" dirty="0">
                <a:solidFill>
                  <a:schemeClr val="bg1"/>
                </a:solidFill>
              </a:rPr>
              <a:t>Fast SSD Scratch </a:t>
            </a:r>
            <a:r>
              <a:rPr lang="en-GB" sz="2400" i="1" dirty="0">
                <a:solidFill>
                  <a:schemeClr val="bg1"/>
                </a:solidFill>
              </a:rPr>
              <a:t>temporary</a:t>
            </a:r>
            <a:r>
              <a:rPr lang="en-GB" sz="2400" b="1" dirty="0">
                <a:solidFill>
                  <a:schemeClr val="bg1"/>
                </a:solidFill>
              </a:rPr>
              <a:t> storage ? </a:t>
            </a:r>
            <a:r>
              <a:rPr lang="en-GB" sz="2400" dirty="0">
                <a:solidFill>
                  <a:schemeClr val="bg1"/>
                </a:solidFill>
              </a:rPr>
              <a:t>D, F, G Series</a:t>
            </a:r>
          </a:p>
          <a:p>
            <a:r>
              <a:rPr lang="en-GB" sz="2400" b="1" dirty="0">
                <a:solidFill>
                  <a:schemeClr val="bg1"/>
                </a:solidFill>
              </a:rPr>
              <a:t>Extreme number of Local IOPS ? </a:t>
            </a:r>
            <a:r>
              <a:rPr lang="en-GB" sz="2400" dirty="0">
                <a:solidFill>
                  <a:schemeClr val="bg1"/>
                </a:solidFill>
              </a:rPr>
              <a:t>DSv2, FS, GS </a:t>
            </a:r>
          </a:p>
          <a:p>
            <a:r>
              <a:rPr lang="en-GB" sz="2400" dirty="0">
                <a:solidFill>
                  <a:schemeClr val="bg1"/>
                </a:solidFill>
              </a:rPr>
              <a:t>GPU Clusters, Remote FX workstation ? N</a:t>
            </a:r>
          </a:p>
          <a:p>
            <a:endParaRPr lang="en-GB" sz="2400" dirty="0">
              <a:solidFill>
                <a:schemeClr val="bg1"/>
              </a:solidFill>
            </a:endParaRPr>
          </a:p>
          <a:p>
            <a:pPr marL="0" indent="0">
              <a:buNone/>
            </a:pPr>
            <a:endParaRPr lang="en-GB" dirty="0">
              <a:solidFill>
                <a:schemeClr val="bg1"/>
              </a:solidFill>
            </a:endParaRPr>
          </a:p>
        </p:txBody>
      </p:sp>
      <p:sp>
        <p:nvSpPr>
          <p:cNvPr id="2" name="Title 1"/>
          <p:cNvSpPr>
            <a:spLocks noGrp="1"/>
          </p:cNvSpPr>
          <p:nvPr>
            <p:ph type="title"/>
          </p:nvPr>
        </p:nvSpPr>
        <p:spPr/>
        <p:txBody>
          <a:bodyPr/>
          <a:lstStyle/>
          <a:p>
            <a:pPr lvl="1"/>
            <a:r>
              <a:rPr lang="en-GB" sz="4800" dirty="0">
                <a:solidFill>
                  <a:schemeClr val="bg1"/>
                </a:solidFill>
                <a:latin typeface="+mj-lt"/>
              </a:rPr>
              <a:t>THIS is what you need. </a:t>
            </a:r>
            <a:endParaRPr lang="en-GB" sz="4800" kern="1200" spc="-102" dirty="0">
              <a:ln w="3175">
                <a:noFill/>
              </a:ln>
              <a:solidFill>
                <a:schemeClr val="bg1"/>
              </a:solidFill>
              <a:latin typeface="+mj-lt"/>
              <a:ea typeface="+mn-ea"/>
              <a:cs typeface="Segoe UI" pitchFamily="34" charset="0"/>
            </a:endParaRPr>
          </a:p>
        </p:txBody>
      </p:sp>
      <p:pic>
        <p:nvPicPr>
          <p:cNvPr id="6" name="Picture 5"/>
          <p:cNvPicPr>
            <a:picLocks noChangeAspect="1"/>
          </p:cNvPicPr>
          <p:nvPr/>
        </p:nvPicPr>
        <p:blipFill>
          <a:blip r:embed="rId3"/>
          <a:stretch>
            <a:fillRect/>
          </a:stretch>
        </p:blipFill>
        <p:spPr>
          <a:xfrm>
            <a:off x="9026549" y="4793406"/>
            <a:ext cx="3836612" cy="2559956"/>
          </a:xfrm>
          <a:prstGeom prst="rect">
            <a:avLst/>
          </a:prstGeom>
        </p:spPr>
      </p:pic>
    </p:spTree>
    <p:extLst>
      <p:ext uri="{BB962C8B-B14F-4D97-AF65-F5344CB8AC3E}">
        <p14:creationId xmlns:p14="http://schemas.microsoft.com/office/powerpoint/2010/main" val="33831346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791260"/>
          </a:xfrm>
        </p:spPr>
        <p:txBody>
          <a:bodyPr/>
          <a:lstStyle/>
          <a:p>
            <a:r>
              <a:rPr lang="en-GB" dirty="0">
                <a:solidFill>
                  <a:schemeClr val="tx1"/>
                </a:solidFill>
              </a:rPr>
              <a:t>Performance Gotchas</a:t>
            </a:r>
            <a:br>
              <a:rPr lang="en-GB" dirty="0">
                <a:solidFill>
                  <a:schemeClr val="tx1"/>
                </a:solidFill>
              </a:rPr>
            </a:br>
            <a:r>
              <a:rPr lang="en-GB" sz="4400" dirty="0"/>
              <a:t>Storage Throttling</a:t>
            </a:r>
            <a:endParaRPr lang="en-US" sz="4400" dirty="0"/>
          </a:p>
        </p:txBody>
      </p:sp>
    </p:spTree>
    <p:extLst>
      <p:ext uri="{BB962C8B-B14F-4D97-AF65-F5344CB8AC3E}">
        <p14:creationId xmlns:p14="http://schemas.microsoft.com/office/powerpoint/2010/main" val="351573767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dirty="0"/>
              <a:t>Be aware of the Azure Storage Service Throttles</a:t>
            </a:r>
          </a:p>
        </p:txBody>
      </p:sp>
      <p:sp>
        <p:nvSpPr>
          <p:cNvPr id="3" name="Text Placeholder 2"/>
          <p:cNvSpPr>
            <a:spLocks noGrp="1"/>
          </p:cNvSpPr>
          <p:nvPr>
            <p:ph type="body" sz="quarter" idx="10"/>
          </p:nvPr>
        </p:nvSpPr>
        <p:spPr>
          <a:xfrm>
            <a:off x="313581" y="1481038"/>
            <a:ext cx="11887200" cy="5786199"/>
          </a:xfrm>
        </p:spPr>
        <p:txBody>
          <a:bodyPr/>
          <a:lstStyle/>
          <a:p>
            <a:pPr marL="571500" indent="-571500">
              <a:buFont typeface="Arial" panose="020B0604020202020204" pitchFamily="34" charset="0"/>
              <a:buChar char="•"/>
            </a:pPr>
            <a:r>
              <a:rPr lang="en-GB" sz="2800" dirty="0"/>
              <a:t>Bandwidth – </a:t>
            </a:r>
            <a:r>
              <a:rPr lang="en-GB" sz="2800" b="1" dirty="0"/>
              <a:t>max 60MB per VHD</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IOPS: Basic A-Series VM – </a:t>
            </a:r>
            <a:r>
              <a:rPr lang="en-GB" sz="2800" b="1" dirty="0"/>
              <a:t>300 IOPS per VHD</a:t>
            </a:r>
          </a:p>
          <a:p>
            <a:pPr marL="571500" indent="-571500">
              <a:buFont typeface="Arial" panose="020B0604020202020204" pitchFamily="34" charset="0"/>
              <a:buChar char="•"/>
            </a:pPr>
            <a:r>
              <a:rPr lang="en-GB" sz="2800" dirty="0"/>
              <a:t>IOPS: Standard A-Series, D Series, G Series, F Series VM – </a:t>
            </a:r>
            <a:r>
              <a:rPr lang="en-GB" sz="2800" b="1" dirty="0"/>
              <a:t>500 per VHD</a:t>
            </a:r>
          </a:p>
          <a:p>
            <a:pPr marL="571500" indent="-571500">
              <a:buFont typeface="Arial" panose="020B0604020202020204" pitchFamily="34" charset="0"/>
              <a:buChar char="•"/>
            </a:pPr>
            <a:r>
              <a:rPr lang="en-GB" sz="2800" dirty="0"/>
              <a:t>IOPS: DS Series, GS Series, FS Series VM – </a:t>
            </a:r>
            <a:r>
              <a:rPr lang="en-GB" sz="2800" b="1" dirty="0"/>
              <a:t>Depends on Premium Tier</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IOPS: Limit Per-Storage Account </a:t>
            </a:r>
            <a:r>
              <a:rPr lang="en-GB" sz="2800" b="1" dirty="0"/>
              <a:t>- 20,000</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Max VHDs per Storage Account</a:t>
            </a:r>
            <a:r>
              <a:rPr lang="en-GB" sz="2800" b="1" dirty="0"/>
              <a:t>: 20,000/500 = 40 </a:t>
            </a:r>
          </a:p>
          <a:p>
            <a:pPr marL="571500" indent="-571500">
              <a:buFont typeface="Arial" panose="020B0604020202020204" pitchFamily="34" charset="0"/>
              <a:buChar char="•"/>
            </a:pPr>
            <a:r>
              <a:rPr lang="en-GB" sz="2800" b="1" dirty="0"/>
              <a:t>Hence is 40 standard </a:t>
            </a:r>
            <a:r>
              <a:rPr lang="en-GB" sz="2800" b="1" dirty="0" err="1"/>
              <a:t>vhds</a:t>
            </a:r>
            <a:endParaRPr lang="en-GB" sz="2800" b="1" dirty="0"/>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endParaRPr lang="en-GB" sz="2800" dirty="0"/>
          </a:p>
        </p:txBody>
      </p:sp>
    </p:spTree>
    <p:extLst>
      <p:ext uri="{BB962C8B-B14F-4D97-AF65-F5344CB8AC3E}">
        <p14:creationId xmlns:p14="http://schemas.microsoft.com/office/powerpoint/2010/main" val="106932056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dirty="0"/>
              <a:t>So how do I make this perform for ME?</a:t>
            </a:r>
          </a:p>
        </p:txBody>
      </p:sp>
      <p:sp>
        <p:nvSpPr>
          <p:cNvPr id="3" name="Text Placeholder 2"/>
          <p:cNvSpPr>
            <a:spLocks noGrp="1"/>
          </p:cNvSpPr>
          <p:nvPr>
            <p:ph type="body" sz="quarter" idx="10"/>
          </p:nvPr>
        </p:nvSpPr>
        <p:spPr>
          <a:xfrm>
            <a:off x="313581" y="1481038"/>
            <a:ext cx="11887200" cy="2942344"/>
          </a:xfrm>
        </p:spPr>
        <p:txBody>
          <a:bodyPr/>
          <a:lstStyle/>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Set up a throttling alert in the portal !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Use Windows Storage Spaces to Stripe Data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Premium Storage for guaranteed IOPS per VM </a:t>
            </a:r>
          </a:p>
        </p:txBody>
      </p:sp>
    </p:spTree>
    <p:extLst>
      <p:ext uri="{BB962C8B-B14F-4D97-AF65-F5344CB8AC3E}">
        <p14:creationId xmlns:p14="http://schemas.microsoft.com/office/powerpoint/2010/main" val="10461611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012859"/>
          </a:xfrm>
        </p:spPr>
        <p:txBody>
          <a:bodyPr/>
          <a:lstStyle/>
          <a:p>
            <a:r>
              <a:rPr lang="en-GB" dirty="0">
                <a:solidFill>
                  <a:schemeClr val="tx1"/>
                </a:solidFill>
              </a:rPr>
              <a:t>But First…</a:t>
            </a:r>
            <a:br>
              <a:rPr lang="en-GB" dirty="0">
                <a:solidFill>
                  <a:schemeClr val="tx1"/>
                </a:solidFill>
              </a:rPr>
            </a:br>
            <a:r>
              <a:rPr lang="en-US" sz="6000" b="1" u="sng" dirty="0"/>
              <a:t>Please</a:t>
            </a:r>
            <a:r>
              <a:rPr lang="en-US" sz="4400" b="1" dirty="0"/>
              <a:t> </a:t>
            </a:r>
            <a:r>
              <a:rPr lang="en-US" sz="4400" dirty="0"/>
              <a:t>fill out your Evaluation Forms ! </a:t>
            </a:r>
            <a:endParaRPr lang="en-US" sz="7200" dirty="0"/>
          </a:p>
        </p:txBody>
      </p:sp>
    </p:spTree>
    <p:extLst>
      <p:ext uri="{BB962C8B-B14F-4D97-AF65-F5344CB8AC3E}">
        <p14:creationId xmlns:p14="http://schemas.microsoft.com/office/powerpoint/2010/main" val="152052312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702" y="1645920"/>
            <a:ext cx="6400736" cy="3147486"/>
          </a:xfrm>
        </p:spPr>
        <p:txBody>
          <a:bodyPr/>
          <a:lstStyle/>
          <a:p>
            <a:r>
              <a:rPr lang="en-GB" dirty="0">
                <a:solidFill>
                  <a:schemeClr val="accent1"/>
                </a:solidFill>
              </a:rPr>
              <a:t>Demo 2: </a:t>
            </a:r>
            <a:br>
              <a:rPr lang="en-GB" dirty="0">
                <a:solidFill>
                  <a:schemeClr val="accent1"/>
                </a:solidFill>
              </a:rPr>
            </a:br>
            <a:br>
              <a:rPr lang="en-GB" dirty="0">
                <a:solidFill>
                  <a:schemeClr val="accent1"/>
                </a:solidFill>
              </a:rPr>
            </a:br>
            <a:r>
              <a:rPr lang="en-GB" dirty="0">
                <a:solidFill>
                  <a:schemeClr val="accent1"/>
                </a:solidFill>
              </a:rPr>
              <a:t>Storage Performance Characteristics </a:t>
            </a:r>
            <a:endParaRPr lang="en-US" dirty="0">
              <a:solidFill>
                <a:schemeClr val="accent1"/>
              </a:solidFill>
            </a:endParaRPr>
          </a:p>
        </p:txBody>
      </p:sp>
    </p:spTree>
    <p:extLst>
      <p:ext uri="{BB962C8B-B14F-4D97-AF65-F5344CB8AC3E}">
        <p14:creationId xmlns:p14="http://schemas.microsoft.com/office/powerpoint/2010/main" val="3844564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791260"/>
          </a:xfrm>
        </p:spPr>
        <p:txBody>
          <a:bodyPr/>
          <a:lstStyle/>
          <a:p>
            <a:r>
              <a:rPr lang="en-GB" dirty="0">
                <a:solidFill>
                  <a:schemeClr val="tx1"/>
                </a:solidFill>
              </a:rPr>
              <a:t>Scaling Options</a:t>
            </a:r>
            <a:br>
              <a:rPr lang="en-GB" dirty="0">
                <a:solidFill>
                  <a:schemeClr val="tx1"/>
                </a:solidFill>
              </a:rPr>
            </a:br>
            <a:r>
              <a:rPr lang="en-US" sz="4400" dirty="0"/>
              <a:t>Scale up or Scale Out, the choice is yours.</a:t>
            </a:r>
            <a:endParaRPr lang="en-US" sz="7200" dirty="0"/>
          </a:p>
        </p:txBody>
      </p:sp>
    </p:spTree>
    <p:extLst>
      <p:ext uri="{BB962C8B-B14F-4D97-AF65-F5344CB8AC3E}">
        <p14:creationId xmlns:p14="http://schemas.microsoft.com/office/powerpoint/2010/main" val="226885388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702" y="1645920"/>
            <a:ext cx="6400736" cy="3147486"/>
          </a:xfrm>
        </p:spPr>
        <p:txBody>
          <a:bodyPr/>
          <a:lstStyle/>
          <a:p>
            <a:r>
              <a:rPr lang="en-GB" dirty="0">
                <a:solidFill>
                  <a:schemeClr val="accent1"/>
                </a:solidFill>
              </a:rPr>
              <a:t>Demo 3: </a:t>
            </a:r>
            <a:br>
              <a:rPr lang="en-GB" dirty="0">
                <a:solidFill>
                  <a:schemeClr val="accent1"/>
                </a:solidFill>
              </a:rPr>
            </a:br>
            <a:br>
              <a:rPr lang="en-GB" dirty="0">
                <a:solidFill>
                  <a:schemeClr val="accent1"/>
                </a:solidFill>
              </a:rPr>
            </a:br>
            <a:r>
              <a:rPr lang="en-GB" dirty="0">
                <a:solidFill>
                  <a:schemeClr val="accent1"/>
                </a:solidFill>
              </a:rPr>
              <a:t>Deploying a VM Scale Set from Visual Studio</a:t>
            </a:r>
            <a:endParaRPr lang="en-US" dirty="0">
              <a:solidFill>
                <a:schemeClr val="accent1"/>
              </a:solidFill>
            </a:endParaRPr>
          </a:p>
        </p:txBody>
      </p:sp>
    </p:spTree>
    <p:extLst>
      <p:ext uri="{BB962C8B-B14F-4D97-AF65-F5344CB8AC3E}">
        <p14:creationId xmlns:p14="http://schemas.microsoft.com/office/powerpoint/2010/main" val="4255012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84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791260"/>
          </a:xfrm>
        </p:spPr>
        <p:txBody>
          <a:bodyPr/>
          <a:lstStyle/>
          <a:p>
            <a:r>
              <a:rPr lang="en-GB" dirty="0">
                <a:solidFill>
                  <a:schemeClr val="tx1"/>
                </a:solidFill>
              </a:rPr>
              <a:t>Azure Resource Manager</a:t>
            </a:r>
            <a:br>
              <a:rPr lang="en-GB" dirty="0">
                <a:solidFill>
                  <a:schemeClr val="tx1"/>
                </a:solidFill>
              </a:rPr>
            </a:br>
            <a:r>
              <a:rPr lang="en-US" sz="4400" dirty="0"/>
              <a:t>Deploying infrastructure</a:t>
            </a:r>
            <a:endParaRPr lang="en-US" sz="7200" dirty="0"/>
          </a:p>
        </p:txBody>
      </p:sp>
    </p:spTree>
    <p:extLst>
      <p:ext uri="{BB962C8B-B14F-4D97-AF65-F5344CB8AC3E}">
        <p14:creationId xmlns:p14="http://schemas.microsoft.com/office/powerpoint/2010/main" val="5673497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616922"/>
          </a:xfrm>
        </p:spPr>
        <p:txBody>
          <a:bodyPr/>
          <a:lstStyle/>
          <a:p>
            <a:pPr marL="0" indent="0" algn="ctr">
              <a:lnSpc>
                <a:spcPct val="115000"/>
              </a:lnSpc>
              <a:spcBef>
                <a:spcPts val="600"/>
              </a:spcBef>
              <a:spcAft>
                <a:spcPts val="600"/>
              </a:spcAft>
              <a:buNone/>
            </a:pPr>
            <a:endParaRPr lang="en-US" b="1" dirty="0">
              <a:latin typeface="Segoe UI" panose="020B0502040204020203" pitchFamily="34" charset="0"/>
              <a:ea typeface="Times New Roman" panose="02020603050405020304" pitchFamily="18" charset="0"/>
              <a:cs typeface="Times New Roman" panose="02020603050405020304" pitchFamily="18" charset="0"/>
            </a:endParaRPr>
          </a:p>
          <a:p>
            <a:pPr marL="0" indent="0" algn="ctr">
              <a:lnSpc>
                <a:spcPct val="115000"/>
              </a:lnSpc>
              <a:spcBef>
                <a:spcPts val="600"/>
              </a:spcBef>
              <a:spcAft>
                <a:spcPts val="600"/>
              </a:spcAft>
              <a:buNone/>
            </a:pPr>
            <a:r>
              <a:rPr lang="en-US" b="1" dirty="0">
                <a:latin typeface="Segoe UI" panose="020B0502040204020203" pitchFamily="34" charset="0"/>
                <a:ea typeface="Times New Roman" panose="02020603050405020304" pitchFamily="18" charset="0"/>
                <a:cs typeface="Times New Roman" panose="02020603050405020304" pitchFamily="18" charset="0"/>
              </a:rPr>
              <a:t>ASM - Programmatic infrastructure deployment </a:t>
            </a:r>
          </a:p>
          <a:p>
            <a:pPr marL="241300" lvl="1" indent="0" algn="ctr">
              <a:lnSpc>
                <a:spcPct val="115000"/>
              </a:lnSpc>
              <a:spcBef>
                <a:spcPts val="600"/>
              </a:spcBef>
              <a:spcAft>
                <a:spcPts val="600"/>
              </a:spcAft>
              <a:buNone/>
            </a:pPr>
            <a:r>
              <a:rPr lang="en-US" dirty="0">
                <a:latin typeface="Segoe UI" panose="020B0502040204020203" pitchFamily="34" charset="0"/>
                <a:ea typeface="Times New Roman" panose="02020603050405020304" pitchFamily="18" charset="0"/>
                <a:cs typeface="Times New Roman" panose="02020603050405020304" pitchFamily="18" charset="0"/>
              </a:rPr>
              <a:t>"Dear Azure, here's a list of everything I want you do, in excruciating detail“</a:t>
            </a:r>
          </a:p>
          <a:p>
            <a:pPr marL="241300" lvl="1" indent="0">
              <a:lnSpc>
                <a:spcPct val="115000"/>
              </a:lnSpc>
              <a:spcBef>
                <a:spcPts val="600"/>
              </a:spcBef>
              <a:spcAft>
                <a:spcPts val="600"/>
              </a:spcAft>
              <a:buNone/>
            </a:pPr>
            <a:endParaRPr lang="en-US" dirty="0">
              <a:latin typeface="Segoe UI" panose="020B0502040204020203" pitchFamily="34" charset="0"/>
              <a:ea typeface="Times New Roman" panose="02020603050405020304" pitchFamily="18" charset="0"/>
              <a:cs typeface="Times New Roman" panose="02020603050405020304" pitchFamily="18" charset="0"/>
            </a:endParaRPr>
          </a:p>
          <a:p>
            <a:pPr marL="0" indent="0" algn="ctr">
              <a:lnSpc>
                <a:spcPct val="115000"/>
              </a:lnSpc>
              <a:spcBef>
                <a:spcPts val="600"/>
              </a:spcBef>
              <a:spcAft>
                <a:spcPts val="600"/>
              </a:spcAft>
              <a:buNone/>
            </a:pPr>
            <a:r>
              <a:rPr lang="en-US" b="1" dirty="0">
                <a:latin typeface="Segoe UI" panose="020B0502040204020203" pitchFamily="34" charset="0"/>
                <a:ea typeface="Times New Roman" panose="02020603050405020304" pitchFamily="18" charset="0"/>
                <a:cs typeface="Times New Roman" panose="02020603050405020304" pitchFamily="18" charset="0"/>
              </a:rPr>
              <a:t>ARM - Declarative end-state deployment </a:t>
            </a:r>
          </a:p>
          <a:p>
            <a:pPr marL="241300" lvl="1" indent="0" algn="ctr">
              <a:lnSpc>
                <a:spcPct val="115000"/>
              </a:lnSpc>
              <a:spcBef>
                <a:spcPts val="600"/>
              </a:spcBef>
              <a:spcAft>
                <a:spcPts val="600"/>
              </a:spcAft>
              <a:buNone/>
            </a:pPr>
            <a:r>
              <a:rPr lang="en-US" dirty="0">
                <a:latin typeface="Segoe UI" panose="020B0502040204020203" pitchFamily="34" charset="0"/>
                <a:ea typeface="Times New Roman" panose="02020603050405020304" pitchFamily="18" charset="0"/>
                <a:cs typeface="Times New Roman" panose="02020603050405020304" pitchFamily="18" charset="0"/>
              </a:rPr>
              <a:t>"Dear Azure, here's what I want it to look like - go, make it happen"</a:t>
            </a:r>
          </a:p>
          <a:p>
            <a:pPr marL="0" indent="0">
              <a:lnSpc>
                <a:spcPct val="115000"/>
              </a:lnSpc>
              <a:spcBef>
                <a:spcPts val="600"/>
              </a:spcBef>
              <a:spcAft>
                <a:spcPts val="600"/>
              </a:spcAft>
              <a:buNone/>
            </a:pPr>
            <a:endParaRPr lang="en-US" dirty="0">
              <a:latin typeface="Segoe UI" panose="020B0502040204020203" pitchFamily="34" charset="0"/>
              <a:ea typeface="Times New Roman" panose="02020603050405020304" pitchFamily="18" charset="0"/>
              <a:cs typeface="Times New Roman" panose="02020603050405020304" pitchFamily="18" charset="0"/>
            </a:endParaRPr>
          </a:p>
          <a:p>
            <a:endParaRPr lang="en-GB" dirty="0"/>
          </a:p>
        </p:txBody>
      </p:sp>
      <p:sp>
        <p:nvSpPr>
          <p:cNvPr id="2" name="Title 1"/>
          <p:cNvSpPr>
            <a:spLocks noGrp="1"/>
          </p:cNvSpPr>
          <p:nvPr>
            <p:ph type="title"/>
          </p:nvPr>
        </p:nvSpPr>
        <p:spPr/>
        <p:txBody>
          <a:bodyPr/>
          <a:lstStyle/>
          <a:p>
            <a:r>
              <a:rPr lang="en-US" dirty="0"/>
              <a:t>ARM vs ASM</a:t>
            </a:r>
          </a:p>
        </p:txBody>
      </p:sp>
      <p:pic>
        <p:nvPicPr>
          <p:cNvPr id="6" name="Picture 5"/>
          <p:cNvPicPr>
            <a:picLocks noChangeAspect="1"/>
          </p:cNvPicPr>
          <p:nvPr/>
        </p:nvPicPr>
        <p:blipFill>
          <a:blip r:embed="rId3"/>
          <a:stretch>
            <a:fillRect/>
          </a:stretch>
        </p:blipFill>
        <p:spPr>
          <a:xfrm>
            <a:off x="-622523" y="4577382"/>
            <a:ext cx="2509989" cy="2509989"/>
          </a:xfrm>
          <a:prstGeom prst="rect">
            <a:avLst/>
          </a:prstGeom>
        </p:spPr>
      </p:pic>
      <p:pic>
        <p:nvPicPr>
          <p:cNvPr id="7" name="Picture 6"/>
          <p:cNvPicPr>
            <a:picLocks noChangeAspect="1"/>
          </p:cNvPicPr>
          <p:nvPr/>
        </p:nvPicPr>
        <p:blipFill>
          <a:blip r:embed="rId4"/>
          <a:stretch>
            <a:fillRect/>
          </a:stretch>
        </p:blipFill>
        <p:spPr>
          <a:xfrm>
            <a:off x="8810525" y="4793406"/>
            <a:ext cx="3836612" cy="2559956"/>
          </a:xfrm>
          <a:prstGeom prst="rect">
            <a:avLst/>
          </a:prstGeom>
        </p:spPr>
      </p:pic>
    </p:spTree>
    <p:extLst>
      <p:ext uri="{BB962C8B-B14F-4D97-AF65-F5344CB8AC3E}">
        <p14:creationId xmlns:p14="http://schemas.microsoft.com/office/powerpoint/2010/main" val="6775341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597" y="2057102"/>
            <a:ext cx="11887200" cy="2788456"/>
          </a:xfrm>
        </p:spPr>
        <p:txBody>
          <a:bodyPr/>
          <a:lstStyle/>
          <a:p>
            <a:r>
              <a:rPr lang="en-GB" dirty="0">
                <a:solidFill>
                  <a:schemeClr val="tx1"/>
                </a:solidFill>
              </a:rPr>
              <a:t>Automating Deployment with PowerShell DSC</a:t>
            </a:r>
            <a:br>
              <a:rPr lang="en-GB" dirty="0">
                <a:solidFill>
                  <a:schemeClr val="tx1"/>
                </a:solidFill>
              </a:rPr>
            </a:br>
            <a:r>
              <a:rPr lang="en-US" sz="4400" dirty="0"/>
              <a:t>Deploying ‘cattle’, not ‘pet’ servers.</a:t>
            </a:r>
            <a:endParaRPr lang="en-US" sz="7200" dirty="0"/>
          </a:p>
        </p:txBody>
      </p:sp>
    </p:spTree>
    <p:extLst>
      <p:ext uri="{BB962C8B-B14F-4D97-AF65-F5344CB8AC3E}">
        <p14:creationId xmlns:p14="http://schemas.microsoft.com/office/powerpoint/2010/main" val="35761545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5C2D91"/>
                </a:solidFill>
              </a:rPr>
              <a:t>“Where the senses fail us, reason must step in.”</a:t>
            </a:r>
            <a:endParaRPr lang="en-US" dirty="0">
              <a:solidFill>
                <a:srgbClr val="5C2D91"/>
              </a:solidFill>
            </a:endParaRPr>
          </a:p>
        </p:txBody>
      </p:sp>
      <p:sp>
        <p:nvSpPr>
          <p:cNvPr id="6" name="Text Placeholder 5"/>
          <p:cNvSpPr>
            <a:spLocks noGrp="1"/>
          </p:cNvSpPr>
          <p:nvPr>
            <p:ph type="body" sz="quarter" idx="10"/>
          </p:nvPr>
        </p:nvSpPr>
        <p:spPr>
          <a:xfrm>
            <a:off x="5761038" y="4868847"/>
            <a:ext cx="5486400" cy="627864"/>
          </a:xfrm>
        </p:spPr>
        <p:txBody>
          <a:bodyPr/>
          <a:lstStyle/>
          <a:p>
            <a:pPr algn="r"/>
            <a:r>
              <a:rPr lang="en-US" dirty="0">
                <a:solidFill>
                  <a:srgbClr val="5C2D91"/>
                </a:solidFill>
              </a:rPr>
              <a:t>Galileo</a:t>
            </a:r>
          </a:p>
        </p:txBody>
      </p:sp>
    </p:spTree>
    <p:extLst>
      <p:ext uri="{BB962C8B-B14F-4D97-AF65-F5344CB8AC3E}">
        <p14:creationId xmlns:p14="http://schemas.microsoft.com/office/powerpoint/2010/main" val="1974992775"/>
      </p:ext>
    </p:extLst>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PowerShell DSC Script – Install IIS and ASP.Net</a:t>
            </a:r>
            <a:endParaRPr lang="en-US" dirty="0"/>
          </a:p>
        </p:txBody>
      </p:sp>
      <p:pic>
        <p:nvPicPr>
          <p:cNvPr id="7" name="Picture 6"/>
          <p:cNvPicPr>
            <a:picLocks noChangeAspect="1"/>
          </p:cNvPicPr>
          <p:nvPr/>
        </p:nvPicPr>
        <p:blipFill>
          <a:blip r:embed="rId3"/>
          <a:stretch>
            <a:fillRect/>
          </a:stretch>
        </p:blipFill>
        <p:spPr>
          <a:xfrm>
            <a:off x="457597" y="1481038"/>
            <a:ext cx="6705796" cy="4615531"/>
          </a:xfrm>
          <a:prstGeom prst="rect">
            <a:avLst/>
          </a:prstGeom>
        </p:spPr>
      </p:pic>
    </p:spTree>
    <p:extLst>
      <p:ext uri="{BB962C8B-B14F-4D97-AF65-F5344CB8AC3E}">
        <p14:creationId xmlns:p14="http://schemas.microsoft.com/office/powerpoint/2010/main" val="6664156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702" y="1645920"/>
            <a:ext cx="6400736" cy="3147486"/>
          </a:xfrm>
        </p:spPr>
        <p:txBody>
          <a:bodyPr/>
          <a:lstStyle/>
          <a:p>
            <a:r>
              <a:rPr lang="en-GB" dirty="0">
                <a:solidFill>
                  <a:schemeClr val="accent1"/>
                </a:solidFill>
              </a:rPr>
              <a:t>DEMO 1: </a:t>
            </a:r>
            <a:br>
              <a:rPr lang="en-GB" dirty="0">
                <a:solidFill>
                  <a:schemeClr val="accent1"/>
                </a:solidFill>
              </a:rPr>
            </a:br>
            <a:br>
              <a:rPr lang="en-GB" dirty="0">
                <a:solidFill>
                  <a:schemeClr val="accent1"/>
                </a:solidFill>
              </a:rPr>
            </a:br>
            <a:r>
              <a:rPr lang="en-GB" dirty="0">
                <a:solidFill>
                  <a:schemeClr val="accent1"/>
                </a:solidFill>
              </a:rPr>
              <a:t>PowerShell DSC Deployment</a:t>
            </a:r>
            <a:endParaRPr lang="en-US" dirty="0">
              <a:solidFill>
                <a:schemeClr val="accent1"/>
              </a:solidFill>
            </a:endParaRPr>
          </a:p>
        </p:txBody>
      </p:sp>
    </p:spTree>
    <p:extLst>
      <p:ext uri="{BB962C8B-B14F-4D97-AF65-F5344CB8AC3E}">
        <p14:creationId xmlns:p14="http://schemas.microsoft.com/office/powerpoint/2010/main" val="164837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2.xml><?xml version="1.0" encoding="utf-8"?>
<a:theme xmlns:a="http://schemas.openxmlformats.org/drawingml/2006/main" name="COLOR TEMPLATE">
  <a:themeElements>
    <a:clrScheme name="BT - Dark Purple">
      <a:dk1>
        <a:srgbClr val="505050"/>
      </a:dk1>
      <a:lt1>
        <a:srgbClr val="FFFFFF"/>
      </a:lt1>
      <a:dk2>
        <a:srgbClr val="32145A"/>
      </a:dk2>
      <a:lt2>
        <a:srgbClr val="E7DCF4"/>
      </a:lt2>
      <a:accent1>
        <a:srgbClr val="5C2D91"/>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3AFD56AD-66DA-44BD-8AFD-60A79159574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2.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3.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4.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5.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Brand_template_16-9_Business_DARK_PURPLE_2016_4</Template>
  <TotalTime>467</TotalTime>
  <Words>2217</Words>
  <Application>Microsoft Office PowerPoint</Application>
  <PresentationFormat>Custom</PresentationFormat>
  <Paragraphs>330</Paragraphs>
  <Slides>33</Slides>
  <Notes>33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Arial</vt:lpstr>
      <vt:lpstr>Consolas</vt:lpstr>
      <vt:lpstr>Segoe UI</vt:lpstr>
      <vt:lpstr>Segoe UI Light</vt:lpstr>
      <vt:lpstr>Times New Roman</vt:lpstr>
      <vt:lpstr>Wingdings</vt:lpstr>
      <vt:lpstr>WHITE TEMPLATE</vt:lpstr>
      <vt:lpstr>COLOR TEMPLATE</vt:lpstr>
      <vt:lpstr>IaaS Masterclass  ARM, Virtual Machines and Networking   </vt:lpstr>
      <vt:lpstr>“Life is really simple, but we insist on making it complicated.” </vt:lpstr>
      <vt:lpstr>But First… Please fill out your Evaluation Forms ! </vt:lpstr>
      <vt:lpstr>Azure Resource Manager Deploying infrastructure</vt:lpstr>
      <vt:lpstr>ARM vs ASM</vt:lpstr>
      <vt:lpstr>Automating Deployment with PowerShell DSC Deploying ‘cattle’, not ‘pet’ servers.</vt:lpstr>
      <vt:lpstr>“Where the senses fail us, reason must step in.”</vt:lpstr>
      <vt:lpstr>PowerShell DSC Script – Install IIS and ASP.Net</vt:lpstr>
      <vt:lpstr>DEMO 1:   PowerShell DSC Deployment</vt:lpstr>
      <vt:lpstr>Networking Choices Connecting your machines and virtual networks together</vt:lpstr>
      <vt:lpstr>VM Networking Options</vt:lpstr>
      <vt:lpstr>Connectivity / Networking Options</vt:lpstr>
      <vt:lpstr>IaaS Networking - Remember</vt:lpstr>
      <vt:lpstr>Show and Tell:   VNet Peering</vt:lpstr>
      <vt:lpstr>Performance Choices - VM Choosing the right Virtual Machine and Storage Combination</vt:lpstr>
      <vt:lpstr>What do you need ? </vt:lpstr>
      <vt:lpstr>A Series</vt:lpstr>
      <vt:lpstr>A Series - InfiniBand</vt:lpstr>
      <vt:lpstr>D Series</vt:lpstr>
      <vt:lpstr>Dv2 Series</vt:lpstr>
      <vt:lpstr>DS / DSv2 Series</vt:lpstr>
      <vt:lpstr>F Series</vt:lpstr>
      <vt:lpstr>FS Series</vt:lpstr>
      <vt:lpstr>N Series – GPU Enabled Preview</vt:lpstr>
      <vt:lpstr>(G)ODZILLA Series – G/GS – Extreme Workloads</vt:lpstr>
      <vt:lpstr>THIS is what you need. </vt:lpstr>
      <vt:lpstr>Performance Gotchas Storage Throttling</vt:lpstr>
      <vt:lpstr>Be aware of the Azure Storage Service Throttles</vt:lpstr>
      <vt:lpstr>So how do I make this perform for ME?</vt:lpstr>
      <vt:lpstr>Demo 2:   Storage Performance Characteristics </vt:lpstr>
      <vt:lpstr>Scaling Options Scale up or Scale Out, the choice is yours.</vt:lpstr>
      <vt:lpstr>Demo 3:   Deploying a VM Scale Set from Visual Studio</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Resource Manager</dc:title>
  <dc:subject>&lt;Speech title here&gt;</dc:subject>
  <dc:creator>William Eastbury</dc:creator>
  <cp:keywords/>
  <dc:description>Template: Maryfj_x000d_
Formatting: _x000d_
Audience Type:</dc:description>
  <cp:lastModifiedBy>William Eastbury</cp:lastModifiedBy>
  <cp:revision>41</cp:revision>
  <dcterms:created xsi:type="dcterms:W3CDTF">2016-04-13T14:53:56Z</dcterms:created>
  <dcterms:modified xsi:type="dcterms:W3CDTF">2016-09-14T07:48:28Z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