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6.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7.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8.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60"/>
  </p:notesMasterIdLst>
  <p:handoutMasterIdLst>
    <p:handoutMasterId r:id="rId61"/>
  </p:handoutMasterIdLst>
  <p:sldIdLst>
    <p:sldId id="1376" r:id="rId6"/>
    <p:sldId id="1380" r:id="rId7"/>
    <p:sldId id="1471" r:id="rId8"/>
    <p:sldId id="1470" r:id="rId9"/>
    <p:sldId id="1473" r:id="rId10"/>
    <p:sldId id="1474" r:id="rId11"/>
    <p:sldId id="1475" r:id="rId12"/>
    <p:sldId id="1476" r:id="rId13"/>
    <p:sldId id="1477" r:id="rId14"/>
    <p:sldId id="1458" r:id="rId15"/>
    <p:sldId id="1478" r:id="rId16"/>
    <p:sldId id="1461" r:id="rId17"/>
    <p:sldId id="1462" r:id="rId18"/>
    <p:sldId id="1466" r:id="rId19"/>
    <p:sldId id="1501" r:id="rId20"/>
    <p:sldId id="1412" r:id="rId21"/>
    <p:sldId id="1456" r:id="rId22"/>
    <p:sldId id="1453" r:id="rId23"/>
    <p:sldId id="1454" r:id="rId24"/>
    <p:sldId id="1503" r:id="rId25"/>
    <p:sldId id="1502" r:id="rId26"/>
    <p:sldId id="1441" r:id="rId27"/>
    <p:sldId id="1480" r:id="rId28"/>
    <p:sldId id="1481" r:id="rId29"/>
    <p:sldId id="1482" r:id="rId30"/>
    <p:sldId id="1484" r:id="rId31"/>
    <p:sldId id="1483" r:id="rId32"/>
    <p:sldId id="1485" r:id="rId33"/>
    <p:sldId id="1486" r:id="rId34"/>
    <p:sldId id="1487" r:id="rId35"/>
    <p:sldId id="1488" r:id="rId36"/>
    <p:sldId id="1489" r:id="rId37"/>
    <p:sldId id="1491" r:id="rId38"/>
    <p:sldId id="1451" r:id="rId39"/>
    <p:sldId id="1490" r:id="rId40"/>
    <p:sldId id="1492" r:id="rId41"/>
    <p:sldId id="1493" r:id="rId42"/>
    <p:sldId id="1494" r:id="rId43"/>
    <p:sldId id="1495" r:id="rId44"/>
    <p:sldId id="1496" r:id="rId45"/>
    <p:sldId id="1497" r:id="rId46"/>
    <p:sldId id="1498" r:id="rId47"/>
    <p:sldId id="1499" r:id="rId48"/>
    <p:sldId id="1506" r:id="rId49"/>
    <p:sldId id="1504" r:id="rId50"/>
    <p:sldId id="1440" r:id="rId51"/>
    <p:sldId id="1437" r:id="rId52"/>
    <p:sldId id="1439" r:id="rId53"/>
    <p:sldId id="1468" r:id="rId54"/>
    <p:sldId id="1479" r:id="rId55"/>
    <p:sldId id="1505" r:id="rId56"/>
    <p:sldId id="1443" r:id="rId57"/>
    <p:sldId id="1469" r:id="rId58"/>
    <p:sldId id="1340"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76"/>
            <p14:sldId id="1380"/>
            <p14:sldId id="1471"/>
            <p14:sldId id="1470"/>
            <p14:sldId id="1473"/>
            <p14:sldId id="1474"/>
            <p14:sldId id="1475"/>
            <p14:sldId id="1476"/>
            <p14:sldId id="1477"/>
            <p14:sldId id="1458"/>
            <p14:sldId id="1478"/>
            <p14:sldId id="1461"/>
            <p14:sldId id="1462"/>
            <p14:sldId id="1466"/>
            <p14:sldId id="1501"/>
            <p14:sldId id="1412"/>
            <p14:sldId id="1456"/>
            <p14:sldId id="1453"/>
            <p14:sldId id="1454"/>
            <p14:sldId id="1503"/>
            <p14:sldId id="1502"/>
            <p14:sldId id="1441"/>
            <p14:sldId id="1480"/>
            <p14:sldId id="1481"/>
            <p14:sldId id="1482"/>
            <p14:sldId id="1484"/>
            <p14:sldId id="1483"/>
            <p14:sldId id="1485"/>
            <p14:sldId id="1486"/>
            <p14:sldId id="1487"/>
            <p14:sldId id="1488"/>
            <p14:sldId id="1489"/>
            <p14:sldId id="1491"/>
            <p14:sldId id="1451"/>
            <p14:sldId id="1490"/>
            <p14:sldId id="1492"/>
            <p14:sldId id="1493"/>
            <p14:sldId id="1494"/>
            <p14:sldId id="1495"/>
            <p14:sldId id="1496"/>
            <p14:sldId id="1497"/>
            <p14:sldId id="1498"/>
            <p14:sldId id="1499"/>
            <p14:sldId id="1506"/>
            <p14:sldId id="1504"/>
            <p14:sldId id="1440"/>
            <p14:sldId id="1437"/>
            <p14:sldId id="1439"/>
            <p14:sldId id="1468"/>
            <p14:sldId id="1479"/>
            <p14:sldId id="1505"/>
            <p14:sldId id="1443"/>
            <p14:sldId id="1469"/>
            <p14:sldId id="1340"/>
          </p14:sldIdLst>
        </p14:section>
        <p14:section name="Color Template" id="{A073DAE3-B461-442F-A3D3-6642BD875E4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B4A0FF"/>
    <a:srgbClr val="5C2D91"/>
    <a:srgbClr val="FFFFFF"/>
    <a:srgbClr val="00BCF2"/>
    <a:srgbClr val="E1DCE7"/>
    <a:srgbClr val="A193B3"/>
    <a:srgbClr val="DEDEDE"/>
    <a:srgbClr val="F3F3F3"/>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152" autoAdjust="0"/>
  </p:normalViewPr>
  <p:slideViewPr>
    <p:cSldViewPr>
      <p:cViewPr varScale="1">
        <p:scale>
          <a:sx n="105" d="100"/>
          <a:sy n="105" d="100"/>
        </p:scale>
        <p:origin x="78" y="96"/>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9/27/2016 6:01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9/27/2016 6:01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kern="1200" dirty="0">
                <a:solidFill>
                  <a:schemeClr val="tx1"/>
                </a:solidFill>
                <a:effectLst/>
                <a:latin typeface="Segoe UI Light" pitchFamily="34" charset="0"/>
                <a:ea typeface="+mn-ea"/>
                <a:cs typeface="+mn-cs"/>
              </a:rPr>
              <a:t>We will talk about </a:t>
            </a:r>
          </a:p>
          <a:p>
            <a:r>
              <a:rPr lang="en-GB" sz="900" kern="1200" dirty="0">
                <a:solidFill>
                  <a:schemeClr val="tx1"/>
                </a:solidFill>
                <a:effectLst/>
                <a:latin typeface="Segoe UI Light" pitchFamily="34" charset="0"/>
                <a:ea typeface="+mn-ea"/>
                <a:cs typeface="+mn-cs"/>
              </a:rPr>
              <a:t>Azure Resource Manager, </a:t>
            </a:r>
          </a:p>
          <a:p>
            <a:r>
              <a:rPr lang="en-GB" sz="900" kern="1200" dirty="0">
                <a:solidFill>
                  <a:schemeClr val="tx1"/>
                </a:solidFill>
                <a:effectLst/>
                <a:latin typeface="Segoe UI Light" pitchFamily="34" charset="0"/>
                <a:ea typeface="+mn-ea"/>
                <a:cs typeface="+mn-cs"/>
              </a:rPr>
              <a:t>Desired State Configuration, </a:t>
            </a:r>
          </a:p>
          <a:p>
            <a:r>
              <a:rPr lang="en-GB" sz="900" kern="1200" dirty="0">
                <a:solidFill>
                  <a:schemeClr val="tx1"/>
                </a:solidFill>
                <a:effectLst/>
                <a:latin typeface="Segoe UI Light" pitchFamily="34" charset="0"/>
                <a:ea typeface="+mn-ea"/>
                <a:cs typeface="+mn-cs"/>
              </a:rPr>
              <a:t>Virtual Networking, </a:t>
            </a:r>
          </a:p>
          <a:p>
            <a:r>
              <a:rPr lang="en-GB" sz="900" kern="1200" dirty="0">
                <a:solidFill>
                  <a:schemeClr val="tx1"/>
                </a:solidFill>
                <a:effectLst/>
                <a:latin typeface="Segoe UI Light" pitchFamily="34" charset="0"/>
                <a:ea typeface="+mn-ea"/>
                <a:cs typeface="+mn-cs"/>
              </a:rPr>
              <a:t>Storage Performance </a:t>
            </a:r>
          </a:p>
          <a:p>
            <a:r>
              <a:rPr lang="en-GB" sz="900" kern="1200" dirty="0">
                <a:solidFill>
                  <a:schemeClr val="tx1"/>
                </a:solidFill>
                <a:effectLst/>
                <a:latin typeface="Segoe UI Light" pitchFamily="34" charset="0"/>
                <a:ea typeface="+mn-ea"/>
                <a:cs typeface="+mn-cs"/>
              </a:rPr>
              <a:t>and VM Scale Sets</a:t>
            </a:r>
          </a:p>
          <a:p>
            <a:endParaRPr lang="en-GB"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4063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r>
              <a:rPr lang="en-US" dirty="0"/>
              <a:t>ARM does</a:t>
            </a:r>
            <a:r>
              <a:rPr lang="en-US" baseline="0" dirty="0"/>
              <a:t> desired-state deployment of resources. It does not do desired-state configuration inside these resources (e.g., VMs), although it can initiate the process of desired-state configuration.</a:t>
            </a:r>
          </a:p>
          <a:p>
            <a:pPr marL="171450" indent="-171450"/>
            <a:endParaRPr lang="en-US" baseline="0" dirty="0"/>
          </a:p>
          <a:p>
            <a:pPr marL="171450" indent="-171450"/>
            <a:r>
              <a:rPr lang="en-GB" baseline="0" dirty="0"/>
              <a:t>ONE API to deploy EVERYTHING</a:t>
            </a:r>
          </a:p>
          <a:p>
            <a:pPr marL="171450" indent="-171450"/>
            <a:endParaRPr lang="en-US" baseline="0" dirty="0"/>
          </a:p>
          <a:p>
            <a:pPr marL="171450" indent="-171450"/>
            <a:r>
              <a:rPr lang="en-US" baseline="0" dirty="0"/>
              <a:t>Faster Deployments – ARM can deploy in true parallel as compared to semi-sequential in ASM</a:t>
            </a:r>
          </a:p>
          <a:p>
            <a:pPr marL="171450" indent="-171450"/>
            <a:endParaRPr lang="en-US" baseline="0" dirty="0"/>
          </a:p>
          <a:p>
            <a:r>
              <a:rPr lang="en-US" baseline="0" dirty="0"/>
              <a:t>RBAC is fully integrated with AAD – and is a long-requested feature.</a:t>
            </a:r>
          </a:p>
          <a:p>
            <a:endParaRPr lang="en-US" baseline="0" dirty="0"/>
          </a:p>
          <a:p>
            <a:r>
              <a:rPr lang="en-US" baseline="0" dirty="0"/>
              <a:t>Resource-provider model is intended to be fully extensible.</a:t>
            </a:r>
          </a:p>
          <a:p>
            <a:endParaRPr lang="en-US" baseline="0" dirty="0"/>
          </a:p>
          <a:p>
            <a:r>
              <a:rPr lang="en-US" baseline="0" dirty="0"/>
              <a:t>Common interface for Azure and Azure Stack – When Azure Stack is released, same API model for on-premises and Cloud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4058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73396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Speak to speed of service development in IaaS as well. </a:t>
            </a:r>
          </a:p>
          <a:p>
            <a:endParaRPr lang="en-GB" baseline="0" dirty="0"/>
          </a:p>
          <a:p>
            <a:r>
              <a:rPr lang="en-GB" baseline="0" dirty="0"/>
              <a:t>Speak about cattle and pets – as we move to the cloud, we need to deploy ‘disposable servers’ </a:t>
            </a:r>
          </a:p>
          <a:p>
            <a:endParaRPr lang="en-GB" dirty="0"/>
          </a:p>
          <a:p>
            <a:r>
              <a:rPr lang="en-GB" dirty="0"/>
              <a:t>Show the DSC pull Server</a:t>
            </a:r>
          </a:p>
          <a:p>
            <a:endParaRPr lang="en-GB" dirty="0"/>
          </a:p>
          <a:p>
            <a:r>
              <a:rPr lang="en-GB" dirty="0"/>
              <a:t>…</a:t>
            </a:r>
          </a:p>
          <a:p>
            <a:endParaRPr lang="en-GB" dirty="0"/>
          </a:p>
          <a:p>
            <a:endParaRPr lang="en-GB" dirty="0"/>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9/27/2016 6:01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4478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open portal and demo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9/27/2016 6:03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20388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6500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0758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9/27/2016 6:01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45661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9306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Comment on Cisco ASA Static only </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17423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494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99278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kern="1200" dirty="0" err="1">
                <a:solidFill>
                  <a:schemeClr val="tx1"/>
                </a:solidFill>
                <a:effectLst/>
                <a:latin typeface="Segoe UI Light" pitchFamily="34" charset="0"/>
                <a:ea typeface="+mn-ea"/>
                <a:cs typeface="+mn-cs"/>
              </a:rPr>
              <a:t>IOMeter</a:t>
            </a:r>
            <a:r>
              <a:rPr lang="en-GB" sz="900" kern="1200" baseline="0" dirty="0">
                <a:solidFill>
                  <a:schemeClr val="tx1"/>
                </a:solidFill>
                <a:effectLst/>
                <a:latin typeface="Segoe UI Light" pitchFamily="34" charset="0"/>
                <a:ea typeface="+mn-ea"/>
                <a:cs typeface="+mn-cs"/>
              </a:rPr>
              <a:t> demo </a:t>
            </a:r>
          </a:p>
          <a:p>
            <a:endParaRPr lang="en-GB" sz="900" kern="1200" baseline="0" dirty="0">
              <a:solidFill>
                <a:schemeClr val="tx1"/>
              </a:solidFill>
              <a:effectLst/>
              <a:latin typeface="Segoe UI Light" pitchFamily="34" charset="0"/>
              <a:ea typeface="+mn-ea"/>
              <a:cs typeface="+mn-cs"/>
            </a:endParaRPr>
          </a:p>
          <a:p>
            <a:r>
              <a:rPr lang="en-GB" sz="900" kern="1200" baseline="0" dirty="0">
                <a:solidFill>
                  <a:schemeClr val="tx1"/>
                </a:solidFill>
                <a:effectLst/>
                <a:latin typeface="Segoe UI Light" pitchFamily="34" charset="0"/>
                <a:ea typeface="+mn-ea"/>
                <a:cs typeface="+mn-cs"/>
              </a:rPr>
              <a:t>A1 vs DSv13 v G3 IOPS 4k Random</a:t>
            </a: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8299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4846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9/27/2016 6:01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13251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845410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Lower per-hour price, based on the 2.4 GHz Intel Xeon®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190466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52229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GB" sz="900" dirty="0">
                <a:solidFill>
                  <a:schemeClr val="bg1"/>
                </a:solidFill>
              </a:rPr>
              <a:t>NVIDIA Tesla accelerated platform as well as NVIDIA GRID 2.0 technology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329222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large database workloads, specifically SAP, HANA, SQL Server, Hadoop, </a:t>
            </a:r>
            <a:r>
              <a:rPr lang="en-US" dirty="0" err="1"/>
              <a:t>DataZen</a:t>
            </a:r>
            <a:r>
              <a:rPr lang="en-US" dirty="0"/>
              <a:t>, and Hortonworks. </a:t>
            </a:r>
          </a:p>
          <a:p>
            <a:endParaRPr lang="en-US" dirty="0"/>
          </a:p>
          <a:p>
            <a:r>
              <a:rPr lang="en-US" dirty="0"/>
              <a:t>A G5 instance is isolated to hardware dedicated to a single customer.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931760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D3C5518-CCF0-420D-9C41-3B9D16BCC534}"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3459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a:t>
            </a:r>
            <a:r>
              <a:rPr lang="en-GB" baseline="0" dirty="0"/>
              <a:t> can use the orange ones, but they will cost you more in the long run.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615346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9/27/2016 6:09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8818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571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ln w="3175">
                <a:noFill/>
              </a:ln>
              <a:gradFill>
                <a:gsLst>
                  <a:gs pos="10101">
                    <a:schemeClr val="tx1"/>
                  </a:gs>
                  <a:gs pos="37000">
                    <a:schemeClr val="tx1"/>
                  </a:gs>
                </a:gsLst>
                <a:lin ang="5400000" scaled="0"/>
              </a:gradFill>
              <a:latin typeface="Segoe UI Light"/>
              <a:cs typeface="Segoe UI"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9/27/2016 6:01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14630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4240012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547725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kern="1200" dirty="0" err="1">
                <a:solidFill>
                  <a:schemeClr val="tx1"/>
                </a:solidFill>
                <a:effectLst/>
                <a:latin typeface="Segoe UI Light" pitchFamily="34" charset="0"/>
                <a:ea typeface="+mn-ea"/>
                <a:cs typeface="+mn-cs"/>
              </a:rPr>
              <a:t>IOMeter</a:t>
            </a:r>
            <a:r>
              <a:rPr lang="en-GB" sz="900" kern="1200" baseline="0" dirty="0">
                <a:solidFill>
                  <a:schemeClr val="tx1"/>
                </a:solidFill>
                <a:effectLst/>
                <a:latin typeface="Segoe UI Light" pitchFamily="34" charset="0"/>
                <a:ea typeface="+mn-ea"/>
                <a:cs typeface="+mn-cs"/>
              </a:rPr>
              <a:t> demo </a:t>
            </a:r>
          </a:p>
          <a:p>
            <a:endParaRPr lang="en-GB" sz="900" kern="1200" baseline="0" dirty="0">
              <a:solidFill>
                <a:schemeClr val="tx1"/>
              </a:solidFill>
              <a:effectLst/>
              <a:latin typeface="Segoe UI Light" pitchFamily="34" charset="0"/>
              <a:ea typeface="+mn-ea"/>
              <a:cs typeface="+mn-cs"/>
            </a:endParaRPr>
          </a:p>
          <a:p>
            <a:r>
              <a:rPr lang="en-GB" sz="900" kern="1200" baseline="0" dirty="0">
                <a:solidFill>
                  <a:schemeClr val="tx1"/>
                </a:solidFill>
                <a:effectLst/>
                <a:latin typeface="Segoe UI Light" pitchFamily="34" charset="0"/>
                <a:ea typeface="+mn-ea"/>
                <a:cs typeface="+mn-cs"/>
              </a:rPr>
              <a:t>A1 vs DSv13 v G3 IOPS 4k Random</a:t>
            </a: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4002296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kern="1200" dirty="0" err="1">
                <a:solidFill>
                  <a:schemeClr val="tx1"/>
                </a:solidFill>
                <a:effectLst/>
                <a:latin typeface="Segoe UI Light" pitchFamily="34" charset="0"/>
                <a:ea typeface="+mn-ea"/>
                <a:cs typeface="+mn-cs"/>
              </a:rPr>
              <a:t>IOMeter</a:t>
            </a:r>
            <a:r>
              <a:rPr lang="en-GB" sz="900" kern="1200" baseline="0" dirty="0">
                <a:solidFill>
                  <a:schemeClr val="tx1"/>
                </a:solidFill>
                <a:effectLst/>
                <a:latin typeface="Segoe UI Light" pitchFamily="34" charset="0"/>
                <a:ea typeface="+mn-ea"/>
                <a:cs typeface="+mn-cs"/>
              </a:rPr>
              <a:t> demo </a:t>
            </a:r>
          </a:p>
          <a:p>
            <a:endParaRPr lang="en-GB" sz="900" kern="1200" baseline="0" dirty="0">
              <a:solidFill>
                <a:schemeClr val="tx1"/>
              </a:solidFill>
              <a:effectLst/>
              <a:latin typeface="Segoe UI Light" pitchFamily="34" charset="0"/>
              <a:ea typeface="+mn-ea"/>
              <a:cs typeface="+mn-cs"/>
            </a:endParaRPr>
          </a:p>
          <a:p>
            <a:r>
              <a:rPr lang="en-GB" sz="900" kern="1200" baseline="0" dirty="0">
                <a:solidFill>
                  <a:schemeClr val="tx1"/>
                </a:solidFill>
                <a:effectLst/>
                <a:latin typeface="Segoe UI Light" pitchFamily="34" charset="0"/>
                <a:ea typeface="+mn-ea"/>
                <a:cs typeface="+mn-cs"/>
              </a:rPr>
              <a:t>A1 vs DSv13 v G3 IOPS 4k Random</a:t>
            </a: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4120147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0453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ln w="3175">
                <a:noFill/>
              </a:ln>
              <a:gradFill>
                <a:gsLst>
                  <a:gs pos="10101">
                    <a:schemeClr val="tx1"/>
                  </a:gs>
                  <a:gs pos="37000">
                    <a:schemeClr val="tx1"/>
                  </a:gs>
                </a:gsLst>
                <a:lin ang="5400000" scaled="0"/>
              </a:gradFill>
              <a:latin typeface="Segoe UI Light"/>
              <a:cs typeface="Segoe UI" pitchFamily="34" charset="0"/>
            </a:endParaRPr>
          </a:p>
          <a:p>
            <a:r>
              <a:rPr lang="en-GB" dirty="0"/>
              <a:t>Load Balancers </a:t>
            </a:r>
          </a:p>
          <a:p>
            <a:endParaRPr lang="en-GB" dirty="0"/>
          </a:p>
          <a:p>
            <a:r>
              <a:rPr lang="en-GB" dirty="0"/>
              <a:t>VM Scale Sets</a:t>
            </a:r>
          </a:p>
          <a:p>
            <a:endParaRPr lang="en-GB" dirty="0"/>
          </a:p>
          <a:p>
            <a:r>
              <a:rPr lang="en-GB" dirty="0"/>
              <a:t>Show possible deployment of Epic VM Scale Set Service “Scales Like PaaS, Manage like IaaS”</a:t>
            </a:r>
          </a:p>
          <a:p>
            <a:endParaRPr lang="en-GB" dirty="0"/>
          </a:p>
          <a:p>
            <a:r>
              <a:rPr lang="en-GB" dirty="0"/>
              <a:t>Demo </a:t>
            </a:r>
          </a:p>
          <a:p>
            <a:endParaRPr lang="en-GB" dirty="0"/>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9/27/2016 6:01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25970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kern="1200" dirty="0">
                <a:solidFill>
                  <a:schemeClr val="tx1"/>
                </a:solidFill>
                <a:effectLst/>
                <a:latin typeface="Segoe UI Light" pitchFamily="34" charset="0"/>
                <a:ea typeface="+mn-ea"/>
                <a:cs typeface="+mn-cs"/>
              </a:rPr>
              <a:t>Build</a:t>
            </a:r>
            <a:r>
              <a:rPr lang="en-GB" sz="900" kern="1200" baseline="0" dirty="0">
                <a:solidFill>
                  <a:schemeClr val="tx1"/>
                </a:solidFill>
                <a:effectLst/>
                <a:latin typeface="Segoe UI Light" pitchFamily="34" charset="0"/>
                <a:ea typeface="+mn-ea"/>
                <a:cs typeface="+mn-cs"/>
              </a:rPr>
              <a:t> and Deploy a VM Scale SET IN an ARM template project</a:t>
            </a: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9/27/2016 6:01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258909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27B030C-B02E-4646-A55D-872355A8FE9D}" type="datetime8">
              <a:rPr lang="en-US" smtClean="0">
                <a:solidFill>
                  <a:prstClr val="black"/>
                </a:solidFill>
              </a:rPr>
              <a:t>9/27/2016 6:09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7033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infrastructure for your application is typically made up of many components – maybe a virtual machine, storage account, and virtual network, or a web app, database, database server, and 3rd party services. </a:t>
            </a:r>
          </a:p>
          <a:p>
            <a:endParaRPr lang="en-US" sz="900" dirty="0"/>
          </a:p>
          <a:p>
            <a:r>
              <a:rPr lang="en-US" sz="900" dirty="0"/>
              <a:t>You do not see these components as separate entities, instead you see them as related and interdependent parts of a single entity. You want to deploy, manage, and monitor them as a group. </a:t>
            </a:r>
          </a:p>
          <a:p>
            <a:pPr marL="0" indent="0">
              <a:buNone/>
            </a:pPr>
            <a:endParaRPr lang="en-GB" sz="900" b="1" dirty="0"/>
          </a:p>
          <a:p>
            <a:r>
              <a:rPr lang="en-GB" sz="900" b="1" dirty="0"/>
              <a:t>DevOps Deployment Automation - </a:t>
            </a:r>
            <a:r>
              <a:rPr lang="en-GB" sz="900" dirty="0"/>
              <a:t>Requires a faster, more flexible deployment approach than the old ASM gateway and powershell could provide – ASM PowerShell can be very complex to define and troubleshoot.</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9/27/2016 6:01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0561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7915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874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726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186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theme for the afternoon will be. </a:t>
            </a:r>
          </a:p>
          <a:p>
            <a:endParaRPr lang="en-GB" baseline="0" dirty="0"/>
          </a:p>
          <a:p>
            <a:endParaRPr lang="en-GB" baseline="0" dirty="0"/>
          </a:p>
        </p:txBody>
      </p:sp>
      <p:sp>
        <p:nvSpPr>
          <p:cNvPr id="6" name="Date Placeholder 5"/>
          <p:cNvSpPr>
            <a:spLocks noGrp="1"/>
          </p:cNvSpPr>
          <p:nvPr>
            <p:ph type="dt" idx="12"/>
          </p:nvPr>
        </p:nvSpPr>
        <p:spPr/>
        <p:txBody>
          <a:bodyPr/>
          <a:lstStyle/>
          <a:p>
            <a:fld id="{A6104239-5842-467B-A09D-4193CE28CF54}" type="datetime1">
              <a:rPr lang="en-US" smtClean="0"/>
              <a:t>9/27/2016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65403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0" y="6154121"/>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536132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989110493"/>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46159697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8F7A25E-BDBC-465D-87D5-B8D4AF69A2C8}"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01E9F5-0B5D-42DD-86E8-33DDAB49BDA3}" type="slidenum">
              <a:rPr lang="en-GB" smtClean="0"/>
              <a:t>‹#›</a:t>
            </a:fld>
            <a:endParaRPr lang="en-GB"/>
          </a:p>
        </p:txBody>
      </p:sp>
    </p:spTree>
    <p:extLst>
      <p:ext uri="{BB962C8B-B14F-4D97-AF65-F5344CB8AC3E}">
        <p14:creationId xmlns:p14="http://schemas.microsoft.com/office/powerpoint/2010/main" val="804099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sp>
        <p:nvSpPr>
          <p:cNvPr id="2" name="Rectangle 1"/>
          <p:cNvSpPr/>
          <p:nvPr userDrawn="1"/>
        </p:nvSpPr>
        <p:spPr bwMode="auto">
          <a:xfrm>
            <a:off x="274638" y="1645920"/>
            <a:ext cx="6400800" cy="3664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69444">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a:noFill/>
        </p:spPr>
        <p:txBody>
          <a:bodyPr tIns="109728" bIns="109728">
            <a:noAutofit/>
          </a:bodyPr>
          <a:lstStyle>
            <a:lvl1pPr marL="0" indent="0">
              <a:spcBef>
                <a:spcPts val="0"/>
              </a:spcBef>
              <a:buNone/>
              <a:defRPr sz="3200">
                <a:gradFill>
                  <a:gsLst>
                    <a:gs pos="69444">
                      <a:schemeClr val="tx1"/>
                    </a:gs>
                    <a:gs pos="57576">
                      <a:schemeClr val="tx1"/>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041188" y="1942799"/>
            <a:ext cx="5237730" cy="4569444"/>
          </a:xfrm>
          <a:prstGeom prst="rect">
            <a:avLst/>
          </a:prstGeom>
        </p:spPr>
      </p:pic>
      <p:grpSp>
        <p:nvGrpSpPr>
          <p:cNvPr id="10" name="Group 9"/>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2" name="Rectangle 1"/>
          <p:cNvSpPr/>
          <p:nvPr userDrawn="1"/>
        </p:nvSpPr>
        <p:spPr bwMode="auto">
          <a:xfrm>
            <a:off x="274638" y="1645920"/>
            <a:ext cx="6400800" cy="3664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69444">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a:noFill/>
        </p:spPr>
        <p:txBody>
          <a:bodyPr tIns="109728" bIns="109728">
            <a:noAutofit/>
          </a:bodyPr>
          <a:lstStyle>
            <a:lvl1pPr marL="0" indent="0">
              <a:spcBef>
                <a:spcPts val="0"/>
              </a:spcBef>
              <a:buNone/>
              <a:defRPr sz="3200">
                <a:gradFill>
                  <a:gsLst>
                    <a:gs pos="69444">
                      <a:schemeClr val="tx1"/>
                    </a:gs>
                    <a:gs pos="57576">
                      <a:schemeClr val="tx1"/>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2"/>
          <a:stretch>
            <a:fillRect/>
          </a:stretch>
        </p:blipFill>
        <p:spPr>
          <a:xfrm>
            <a:off x="7139240" y="1942799"/>
            <a:ext cx="5117100" cy="4572000"/>
          </a:xfrm>
          <a:prstGeom prst="rect">
            <a:avLst/>
          </a:prstGeom>
        </p:spPr>
      </p:pic>
      <p:grpSp>
        <p:nvGrpSpPr>
          <p:cNvPr id="11" name="Group 10"/>
          <p:cNvGrpSpPr>
            <a:grpSpLocks noChangeAspect="1"/>
          </p:cNvGrpSpPr>
          <p:nvPr userDrawn="1"/>
        </p:nvGrpSpPr>
        <p:grpSpPr bwMode="gray">
          <a:xfrm>
            <a:off x="457200"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3"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2830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760272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65754"/>
            <a:ext cx="6218238" cy="382308"/>
          </a:xfrm>
          <a:prstGeom prst="rect">
            <a:avLst/>
          </a:prstGeom>
          <a:noFill/>
        </p:spPr>
        <p:txBody>
          <a:bodyPr wrap="square" rtlCol="0">
            <a:spAutoFit/>
          </a:bodyPr>
          <a:lstStyle/>
          <a:p>
            <a:endParaRPr lang="en-US" sz="1836" dirty="0"/>
          </a:p>
        </p:txBody>
      </p:sp>
      <p:sp>
        <p:nvSpPr>
          <p:cNvPr id="16" name="Text Placeholder 9"/>
          <p:cNvSpPr>
            <a:spLocks noGrp="1"/>
          </p:cNvSpPr>
          <p:nvPr>
            <p:ph type="body" sz="quarter" idx="13" hasCustomPrompt="1"/>
          </p:nvPr>
        </p:nvSpPr>
        <p:spPr>
          <a:xfrm>
            <a:off x="0" y="1165754"/>
            <a:ext cx="6156055" cy="2331508"/>
          </a:xfrm>
          <a:solidFill>
            <a:srgbClr val="0A5BBA">
              <a:alpha val="90000"/>
            </a:srgbClr>
          </a:solidFill>
        </p:spPr>
        <p:txBody>
          <a:bodyPr lIns="182880" tIns="137160">
            <a:noAutofit/>
          </a:bodyPr>
          <a:lstStyle>
            <a:lvl1pPr marL="58287" indent="0">
              <a:lnSpc>
                <a:spcPct val="100000"/>
              </a:lnSpc>
              <a:buNone/>
              <a:defRPr sz="3672" baseline="0">
                <a:solidFill>
                  <a:schemeClr val="bg1"/>
                </a:solidFill>
                <a:latin typeface="Segoe UI Light"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dirty="0"/>
              <a:t>Demonstration: Title of Demo</a:t>
            </a:r>
          </a:p>
        </p:txBody>
      </p:sp>
    </p:spTree>
    <p:extLst>
      <p:ext uri="{BB962C8B-B14F-4D97-AF65-F5344CB8AC3E}">
        <p14:creationId xmlns:p14="http://schemas.microsoft.com/office/powerpoint/2010/main" val="20309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image" Target="../media/image1.png"/><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theme" Target="../theme/theme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267" r:id="rId2"/>
    <p:sldLayoutId id="2147484167" r:id="rId3"/>
    <p:sldLayoutId id="2147484268" r:id="rId4"/>
    <p:sldLayoutId id="2147484087" r:id="rId5"/>
    <p:sldLayoutId id="2147484098" r:id="rId6"/>
    <p:sldLayoutId id="2147484107" r:id="rId7"/>
    <p:sldLayoutId id="2147484086" r:id="rId8"/>
    <p:sldLayoutId id="2147484099" r:id="rId9"/>
    <p:sldLayoutId id="2147484100" r:id="rId10"/>
    <p:sldLayoutId id="2147484106" r:id="rId11"/>
    <p:sldLayoutId id="2147484089" r:id="rId12"/>
    <p:sldLayoutId id="2147484092" r:id="rId13"/>
    <p:sldLayoutId id="2147484105" r:id="rId14"/>
    <p:sldLayoutId id="2147484182" r:id="rId15"/>
    <p:sldLayoutId id="2147484130" r:id="rId16"/>
    <p:sldLayoutId id="2147484101" r:id="rId17"/>
    <p:sldLayoutId id="2147484102" r:id="rId18"/>
    <p:sldLayoutId id="2147484093" r:id="rId19"/>
    <p:sldLayoutId id="2147484127" r:id="rId20"/>
    <p:sldLayoutId id="2147484128" r:id="rId21"/>
    <p:sldLayoutId id="2147484129" r:id="rId22"/>
    <p:sldLayoutId id="2147484094" r:id="rId23"/>
    <p:sldLayoutId id="2147484195" r:id="rId24"/>
    <p:sldLayoutId id="2147484096" r:id="rId25"/>
    <p:sldLayoutId id="2147484272" r:id="rId26"/>
    <p:sldLayoutId id="2147484273" r:id="rId27"/>
    <p:sldLayoutId id="2147484274"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69" r:id="rId2"/>
    <p:sldLayoutId id="2147484236" r:id="rId3"/>
    <p:sldLayoutId id="2147484240" r:id="rId4"/>
    <p:sldLayoutId id="2147484241" r:id="rId5"/>
    <p:sldLayoutId id="2147484244" r:id="rId6"/>
    <p:sldLayoutId id="2147484245" r:id="rId7"/>
    <p:sldLayoutId id="2147484247" r:id="rId8"/>
    <p:sldLayoutId id="2147484249" r:id="rId9"/>
    <p:sldLayoutId id="2147484250" r:id="rId10"/>
    <p:sldLayoutId id="2147484264" r:id="rId11"/>
    <p:sldLayoutId id="2147484251" r:id="rId12"/>
    <p:sldLayoutId id="2147484252" r:id="rId13"/>
    <p:sldLayoutId id="2147484253" r:id="rId14"/>
    <p:sldLayoutId id="2147484254" r:id="rId15"/>
    <p:sldLayoutId id="2147484256" r:id="rId16"/>
    <p:sldLayoutId id="2147484257" r:id="rId17"/>
    <p:sldLayoutId id="2147484258" r:id="rId18"/>
    <p:sldLayoutId id="2147484259" r:id="rId19"/>
    <p:sldLayoutId id="2147484260" r:id="rId20"/>
    <p:sldLayoutId id="2147484261" r:id="rId21"/>
    <p:sldLayoutId id="2147484263" r:id="rId22"/>
    <p:sldLayoutId id="2147484271"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7.xml"/><Relationship Id="rId1" Type="http://schemas.openxmlformats.org/officeDocument/2006/relationships/themeOverride" Target="../theme/themeOverride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7.xml"/><Relationship Id="rId1" Type="http://schemas.openxmlformats.org/officeDocument/2006/relationships/themeOverride" Target="../theme/themeOverride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7.xml"/><Relationship Id="rId1" Type="http://schemas.openxmlformats.org/officeDocument/2006/relationships/themeOverride" Target="../theme/themeOverride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hemeOverride" Target="../theme/themeOverride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hemeOverride" Target="../theme/themeOverride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050" y="832966"/>
            <a:ext cx="7169323" cy="3816424"/>
          </a:xfrm>
        </p:spPr>
        <p:txBody>
          <a:bodyPr/>
          <a:lstStyle/>
          <a:p>
            <a:r>
              <a:rPr lang="en-GB" sz="4800" i="1" dirty="0"/>
              <a:t>Azure </a:t>
            </a:r>
            <a:br>
              <a:rPr lang="en-GB" sz="4800" b="1" i="1" dirty="0"/>
            </a:br>
            <a:r>
              <a:rPr lang="en-GB" sz="4800" b="1" i="1" dirty="0"/>
              <a:t>Infrastructure-as-a-service </a:t>
            </a:r>
            <a:br>
              <a:rPr lang="en-GB" sz="4800" i="1" dirty="0"/>
            </a:br>
            <a:r>
              <a:rPr lang="en-GB" sz="4800" i="1" dirty="0"/>
              <a:t>Masterclass</a:t>
            </a:r>
            <a:br>
              <a:rPr lang="en-GB" sz="4400" dirty="0"/>
            </a:br>
            <a:br>
              <a:rPr lang="en-GB" sz="4400" dirty="0"/>
            </a:br>
            <a:endParaRPr lang="en-US" sz="4400" dirty="0"/>
          </a:p>
        </p:txBody>
      </p:sp>
      <p:sp>
        <p:nvSpPr>
          <p:cNvPr id="5" name="Text Placeholder 4"/>
          <p:cNvSpPr>
            <a:spLocks noGrp="1"/>
          </p:cNvSpPr>
          <p:nvPr>
            <p:ph type="body" sz="quarter" idx="14"/>
          </p:nvPr>
        </p:nvSpPr>
        <p:spPr>
          <a:xfrm>
            <a:off x="319905" y="3209230"/>
            <a:ext cx="6402388" cy="2808312"/>
          </a:xfrm>
        </p:spPr>
        <p:txBody>
          <a:bodyPr/>
          <a:lstStyle/>
          <a:p>
            <a:r>
              <a:rPr lang="en-US" sz="2800" dirty="0"/>
              <a:t>William Eastbury</a:t>
            </a:r>
          </a:p>
          <a:p>
            <a:r>
              <a:rPr lang="en-US" sz="2800" dirty="0"/>
              <a:t>Technical Evangelist – DX</a:t>
            </a:r>
          </a:p>
          <a:p>
            <a:endParaRPr lang="en-US" sz="2800" dirty="0">
              <a:latin typeface="FontAwesome" pitchFamily="2" charset="0"/>
            </a:endParaRPr>
          </a:p>
          <a:p>
            <a:r>
              <a:rPr lang="en-US" sz="2800" dirty="0">
                <a:latin typeface="FontAwesome" pitchFamily="2" charset="0"/>
              </a:rPr>
              <a:t></a:t>
            </a:r>
            <a:r>
              <a:rPr lang="en-US" sz="1600" dirty="0">
                <a:latin typeface="FontAwesome" pitchFamily="2" charset="0"/>
              </a:rPr>
              <a:t> </a:t>
            </a:r>
            <a:r>
              <a:rPr lang="en-US" sz="1600" dirty="0"/>
              <a:t>William.Eastbury@Microsoft.com</a:t>
            </a:r>
            <a:endParaRPr lang="en-US" sz="1600" dirty="0">
              <a:latin typeface="FontAwesome" pitchFamily="2" charset="0"/>
            </a:endParaRPr>
          </a:p>
          <a:p>
            <a:r>
              <a:rPr lang="en-US" sz="2800" dirty="0">
                <a:latin typeface="FontAwesome" pitchFamily="2" charset="0"/>
              </a:rPr>
              <a:t> </a:t>
            </a:r>
            <a:r>
              <a:rPr lang="en-US" sz="1600" dirty="0"/>
              <a:t>/in/</a:t>
            </a:r>
            <a:r>
              <a:rPr lang="en-US" sz="1600" dirty="0" err="1"/>
              <a:t>willeastbury</a:t>
            </a:r>
            <a:endParaRPr lang="en-US" sz="1600" dirty="0"/>
          </a:p>
          <a:p>
            <a:r>
              <a:rPr lang="en-US" sz="2800" dirty="0">
                <a:latin typeface="FontAwesome" pitchFamily="2" charset="0"/>
              </a:rPr>
              <a:t> </a:t>
            </a:r>
            <a:r>
              <a:rPr lang="en-US" sz="1600" dirty="0"/>
              <a:t>@</a:t>
            </a:r>
            <a:r>
              <a:rPr lang="en-US" sz="1600" dirty="0" err="1"/>
              <a:t>WillEastbury</a:t>
            </a:r>
            <a:endParaRPr lang="en-US" sz="1600" dirty="0"/>
          </a:p>
        </p:txBody>
      </p:sp>
      <p:grpSp>
        <p:nvGrpSpPr>
          <p:cNvPr id="6" name="Group 4"/>
          <p:cNvGrpSpPr>
            <a:grpSpLocks noChangeAspect="1"/>
          </p:cNvGrpSpPr>
          <p:nvPr/>
        </p:nvGrpSpPr>
        <p:grpSpPr bwMode="auto">
          <a:xfrm>
            <a:off x="11042773" y="2743447"/>
            <a:ext cx="500281" cy="321767"/>
            <a:chOff x="3727" y="2004"/>
            <a:chExt cx="227" cy="146"/>
          </a:xfrm>
          <a:solidFill>
            <a:srgbClr val="2FC9FF"/>
          </a:solidFill>
        </p:grpSpPr>
        <p:sp>
          <p:nvSpPr>
            <p:cNvPr id="7" name="Freeform 5"/>
            <p:cNvSpPr>
              <a:spLocks/>
            </p:cNvSpPr>
            <p:nvPr/>
          </p:nvSpPr>
          <p:spPr bwMode="auto">
            <a:xfrm>
              <a:off x="3727" y="2004"/>
              <a:ext cx="149" cy="112"/>
            </a:xfrm>
            <a:custGeom>
              <a:avLst/>
              <a:gdLst>
                <a:gd name="T0" fmla="*/ 803 w 891"/>
                <a:gd name="T1" fmla="*/ 495 h 668"/>
                <a:gd name="T2" fmla="*/ 724 w 891"/>
                <a:gd name="T3" fmla="*/ 547 h 668"/>
                <a:gd name="T4" fmla="*/ 221 w 891"/>
                <a:gd name="T5" fmla="*/ 547 h 668"/>
                <a:gd name="T6" fmla="*/ 67 w 891"/>
                <a:gd name="T7" fmla="*/ 393 h 668"/>
                <a:gd name="T8" fmla="*/ 221 w 891"/>
                <a:gd name="T9" fmla="*/ 238 h 668"/>
                <a:gd name="T10" fmla="*/ 293 w 891"/>
                <a:gd name="T11" fmla="*/ 238 h 668"/>
                <a:gd name="T12" fmla="*/ 309 w 891"/>
                <a:gd name="T13" fmla="*/ 188 h 668"/>
                <a:gd name="T14" fmla="*/ 318 w 891"/>
                <a:gd name="T15" fmla="*/ 170 h 668"/>
                <a:gd name="T16" fmla="*/ 496 w 891"/>
                <a:gd name="T17" fmla="*/ 68 h 668"/>
                <a:gd name="T18" fmla="*/ 661 w 891"/>
                <a:gd name="T19" fmla="*/ 151 h 668"/>
                <a:gd name="T20" fmla="*/ 728 w 891"/>
                <a:gd name="T21" fmla="*/ 129 h 668"/>
                <a:gd name="T22" fmla="*/ 496 w 891"/>
                <a:gd name="T23" fmla="*/ 0 h 668"/>
                <a:gd name="T24" fmla="*/ 243 w 891"/>
                <a:gd name="T25" fmla="*/ 171 h 668"/>
                <a:gd name="T26" fmla="*/ 243 w 891"/>
                <a:gd name="T27" fmla="*/ 172 h 668"/>
                <a:gd name="T28" fmla="*/ 243 w 891"/>
                <a:gd name="T29" fmla="*/ 171 h 668"/>
                <a:gd name="T30" fmla="*/ 223 w 891"/>
                <a:gd name="T31" fmla="*/ 171 h 668"/>
                <a:gd name="T32" fmla="*/ 0 w 891"/>
                <a:gd name="T33" fmla="*/ 394 h 668"/>
                <a:gd name="T34" fmla="*/ 223 w 891"/>
                <a:gd name="T35" fmla="*/ 617 h 668"/>
                <a:gd name="T36" fmla="*/ 726 w 891"/>
                <a:gd name="T37" fmla="*/ 617 h 668"/>
                <a:gd name="T38" fmla="*/ 805 w 891"/>
                <a:gd name="T39" fmla="*/ 668 h 668"/>
                <a:gd name="T40" fmla="*/ 891 w 891"/>
                <a:gd name="T41" fmla="*/ 582 h 668"/>
                <a:gd name="T42" fmla="*/ 803 w 891"/>
                <a:gd name="T43" fmla="*/ 495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1" h="668">
                  <a:moveTo>
                    <a:pt x="803" y="495"/>
                  </a:moveTo>
                  <a:cubicBezTo>
                    <a:pt x="768" y="495"/>
                    <a:pt x="739" y="516"/>
                    <a:pt x="724" y="547"/>
                  </a:cubicBezTo>
                  <a:lnTo>
                    <a:pt x="221" y="547"/>
                  </a:lnTo>
                  <a:cubicBezTo>
                    <a:pt x="137" y="547"/>
                    <a:pt x="67" y="479"/>
                    <a:pt x="67" y="393"/>
                  </a:cubicBezTo>
                  <a:cubicBezTo>
                    <a:pt x="67" y="308"/>
                    <a:pt x="135" y="238"/>
                    <a:pt x="221" y="238"/>
                  </a:cubicBezTo>
                  <a:lnTo>
                    <a:pt x="293" y="238"/>
                  </a:lnTo>
                  <a:cubicBezTo>
                    <a:pt x="297" y="221"/>
                    <a:pt x="302" y="203"/>
                    <a:pt x="309" y="188"/>
                  </a:cubicBezTo>
                  <a:cubicBezTo>
                    <a:pt x="311" y="182"/>
                    <a:pt x="314" y="176"/>
                    <a:pt x="318" y="170"/>
                  </a:cubicBezTo>
                  <a:cubicBezTo>
                    <a:pt x="353" y="109"/>
                    <a:pt x="419" y="68"/>
                    <a:pt x="496" y="68"/>
                  </a:cubicBezTo>
                  <a:cubicBezTo>
                    <a:pt x="563" y="68"/>
                    <a:pt x="623" y="101"/>
                    <a:pt x="661" y="151"/>
                  </a:cubicBezTo>
                  <a:cubicBezTo>
                    <a:pt x="682" y="142"/>
                    <a:pt x="704" y="134"/>
                    <a:pt x="728" y="129"/>
                  </a:cubicBezTo>
                  <a:cubicBezTo>
                    <a:pt x="680" y="51"/>
                    <a:pt x="594" y="0"/>
                    <a:pt x="496" y="0"/>
                  </a:cubicBezTo>
                  <a:cubicBezTo>
                    <a:pt x="382" y="0"/>
                    <a:pt x="283" y="71"/>
                    <a:pt x="243" y="171"/>
                  </a:cubicBezTo>
                  <a:cubicBezTo>
                    <a:pt x="243" y="171"/>
                    <a:pt x="243" y="172"/>
                    <a:pt x="243" y="172"/>
                  </a:cubicBezTo>
                  <a:cubicBezTo>
                    <a:pt x="243" y="172"/>
                    <a:pt x="243" y="171"/>
                    <a:pt x="243" y="171"/>
                  </a:cubicBezTo>
                  <a:lnTo>
                    <a:pt x="223" y="171"/>
                  </a:lnTo>
                  <a:cubicBezTo>
                    <a:pt x="100" y="171"/>
                    <a:pt x="0" y="270"/>
                    <a:pt x="0" y="394"/>
                  </a:cubicBezTo>
                  <a:cubicBezTo>
                    <a:pt x="0" y="518"/>
                    <a:pt x="99" y="617"/>
                    <a:pt x="223" y="617"/>
                  </a:cubicBezTo>
                  <a:lnTo>
                    <a:pt x="726" y="617"/>
                  </a:lnTo>
                  <a:cubicBezTo>
                    <a:pt x="739" y="647"/>
                    <a:pt x="769" y="668"/>
                    <a:pt x="805" y="668"/>
                  </a:cubicBezTo>
                  <a:cubicBezTo>
                    <a:pt x="852" y="668"/>
                    <a:pt x="891" y="631"/>
                    <a:pt x="891" y="582"/>
                  </a:cubicBezTo>
                  <a:cubicBezTo>
                    <a:pt x="891" y="534"/>
                    <a:pt x="850" y="495"/>
                    <a:pt x="803" y="49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3775" y="2030"/>
              <a:ext cx="179" cy="120"/>
            </a:xfrm>
            <a:custGeom>
              <a:avLst/>
              <a:gdLst>
                <a:gd name="T0" fmla="*/ 790 w 1061"/>
                <a:gd name="T1" fmla="*/ 172 h 717"/>
                <a:gd name="T2" fmla="*/ 514 w 1061"/>
                <a:gd name="T3" fmla="*/ 0 h 717"/>
                <a:gd name="T4" fmla="*/ 214 w 1061"/>
                <a:gd name="T5" fmla="*/ 240 h 717"/>
                <a:gd name="T6" fmla="*/ 41 w 1061"/>
                <a:gd name="T7" fmla="*/ 341 h 717"/>
                <a:gd name="T8" fmla="*/ 407 w 1061"/>
                <a:gd name="T9" fmla="*/ 341 h 717"/>
                <a:gd name="T10" fmla="*/ 514 w 1061"/>
                <a:gd name="T11" fmla="*/ 289 h 717"/>
                <a:gd name="T12" fmla="*/ 651 w 1061"/>
                <a:gd name="T13" fmla="*/ 426 h 717"/>
                <a:gd name="T14" fmla="*/ 514 w 1061"/>
                <a:gd name="T15" fmla="*/ 563 h 717"/>
                <a:gd name="T16" fmla="*/ 407 w 1061"/>
                <a:gd name="T17" fmla="*/ 511 h 717"/>
                <a:gd name="T18" fmla="*/ 0 w 1061"/>
                <a:gd name="T19" fmla="*/ 511 h 717"/>
                <a:gd name="T20" fmla="*/ 236 w 1061"/>
                <a:gd name="T21" fmla="*/ 717 h 717"/>
                <a:gd name="T22" fmla="*/ 238 w 1061"/>
                <a:gd name="T23" fmla="*/ 717 h 717"/>
                <a:gd name="T24" fmla="*/ 786 w 1061"/>
                <a:gd name="T25" fmla="*/ 717 h 717"/>
                <a:gd name="T26" fmla="*/ 788 w 1061"/>
                <a:gd name="T27" fmla="*/ 717 h 717"/>
                <a:gd name="T28" fmla="*/ 1061 w 1061"/>
                <a:gd name="T29" fmla="*/ 444 h 717"/>
                <a:gd name="T30" fmla="*/ 790 w 1061"/>
                <a:gd name="T31" fmla="*/ 17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1" h="717">
                  <a:moveTo>
                    <a:pt x="790" y="172"/>
                  </a:moveTo>
                  <a:cubicBezTo>
                    <a:pt x="739" y="70"/>
                    <a:pt x="635" y="0"/>
                    <a:pt x="514" y="0"/>
                  </a:cubicBezTo>
                  <a:cubicBezTo>
                    <a:pt x="367" y="0"/>
                    <a:pt x="245" y="102"/>
                    <a:pt x="214" y="240"/>
                  </a:cubicBezTo>
                  <a:cubicBezTo>
                    <a:pt x="142" y="247"/>
                    <a:pt x="81" y="285"/>
                    <a:pt x="41" y="341"/>
                  </a:cubicBezTo>
                  <a:lnTo>
                    <a:pt x="407" y="341"/>
                  </a:lnTo>
                  <a:cubicBezTo>
                    <a:pt x="432" y="309"/>
                    <a:pt x="471" y="289"/>
                    <a:pt x="514" y="289"/>
                  </a:cubicBezTo>
                  <a:cubicBezTo>
                    <a:pt x="590" y="289"/>
                    <a:pt x="651" y="351"/>
                    <a:pt x="651" y="426"/>
                  </a:cubicBezTo>
                  <a:cubicBezTo>
                    <a:pt x="651" y="501"/>
                    <a:pt x="590" y="563"/>
                    <a:pt x="514" y="563"/>
                  </a:cubicBezTo>
                  <a:cubicBezTo>
                    <a:pt x="471" y="563"/>
                    <a:pt x="433" y="543"/>
                    <a:pt x="407" y="511"/>
                  </a:cubicBezTo>
                  <a:lnTo>
                    <a:pt x="0" y="511"/>
                  </a:lnTo>
                  <a:cubicBezTo>
                    <a:pt x="16" y="627"/>
                    <a:pt x="116" y="717"/>
                    <a:pt x="236" y="717"/>
                  </a:cubicBezTo>
                  <a:cubicBezTo>
                    <a:pt x="236" y="717"/>
                    <a:pt x="238" y="717"/>
                    <a:pt x="238" y="717"/>
                  </a:cubicBezTo>
                  <a:lnTo>
                    <a:pt x="786" y="717"/>
                  </a:lnTo>
                  <a:cubicBezTo>
                    <a:pt x="786" y="717"/>
                    <a:pt x="788" y="717"/>
                    <a:pt x="788" y="717"/>
                  </a:cubicBezTo>
                  <a:cubicBezTo>
                    <a:pt x="938" y="717"/>
                    <a:pt x="1061" y="595"/>
                    <a:pt x="1061" y="444"/>
                  </a:cubicBezTo>
                  <a:cubicBezTo>
                    <a:pt x="1061" y="294"/>
                    <a:pt x="940" y="173"/>
                    <a:pt x="790" y="17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extBox 8"/>
          <p:cNvSpPr txBox="1"/>
          <p:nvPr/>
        </p:nvSpPr>
        <p:spPr>
          <a:xfrm>
            <a:off x="10178677" y="3065214"/>
            <a:ext cx="2422934" cy="276999"/>
          </a:xfrm>
          <a:prstGeom prst="rect">
            <a:avLst/>
          </a:prstGeom>
          <a:noFill/>
        </p:spPr>
        <p:txBody>
          <a:bodyPr wrap="square" rtlCol="0">
            <a:spAutoFit/>
          </a:bodyPr>
          <a:lstStyle/>
          <a:p>
            <a:pPr algn="ctr"/>
            <a:r>
              <a:rPr lang="en-GB" sz="1200" dirty="0">
                <a:solidFill>
                  <a:srgbClr val="2FC9FF"/>
                </a:solidFill>
                <a:latin typeface="Segoe UI" panose="020B0502040204020203" pitchFamily="34" charset="0"/>
                <a:cs typeface="Segoe UI" panose="020B0502040204020203" pitchFamily="34" charset="0"/>
              </a:rPr>
              <a:t>Microsoft Azure</a:t>
            </a:r>
          </a:p>
        </p:txBody>
      </p:sp>
      <p:sp>
        <p:nvSpPr>
          <p:cNvPr id="2" name="Rectangle 1"/>
          <p:cNvSpPr/>
          <p:nvPr/>
        </p:nvSpPr>
        <p:spPr>
          <a:xfrm>
            <a:off x="9458597" y="184894"/>
            <a:ext cx="2884123" cy="584775"/>
          </a:xfrm>
          <a:prstGeom prst="rect">
            <a:avLst/>
          </a:prstGeom>
        </p:spPr>
        <p:txBody>
          <a:bodyPr wrap="none">
            <a:spAutoFit/>
          </a:bodyPr>
          <a:lstStyle/>
          <a:p>
            <a:r>
              <a:rPr lang="en-US" sz="3200" dirty="0">
                <a:latin typeface="FontAwesome" pitchFamily="2" charset="0"/>
              </a:rPr>
              <a:t> </a:t>
            </a:r>
            <a:r>
              <a:rPr lang="en-US" sz="3200" dirty="0"/>
              <a:t>MSIaaS1011</a:t>
            </a:r>
            <a:endParaRPr lang="en-US" dirty="0"/>
          </a:p>
        </p:txBody>
      </p:sp>
    </p:spTree>
    <p:extLst>
      <p:ext uri="{BB962C8B-B14F-4D97-AF65-F5344CB8AC3E}">
        <p14:creationId xmlns:p14="http://schemas.microsoft.com/office/powerpoint/2010/main" val="193932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616922"/>
          </a:xfrm>
        </p:spPr>
        <p:txBody>
          <a:bodyPr/>
          <a:lstStyle/>
          <a:p>
            <a:pPr marL="0" indent="0" algn="ctr">
              <a:lnSpc>
                <a:spcPct val="115000"/>
              </a:lnSpc>
              <a:spcBef>
                <a:spcPts val="600"/>
              </a:spcBef>
              <a:spcAft>
                <a:spcPts val="600"/>
              </a:spcAft>
              <a:buNone/>
            </a:pPr>
            <a:endParaRPr lang="en-US" dirty="0">
              <a:solidFill>
                <a:srgbClr val="00B0F0"/>
              </a:solidFill>
              <a:latin typeface="Segoe UI" panose="020B0502040204020203" pitchFamily="34" charset="0"/>
              <a:ea typeface="Times New Roman" panose="02020603050405020304" pitchFamily="18" charset="0"/>
              <a:cs typeface="Times New Roman" panose="02020603050405020304" pitchFamily="18" charset="0"/>
            </a:endParaRPr>
          </a:p>
          <a:p>
            <a:pPr marL="0" indent="0" algn="ctr">
              <a:lnSpc>
                <a:spcPct val="115000"/>
              </a:lnSpc>
              <a:spcBef>
                <a:spcPts val="600"/>
              </a:spcBef>
              <a:spcAft>
                <a:spcPts val="600"/>
              </a:spcAft>
              <a:buNone/>
            </a:pPr>
            <a:r>
              <a:rPr lang="en-US" dirty="0">
                <a:solidFill>
                  <a:srgbClr val="00B0F0"/>
                </a:solidFill>
                <a:latin typeface="Segoe UI" panose="020B0502040204020203" pitchFamily="34" charset="0"/>
                <a:ea typeface="Times New Roman" panose="02020603050405020304" pitchFamily="18" charset="0"/>
                <a:cs typeface="Times New Roman" panose="02020603050405020304" pitchFamily="18" charset="0"/>
              </a:rPr>
              <a:t>ASM – Imperative infrastructure deployment </a:t>
            </a:r>
          </a:p>
          <a:p>
            <a:pPr marL="241300" lvl="1" indent="0" algn="ctr">
              <a:lnSpc>
                <a:spcPct val="115000"/>
              </a:lnSpc>
              <a:spcBef>
                <a:spcPts val="600"/>
              </a:spcBef>
              <a:spcAft>
                <a:spcPts val="600"/>
              </a:spcAft>
              <a:buNone/>
            </a:pPr>
            <a:r>
              <a:rPr lang="en-US" dirty="0">
                <a:latin typeface="Segoe UI" panose="020B0502040204020203" pitchFamily="34" charset="0"/>
                <a:ea typeface="Times New Roman" panose="02020603050405020304" pitchFamily="18" charset="0"/>
                <a:cs typeface="Times New Roman" panose="02020603050405020304" pitchFamily="18" charset="0"/>
              </a:rPr>
              <a:t>"Dear Azure, here's a list of everything I want you do, in excruciating detail“</a:t>
            </a:r>
          </a:p>
          <a:p>
            <a:pPr marL="241300" lvl="1" indent="0">
              <a:lnSpc>
                <a:spcPct val="115000"/>
              </a:lnSpc>
              <a:spcBef>
                <a:spcPts val="600"/>
              </a:spcBef>
              <a:spcAft>
                <a:spcPts val="600"/>
              </a:spcAft>
              <a:buNone/>
            </a:pPr>
            <a:endParaRPr lang="en-US" dirty="0">
              <a:latin typeface="Segoe UI" panose="020B0502040204020203" pitchFamily="34" charset="0"/>
              <a:ea typeface="Times New Roman" panose="02020603050405020304" pitchFamily="18" charset="0"/>
              <a:cs typeface="Times New Roman" panose="02020603050405020304" pitchFamily="18" charset="0"/>
            </a:endParaRPr>
          </a:p>
          <a:p>
            <a:pPr marL="0" indent="0" algn="ctr">
              <a:lnSpc>
                <a:spcPct val="115000"/>
              </a:lnSpc>
              <a:spcBef>
                <a:spcPts val="600"/>
              </a:spcBef>
              <a:spcAft>
                <a:spcPts val="600"/>
              </a:spcAft>
              <a:buNone/>
            </a:pPr>
            <a:r>
              <a:rPr lang="en-US" dirty="0">
                <a:solidFill>
                  <a:srgbClr val="00B0F0"/>
                </a:solidFill>
                <a:latin typeface="Segoe UI" panose="020B0502040204020203" pitchFamily="34" charset="0"/>
                <a:ea typeface="Times New Roman" panose="02020603050405020304" pitchFamily="18" charset="0"/>
                <a:cs typeface="Times New Roman" panose="02020603050405020304" pitchFamily="18" charset="0"/>
              </a:rPr>
              <a:t>ARM - Declarative desired-state deployment </a:t>
            </a:r>
          </a:p>
          <a:p>
            <a:pPr marL="241300" lvl="1" indent="0" algn="ctr">
              <a:lnSpc>
                <a:spcPct val="115000"/>
              </a:lnSpc>
              <a:spcBef>
                <a:spcPts val="600"/>
              </a:spcBef>
              <a:spcAft>
                <a:spcPts val="600"/>
              </a:spcAft>
              <a:buNone/>
            </a:pPr>
            <a:r>
              <a:rPr lang="en-US" dirty="0">
                <a:latin typeface="Segoe UI" panose="020B0502040204020203" pitchFamily="34" charset="0"/>
                <a:ea typeface="Times New Roman" panose="02020603050405020304" pitchFamily="18" charset="0"/>
                <a:cs typeface="Times New Roman" panose="02020603050405020304" pitchFamily="18" charset="0"/>
              </a:rPr>
              <a:t>"Dear Azure, here's what I want it to look like - go, make it happen"</a:t>
            </a:r>
          </a:p>
          <a:p>
            <a:pPr marL="0" indent="0">
              <a:lnSpc>
                <a:spcPct val="115000"/>
              </a:lnSpc>
              <a:spcBef>
                <a:spcPts val="600"/>
              </a:spcBef>
              <a:spcAft>
                <a:spcPts val="600"/>
              </a:spcAft>
              <a:buNone/>
            </a:pPr>
            <a:endParaRPr lang="en-US" dirty="0">
              <a:latin typeface="Segoe UI" panose="020B0502040204020203" pitchFamily="34" charset="0"/>
              <a:ea typeface="Times New Roman" panose="02020603050405020304" pitchFamily="18" charset="0"/>
              <a:cs typeface="Times New Roman" panose="02020603050405020304" pitchFamily="18" charset="0"/>
            </a:endParaRPr>
          </a:p>
          <a:p>
            <a:endParaRPr lang="en-GB" dirty="0"/>
          </a:p>
        </p:txBody>
      </p:sp>
      <p:sp>
        <p:nvSpPr>
          <p:cNvPr id="8" name="Rectangle 7"/>
          <p:cNvSpPr/>
          <p:nvPr/>
        </p:nvSpPr>
        <p:spPr>
          <a:xfrm>
            <a:off x="882" y="-1"/>
            <a:ext cx="12434711" cy="8004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Azure Service Management vs Azure Resource Manager </a:t>
            </a:r>
          </a:p>
        </p:txBody>
      </p:sp>
      <p:sp>
        <p:nvSpPr>
          <p:cNvPr id="4" name="TextBox 3"/>
          <p:cNvSpPr txBox="1"/>
          <p:nvPr/>
        </p:nvSpPr>
        <p:spPr>
          <a:xfrm>
            <a:off x="10491377" y="86309"/>
            <a:ext cx="1944216" cy="627864"/>
          </a:xfrm>
          <a:prstGeom prst="rect">
            <a:avLst/>
          </a:prstGeom>
          <a:noFill/>
        </p:spPr>
        <p:txBody>
          <a:bodyPr wrap="square" lIns="182880" tIns="146304" rIns="182880" bIns="146304" rtlCol="0">
            <a:spAutoFit/>
          </a:bodyPr>
          <a:lstStyle/>
          <a:p>
            <a:pPr algn="r">
              <a:lnSpc>
                <a:spcPct val="90000"/>
              </a:lnSpc>
              <a:spcAft>
                <a:spcPts val="600"/>
              </a:spcAft>
            </a:pPr>
            <a:r>
              <a:rPr lang="en-GB"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{World}</a:t>
            </a:r>
            <a:endParaRPr lang="en-US" sz="2400" b="1"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5341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904974"/>
            <a:ext cx="10058399" cy="3905907"/>
          </a:xfrm>
        </p:spPr>
        <p:txBody>
          <a:bodyPr/>
          <a:lstStyle/>
          <a:p>
            <a:r>
              <a:rPr lang="en-GB" sz="4800" dirty="0">
                <a:solidFill>
                  <a:srgbClr val="5C2D91"/>
                </a:solidFill>
              </a:rPr>
              <a:t>“Now life is simple to deploy resources. </a:t>
            </a:r>
            <a:br>
              <a:rPr lang="en-GB" sz="4800" dirty="0">
                <a:solidFill>
                  <a:srgbClr val="5C2D91"/>
                </a:solidFill>
              </a:rPr>
            </a:br>
            <a:br>
              <a:rPr lang="en-GB" sz="4800" dirty="0">
                <a:solidFill>
                  <a:srgbClr val="5C2D91"/>
                </a:solidFill>
              </a:rPr>
            </a:br>
            <a:r>
              <a:rPr lang="en-GB" sz="4800" dirty="0">
                <a:solidFill>
                  <a:srgbClr val="5C2D91"/>
                </a:solidFill>
              </a:rPr>
              <a:t>BUT the content of those resources are already far too complicated, so lets try and express everything declaratively in PowerShell.” </a:t>
            </a:r>
            <a:endParaRPr lang="en-US" sz="4800" dirty="0">
              <a:solidFill>
                <a:srgbClr val="5C2D91"/>
              </a:solidFill>
            </a:endParaRPr>
          </a:p>
        </p:txBody>
      </p:sp>
      <p:sp>
        <p:nvSpPr>
          <p:cNvPr id="6" name="Text Placeholder 5"/>
          <p:cNvSpPr>
            <a:spLocks noGrp="1"/>
          </p:cNvSpPr>
          <p:nvPr>
            <p:ph type="body" sz="quarter" idx="10"/>
          </p:nvPr>
        </p:nvSpPr>
        <p:spPr>
          <a:xfrm>
            <a:off x="4130005" y="5225454"/>
            <a:ext cx="7117433" cy="1071062"/>
          </a:xfrm>
        </p:spPr>
        <p:txBody>
          <a:bodyPr/>
          <a:lstStyle/>
          <a:p>
            <a:pPr algn="r"/>
            <a:r>
              <a:rPr lang="en-GB" dirty="0">
                <a:solidFill>
                  <a:srgbClr val="5C2D91"/>
                </a:solidFill>
              </a:rPr>
              <a:t>PowerShell Desired State Configuration </a:t>
            </a:r>
          </a:p>
          <a:p>
            <a:pPr algn="r"/>
            <a:r>
              <a:rPr lang="en-GB" dirty="0">
                <a:solidFill>
                  <a:srgbClr val="5C2D91"/>
                </a:solidFill>
              </a:rPr>
              <a:t>Implementation Team</a:t>
            </a:r>
            <a:endParaRPr lang="en-US" dirty="0">
              <a:solidFill>
                <a:srgbClr val="5C2D91"/>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spTree>
    <p:extLst>
      <p:ext uri="{BB962C8B-B14F-4D97-AF65-F5344CB8AC3E}">
        <p14:creationId xmlns:p14="http://schemas.microsoft.com/office/powerpoint/2010/main" val="1176848309"/>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597" y="2057102"/>
            <a:ext cx="11887200" cy="3785652"/>
          </a:xfrm>
        </p:spPr>
        <p:txBody>
          <a:bodyPr/>
          <a:lstStyle/>
          <a:p>
            <a:r>
              <a:rPr lang="en-GB" dirty="0">
                <a:solidFill>
                  <a:schemeClr val="tx1"/>
                </a:solidFill>
              </a:rPr>
              <a:t>Automating Deployment with PowerShell DSC</a:t>
            </a:r>
            <a:br>
              <a:rPr lang="en-GB" dirty="0">
                <a:solidFill>
                  <a:schemeClr val="tx1"/>
                </a:solidFill>
              </a:rPr>
            </a:br>
            <a:br>
              <a:rPr lang="en-GB" dirty="0">
                <a:solidFill>
                  <a:schemeClr val="tx1"/>
                </a:solidFill>
              </a:rPr>
            </a:br>
            <a:r>
              <a:rPr lang="en-US" sz="4400" dirty="0"/>
              <a:t>Deploying ‘cattle’, not ‘pet’ servers.</a:t>
            </a:r>
            <a:endParaRPr lang="en-US" sz="7200" dirty="0"/>
          </a:p>
        </p:txBody>
      </p:sp>
    </p:spTree>
    <p:extLst>
      <p:ext uri="{BB962C8B-B14F-4D97-AF65-F5344CB8AC3E}">
        <p14:creationId xmlns:p14="http://schemas.microsoft.com/office/powerpoint/2010/main" val="3576154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PowerShell DSC Script – Install IIS and ASP.Net</a:t>
            </a:r>
            <a:endParaRPr lang="en-US" dirty="0"/>
          </a:p>
        </p:txBody>
      </p:sp>
      <p:pic>
        <p:nvPicPr>
          <p:cNvPr id="7" name="Picture 6"/>
          <p:cNvPicPr>
            <a:picLocks noChangeAspect="1"/>
          </p:cNvPicPr>
          <p:nvPr/>
        </p:nvPicPr>
        <p:blipFill>
          <a:blip r:embed="rId3"/>
          <a:stretch>
            <a:fillRect/>
          </a:stretch>
        </p:blipFill>
        <p:spPr>
          <a:xfrm>
            <a:off x="457597" y="1553046"/>
            <a:ext cx="6705796" cy="4615531"/>
          </a:xfrm>
          <a:prstGeom prst="rect">
            <a:avLst/>
          </a:prstGeom>
        </p:spPr>
      </p:pic>
      <p:cxnSp>
        <p:nvCxnSpPr>
          <p:cNvPr id="4" name="Straight Connector 3"/>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6" name="Picture 5"/>
          <p:cNvPicPr>
            <a:picLocks noChangeAspect="1"/>
          </p:cNvPicPr>
          <p:nvPr/>
        </p:nvPicPr>
        <p:blipFill>
          <a:blip r:embed="rId4"/>
          <a:stretch>
            <a:fillRect/>
          </a:stretch>
        </p:blipFill>
        <p:spPr>
          <a:xfrm>
            <a:off x="213507" y="6491981"/>
            <a:ext cx="1404156" cy="380002"/>
          </a:xfrm>
          <a:prstGeom prst="rect">
            <a:avLst/>
          </a:prstGeom>
        </p:spPr>
      </p:pic>
    </p:spTree>
    <p:extLst>
      <p:ext uri="{BB962C8B-B14F-4D97-AF65-F5344CB8AC3E}">
        <p14:creationId xmlns:p14="http://schemas.microsoft.com/office/powerpoint/2010/main" val="6664156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702" y="1645920"/>
            <a:ext cx="6400736" cy="3147486"/>
          </a:xfrm>
        </p:spPr>
        <p:txBody>
          <a:bodyPr/>
          <a:lstStyle/>
          <a:p>
            <a:r>
              <a:rPr lang="en-GB" dirty="0">
                <a:solidFill>
                  <a:schemeClr val="tx1"/>
                </a:solidFill>
              </a:rPr>
              <a:t>DEMO 1: </a:t>
            </a:r>
            <a:br>
              <a:rPr lang="en-GB" dirty="0">
                <a:solidFill>
                  <a:schemeClr val="tx1"/>
                </a:solidFill>
              </a:rPr>
            </a:br>
            <a:br>
              <a:rPr lang="en-GB" dirty="0">
                <a:solidFill>
                  <a:schemeClr val="tx1"/>
                </a:solidFill>
              </a:rPr>
            </a:br>
            <a:r>
              <a:rPr lang="en-GB" dirty="0">
                <a:solidFill>
                  <a:schemeClr val="tx1"/>
                </a:solidFill>
              </a:rPr>
              <a:t>PowerShell DSC Deployment</a:t>
            </a:r>
            <a:endParaRPr lang="en-US" dirty="0">
              <a:solidFill>
                <a:schemeClr val="tx1"/>
              </a:solidFill>
            </a:endParaRPr>
          </a:p>
        </p:txBody>
      </p:sp>
    </p:spTree>
    <p:extLst>
      <p:ext uri="{BB962C8B-B14F-4D97-AF65-F5344CB8AC3E}">
        <p14:creationId xmlns:p14="http://schemas.microsoft.com/office/powerpoint/2010/main" val="164837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688950"/>
            <a:ext cx="10058399" cy="4121931"/>
          </a:xfrm>
        </p:spPr>
        <p:txBody>
          <a:bodyPr/>
          <a:lstStyle/>
          <a:p>
            <a:r>
              <a:rPr lang="en-GB" sz="4800" dirty="0">
                <a:solidFill>
                  <a:schemeClr val="accent5">
                    <a:lumMod val="50000"/>
                  </a:schemeClr>
                </a:solidFill>
              </a:rPr>
              <a:t>“Now life is simple to deploy and build resources. </a:t>
            </a:r>
            <a:br>
              <a:rPr lang="en-GB" sz="4800" dirty="0">
                <a:solidFill>
                  <a:schemeClr val="accent5">
                    <a:lumMod val="50000"/>
                  </a:schemeClr>
                </a:solidFill>
              </a:rPr>
            </a:br>
            <a:br>
              <a:rPr lang="en-GB" sz="4800" dirty="0">
                <a:solidFill>
                  <a:schemeClr val="accent5">
                    <a:lumMod val="50000"/>
                  </a:schemeClr>
                </a:solidFill>
              </a:rPr>
            </a:br>
            <a:r>
              <a:rPr lang="en-GB" sz="4800" dirty="0">
                <a:solidFill>
                  <a:schemeClr val="accent5">
                    <a:lumMod val="50000"/>
                  </a:schemeClr>
                </a:solidFill>
              </a:rPr>
              <a:t>But connecting them together and securing them is far too complicated, so lets talk Virtual Networks.” </a:t>
            </a:r>
            <a:endParaRPr lang="en-US" sz="4800" dirty="0">
              <a:solidFill>
                <a:schemeClr val="accent5">
                  <a:lumMod val="50000"/>
                </a:schemeClr>
              </a:solidFill>
            </a:endParaRPr>
          </a:p>
        </p:txBody>
      </p:sp>
      <p:sp>
        <p:nvSpPr>
          <p:cNvPr id="6" name="Text Placeholder 5"/>
          <p:cNvSpPr>
            <a:spLocks noGrp="1"/>
          </p:cNvSpPr>
          <p:nvPr>
            <p:ph type="body" sz="quarter" idx="10"/>
          </p:nvPr>
        </p:nvSpPr>
        <p:spPr>
          <a:xfrm>
            <a:off x="4130005" y="5225454"/>
            <a:ext cx="7117433" cy="1071062"/>
          </a:xfrm>
        </p:spPr>
        <p:txBody>
          <a:bodyPr/>
          <a:lstStyle/>
          <a:p>
            <a:pPr algn="r"/>
            <a:r>
              <a:rPr lang="en-GB" dirty="0">
                <a:solidFill>
                  <a:schemeClr val="accent5">
                    <a:lumMod val="50000"/>
                  </a:schemeClr>
                </a:solidFill>
              </a:rPr>
              <a:t>Azure Virtual Networking </a:t>
            </a:r>
          </a:p>
          <a:p>
            <a:pPr algn="r"/>
            <a:r>
              <a:rPr lang="en-GB" dirty="0">
                <a:solidFill>
                  <a:schemeClr val="accent5">
                    <a:lumMod val="50000"/>
                  </a:schemeClr>
                </a:solidFill>
              </a:rPr>
              <a:t>Implementation Team</a:t>
            </a:r>
            <a:endParaRPr lang="en-US" dirty="0">
              <a:solidFill>
                <a:schemeClr val="accent5">
                  <a:lumMod val="50000"/>
                </a:schemeClr>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spTree>
    <p:extLst>
      <p:ext uri="{BB962C8B-B14F-4D97-AF65-F5344CB8AC3E}">
        <p14:creationId xmlns:p14="http://schemas.microsoft.com/office/powerpoint/2010/main" val="2621165677"/>
      </p:ext>
    </p:extLst>
  </p:cSld>
  <p:clrMapOvr>
    <a:overrideClrMapping bg1="lt1" tx1="dk1" bg2="lt2" tx2="dk2" accent1="accent1" accent2="accent2" accent3="accent3" accent4="accent4" accent5="accent5" accent6="accent6" hlink="hlink" folHlink="folHlink"/>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400657"/>
          </a:xfrm>
        </p:spPr>
        <p:txBody>
          <a:bodyPr/>
          <a:lstStyle/>
          <a:p>
            <a:r>
              <a:rPr lang="en-GB" dirty="0">
                <a:solidFill>
                  <a:schemeClr val="tx1"/>
                </a:solidFill>
              </a:rPr>
              <a:t>Networking Choices</a:t>
            </a:r>
            <a:br>
              <a:rPr lang="en-GB" dirty="0">
                <a:solidFill>
                  <a:schemeClr val="tx1"/>
                </a:solidFill>
              </a:rPr>
            </a:br>
            <a:r>
              <a:rPr lang="en-US" sz="4400" dirty="0"/>
              <a:t>Connecting your machines and virtual networks together</a:t>
            </a:r>
            <a:endParaRPr lang="en-US" sz="7200" dirty="0"/>
          </a:p>
        </p:txBody>
      </p:sp>
      <p:grpSp>
        <p:nvGrpSpPr>
          <p:cNvPr id="18" name="Group 17"/>
          <p:cNvGrpSpPr/>
          <p:nvPr/>
        </p:nvGrpSpPr>
        <p:grpSpPr>
          <a:xfrm>
            <a:off x="10114613" y="4793406"/>
            <a:ext cx="2047225" cy="1993483"/>
            <a:chOff x="1067335" y="3160159"/>
            <a:chExt cx="918975" cy="918975"/>
          </a:xfrm>
          <a:solidFill>
            <a:schemeClr val="accent5">
              <a:lumMod val="40000"/>
              <a:lumOff val="60000"/>
            </a:schemeClr>
          </a:solidFill>
        </p:grpSpPr>
        <p:grpSp>
          <p:nvGrpSpPr>
            <p:cNvPr id="19" name="Group 18"/>
            <p:cNvGrpSpPr/>
            <p:nvPr/>
          </p:nvGrpSpPr>
          <p:grpSpPr>
            <a:xfrm>
              <a:off x="1067335" y="3165782"/>
              <a:ext cx="918975" cy="703485"/>
              <a:chOff x="840086" y="3225048"/>
              <a:chExt cx="1444220" cy="1105566"/>
            </a:xfrm>
            <a:grpFill/>
          </p:grpSpPr>
          <p:grpSp>
            <p:nvGrpSpPr>
              <p:cNvPr id="27" name="Group 26"/>
              <p:cNvGrpSpPr/>
              <p:nvPr/>
            </p:nvGrpSpPr>
            <p:grpSpPr>
              <a:xfrm>
                <a:off x="949883" y="3225048"/>
                <a:ext cx="1334423" cy="991266"/>
                <a:chOff x="949883" y="3225048"/>
                <a:chExt cx="1334423" cy="991266"/>
              </a:xfrm>
              <a:grpFill/>
            </p:grpSpPr>
            <p:cxnSp>
              <p:nvCxnSpPr>
                <p:cNvPr id="29" name="Straight Connector 28"/>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30" name="Oval 29"/>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Block Arc 31"/>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8" name="Block Arc 27"/>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20" name="Group 19"/>
            <p:cNvGrpSpPr/>
            <p:nvPr/>
          </p:nvGrpSpPr>
          <p:grpSpPr>
            <a:xfrm rot="5400000">
              <a:off x="1119913" y="3267904"/>
              <a:ext cx="918975" cy="703485"/>
              <a:chOff x="840086" y="3225048"/>
              <a:chExt cx="1444220" cy="1105566"/>
            </a:xfrm>
            <a:grpFill/>
          </p:grpSpPr>
          <p:grpSp>
            <p:nvGrpSpPr>
              <p:cNvPr id="21" name="Group 20"/>
              <p:cNvGrpSpPr/>
              <p:nvPr/>
            </p:nvGrpSpPr>
            <p:grpSpPr>
              <a:xfrm>
                <a:off x="949883" y="3225048"/>
                <a:ext cx="1334423" cy="991266"/>
                <a:chOff x="949883" y="3225048"/>
                <a:chExt cx="1334423" cy="991266"/>
              </a:xfrm>
              <a:grpFill/>
            </p:grpSpPr>
            <p:cxnSp>
              <p:nvCxnSpPr>
                <p:cNvPr id="23" name="Straight Connector 22"/>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24" name="Oval 23"/>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Block Arc 25"/>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2" name="Block Arc 21"/>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34798733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82" y="-1"/>
            <a:ext cx="12434711" cy="80048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Virtual Machine Networking Options</a:t>
            </a:r>
          </a:p>
        </p:txBody>
      </p:sp>
      <p:pic>
        <p:nvPicPr>
          <p:cNvPr id="5" name="Picture 4"/>
          <p:cNvPicPr>
            <a:picLocks noChangeAspect="1"/>
          </p:cNvPicPr>
          <p:nvPr/>
        </p:nvPicPr>
        <p:blipFill>
          <a:blip r:embed="rId3"/>
          <a:stretch>
            <a:fillRect/>
          </a:stretch>
        </p:blipFill>
        <p:spPr>
          <a:xfrm>
            <a:off x="10153982" y="1671850"/>
            <a:ext cx="1930549" cy="1629718"/>
          </a:xfrm>
          <a:prstGeom prst="rect">
            <a:avLst/>
          </a:prstGeom>
        </p:spPr>
      </p:pic>
      <p:grpSp>
        <p:nvGrpSpPr>
          <p:cNvPr id="12" name="Group 11"/>
          <p:cNvGrpSpPr/>
          <p:nvPr/>
        </p:nvGrpSpPr>
        <p:grpSpPr>
          <a:xfrm>
            <a:off x="457597" y="4051768"/>
            <a:ext cx="11850622" cy="1571086"/>
            <a:chOff x="313581" y="3569270"/>
            <a:chExt cx="11850622" cy="1571086"/>
          </a:xfrm>
        </p:grpSpPr>
        <p:pic>
          <p:nvPicPr>
            <p:cNvPr id="10" name="Picture 9"/>
            <p:cNvPicPr>
              <a:picLocks noChangeAspect="1"/>
            </p:cNvPicPr>
            <p:nvPr/>
          </p:nvPicPr>
          <p:blipFill>
            <a:blip r:embed="rId4"/>
            <a:stretch>
              <a:fillRect/>
            </a:stretch>
          </p:blipFill>
          <p:spPr>
            <a:xfrm>
              <a:off x="10009966" y="3569270"/>
              <a:ext cx="1945158" cy="1476059"/>
            </a:xfrm>
            <a:prstGeom prst="rect">
              <a:avLst/>
            </a:prstGeom>
          </p:spPr>
        </p:pic>
        <p:sp>
          <p:nvSpPr>
            <p:cNvPr id="11" name="Rectangle 10"/>
            <p:cNvSpPr/>
            <p:nvPr/>
          </p:nvSpPr>
          <p:spPr>
            <a:xfrm>
              <a:off x="313581" y="3724584"/>
              <a:ext cx="11850622" cy="1415772"/>
            </a:xfrm>
            <a:prstGeom prst="rect">
              <a:avLst/>
            </a:prstGeom>
          </p:spPr>
          <p:txBody>
            <a:bodyPr wrap="square">
              <a:spAutoFit/>
            </a:bodyPr>
            <a:lstStyle/>
            <a:p>
              <a:pPr>
                <a:lnSpc>
                  <a:spcPct val="90000"/>
                </a:lnSpc>
                <a:spcBef>
                  <a:spcPct val="20000"/>
                </a:spcBef>
                <a:buSzPct val="90000"/>
                <a:buFont typeface="Arial" pitchFamily="34" charset="0"/>
              </a:pPr>
              <a:r>
                <a:rPr lang="en-GB" sz="3200" b="1" dirty="0">
                  <a:solidFill>
                    <a:schemeClr val="accent5">
                      <a:lumMod val="50000"/>
                    </a:schemeClr>
                  </a:solidFill>
                  <a:latin typeface="+mj-lt"/>
                </a:rPr>
                <a:t>Azure Resource Manager</a:t>
              </a:r>
            </a:p>
            <a:p>
              <a:pPr>
                <a:lnSpc>
                  <a:spcPct val="90000"/>
                </a:lnSpc>
                <a:spcBef>
                  <a:spcPct val="20000"/>
                </a:spcBef>
                <a:buSzPct val="90000"/>
                <a:buFont typeface="Arial" pitchFamily="34" charset="0"/>
              </a:pPr>
              <a:endParaRPr lang="en-GB" sz="3200" b="1" dirty="0">
                <a:solidFill>
                  <a:schemeClr val="accent5">
                    <a:lumMod val="50000"/>
                  </a:schemeClr>
                </a:solidFill>
                <a:latin typeface="+mj-lt"/>
              </a:endParaRPr>
            </a:p>
            <a:p>
              <a:pPr marL="342900" lvl="1" indent="-342900">
                <a:lnSpc>
                  <a:spcPct val="90000"/>
                </a:lnSpc>
                <a:spcBef>
                  <a:spcPct val="20000"/>
                </a:spcBef>
                <a:buSzPct val="90000"/>
                <a:buFont typeface="Arial" pitchFamily="34" charset="0"/>
                <a:buChar char="•"/>
              </a:pPr>
              <a:r>
                <a:rPr lang="en-GB" sz="2000" dirty="0">
                  <a:solidFill>
                    <a:schemeClr val="accent5">
                      <a:lumMod val="50000"/>
                    </a:schemeClr>
                  </a:solidFill>
                </a:rPr>
                <a:t>All VMs must be on a Virtual Network, even standalone VMs</a:t>
              </a:r>
            </a:p>
          </p:txBody>
        </p:sp>
      </p:grpSp>
      <p:sp>
        <p:nvSpPr>
          <p:cNvPr id="13" name="Rectangle 12"/>
          <p:cNvSpPr/>
          <p:nvPr/>
        </p:nvSpPr>
        <p:spPr>
          <a:xfrm>
            <a:off x="457597" y="1441954"/>
            <a:ext cx="6216650" cy="2123658"/>
          </a:xfrm>
          <a:prstGeom prst="rect">
            <a:avLst/>
          </a:prstGeom>
        </p:spPr>
        <p:txBody>
          <a:bodyPr>
            <a:spAutoFit/>
          </a:bodyPr>
          <a:lstStyle/>
          <a:p>
            <a:r>
              <a:rPr lang="en-GB" sz="3200" b="1" dirty="0">
                <a:solidFill>
                  <a:schemeClr val="accent5">
                    <a:lumMod val="50000"/>
                  </a:schemeClr>
                </a:solidFill>
                <a:latin typeface="+mj-lt"/>
              </a:rPr>
              <a:t>Classic ASM </a:t>
            </a:r>
          </a:p>
          <a:p>
            <a:endParaRPr lang="en-GB" sz="3200" b="1" dirty="0">
              <a:solidFill>
                <a:schemeClr val="accent5">
                  <a:lumMod val="50000"/>
                </a:schemeClr>
              </a:solidFill>
            </a:endParaRPr>
          </a:p>
          <a:p>
            <a:pPr marL="571500" lvl="2" indent="-342900">
              <a:buFont typeface="Arial" panose="020B0604020202020204" pitchFamily="34" charset="0"/>
              <a:buChar char="•"/>
            </a:pPr>
            <a:r>
              <a:rPr lang="en-GB" dirty="0">
                <a:solidFill>
                  <a:schemeClr val="accent5">
                    <a:lumMod val="50000"/>
                  </a:schemeClr>
                </a:solidFill>
              </a:rPr>
              <a:t>Standalone VM, configure Endpoints per VM </a:t>
            </a:r>
          </a:p>
          <a:p>
            <a:pPr marL="571500" lvl="2" indent="-342900">
              <a:buFont typeface="Arial" panose="020B0604020202020204" pitchFamily="34" charset="0"/>
              <a:buChar char="•"/>
            </a:pPr>
            <a:r>
              <a:rPr lang="en-GB" dirty="0">
                <a:solidFill>
                  <a:schemeClr val="accent5">
                    <a:lumMod val="50000"/>
                  </a:schemeClr>
                </a:solidFill>
              </a:rPr>
              <a:t>VM(s) on a Virtual Network, configure as a Set</a:t>
            </a:r>
          </a:p>
          <a:p>
            <a:pPr marL="342900" indent="-342900">
              <a:buFont typeface="Arial" panose="020B0604020202020204" pitchFamily="34" charset="0"/>
              <a:buChar char="•"/>
            </a:pPr>
            <a:endParaRPr lang="en-GB" sz="3200" dirty="0">
              <a:solidFill>
                <a:schemeClr val="accent5">
                  <a:lumMod val="50000"/>
                </a:schemeClr>
              </a:solidFill>
            </a:endParaRPr>
          </a:p>
        </p:txBody>
      </p:sp>
      <p:grpSp>
        <p:nvGrpSpPr>
          <p:cNvPr id="29" name="Group 28"/>
          <p:cNvGrpSpPr/>
          <p:nvPr/>
        </p:nvGrpSpPr>
        <p:grpSpPr>
          <a:xfrm>
            <a:off x="11546829" y="63619"/>
            <a:ext cx="736865" cy="736865"/>
            <a:chOff x="1067335" y="3160159"/>
            <a:chExt cx="918975" cy="918975"/>
          </a:xfrm>
          <a:solidFill>
            <a:schemeClr val="accent5">
              <a:lumMod val="40000"/>
              <a:lumOff val="60000"/>
            </a:schemeClr>
          </a:solidFill>
        </p:grpSpPr>
        <p:grpSp>
          <p:nvGrpSpPr>
            <p:cNvPr id="30" name="Group 29"/>
            <p:cNvGrpSpPr/>
            <p:nvPr/>
          </p:nvGrpSpPr>
          <p:grpSpPr>
            <a:xfrm>
              <a:off x="1067335" y="3165782"/>
              <a:ext cx="918975" cy="703485"/>
              <a:chOff x="840086" y="3225048"/>
              <a:chExt cx="1444220" cy="1105566"/>
            </a:xfrm>
            <a:grpFill/>
          </p:grpSpPr>
          <p:grpSp>
            <p:nvGrpSpPr>
              <p:cNvPr id="38" name="Group 37"/>
              <p:cNvGrpSpPr/>
              <p:nvPr/>
            </p:nvGrpSpPr>
            <p:grpSpPr>
              <a:xfrm>
                <a:off x="949883" y="3225048"/>
                <a:ext cx="1334423" cy="991266"/>
                <a:chOff x="949883" y="3225048"/>
                <a:chExt cx="1334423" cy="991266"/>
              </a:xfrm>
              <a:grpFill/>
            </p:grpSpPr>
            <p:cxnSp>
              <p:nvCxnSpPr>
                <p:cNvPr id="40" name="Straight Connector 39"/>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41" name="Oval 40"/>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Block Arc 42"/>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39" name="Block Arc 38"/>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31" name="Group 30"/>
            <p:cNvGrpSpPr/>
            <p:nvPr/>
          </p:nvGrpSpPr>
          <p:grpSpPr>
            <a:xfrm rot="5400000">
              <a:off x="1119913" y="3267904"/>
              <a:ext cx="918975" cy="703485"/>
              <a:chOff x="840086" y="3225048"/>
              <a:chExt cx="1444220" cy="1105566"/>
            </a:xfrm>
            <a:grpFill/>
          </p:grpSpPr>
          <p:grpSp>
            <p:nvGrpSpPr>
              <p:cNvPr id="32" name="Group 31"/>
              <p:cNvGrpSpPr/>
              <p:nvPr/>
            </p:nvGrpSpPr>
            <p:grpSpPr>
              <a:xfrm>
                <a:off x="949883" y="3225048"/>
                <a:ext cx="1334423" cy="991266"/>
                <a:chOff x="949883" y="3225048"/>
                <a:chExt cx="1334423" cy="991266"/>
              </a:xfrm>
              <a:grpFill/>
            </p:grpSpPr>
            <p:cxnSp>
              <p:nvCxnSpPr>
                <p:cNvPr id="34" name="Straight Connector 33"/>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35" name="Oval 34"/>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Block Arc 36"/>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33" name="Block Arc 32"/>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2353338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03" y="1240443"/>
            <a:ext cx="11887200" cy="5595378"/>
          </a:xfrm>
        </p:spPr>
        <p:txBody>
          <a:bodyPr/>
          <a:lstStyle/>
          <a:p>
            <a:pPr marL="342900" indent="-342900">
              <a:buFont typeface="Arial" panose="020B0604020202020204" pitchFamily="34" charset="0"/>
              <a:buChar char="•"/>
            </a:pPr>
            <a:r>
              <a:rPr lang="en-GB" sz="2400" b="1" dirty="0">
                <a:solidFill>
                  <a:schemeClr val="accent5">
                    <a:lumMod val="50000"/>
                  </a:schemeClr>
                </a:solidFill>
                <a:latin typeface="+mn-lt"/>
              </a:rPr>
              <a:t>Virtual Private Network Gateway</a:t>
            </a:r>
          </a:p>
          <a:p>
            <a:pPr marL="571500" lvl="2" indent="-342900">
              <a:buFont typeface="Wingdings" panose="05000000000000000000" pitchFamily="2" charset="2"/>
              <a:buChar char="§"/>
            </a:pPr>
            <a:endParaRPr lang="en-GB" sz="1200" dirty="0">
              <a:solidFill>
                <a:schemeClr val="accent5">
                  <a:lumMod val="50000"/>
                </a:schemeClr>
              </a:solidFill>
            </a:endParaRPr>
          </a:p>
          <a:p>
            <a:pPr marL="571500" lvl="2" indent="-342900">
              <a:buFont typeface="Wingdings" panose="05000000000000000000" pitchFamily="2" charset="2"/>
              <a:buChar char="§"/>
            </a:pPr>
            <a:r>
              <a:rPr lang="en-GB" sz="1200" dirty="0">
                <a:solidFill>
                  <a:schemeClr val="accent5">
                    <a:lumMod val="50000"/>
                  </a:schemeClr>
                </a:solidFill>
              </a:rPr>
              <a:t>Consider On-Premise Device regarding Static and Dynamic vs High-Performance VPN gateways</a:t>
            </a:r>
          </a:p>
          <a:p>
            <a:pPr marL="571500" lvl="2" indent="-342900">
              <a:buFont typeface="Wingdings" panose="05000000000000000000" pitchFamily="2" charset="2"/>
              <a:buChar char="§"/>
            </a:pPr>
            <a:r>
              <a:rPr lang="en-GB" sz="1200" dirty="0">
                <a:solidFill>
                  <a:schemeClr val="accent5">
                    <a:lumMod val="50000"/>
                  </a:schemeClr>
                </a:solidFill>
              </a:rPr>
              <a:t>Not all devices can support multiple IPSec tunnels</a:t>
            </a:r>
          </a:p>
          <a:p>
            <a:pPr lvl="2"/>
            <a:endParaRPr lang="en-GB" sz="1200" b="1" dirty="0">
              <a:solidFill>
                <a:schemeClr val="accent5">
                  <a:lumMod val="50000"/>
                </a:schemeClr>
              </a:solidFill>
            </a:endParaRPr>
          </a:p>
          <a:p>
            <a:pPr marL="342900" indent="-342900">
              <a:buFont typeface="Arial" panose="020B0604020202020204" pitchFamily="34" charset="0"/>
              <a:buChar char="•"/>
            </a:pPr>
            <a:r>
              <a:rPr lang="en-GB" sz="2400" b="1" dirty="0">
                <a:solidFill>
                  <a:schemeClr val="accent5">
                    <a:lumMod val="50000"/>
                  </a:schemeClr>
                </a:solidFill>
                <a:latin typeface="+mn-lt"/>
              </a:rPr>
              <a:t>Expose an SSL Endpoint </a:t>
            </a:r>
            <a:endParaRPr lang="en-GB" sz="1200" dirty="0">
              <a:solidFill>
                <a:schemeClr val="accent5">
                  <a:lumMod val="50000"/>
                </a:schemeClr>
              </a:solidFill>
              <a:latin typeface="+mn-lt"/>
            </a:endParaRPr>
          </a:p>
          <a:p>
            <a:pPr marL="571500" lvl="2" indent="-342900">
              <a:buFont typeface="Wingdings" panose="05000000000000000000" pitchFamily="2" charset="2"/>
              <a:buChar char="§"/>
            </a:pPr>
            <a:r>
              <a:rPr lang="en-GB" sz="1200" dirty="0">
                <a:solidFill>
                  <a:schemeClr val="accent5">
                    <a:lumMod val="50000"/>
                  </a:schemeClr>
                </a:solidFill>
              </a:rPr>
              <a:t>(and unlock it via your Network Security Group)</a:t>
            </a:r>
          </a:p>
          <a:p>
            <a:pPr marL="342900" indent="-342900">
              <a:buFont typeface="Arial" panose="020B0604020202020204" pitchFamily="34" charset="0"/>
              <a:buChar char="•"/>
            </a:pPr>
            <a:endParaRPr lang="en-GB" sz="2400" b="1" dirty="0">
              <a:solidFill>
                <a:schemeClr val="accent5">
                  <a:lumMod val="50000"/>
                </a:schemeClr>
              </a:solidFill>
              <a:latin typeface="+mn-lt"/>
            </a:endParaRPr>
          </a:p>
          <a:p>
            <a:pPr marL="342900" indent="-342900">
              <a:buFont typeface="Arial" panose="020B0604020202020204" pitchFamily="34" charset="0"/>
              <a:buChar char="•"/>
            </a:pPr>
            <a:r>
              <a:rPr lang="en-GB" sz="2400" b="1" dirty="0">
                <a:solidFill>
                  <a:schemeClr val="accent5">
                    <a:lumMod val="50000"/>
                  </a:schemeClr>
                </a:solidFill>
                <a:latin typeface="+mn-lt"/>
              </a:rPr>
              <a:t>ExpressRoute Connections</a:t>
            </a:r>
          </a:p>
          <a:p>
            <a:pPr marL="342900" indent="-342900">
              <a:buFont typeface="Arial" panose="020B0604020202020204" pitchFamily="34" charset="0"/>
              <a:buChar char="•"/>
            </a:pPr>
            <a:endParaRPr lang="en-GB" sz="2400" b="1" dirty="0">
              <a:solidFill>
                <a:schemeClr val="accent5">
                  <a:lumMod val="50000"/>
                </a:schemeClr>
              </a:solidFill>
              <a:latin typeface="+mn-lt"/>
            </a:endParaRPr>
          </a:p>
          <a:p>
            <a:pPr marL="342900" indent="-342900">
              <a:buFont typeface="Arial" panose="020B0604020202020204" pitchFamily="34" charset="0"/>
              <a:buChar char="•"/>
            </a:pPr>
            <a:r>
              <a:rPr lang="en-GB" sz="2400" b="1" dirty="0">
                <a:solidFill>
                  <a:schemeClr val="accent5">
                    <a:lumMod val="50000"/>
                  </a:schemeClr>
                </a:solidFill>
                <a:latin typeface="+mn-lt"/>
              </a:rPr>
              <a:t>VNet to VNet Peering</a:t>
            </a:r>
          </a:p>
          <a:p>
            <a:pPr marL="342900" indent="-342900">
              <a:buFont typeface="Arial" panose="020B0604020202020204" pitchFamily="34" charset="0"/>
              <a:buChar char="•"/>
            </a:pPr>
            <a:endParaRPr lang="en-GB" sz="2400" b="1" dirty="0">
              <a:solidFill>
                <a:schemeClr val="accent5">
                  <a:lumMod val="50000"/>
                </a:schemeClr>
              </a:solidFill>
              <a:latin typeface="+mn-lt"/>
            </a:endParaRPr>
          </a:p>
          <a:p>
            <a:pPr marL="342900" indent="-342900">
              <a:buFont typeface="Arial" panose="020B0604020202020204" pitchFamily="34" charset="0"/>
              <a:buChar char="•"/>
            </a:pPr>
            <a:r>
              <a:rPr lang="en-GB" sz="2400" b="1" dirty="0">
                <a:solidFill>
                  <a:schemeClr val="accent5">
                    <a:lumMod val="50000"/>
                  </a:schemeClr>
                </a:solidFill>
                <a:latin typeface="+mn-lt"/>
              </a:rPr>
              <a:t>Hybrid Connection Options </a:t>
            </a:r>
          </a:p>
          <a:p>
            <a:pPr marL="514350" lvl="2" indent="-285750">
              <a:buFont typeface="Wingdings" panose="05000000000000000000" pitchFamily="2" charset="2"/>
              <a:buChar char="§"/>
            </a:pPr>
            <a:endParaRPr lang="en-GB" sz="1200" dirty="0">
              <a:solidFill>
                <a:schemeClr val="accent5">
                  <a:lumMod val="50000"/>
                </a:schemeClr>
              </a:solidFill>
            </a:endParaRPr>
          </a:p>
          <a:p>
            <a:pPr marL="514350" lvl="2" indent="-285750">
              <a:buFont typeface="Wingdings" panose="05000000000000000000" pitchFamily="2" charset="2"/>
              <a:buChar char="§"/>
            </a:pPr>
            <a:r>
              <a:rPr lang="en-GB" sz="1200" dirty="0">
                <a:solidFill>
                  <a:schemeClr val="accent5">
                    <a:lumMod val="50000"/>
                  </a:schemeClr>
                </a:solidFill>
              </a:rPr>
              <a:t>TCP Bridge / Service Bus Based </a:t>
            </a:r>
          </a:p>
          <a:p>
            <a:pPr marL="514350" lvl="2" indent="-285750">
              <a:buFont typeface="Wingdings" panose="05000000000000000000" pitchFamily="2" charset="2"/>
              <a:buChar char="§"/>
            </a:pPr>
            <a:r>
              <a:rPr lang="en-GB" sz="1200" dirty="0">
                <a:solidFill>
                  <a:schemeClr val="accent5">
                    <a:lumMod val="50000"/>
                  </a:schemeClr>
                </a:solidFill>
              </a:rPr>
              <a:t>A.K.A. BizTalk Hybrid Connections, </a:t>
            </a:r>
          </a:p>
          <a:p>
            <a:pPr marL="514350" lvl="2" indent="-285750">
              <a:buFont typeface="Wingdings" panose="05000000000000000000" pitchFamily="2" charset="2"/>
              <a:buChar char="§"/>
            </a:pPr>
            <a:r>
              <a:rPr lang="en-GB" sz="1200" dirty="0">
                <a:solidFill>
                  <a:schemeClr val="accent5">
                    <a:lumMod val="50000"/>
                  </a:schemeClr>
                </a:solidFill>
              </a:rPr>
              <a:t>Service Bus Relay</a:t>
            </a:r>
          </a:p>
          <a:p>
            <a:endParaRPr lang="en-GB" sz="2400" b="1" dirty="0">
              <a:solidFill>
                <a:schemeClr val="accent3"/>
              </a:solidFill>
            </a:endParaRPr>
          </a:p>
        </p:txBody>
      </p:sp>
      <p:sp>
        <p:nvSpPr>
          <p:cNvPr id="4" name="Rectangle 3"/>
          <p:cNvSpPr/>
          <p:nvPr/>
        </p:nvSpPr>
        <p:spPr>
          <a:xfrm>
            <a:off x="882" y="-1"/>
            <a:ext cx="12434711" cy="80048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Network Connectivity Options </a:t>
            </a:r>
          </a:p>
        </p:txBody>
      </p:sp>
      <p:grpSp>
        <p:nvGrpSpPr>
          <p:cNvPr id="6" name="Group 5"/>
          <p:cNvGrpSpPr/>
          <p:nvPr/>
        </p:nvGrpSpPr>
        <p:grpSpPr>
          <a:xfrm>
            <a:off x="11546829" y="63619"/>
            <a:ext cx="736865" cy="736865"/>
            <a:chOff x="1067335" y="3160159"/>
            <a:chExt cx="918975" cy="918975"/>
          </a:xfrm>
          <a:solidFill>
            <a:schemeClr val="accent5">
              <a:lumMod val="40000"/>
              <a:lumOff val="60000"/>
            </a:schemeClr>
          </a:solidFill>
        </p:grpSpPr>
        <p:grpSp>
          <p:nvGrpSpPr>
            <p:cNvPr id="7" name="Group 6"/>
            <p:cNvGrpSpPr/>
            <p:nvPr/>
          </p:nvGrpSpPr>
          <p:grpSpPr>
            <a:xfrm>
              <a:off x="1067335" y="3165782"/>
              <a:ext cx="918975" cy="703485"/>
              <a:chOff x="840086" y="3225048"/>
              <a:chExt cx="1444220" cy="1105566"/>
            </a:xfrm>
            <a:grpFill/>
          </p:grpSpPr>
          <p:grpSp>
            <p:nvGrpSpPr>
              <p:cNvPr id="15" name="Group 14"/>
              <p:cNvGrpSpPr/>
              <p:nvPr/>
            </p:nvGrpSpPr>
            <p:grpSpPr>
              <a:xfrm>
                <a:off x="949883" y="3225048"/>
                <a:ext cx="1334423" cy="991266"/>
                <a:chOff x="949883" y="3225048"/>
                <a:chExt cx="1334423" cy="991266"/>
              </a:xfrm>
              <a:grpFill/>
            </p:grpSpPr>
            <p:cxnSp>
              <p:nvCxnSpPr>
                <p:cNvPr id="17" name="Straight Connector 16"/>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18" name="Oval 17"/>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Block Arc 19"/>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6" name="Block Arc 15"/>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8" name="Group 7"/>
            <p:cNvGrpSpPr/>
            <p:nvPr/>
          </p:nvGrpSpPr>
          <p:grpSpPr>
            <a:xfrm rot="5400000">
              <a:off x="1119913" y="3267904"/>
              <a:ext cx="918975" cy="703485"/>
              <a:chOff x="840086" y="3225048"/>
              <a:chExt cx="1444220" cy="1105566"/>
            </a:xfrm>
            <a:grpFill/>
          </p:grpSpPr>
          <p:grpSp>
            <p:nvGrpSpPr>
              <p:cNvPr id="9" name="Group 8"/>
              <p:cNvGrpSpPr/>
              <p:nvPr/>
            </p:nvGrpSpPr>
            <p:grpSpPr>
              <a:xfrm>
                <a:off x="949883" y="3225048"/>
                <a:ext cx="1334423" cy="991266"/>
                <a:chOff x="949883" y="3225048"/>
                <a:chExt cx="1334423" cy="991266"/>
              </a:xfrm>
              <a:grpFill/>
            </p:grpSpPr>
            <p:cxnSp>
              <p:nvCxnSpPr>
                <p:cNvPr id="11" name="Straight Connector 10"/>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12" name="Oval 11"/>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Block Arc 13"/>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0" name="Block Arc 9"/>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32387214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 calcmode="lin" valueType="num">
                                      <p:cBhvr additive="base">
                                        <p:cTn id="47"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14" end="14"/>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5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03" y="1048990"/>
            <a:ext cx="11887200" cy="6190019"/>
          </a:xfrm>
        </p:spPr>
        <p:txBody>
          <a:bodyPr/>
          <a:lstStyle/>
          <a:p>
            <a:pPr marL="342900" indent="-342900">
              <a:buFont typeface="Arial" panose="020B0604020202020204" pitchFamily="34" charset="0"/>
              <a:buChar char="•"/>
            </a:pPr>
            <a:r>
              <a:rPr lang="en-GB" sz="1800" b="1" dirty="0">
                <a:solidFill>
                  <a:schemeClr val="accent5">
                    <a:lumMod val="50000"/>
                  </a:schemeClr>
                </a:solidFill>
                <a:latin typeface="+mn-lt"/>
              </a:rPr>
              <a:t>Network Security Groups </a:t>
            </a:r>
          </a:p>
          <a:p>
            <a:pPr marL="571500" lvl="2" indent="-342900">
              <a:buFont typeface="Wingdings" panose="05000000000000000000" pitchFamily="2" charset="2"/>
              <a:buChar char="§"/>
            </a:pPr>
            <a:r>
              <a:rPr lang="en-GB" sz="1400" dirty="0">
                <a:solidFill>
                  <a:schemeClr val="accent5">
                    <a:lumMod val="50000"/>
                  </a:schemeClr>
                </a:solidFill>
                <a:latin typeface="+mn-lt"/>
              </a:rPr>
              <a:t>Use Network Security Groups to lock down your (multiple) subnets internally and externally.</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Multicast traffic is not supported.</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Ask yourself - can I just expose an SSL secured endpoint ?</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VPN / ExpressRoute connections will expose EVERYTHING by default behind the gateway to your internal network.</a:t>
            </a:r>
          </a:p>
          <a:p>
            <a:pPr marL="571500" lvl="2" indent="-342900">
              <a:buFont typeface="Wingdings" panose="05000000000000000000" pitchFamily="2" charset="2"/>
              <a:buChar char="§"/>
            </a:pPr>
            <a:r>
              <a:rPr lang="en-GB" sz="1400" dirty="0">
                <a:solidFill>
                  <a:schemeClr val="accent5">
                    <a:lumMod val="50000"/>
                  </a:schemeClr>
                </a:solidFill>
                <a:latin typeface="+mn-lt"/>
              </a:rPr>
              <a:t>Do you want to lock them down with an NSG?</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ExpressRoute connections have </a:t>
            </a:r>
            <a:r>
              <a:rPr lang="en-GB" sz="1800" b="1" u="sng" dirty="0">
                <a:solidFill>
                  <a:schemeClr val="accent5">
                    <a:lumMod val="50000"/>
                  </a:schemeClr>
                </a:solidFill>
                <a:latin typeface="+mn-lt"/>
              </a:rPr>
              <a:t>significantly</a:t>
            </a:r>
            <a:r>
              <a:rPr lang="en-GB" sz="1800" b="1" dirty="0">
                <a:solidFill>
                  <a:schemeClr val="accent5">
                    <a:lumMod val="50000"/>
                  </a:schemeClr>
                </a:solidFill>
                <a:latin typeface="+mn-lt"/>
              </a:rPr>
              <a:t> lower connection latency than VPN</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VPN Transit routing is only supported in some circumstances.</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VNet peering can be used to connect VNets together without a VPN gateway.</a:t>
            </a:r>
          </a:p>
          <a:p>
            <a:pPr marL="342900" indent="-342900">
              <a:buFont typeface="Arial" panose="020B0604020202020204" pitchFamily="34" charset="0"/>
              <a:buChar char="•"/>
            </a:pPr>
            <a:endParaRPr lang="en-GB" sz="1800" b="1" dirty="0">
              <a:solidFill>
                <a:schemeClr val="accent5">
                  <a:lumMod val="50000"/>
                </a:schemeClr>
              </a:solidFill>
              <a:latin typeface="+mn-lt"/>
            </a:endParaRPr>
          </a:p>
          <a:p>
            <a:pPr marL="342900" indent="-342900">
              <a:buFont typeface="Arial" panose="020B0604020202020204" pitchFamily="34" charset="0"/>
              <a:buChar char="•"/>
            </a:pPr>
            <a:r>
              <a:rPr lang="en-GB" sz="1800" b="1" dirty="0">
                <a:solidFill>
                  <a:schemeClr val="accent5">
                    <a:lumMod val="50000"/>
                  </a:schemeClr>
                </a:solidFill>
                <a:latin typeface="+mn-lt"/>
              </a:rPr>
              <a:t>Consider Gateway / WAF appliances such as a Barracuda, F5 or Application Gateway </a:t>
            </a:r>
          </a:p>
          <a:p>
            <a:endParaRPr lang="en-GB" sz="2400" b="1" dirty="0">
              <a:solidFill>
                <a:schemeClr val="accent3"/>
              </a:solidFill>
            </a:endParaRPr>
          </a:p>
        </p:txBody>
      </p:sp>
      <p:sp>
        <p:nvSpPr>
          <p:cNvPr id="4" name="Rectangle 3"/>
          <p:cNvSpPr/>
          <p:nvPr/>
        </p:nvSpPr>
        <p:spPr>
          <a:xfrm>
            <a:off x="882" y="-1"/>
            <a:ext cx="12434711" cy="80048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IaaS Networking – Things to remember</a:t>
            </a:r>
          </a:p>
        </p:txBody>
      </p:sp>
      <p:grpSp>
        <p:nvGrpSpPr>
          <p:cNvPr id="6" name="Group 5"/>
          <p:cNvGrpSpPr/>
          <p:nvPr/>
        </p:nvGrpSpPr>
        <p:grpSpPr>
          <a:xfrm>
            <a:off x="11546829" y="63619"/>
            <a:ext cx="736865" cy="736865"/>
            <a:chOff x="1067335" y="3160159"/>
            <a:chExt cx="918975" cy="918975"/>
          </a:xfrm>
          <a:solidFill>
            <a:schemeClr val="accent5">
              <a:lumMod val="40000"/>
              <a:lumOff val="60000"/>
            </a:schemeClr>
          </a:solidFill>
        </p:grpSpPr>
        <p:grpSp>
          <p:nvGrpSpPr>
            <p:cNvPr id="7" name="Group 6"/>
            <p:cNvGrpSpPr/>
            <p:nvPr/>
          </p:nvGrpSpPr>
          <p:grpSpPr>
            <a:xfrm>
              <a:off x="1067335" y="3165782"/>
              <a:ext cx="918975" cy="703485"/>
              <a:chOff x="840086" y="3225048"/>
              <a:chExt cx="1444220" cy="1105566"/>
            </a:xfrm>
            <a:grpFill/>
          </p:grpSpPr>
          <p:grpSp>
            <p:nvGrpSpPr>
              <p:cNvPr id="15" name="Group 14"/>
              <p:cNvGrpSpPr/>
              <p:nvPr/>
            </p:nvGrpSpPr>
            <p:grpSpPr>
              <a:xfrm>
                <a:off x="949883" y="3225048"/>
                <a:ext cx="1334423" cy="991266"/>
                <a:chOff x="949883" y="3225048"/>
                <a:chExt cx="1334423" cy="991266"/>
              </a:xfrm>
              <a:grpFill/>
            </p:grpSpPr>
            <p:cxnSp>
              <p:nvCxnSpPr>
                <p:cNvPr id="17" name="Straight Connector 16"/>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18" name="Oval 17"/>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Block Arc 19"/>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6" name="Block Arc 15"/>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8" name="Group 7"/>
            <p:cNvGrpSpPr/>
            <p:nvPr/>
          </p:nvGrpSpPr>
          <p:grpSpPr>
            <a:xfrm rot="5400000">
              <a:off x="1119913" y="3267904"/>
              <a:ext cx="918975" cy="703485"/>
              <a:chOff x="840086" y="3225048"/>
              <a:chExt cx="1444220" cy="1105566"/>
            </a:xfrm>
            <a:grpFill/>
          </p:grpSpPr>
          <p:grpSp>
            <p:nvGrpSpPr>
              <p:cNvPr id="9" name="Group 8"/>
              <p:cNvGrpSpPr/>
              <p:nvPr/>
            </p:nvGrpSpPr>
            <p:grpSpPr>
              <a:xfrm>
                <a:off x="949883" y="3225048"/>
                <a:ext cx="1334423" cy="991266"/>
                <a:chOff x="949883" y="3225048"/>
                <a:chExt cx="1334423" cy="991266"/>
              </a:xfrm>
              <a:grpFill/>
            </p:grpSpPr>
            <p:cxnSp>
              <p:nvCxnSpPr>
                <p:cNvPr id="11" name="Straight Connector 10"/>
                <p:cNvCxnSpPr/>
                <p:nvPr/>
              </p:nvCxnSpPr>
              <p:spPr>
                <a:xfrm flipV="1">
                  <a:off x="1146185" y="3513667"/>
                  <a:ext cx="858722" cy="491066"/>
                </a:xfrm>
                <a:prstGeom prst="line">
                  <a:avLst/>
                </a:prstGeom>
                <a:grpFill/>
                <a:ln w="76200">
                  <a:solidFill>
                    <a:schemeClr val="bg1"/>
                  </a:solidFill>
                </a:ln>
              </p:spPr>
              <p:style>
                <a:lnRef idx="2">
                  <a:schemeClr val="accent5"/>
                </a:lnRef>
                <a:fillRef idx="0">
                  <a:schemeClr val="accent5"/>
                </a:fillRef>
                <a:effectRef idx="1">
                  <a:schemeClr val="accent5"/>
                </a:effectRef>
                <a:fontRef idx="minor">
                  <a:schemeClr val="tx1"/>
                </a:fontRef>
              </p:style>
            </p:cxnSp>
            <p:sp>
              <p:nvSpPr>
                <p:cNvPr id="12" name="Oval 11"/>
                <p:cNvSpPr/>
                <p:nvPr/>
              </p:nvSpPr>
              <p:spPr>
                <a:xfrm>
                  <a:off x="1839807" y="3335953"/>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949883" y="3886114"/>
                  <a:ext cx="330200" cy="3302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Block Arc 13"/>
                <p:cNvSpPr/>
                <p:nvPr/>
              </p:nvSpPr>
              <p:spPr>
                <a:xfrm rot="3600000">
                  <a:off x="1725506" y="3225048"/>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0" name="Block Arc 9"/>
              <p:cNvSpPr/>
              <p:nvPr/>
            </p:nvSpPr>
            <p:spPr>
              <a:xfrm rot="14429750">
                <a:off x="840086" y="3771814"/>
                <a:ext cx="558800" cy="558800"/>
              </a:xfrm>
              <a:prstGeom prst="blockArc">
                <a:avLst>
                  <a:gd name="adj1" fmla="val 10800000"/>
                  <a:gd name="adj2" fmla="val 0"/>
                  <a:gd name="adj3" fmla="val 9849"/>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402690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764" y="-103138"/>
            <a:ext cx="12434711" cy="90362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solidFill>
                  <a:schemeClr val="bg1"/>
                </a:solidFill>
                <a:latin typeface="Segoe UI Light" panose="020B0502040204020203" pitchFamily="34" charset="0"/>
                <a:cs typeface="Segoe UI Light" panose="020B0502040204020203" pitchFamily="34" charset="0"/>
              </a:rPr>
              <a:t>The theme for the afternoon</a:t>
            </a:r>
            <a:endParaRPr lang="en-GB" sz="2448" b="1" dirty="0">
              <a:solidFill>
                <a:schemeClr val="bg1"/>
              </a:solidFill>
              <a:latin typeface="Segoe UI Light" panose="020B0502040204020203" pitchFamily="34" charset="0"/>
              <a:cs typeface="Segoe UI Light" panose="020B0502040204020203" pitchFamily="34" charset="0"/>
            </a:endParaRPr>
          </a:p>
        </p:txBody>
      </p:sp>
      <p:cxnSp>
        <p:nvCxnSpPr>
          <p:cNvPr id="7" name="Straight Connector 6"/>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9" name="Picture 8"/>
          <p:cNvPicPr>
            <a:picLocks noChangeAspect="1"/>
          </p:cNvPicPr>
          <p:nvPr/>
        </p:nvPicPr>
        <p:blipFill>
          <a:blip r:embed="rId3"/>
          <a:stretch>
            <a:fillRect/>
          </a:stretch>
        </p:blipFill>
        <p:spPr>
          <a:xfrm>
            <a:off x="213507" y="6491981"/>
            <a:ext cx="1404156" cy="380002"/>
          </a:xfrm>
          <a:prstGeom prst="rect">
            <a:avLst/>
          </a:prstGeom>
        </p:spPr>
      </p:pic>
      <p:grpSp>
        <p:nvGrpSpPr>
          <p:cNvPr id="10" name="Group 4"/>
          <p:cNvGrpSpPr>
            <a:grpSpLocks noChangeAspect="1"/>
          </p:cNvGrpSpPr>
          <p:nvPr/>
        </p:nvGrpSpPr>
        <p:grpSpPr bwMode="auto">
          <a:xfrm>
            <a:off x="11402813" y="121098"/>
            <a:ext cx="500281" cy="321767"/>
            <a:chOff x="3727" y="2004"/>
            <a:chExt cx="227" cy="146"/>
          </a:xfrm>
          <a:solidFill>
            <a:srgbClr val="2FC9FF"/>
          </a:solidFill>
        </p:grpSpPr>
        <p:sp>
          <p:nvSpPr>
            <p:cNvPr id="11" name="Freeform 5"/>
            <p:cNvSpPr>
              <a:spLocks/>
            </p:cNvSpPr>
            <p:nvPr/>
          </p:nvSpPr>
          <p:spPr bwMode="auto">
            <a:xfrm>
              <a:off x="3727" y="2004"/>
              <a:ext cx="149" cy="112"/>
            </a:xfrm>
            <a:custGeom>
              <a:avLst/>
              <a:gdLst>
                <a:gd name="T0" fmla="*/ 803 w 891"/>
                <a:gd name="T1" fmla="*/ 495 h 668"/>
                <a:gd name="T2" fmla="*/ 724 w 891"/>
                <a:gd name="T3" fmla="*/ 547 h 668"/>
                <a:gd name="T4" fmla="*/ 221 w 891"/>
                <a:gd name="T5" fmla="*/ 547 h 668"/>
                <a:gd name="T6" fmla="*/ 67 w 891"/>
                <a:gd name="T7" fmla="*/ 393 h 668"/>
                <a:gd name="T8" fmla="*/ 221 w 891"/>
                <a:gd name="T9" fmla="*/ 238 h 668"/>
                <a:gd name="T10" fmla="*/ 293 w 891"/>
                <a:gd name="T11" fmla="*/ 238 h 668"/>
                <a:gd name="T12" fmla="*/ 309 w 891"/>
                <a:gd name="T13" fmla="*/ 188 h 668"/>
                <a:gd name="T14" fmla="*/ 318 w 891"/>
                <a:gd name="T15" fmla="*/ 170 h 668"/>
                <a:gd name="T16" fmla="*/ 496 w 891"/>
                <a:gd name="T17" fmla="*/ 68 h 668"/>
                <a:gd name="T18" fmla="*/ 661 w 891"/>
                <a:gd name="T19" fmla="*/ 151 h 668"/>
                <a:gd name="T20" fmla="*/ 728 w 891"/>
                <a:gd name="T21" fmla="*/ 129 h 668"/>
                <a:gd name="T22" fmla="*/ 496 w 891"/>
                <a:gd name="T23" fmla="*/ 0 h 668"/>
                <a:gd name="T24" fmla="*/ 243 w 891"/>
                <a:gd name="T25" fmla="*/ 171 h 668"/>
                <a:gd name="T26" fmla="*/ 243 w 891"/>
                <a:gd name="T27" fmla="*/ 172 h 668"/>
                <a:gd name="T28" fmla="*/ 243 w 891"/>
                <a:gd name="T29" fmla="*/ 171 h 668"/>
                <a:gd name="T30" fmla="*/ 223 w 891"/>
                <a:gd name="T31" fmla="*/ 171 h 668"/>
                <a:gd name="T32" fmla="*/ 0 w 891"/>
                <a:gd name="T33" fmla="*/ 394 h 668"/>
                <a:gd name="T34" fmla="*/ 223 w 891"/>
                <a:gd name="T35" fmla="*/ 617 h 668"/>
                <a:gd name="T36" fmla="*/ 726 w 891"/>
                <a:gd name="T37" fmla="*/ 617 h 668"/>
                <a:gd name="T38" fmla="*/ 805 w 891"/>
                <a:gd name="T39" fmla="*/ 668 h 668"/>
                <a:gd name="T40" fmla="*/ 891 w 891"/>
                <a:gd name="T41" fmla="*/ 582 h 668"/>
                <a:gd name="T42" fmla="*/ 803 w 891"/>
                <a:gd name="T43" fmla="*/ 495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1" h="668">
                  <a:moveTo>
                    <a:pt x="803" y="495"/>
                  </a:moveTo>
                  <a:cubicBezTo>
                    <a:pt x="768" y="495"/>
                    <a:pt x="739" y="516"/>
                    <a:pt x="724" y="547"/>
                  </a:cubicBezTo>
                  <a:lnTo>
                    <a:pt x="221" y="547"/>
                  </a:lnTo>
                  <a:cubicBezTo>
                    <a:pt x="137" y="547"/>
                    <a:pt x="67" y="479"/>
                    <a:pt x="67" y="393"/>
                  </a:cubicBezTo>
                  <a:cubicBezTo>
                    <a:pt x="67" y="308"/>
                    <a:pt x="135" y="238"/>
                    <a:pt x="221" y="238"/>
                  </a:cubicBezTo>
                  <a:lnTo>
                    <a:pt x="293" y="238"/>
                  </a:lnTo>
                  <a:cubicBezTo>
                    <a:pt x="297" y="221"/>
                    <a:pt x="302" y="203"/>
                    <a:pt x="309" y="188"/>
                  </a:cubicBezTo>
                  <a:cubicBezTo>
                    <a:pt x="311" y="182"/>
                    <a:pt x="314" y="176"/>
                    <a:pt x="318" y="170"/>
                  </a:cubicBezTo>
                  <a:cubicBezTo>
                    <a:pt x="353" y="109"/>
                    <a:pt x="419" y="68"/>
                    <a:pt x="496" y="68"/>
                  </a:cubicBezTo>
                  <a:cubicBezTo>
                    <a:pt x="563" y="68"/>
                    <a:pt x="623" y="101"/>
                    <a:pt x="661" y="151"/>
                  </a:cubicBezTo>
                  <a:cubicBezTo>
                    <a:pt x="682" y="142"/>
                    <a:pt x="704" y="134"/>
                    <a:pt x="728" y="129"/>
                  </a:cubicBezTo>
                  <a:cubicBezTo>
                    <a:pt x="680" y="51"/>
                    <a:pt x="594" y="0"/>
                    <a:pt x="496" y="0"/>
                  </a:cubicBezTo>
                  <a:cubicBezTo>
                    <a:pt x="382" y="0"/>
                    <a:pt x="283" y="71"/>
                    <a:pt x="243" y="171"/>
                  </a:cubicBezTo>
                  <a:cubicBezTo>
                    <a:pt x="243" y="171"/>
                    <a:pt x="243" y="172"/>
                    <a:pt x="243" y="172"/>
                  </a:cubicBezTo>
                  <a:cubicBezTo>
                    <a:pt x="243" y="172"/>
                    <a:pt x="243" y="171"/>
                    <a:pt x="243" y="171"/>
                  </a:cubicBezTo>
                  <a:lnTo>
                    <a:pt x="223" y="171"/>
                  </a:lnTo>
                  <a:cubicBezTo>
                    <a:pt x="100" y="171"/>
                    <a:pt x="0" y="270"/>
                    <a:pt x="0" y="394"/>
                  </a:cubicBezTo>
                  <a:cubicBezTo>
                    <a:pt x="0" y="518"/>
                    <a:pt x="99" y="617"/>
                    <a:pt x="223" y="617"/>
                  </a:cubicBezTo>
                  <a:lnTo>
                    <a:pt x="726" y="617"/>
                  </a:lnTo>
                  <a:cubicBezTo>
                    <a:pt x="739" y="647"/>
                    <a:pt x="769" y="668"/>
                    <a:pt x="805" y="668"/>
                  </a:cubicBezTo>
                  <a:cubicBezTo>
                    <a:pt x="852" y="668"/>
                    <a:pt x="891" y="631"/>
                    <a:pt x="891" y="582"/>
                  </a:cubicBezTo>
                  <a:cubicBezTo>
                    <a:pt x="891" y="534"/>
                    <a:pt x="850" y="495"/>
                    <a:pt x="803" y="49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6"/>
            <p:cNvSpPr>
              <a:spLocks/>
            </p:cNvSpPr>
            <p:nvPr/>
          </p:nvSpPr>
          <p:spPr bwMode="auto">
            <a:xfrm>
              <a:off x="3775" y="2030"/>
              <a:ext cx="179" cy="120"/>
            </a:xfrm>
            <a:custGeom>
              <a:avLst/>
              <a:gdLst>
                <a:gd name="T0" fmla="*/ 790 w 1061"/>
                <a:gd name="T1" fmla="*/ 172 h 717"/>
                <a:gd name="T2" fmla="*/ 514 w 1061"/>
                <a:gd name="T3" fmla="*/ 0 h 717"/>
                <a:gd name="T4" fmla="*/ 214 w 1061"/>
                <a:gd name="T5" fmla="*/ 240 h 717"/>
                <a:gd name="T6" fmla="*/ 41 w 1061"/>
                <a:gd name="T7" fmla="*/ 341 h 717"/>
                <a:gd name="T8" fmla="*/ 407 w 1061"/>
                <a:gd name="T9" fmla="*/ 341 h 717"/>
                <a:gd name="T10" fmla="*/ 514 w 1061"/>
                <a:gd name="T11" fmla="*/ 289 h 717"/>
                <a:gd name="T12" fmla="*/ 651 w 1061"/>
                <a:gd name="T13" fmla="*/ 426 h 717"/>
                <a:gd name="T14" fmla="*/ 514 w 1061"/>
                <a:gd name="T15" fmla="*/ 563 h 717"/>
                <a:gd name="T16" fmla="*/ 407 w 1061"/>
                <a:gd name="T17" fmla="*/ 511 h 717"/>
                <a:gd name="T18" fmla="*/ 0 w 1061"/>
                <a:gd name="T19" fmla="*/ 511 h 717"/>
                <a:gd name="T20" fmla="*/ 236 w 1061"/>
                <a:gd name="T21" fmla="*/ 717 h 717"/>
                <a:gd name="T22" fmla="*/ 238 w 1061"/>
                <a:gd name="T23" fmla="*/ 717 h 717"/>
                <a:gd name="T24" fmla="*/ 786 w 1061"/>
                <a:gd name="T25" fmla="*/ 717 h 717"/>
                <a:gd name="T26" fmla="*/ 788 w 1061"/>
                <a:gd name="T27" fmla="*/ 717 h 717"/>
                <a:gd name="T28" fmla="*/ 1061 w 1061"/>
                <a:gd name="T29" fmla="*/ 444 h 717"/>
                <a:gd name="T30" fmla="*/ 790 w 1061"/>
                <a:gd name="T31" fmla="*/ 17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1" h="717">
                  <a:moveTo>
                    <a:pt x="790" y="172"/>
                  </a:moveTo>
                  <a:cubicBezTo>
                    <a:pt x="739" y="70"/>
                    <a:pt x="635" y="0"/>
                    <a:pt x="514" y="0"/>
                  </a:cubicBezTo>
                  <a:cubicBezTo>
                    <a:pt x="367" y="0"/>
                    <a:pt x="245" y="102"/>
                    <a:pt x="214" y="240"/>
                  </a:cubicBezTo>
                  <a:cubicBezTo>
                    <a:pt x="142" y="247"/>
                    <a:pt x="81" y="285"/>
                    <a:pt x="41" y="341"/>
                  </a:cubicBezTo>
                  <a:lnTo>
                    <a:pt x="407" y="341"/>
                  </a:lnTo>
                  <a:cubicBezTo>
                    <a:pt x="432" y="309"/>
                    <a:pt x="471" y="289"/>
                    <a:pt x="514" y="289"/>
                  </a:cubicBezTo>
                  <a:cubicBezTo>
                    <a:pt x="590" y="289"/>
                    <a:pt x="651" y="351"/>
                    <a:pt x="651" y="426"/>
                  </a:cubicBezTo>
                  <a:cubicBezTo>
                    <a:pt x="651" y="501"/>
                    <a:pt x="590" y="563"/>
                    <a:pt x="514" y="563"/>
                  </a:cubicBezTo>
                  <a:cubicBezTo>
                    <a:pt x="471" y="563"/>
                    <a:pt x="433" y="543"/>
                    <a:pt x="407" y="511"/>
                  </a:cubicBezTo>
                  <a:lnTo>
                    <a:pt x="0" y="511"/>
                  </a:lnTo>
                  <a:cubicBezTo>
                    <a:pt x="16" y="627"/>
                    <a:pt x="116" y="717"/>
                    <a:pt x="236" y="717"/>
                  </a:cubicBezTo>
                  <a:cubicBezTo>
                    <a:pt x="236" y="717"/>
                    <a:pt x="238" y="717"/>
                    <a:pt x="238" y="717"/>
                  </a:cubicBezTo>
                  <a:lnTo>
                    <a:pt x="786" y="717"/>
                  </a:lnTo>
                  <a:cubicBezTo>
                    <a:pt x="786" y="717"/>
                    <a:pt x="788" y="717"/>
                    <a:pt x="788" y="717"/>
                  </a:cubicBezTo>
                  <a:cubicBezTo>
                    <a:pt x="938" y="717"/>
                    <a:pt x="1061" y="595"/>
                    <a:pt x="1061" y="444"/>
                  </a:cubicBezTo>
                  <a:cubicBezTo>
                    <a:pt x="1061" y="294"/>
                    <a:pt x="940" y="173"/>
                    <a:pt x="790" y="17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3" name="TextBox 12"/>
          <p:cNvSpPr txBox="1"/>
          <p:nvPr/>
        </p:nvSpPr>
        <p:spPr>
          <a:xfrm>
            <a:off x="10538717" y="442865"/>
            <a:ext cx="2422934" cy="276999"/>
          </a:xfrm>
          <a:prstGeom prst="rect">
            <a:avLst/>
          </a:prstGeom>
          <a:noFill/>
        </p:spPr>
        <p:txBody>
          <a:bodyPr wrap="square" rtlCol="0">
            <a:spAutoFit/>
          </a:bodyPr>
          <a:lstStyle/>
          <a:p>
            <a:pPr algn="ctr"/>
            <a:r>
              <a:rPr lang="en-GB" sz="1200" dirty="0">
                <a:solidFill>
                  <a:srgbClr val="2FC9FF"/>
                </a:solidFill>
                <a:latin typeface="Segoe UI" panose="020B0502040204020203" pitchFamily="34" charset="0"/>
                <a:cs typeface="Segoe UI" panose="020B0502040204020203" pitchFamily="34" charset="0"/>
              </a:rPr>
              <a:t>Microsoft Azure</a:t>
            </a:r>
          </a:p>
        </p:txBody>
      </p:sp>
      <p:sp>
        <p:nvSpPr>
          <p:cNvPr id="14" name="TextBox 13"/>
          <p:cNvSpPr txBox="1"/>
          <p:nvPr/>
        </p:nvSpPr>
        <p:spPr>
          <a:xfrm>
            <a:off x="11102112" y="21763"/>
            <a:ext cx="1296144" cy="794064"/>
          </a:xfrm>
          <a:prstGeom prst="rect">
            <a:avLst/>
          </a:prstGeom>
          <a:noFill/>
        </p:spPr>
        <p:txBody>
          <a:bodyPr wrap="square" lIns="182880" tIns="146304" rIns="182880" bIns="146304" rtlCol="0">
            <a:spAutoFit/>
          </a:bodyPr>
          <a:lstStyle/>
          <a:p>
            <a:pPr>
              <a:lnSpc>
                <a:spcPct val="90000"/>
              </a:lnSpc>
              <a:spcAft>
                <a:spcPts val="600"/>
              </a:spcAft>
            </a:pPr>
            <a:r>
              <a:rPr lang="en-GB" sz="3600" i="1" dirty="0">
                <a:solidFill>
                  <a:schemeClr val="bg1"/>
                </a:solidFill>
                <a:latin typeface="+mj-lt"/>
              </a:rPr>
              <a:t>IaaS</a:t>
            </a:r>
            <a:endParaRPr lang="en-US" sz="3600" i="1" dirty="0" err="1">
              <a:solidFill>
                <a:schemeClr val="bg1"/>
              </a:solidFill>
              <a:latin typeface="+mj-lt"/>
            </a:endParaRPr>
          </a:p>
        </p:txBody>
      </p:sp>
      <p:sp>
        <p:nvSpPr>
          <p:cNvPr id="16" name="TextBox 15"/>
          <p:cNvSpPr txBox="1"/>
          <p:nvPr/>
        </p:nvSpPr>
        <p:spPr>
          <a:xfrm>
            <a:off x="2423910" y="1409030"/>
            <a:ext cx="7588653" cy="4936736"/>
          </a:xfrm>
          <a:prstGeom prst="rect">
            <a:avLst/>
          </a:prstGeom>
          <a:noFill/>
        </p:spPr>
        <p:txBody>
          <a:bodyPr wrap="square" lIns="182880" tIns="146304" rIns="182880" bIns="146304" rtlCol="0">
            <a:spAutoFit/>
          </a:bodyPr>
          <a:lstStyle/>
          <a:p>
            <a:pPr algn="ctr">
              <a:lnSpc>
                <a:spcPct val="90000"/>
              </a:lnSpc>
              <a:spcAft>
                <a:spcPts val="600"/>
              </a:spcAft>
            </a:pPr>
            <a:r>
              <a:rPr lang="en-GB" sz="6000" dirty="0">
                <a:solidFill>
                  <a:srgbClr val="5C2D91"/>
                </a:solidFill>
                <a:latin typeface="+mj-lt"/>
              </a:rPr>
              <a:t>“Life is really simple, but we insist on making it complicated.” </a:t>
            </a:r>
          </a:p>
          <a:p>
            <a:pPr algn="ctr">
              <a:lnSpc>
                <a:spcPct val="90000"/>
              </a:lnSpc>
              <a:spcAft>
                <a:spcPts val="600"/>
              </a:spcAft>
            </a:pPr>
            <a:endParaRPr lang="en-GB" sz="6000" dirty="0">
              <a:solidFill>
                <a:srgbClr val="5C2D91"/>
              </a:solidFill>
              <a:latin typeface="+mj-lt"/>
            </a:endParaRPr>
          </a:p>
          <a:p>
            <a:pPr algn="r">
              <a:lnSpc>
                <a:spcPct val="90000"/>
              </a:lnSpc>
              <a:spcAft>
                <a:spcPts val="600"/>
              </a:spcAft>
            </a:pPr>
            <a:r>
              <a:rPr lang="en-US" sz="2400" dirty="0">
                <a:solidFill>
                  <a:srgbClr val="5C2D91"/>
                </a:solidFill>
              </a:rPr>
              <a:t>Confucius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1321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702" y="1645920"/>
            <a:ext cx="6400736" cy="3147486"/>
          </a:xfrm>
          <a:solidFill>
            <a:schemeClr val="accent5">
              <a:lumMod val="50000"/>
            </a:schemeClr>
          </a:solidFill>
        </p:spPr>
        <p:txBody>
          <a:bodyPr/>
          <a:lstStyle/>
          <a:p>
            <a:r>
              <a:rPr lang="en-GB" dirty="0">
                <a:solidFill>
                  <a:schemeClr val="tx1"/>
                </a:solidFill>
              </a:rPr>
              <a:t>Show and Tell: </a:t>
            </a:r>
            <a:br>
              <a:rPr lang="en-GB" dirty="0">
                <a:solidFill>
                  <a:schemeClr val="tx1"/>
                </a:solidFill>
              </a:rPr>
            </a:br>
            <a:br>
              <a:rPr lang="en-GB" dirty="0">
                <a:solidFill>
                  <a:schemeClr val="tx1"/>
                </a:solidFill>
              </a:rPr>
            </a:br>
            <a:r>
              <a:rPr lang="en-GB" dirty="0">
                <a:solidFill>
                  <a:schemeClr val="tx1"/>
                </a:solidFill>
              </a:rPr>
              <a:t>VNet Peering</a:t>
            </a:r>
            <a:endParaRPr lang="en-US" dirty="0">
              <a:solidFill>
                <a:schemeClr val="tx1"/>
              </a:solidFill>
            </a:endParaRPr>
          </a:p>
        </p:txBody>
      </p:sp>
    </p:spTree>
    <p:extLst>
      <p:ext uri="{BB962C8B-B14F-4D97-AF65-F5344CB8AC3E}">
        <p14:creationId xmlns:p14="http://schemas.microsoft.com/office/powerpoint/2010/main" val="408963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282488"/>
            <a:ext cx="10058399" cy="3528393"/>
          </a:xfrm>
        </p:spPr>
        <p:txBody>
          <a:bodyPr/>
          <a:lstStyle/>
          <a:p>
            <a:r>
              <a:rPr lang="en-GB" sz="4800" dirty="0">
                <a:solidFill>
                  <a:srgbClr val="5C2D91"/>
                </a:solidFill>
              </a:rPr>
              <a:t>“Now life is simple to deploy and build resources and connect them together. </a:t>
            </a:r>
            <a:br>
              <a:rPr lang="en-GB" sz="4800" dirty="0">
                <a:solidFill>
                  <a:srgbClr val="5C2D91"/>
                </a:solidFill>
              </a:rPr>
            </a:br>
            <a:br>
              <a:rPr lang="en-GB" sz="4800" dirty="0">
                <a:solidFill>
                  <a:srgbClr val="5C2D91"/>
                </a:solidFill>
              </a:rPr>
            </a:br>
            <a:r>
              <a:rPr lang="en-GB" sz="4800" dirty="0">
                <a:solidFill>
                  <a:srgbClr val="5C2D91"/>
                </a:solidFill>
              </a:rPr>
              <a:t>But which resources do I deploy?” </a:t>
            </a:r>
            <a:endParaRPr lang="en-US" sz="4800" dirty="0">
              <a:solidFill>
                <a:srgbClr val="5C2D91"/>
              </a:solidFill>
            </a:endParaRPr>
          </a:p>
        </p:txBody>
      </p:sp>
      <p:sp>
        <p:nvSpPr>
          <p:cNvPr id="6" name="Text Placeholder 5"/>
          <p:cNvSpPr>
            <a:spLocks noGrp="1"/>
          </p:cNvSpPr>
          <p:nvPr>
            <p:ph type="body" sz="quarter" idx="10"/>
          </p:nvPr>
        </p:nvSpPr>
        <p:spPr>
          <a:xfrm>
            <a:off x="4130005" y="5225454"/>
            <a:ext cx="7117433" cy="1071062"/>
          </a:xfrm>
        </p:spPr>
        <p:txBody>
          <a:bodyPr/>
          <a:lstStyle/>
          <a:p>
            <a:pPr algn="r"/>
            <a:r>
              <a:rPr lang="en-GB" dirty="0">
                <a:solidFill>
                  <a:srgbClr val="5C2D91"/>
                </a:solidFill>
              </a:rPr>
              <a:t>Azure Virtual Machines</a:t>
            </a:r>
          </a:p>
          <a:p>
            <a:pPr algn="r"/>
            <a:r>
              <a:rPr lang="en-GB" dirty="0">
                <a:solidFill>
                  <a:srgbClr val="5C2D91"/>
                </a:solidFill>
              </a:rPr>
              <a:t>Implementation Team</a:t>
            </a:r>
            <a:endParaRPr lang="en-US" dirty="0">
              <a:solidFill>
                <a:srgbClr val="5C2D91"/>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spTree>
    <p:extLst>
      <p:ext uri="{BB962C8B-B14F-4D97-AF65-F5344CB8AC3E}">
        <p14:creationId xmlns:p14="http://schemas.microsoft.com/office/powerpoint/2010/main" val="3997865238"/>
      </p:ext>
    </p:extLst>
  </p:cSld>
  <p:clrMapOvr>
    <a:overrideClrMapping bg1="lt1" tx1="dk1" bg2="lt2" tx2="dk2" accent1="accent1" accent2="accent2" accent3="accent3" accent4="accent4" accent5="accent5" accent6="accent6" hlink="hlink" folHlink="folHlink"/>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400657"/>
          </a:xfrm>
        </p:spPr>
        <p:txBody>
          <a:bodyPr/>
          <a:lstStyle/>
          <a:p>
            <a:r>
              <a:rPr lang="en-GB" dirty="0">
                <a:solidFill>
                  <a:schemeClr val="tx1"/>
                </a:solidFill>
              </a:rPr>
              <a:t>Performance Choices - VM</a:t>
            </a:r>
            <a:br>
              <a:rPr lang="en-GB" dirty="0">
                <a:solidFill>
                  <a:schemeClr val="tx1"/>
                </a:solidFill>
              </a:rPr>
            </a:br>
            <a:r>
              <a:rPr lang="en-US" sz="4400" dirty="0"/>
              <a:t>Choosing the right Virtual Machine and Storage Combination</a:t>
            </a:r>
            <a:endParaRPr lang="en-US" sz="7200" dirty="0"/>
          </a:p>
        </p:txBody>
      </p:sp>
      <p:grpSp>
        <p:nvGrpSpPr>
          <p:cNvPr id="32" name="Group 31"/>
          <p:cNvGrpSpPr/>
          <p:nvPr/>
        </p:nvGrpSpPr>
        <p:grpSpPr>
          <a:xfrm>
            <a:off x="8810625" y="4865688"/>
            <a:ext cx="3836988" cy="2559050"/>
            <a:chOff x="8810625" y="4865688"/>
            <a:chExt cx="3836988" cy="2559050"/>
          </a:xfrm>
        </p:grpSpPr>
        <p:sp>
          <p:nvSpPr>
            <p:cNvPr id="5"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9674596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A Series</a:t>
            </a:r>
          </a:p>
        </p:txBody>
      </p:sp>
      <p:sp>
        <p:nvSpPr>
          <p:cNvPr id="33" name="TextBox 32"/>
          <p:cNvSpPr txBox="1"/>
          <p:nvPr/>
        </p:nvSpPr>
        <p:spPr>
          <a:xfrm>
            <a:off x="2832178" y="1625395"/>
            <a:ext cx="4234003" cy="478376"/>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temporary drive</a:t>
            </a:r>
          </a:p>
        </p:txBody>
      </p:sp>
      <p:grpSp>
        <p:nvGrpSpPr>
          <p:cNvPr id="2" name="Group 1"/>
          <p:cNvGrpSpPr/>
          <p:nvPr/>
        </p:nvGrpSpPr>
        <p:grpSpPr>
          <a:xfrm>
            <a:off x="951857" y="1528052"/>
            <a:ext cx="1128191" cy="664912"/>
            <a:chOff x="932414" y="1498227"/>
            <a:chExt cx="1106170" cy="651934"/>
          </a:xfrm>
        </p:grpSpPr>
        <p:grpSp>
          <p:nvGrpSpPr>
            <p:cNvPr id="32" name="Group 31"/>
            <p:cNvGrpSpPr/>
            <p:nvPr/>
          </p:nvGrpSpPr>
          <p:grpSpPr>
            <a:xfrm>
              <a:off x="932414" y="1498227"/>
              <a:ext cx="1106170" cy="651934"/>
              <a:chOff x="2226733" y="1540933"/>
              <a:chExt cx="1981200" cy="1244600"/>
            </a:xfrm>
          </p:grpSpPr>
          <p:sp>
            <p:nvSpPr>
              <p:cNvPr id="34" name="Rectangle: Rounded Corners 3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5" name="Oval 3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6" name="Oval 3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7" name="Oval 3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8" name="Oval 3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26" name="Group 25"/>
            <p:cNvGrpSpPr/>
            <p:nvPr/>
          </p:nvGrpSpPr>
          <p:grpSpPr>
            <a:xfrm>
              <a:off x="1297301" y="1573780"/>
              <a:ext cx="549843" cy="466611"/>
              <a:chOff x="6656701" y="5663180"/>
              <a:chExt cx="549843" cy="466611"/>
            </a:xfrm>
          </p:grpSpPr>
          <p:sp>
            <p:nvSpPr>
              <p:cNvPr id="27" name="Oval 26"/>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28" name="Oval 27"/>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29" name="Flowchart: Extract 28"/>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30" name="Flowchart: Extract 29"/>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31" name="Oval 30"/>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sp>
        <p:nvSpPr>
          <p:cNvPr id="54" name="TextBox 53"/>
          <p:cNvSpPr txBox="1"/>
          <p:nvPr/>
        </p:nvSpPr>
        <p:spPr>
          <a:xfrm>
            <a:off x="763675" y="3114826"/>
            <a:ext cx="1732201" cy="478376"/>
          </a:xfrm>
          <a:prstGeom prst="rect">
            <a:avLst/>
          </a:prstGeom>
          <a:noFill/>
        </p:spPr>
        <p:txBody>
          <a:bodyPr wrap="square" rtlCol="0">
            <a:spAutoFit/>
          </a:bodyPr>
          <a:lstStyle/>
          <a:p>
            <a:r>
              <a:rPr lang="en-GB" sz="2448" dirty="0">
                <a:latin typeface="Segoe UI Black" panose="020B0A02040204020203" pitchFamily="34" charset="0"/>
                <a:ea typeface="Segoe UI Black" panose="020B0A02040204020203" pitchFamily="34" charset="0"/>
                <a:cs typeface="Segoe UI Black" panose="020B0A02040204020203" pitchFamily="34" charset="0"/>
              </a:rPr>
              <a:t>BSC|STD</a:t>
            </a:r>
          </a:p>
        </p:txBody>
      </p:sp>
      <p:sp>
        <p:nvSpPr>
          <p:cNvPr id="55" name="TextBox 54"/>
          <p:cNvSpPr txBox="1"/>
          <p:nvPr/>
        </p:nvSpPr>
        <p:spPr>
          <a:xfrm>
            <a:off x="2832178" y="3114826"/>
            <a:ext cx="7612783" cy="478376"/>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Comes in 2 flavours; Basic and Standard</a:t>
            </a:r>
          </a:p>
        </p:txBody>
      </p:sp>
      <p:sp>
        <p:nvSpPr>
          <p:cNvPr id="56" name="TextBox 55"/>
          <p:cNvSpPr txBox="1"/>
          <p:nvPr/>
        </p:nvSpPr>
        <p:spPr>
          <a:xfrm>
            <a:off x="971715" y="4291434"/>
            <a:ext cx="1088476" cy="606488"/>
          </a:xfrm>
          <a:prstGeom prst="rect">
            <a:avLst/>
          </a:prstGeom>
          <a:noFill/>
        </p:spPr>
        <p:txBody>
          <a:bodyPr wrap="square" rtlCol="0">
            <a:spAutoFit/>
          </a:bodyPr>
          <a:lstStyle/>
          <a:p>
            <a:r>
              <a:rPr lang="en-GB" sz="3264" dirty="0">
                <a:latin typeface="Segoe UI Black" panose="020B0A02040204020203" pitchFamily="34" charset="0"/>
                <a:ea typeface="Segoe UI Black" panose="020B0A02040204020203" pitchFamily="34" charset="0"/>
                <a:cs typeface="Segoe UI Black" panose="020B0A02040204020203" pitchFamily="34" charset="0"/>
              </a:rPr>
              <a:t>$</a:t>
            </a:r>
            <a:r>
              <a:rPr lang="en-GB" sz="3264" dirty="0">
                <a:solidFill>
                  <a:schemeClr val="bg2">
                    <a:lumMod val="90000"/>
                  </a:schemeClr>
                </a:solidFill>
                <a:latin typeface="Segoe UI Black" panose="020B0A02040204020203" pitchFamily="34" charset="0"/>
                <a:ea typeface="Segoe UI Black" panose="020B0A02040204020203" pitchFamily="34" charset="0"/>
                <a:cs typeface="Segoe UI Black" panose="020B0A02040204020203" pitchFamily="34" charset="0"/>
              </a:rPr>
              <a:t>$$</a:t>
            </a:r>
          </a:p>
        </p:txBody>
      </p:sp>
      <p:sp>
        <p:nvSpPr>
          <p:cNvPr id="57" name="TextBox 56"/>
          <p:cNvSpPr txBox="1"/>
          <p:nvPr/>
        </p:nvSpPr>
        <p:spPr>
          <a:xfrm>
            <a:off x="2832178" y="4354214"/>
            <a:ext cx="7612783" cy="478376"/>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Cost effective commodity compute</a:t>
            </a:r>
          </a:p>
        </p:txBody>
      </p:sp>
      <p:grpSp>
        <p:nvGrpSpPr>
          <p:cNvPr id="5" name="Group 4"/>
          <p:cNvGrpSpPr/>
          <p:nvPr/>
        </p:nvGrpSpPr>
        <p:grpSpPr>
          <a:xfrm>
            <a:off x="951858" y="5440186"/>
            <a:ext cx="1055872" cy="492207"/>
            <a:chOff x="932414" y="5524500"/>
            <a:chExt cx="1035263" cy="482600"/>
          </a:xfrm>
        </p:grpSpPr>
        <p:sp>
          <p:nvSpPr>
            <p:cNvPr id="4" name="Rectangle: Rounded Corners 3"/>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9" name="Rectangle: Rounded Corners 58"/>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60" name="Rectangle: Rounded Corners 59"/>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61" name="TextBox 60"/>
          <p:cNvSpPr txBox="1"/>
          <p:nvPr/>
        </p:nvSpPr>
        <p:spPr>
          <a:xfrm>
            <a:off x="2832178" y="5372075"/>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1 core and 3.5GB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20 cores and 140GB RAM</a:t>
            </a:r>
            <a:endParaRPr lang="en-GB" sz="2448" b="1" dirty="0">
              <a:latin typeface="Segoe UI Light" panose="020B0502040204020203" pitchFamily="34" charset="0"/>
              <a:cs typeface="Segoe UI Light" panose="020B0502040204020203" pitchFamily="34" charset="0"/>
            </a:endParaRPr>
          </a:p>
        </p:txBody>
      </p:sp>
      <p:grpSp>
        <p:nvGrpSpPr>
          <p:cNvPr id="40" name="Group 39"/>
          <p:cNvGrpSpPr/>
          <p:nvPr/>
        </p:nvGrpSpPr>
        <p:grpSpPr>
          <a:xfrm>
            <a:off x="7277975" y="1558226"/>
            <a:ext cx="1128191" cy="664912"/>
            <a:chOff x="2226733" y="1540933"/>
            <a:chExt cx="1981200" cy="1244600"/>
          </a:xfrm>
        </p:grpSpPr>
        <p:sp>
          <p:nvSpPr>
            <p:cNvPr id="41" name="Rectangle: Rounded Corners 40"/>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2" name="Oval 41"/>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3" name="Oval 42"/>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4" name="Oval 43"/>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5" name="Oval 44"/>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46" name="Group 45"/>
          <p:cNvGrpSpPr/>
          <p:nvPr/>
        </p:nvGrpSpPr>
        <p:grpSpPr>
          <a:xfrm>
            <a:off x="7650127" y="1635284"/>
            <a:ext cx="560789" cy="475900"/>
            <a:chOff x="6656701" y="5663180"/>
            <a:chExt cx="549843" cy="466611"/>
          </a:xfrm>
        </p:grpSpPr>
        <p:sp>
          <p:nvSpPr>
            <p:cNvPr id="47" name="Oval 46"/>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48" name="Oval 47"/>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49" name="Flowchart: Extract 48"/>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0" name="Flowchart: Extract 49"/>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1" name="Oval 50"/>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52" name="TextBox 51"/>
          <p:cNvSpPr txBox="1"/>
          <p:nvPr/>
        </p:nvSpPr>
        <p:spPr>
          <a:xfrm>
            <a:off x="8628540" y="1656162"/>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boot volume</a:t>
            </a:r>
          </a:p>
        </p:txBody>
      </p:sp>
      <p:grpSp>
        <p:nvGrpSpPr>
          <p:cNvPr id="53" name="Group 52"/>
          <p:cNvGrpSpPr/>
          <p:nvPr/>
        </p:nvGrpSpPr>
        <p:grpSpPr>
          <a:xfrm>
            <a:off x="11056739" y="-57343"/>
            <a:ext cx="1426194" cy="962317"/>
            <a:chOff x="8810625" y="4865688"/>
            <a:chExt cx="3836988" cy="2559050"/>
          </a:xfrm>
        </p:grpSpPr>
        <p:sp>
          <p:nvSpPr>
            <p:cNvPr id="58"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80"/>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82"/>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83"/>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84"/>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5"/>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31620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A Series - InfiniBand </a:t>
            </a:r>
          </a:p>
        </p:txBody>
      </p:sp>
      <p:grpSp>
        <p:nvGrpSpPr>
          <p:cNvPr id="32" name="Group 31"/>
          <p:cNvGrpSpPr/>
          <p:nvPr/>
        </p:nvGrpSpPr>
        <p:grpSpPr>
          <a:xfrm>
            <a:off x="951857" y="1528052"/>
            <a:ext cx="1128191" cy="664912"/>
            <a:chOff x="2226733" y="1540933"/>
            <a:chExt cx="1981200" cy="1244600"/>
          </a:xfrm>
        </p:grpSpPr>
        <p:sp>
          <p:nvSpPr>
            <p:cNvPr id="34" name="Rectangle: Rounded Corners 3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5" name="Oval 3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6" name="Oval 3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7" name="Oval 3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8" name="Oval 3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33" name="TextBox 32"/>
          <p:cNvSpPr txBox="1"/>
          <p:nvPr/>
        </p:nvSpPr>
        <p:spPr>
          <a:xfrm>
            <a:off x="2904498" y="1625395"/>
            <a:ext cx="4234003" cy="478376"/>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temporary drive</a:t>
            </a:r>
          </a:p>
        </p:txBody>
      </p:sp>
      <p:grpSp>
        <p:nvGrpSpPr>
          <p:cNvPr id="26" name="Group 25"/>
          <p:cNvGrpSpPr/>
          <p:nvPr/>
        </p:nvGrpSpPr>
        <p:grpSpPr>
          <a:xfrm>
            <a:off x="1324009" y="1605110"/>
            <a:ext cx="560789" cy="475900"/>
            <a:chOff x="6656701" y="5663180"/>
            <a:chExt cx="549843" cy="466611"/>
          </a:xfrm>
        </p:grpSpPr>
        <p:sp>
          <p:nvSpPr>
            <p:cNvPr id="27" name="Oval 26"/>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28" name="Oval 27"/>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29" name="Flowchart: Extract 28"/>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30" name="Flowchart: Extract 29"/>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31" name="Oval 30"/>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5" name="Group 4"/>
          <p:cNvGrpSpPr/>
          <p:nvPr/>
        </p:nvGrpSpPr>
        <p:grpSpPr>
          <a:xfrm>
            <a:off x="951858" y="5760096"/>
            <a:ext cx="1055872" cy="492207"/>
            <a:chOff x="932414" y="5524500"/>
            <a:chExt cx="1035263" cy="482600"/>
          </a:xfrm>
        </p:grpSpPr>
        <p:sp>
          <p:nvSpPr>
            <p:cNvPr id="4" name="Rectangle: Rounded Corners 3"/>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9" name="Rectangle: Rounded Corners 58"/>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60" name="Rectangle: Rounded Corners 59"/>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61" name="TextBox 60"/>
          <p:cNvSpPr txBox="1"/>
          <p:nvPr/>
        </p:nvSpPr>
        <p:spPr>
          <a:xfrm>
            <a:off x="2904497" y="5582429"/>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8 core and 56GB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16 cores and 112GB RAM</a:t>
            </a:r>
            <a:endParaRPr lang="en-GB" sz="2448" b="1" dirty="0">
              <a:latin typeface="Segoe UI Light" panose="020B0502040204020203" pitchFamily="34" charset="0"/>
              <a:cs typeface="Segoe UI Light" panose="020B0502040204020203" pitchFamily="34" charset="0"/>
            </a:endParaRPr>
          </a:p>
        </p:txBody>
      </p:sp>
      <p:grpSp>
        <p:nvGrpSpPr>
          <p:cNvPr id="40" name="Group 39"/>
          <p:cNvGrpSpPr/>
          <p:nvPr/>
        </p:nvGrpSpPr>
        <p:grpSpPr>
          <a:xfrm>
            <a:off x="1133356" y="2839379"/>
            <a:ext cx="751534" cy="751534"/>
            <a:chOff x="1067335" y="3160159"/>
            <a:chExt cx="918975" cy="918975"/>
          </a:xfrm>
        </p:grpSpPr>
        <p:grpSp>
          <p:nvGrpSpPr>
            <p:cNvPr id="42" name="Group 41"/>
            <p:cNvGrpSpPr/>
            <p:nvPr/>
          </p:nvGrpSpPr>
          <p:grpSpPr>
            <a:xfrm>
              <a:off x="1067335" y="3165782"/>
              <a:ext cx="918975" cy="703485"/>
              <a:chOff x="840086" y="3225048"/>
              <a:chExt cx="1444220" cy="1105566"/>
            </a:xfrm>
          </p:grpSpPr>
          <p:grpSp>
            <p:nvGrpSpPr>
              <p:cNvPr id="50" name="Group 49"/>
              <p:cNvGrpSpPr/>
              <p:nvPr/>
            </p:nvGrpSpPr>
            <p:grpSpPr>
              <a:xfrm>
                <a:off x="949883" y="3225048"/>
                <a:ext cx="1334423" cy="991266"/>
                <a:chOff x="949883" y="3225048"/>
                <a:chExt cx="1334423" cy="991266"/>
              </a:xfrm>
            </p:grpSpPr>
            <p:cxnSp>
              <p:nvCxnSpPr>
                <p:cNvPr id="52" name="Straight Connector 51"/>
                <p:cNvCxnSpPr/>
                <p:nvPr/>
              </p:nvCxnSpPr>
              <p:spPr>
                <a:xfrm flipV="1">
                  <a:off x="1146185" y="3513667"/>
                  <a:ext cx="858722" cy="491066"/>
                </a:xfrm>
                <a:prstGeom prst="line">
                  <a:avLst/>
                </a:prstGeom>
                <a:ln w="76200">
                  <a:solidFill>
                    <a:schemeClr val="tx1"/>
                  </a:solidFill>
                </a:ln>
              </p:spPr>
              <p:style>
                <a:lnRef idx="2">
                  <a:schemeClr val="accent5"/>
                </a:lnRef>
                <a:fillRef idx="0">
                  <a:schemeClr val="accent5"/>
                </a:fillRef>
                <a:effectRef idx="1">
                  <a:schemeClr val="accent5"/>
                </a:effectRef>
                <a:fontRef idx="minor">
                  <a:schemeClr val="tx1"/>
                </a:fontRef>
              </p:style>
            </p:cxnSp>
            <p:sp>
              <p:nvSpPr>
                <p:cNvPr id="53" name="Oval 52"/>
                <p:cNvSpPr/>
                <p:nvPr/>
              </p:nvSpPr>
              <p:spPr>
                <a:xfrm>
                  <a:off x="1839807" y="3335953"/>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58" name="Oval 57"/>
                <p:cNvSpPr/>
                <p:nvPr/>
              </p:nvSpPr>
              <p:spPr>
                <a:xfrm>
                  <a:off x="949883" y="3886114"/>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62" name="Block Arc 61"/>
                <p:cNvSpPr/>
                <p:nvPr/>
              </p:nvSpPr>
              <p:spPr>
                <a:xfrm rot="3600000">
                  <a:off x="1725506" y="3225048"/>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sp>
            <p:nvSpPr>
              <p:cNvPr id="51" name="Block Arc 50"/>
              <p:cNvSpPr/>
              <p:nvPr/>
            </p:nvSpPr>
            <p:spPr>
              <a:xfrm rot="14429750">
                <a:off x="840086" y="3771814"/>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grpSp>
          <p:nvGrpSpPr>
            <p:cNvPr id="43" name="Group 42"/>
            <p:cNvGrpSpPr/>
            <p:nvPr/>
          </p:nvGrpSpPr>
          <p:grpSpPr>
            <a:xfrm rot="5400000">
              <a:off x="1119913" y="3267904"/>
              <a:ext cx="918975" cy="703485"/>
              <a:chOff x="840086" y="3225048"/>
              <a:chExt cx="1444220" cy="1105566"/>
            </a:xfrm>
          </p:grpSpPr>
          <p:grpSp>
            <p:nvGrpSpPr>
              <p:cNvPr id="44" name="Group 43"/>
              <p:cNvGrpSpPr/>
              <p:nvPr/>
            </p:nvGrpSpPr>
            <p:grpSpPr>
              <a:xfrm>
                <a:off x="949883" y="3225048"/>
                <a:ext cx="1334423" cy="991266"/>
                <a:chOff x="949883" y="3225048"/>
                <a:chExt cx="1334423" cy="991266"/>
              </a:xfrm>
            </p:grpSpPr>
            <p:cxnSp>
              <p:nvCxnSpPr>
                <p:cNvPr id="46" name="Straight Connector 45"/>
                <p:cNvCxnSpPr/>
                <p:nvPr/>
              </p:nvCxnSpPr>
              <p:spPr>
                <a:xfrm flipV="1">
                  <a:off x="1146185" y="3513667"/>
                  <a:ext cx="858722" cy="491066"/>
                </a:xfrm>
                <a:prstGeom prst="line">
                  <a:avLst/>
                </a:prstGeom>
                <a:ln w="76200">
                  <a:solidFill>
                    <a:schemeClr val="tx1"/>
                  </a:solidFill>
                </a:ln>
              </p:spPr>
              <p:style>
                <a:lnRef idx="2">
                  <a:schemeClr val="accent5"/>
                </a:lnRef>
                <a:fillRef idx="0">
                  <a:schemeClr val="accent5"/>
                </a:fillRef>
                <a:effectRef idx="1">
                  <a:schemeClr val="accent5"/>
                </a:effectRef>
                <a:fontRef idx="minor">
                  <a:schemeClr val="tx1"/>
                </a:fontRef>
              </p:style>
            </p:cxnSp>
            <p:sp>
              <p:nvSpPr>
                <p:cNvPr id="47" name="Oval 46"/>
                <p:cNvSpPr/>
                <p:nvPr/>
              </p:nvSpPr>
              <p:spPr>
                <a:xfrm>
                  <a:off x="1839807" y="3335953"/>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48" name="Oval 47"/>
                <p:cNvSpPr/>
                <p:nvPr/>
              </p:nvSpPr>
              <p:spPr>
                <a:xfrm>
                  <a:off x="949883" y="3886114"/>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sp>
              <p:nvSpPr>
                <p:cNvPr id="49" name="Block Arc 48"/>
                <p:cNvSpPr/>
                <p:nvPr/>
              </p:nvSpPr>
              <p:spPr>
                <a:xfrm rot="3600000">
                  <a:off x="1725506" y="3225048"/>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sp>
            <p:nvSpPr>
              <p:cNvPr id="45" name="Block Arc 44"/>
              <p:cNvSpPr/>
              <p:nvPr/>
            </p:nvSpPr>
            <p:spPr>
              <a:xfrm rot="14429750">
                <a:off x="840086" y="3771814"/>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accent1">
                      <a:lumMod val="40000"/>
                      <a:lumOff val="60000"/>
                    </a:schemeClr>
                  </a:solidFill>
                </a:endParaRPr>
              </a:p>
            </p:txBody>
          </p:sp>
        </p:grpSp>
      </p:grpSp>
      <p:sp>
        <p:nvSpPr>
          <p:cNvPr id="41" name="TextBox 40"/>
          <p:cNvSpPr txBox="1"/>
          <p:nvPr/>
        </p:nvSpPr>
        <p:spPr>
          <a:xfrm>
            <a:off x="2904497" y="2873242"/>
            <a:ext cx="9218395" cy="707886"/>
          </a:xfrm>
          <a:prstGeom prst="rect">
            <a:avLst/>
          </a:prstGeom>
          <a:noFill/>
        </p:spPr>
        <p:txBody>
          <a:bodyPr wrap="square" rtlCol="0">
            <a:spAutoFit/>
          </a:bodyPr>
          <a:lstStyle/>
          <a:p>
            <a:r>
              <a:rPr lang="en-GB" sz="2000" b="1" dirty="0">
                <a:solidFill>
                  <a:schemeClr val="accent1">
                    <a:lumMod val="40000"/>
                    <a:lumOff val="60000"/>
                  </a:schemeClr>
                </a:solidFill>
                <a:latin typeface="+mj-lt"/>
                <a:cs typeface="Segoe UI Light" panose="020B0502040204020203" pitchFamily="34" charset="0"/>
              </a:rPr>
              <a:t>RDMA 40Gb/sec network configuration</a:t>
            </a:r>
          </a:p>
          <a:p>
            <a:r>
              <a:rPr lang="en-GB" sz="2000" dirty="0">
                <a:solidFill>
                  <a:schemeClr val="accent1">
                    <a:lumMod val="40000"/>
                    <a:lumOff val="60000"/>
                  </a:schemeClr>
                </a:solidFill>
                <a:latin typeface="+mj-lt"/>
              </a:rPr>
              <a:t>Tuned for Message Passing Interface (MPI) applications</a:t>
            </a:r>
            <a:endParaRPr lang="en-GB" sz="2800" dirty="0">
              <a:solidFill>
                <a:schemeClr val="accent1">
                  <a:lumMod val="40000"/>
                  <a:lumOff val="60000"/>
                </a:schemeClr>
              </a:solidFill>
              <a:latin typeface="Segoe UI Light" panose="020B0502040204020203" pitchFamily="34" charset="0"/>
              <a:cs typeface="Segoe UI Light" panose="020B0502040204020203" pitchFamily="34" charset="0"/>
            </a:endParaRPr>
          </a:p>
        </p:txBody>
      </p:sp>
      <p:grpSp>
        <p:nvGrpSpPr>
          <p:cNvPr id="64" name="Group 63"/>
          <p:cNvGrpSpPr/>
          <p:nvPr/>
        </p:nvGrpSpPr>
        <p:grpSpPr>
          <a:xfrm>
            <a:off x="1072044" y="4259648"/>
            <a:ext cx="849125" cy="849125"/>
            <a:chOff x="1087755" y="1407795"/>
            <a:chExt cx="1383030" cy="1383030"/>
          </a:xfrm>
          <a:solidFill>
            <a:schemeClr val="tx1"/>
          </a:solidFill>
        </p:grpSpPr>
        <p:sp>
          <p:nvSpPr>
            <p:cNvPr id="66" name="Rectangle: Rounded Corners 65"/>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67" name="Rectangle: Rounded Corners 66"/>
            <p:cNvSpPr/>
            <p:nvPr/>
          </p:nvSpPr>
          <p:spPr>
            <a:xfrm>
              <a:off x="1485900" y="1805940"/>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nvGrpSpPr>
            <p:cNvPr id="68" name="Group 67"/>
            <p:cNvGrpSpPr/>
            <p:nvPr/>
          </p:nvGrpSpPr>
          <p:grpSpPr>
            <a:xfrm>
              <a:off x="1299210" y="1407795"/>
              <a:ext cx="925830" cy="133350"/>
              <a:chOff x="1299210" y="1407795"/>
              <a:chExt cx="925830" cy="133350"/>
            </a:xfrm>
            <a:grpFill/>
          </p:grpSpPr>
          <p:sp>
            <p:nvSpPr>
              <p:cNvPr id="87" name="Rectangle: Rounded Corners 8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8" name="Rectangle: Rounded Corners 87"/>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9" name="Rectangle: Rounded Corners 88"/>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0" name="Rectangle: Rounded Corners 89"/>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1" name="Rectangle: Rounded Corners 90"/>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69" name="Group 68"/>
            <p:cNvGrpSpPr/>
            <p:nvPr/>
          </p:nvGrpSpPr>
          <p:grpSpPr>
            <a:xfrm>
              <a:off x="1299210" y="2657475"/>
              <a:ext cx="925830" cy="133350"/>
              <a:chOff x="1299210" y="1407795"/>
              <a:chExt cx="925830" cy="133350"/>
            </a:xfrm>
            <a:grpFill/>
          </p:grpSpPr>
          <p:sp>
            <p:nvSpPr>
              <p:cNvPr id="82" name="Rectangle: Rounded Corners 81"/>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3" name="Rectangle: Rounded Corners 82"/>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4" name="Rectangle: Rounded Corners 83"/>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5" name="Rectangle: Rounded Corners 84"/>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6" name="Rectangle: Rounded Corners 85"/>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70" name="Group 69"/>
            <p:cNvGrpSpPr/>
            <p:nvPr/>
          </p:nvGrpSpPr>
          <p:grpSpPr>
            <a:xfrm rot="5400000">
              <a:off x="1941195" y="2032635"/>
              <a:ext cx="925830" cy="133350"/>
              <a:chOff x="1299210" y="1407795"/>
              <a:chExt cx="925830" cy="133350"/>
            </a:xfrm>
            <a:grpFill/>
          </p:grpSpPr>
          <p:sp>
            <p:nvSpPr>
              <p:cNvPr id="77" name="Rectangle: Rounded Corners 7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8" name="Rectangle: Rounded Corners 77"/>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9" name="Rectangle: Rounded Corners 78"/>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0" name="Rectangle: Rounded Corners 79"/>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1" name="Rectangle: Rounded Corners 80"/>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71" name="Group 70"/>
            <p:cNvGrpSpPr/>
            <p:nvPr/>
          </p:nvGrpSpPr>
          <p:grpSpPr>
            <a:xfrm rot="5400000">
              <a:off x="691515" y="2032635"/>
              <a:ext cx="925830" cy="133350"/>
              <a:chOff x="1299210" y="1407795"/>
              <a:chExt cx="925830" cy="133350"/>
            </a:xfrm>
            <a:grpFill/>
          </p:grpSpPr>
          <p:sp>
            <p:nvSpPr>
              <p:cNvPr id="72" name="Rectangle: Rounded Corners 71"/>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3" name="Rectangle: Rounded Corners 72"/>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4" name="Rectangle: Rounded Corners 73"/>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5" name="Rectangle: Rounded Corners 74"/>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6" name="Rectangle: Rounded Corners 75"/>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sp>
        <p:nvSpPr>
          <p:cNvPr id="65" name="TextBox 64"/>
          <p:cNvSpPr txBox="1"/>
          <p:nvPr/>
        </p:nvSpPr>
        <p:spPr>
          <a:xfrm>
            <a:off x="2904497" y="4463632"/>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Intel® Xeon® E5 processors</a:t>
            </a:r>
          </a:p>
        </p:txBody>
      </p:sp>
      <p:sp>
        <p:nvSpPr>
          <p:cNvPr id="94" name="Oval 93"/>
          <p:cNvSpPr/>
          <p:nvPr/>
        </p:nvSpPr>
        <p:spPr>
          <a:xfrm>
            <a:off x="1047383" y="793670"/>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5" name="Oval 94"/>
          <p:cNvSpPr/>
          <p:nvPr/>
        </p:nvSpPr>
        <p:spPr>
          <a:xfrm>
            <a:off x="1047383" y="1292582"/>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6" name="Oval 95"/>
          <p:cNvSpPr/>
          <p:nvPr/>
        </p:nvSpPr>
        <p:spPr>
          <a:xfrm>
            <a:off x="1897747" y="793670"/>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7" name="Oval 96"/>
          <p:cNvSpPr/>
          <p:nvPr/>
        </p:nvSpPr>
        <p:spPr>
          <a:xfrm>
            <a:off x="1897747" y="1292582"/>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8" name="TextBox 97"/>
          <p:cNvSpPr txBox="1"/>
          <p:nvPr/>
        </p:nvSpPr>
        <p:spPr>
          <a:xfrm>
            <a:off x="1187604" y="870566"/>
            <a:ext cx="710145" cy="414353"/>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nvGrpSpPr>
          <p:cNvPr id="93" name="Group 92"/>
          <p:cNvGrpSpPr/>
          <p:nvPr/>
        </p:nvGrpSpPr>
        <p:grpSpPr>
          <a:xfrm>
            <a:off x="7277975" y="1558226"/>
            <a:ext cx="1128191" cy="664912"/>
            <a:chOff x="2226733" y="1540933"/>
            <a:chExt cx="1981200" cy="1244600"/>
          </a:xfrm>
        </p:grpSpPr>
        <p:sp>
          <p:nvSpPr>
            <p:cNvPr id="99" name="Rectangle: Rounded Corners 98"/>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0" name="Oval 99"/>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1" name="Oval 100"/>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2" name="Oval 101"/>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3" name="Oval 102"/>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104" name="Group 103"/>
          <p:cNvGrpSpPr/>
          <p:nvPr/>
        </p:nvGrpSpPr>
        <p:grpSpPr>
          <a:xfrm>
            <a:off x="7650127" y="1635284"/>
            <a:ext cx="560789" cy="475900"/>
            <a:chOff x="6656701" y="5663180"/>
            <a:chExt cx="549843" cy="466611"/>
          </a:xfrm>
        </p:grpSpPr>
        <p:sp>
          <p:nvSpPr>
            <p:cNvPr id="105" name="Oval 104"/>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6" name="Oval 105"/>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7" name="Flowchart: Extract 106"/>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8" name="Flowchart: Extract 107"/>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9" name="Oval 108"/>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110" name="TextBox 109"/>
          <p:cNvSpPr txBox="1"/>
          <p:nvPr/>
        </p:nvSpPr>
        <p:spPr>
          <a:xfrm>
            <a:off x="8596375" y="1641905"/>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boot volume</a:t>
            </a:r>
          </a:p>
        </p:txBody>
      </p:sp>
      <p:grpSp>
        <p:nvGrpSpPr>
          <p:cNvPr id="111" name="Group 110"/>
          <p:cNvGrpSpPr/>
          <p:nvPr/>
        </p:nvGrpSpPr>
        <p:grpSpPr>
          <a:xfrm>
            <a:off x="11056739" y="-57343"/>
            <a:ext cx="1426194" cy="962317"/>
            <a:chOff x="8810625" y="4865688"/>
            <a:chExt cx="3836988" cy="2559050"/>
          </a:xfrm>
        </p:grpSpPr>
        <p:sp>
          <p:nvSpPr>
            <p:cNvPr id="112"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31"/>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132"/>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3"/>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4"/>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38700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763675" y="3114826"/>
            <a:ext cx="1732201" cy="478376"/>
          </a:xfrm>
          <a:prstGeom prst="rect">
            <a:avLst/>
          </a:prstGeom>
          <a:noFill/>
        </p:spPr>
        <p:txBody>
          <a:bodyPr wrap="square" rtlCol="0">
            <a:spAutoFit/>
          </a:bodyPr>
          <a:lstStyle/>
          <a:p>
            <a:r>
              <a:rPr lang="en-GB" sz="2448" dirty="0">
                <a:solidFill>
                  <a:schemeClr val="accent1">
                    <a:lumMod val="60000"/>
                    <a:lumOff val="40000"/>
                  </a:schemeClr>
                </a:solidFill>
                <a:latin typeface="Segoe UI Black" panose="020B0A02040204020203" pitchFamily="34" charset="0"/>
                <a:ea typeface="Segoe UI Black" panose="020B0A02040204020203" pitchFamily="34" charset="0"/>
                <a:cs typeface="Segoe UI Black" panose="020B0A02040204020203" pitchFamily="34" charset="0"/>
              </a:rPr>
              <a:t>D11:D14</a:t>
            </a:r>
          </a:p>
        </p:txBody>
      </p:sp>
      <p:sp>
        <p:nvSpPr>
          <p:cNvPr id="55" name="TextBox 54"/>
          <p:cNvSpPr txBox="1"/>
          <p:nvPr/>
        </p:nvSpPr>
        <p:spPr>
          <a:xfrm>
            <a:off x="2781199" y="3114826"/>
            <a:ext cx="7612783" cy="478376"/>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Ideal for memory-intensive enterprise applications</a:t>
            </a:r>
          </a:p>
        </p:txBody>
      </p:sp>
      <p:grpSp>
        <p:nvGrpSpPr>
          <p:cNvPr id="5" name="Group 4"/>
          <p:cNvGrpSpPr/>
          <p:nvPr/>
        </p:nvGrpSpPr>
        <p:grpSpPr>
          <a:xfrm>
            <a:off x="951858" y="4422324"/>
            <a:ext cx="1055872" cy="492207"/>
            <a:chOff x="932414" y="5524500"/>
            <a:chExt cx="1035263" cy="482600"/>
          </a:xfrm>
        </p:grpSpPr>
        <p:sp>
          <p:nvSpPr>
            <p:cNvPr id="4" name="Rectangle: Rounded Corners 3"/>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9" name="Rectangle: Rounded Corners 58"/>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60" name="Rectangle: Rounded Corners 59"/>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61" name="TextBox 60"/>
          <p:cNvSpPr txBox="1"/>
          <p:nvPr/>
        </p:nvSpPr>
        <p:spPr>
          <a:xfrm>
            <a:off x="2781199" y="4354213"/>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1 core and 3.5GB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20 cores and 140GB RAM</a:t>
            </a:r>
            <a:endParaRPr lang="en-GB" sz="2448" b="1" dirty="0">
              <a:latin typeface="Segoe UI Light" panose="020B0502040204020203" pitchFamily="34" charset="0"/>
              <a:cs typeface="Segoe UI Light" panose="020B0502040204020203" pitchFamily="34" charset="0"/>
            </a:endParaRPr>
          </a:p>
        </p:txBody>
      </p:sp>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D Series</a:t>
            </a:r>
          </a:p>
        </p:txBody>
      </p:sp>
      <p:grpSp>
        <p:nvGrpSpPr>
          <p:cNvPr id="62" name="Group 61"/>
          <p:cNvGrpSpPr/>
          <p:nvPr/>
        </p:nvGrpSpPr>
        <p:grpSpPr>
          <a:xfrm>
            <a:off x="984058" y="1681380"/>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solidFill>
                  <a:schemeClr val="accent1">
                    <a:lumMod val="60000"/>
                    <a:lumOff val="40000"/>
                  </a:schemeClr>
                </a:solidFill>
              </a:endParaRPr>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solidFill>
                  <a:schemeClr val="accent1">
                    <a:lumMod val="60000"/>
                    <a:lumOff val="40000"/>
                  </a:schemeClr>
                </a:solidFill>
              </a:endParaRPr>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solidFill>
                  <a:schemeClr val="accent1">
                    <a:lumMod val="60000"/>
                    <a:lumOff val="40000"/>
                  </a:schemeClr>
                </a:solidFill>
              </a:endParaRPr>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solidFill>
                  <a:schemeClr val="accent1">
                    <a:lumMod val="60000"/>
                    <a:lumOff val="40000"/>
                  </a:schemeClr>
                </a:solidFill>
              </a:endParaRPr>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solidFill>
                  <a:schemeClr val="accent1">
                    <a:lumMod val="60000"/>
                    <a:lumOff val="40000"/>
                  </a:schemeClr>
                </a:solidFill>
              </a:endParaRPr>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accent1">
                      <a:lumMod val="60000"/>
                      <a:lumOff val="40000"/>
                    </a:schemeClr>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781199" y="1790823"/>
            <a:ext cx="3972202" cy="469039"/>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SSD backed temporary drive</a:t>
            </a:r>
          </a:p>
        </p:txBody>
      </p:sp>
      <p:grpSp>
        <p:nvGrpSpPr>
          <p:cNvPr id="19" name="Group 18"/>
          <p:cNvGrpSpPr/>
          <p:nvPr/>
        </p:nvGrpSpPr>
        <p:grpSpPr>
          <a:xfrm>
            <a:off x="7277975" y="1752230"/>
            <a:ext cx="1128191" cy="664912"/>
            <a:chOff x="2226733" y="1540933"/>
            <a:chExt cx="1981200" cy="1244600"/>
          </a:xfrm>
        </p:grpSpPr>
        <p:sp>
          <p:nvSpPr>
            <p:cNvPr id="20" name="Rectangle: Rounded Corners 19"/>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21" name="Oval 20"/>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22" name="Oval 21"/>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23" name="Oval 22"/>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24" name="Oval 23"/>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25" name="Group 24"/>
          <p:cNvGrpSpPr/>
          <p:nvPr/>
        </p:nvGrpSpPr>
        <p:grpSpPr>
          <a:xfrm>
            <a:off x="7650127" y="1829288"/>
            <a:ext cx="560789" cy="475900"/>
            <a:chOff x="6656701" y="5663180"/>
            <a:chExt cx="549843" cy="466611"/>
          </a:xfrm>
        </p:grpSpPr>
        <p:sp>
          <p:nvSpPr>
            <p:cNvPr id="26" name="Oval 25"/>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27" name="Oval 26"/>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28" name="Flowchart: Extract 27"/>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29" name="Flowchart: Extract 28"/>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30" name="Oval 29"/>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31" name="TextBox 30"/>
          <p:cNvSpPr txBox="1"/>
          <p:nvPr/>
        </p:nvSpPr>
        <p:spPr>
          <a:xfrm>
            <a:off x="8713745" y="1836251"/>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boot volume</a:t>
            </a:r>
          </a:p>
        </p:txBody>
      </p:sp>
      <p:grpSp>
        <p:nvGrpSpPr>
          <p:cNvPr id="32" name="Group 31"/>
          <p:cNvGrpSpPr/>
          <p:nvPr/>
        </p:nvGrpSpPr>
        <p:grpSpPr>
          <a:xfrm>
            <a:off x="11056739" y="-57343"/>
            <a:ext cx="1426194" cy="962317"/>
            <a:chOff x="8810625" y="4865688"/>
            <a:chExt cx="3836988" cy="2559050"/>
          </a:xfrm>
        </p:grpSpPr>
        <p:sp>
          <p:nvSpPr>
            <p:cNvPr id="33"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9"/>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70"/>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71"/>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20395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DS Series</a:t>
            </a:r>
          </a:p>
        </p:txBody>
      </p:sp>
      <p:grpSp>
        <p:nvGrpSpPr>
          <p:cNvPr id="62" name="Group 61"/>
          <p:cNvGrpSpPr/>
          <p:nvPr/>
        </p:nvGrpSpPr>
        <p:grpSpPr>
          <a:xfrm>
            <a:off x="984058" y="1681380"/>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811438" y="1790823"/>
            <a:ext cx="4116943"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108" name="Group 107"/>
          <p:cNvGrpSpPr/>
          <p:nvPr/>
        </p:nvGrpSpPr>
        <p:grpSpPr>
          <a:xfrm>
            <a:off x="7312855" y="1724873"/>
            <a:ext cx="1058431" cy="664912"/>
            <a:chOff x="2226733" y="1540933"/>
            <a:chExt cx="1981200" cy="1244600"/>
          </a:xfrm>
        </p:grpSpPr>
        <p:sp>
          <p:nvSpPr>
            <p:cNvPr id="111" name="Rectangle: Rounded Corners 110"/>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dirty="0"/>
            </a:p>
          </p:txBody>
        </p:sp>
        <p:sp>
          <p:nvSpPr>
            <p:cNvPr id="112" name="Oval 111"/>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3" name="Oval 112"/>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4" name="Oval 113"/>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5" name="Oval 114"/>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6" name="TextBox 115"/>
            <p:cNvSpPr txBox="1"/>
            <p:nvPr/>
          </p:nvSpPr>
          <p:spPr>
            <a:xfrm>
              <a:off x="2607736" y="1943249"/>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109" name="TextBox 108"/>
          <p:cNvSpPr txBox="1"/>
          <p:nvPr/>
        </p:nvSpPr>
        <p:spPr>
          <a:xfrm>
            <a:off x="7547263" y="1808552"/>
            <a:ext cx="798557" cy="270285"/>
          </a:xfrm>
          <a:prstGeom prst="rect">
            <a:avLst/>
          </a:prstGeom>
          <a:noFill/>
        </p:spPr>
        <p:txBody>
          <a:bodyPr wrap="square" rtlCol="0">
            <a:spAutoFit/>
          </a:bodyPr>
          <a:lstStyle/>
          <a:p>
            <a:r>
              <a:rPr lang="en-GB" sz="1122"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BOOT</a:t>
            </a:r>
          </a:p>
        </p:txBody>
      </p:sp>
      <p:sp>
        <p:nvSpPr>
          <p:cNvPr id="110" name="TextBox 109"/>
          <p:cNvSpPr txBox="1"/>
          <p:nvPr/>
        </p:nvSpPr>
        <p:spPr>
          <a:xfrm>
            <a:off x="8605694" y="1790946"/>
            <a:ext cx="3972202" cy="478376"/>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SSD backed boot volume</a:t>
            </a:r>
          </a:p>
        </p:txBody>
      </p:sp>
      <p:sp>
        <p:nvSpPr>
          <p:cNvPr id="36" name="TextBox 35"/>
          <p:cNvSpPr txBox="1"/>
          <p:nvPr/>
        </p:nvSpPr>
        <p:spPr>
          <a:xfrm>
            <a:off x="763675" y="3114826"/>
            <a:ext cx="1732201" cy="478376"/>
          </a:xfrm>
          <a:prstGeom prst="rect">
            <a:avLst/>
          </a:prstGeom>
          <a:noFill/>
        </p:spPr>
        <p:txBody>
          <a:bodyPr wrap="square" rtlCol="0">
            <a:spAutoFit/>
          </a:bodyPr>
          <a:lstStyle/>
          <a:p>
            <a:r>
              <a:rPr lang="en-GB" sz="2448" dirty="0">
                <a:latin typeface="Segoe UI Black" panose="020B0A02040204020203" pitchFamily="34" charset="0"/>
                <a:ea typeface="Segoe UI Black" panose="020B0A02040204020203" pitchFamily="34" charset="0"/>
                <a:cs typeface="Segoe UI Black" panose="020B0A02040204020203" pitchFamily="34" charset="0"/>
              </a:rPr>
              <a:t>D11:D14</a:t>
            </a:r>
          </a:p>
        </p:txBody>
      </p:sp>
      <p:sp>
        <p:nvSpPr>
          <p:cNvPr id="37" name="TextBox 36"/>
          <p:cNvSpPr txBox="1"/>
          <p:nvPr/>
        </p:nvSpPr>
        <p:spPr>
          <a:xfrm>
            <a:off x="2781199" y="3114826"/>
            <a:ext cx="9341694"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Ideal for memory-intensive enterprise high IOPS applications</a:t>
            </a:r>
          </a:p>
        </p:txBody>
      </p:sp>
      <p:grpSp>
        <p:nvGrpSpPr>
          <p:cNvPr id="38" name="Group 37"/>
          <p:cNvGrpSpPr/>
          <p:nvPr/>
        </p:nvGrpSpPr>
        <p:grpSpPr>
          <a:xfrm>
            <a:off x="951858" y="4422324"/>
            <a:ext cx="1055872" cy="492207"/>
            <a:chOff x="932414" y="5524500"/>
            <a:chExt cx="1035263" cy="482600"/>
          </a:xfrm>
        </p:grpSpPr>
        <p:sp>
          <p:nvSpPr>
            <p:cNvPr id="39" name="Rectangle: Rounded Corners 38"/>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41" name="Rectangle: Rounded Corners 40"/>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42" name="Rectangle: Rounded Corners 41"/>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43" name="TextBox 42"/>
          <p:cNvSpPr txBox="1"/>
          <p:nvPr/>
        </p:nvSpPr>
        <p:spPr>
          <a:xfrm>
            <a:off x="2781199" y="4354213"/>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1 core and 3.5GB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20 cores and 140GB RAM</a:t>
            </a:r>
            <a:endParaRPr lang="en-GB" sz="2448" b="1" dirty="0">
              <a:latin typeface="Segoe UI Light" panose="020B0502040204020203" pitchFamily="34" charset="0"/>
              <a:cs typeface="Segoe UI Light" panose="020B0502040204020203" pitchFamily="34" charset="0"/>
            </a:endParaRPr>
          </a:p>
        </p:txBody>
      </p:sp>
      <p:grpSp>
        <p:nvGrpSpPr>
          <p:cNvPr id="44" name="Group 43"/>
          <p:cNvGrpSpPr/>
          <p:nvPr/>
        </p:nvGrpSpPr>
        <p:grpSpPr>
          <a:xfrm>
            <a:off x="11056739" y="-57343"/>
            <a:ext cx="1426194" cy="962317"/>
            <a:chOff x="8810625" y="4865688"/>
            <a:chExt cx="3836988" cy="2559050"/>
          </a:xfrm>
        </p:grpSpPr>
        <p:sp>
          <p:nvSpPr>
            <p:cNvPr id="45"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72"/>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4"/>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5"/>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6"/>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7"/>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07422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51858" y="4720766"/>
            <a:ext cx="1055872" cy="492207"/>
            <a:chOff x="932414" y="5524500"/>
            <a:chExt cx="1035263" cy="482600"/>
          </a:xfrm>
        </p:grpSpPr>
        <p:sp>
          <p:nvSpPr>
            <p:cNvPr id="4" name="Rectangle: Rounded Corners 3"/>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9" name="Rectangle: Rounded Corners 58"/>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60" name="Rectangle: Rounded Corners 59"/>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61" name="TextBox 60"/>
          <p:cNvSpPr txBox="1"/>
          <p:nvPr/>
        </p:nvSpPr>
        <p:spPr>
          <a:xfrm>
            <a:off x="2870097" y="4652655"/>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1 core and 3.5GB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20 cores and 140GB RAM</a:t>
            </a:r>
            <a:endParaRPr lang="en-GB" sz="2448" b="1" dirty="0">
              <a:latin typeface="Segoe UI Light" panose="020B0502040204020203" pitchFamily="34" charset="0"/>
              <a:cs typeface="Segoe UI Light" panose="020B0502040204020203" pitchFamily="34" charset="0"/>
            </a:endParaRPr>
          </a:p>
        </p:txBody>
      </p:sp>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Dv2 Series</a:t>
            </a:r>
          </a:p>
        </p:txBody>
      </p:sp>
      <p:grpSp>
        <p:nvGrpSpPr>
          <p:cNvPr id="62" name="Group 61"/>
          <p:cNvGrpSpPr/>
          <p:nvPr/>
        </p:nvGrpSpPr>
        <p:grpSpPr>
          <a:xfrm>
            <a:off x="984058" y="1681380"/>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870098" y="1790823"/>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35" name="Group 34"/>
          <p:cNvGrpSpPr/>
          <p:nvPr/>
        </p:nvGrpSpPr>
        <p:grpSpPr>
          <a:xfrm>
            <a:off x="1124278" y="3075253"/>
            <a:ext cx="850364" cy="850364"/>
            <a:chOff x="1087755" y="1407795"/>
            <a:chExt cx="1383030" cy="1383030"/>
          </a:xfrm>
          <a:solidFill>
            <a:schemeClr val="tx1"/>
          </a:solidFill>
        </p:grpSpPr>
        <p:sp>
          <p:nvSpPr>
            <p:cNvPr id="37" name="Rectangle: Rounded Corners 36"/>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38" name="Rectangle: Rounded Corners 37"/>
            <p:cNvSpPr/>
            <p:nvPr/>
          </p:nvSpPr>
          <p:spPr>
            <a:xfrm>
              <a:off x="1485901" y="1805941"/>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28" dirty="0">
                  <a:latin typeface="Segoe UI Black" panose="020B0A02040204020203" pitchFamily="34" charset="0"/>
                  <a:ea typeface="Segoe UI Black" panose="020B0A02040204020203" pitchFamily="34" charset="0"/>
                  <a:cs typeface="Segoe UI Black" panose="020B0A02040204020203" pitchFamily="34" charset="0"/>
                </a:rPr>
                <a:t>H</a:t>
              </a:r>
            </a:p>
          </p:txBody>
        </p:sp>
        <p:grpSp>
          <p:nvGrpSpPr>
            <p:cNvPr id="39" name="Group 38"/>
            <p:cNvGrpSpPr/>
            <p:nvPr/>
          </p:nvGrpSpPr>
          <p:grpSpPr>
            <a:xfrm>
              <a:off x="1299210" y="1407795"/>
              <a:ext cx="925830" cy="133350"/>
              <a:chOff x="1299210" y="1407795"/>
              <a:chExt cx="925830" cy="133350"/>
            </a:xfrm>
            <a:grpFill/>
          </p:grpSpPr>
          <p:sp>
            <p:nvSpPr>
              <p:cNvPr id="73" name="Rectangle: Rounded Corners 72"/>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4" name="Rectangle: Rounded Corners 73"/>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5" name="Rectangle: Rounded Corners 74"/>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6" name="Rectangle: Rounded Corners 75"/>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7" name="Rectangle: Rounded Corners 76"/>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1" name="Group 40"/>
            <p:cNvGrpSpPr/>
            <p:nvPr/>
          </p:nvGrpSpPr>
          <p:grpSpPr>
            <a:xfrm>
              <a:off x="1299210" y="2657475"/>
              <a:ext cx="925830" cy="133350"/>
              <a:chOff x="1299210" y="1407795"/>
              <a:chExt cx="925830" cy="133350"/>
            </a:xfrm>
            <a:grpFill/>
          </p:grpSpPr>
          <p:sp>
            <p:nvSpPr>
              <p:cNvPr id="56" name="Rectangle: Rounded Corners 55"/>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7" name="Rectangle: Rounded Corners 56"/>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0" name="Rectangle: Rounded Corners 69"/>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1" name="Rectangle: Rounded Corners 70"/>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2" name="Rectangle: Rounded Corners 71"/>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2" name="Group 41"/>
            <p:cNvGrpSpPr/>
            <p:nvPr/>
          </p:nvGrpSpPr>
          <p:grpSpPr>
            <a:xfrm rot="5400000">
              <a:off x="1941195" y="2032635"/>
              <a:ext cx="925830" cy="133350"/>
              <a:chOff x="1299210" y="1407795"/>
              <a:chExt cx="925830" cy="133350"/>
            </a:xfrm>
            <a:grpFill/>
          </p:grpSpPr>
          <p:sp>
            <p:nvSpPr>
              <p:cNvPr id="49" name="Rectangle: Rounded Corners 48"/>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0" name="Rectangle: Rounded Corners 49"/>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1" name="Rectangle: Rounded Corners 50"/>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2" name="Rectangle: Rounded Corners 51"/>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3" name="Rectangle: Rounded Corners 52"/>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3" name="Group 42"/>
            <p:cNvGrpSpPr/>
            <p:nvPr/>
          </p:nvGrpSpPr>
          <p:grpSpPr>
            <a:xfrm rot="5400000">
              <a:off x="691515" y="2032635"/>
              <a:ext cx="925830" cy="133350"/>
              <a:chOff x="1299210" y="1407795"/>
              <a:chExt cx="925830" cy="133350"/>
            </a:xfrm>
            <a:grpFill/>
          </p:grpSpPr>
          <p:sp>
            <p:nvSpPr>
              <p:cNvPr id="44" name="Rectangle: Rounded Corners 43"/>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5" name="Rectangle: Rounded Corners 44"/>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6" name="Rectangle: Rounded Corners 45"/>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7" name="Rectangle: Rounded Corners 46"/>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8" name="Rectangle: Rounded Corners 47"/>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sp>
        <p:nvSpPr>
          <p:cNvPr id="36" name="TextBox 35"/>
          <p:cNvSpPr txBox="1"/>
          <p:nvPr/>
        </p:nvSpPr>
        <p:spPr>
          <a:xfrm>
            <a:off x="2870098" y="3152528"/>
            <a:ext cx="3972202" cy="734534"/>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Haswell CPU core</a:t>
            </a:r>
          </a:p>
          <a:p>
            <a:r>
              <a:rPr lang="en-GB" sz="1632" dirty="0">
                <a:solidFill>
                  <a:schemeClr val="accent1">
                    <a:lumMod val="60000"/>
                    <a:lumOff val="40000"/>
                  </a:schemeClr>
                </a:solidFill>
                <a:latin typeface="Segoe UI Light" panose="020B0502040204020203" pitchFamily="34" charset="0"/>
                <a:cs typeface="Segoe UI Light" panose="020B0502040204020203" pitchFamily="34" charset="0"/>
              </a:rPr>
              <a:t>E5-2673 v3 @ 2.4 – 3.1 GHz</a:t>
            </a:r>
          </a:p>
        </p:txBody>
      </p:sp>
      <p:sp>
        <p:nvSpPr>
          <p:cNvPr id="78" name="TextBox 77"/>
          <p:cNvSpPr txBox="1"/>
          <p:nvPr/>
        </p:nvSpPr>
        <p:spPr>
          <a:xfrm>
            <a:off x="8647919" y="3294305"/>
            <a:ext cx="3669921" cy="478376"/>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~60% faster than A Series</a:t>
            </a:r>
            <a:endParaRPr lang="en-GB" sz="1632"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sp>
        <p:nvSpPr>
          <p:cNvPr id="8" name="Oval 7"/>
          <p:cNvSpPr/>
          <p:nvPr/>
        </p:nvSpPr>
        <p:spPr>
          <a:xfrm>
            <a:off x="7262223" y="3238337"/>
            <a:ext cx="621736" cy="6217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80" b="1" dirty="0" err="1">
                <a:latin typeface="Segoe UI Semibold" panose="020B0702040204020203" pitchFamily="34" charset="0"/>
                <a:ea typeface="Segoe UI Black" panose="020B0A02040204020203" pitchFamily="34" charset="0"/>
                <a:cs typeface="Segoe UI Semibold" panose="020B0702040204020203" pitchFamily="34" charset="0"/>
              </a:rPr>
              <a:t>i</a:t>
            </a:r>
            <a:endParaRPr lang="en-GB" sz="4080" b="1" dirty="0">
              <a:latin typeface="Segoe UI Semibold" panose="020B0702040204020203" pitchFamily="34" charset="0"/>
              <a:ea typeface="Segoe UI Black" panose="020B0A02040204020203" pitchFamily="34" charset="0"/>
              <a:cs typeface="Segoe UI Semibold" panose="020B0702040204020203" pitchFamily="34" charset="0"/>
            </a:endParaRPr>
          </a:p>
        </p:txBody>
      </p:sp>
      <p:grpSp>
        <p:nvGrpSpPr>
          <p:cNvPr id="55" name="Group 54"/>
          <p:cNvGrpSpPr/>
          <p:nvPr/>
        </p:nvGrpSpPr>
        <p:grpSpPr>
          <a:xfrm>
            <a:off x="7277975" y="1680222"/>
            <a:ext cx="1128191" cy="664912"/>
            <a:chOff x="2226733" y="1540933"/>
            <a:chExt cx="1981200" cy="1244600"/>
          </a:xfrm>
        </p:grpSpPr>
        <p:sp>
          <p:nvSpPr>
            <p:cNvPr id="58" name="Rectangle: Rounded Corners 57"/>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79" name="Oval 78"/>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0" name="Oval 79"/>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1" name="Oval 80"/>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2" name="Oval 81"/>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83" name="Group 82"/>
          <p:cNvGrpSpPr/>
          <p:nvPr/>
        </p:nvGrpSpPr>
        <p:grpSpPr>
          <a:xfrm>
            <a:off x="7650127" y="1757280"/>
            <a:ext cx="560789" cy="475900"/>
            <a:chOff x="6656701" y="5663180"/>
            <a:chExt cx="549843" cy="466611"/>
          </a:xfrm>
        </p:grpSpPr>
        <p:sp>
          <p:nvSpPr>
            <p:cNvPr id="84" name="Oval 83"/>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5" name="Oval 84"/>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6" name="Flowchart: Extract 85"/>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7" name="Flowchart: Extract 86"/>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8" name="Oval 87"/>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89" name="TextBox 88"/>
          <p:cNvSpPr txBox="1"/>
          <p:nvPr/>
        </p:nvSpPr>
        <p:spPr>
          <a:xfrm>
            <a:off x="8713745" y="1764243"/>
            <a:ext cx="3972202" cy="469039"/>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HDD backed boot volume</a:t>
            </a:r>
          </a:p>
        </p:txBody>
      </p:sp>
      <p:grpSp>
        <p:nvGrpSpPr>
          <p:cNvPr id="90" name="Group 89"/>
          <p:cNvGrpSpPr/>
          <p:nvPr/>
        </p:nvGrpSpPr>
        <p:grpSpPr>
          <a:xfrm>
            <a:off x="11056739" y="-57343"/>
            <a:ext cx="1426194" cy="962317"/>
            <a:chOff x="8810625" y="4865688"/>
            <a:chExt cx="3836988" cy="2559050"/>
          </a:xfrm>
        </p:grpSpPr>
        <p:sp>
          <p:nvSpPr>
            <p:cNvPr id="91"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03"/>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0"/>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1"/>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14"/>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5"/>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64649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DSv2 Series</a:t>
            </a:r>
          </a:p>
        </p:txBody>
      </p:sp>
      <p:grpSp>
        <p:nvGrpSpPr>
          <p:cNvPr id="62" name="Group 61"/>
          <p:cNvGrpSpPr/>
          <p:nvPr/>
        </p:nvGrpSpPr>
        <p:grpSpPr>
          <a:xfrm>
            <a:off x="984058" y="1681380"/>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870098" y="1790823"/>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108" name="Group 107"/>
          <p:cNvGrpSpPr/>
          <p:nvPr/>
        </p:nvGrpSpPr>
        <p:grpSpPr>
          <a:xfrm>
            <a:off x="7068501" y="1693957"/>
            <a:ext cx="1058431" cy="664912"/>
            <a:chOff x="2226733" y="1540933"/>
            <a:chExt cx="1981200" cy="1244600"/>
          </a:xfrm>
        </p:grpSpPr>
        <p:sp>
          <p:nvSpPr>
            <p:cNvPr id="111" name="Rectangle: Rounded Corners 110"/>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dirty="0"/>
            </a:p>
          </p:txBody>
        </p:sp>
        <p:sp>
          <p:nvSpPr>
            <p:cNvPr id="112" name="Oval 111"/>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3" name="Oval 112"/>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4" name="Oval 113"/>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5" name="Oval 114"/>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16" name="TextBox 115"/>
            <p:cNvSpPr txBox="1"/>
            <p:nvPr/>
          </p:nvSpPr>
          <p:spPr>
            <a:xfrm>
              <a:off x="2607736" y="1943249"/>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109" name="TextBox 108"/>
          <p:cNvSpPr txBox="1"/>
          <p:nvPr/>
        </p:nvSpPr>
        <p:spPr>
          <a:xfrm>
            <a:off x="7302909" y="1777636"/>
            <a:ext cx="798557" cy="270285"/>
          </a:xfrm>
          <a:prstGeom prst="rect">
            <a:avLst/>
          </a:prstGeom>
          <a:noFill/>
        </p:spPr>
        <p:txBody>
          <a:bodyPr wrap="square" rtlCol="0">
            <a:spAutoFit/>
          </a:bodyPr>
          <a:lstStyle/>
          <a:p>
            <a:r>
              <a:rPr lang="en-GB" sz="1122"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BOOT</a:t>
            </a:r>
          </a:p>
        </p:txBody>
      </p:sp>
      <p:sp>
        <p:nvSpPr>
          <p:cNvPr id="110" name="TextBox 109"/>
          <p:cNvSpPr txBox="1"/>
          <p:nvPr/>
        </p:nvSpPr>
        <p:spPr>
          <a:xfrm>
            <a:off x="8490824" y="1793822"/>
            <a:ext cx="3972202" cy="478376"/>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boot volume</a:t>
            </a:r>
          </a:p>
        </p:txBody>
      </p:sp>
      <p:grpSp>
        <p:nvGrpSpPr>
          <p:cNvPr id="39" name="Group 38"/>
          <p:cNvGrpSpPr/>
          <p:nvPr/>
        </p:nvGrpSpPr>
        <p:grpSpPr>
          <a:xfrm>
            <a:off x="1044062" y="2917877"/>
            <a:ext cx="850364" cy="850364"/>
            <a:chOff x="1087755" y="1407795"/>
            <a:chExt cx="1383030" cy="1383030"/>
          </a:xfrm>
          <a:solidFill>
            <a:schemeClr val="tx1"/>
          </a:solidFill>
        </p:grpSpPr>
        <p:sp>
          <p:nvSpPr>
            <p:cNvPr id="41" name="Rectangle: Rounded Corners 40"/>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2" name="Rectangle: Rounded Corners 41"/>
            <p:cNvSpPr/>
            <p:nvPr/>
          </p:nvSpPr>
          <p:spPr>
            <a:xfrm>
              <a:off x="1485901" y="1805941"/>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28" dirty="0">
                  <a:latin typeface="Segoe UI Black" panose="020B0A02040204020203" pitchFamily="34" charset="0"/>
                  <a:ea typeface="Segoe UI Black" panose="020B0A02040204020203" pitchFamily="34" charset="0"/>
                  <a:cs typeface="Segoe UI Black" panose="020B0A02040204020203" pitchFamily="34" charset="0"/>
                </a:rPr>
                <a:t>H</a:t>
              </a:r>
            </a:p>
          </p:txBody>
        </p:sp>
        <p:grpSp>
          <p:nvGrpSpPr>
            <p:cNvPr id="43" name="Group 42"/>
            <p:cNvGrpSpPr/>
            <p:nvPr/>
          </p:nvGrpSpPr>
          <p:grpSpPr>
            <a:xfrm>
              <a:off x="1299210" y="1407795"/>
              <a:ext cx="925830" cy="133350"/>
              <a:chOff x="1299210" y="1407795"/>
              <a:chExt cx="925830" cy="133350"/>
            </a:xfrm>
            <a:grpFill/>
          </p:grpSpPr>
          <p:sp>
            <p:nvSpPr>
              <p:cNvPr id="71" name="Rectangle: Rounded Corners 70"/>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2" name="Rectangle: Rounded Corners 71"/>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3" name="Rectangle: Rounded Corners 72"/>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4" name="Rectangle: Rounded Corners 73"/>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5" name="Rectangle: Rounded Corners 74"/>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4" name="Group 43"/>
            <p:cNvGrpSpPr/>
            <p:nvPr/>
          </p:nvGrpSpPr>
          <p:grpSpPr>
            <a:xfrm>
              <a:off x="1299210" y="2657475"/>
              <a:ext cx="925830" cy="133350"/>
              <a:chOff x="1299210" y="1407795"/>
              <a:chExt cx="925830" cy="133350"/>
            </a:xfrm>
            <a:grpFill/>
          </p:grpSpPr>
          <p:sp>
            <p:nvSpPr>
              <p:cNvPr id="57" name="Rectangle: Rounded Corners 5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9" name="Rectangle: Rounded Corners 58"/>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60" name="Rectangle: Rounded Corners 59"/>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61" name="Rectangle: Rounded Corners 60"/>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0" name="Rectangle: Rounded Corners 69"/>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5" name="Group 44"/>
            <p:cNvGrpSpPr/>
            <p:nvPr/>
          </p:nvGrpSpPr>
          <p:grpSpPr>
            <a:xfrm rot="5400000">
              <a:off x="1941195" y="2032635"/>
              <a:ext cx="925830" cy="133350"/>
              <a:chOff x="1299210" y="1407795"/>
              <a:chExt cx="925830" cy="133350"/>
            </a:xfrm>
            <a:grpFill/>
          </p:grpSpPr>
          <p:sp>
            <p:nvSpPr>
              <p:cNvPr id="52" name="Rectangle: Rounded Corners 51"/>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3" name="Rectangle: Rounded Corners 52"/>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4" name="Rectangle: Rounded Corners 53"/>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5" name="Rectangle: Rounded Corners 54"/>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6" name="Rectangle: Rounded Corners 55"/>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6" name="Group 45"/>
            <p:cNvGrpSpPr/>
            <p:nvPr/>
          </p:nvGrpSpPr>
          <p:grpSpPr>
            <a:xfrm rot="5400000">
              <a:off x="691515" y="2032635"/>
              <a:ext cx="925830" cy="133350"/>
              <a:chOff x="1299210" y="1407795"/>
              <a:chExt cx="925830" cy="133350"/>
            </a:xfrm>
            <a:grpFill/>
          </p:grpSpPr>
          <p:sp>
            <p:nvSpPr>
              <p:cNvPr id="47" name="Rectangle: Rounded Corners 4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8" name="Rectangle: Rounded Corners 47"/>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9" name="Rectangle: Rounded Corners 48"/>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0" name="Rectangle: Rounded Corners 49"/>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1" name="Rectangle: Rounded Corners 50"/>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sp>
        <p:nvSpPr>
          <p:cNvPr id="76" name="TextBox 75"/>
          <p:cNvSpPr txBox="1"/>
          <p:nvPr/>
        </p:nvSpPr>
        <p:spPr>
          <a:xfrm>
            <a:off x="2789882" y="2995152"/>
            <a:ext cx="3972202" cy="734534"/>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Haswell CPU core</a:t>
            </a:r>
          </a:p>
          <a:p>
            <a:r>
              <a:rPr lang="en-GB" sz="1632" dirty="0">
                <a:latin typeface="Segoe UI Light" panose="020B0502040204020203" pitchFamily="34" charset="0"/>
                <a:cs typeface="Segoe UI Light" panose="020B0502040204020203" pitchFamily="34" charset="0"/>
              </a:rPr>
              <a:t>E5-2673 v3 @ 2.4 – 3.1 GHz</a:t>
            </a:r>
          </a:p>
        </p:txBody>
      </p:sp>
      <p:sp>
        <p:nvSpPr>
          <p:cNvPr id="79" name="Oval 78"/>
          <p:cNvSpPr/>
          <p:nvPr/>
        </p:nvSpPr>
        <p:spPr>
          <a:xfrm>
            <a:off x="1047383" y="949454"/>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0" name="Oval 79"/>
          <p:cNvSpPr/>
          <p:nvPr/>
        </p:nvSpPr>
        <p:spPr>
          <a:xfrm>
            <a:off x="1047383" y="1448366"/>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1" name="Oval 80"/>
          <p:cNvSpPr/>
          <p:nvPr/>
        </p:nvSpPr>
        <p:spPr>
          <a:xfrm>
            <a:off x="1897747" y="949454"/>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2" name="Oval 81"/>
          <p:cNvSpPr/>
          <p:nvPr/>
        </p:nvSpPr>
        <p:spPr>
          <a:xfrm>
            <a:off x="1897747" y="1448366"/>
            <a:ext cx="76895" cy="76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3" name="TextBox 82"/>
          <p:cNvSpPr txBox="1"/>
          <p:nvPr/>
        </p:nvSpPr>
        <p:spPr>
          <a:xfrm>
            <a:off x="1187604" y="1026350"/>
            <a:ext cx="710145" cy="414353"/>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sp>
        <p:nvSpPr>
          <p:cNvPr id="121" name="TextBox 120"/>
          <p:cNvSpPr txBox="1"/>
          <p:nvPr/>
        </p:nvSpPr>
        <p:spPr>
          <a:xfrm>
            <a:off x="8330476" y="3180248"/>
            <a:ext cx="3669921" cy="478376"/>
          </a:xfrm>
          <a:prstGeom prst="rect">
            <a:avLst/>
          </a:prstGeom>
          <a:noFill/>
        </p:spPr>
        <p:txBody>
          <a:bodyPr wrap="square" rtlCol="0">
            <a:spAutoFit/>
          </a:bodyPr>
          <a:lstStyle/>
          <a:p>
            <a:r>
              <a:rPr lang="en-GB" sz="2448" dirty="0">
                <a:solidFill>
                  <a:srgbClr val="006F96"/>
                </a:solidFill>
                <a:latin typeface="Segoe UI Light" panose="020B0502040204020203" pitchFamily="34" charset="0"/>
                <a:cs typeface="Segoe UI Light" panose="020B0502040204020203" pitchFamily="34" charset="0"/>
              </a:rPr>
              <a:t>~60% faster than A Series</a:t>
            </a:r>
            <a:endParaRPr lang="en-GB" sz="1632" dirty="0">
              <a:solidFill>
                <a:srgbClr val="006F96"/>
              </a:solidFill>
              <a:latin typeface="Segoe UI Light" panose="020B0502040204020203" pitchFamily="34" charset="0"/>
              <a:cs typeface="Segoe UI Light" panose="020B0502040204020203" pitchFamily="34" charset="0"/>
            </a:endParaRPr>
          </a:p>
        </p:txBody>
      </p:sp>
      <p:sp>
        <p:nvSpPr>
          <p:cNvPr id="122" name="Oval 121"/>
          <p:cNvSpPr/>
          <p:nvPr/>
        </p:nvSpPr>
        <p:spPr>
          <a:xfrm>
            <a:off x="7178258" y="3080961"/>
            <a:ext cx="621736" cy="6217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80" b="1" dirty="0" err="1">
                <a:latin typeface="Segoe UI Semibold" panose="020B0702040204020203" pitchFamily="34" charset="0"/>
                <a:ea typeface="Segoe UI Black" panose="020B0A02040204020203" pitchFamily="34" charset="0"/>
                <a:cs typeface="Segoe UI Semibold" panose="020B0702040204020203" pitchFamily="34" charset="0"/>
              </a:rPr>
              <a:t>i</a:t>
            </a:r>
            <a:endParaRPr lang="en-GB" sz="4080" b="1" dirty="0">
              <a:latin typeface="Segoe UI Semibold" panose="020B0702040204020203" pitchFamily="34" charset="0"/>
              <a:ea typeface="Segoe UI Black" panose="020B0A02040204020203" pitchFamily="34" charset="0"/>
              <a:cs typeface="Segoe UI Semibold" panose="020B0702040204020203" pitchFamily="34" charset="0"/>
            </a:endParaRPr>
          </a:p>
        </p:txBody>
      </p:sp>
      <p:grpSp>
        <p:nvGrpSpPr>
          <p:cNvPr id="123" name="Group 122"/>
          <p:cNvGrpSpPr/>
          <p:nvPr/>
        </p:nvGrpSpPr>
        <p:grpSpPr>
          <a:xfrm>
            <a:off x="951858" y="4422324"/>
            <a:ext cx="1055872" cy="492207"/>
            <a:chOff x="932414" y="5524500"/>
            <a:chExt cx="1035263" cy="482600"/>
          </a:xfrm>
        </p:grpSpPr>
        <p:sp>
          <p:nvSpPr>
            <p:cNvPr id="124" name="Rectangle: Rounded Corners 123"/>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25" name="Rectangle: Rounded Corners 124"/>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26" name="Rectangle: Rounded Corners 125"/>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127" name="TextBox 126"/>
          <p:cNvSpPr txBox="1"/>
          <p:nvPr/>
        </p:nvSpPr>
        <p:spPr>
          <a:xfrm>
            <a:off x="2781199" y="4354213"/>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1 core and 3.5GB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20 cores and 140GB RAM</a:t>
            </a:r>
            <a:endParaRPr lang="en-GB" sz="2448" b="1" dirty="0">
              <a:latin typeface="Segoe UI Light" panose="020B0502040204020203" pitchFamily="34" charset="0"/>
              <a:cs typeface="Segoe UI Light" panose="020B0502040204020203" pitchFamily="34" charset="0"/>
            </a:endParaRPr>
          </a:p>
        </p:txBody>
      </p:sp>
      <p:grpSp>
        <p:nvGrpSpPr>
          <p:cNvPr id="128" name="Group 127"/>
          <p:cNvGrpSpPr/>
          <p:nvPr/>
        </p:nvGrpSpPr>
        <p:grpSpPr>
          <a:xfrm>
            <a:off x="11056739" y="-57343"/>
            <a:ext cx="1426194" cy="962317"/>
            <a:chOff x="8810625" y="4865688"/>
            <a:chExt cx="3836988" cy="2559050"/>
          </a:xfrm>
        </p:grpSpPr>
        <p:sp>
          <p:nvSpPr>
            <p:cNvPr id="129"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41"/>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8"/>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50"/>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51"/>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53"/>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2657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F Series</a:t>
            </a:r>
          </a:p>
        </p:txBody>
      </p:sp>
      <p:grpSp>
        <p:nvGrpSpPr>
          <p:cNvPr id="62" name="Group 61"/>
          <p:cNvGrpSpPr/>
          <p:nvPr/>
        </p:nvGrpSpPr>
        <p:grpSpPr>
          <a:xfrm>
            <a:off x="984058" y="1512994"/>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956179" y="1622436"/>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sp>
        <p:nvSpPr>
          <p:cNvPr id="119" name="Oval 118"/>
          <p:cNvSpPr/>
          <p:nvPr/>
        </p:nvSpPr>
        <p:spPr>
          <a:xfrm>
            <a:off x="1231808" y="5628382"/>
            <a:ext cx="621736" cy="6217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80" b="1" dirty="0" err="1">
                <a:latin typeface="Segoe UI Semibold" panose="020B0702040204020203" pitchFamily="34" charset="0"/>
                <a:ea typeface="Segoe UI Black" panose="020B0A02040204020203" pitchFamily="34" charset="0"/>
                <a:cs typeface="Segoe UI Semibold" panose="020B0702040204020203" pitchFamily="34" charset="0"/>
              </a:rPr>
              <a:t>i</a:t>
            </a:r>
            <a:endParaRPr lang="en-GB" sz="4080" b="1" dirty="0">
              <a:latin typeface="Segoe UI Semibold" panose="020B0702040204020203" pitchFamily="34" charset="0"/>
              <a:ea typeface="Segoe UI Black" panose="020B0A02040204020203" pitchFamily="34" charset="0"/>
              <a:cs typeface="Segoe UI Semibold" panose="020B0702040204020203" pitchFamily="34" charset="0"/>
            </a:endParaRPr>
          </a:p>
        </p:txBody>
      </p:sp>
      <p:grpSp>
        <p:nvGrpSpPr>
          <p:cNvPr id="39" name="Group 38"/>
          <p:cNvGrpSpPr/>
          <p:nvPr/>
        </p:nvGrpSpPr>
        <p:grpSpPr>
          <a:xfrm>
            <a:off x="1124278" y="2817591"/>
            <a:ext cx="850364" cy="850364"/>
            <a:chOff x="1087755" y="1407795"/>
            <a:chExt cx="1383030" cy="1383030"/>
          </a:xfrm>
          <a:solidFill>
            <a:schemeClr val="tx1"/>
          </a:solidFill>
        </p:grpSpPr>
        <p:sp>
          <p:nvSpPr>
            <p:cNvPr id="41" name="Rectangle: Rounded Corners 40"/>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2" name="Rectangle: Rounded Corners 41"/>
            <p:cNvSpPr/>
            <p:nvPr/>
          </p:nvSpPr>
          <p:spPr>
            <a:xfrm>
              <a:off x="1485901" y="1805941"/>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28" dirty="0">
                  <a:latin typeface="Segoe UI Black" panose="020B0A02040204020203" pitchFamily="34" charset="0"/>
                  <a:ea typeface="Segoe UI Black" panose="020B0A02040204020203" pitchFamily="34" charset="0"/>
                  <a:cs typeface="Segoe UI Black" panose="020B0A02040204020203" pitchFamily="34" charset="0"/>
                </a:rPr>
                <a:t>H</a:t>
              </a:r>
            </a:p>
          </p:txBody>
        </p:sp>
        <p:grpSp>
          <p:nvGrpSpPr>
            <p:cNvPr id="43" name="Group 42"/>
            <p:cNvGrpSpPr/>
            <p:nvPr/>
          </p:nvGrpSpPr>
          <p:grpSpPr>
            <a:xfrm>
              <a:off x="1299210" y="1407795"/>
              <a:ext cx="925830" cy="133350"/>
              <a:chOff x="1299210" y="1407795"/>
              <a:chExt cx="925830" cy="133350"/>
            </a:xfrm>
            <a:grpFill/>
          </p:grpSpPr>
          <p:sp>
            <p:nvSpPr>
              <p:cNvPr id="71" name="Rectangle: Rounded Corners 70"/>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2" name="Rectangle: Rounded Corners 71"/>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3" name="Rectangle: Rounded Corners 72"/>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4" name="Rectangle: Rounded Corners 73"/>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5" name="Rectangle: Rounded Corners 74"/>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4" name="Group 43"/>
            <p:cNvGrpSpPr/>
            <p:nvPr/>
          </p:nvGrpSpPr>
          <p:grpSpPr>
            <a:xfrm>
              <a:off x="1299210" y="2657475"/>
              <a:ext cx="925830" cy="133350"/>
              <a:chOff x="1299210" y="1407795"/>
              <a:chExt cx="925830" cy="133350"/>
            </a:xfrm>
            <a:grpFill/>
          </p:grpSpPr>
          <p:sp>
            <p:nvSpPr>
              <p:cNvPr id="57" name="Rectangle: Rounded Corners 5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9" name="Rectangle: Rounded Corners 58"/>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60" name="Rectangle: Rounded Corners 59"/>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61" name="Rectangle: Rounded Corners 60"/>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0" name="Rectangle: Rounded Corners 69"/>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5" name="Group 44"/>
            <p:cNvGrpSpPr/>
            <p:nvPr/>
          </p:nvGrpSpPr>
          <p:grpSpPr>
            <a:xfrm rot="5400000">
              <a:off x="1941195" y="2032635"/>
              <a:ext cx="925830" cy="133350"/>
              <a:chOff x="1299210" y="1407795"/>
              <a:chExt cx="925830" cy="133350"/>
            </a:xfrm>
            <a:grpFill/>
          </p:grpSpPr>
          <p:sp>
            <p:nvSpPr>
              <p:cNvPr id="52" name="Rectangle: Rounded Corners 51"/>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3" name="Rectangle: Rounded Corners 52"/>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4" name="Rectangle: Rounded Corners 53"/>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5" name="Rectangle: Rounded Corners 54"/>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6" name="Rectangle: Rounded Corners 55"/>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6" name="Group 45"/>
            <p:cNvGrpSpPr/>
            <p:nvPr/>
          </p:nvGrpSpPr>
          <p:grpSpPr>
            <a:xfrm rot="5400000">
              <a:off x="691515" y="2032635"/>
              <a:ext cx="925830" cy="133350"/>
              <a:chOff x="1299210" y="1407795"/>
              <a:chExt cx="925830" cy="133350"/>
            </a:xfrm>
            <a:grpFill/>
          </p:grpSpPr>
          <p:sp>
            <p:nvSpPr>
              <p:cNvPr id="47" name="Rectangle: Rounded Corners 4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8" name="Rectangle: Rounded Corners 47"/>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9" name="Rectangle: Rounded Corners 48"/>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0" name="Rectangle: Rounded Corners 49"/>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1" name="Rectangle: Rounded Corners 50"/>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sp>
        <p:nvSpPr>
          <p:cNvPr id="76" name="TextBox 75"/>
          <p:cNvSpPr txBox="1"/>
          <p:nvPr/>
        </p:nvSpPr>
        <p:spPr>
          <a:xfrm>
            <a:off x="2956179" y="2894866"/>
            <a:ext cx="3972202" cy="734534"/>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Haswell CPU core</a:t>
            </a:r>
          </a:p>
          <a:p>
            <a:r>
              <a:rPr lang="en-GB" sz="1632" dirty="0">
                <a:latin typeface="Segoe UI Light" panose="020B0502040204020203" pitchFamily="34" charset="0"/>
                <a:cs typeface="Segoe UI Light" panose="020B0502040204020203" pitchFamily="34" charset="0"/>
              </a:rPr>
              <a:t>E5-2673 v3 @ 2.4 – 3.1 GHz</a:t>
            </a:r>
          </a:p>
        </p:txBody>
      </p:sp>
      <p:sp>
        <p:nvSpPr>
          <p:cNvPr id="141" name="TextBox 140"/>
          <p:cNvSpPr txBox="1"/>
          <p:nvPr/>
        </p:nvSpPr>
        <p:spPr>
          <a:xfrm>
            <a:off x="3116681" y="5315342"/>
            <a:ext cx="5533341" cy="1222451"/>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2GB RAM and 16GB local SSD per core</a:t>
            </a:r>
          </a:p>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Ideal for CPU intensive, but memory light apps with light IO requirements</a:t>
            </a:r>
            <a:endParaRPr lang="en-GB" sz="1632"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grpSp>
        <p:nvGrpSpPr>
          <p:cNvPr id="142" name="Group 141"/>
          <p:cNvGrpSpPr/>
          <p:nvPr/>
        </p:nvGrpSpPr>
        <p:grpSpPr>
          <a:xfrm>
            <a:off x="951858" y="4330067"/>
            <a:ext cx="1055872" cy="492207"/>
            <a:chOff x="932414" y="5524500"/>
            <a:chExt cx="1035263" cy="482600"/>
          </a:xfrm>
        </p:grpSpPr>
        <p:sp>
          <p:nvSpPr>
            <p:cNvPr id="143" name="Rectangle: Rounded Corners 142"/>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44" name="Rectangle: Rounded Corners 143"/>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45" name="Rectangle: Rounded Corners 144"/>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146" name="TextBox 145"/>
          <p:cNvSpPr txBox="1"/>
          <p:nvPr/>
        </p:nvSpPr>
        <p:spPr>
          <a:xfrm>
            <a:off x="2956178" y="4152399"/>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1 core and 2GB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16 cores and 32GB RAM</a:t>
            </a:r>
            <a:endParaRPr lang="en-GB" sz="2448" b="1" dirty="0">
              <a:latin typeface="Segoe UI Light" panose="020B0502040204020203" pitchFamily="34" charset="0"/>
              <a:cs typeface="Segoe UI Light" panose="020B0502040204020203" pitchFamily="34" charset="0"/>
            </a:endParaRPr>
          </a:p>
        </p:txBody>
      </p:sp>
      <p:grpSp>
        <p:nvGrpSpPr>
          <p:cNvPr id="77" name="Group 76"/>
          <p:cNvGrpSpPr/>
          <p:nvPr/>
        </p:nvGrpSpPr>
        <p:grpSpPr>
          <a:xfrm>
            <a:off x="7277975" y="1558226"/>
            <a:ext cx="1128191" cy="664912"/>
            <a:chOff x="2226733" y="1540933"/>
            <a:chExt cx="1981200" cy="1244600"/>
          </a:xfrm>
        </p:grpSpPr>
        <p:sp>
          <p:nvSpPr>
            <p:cNvPr id="78" name="Rectangle: Rounded Corners 77"/>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79" name="Oval 78"/>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0" name="Oval 79"/>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1" name="Oval 80"/>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82" name="Oval 81"/>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83" name="Group 82"/>
          <p:cNvGrpSpPr/>
          <p:nvPr/>
        </p:nvGrpSpPr>
        <p:grpSpPr>
          <a:xfrm>
            <a:off x="7650127" y="1635284"/>
            <a:ext cx="560789" cy="475900"/>
            <a:chOff x="6656701" y="5663180"/>
            <a:chExt cx="549843" cy="466611"/>
          </a:xfrm>
        </p:grpSpPr>
        <p:sp>
          <p:nvSpPr>
            <p:cNvPr id="84" name="Oval 83"/>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5" name="Oval 84"/>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6" name="Flowchart: Extract 85"/>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7" name="Flowchart: Extract 86"/>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8" name="Oval 87"/>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89" name="TextBox 88"/>
          <p:cNvSpPr txBox="1"/>
          <p:nvPr/>
        </p:nvSpPr>
        <p:spPr>
          <a:xfrm>
            <a:off x="8748541" y="1656162"/>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boot volume</a:t>
            </a:r>
          </a:p>
        </p:txBody>
      </p:sp>
      <p:sp>
        <p:nvSpPr>
          <p:cNvPr id="90" name="TextBox 89"/>
          <p:cNvSpPr txBox="1"/>
          <p:nvPr/>
        </p:nvSpPr>
        <p:spPr>
          <a:xfrm>
            <a:off x="7245371" y="2953288"/>
            <a:ext cx="1088476" cy="606488"/>
          </a:xfrm>
          <a:prstGeom prst="rect">
            <a:avLst/>
          </a:prstGeom>
          <a:noFill/>
        </p:spPr>
        <p:txBody>
          <a:bodyPr wrap="square" rtlCol="0">
            <a:spAutoFit/>
          </a:bodyPr>
          <a:lstStyle/>
          <a:p>
            <a:r>
              <a:rPr lang="en-GB" sz="3264" dirty="0">
                <a:latin typeface="Segoe UI Black" panose="020B0A02040204020203" pitchFamily="34" charset="0"/>
                <a:ea typeface="Segoe UI Black" panose="020B0A02040204020203" pitchFamily="34" charset="0"/>
                <a:cs typeface="Segoe UI Black" panose="020B0A02040204020203" pitchFamily="34" charset="0"/>
              </a:rPr>
              <a:t>$$</a:t>
            </a:r>
            <a:r>
              <a:rPr lang="en-GB" sz="3264" dirty="0">
                <a:solidFill>
                  <a:schemeClr val="bg2">
                    <a:lumMod val="90000"/>
                  </a:schemeClr>
                </a:solidFill>
                <a:latin typeface="Segoe UI Black" panose="020B0A02040204020203" pitchFamily="34" charset="0"/>
                <a:ea typeface="Segoe UI Black" panose="020B0A02040204020203" pitchFamily="34" charset="0"/>
                <a:cs typeface="Segoe UI Black" panose="020B0A02040204020203" pitchFamily="34" charset="0"/>
              </a:rPr>
              <a:t>$</a:t>
            </a:r>
          </a:p>
        </p:txBody>
      </p:sp>
      <p:sp>
        <p:nvSpPr>
          <p:cNvPr id="91" name="TextBox 90"/>
          <p:cNvSpPr txBox="1"/>
          <p:nvPr/>
        </p:nvSpPr>
        <p:spPr>
          <a:xfrm>
            <a:off x="8776508" y="3017344"/>
            <a:ext cx="7612783" cy="478376"/>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Lower per-hour price</a:t>
            </a:r>
          </a:p>
        </p:txBody>
      </p:sp>
      <p:grpSp>
        <p:nvGrpSpPr>
          <p:cNvPr id="92" name="Group 91"/>
          <p:cNvGrpSpPr/>
          <p:nvPr/>
        </p:nvGrpSpPr>
        <p:grpSpPr>
          <a:xfrm>
            <a:off x="11056739" y="-57343"/>
            <a:ext cx="1426194" cy="962317"/>
            <a:chOff x="8810625" y="4865688"/>
            <a:chExt cx="3836988" cy="2559050"/>
          </a:xfrm>
        </p:grpSpPr>
        <p:sp>
          <p:nvSpPr>
            <p:cNvPr id="93"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5"/>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14"/>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5"/>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6"/>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7"/>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5609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012859"/>
          </a:xfrm>
        </p:spPr>
        <p:txBody>
          <a:bodyPr/>
          <a:lstStyle/>
          <a:p>
            <a:r>
              <a:rPr lang="en-GB" dirty="0">
                <a:solidFill>
                  <a:schemeClr val="tx1"/>
                </a:solidFill>
              </a:rPr>
              <a:t>But First…</a:t>
            </a:r>
            <a:br>
              <a:rPr lang="en-GB" dirty="0">
                <a:solidFill>
                  <a:schemeClr val="tx1"/>
                </a:solidFill>
              </a:rPr>
            </a:br>
            <a:r>
              <a:rPr lang="en-US" sz="6000" b="1" u="sng" dirty="0"/>
              <a:t>Please</a:t>
            </a:r>
            <a:r>
              <a:rPr lang="en-US" sz="4400" b="1" dirty="0"/>
              <a:t> </a:t>
            </a:r>
            <a:r>
              <a:rPr lang="en-US" sz="4400" dirty="0"/>
              <a:t>fill out your Evaluation Forms ! </a:t>
            </a:r>
            <a:endParaRPr lang="en-US" sz="7200" dirty="0"/>
          </a:p>
        </p:txBody>
      </p:sp>
      <p:sp>
        <p:nvSpPr>
          <p:cNvPr id="3" name="Rectangle 2"/>
          <p:cNvSpPr/>
          <p:nvPr/>
        </p:nvSpPr>
        <p:spPr>
          <a:xfrm>
            <a:off x="9458597" y="112886"/>
            <a:ext cx="2884123" cy="584775"/>
          </a:xfrm>
          <a:prstGeom prst="rect">
            <a:avLst/>
          </a:prstGeom>
        </p:spPr>
        <p:txBody>
          <a:bodyPr wrap="none">
            <a:spAutoFit/>
          </a:bodyPr>
          <a:lstStyle/>
          <a:p>
            <a:r>
              <a:rPr lang="en-US" sz="3200" dirty="0">
                <a:latin typeface="FontAwesome" pitchFamily="2" charset="0"/>
              </a:rPr>
              <a:t> </a:t>
            </a:r>
            <a:r>
              <a:rPr lang="en-US" sz="3200" dirty="0"/>
              <a:t>MSIaaS1011</a:t>
            </a:r>
            <a:endParaRPr lang="en-US" dirty="0"/>
          </a:p>
        </p:txBody>
      </p:sp>
    </p:spTree>
    <p:extLst>
      <p:ext uri="{BB962C8B-B14F-4D97-AF65-F5344CB8AC3E}">
        <p14:creationId xmlns:p14="http://schemas.microsoft.com/office/powerpoint/2010/main" val="152052312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FS Series</a:t>
            </a:r>
          </a:p>
        </p:txBody>
      </p:sp>
      <p:grpSp>
        <p:nvGrpSpPr>
          <p:cNvPr id="62" name="Group 61"/>
          <p:cNvGrpSpPr/>
          <p:nvPr/>
        </p:nvGrpSpPr>
        <p:grpSpPr>
          <a:xfrm>
            <a:off x="984058" y="1487088"/>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509183" y="1609215"/>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39" name="Group 38"/>
          <p:cNvGrpSpPr/>
          <p:nvPr/>
        </p:nvGrpSpPr>
        <p:grpSpPr>
          <a:xfrm>
            <a:off x="1156651" y="2960731"/>
            <a:ext cx="850364" cy="850364"/>
            <a:chOff x="1087755" y="1407795"/>
            <a:chExt cx="1383030" cy="1383030"/>
          </a:xfrm>
          <a:solidFill>
            <a:schemeClr val="tx1"/>
          </a:solidFill>
        </p:grpSpPr>
        <p:sp>
          <p:nvSpPr>
            <p:cNvPr id="41" name="Rectangle: Rounded Corners 40"/>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2" name="Rectangle: Rounded Corners 41"/>
            <p:cNvSpPr/>
            <p:nvPr/>
          </p:nvSpPr>
          <p:spPr>
            <a:xfrm>
              <a:off x="1485901" y="1805941"/>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28" dirty="0">
                  <a:latin typeface="Segoe UI Black" panose="020B0A02040204020203" pitchFamily="34" charset="0"/>
                  <a:ea typeface="Segoe UI Black" panose="020B0A02040204020203" pitchFamily="34" charset="0"/>
                  <a:cs typeface="Segoe UI Black" panose="020B0A02040204020203" pitchFamily="34" charset="0"/>
                </a:rPr>
                <a:t>H</a:t>
              </a:r>
            </a:p>
          </p:txBody>
        </p:sp>
        <p:grpSp>
          <p:nvGrpSpPr>
            <p:cNvPr id="43" name="Group 42"/>
            <p:cNvGrpSpPr/>
            <p:nvPr/>
          </p:nvGrpSpPr>
          <p:grpSpPr>
            <a:xfrm>
              <a:off x="1299210" y="1407795"/>
              <a:ext cx="925830" cy="133350"/>
              <a:chOff x="1299210" y="1407795"/>
              <a:chExt cx="925830" cy="133350"/>
            </a:xfrm>
            <a:grpFill/>
          </p:grpSpPr>
          <p:sp>
            <p:nvSpPr>
              <p:cNvPr id="71" name="Rectangle: Rounded Corners 70"/>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2" name="Rectangle: Rounded Corners 71"/>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3" name="Rectangle: Rounded Corners 72"/>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4" name="Rectangle: Rounded Corners 73"/>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5" name="Rectangle: Rounded Corners 74"/>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4" name="Group 43"/>
            <p:cNvGrpSpPr/>
            <p:nvPr/>
          </p:nvGrpSpPr>
          <p:grpSpPr>
            <a:xfrm>
              <a:off x="1299210" y="2657475"/>
              <a:ext cx="925830" cy="133350"/>
              <a:chOff x="1299210" y="1407795"/>
              <a:chExt cx="925830" cy="133350"/>
            </a:xfrm>
            <a:grpFill/>
          </p:grpSpPr>
          <p:sp>
            <p:nvSpPr>
              <p:cNvPr id="57" name="Rectangle: Rounded Corners 5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9" name="Rectangle: Rounded Corners 58"/>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60" name="Rectangle: Rounded Corners 59"/>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61" name="Rectangle: Rounded Corners 60"/>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70" name="Rectangle: Rounded Corners 69"/>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5" name="Group 44"/>
            <p:cNvGrpSpPr/>
            <p:nvPr/>
          </p:nvGrpSpPr>
          <p:grpSpPr>
            <a:xfrm rot="5400000">
              <a:off x="1941195" y="2032635"/>
              <a:ext cx="925830" cy="133350"/>
              <a:chOff x="1299210" y="1407795"/>
              <a:chExt cx="925830" cy="133350"/>
            </a:xfrm>
            <a:grpFill/>
          </p:grpSpPr>
          <p:sp>
            <p:nvSpPr>
              <p:cNvPr id="52" name="Rectangle: Rounded Corners 51"/>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3" name="Rectangle: Rounded Corners 52"/>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4" name="Rectangle: Rounded Corners 53"/>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5" name="Rectangle: Rounded Corners 54"/>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6" name="Rectangle: Rounded Corners 55"/>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nvGrpSpPr>
            <p:cNvPr id="46" name="Group 45"/>
            <p:cNvGrpSpPr/>
            <p:nvPr/>
          </p:nvGrpSpPr>
          <p:grpSpPr>
            <a:xfrm rot="5400000">
              <a:off x="691515" y="2032635"/>
              <a:ext cx="925830" cy="133350"/>
              <a:chOff x="1299210" y="1407795"/>
              <a:chExt cx="925830" cy="133350"/>
            </a:xfrm>
            <a:grpFill/>
          </p:grpSpPr>
          <p:sp>
            <p:nvSpPr>
              <p:cNvPr id="47" name="Rectangle: Rounded Corners 46"/>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8" name="Rectangle: Rounded Corners 47"/>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49" name="Rectangle: Rounded Corners 48"/>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0" name="Rectangle: Rounded Corners 49"/>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sp>
            <p:nvSpPr>
              <p:cNvPr id="51" name="Rectangle: Rounded Corners 50"/>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8"/>
              </a:p>
            </p:txBody>
          </p:sp>
        </p:grpSp>
      </p:grpSp>
      <p:sp>
        <p:nvSpPr>
          <p:cNvPr id="76" name="TextBox 75"/>
          <p:cNvSpPr txBox="1"/>
          <p:nvPr/>
        </p:nvSpPr>
        <p:spPr>
          <a:xfrm>
            <a:off x="2910523" y="3038006"/>
            <a:ext cx="3972202" cy="734534"/>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Haswell CPU core</a:t>
            </a:r>
          </a:p>
          <a:p>
            <a:r>
              <a:rPr lang="en-GB" sz="1632" dirty="0">
                <a:latin typeface="Segoe UI Light" panose="020B0502040204020203" pitchFamily="34" charset="0"/>
                <a:cs typeface="Segoe UI Light" panose="020B0502040204020203" pitchFamily="34" charset="0"/>
              </a:rPr>
              <a:t>E5-2673 v3 @ 2.4 – 3.1 GHz</a:t>
            </a:r>
          </a:p>
        </p:txBody>
      </p:sp>
      <p:grpSp>
        <p:nvGrpSpPr>
          <p:cNvPr id="92" name="Group 91"/>
          <p:cNvGrpSpPr/>
          <p:nvPr/>
        </p:nvGrpSpPr>
        <p:grpSpPr>
          <a:xfrm>
            <a:off x="7010325" y="1507681"/>
            <a:ext cx="5300114" cy="664912"/>
            <a:chOff x="596689" y="4611509"/>
            <a:chExt cx="5196662" cy="651934"/>
          </a:xfrm>
        </p:grpSpPr>
        <p:grpSp>
          <p:nvGrpSpPr>
            <p:cNvPr id="93" name="Group 92"/>
            <p:cNvGrpSpPr/>
            <p:nvPr/>
          </p:nvGrpSpPr>
          <p:grpSpPr>
            <a:xfrm>
              <a:off x="596689" y="4611509"/>
              <a:ext cx="1037772" cy="651934"/>
              <a:chOff x="2226733" y="1540933"/>
              <a:chExt cx="1981200" cy="1244600"/>
            </a:xfrm>
          </p:grpSpPr>
          <p:sp>
            <p:nvSpPr>
              <p:cNvPr id="96" name="Rectangle: Rounded Corners 95"/>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dirty="0"/>
              </a:p>
            </p:txBody>
          </p:sp>
          <p:sp>
            <p:nvSpPr>
              <p:cNvPr id="97" name="Oval 96"/>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8" name="Oval 97"/>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99" name="Oval 98"/>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0" name="Oval 99"/>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101" name="TextBox 100"/>
              <p:cNvSpPr txBox="1"/>
              <p:nvPr/>
            </p:nvSpPr>
            <p:spPr>
              <a:xfrm>
                <a:off x="2607736" y="1943249"/>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94" name="TextBox 93"/>
            <p:cNvSpPr txBox="1"/>
            <p:nvPr/>
          </p:nvSpPr>
          <p:spPr>
            <a:xfrm>
              <a:off x="826522" y="4693555"/>
              <a:ext cx="782970" cy="265009"/>
            </a:xfrm>
            <a:prstGeom prst="rect">
              <a:avLst/>
            </a:prstGeom>
            <a:noFill/>
          </p:spPr>
          <p:txBody>
            <a:bodyPr wrap="square" rtlCol="0">
              <a:spAutoFit/>
            </a:bodyPr>
            <a:lstStyle/>
            <a:p>
              <a:r>
                <a:rPr lang="en-GB" sz="1122"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BOOT</a:t>
              </a:r>
            </a:p>
          </p:txBody>
        </p:sp>
        <p:sp>
          <p:nvSpPr>
            <p:cNvPr id="95" name="TextBox 94"/>
            <p:cNvSpPr txBox="1"/>
            <p:nvPr/>
          </p:nvSpPr>
          <p:spPr>
            <a:xfrm>
              <a:off x="1898682" y="4669751"/>
              <a:ext cx="3894669" cy="469039"/>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SSD backed boot volume</a:t>
              </a:r>
            </a:p>
          </p:txBody>
        </p:sp>
      </p:grpSp>
      <p:sp>
        <p:nvSpPr>
          <p:cNvPr id="77" name="Oval 76"/>
          <p:cNvSpPr/>
          <p:nvPr/>
        </p:nvSpPr>
        <p:spPr>
          <a:xfrm>
            <a:off x="1231808" y="5628382"/>
            <a:ext cx="621736" cy="6217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80" b="1" dirty="0" err="1">
                <a:latin typeface="Segoe UI Semibold" panose="020B0702040204020203" pitchFamily="34" charset="0"/>
                <a:ea typeface="Segoe UI Black" panose="020B0A02040204020203" pitchFamily="34" charset="0"/>
                <a:cs typeface="Segoe UI Semibold" panose="020B0702040204020203" pitchFamily="34" charset="0"/>
              </a:rPr>
              <a:t>i</a:t>
            </a:r>
            <a:endParaRPr lang="en-GB" sz="4080" b="1" dirty="0">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78" name="TextBox 77"/>
          <p:cNvSpPr txBox="1"/>
          <p:nvPr/>
        </p:nvSpPr>
        <p:spPr>
          <a:xfrm>
            <a:off x="2910523" y="5369459"/>
            <a:ext cx="7528913" cy="1222451"/>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2GB RAM and 16GB local SSD per core</a:t>
            </a:r>
          </a:p>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Ideal for CPU intensive, but memory light apps with heavy IO requirements</a:t>
            </a:r>
            <a:endParaRPr lang="en-GB" sz="1632"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grpSp>
        <p:nvGrpSpPr>
          <p:cNvPr id="79" name="Group 78"/>
          <p:cNvGrpSpPr/>
          <p:nvPr/>
        </p:nvGrpSpPr>
        <p:grpSpPr>
          <a:xfrm>
            <a:off x="951858" y="4330067"/>
            <a:ext cx="1055872" cy="492207"/>
            <a:chOff x="932414" y="5524500"/>
            <a:chExt cx="1035263" cy="482600"/>
          </a:xfrm>
        </p:grpSpPr>
        <p:sp>
          <p:nvSpPr>
            <p:cNvPr id="80" name="Rectangle: Rounded Corners 79"/>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1" name="Rectangle: Rounded Corners 80"/>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2" name="Rectangle: Rounded Corners 81"/>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83" name="TextBox 82"/>
          <p:cNvSpPr txBox="1"/>
          <p:nvPr/>
        </p:nvSpPr>
        <p:spPr>
          <a:xfrm>
            <a:off x="2956178" y="4152399"/>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1 core and 2GB RAM</a:t>
            </a:r>
          </a:p>
          <a:p>
            <a:r>
              <a:rPr lang="en-GB" sz="2448" b="1" dirty="0">
                <a:latin typeface="Segoe UI Light" panose="020B0502040204020203" pitchFamily="34" charset="0"/>
                <a:cs typeface="Segoe UI Light" panose="020B0502040204020203" pitchFamily="34" charset="0"/>
              </a:rPr>
              <a:t>MAX: 	</a:t>
            </a:r>
            <a:r>
              <a:rPr lang="en-GB" sz="2448" dirty="0">
                <a:latin typeface="Segoe UI Light" panose="020B0502040204020203" pitchFamily="34" charset="0"/>
                <a:cs typeface="Segoe UI Light" panose="020B0502040204020203" pitchFamily="34" charset="0"/>
              </a:rPr>
              <a:t>16 cores and 32GB RAM</a:t>
            </a:r>
            <a:endParaRPr lang="en-GB" sz="2448" b="1" dirty="0">
              <a:latin typeface="Segoe UI Light" panose="020B0502040204020203" pitchFamily="34" charset="0"/>
              <a:cs typeface="Segoe UI Light" panose="020B0502040204020203" pitchFamily="34" charset="0"/>
            </a:endParaRPr>
          </a:p>
        </p:txBody>
      </p:sp>
      <p:grpSp>
        <p:nvGrpSpPr>
          <p:cNvPr id="84" name="Group 83"/>
          <p:cNvGrpSpPr/>
          <p:nvPr/>
        </p:nvGrpSpPr>
        <p:grpSpPr>
          <a:xfrm>
            <a:off x="11056739" y="-57343"/>
            <a:ext cx="1426194" cy="962317"/>
            <a:chOff x="8810625" y="4865688"/>
            <a:chExt cx="3836988" cy="2559050"/>
          </a:xfrm>
        </p:grpSpPr>
        <p:sp>
          <p:nvSpPr>
            <p:cNvPr id="85"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7"/>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14"/>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5"/>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6"/>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7"/>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18"/>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19"/>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67785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N Series</a:t>
            </a:r>
          </a:p>
        </p:txBody>
      </p:sp>
      <p:grpSp>
        <p:nvGrpSpPr>
          <p:cNvPr id="62" name="Group 61"/>
          <p:cNvGrpSpPr/>
          <p:nvPr/>
        </p:nvGrpSpPr>
        <p:grpSpPr>
          <a:xfrm>
            <a:off x="984058" y="1487088"/>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870098" y="1596531"/>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58" name="Group 57"/>
          <p:cNvGrpSpPr/>
          <p:nvPr/>
        </p:nvGrpSpPr>
        <p:grpSpPr>
          <a:xfrm>
            <a:off x="984058" y="3061684"/>
            <a:ext cx="5858241" cy="1312547"/>
            <a:chOff x="6291815" y="4623581"/>
            <a:chExt cx="5743895" cy="1286927"/>
          </a:xfrm>
        </p:grpSpPr>
        <p:grpSp>
          <p:nvGrpSpPr>
            <p:cNvPr id="77" name="Group 76"/>
            <p:cNvGrpSpPr/>
            <p:nvPr/>
          </p:nvGrpSpPr>
          <p:grpSpPr>
            <a:xfrm>
              <a:off x="6291815" y="4623581"/>
              <a:ext cx="1197285" cy="706254"/>
              <a:chOff x="6905315" y="4955165"/>
              <a:chExt cx="2060885" cy="1215674"/>
            </a:xfrm>
          </p:grpSpPr>
          <p:sp>
            <p:nvSpPr>
              <p:cNvPr id="79" name="Rectangle: Rounded Corners 78"/>
              <p:cNvSpPr/>
              <p:nvPr/>
            </p:nvSpPr>
            <p:spPr>
              <a:xfrm>
                <a:off x="6985419" y="4955165"/>
                <a:ext cx="1980781" cy="1098502"/>
              </a:xfrm>
              <a:prstGeom prst="roundRect">
                <a:avLst>
                  <a:gd name="adj" fmla="val 433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0" name="Rectangle: Rounded Corners 79"/>
              <p:cNvSpPr/>
              <p:nvPr/>
            </p:nvSpPr>
            <p:spPr>
              <a:xfrm>
                <a:off x="7365172" y="5204023"/>
                <a:ext cx="1083314" cy="600785"/>
              </a:xfrm>
              <a:prstGeom prst="roundRect">
                <a:avLst>
                  <a:gd name="adj" fmla="val 43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dirty="0"/>
              </a:p>
            </p:txBody>
          </p:sp>
          <p:sp>
            <p:nvSpPr>
              <p:cNvPr id="81" name="Oval 80"/>
              <p:cNvSpPr/>
              <p:nvPr/>
            </p:nvSpPr>
            <p:spPr>
              <a:xfrm>
                <a:off x="8127999" y="5204024"/>
                <a:ext cx="630064" cy="600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2" name="Rectangle: Rounded Corners 81"/>
              <p:cNvSpPr/>
              <p:nvPr/>
            </p:nvSpPr>
            <p:spPr>
              <a:xfrm>
                <a:off x="7504433" y="5318646"/>
                <a:ext cx="472466" cy="166399"/>
              </a:xfrm>
              <a:prstGeom prst="roundRect">
                <a:avLst>
                  <a:gd name="adj" fmla="val 43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3" name="Rectangle: Rounded Corners 82"/>
              <p:cNvSpPr/>
              <p:nvPr/>
            </p:nvSpPr>
            <p:spPr>
              <a:xfrm>
                <a:off x="7498382" y="5519507"/>
                <a:ext cx="472466" cy="166399"/>
              </a:xfrm>
              <a:prstGeom prst="roundRect">
                <a:avLst>
                  <a:gd name="adj" fmla="val 43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4" name="Oval 83"/>
              <p:cNvSpPr/>
              <p:nvPr/>
            </p:nvSpPr>
            <p:spPr>
              <a:xfrm>
                <a:off x="8236015" y="5320785"/>
                <a:ext cx="367260" cy="3672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5" name="Oval 84"/>
              <p:cNvSpPr/>
              <p:nvPr/>
            </p:nvSpPr>
            <p:spPr>
              <a:xfrm>
                <a:off x="8359469" y="5436303"/>
                <a:ext cx="131352" cy="1313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6" name="Rectangle: Rounded Corners 85"/>
              <p:cNvSpPr/>
              <p:nvPr/>
            </p:nvSpPr>
            <p:spPr>
              <a:xfrm>
                <a:off x="7819043" y="6001391"/>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7" name="Rectangle: Rounded Corners 86"/>
              <p:cNvSpPr/>
              <p:nvPr/>
            </p:nvSpPr>
            <p:spPr>
              <a:xfrm>
                <a:off x="7627814" y="6001391"/>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8" name="Rectangle: Rounded Corners 87"/>
              <p:cNvSpPr/>
              <p:nvPr/>
            </p:nvSpPr>
            <p:spPr>
              <a:xfrm>
                <a:off x="7434924" y="6001390"/>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9" name="Rectangle: Rounded Corners 88"/>
              <p:cNvSpPr/>
              <p:nvPr/>
            </p:nvSpPr>
            <p:spPr>
              <a:xfrm>
                <a:off x="7243695" y="6001390"/>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0" name="Rectangle: Rounded Corners 89"/>
              <p:cNvSpPr/>
              <p:nvPr/>
            </p:nvSpPr>
            <p:spPr>
              <a:xfrm>
                <a:off x="8586912" y="5999737"/>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1" name="Rectangle: Rounded Corners 90"/>
              <p:cNvSpPr/>
              <p:nvPr/>
            </p:nvSpPr>
            <p:spPr>
              <a:xfrm>
                <a:off x="8395683" y="5999737"/>
                <a:ext cx="191229" cy="169448"/>
              </a:xfrm>
              <a:prstGeom prst="roundRect">
                <a:avLst>
                  <a:gd name="adj" fmla="val 973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2" name="Rectangle: Rounded Corners 101"/>
              <p:cNvSpPr/>
              <p:nvPr/>
            </p:nvSpPr>
            <p:spPr>
              <a:xfrm>
                <a:off x="6910917" y="5116600"/>
                <a:ext cx="191229" cy="169448"/>
              </a:xfrm>
              <a:prstGeom prst="roundRect">
                <a:avLst>
                  <a:gd name="adj" fmla="val 9730"/>
                </a:avLst>
              </a:pr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03" name="Rectangle: Rounded Corners 102"/>
              <p:cNvSpPr/>
              <p:nvPr/>
            </p:nvSpPr>
            <p:spPr>
              <a:xfrm>
                <a:off x="6905315" y="5332531"/>
                <a:ext cx="191229" cy="169448"/>
              </a:xfrm>
              <a:prstGeom prst="roundRect">
                <a:avLst>
                  <a:gd name="adj" fmla="val 9730"/>
                </a:avLst>
              </a:pr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78" name="TextBox 77"/>
            <p:cNvSpPr txBox="1"/>
            <p:nvPr/>
          </p:nvSpPr>
          <p:spPr>
            <a:xfrm>
              <a:off x="8141041" y="4711918"/>
              <a:ext cx="3894669" cy="1198590"/>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NVIDIA Tesla GPU Enabled with NVIDIA GRID 2.0 Technology</a:t>
              </a:r>
              <a:endParaRPr lang="en-GB" sz="1632"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grpSp>
      <p:grpSp>
        <p:nvGrpSpPr>
          <p:cNvPr id="104" name="Group 103"/>
          <p:cNvGrpSpPr/>
          <p:nvPr/>
        </p:nvGrpSpPr>
        <p:grpSpPr>
          <a:xfrm>
            <a:off x="1031522" y="4637253"/>
            <a:ext cx="10443299" cy="1584408"/>
            <a:chOff x="990971" y="3054419"/>
            <a:chExt cx="10239458" cy="1553484"/>
          </a:xfrm>
        </p:grpSpPr>
        <p:grpSp>
          <p:nvGrpSpPr>
            <p:cNvPr id="105" name="Group 104"/>
            <p:cNvGrpSpPr/>
            <p:nvPr/>
          </p:nvGrpSpPr>
          <p:grpSpPr>
            <a:xfrm>
              <a:off x="990971" y="3126293"/>
              <a:ext cx="918975" cy="918975"/>
              <a:chOff x="1067335" y="3160159"/>
              <a:chExt cx="918975" cy="918975"/>
            </a:xfrm>
          </p:grpSpPr>
          <p:grpSp>
            <p:nvGrpSpPr>
              <p:cNvPr id="107" name="Group 106"/>
              <p:cNvGrpSpPr/>
              <p:nvPr/>
            </p:nvGrpSpPr>
            <p:grpSpPr>
              <a:xfrm>
                <a:off x="1067335" y="3165782"/>
                <a:ext cx="918975" cy="703485"/>
                <a:chOff x="840086" y="3225048"/>
                <a:chExt cx="1444220" cy="1105566"/>
              </a:xfrm>
            </p:grpSpPr>
            <p:grpSp>
              <p:nvGrpSpPr>
                <p:cNvPr id="115" name="Group 114"/>
                <p:cNvGrpSpPr/>
                <p:nvPr/>
              </p:nvGrpSpPr>
              <p:grpSpPr>
                <a:xfrm>
                  <a:off x="949883" y="3225048"/>
                  <a:ext cx="1334423" cy="991266"/>
                  <a:chOff x="949883" y="3225048"/>
                  <a:chExt cx="1334423" cy="991266"/>
                </a:xfrm>
              </p:grpSpPr>
              <p:cxnSp>
                <p:nvCxnSpPr>
                  <p:cNvPr id="117" name="Straight Connector 116"/>
                  <p:cNvCxnSpPr/>
                  <p:nvPr/>
                </p:nvCxnSpPr>
                <p:spPr>
                  <a:xfrm flipV="1">
                    <a:off x="1146185" y="3513667"/>
                    <a:ext cx="858722" cy="491066"/>
                  </a:xfrm>
                  <a:prstGeom prst="line">
                    <a:avLst/>
                  </a:prstGeom>
                  <a:ln w="76200">
                    <a:solidFill>
                      <a:schemeClr val="tx1"/>
                    </a:solidFill>
                  </a:ln>
                </p:spPr>
                <p:style>
                  <a:lnRef idx="2">
                    <a:schemeClr val="accent5"/>
                  </a:lnRef>
                  <a:fillRef idx="0">
                    <a:schemeClr val="accent5"/>
                  </a:fillRef>
                  <a:effectRef idx="1">
                    <a:schemeClr val="accent5"/>
                  </a:effectRef>
                  <a:fontRef idx="minor">
                    <a:schemeClr val="tx1"/>
                  </a:fontRef>
                </p:style>
              </p:cxnSp>
              <p:sp>
                <p:nvSpPr>
                  <p:cNvPr id="118" name="Oval 117"/>
                  <p:cNvSpPr/>
                  <p:nvPr/>
                </p:nvSpPr>
                <p:spPr>
                  <a:xfrm>
                    <a:off x="1839807" y="3335953"/>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19" name="Oval 118"/>
                  <p:cNvSpPr/>
                  <p:nvPr/>
                </p:nvSpPr>
                <p:spPr>
                  <a:xfrm>
                    <a:off x="949883" y="3886114"/>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20" name="Block Arc 119"/>
                  <p:cNvSpPr/>
                  <p:nvPr/>
                </p:nvSpPr>
                <p:spPr>
                  <a:xfrm rot="3600000">
                    <a:off x="1725506" y="3225048"/>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grpSp>
            <p:sp>
              <p:nvSpPr>
                <p:cNvPr id="116" name="Block Arc 115"/>
                <p:cNvSpPr/>
                <p:nvPr/>
              </p:nvSpPr>
              <p:spPr>
                <a:xfrm rot="14429750">
                  <a:off x="840086" y="3771814"/>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grpSp>
          <p:grpSp>
            <p:nvGrpSpPr>
              <p:cNvPr id="108" name="Group 107"/>
              <p:cNvGrpSpPr/>
              <p:nvPr/>
            </p:nvGrpSpPr>
            <p:grpSpPr>
              <a:xfrm rot="5400000">
                <a:off x="1119913" y="3267904"/>
                <a:ext cx="918975" cy="703485"/>
                <a:chOff x="840086" y="3225048"/>
                <a:chExt cx="1444220" cy="1105566"/>
              </a:xfrm>
            </p:grpSpPr>
            <p:grpSp>
              <p:nvGrpSpPr>
                <p:cNvPr id="109" name="Group 108"/>
                <p:cNvGrpSpPr/>
                <p:nvPr/>
              </p:nvGrpSpPr>
              <p:grpSpPr>
                <a:xfrm>
                  <a:off x="949883" y="3225048"/>
                  <a:ext cx="1334423" cy="991266"/>
                  <a:chOff x="949883" y="3225048"/>
                  <a:chExt cx="1334423" cy="991266"/>
                </a:xfrm>
              </p:grpSpPr>
              <p:cxnSp>
                <p:nvCxnSpPr>
                  <p:cNvPr id="111" name="Straight Connector 110"/>
                  <p:cNvCxnSpPr/>
                  <p:nvPr/>
                </p:nvCxnSpPr>
                <p:spPr>
                  <a:xfrm flipV="1">
                    <a:off x="1146185" y="3513667"/>
                    <a:ext cx="858722" cy="491066"/>
                  </a:xfrm>
                  <a:prstGeom prst="line">
                    <a:avLst/>
                  </a:prstGeom>
                  <a:ln w="76200">
                    <a:solidFill>
                      <a:schemeClr val="tx1"/>
                    </a:solidFill>
                  </a:ln>
                </p:spPr>
                <p:style>
                  <a:lnRef idx="2">
                    <a:schemeClr val="accent5"/>
                  </a:lnRef>
                  <a:fillRef idx="0">
                    <a:schemeClr val="accent5"/>
                  </a:fillRef>
                  <a:effectRef idx="1">
                    <a:schemeClr val="accent5"/>
                  </a:effectRef>
                  <a:fontRef idx="minor">
                    <a:schemeClr val="tx1"/>
                  </a:fontRef>
                </p:style>
              </p:cxnSp>
              <p:sp>
                <p:nvSpPr>
                  <p:cNvPr id="112" name="Oval 111"/>
                  <p:cNvSpPr/>
                  <p:nvPr/>
                </p:nvSpPr>
                <p:spPr>
                  <a:xfrm>
                    <a:off x="1839807" y="3335953"/>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13" name="Oval 112"/>
                  <p:cNvSpPr/>
                  <p:nvPr/>
                </p:nvSpPr>
                <p:spPr>
                  <a:xfrm>
                    <a:off x="949883" y="3886114"/>
                    <a:ext cx="330200" cy="33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14" name="Block Arc 113"/>
                  <p:cNvSpPr/>
                  <p:nvPr/>
                </p:nvSpPr>
                <p:spPr>
                  <a:xfrm rot="3600000">
                    <a:off x="1725506" y="3225048"/>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grpSp>
            <p:sp>
              <p:nvSpPr>
                <p:cNvPr id="110" name="Block Arc 109"/>
                <p:cNvSpPr/>
                <p:nvPr/>
              </p:nvSpPr>
              <p:spPr>
                <a:xfrm rot="14429750">
                  <a:off x="840086" y="3771814"/>
                  <a:ext cx="558800" cy="558800"/>
                </a:xfrm>
                <a:prstGeom prst="blockArc">
                  <a:avLst>
                    <a:gd name="adj1" fmla="val 10800000"/>
                    <a:gd name="adj2" fmla="val 0"/>
                    <a:gd name="adj3" fmla="val 98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grpSp>
        </p:grpSp>
        <p:sp>
          <p:nvSpPr>
            <p:cNvPr id="106" name="TextBox 105"/>
            <p:cNvSpPr txBox="1"/>
            <p:nvPr/>
          </p:nvSpPr>
          <p:spPr>
            <a:xfrm>
              <a:off x="2766600" y="3054419"/>
              <a:ext cx="8463829" cy="1553484"/>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Low </a:t>
              </a:r>
              <a:r>
                <a:rPr lang="en-GB" sz="2400" dirty="0">
                  <a:latin typeface="+mj-lt"/>
                </a:rPr>
                <a:t>latency, (RDMA) high-throughput network interface optimized VM configuration (NC24r) which is tuned for tightly coupled parallel computing workloads.</a:t>
              </a:r>
            </a:p>
            <a:p>
              <a:endParaRPr lang="en-GB" sz="2448" dirty="0">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11056739" y="-57343"/>
            <a:ext cx="1426194" cy="962317"/>
            <a:chOff x="8810625" y="4865688"/>
            <a:chExt cx="3836988" cy="2559050"/>
          </a:xfrm>
        </p:grpSpPr>
        <p:sp>
          <p:nvSpPr>
            <p:cNvPr id="48"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9"/>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91"/>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92"/>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93"/>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4"/>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5"/>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6"/>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93816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G Series</a:t>
            </a:r>
          </a:p>
        </p:txBody>
      </p:sp>
      <p:grpSp>
        <p:nvGrpSpPr>
          <p:cNvPr id="70" name="Group 69"/>
          <p:cNvGrpSpPr/>
          <p:nvPr/>
        </p:nvGrpSpPr>
        <p:grpSpPr>
          <a:xfrm>
            <a:off x="951858" y="4768908"/>
            <a:ext cx="1055872" cy="492207"/>
            <a:chOff x="932414" y="5524500"/>
            <a:chExt cx="1035263" cy="482600"/>
          </a:xfrm>
        </p:grpSpPr>
        <p:sp>
          <p:nvSpPr>
            <p:cNvPr id="71" name="Rectangle: Rounded Corners 70"/>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2" name="Rectangle: Rounded Corners 71"/>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3" name="Rectangle: Rounded Corners 72"/>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74" name="TextBox 73"/>
          <p:cNvSpPr txBox="1"/>
          <p:nvPr/>
        </p:nvSpPr>
        <p:spPr>
          <a:xfrm>
            <a:off x="2870097" y="4591241"/>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2 core and 28GB RAM</a:t>
            </a:r>
          </a:p>
          <a:p>
            <a:r>
              <a:rPr lang="en-GB" sz="2448" b="1" dirty="0">
                <a:latin typeface="Segoe UI Light" panose="020B0502040204020203" pitchFamily="34" charset="0"/>
                <a:cs typeface="Segoe UI Light" panose="020B0502040204020203" pitchFamily="34" charset="0"/>
              </a:rPr>
              <a:t>MAX: 	</a:t>
            </a:r>
            <a:r>
              <a:rPr lang="en-GB" sz="2448" b="1" dirty="0">
                <a:solidFill>
                  <a:schemeClr val="accent1">
                    <a:lumMod val="60000"/>
                    <a:lumOff val="40000"/>
                  </a:schemeClr>
                </a:solidFill>
                <a:latin typeface="Segoe UI Light" panose="020B0502040204020203" pitchFamily="34" charset="0"/>
                <a:cs typeface="Segoe UI Light" panose="020B0502040204020203" pitchFamily="34" charset="0"/>
              </a:rPr>
              <a:t>32 cores and 448GB RAM</a:t>
            </a:r>
          </a:p>
        </p:txBody>
      </p:sp>
      <p:grpSp>
        <p:nvGrpSpPr>
          <p:cNvPr id="27" name="Group 26"/>
          <p:cNvGrpSpPr/>
          <p:nvPr/>
        </p:nvGrpSpPr>
        <p:grpSpPr>
          <a:xfrm>
            <a:off x="984058" y="1512994"/>
            <a:ext cx="1058431" cy="664912"/>
            <a:chOff x="2226733" y="1540933"/>
            <a:chExt cx="1981200" cy="1244600"/>
          </a:xfrm>
        </p:grpSpPr>
        <p:sp>
          <p:nvSpPr>
            <p:cNvPr id="28" name="Rectangle: Rounded Corners 27"/>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29" name="Oval 28"/>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0" name="Oval 29"/>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2" name="Oval 41"/>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3" name="Oval 42"/>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4" name="TextBox 43"/>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45" name="TextBox 44"/>
          <p:cNvSpPr txBox="1"/>
          <p:nvPr/>
        </p:nvSpPr>
        <p:spPr>
          <a:xfrm>
            <a:off x="2956179" y="1622436"/>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46" name="Group 45"/>
          <p:cNvGrpSpPr/>
          <p:nvPr/>
        </p:nvGrpSpPr>
        <p:grpSpPr>
          <a:xfrm>
            <a:off x="7277975" y="1558226"/>
            <a:ext cx="1128191" cy="664912"/>
            <a:chOff x="2226733" y="1540933"/>
            <a:chExt cx="1981200" cy="1244600"/>
          </a:xfrm>
        </p:grpSpPr>
        <p:sp>
          <p:nvSpPr>
            <p:cNvPr id="47" name="Rectangle: Rounded Corners 46"/>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8" name="Oval 47"/>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9" name="Oval 48"/>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50" name="Oval 49"/>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51" name="Oval 50"/>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grpSp>
        <p:nvGrpSpPr>
          <p:cNvPr id="52" name="Group 51"/>
          <p:cNvGrpSpPr/>
          <p:nvPr/>
        </p:nvGrpSpPr>
        <p:grpSpPr>
          <a:xfrm>
            <a:off x="7650127" y="1635284"/>
            <a:ext cx="560789" cy="475900"/>
            <a:chOff x="6656701" y="5663180"/>
            <a:chExt cx="549843" cy="466611"/>
          </a:xfrm>
        </p:grpSpPr>
        <p:sp>
          <p:nvSpPr>
            <p:cNvPr id="53" name="Oval 52"/>
            <p:cNvSpPr/>
            <p:nvPr/>
          </p:nvSpPr>
          <p:spPr>
            <a:xfrm>
              <a:off x="6739933" y="5663180"/>
              <a:ext cx="466611" cy="4666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4" name="Oval 53"/>
            <p:cNvSpPr/>
            <p:nvPr/>
          </p:nvSpPr>
          <p:spPr>
            <a:xfrm>
              <a:off x="6880524" y="5787939"/>
              <a:ext cx="198500" cy="198500"/>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5" name="Flowchart: Extract 54"/>
            <p:cNvSpPr/>
            <p:nvPr/>
          </p:nvSpPr>
          <p:spPr>
            <a:xfrm rot="3600000">
              <a:off x="6719031" y="5811107"/>
              <a:ext cx="216116" cy="340776"/>
            </a:xfrm>
            <a:prstGeom prst="flowChartExtract">
              <a:avLst/>
            </a:prstGeom>
            <a:solidFill>
              <a:schemeClr val="bg1"/>
            </a:solidFill>
            <a:ln w="1270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6" name="Flowchart: Extract 55"/>
            <p:cNvSpPr/>
            <p:nvPr/>
          </p:nvSpPr>
          <p:spPr>
            <a:xfrm rot="3600000">
              <a:off x="6763055" y="5869406"/>
              <a:ext cx="126308" cy="227968"/>
            </a:xfrm>
            <a:prstGeom prst="flowChartExtract">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57" name="Oval 56"/>
            <p:cNvSpPr/>
            <p:nvPr/>
          </p:nvSpPr>
          <p:spPr>
            <a:xfrm>
              <a:off x="6699751" y="5998009"/>
              <a:ext cx="80363" cy="7539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grpSp>
      <p:sp>
        <p:nvSpPr>
          <p:cNvPr id="58" name="TextBox 57"/>
          <p:cNvSpPr txBox="1"/>
          <p:nvPr/>
        </p:nvSpPr>
        <p:spPr>
          <a:xfrm>
            <a:off x="8549556" y="1629233"/>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HDD backed boot drive</a:t>
            </a:r>
          </a:p>
        </p:txBody>
      </p:sp>
      <p:grpSp>
        <p:nvGrpSpPr>
          <p:cNvPr id="59" name="Group 58"/>
          <p:cNvGrpSpPr/>
          <p:nvPr/>
        </p:nvGrpSpPr>
        <p:grpSpPr>
          <a:xfrm>
            <a:off x="1047383" y="3125553"/>
            <a:ext cx="849125" cy="849125"/>
            <a:chOff x="1087755" y="1407795"/>
            <a:chExt cx="1383030" cy="1383030"/>
          </a:xfrm>
          <a:solidFill>
            <a:schemeClr val="tx1"/>
          </a:solidFill>
        </p:grpSpPr>
        <p:sp>
          <p:nvSpPr>
            <p:cNvPr id="60" name="Rectangle: Rounded Corners 59"/>
            <p:cNvSpPr/>
            <p:nvPr/>
          </p:nvSpPr>
          <p:spPr>
            <a:xfrm>
              <a:off x="1264920" y="1584960"/>
              <a:ext cx="1028700" cy="102870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61" name="Rectangle: Rounded Corners 60"/>
            <p:cNvSpPr/>
            <p:nvPr/>
          </p:nvSpPr>
          <p:spPr>
            <a:xfrm>
              <a:off x="1485900" y="1805940"/>
              <a:ext cx="586740" cy="586740"/>
            </a:xfrm>
            <a:prstGeom prst="roundRect">
              <a:avLst>
                <a:gd name="adj" fmla="val 8519"/>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nvGrpSpPr>
            <p:cNvPr id="75" name="Group 74"/>
            <p:cNvGrpSpPr/>
            <p:nvPr/>
          </p:nvGrpSpPr>
          <p:grpSpPr>
            <a:xfrm>
              <a:off x="1299210" y="1407795"/>
              <a:ext cx="925830" cy="133350"/>
              <a:chOff x="1299210" y="1407795"/>
              <a:chExt cx="925830" cy="133350"/>
            </a:xfrm>
            <a:grpFill/>
          </p:grpSpPr>
          <p:sp>
            <p:nvSpPr>
              <p:cNvPr id="94" name="Rectangle: Rounded Corners 93"/>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5" name="Rectangle: Rounded Corners 94"/>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6" name="Rectangle: Rounded Corners 95"/>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7" name="Rectangle: Rounded Corners 96"/>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8" name="Rectangle: Rounded Corners 97"/>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76" name="Group 75"/>
            <p:cNvGrpSpPr/>
            <p:nvPr/>
          </p:nvGrpSpPr>
          <p:grpSpPr>
            <a:xfrm>
              <a:off x="1299210" y="2657475"/>
              <a:ext cx="925830" cy="133350"/>
              <a:chOff x="1299210" y="1407795"/>
              <a:chExt cx="925830" cy="133350"/>
            </a:xfrm>
            <a:grpFill/>
          </p:grpSpPr>
          <p:sp>
            <p:nvSpPr>
              <p:cNvPr id="89" name="Rectangle: Rounded Corners 88"/>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0" name="Rectangle: Rounded Corners 89"/>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1" name="Rectangle: Rounded Corners 90"/>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2" name="Rectangle: Rounded Corners 91"/>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93" name="Rectangle: Rounded Corners 92"/>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77" name="Group 76"/>
            <p:cNvGrpSpPr/>
            <p:nvPr/>
          </p:nvGrpSpPr>
          <p:grpSpPr>
            <a:xfrm rot="5400000">
              <a:off x="1941195" y="2032635"/>
              <a:ext cx="925830" cy="133350"/>
              <a:chOff x="1299210" y="1407795"/>
              <a:chExt cx="925830" cy="133350"/>
            </a:xfrm>
            <a:grpFill/>
          </p:grpSpPr>
          <p:sp>
            <p:nvSpPr>
              <p:cNvPr id="84" name="Rectangle: Rounded Corners 83"/>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5" name="Rectangle: Rounded Corners 84"/>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6" name="Rectangle: Rounded Corners 85"/>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7" name="Rectangle: Rounded Corners 86"/>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8" name="Rectangle: Rounded Corners 87"/>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nvGrpSpPr>
            <p:cNvPr id="78" name="Group 77"/>
            <p:cNvGrpSpPr/>
            <p:nvPr/>
          </p:nvGrpSpPr>
          <p:grpSpPr>
            <a:xfrm rot="5400000">
              <a:off x="691515" y="2032635"/>
              <a:ext cx="925830" cy="133350"/>
              <a:chOff x="1299210" y="1407795"/>
              <a:chExt cx="925830" cy="133350"/>
            </a:xfrm>
            <a:grpFill/>
          </p:grpSpPr>
          <p:sp>
            <p:nvSpPr>
              <p:cNvPr id="79" name="Rectangle: Rounded Corners 78"/>
              <p:cNvSpPr/>
              <p:nvPr/>
            </p:nvSpPr>
            <p:spPr>
              <a:xfrm>
                <a:off x="129921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0" name="Rectangle: Rounded Corners 79"/>
              <p:cNvSpPr/>
              <p:nvPr/>
            </p:nvSpPr>
            <p:spPr>
              <a:xfrm>
                <a:off x="149733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1" name="Rectangle: Rounded Corners 80"/>
              <p:cNvSpPr/>
              <p:nvPr/>
            </p:nvSpPr>
            <p:spPr>
              <a:xfrm>
                <a:off x="169545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2" name="Rectangle: Rounded Corners 81"/>
              <p:cNvSpPr/>
              <p:nvPr/>
            </p:nvSpPr>
            <p:spPr>
              <a:xfrm>
                <a:off x="189357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83" name="Rectangle: Rounded Corners 82"/>
              <p:cNvSpPr/>
              <p:nvPr/>
            </p:nvSpPr>
            <p:spPr>
              <a:xfrm>
                <a:off x="2091690" y="1407795"/>
                <a:ext cx="133350" cy="133350"/>
              </a:xfrm>
              <a:prstGeom prst="roundRect">
                <a:avLst>
                  <a:gd name="adj" fmla="val 85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grpSp>
      <p:sp>
        <p:nvSpPr>
          <p:cNvPr id="99" name="TextBox 98"/>
          <p:cNvSpPr txBox="1"/>
          <p:nvPr/>
        </p:nvSpPr>
        <p:spPr>
          <a:xfrm>
            <a:off x="2879835" y="3329537"/>
            <a:ext cx="4547601"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Intel® Xeon® E5 v3 processors</a:t>
            </a:r>
          </a:p>
        </p:txBody>
      </p:sp>
      <p:grpSp>
        <p:nvGrpSpPr>
          <p:cNvPr id="100" name="Group 99"/>
          <p:cNvGrpSpPr/>
          <p:nvPr/>
        </p:nvGrpSpPr>
        <p:grpSpPr>
          <a:xfrm>
            <a:off x="11056739" y="-57343"/>
            <a:ext cx="1426194" cy="962317"/>
            <a:chOff x="8810625" y="4865688"/>
            <a:chExt cx="3836988" cy="2559050"/>
          </a:xfrm>
        </p:grpSpPr>
        <p:sp>
          <p:nvSpPr>
            <p:cNvPr id="101"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20"/>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21"/>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22"/>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3"/>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25"/>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1313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GS Series</a:t>
            </a:r>
          </a:p>
        </p:txBody>
      </p:sp>
      <p:grpSp>
        <p:nvGrpSpPr>
          <p:cNvPr id="62" name="Group 61"/>
          <p:cNvGrpSpPr/>
          <p:nvPr/>
        </p:nvGrpSpPr>
        <p:grpSpPr>
          <a:xfrm>
            <a:off x="984058" y="1590710"/>
            <a:ext cx="1058431" cy="664912"/>
            <a:chOff x="2226733" y="1540933"/>
            <a:chExt cx="1981200" cy="1244600"/>
          </a:xfrm>
        </p:grpSpPr>
        <p:sp>
          <p:nvSpPr>
            <p:cNvPr id="64" name="Rectangle: Rounded Corners 63"/>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5" name="Oval 64"/>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6" name="Oval 65"/>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7" name="Oval 66"/>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8" name="Oval 67"/>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69" name="TextBox 68"/>
            <p:cNvSpPr txBox="1"/>
            <p:nvPr/>
          </p:nvSpPr>
          <p:spPr>
            <a:xfrm>
              <a:off x="2607736" y="1769535"/>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63" name="TextBox 62"/>
          <p:cNvSpPr txBox="1"/>
          <p:nvPr/>
        </p:nvSpPr>
        <p:spPr>
          <a:xfrm>
            <a:off x="2473740" y="1656546"/>
            <a:ext cx="3972202" cy="469039"/>
          </a:xfrm>
          <a:prstGeom prst="rect">
            <a:avLst/>
          </a:prstGeom>
          <a:noFill/>
        </p:spPr>
        <p:txBody>
          <a:bodyPr wrap="square" rtlCol="0">
            <a:spAutoFit/>
          </a:bodyPr>
          <a:lstStyle/>
          <a:p>
            <a:r>
              <a:rPr lang="en-GB" sz="2448" dirty="0">
                <a:latin typeface="Segoe UI Light" panose="020B0502040204020203" pitchFamily="34" charset="0"/>
                <a:cs typeface="Segoe UI Light" panose="020B0502040204020203" pitchFamily="34" charset="0"/>
              </a:rPr>
              <a:t>SSD backed temporary drive</a:t>
            </a:r>
          </a:p>
        </p:txBody>
      </p:sp>
      <p:grpSp>
        <p:nvGrpSpPr>
          <p:cNvPr id="70" name="Group 69"/>
          <p:cNvGrpSpPr/>
          <p:nvPr/>
        </p:nvGrpSpPr>
        <p:grpSpPr>
          <a:xfrm>
            <a:off x="951858" y="4768908"/>
            <a:ext cx="1055872" cy="492207"/>
            <a:chOff x="932414" y="5524500"/>
            <a:chExt cx="1035263" cy="482600"/>
          </a:xfrm>
        </p:grpSpPr>
        <p:sp>
          <p:nvSpPr>
            <p:cNvPr id="71" name="Rectangle: Rounded Corners 70"/>
            <p:cNvSpPr/>
            <p:nvPr/>
          </p:nvSpPr>
          <p:spPr>
            <a:xfrm>
              <a:off x="932414" y="5791200"/>
              <a:ext cx="272167" cy="2159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2" name="Rectangle: Rounded Corners 71"/>
            <p:cNvSpPr/>
            <p:nvPr/>
          </p:nvSpPr>
          <p:spPr>
            <a:xfrm>
              <a:off x="1327109" y="5674924"/>
              <a:ext cx="269991" cy="332176"/>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73" name="Rectangle: Rounded Corners 72"/>
            <p:cNvSpPr/>
            <p:nvPr/>
          </p:nvSpPr>
          <p:spPr>
            <a:xfrm>
              <a:off x="1719628" y="5524500"/>
              <a:ext cx="248049" cy="482600"/>
            </a:xfrm>
            <a:prstGeom prst="round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grpSp>
      <p:sp>
        <p:nvSpPr>
          <p:cNvPr id="74" name="TextBox 73"/>
          <p:cNvSpPr txBox="1"/>
          <p:nvPr/>
        </p:nvSpPr>
        <p:spPr>
          <a:xfrm>
            <a:off x="2870097" y="4591241"/>
            <a:ext cx="7612783" cy="862581"/>
          </a:xfrm>
          <a:prstGeom prst="rect">
            <a:avLst/>
          </a:prstGeom>
          <a:noFill/>
        </p:spPr>
        <p:txBody>
          <a:bodyPr wrap="square" rtlCol="0">
            <a:spAutoFit/>
          </a:bodyPr>
          <a:lstStyle/>
          <a:p>
            <a:r>
              <a:rPr lang="en-GB" sz="2448" b="1" dirty="0">
                <a:latin typeface="Segoe UI Light" panose="020B0502040204020203" pitchFamily="34" charset="0"/>
                <a:cs typeface="Segoe UI Light" panose="020B0502040204020203" pitchFamily="34" charset="0"/>
              </a:rPr>
              <a:t>MIN:	</a:t>
            </a:r>
            <a:r>
              <a:rPr lang="en-GB" sz="2448" dirty="0">
                <a:latin typeface="Segoe UI Light" panose="020B0502040204020203" pitchFamily="34" charset="0"/>
                <a:cs typeface="Segoe UI Light" panose="020B0502040204020203" pitchFamily="34" charset="0"/>
              </a:rPr>
              <a:t>2 core and 28GB RAM</a:t>
            </a:r>
          </a:p>
          <a:p>
            <a:r>
              <a:rPr lang="en-GB" sz="2448" b="1" dirty="0">
                <a:latin typeface="Segoe UI Light" panose="020B0502040204020203" pitchFamily="34" charset="0"/>
                <a:cs typeface="Segoe UI Light" panose="020B0502040204020203" pitchFamily="34" charset="0"/>
              </a:rPr>
              <a:t>MAX: 	</a:t>
            </a:r>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32 cores and 448GB RAM</a:t>
            </a:r>
            <a:endParaRPr lang="en-GB" sz="2448" b="1"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6880158" y="1590710"/>
            <a:ext cx="5464848" cy="664912"/>
            <a:chOff x="596689" y="4611509"/>
            <a:chExt cx="5358181" cy="651934"/>
          </a:xfrm>
        </p:grpSpPr>
        <p:grpSp>
          <p:nvGrpSpPr>
            <p:cNvPr id="32" name="Group 31"/>
            <p:cNvGrpSpPr/>
            <p:nvPr/>
          </p:nvGrpSpPr>
          <p:grpSpPr>
            <a:xfrm>
              <a:off x="596689" y="4611509"/>
              <a:ext cx="1037772" cy="651934"/>
              <a:chOff x="2226733" y="1540933"/>
              <a:chExt cx="1981200" cy="1244600"/>
            </a:xfrm>
          </p:grpSpPr>
          <p:sp>
            <p:nvSpPr>
              <p:cNvPr id="35" name="Rectangle: Rounded Corners 34"/>
              <p:cNvSpPr/>
              <p:nvPr/>
            </p:nvSpPr>
            <p:spPr>
              <a:xfrm>
                <a:off x="2226733" y="1540933"/>
                <a:ext cx="1981200" cy="1244600"/>
              </a:xfrm>
              <a:prstGeom prst="roundRect">
                <a:avLst>
                  <a:gd name="adj" fmla="val 78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dirty="0"/>
              </a:p>
            </p:txBody>
          </p:sp>
          <p:sp>
            <p:nvSpPr>
              <p:cNvPr id="36" name="Oval 35"/>
              <p:cNvSpPr/>
              <p:nvPr/>
            </p:nvSpPr>
            <p:spPr>
              <a:xfrm>
                <a:off x="2345267"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7" name="Oval 36"/>
              <p:cNvSpPr/>
              <p:nvPr/>
            </p:nvSpPr>
            <p:spPr>
              <a:xfrm>
                <a:off x="2345267"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8" name="Oval 37"/>
              <p:cNvSpPr/>
              <p:nvPr/>
            </p:nvSpPr>
            <p:spPr>
              <a:xfrm>
                <a:off x="3937001" y="1625600"/>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39" name="Oval 38"/>
              <p:cNvSpPr/>
              <p:nvPr/>
            </p:nvSpPr>
            <p:spPr>
              <a:xfrm>
                <a:off x="3937001" y="2559475"/>
                <a:ext cx="143934" cy="143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20"/>
              </a:p>
            </p:txBody>
          </p:sp>
          <p:sp>
            <p:nvSpPr>
              <p:cNvPr id="41" name="TextBox 40"/>
              <p:cNvSpPr txBox="1"/>
              <p:nvPr/>
            </p:nvSpPr>
            <p:spPr>
              <a:xfrm>
                <a:off x="2607736" y="1943249"/>
                <a:ext cx="1329269" cy="775596"/>
              </a:xfrm>
              <a:prstGeom prst="rect">
                <a:avLst/>
              </a:prstGeom>
              <a:noFill/>
            </p:spPr>
            <p:txBody>
              <a:bodyPr wrap="square" rtlCol="0">
                <a:spAutoFit/>
              </a:bodyPr>
              <a:lstStyle/>
              <a:p>
                <a:r>
                  <a:rPr lang="en-GB" sz="204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SSD</a:t>
                </a:r>
              </a:p>
            </p:txBody>
          </p:sp>
        </p:grpSp>
        <p:sp>
          <p:nvSpPr>
            <p:cNvPr id="33" name="TextBox 32"/>
            <p:cNvSpPr txBox="1"/>
            <p:nvPr/>
          </p:nvSpPr>
          <p:spPr>
            <a:xfrm>
              <a:off x="826522" y="4693555"/>
              <a:ext cx="782970" cy="265009"/>
            </a:xfrm>
            <a:prstGeom prst="rect">
              <a:avLst/>
            </a:prstGeom>
            <a:noFill/>
          </p:spPr>
          <p:txBody>
            <a:bodyPr wrap="square" rtlCol="0">
              <a:spAutoFit/>
            </a:bodyPr>
            <a:lstStyle/>
            <a:p>
              <a:r>
                <a:rPr lang="en-GB" sz="1122"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BOOT</a:t>
              </a:r>
            </a:p>
          </p:txBody>
        </p:sp>
        <p:sp>
          <p:nvSpPr>
            <p:cNvPr id="34" name="TextBox 33"/>
            <p:cNvSpPr txBox="1"/>
            <p:nvPr/>
          </p:nvSpPr>
          <p:spPr>
            <a:xfrm>
              <a:off x="2060201" y="4686132"/>
              <a:ext cx="3894669" cy="469039"/>
            </a:xfrm>
            <a:prstGeom prst="rect">
              <a:avLst/>
            </a:prstGeom>
            <a:noFill/>
          </p:spPr>
          <p:txBody>
            <a:bodyPr wrap="square" rtlCol="0">
              <a:spAutoFit/>
            </a:bodyPr>
            <a:lstStyle/>
            <a:p>
              <a:r>
                <a:rPr lang="en-GB" sz="2448" dirty="0">
                  <a:solidFill>
                    <a:schemeClr val="accent1">
                      <a:lumMod val="60000"/>
                      <a:lumOff val="40000"/>
                    </a:schemeClr>
                  </a:solidFill>
                  <a:latin typeface="Segoe UI Light" panose="020B0502040204020203" pitchFamily="34" charset="0"/>
                  <a:cs typeface="Segoe UI Light" panose="020B0502040204020203" pitchFamily="34" charset="0"/>
                </a:rPr>
                <a:t>SSD backed boot volume</a:t>
              </a:r>
            </a:p>
          </p:txBody>
        </p:sp>
      </p:grpSp>
      <p:grpSp>
        <p:nvGrpSpPr>
          <p:cNvPr id="27" name="Group 26"/>
          <p:cNvGrpSpPr/>
          <p:nvPr/>
        </p:nvGrpSpPr>
        <p:grpSpPr>
          <a:xfrm>
            <a:off x="11056739" y="-57343"/>
            <a:ext cx="1426194" cy="962317"/>
            <a:chOff x="8810625" y="4865688"/>
            <a:chExt cx="3836988" cy="2559050"/>
          </a:xfrm>
        </p:grpSpPr>
        <p:sp>
          <p:nvSpPr>
            <p:cNvPr id="28"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4"/>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5"/>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6"/>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40929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03" y="1120998"/>
            <a:ext cx="11887200" cy="6167842"/>
          </a:xfrm>
        </p:spPr>
        <p:txBody>
          <a:bodyPr/>
          <a:lstStyle/>
          <a:p>
            <a:pPr marL="342900" indent="-342900">
              <a:lnSpc>
                <a:spcPct val="150000"/>
              </a:lnSpc>
              <a:buFont typeface="Arial" panose="020B0604020202020204" pitchFamily="34" charset="0"/>
              <a:buChar char="•"/>
            </a:pPr>
            <a:r>
              <a:rPr lang="en-GB" sz="2400" dirty="0">
                <a:solidFill>
                  <a:schemeClr val="tx2"/>
                </a:solidFill>
              </a:rPr>
              <a:t>Cheap, cost effective compute ? </a:t>
            </a:r>
          </a:p>
          <a:p>
            <a:pPr marL="342900" indent="-342900">
              <a:lnSpc>
                <a:spcPct val="150000"/>
              </a:lnSpc>
              <a:buFont typeface="Arial" panose="020B0604020202020204" pitchFamily="34" charset="0"/>
              <a:buChar char="•"/>
            </a:pPr>
            <a:r>
              <a:rPr lang="en-GB" sz="2400" dirty="0">
                <a:solidFill>
                  <a:schemeClr val="tx2"/>
                </a:solidFill>
              </a:rPr>
              <a:t>High # of CPU Cores ?</a:t>
            </a:r>
          </a:p>
          <a:p>
            <a:pPr marL="342900" indent="-342900">
              <a:lnSpc>
                <a:spcPct val="150000"/>
              </a:lnSpc>
              <a:buFont typeface="Arial" panose="020B0604020202020204" pitchFamily="34" charset="0"/>
              <a:buChar char="•"/>
            </a:pPr>
            <a:r>
              <a:rPr lang="en-GB" sz="2400" dirty="0">
                <a:solidFill>
                  <a:schemeClr val="tx2"/>
                </a:solidFill>
              </a:rPr>
              <a:t>High CPU Clock Speed per core ? </a:t>
            </a:r>
          </a:p>
          <a:p>
            <a:pPr marL="342900" indent="-342900">
              <a:lnSpc>
                <a:spcPct val="150000"/>
              </a:lnSpc>
              <a:buFont typeface="Arial" panose="020B0604020202020204" pitchFamily="34" charset="0"/>
              <a:buChar char="•"/>
            </a:pPr>
            <a:r>
              <a:rPr lang="en-GB" sz="2400" dirty="0">
                <a:solidFill>
                  <a:schemeClr val="tx2"/>
                </a:solidFill>
              </a:rPr>
              <a:t>High Network Cluster Bandwidth – maybe InfiniBand ?</a:t>
            </a:r>
          </a:p>
          <a:p>
            <a:pPr marL="342900" indent="-342900">
              <a:lnSpc>
                <a:spcPct val="150000"/>
              </a:lnSpc>
              <a:buFont typeface="Arial" panose="020B0604020202020204" pitchFamily="34" charset="0"/>
              <a:buChar char="•"/>
            </a:pPr>
            <a:r>
              <a:rPr lang="en-GB" sz="2400" dirty="0">
                <a:solidFill>
                  <a:schemeClr val="tx2"/>
                </a:solidFill>
              </a:rPr>
              <a:t>High Memory Allocation ?</a:t>
            </a:r>
          </a:p>
          <a:p>
            <a:pPr marL="342900" indent="-342900">
              <a:lnSpc>
                <a:spcPct val="150000"/>
              </a:lnSpc>
              <a:buFont typeface="Arial" panose="020B0604020202020204" pitchFamily="34" charset="0"/>
              <a:buChar char="•"/>
            </a:pPr>
            <a:r>
              <a:rPr lang="en-GB" sz="2400" dirty="0">
                <a:solidFill>
                  <a:schemeClr val="tx2"/>
                </a:solidFill>
              </a:rPr>
              <a:t>Stupidly High Memory Allocation (400GB&gt;) ?</a:t>
            </a:r>
          </a:p>
          <a:p>
            <a:pPr marL="342900" indent="-342900">
              <a:lnSpc>
                <a:spcPct val="150000"/>
              </a:lnSpc>
              <a:buFont typeface="Arial" panose="020B0604020202020204" pitchFamily="34" charset="0"/>
              <a:buChar char="•"/>
            </a:pPr>
            <a:r>
              <a:rPr lang="en-GB" sz="2400" dirty="0">
                <a:solidFill>
                  <a:schemeClr val="tx2"/>
                </a:solidFill>
              </a:rPr>
              <a:t>Fast SSD Scratch temporary storage ? </a:t>
            </a:r>
          </a:p>
          <a:p>
            <a:pPr marL="342900" indent="-342900">
              <a:lnSpc>
                <a:spcPct val="150000"/>
              </a:lnSpc>
              <a:buFont typeface="Arial" panose="020B0604020202020204" pitchFamily="34" charset="0"/>
              <a:buChar char="•"/>
            </a:pPr>
            <a:r>
              <a:rPr lang="en-GB" sz="2400" dirty="0">
                <a:solidFill>
                  <a:schemeClr val="tx2"/>
                </a:solidFill>
              </a:rPr>
              <a:t>Extreme number of Local IOPS ?</a:t>
            </a:r>
          </a:p>
          <a:p>
            <a:pPr>
              <a:lnSpc>
                <a:spcPct val="150000"/>
              </a:lnSpc>
            </a:pPr>
            <a:endParaRPr lang="en-GB" sz="2400" dirty="0">
              <a:solidFill>
                <a:schemeClr val="accent3"/>
              </a:solidFill>
            </a:endParaRPr>
          </a:p>
          <a:p>
            <a:endParaRPr lang="en-GB" sz="2400" b="1" dirty="0">
              <a:solidFill>
                <a:schemeClr val="accent3"/>
              </a:solidFill>
            </a:endParaRPr>
          </a:p>
        </p:txBody>
      </p:sp>
      <p:grpSp>
        <p:nvGrpSpPr>
          <p:cNvPr id="6" name="Group 5"/>
          <p:cNvGrpSpPr/>
          <p:nvPr/>
        </p:nvGrpSpPr>
        <p:grpSpPr>
          <a:xfrm>
            <a:off x="11056739" y="-57343"/>
            <a:ext cx="1426194" cy="962317"/>
            <a:chOff x="8810625" y="4865688"/>
            <a:chExt cx="3836988" cy="2559050"/>
          </a:xfrm>
        </p:grpSpPr>
        <p:sp>
          <p:nvSpPr>
            <p:cNvPr id="8"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5" name="Rectangle 34"/>
          <p:cNvSpPr/>
          <p:nvPr/>
        </p:nvSpPr>
        <p:spPr>
          <a:xfrm>
            <a:off x="882" y="-1"/>
            <a:ext cx="12434711" cy="800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What compute scenarios might you face? </a:t>
            </a:r>
          </a:p>
        </p:txBody>
      </p:sp>
      <p:grpSp>
        <p:nvGrpSpPr>
          <p:cNvPr id="36" name="Group 35"/>
          <p:cNvGrpSpPr/>
          <p:nvPr/>
        </p:nvGrpSpPr>
        <p:grpSpPr>
          <a:xfrm>
            <a:off x="11056739" y="-57343"/>
            <a:ext cx="1426194" cy="962317"/>
            <a:chOff x="8810625" y="4865688"/>
            <a:chExt cx="3836988" cy="2559050"/>
          </a:xfrm>
        </p:grpSpPr>
        <p:sp>
          <p:nvSpPr>
            <p:cNvPr id="37"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61"/>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88318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2586" y="1360736"/>
            <a:ext cx="2670134" cy="567059"/>
          </a:xfrm>
          <a:prstGeom prst="rect">
            <a:avLst/>
          </a:prstGeom>
          <a:solidFill>
            <a:srgbClr val="81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 Memory</a:t>
            </a:r>
          </a:p>
        </p:txBody>
      </p:sp>
      <p:sp>
        <p:nvSpPr>
          <p:cNvPr id="5" name="Rectangle 4"/>
          <p:cNvSpPr/>
          <p:nvPr/>
        </p:nvSpPr>
        <p:spPr>
          <a:xfrm>
            <a:off x="3770993" y="1365975"/>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A0 – A7</a:t>
            </a:r>
          </a:p>
        </p:txBody>
      </p:sp>
      <p:sp>
        <p:nvSpPr>
          <p:cNvPr id="6" name="Rectangle 5"/>
          <p:cNvSpPr/>
          <p:nvPr/>
        </p:nvSpPr>
        <p:spPr>
          <a:xfrm>
            <a:off x="5714181" y="1364739"/>
            <a:ext cx="1612950" cy="56705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D1v2 – D5v2</a:t>
            </a:r>
          </a:p>
        </p:txBody>
      </p:sp>
      <p:sp>
        <p:nvSpPr>
          <p:cNvPr id="7" name="Rectangle 6"/>
          <p:cNvSpPr/>
          <p:nvPr/>
        </p:nvSpPr>
        <p:spPr>
          <a:xfrm>
            <a:off x="7405112" y="1364739"/>
            <a:ext cx="1612950" cy="56705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 – D4</a:t>
            </a:r>
          </a:p>
        </p:txBody>
      </p:sp>
      <p:sp>
        <p:nvSpPr>
          <p:cNvPr id="14" name="Rectangle 13"/>
          <p:cNvSpPr/>
          <p:nvPr/>
        </p:nvSpPr>
        <p:spPr>
          <a:xfrm>
            <a:off x="702586" y="2077817"/>
            <a:ext cx="2670134" cy="567059"/>
          </a:xfrm>
          <a:prstGeom prst="rect">
            <a:avLst/>
          </a:prstGeom>
          <a:solidFill>
            <a:srgbClr val="5C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&gt; Memory</a:t>
            </a:r>
          </a:p>
        </p:txBody>
      </p:sp>
      <p:sp>
        <p:nvSpPr>
          <p:cNvPr id="15" name="Rectangle 14"/>
          <p:cNvSpPr/>
          <p:nvPr/>
        </p:nvSpPr>
        <p:spPr>
          <a:xfrm>
            <a:off x="3770992" y="2077817"/>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F1, F2, F4,F8, F16</a:t>
            </a:r>
          </a:p>
        </p:txBody>
      </p:sp>
      <p:sp>
        <p:nvSpPr>
          <p:cNvPr id="19" name="Rectangle 18"/>
          <p:cNvSpPr/>
          <p:nvPr/>
        </p:nvSpPr>
        <p:spPr>
          <a:xfrm>
            <a:off x="702586" y="2797589"/>
            <a:ext cx="2670134" cy="567059"/>
          </a:xfrm>
          <a:prstGeom prst="rect">
            <a:avLst/>
          </a:prstGeom>
          <a:solidFill>
            <a:srgbClr val="338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&lt; Memory</a:t>
            </a:r>
          </a:p>
        </p:txBody>
      </p:sp>
      <p:sp>
        <p:nvSpPr>
          <p:cNvPr id="20" name="Rectangle 19"/>
          <p:cNvSpPr/>
          <p:nvPr/>
        </p:nvSpPr>
        <p:spPr>
          <a:xfrm>
            <a:off x="3770992" y="2797589"/>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D11v2 -D15v2</a:t>
            </a:r>
          </a:p>
        </p:txBody>
      </p:sp>
      <p:sp>
        <p:nvSpPr>
          <p:cNvPr id="21" name="Rectangle 20"/>
          <p:cNvSpPr/>
          <p:nvPr/>
        </p:nvSpPr>
        <p:spPr>
          <a:xfrm>
            <a:off x="5714182" y="2797589"/>
            <a:ext cx="1612949" cy="56705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D11 - D14 </a:t>
            </a:r>
          </a:p>
        </p:txBody>
      </p:sp>
      <p:sp>
        <p:nvSpPr>
          <p:cNvPr id="22" name="Rectangle 21"/>
          <p:cNvSpPr/>
          <p:nvPr/>
        </p:nvSpPr>
        <p:spPr>
          <a:xfrm>
            <a:off x="7405112" y="2797589"/>
            <a:ext cx="1612950" cy="56705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a:t>
            </a:r>
          </a:p>
        </p:txBody>
      </p:sp>
      <p:sp>
        <p:nvSpPr>
          <p:cNvPr id="24" name="Rectangle 23"/>
          <p:cNvSpPr/>
          <p:nvPr/>
        </p:nvSpPr>
        <p:spPr>
          <a:xfrm>
            <a:off x="702586" y="3530586"/>
            <a:ext cx="2670134" cy="567059"/>
          </a:xfrm>
          <a:prstGeom prst="rect">
            <a:avLst/>
          </a:prstGeom>
          <a:solidFill>
            <a:srgbClr val="2A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GPU</a:t>
            </a:r>
          </a:p>
        </p:txBody>
      </p:sp>
      <p:sp>
        <p:nvSpPr>
          <p:cNvPr id="25" name="Rectangle 24"/>
          <p:cNvSpPr/>
          <p:nvPr/>
        </p:nvSpPr>
        <p:spPr>
          <a:xfrm>
            <a:off x="3766283" y="3527818"/>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29" name="Rectangle 28"/>
          <p:cNvSpPr/>
          <p:nvPr/>
        </p:nvSpPr>
        <p:spPr>
          <a:xfrm>
            <a:off x="702586" y="4253126"/>
            <a:ext cx="2670134" cy="5670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a:t>
            </a:r>
          </a:p>
        </p:txBody>
      </p:sp>
      <p:sp>
        <p:nvSpPr>
          <p:cNvPr id="30" name="Rectangle 29"/>
          <p:cNvSpPr/>
          <p:nvPr/>
        </p:nvSpPr>
        <p:spPr>
          <a:xfrm>
            <a:off x="3766282" y="4247590"/>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A8-A11</a:t>
            </a:r>
          </a:p>
        </p:txBody>
      </p:sp>
      <p:sp>
        <p:nvSpPr>
          <p:cNvPr id="34" name="TextBox 33"/>
          <p:cNvSpPr txBox="1"/>
          <p:nvPr/>
        </p:nvSpPr>
        <p:spPr>
          <a:xfrm>
            <a:off x="436111" y="6425876"/>
            <a:ext cx="11614774" cy="374846"/>
          </a:xfrm>
          <a:prstGeom prst="rect">
            <a:avLst/>
          </a:prstGeom>
          <a:noFill/>
        </p:spPr>
        <p:txBody>
          <a:bodyPr wrap="square" rtlCol="0">
            <a:spAutoFit/>
          </a:bodyPr>
          <a:lstStyle/>
          <a:p>
            <a:pPr algn="ctr"/>
            <a:r>
              <a:rPr lang="en-GB" sz="1836" dirty="0">
                <a:latin typeface="Segoe UI Light" panose="020B0502040204020203" pitchFamily="34" charset="0"/>
                <a:cs typeface="Segoe UI Light" panose="020B0502040204020203" pitchFamily="34" charset="0"/>
              </a:rPr>
              <a:t>All VM sizes except the A-series have a temporary SSD scratch disk, A-series has an HDD backed scratch drive..</a:t>
            </a:r>
          </a:p>
        </p:txBody>
      </p:sp>
      <p:sp>
        <p:nvSpPr>
          <p:cNvPr id="17" name="Rectangle 16"/>
          <p:cNvSpPr/>
          <p:nvPr/>
        </p:nvSpPr>
        <p:spPr>
          <a:xfrm>
            <a:off x="702586" y="5696926"/>
            <a:ext cx="2670134" cy="55404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Networking++</a:t>
            </a:r>
          </a:p>
        </p:txBody>
      </p:sp>
      <p:sp>
        <p:nvSpPr>
          <p:cNvPr id="18" name="Rectangle 17"/>
          <p:cNvSpPr/>
          <p:nvPr/>
        </p:nvSpPr>
        <p:spPr>
          <a:xfrm>
            <a:off x="3766282" y="5696926"/>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A8-A9</a:t>
            </a:r>
          </a:p>
        </p:txBody>
      </p:sp>
      <p:sp>
        <p:nvSpPr>
          <p:cNvPr id="27" name="Rectangle 26"/>
          <p:cNvSpPr/>
          <p:nvPr/>
        </p:nvSpPr>
        <p:spPr>
          <a:xfrm>
            <a:off x="5715144" y="4247589"/>
            <a:ext cx="1612949"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G5, GS5</a:t>
            </a:r>
          </a:p>
        </p:txBody>
      </p:sp>
      <p:sp>
        <p:nvSpPr>
          <p:cNvPr id="23" name="Rectangle 22"/>
          <p:cNvSpPr/>
          <p:nvPr/>
        </p:nvSpPr>
        <p:spPr>
          <a:xfrm>
            <a:off x="702586" y="4975666"/>
            <a:ext cx="2670134" cy="55404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Memory++</a:t>
            </a:r>
          </a:p>
        </p:txBody>
      </p:sp>
      <p:sp>
        <p:nvSpPr>
          <p:cNvPr id="26" name="Rectangle 25"/>
          <p:cNvSpPr/>
          <p:nvPr/>
        </p:nvSpPr>
        <p:spPr>
          <a:xfrm>
            <a:off x="3766281" y="4970340"/>
            <a:ext cx="1865208" cy="567059"/>
          </a:xfrm>
          <a:prstGeom prst="rect">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G4,G5,GS4,GS5</a:t>
            </a:r>
          </a:p>
        </p:txBody>
      </p:sp>
      <p:sp>
        <p:nvSpPr>
          <p:cNvPr id="28" name="Rectangle 27"/>
          <p:cNvSpPr/>
          <p:nvPr/>
        </p:nvSpPr>
        <p:spPr>
          <a:xfrm>
            <a:off x="5714181" y="4962650"/>
            <a:ext cx="1612950"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1" name="Rectangle 30"/>
          <p:cNvSpPr/>
          <p:nvPr/>
        </p:nvSpPr>
        <p:spPr>
          <a:xfrm>
            <a:off x="7405112" y="4253125"/>
            <a:ext cx="1612950" cy="567059"/>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2" name="Rectangle 31"/>
          <p:cNvSpPr/>
          <p:nvPr/>
        </p:nvSpPr>
        <p:spPr>
          <a:xfrm>
            <a:off x="5714181" y="5696926"/>
            <a:ext cx="1612950"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33" name="Rectangle 32"/>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So, lets compare them all side by side</a:t>
            </a:r>
          </a:p>
        </p:txBody>
      </p:sp>
      <p:grpSp>
        <p:nvGrpSpPr>
          <p:cNvPr id="35" name="Group 34"/>
          <p:cNvGrpSpPr/>
          <p:nvPr/>
        </p:nvGrpSpPr>
        <p:grpSpPr>
          <a:xfrm>
            <a:off x="11056739" y="-57343"/>
            <a:ext cx="1426194" cy="962317"/>
            <a:chOff x="8810625" y="4865688"/>
            <a:chExt cx="3836988" cy="2559050"/>
          </a:xfrm>
        </p:grpSpPr>
        <p:sp>
          <p:nvSpPr>
            <p:cNvPr id="36"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935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4" grpId="0" animBg="1"/>
      <p:bldP spid="15" grpId="0" animBg="1"/>
      <p:bldP spid="19" grpId="0" animBg="1"/>
      <p:bldP spid="20" grpId="0" animBg="1"/>
      <p:bldP spid="21" grpId="0" animBg="1"/>
      <p:bldP spid="22" grpId="0" animBg="1"/>
      <p:bldP spid="24" grpId="0" animBg="1"/>
      <p:bldP spid="25" grpId="0" animBg="1"/>
      <p:bldP spid="29" grpId="0" animBg="1"/>
      <p:bldP spid="30" grpId="0" animBg="1"/>
      <p:bldP spid="34" grpId="0"/>
      <p:bldP spid="17" grpId="0" animBg="1"/>
      <p:bldP spid="18" grpId="0" animBg="1"/>
      <p:bldP spid="27" grpId="0" animBg="1"/>
      <p:bldP spid="23" grpId="0" animBg="1"/>
      <p:bldP spid="26" grpId="0" animBg="1"/>
      <p:bldP spid="28" grpId="0" animBg="1"/>
      <p:bldP spid="31" grpId="0" animBg="1"/>
      <p:bldP spid="3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2586" y="1360736"/>
            <a:ext cx="2670134" cy="567059"/>
          </a:xfrm>
          <a:prstGeom prst="rect">
            <a:avLst/>
          </a:prstGeom>
          <a:solidFill>
            <a:srgbClr val="81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 Memory</a:t>
            </a:r>
          </a:p>
        </p:txBody>
      </p:sp>
      <p:sp>
        <p:nvSpPr>
          <p:cNvPr id="5" name="Rectangle 4"/>
          <p:cNvSpPr/>
          <p:nvPr/>
        </p:nvSpPr>
        <p:spPr>
          <a:xfrm>
            <a:off x="3770993" y="1365975"/>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A0 – A7</a:t>
            </a:r>
          </a:p>
        </p:txBody>
      </p:sp>
      <p:sp>
        <p:nvSpPr>
          <p:cNvPr id="6" name="Rectangle 5"/>
          <p:cNvSpPr/>
          <p:nvPr/>
        </p:nvSpPr>
        <p:spPr>
          <a:xfrm>
            <a:off x="5714181" y="1364739"/>
            <a:ext cx="1612950" cy="56705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D1v2 – D5v2</a:t>
            </a:r>
          </a:p>
        </p:txBody>
      </p:sp>
      <p:sp>
        <p:nvSpPr>
          <p:cNvPr id="7" name="Rectangle 6"/>
          <p:cNvSpPr/>
          <p:nvPr/>
        </p:nvSpPr>
        <p:spPr>
          <a:xfrm>
            <a:off x="7405112"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 – D4</a:t>
            </a:r>
          </a:p>
        </p:txBody>
      </p:sp>
      <p:sp>
        <p:nvSpPr>
          <p:cNvPr id="14" name="Rectangle 13"/>
          <p:cNvSpPr/>
          <p:nvPr/>
        </p:nvSpPr>
        <p:spPr>
          <a:xfrm>
            <a:off x="702586" y="2077817"/>
            <a:ext cx="2670134" cy="567059"/>
          </a:xfrm>
          <a:prstGeom prst="rect">
            <a:avLst/>
          </a:prstGeom>
          <a:solidFill>
            <a:srgbClr val="5C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&gt; Memory</a:t>
            </a:r>
          </a:p>
        </p:txBody>
      </p:sp>
      <p:sp>
        <p:nvSpPr>
          <p:cNvPr id="15" name="Rectangle 14"/>
          <p:cNvSpPr/>
          <p:nvPr/>
        </p:nvSpPr>
        <p:spPr>
          <a:xfrm>
            <a:off x="3770992" y="2077817"/>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F1, F2, F4, F8, F16</a:t>
            </a:r>
          </a:p>
        </p:txBody>
      </p:sp>
      <p:sp>
        <p:nvSpPr>
          <p:cNvPr id="19" name="Rectangle 18"/>
          <p:cNvSpPr/>
          <p:nvPr/>
        </p:nvSpPr>
        <p:spPr>
          <a:xfrm>
            <a:off x="702586" y="2797589"/>
            <a:ext cx="2670134" cy="567059"/>
          </a:xfrm>
          <a:prstGeom prst="rect">
            <a:avLst/>
          </a:prstGeom>
          <a:solidFill>
            <a:srgbClr val="338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&lt; Memory</a:t>
            </a:r>
          </a:p>
        </p:txBody>
      </p:sp>
      <p:sp>
        <p:nvSpPr>
          <p:cNvPr id="20" name="Rectangle 19"/>
          <p:cNvSpPr/>
          <p:nvPr/>
        </p:nvSpPr>
        <p:spPr>
          <a:xfrm>
            <a:off x="3770992" y="2797589"/>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D11v2 -D15v2</a:t>
            </a:r>
          </a:p>
        </p:txBody>
      </p:sp>
      <p:sp>
        <p:nvSpPr>
          <p:cNvPr id="21" name="Rectangle 20"/>
          <p:cNvSpPr/>
          <p:nvPr/>
        </p:nvSpPr>
        <p:spPr>
          <a:xfrm>
            <a:off x="5714182" y="2797589"/>
            <a:ext cx="1612949"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D11 - D14 </a:t>
            </a:r>
          </a:p>
        </p:txBody>
      </p:sp>
      <p:sp>
        <p:nvSpPr>
          <p:cNvPr id="22" name="Rectangle 21"/>
          <p:cNvSpPr/>
          <p:nvPr/>
        </p:nvSpPr>
        <p:spPr>
          <a:xfrm>
            <a:off x="7405112" y="279758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a:t>
            </a:r>
          </a:p>
        </p:txBody>
      </p:sp>
      <p:sp>
        <p:nvSpPr>
          <p:cNvPr id="24" name="Rectangle 23"/>
          <p:cNvSpPr/>
          <p:nvPr/>
        </p:nvSpPr>
        <p:spPr>
          <a:xfrm>
            <a:off x="702586" y="3530586"/>
            <a:ext cx="2670134" cy="567059"/>
          </a:xfrm>
          <a:prstGeom prst="rect">
            <a:avLst/>
          </a:prstGeom>
          <a:solidFill>
            <a:srgbClr val="2A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GPU</a:t>
            </a:r>
          </a:p>
        </p:txBody>
      </p:sp>
      <p:sp>
        <p:nvSpPr>
          <p:cNvPr id="25" name="Rectangle 24"/>
          <p:cNvSpPr/>
          <p:nvPr/>
        </p:nvSpPr>
        <p:spPr>
          <a:xfrm>
            <a:off x="3766283" y="3527818"/>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29" name="Rectangle 28"/>
          <p:cNvSpPr/>
          <p:nvPr/>
        </p:nvSpPr>
        <p:spPr>
          <a:xfrm>
            <a:off x="702586" y="4253126"/>
            <a:ext cx="2670134" cy="5670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a:t>
            </a:r>
          </a:p>
        </p:txBody>
      </p:sp>
      <p:sp>
        <p:nvSpPr>
          <p:cNvPr id="30" name="Rectangle 29"/>
          <p:cNvSpPr/>
          <p:nvPr/>
        </p:nvSpPr>
        <p:spPr>
          <a:xfrm>
            <a:off x="3766282" y="4247590"/>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A8-A11</a:t>
            </a:r>
          </a:p>
        </p:txBody>
      </p:sp>
      <p:sp>
        <p:nvSpPr>
          <p:cNvPr id="17" name="Rectangle 16"/>
          <p:cNvSpPr/>
          <p:nvPr/>
        </p:nvSpPr>
        <p:spPr>
          <a:xfrm>
            <a:off x="702586" y="5696926"/>
            <a:ext cx="2670134" cy="55404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Networking++</a:t>
            </a:r>
          </a:p>
        </p:txBody>
      </p:sp>
      <p:sp>
        <p:nvSpPr>
          <p:cNvPr id="18" name="Rectangle 17"/>
          <p:cNvSpPr/>
          <p:nvPr/>
        </p:nvSpPr>
        <p:spPr>
          <a:xfrm>
            <a:off x="3766282" y="5696926"/>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A10-A11</a:t>
            </a:r>
          </a:p>
        </p:txBody>
      </p:sp>
      <p:sp>
        <p:nvSpPr>
          <p:cNvPr id="27" name="Rectangle 26"/>
          <p:cNvSpPr/>
          <p:nvPr/>
        </p:nvSpPr>
        <p:spPr>
          <a:xfrm>
            <a:off x="5714182" y="4247589"/>
            <a:ext cx="1612949"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G5, GS5</a:t>
            </a:r>
          </a:p>
        </p:txBody>
      </p:sp>
      <p:sp>
        <p:nvSpPr>
          <p:cNvPr id="23" name="Rectangle 22"/>
          <p:cNvSpPr/>
          <p:nvPr/>
        </p:nvSpPr>
        <p:spPr>
          <a:xfrm>
            <a:off x="702586" y="4975666"/>
            <a:ext cx="2670134" cy="55404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Memory++</a:t>
            </a:r>
          </a:p>
        </p:txBody>
      </p:sp>
      <p:sp>
        <p:nvSpPr>
          <p:cNvPr id="26" name="Rectangle 25"/>
          <p:cNvSpPr/>
          <p:nvPr/>
        </p:nvSpPr>
        <p:spPr>
          <a:xfrm>
            <a:off x="3766281" y="4970340"/>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G4,G5,GS4,GS5</a:t>
            </a:r>
          </a:p>
        </p:txBody>
      </p:sp>
      <p:sp>
        <p:nvSpPr>
          <p:cNvPr id="28" name="Rectangle 27"/>
          <p:cNvSpPr/>
          <p:nvPr/>
        </p:nvSpPr>
        <p:spPr>
          <a:xfrm>
            <a:off x="5714181" y="4962650"/>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1" name="Rectangle 30"/>
          <p:cNvSpPr/>
          <p:nvPr/>
        </p:nvSpPr>
        <p:spPr>
          <a:xfrm>
            <a:off x="7327131" y="4312437"/>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2" name="Rectangle 31"/>
          <p:cNvSpPr/>
          <p:nvPr/>
        </p:nvSpPr>
        <p:spPr>
          <a:xfrm>
            <a:off x="5714181" y="5696926"/>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33" name="Rectangle 32"/>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Cheap, cost effective compute ?</a:t>
            </a:r>
          </a:p>
        </p:txBody>
      </p:sp>
      <p:sp>
        <p:nvSpPr>
          <p:cNvPr id="2" name="Rectangle 1"/>
          <p:cNvSpPr/>
          <p:nvPr/>
        </p:nvSpPr>
        <p:spPr>
          <a:xfrm>
            <a:off x="4375393" y="3312597"/>
            <a:ext cx="3685689" cy="369332"/>
          </a:xfrm>
          <a:prstGeom prst="rect">
            <a:avLst/>
          </a:prstGeom>
        </p:spPr>
        <p:txBody>
          <a:bodyPr wrap="none">
            <a:spAutoFit/>
          </a:bodyPr>
          <a:lstStyle/>
          <a:p>
            <a:r>
              <a:rPr lang="en-GB" b="1" dirty="0">
                <a:solidFill>
                  <a:schemeClr val="bg1"/>
                </a:solidFill>
              </a:rPr>
              <a:t>Cheap, cost effective compute ? </a:t>
            </a:r>
            <a:endParaRPr lang="en-US" dirty="0"/>
          </a:p>
        </p:txBody>
      </p:sp>
      <p:grpSp>
        <p:nvGrpSpPr>
          <p:cNvPr id="35" name="Group 34"/>
          <p:cNvGrpSpPr/>
          <p:nvPr/>
        </p:nvGrpSpPr>
        <p:grpSpPr>
          <a:xfrm>
            <a:off x="11056739" y="-57343"/>
            <a:ext cx="1426194" cy="962317"/>
            <a:chOff x="8810625" y="4865688"/>
            <a:chExt cx="3836988" cy="2559050"/>
          </a:xfrm>
        </p:grpSpPr>
        <p:sp>
          <p:nvSpPr>
            <p:cNvPr id="36"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1916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2586" y="1360736"/>
            <a:ext cx="2670134" cy="567059"/>
          </a:xfrm>
          <a:prstGeom prst="rect">
            <a:avLst/>
          </a:prstGeom>
          <a:solidFill>
            <a:srgbClr val="81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 Memory</a:t>
            </a:r>
          </a:p>
        </p:txBody>
      </p:sp>
      <p:sp>
        <p:nvSpPr>
          <p:cNvPr id="5" name="Rectangle 4"/>
          <p:cNvSpPr/>
          <p:nvPr/>
        </p:nvSpPr>
        <p:spPr>
          <a:xfrm>
            <a:off x="3770993" y="1365975"/>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A0 – A7</a:t>
            </a:r>
          </a:p>
        </p:txBody>
      </p:sp>
      <p:sp>
        <p:nvSpPr>
          <p:cNvPr id="6" name="Rectangle 5"/>
          <p:cNvSpPr/>
          <p:nvPr/>
        </p:nvSpPr>
        <p:spPr>
          <a:xfrm>
            <a:off x="5714181"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D1v2 – D5v2</a:t>
            </a:r>
          </a:p>
        </p:txBody>
      </p:sp>
      <p:sp>
        <p:nvSpPr>
          <p:cNvPr id="7" name="Rectangle 6"/>
          <p:cNvSpPr/>
          <p:nvPr/>
        </p:nvSpPr>
        <p:spPr>
          <a:xfrm>
            <a:off x="7405112"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 – D4</a:t>
            </a:r>
          </a:p>
        </p:txBody>
      </p:sp>
      <p:sp>
        <p:nvSpPr>
          <p:cNvPr id="14" name="Rectangle 13"/>
          <p:cNvSpPr/>
          <p:nvPr/>
        </p:nvSpPr>
        <p:spPr>
          <a:xfrm>
            <a:off x="702586" y="2077817"/>
            <a:ext cx="2670134" cy="567059"/>
          </a:xfrm>
          <a:prstGeom prst="rect">
            <a:avLst/>
          </a:prstGeom>
          <a:solidFill>
            <a:srgbClr val="5C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&gt; Memory</a:t>
            </a:r>
          </a:p>
        </p:txBody>
      </p:sp>
      <p:sp>
        <p:nvSpPr>
          <p:cNvPr id="15" name="Rectangle 14"/>
          <p:cNvSpPr/>
          <p:nvPr/>
        </p:nvSpPr>
        <p:spPr>
          <a:xfrm>
            <a:off x="3770992" y="2077817"/>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F1, F2, F4, F8, F16</a:t>
            </a:r>
          </a:p>
        </p:txBody>
      </p:sp>
      <p:sp>
        <p:nvSpPr>
          <p:cNvPr id="19" name="Rectangle 18"/>
          <p:cNvSpPr/>
          <p:nvPr/>
        </p:nvSpPr>
        <p:spPr>
          <a:xfrm>
            <a:off x="702586" y="2797589"/>
            <a:ext cx="2670134" cy="567059"/>
          </a:xfrm>
          <a:prstGeom prst="rect">
            <a:avLst/>
          </a:prstGeom>
          <a:solidFill>
            <a:srgbClr val="338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&lt; Memory</a:t>
            </a:r>
          </a:p>
        </p:txBody>
      </p:sp>
      <p:sp>
        <p:nvSpPr>
          <p:cNvPr id="20" name="Rectangle 19"/>
          <p:cNvSpPr/>
          <p:nvPr/>
        </p:nvSpPr>
        <p:spPr>
          <a:xfrm>
            <a:off x="3770992" y="2797589"/>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D11v2 -D15v2</a:t>
            </a:r>
          </a:p>
        </p:txBody>
      </p:sp>
      <p:sp>
        <p:nvSpPr>
          <p:cNvPr id="21" name="Rectangle 20"/>
          <p:cNvSpPr/>
          <p:nvPr/>
        </p:nvSpPr>
        <p:spPr>
          <a:xfrm>
            <a:off x="5714182" y="2797589"/>
            <a:ext cx="1612949" cy="56705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D11 - D14 </a:t>
            </a:r>
          </a:p>
        </p:txBody>
      </p:sp>
      <p:sp>
        <p:nvSpPr>
          <p:cNvPr id="22" name="Rectangle 21"/>
          <p:cNvSpPr/>
          <p:nvPr/>
        </p:nvSpPr>
        <p:spPr>
          <a:xfrm>
            <a:off x="7405112" y="2797589"/>
            <a:ext cx="1612950" cy="56705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a:t>
            </a:r>
          </a:p>
        </p:txBody>
      </p:sp>
      <p:sp>
        <p:nvSpPr>
          <p:cNvPr id="24" name="Rectangle 23"/>
          <p:cNvSpPr/>
          <p:nvPr/>
        </p:nvSpPr>
        <p:spPr>
          <a:xfrm>
            <a:off x="702586" y="3530586"/>
            <a:ext cx="2670134" cy="567059"/>
          </a:xfrm>
          <a:prstGeom prst="rect">
            <a:avLst/>
          </a:prstGeom>
          <a:solidFill>
            <a:srgbClr val="2A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GPU</a:t>
            </a:r>
          </a:p>
        </p:txBody>
      </p:sp>
      <p:sp>
        <p:nvSpPr>
          <p:cNvPr id="25" name="Rectangle 24"/>
          <p:cNvSpPr/>
          <p:nvPr/>
        </p:nvSpPr>
        <p:spPr>
          <a:xfrm>
            <a:off x="3766283" y="3527818"/>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29" name="Rectangle 28"/>
          <p:cNvSpPr/>
          <p:nvPr/>
        </p:nvSpPr>
        <p:spPr>
          <a:xfrm>
            <a:off x="702586" y="4253126"/>
            <a:ext cx="2670134" cy="5670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a:t>
            </a:r>
          </a:p>
        </p:txBody>
      </p:sp>
      <p:sp>
        <p:nvSpPr>
          <p:cNvPr id="30" name="Rectangle 29"/>
          <p:cNvSpPr/>
          <p:nvPr/>
        </p:nvSpPr>
        <p:spPr>
          <a:xfrm>
            <a:off x="3766282" y="4247590"/>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A8-A11</a:t>
            </a:r>
          </a:p>
        </p:txBody>
      </p:sp>
      <p:sp>
        <p:nvSpPr>
          <p:cNvPr id="17" name="Rectangle 16"/>
          <p:cNvSpPr/>
          <p:nvPr/>
        </p:nvSpPr>
        <p:spPr>
          <a:xfrm>
            <a:off x="702586" y="5696926"/>
            <a:ext cx="2670134" cy="55404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Networking++</a:t>
            </a:r>
          </a:p>
        </p:txBody>
      </p:sp>
      <p:sp>
        <p:nvSpPr>
          <p:cNvPr id="18" name="Rectangle 17"/>
          <p:cNvSpPr/>
          <p:nvPr/>
        </p:nvSpPr>
        <p:spPr>
          <a:xfrm>
            <a:off x="3766282" y="5696926"/>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A10-A11</a:t>
            </a:r>
          </a:p>
        </p:txBody>
      </p:sp>
      <p:sp>
        <p:nvSpPr>
          <p:cNvPr id="27" name="Rectangle 26"/>
          <p:cNvSpPr/>
          <p:nvPr/>
        </p:nvSpPr>
        <p:spPr>
          <a:xfrm>
            <a:off x="5714182" y="4247589"/>
            <a:ext cx="1612949"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G5, GS5</a:t>
            </a:r>
          </a:p>
        </p:txBody>
      </p:sp>
      <p:sp>
        <p:nvSpPr>
          <p:cNvPr id="23" name="Rectangle 22"/>
          <p:cNvSpPr/>
          <p:nvPr/>
        </p:nvSpPr>
        <p:spPr>
          <a:xfrm>
            <a:off x="702586" y="4975666"/>
            <a:ext cx="2670134" cy="55404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Memory++</a:t>
            </a:r>
          </a:p>
        </p:txBody>
      </p:sp>
      <p:sp>
        <p:nvSpPr>
          <p:cNvPr id="26" name="Rectangle 25"/>
          <p:cNvSpPr/>
          <p:nvPr/>
        </p:nvSpPr>
        <p:spPr>
          <a:xfrm>
            <a:off x="3766281" y="4970340"/>
            <a:ext cx="1865208" cy="567059"/>
          </a:xfrm>
          <a:prstGeom prst="rect">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G4,G5,GS4,GS5</a:t>
            </a:r>
          </a:p>
        </p:txBody>
      </p:sp>
      <p:sp>
        <p:nvSpPr>
          <p:cNvPr id="28" name="Rectangle 27"/>
          <p:cNvSpPr/>
          <p:nvPr/>
        </p:nvSpPr>
        <p:spPr>
          <a:xfrm>
            <a:off x="5714181" y="4962650"/>
            <a:ext cx="1612950"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1" name="Rectangle 30"/>
          <p:cNvSpPr/>
          <p:nvPr/>
        </p:nvSpPr>
        <p:spPr>
          <a:xfrm>
            <a:off x="7405112" y="4253125"/>
            <a:ext cx="1612950" cy="567059"/>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2" name="Rectangle 31"/>
          <p:cNvSpPr/>
          <p:nvPr/>
        </p:nvSpPr>
        <p:spPr>
          <a:xfrm>
            <a:off x="5714181" y="5696926"/>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33" name="Rectangle 32"/>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High CPU Capability (Large number of parallel cores)</a:t>
            </a:r>
          </a:p>
        </p:txBody>
      </p:sp>
      <p:grpSp>
        <p:nvGrpSpPr>
          <p:cNvPr id="35" name="Group 34"/>
          <p:cNvGrpSpPr/>
          <p:nvPr/>
        </p:nvGrpSpPr>
        <p:grpSpPr>
          <a:xfrm>
            <a:off x="11056739" y="-57343"/>
            <a:ext cx="1426194" cy="962317"/>
            <a:chOff x="8810625" y="4865688"/>
            <a:chExt cx="3836988" cy="2559050"/>
          </a:xfrm>
        </p:grpSpPr>
        <p:sp>
          <p:nvSpPr>
            <p:cNvPr id="36"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3256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2586" y="1360736"/>
            <a:ext cx="2670134" cy="567059"/>
          </a:xfrm>
          <a:prstGeom prst="rect">
            <a:avLst/>
          </a:prstGeom>
          <a:solidFill>
            <a:srgbClr val="81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 Memory</a:t>
            </a:r>
          </a:p>
        </p:txBody>
      </p:sp>
      <p:sp>
        <p:nvSpPr>
          <p:cNvPr id="5" name="Rectangle 4"/>
          <p:cNvSpPr/>
          <p:nvPr/>
        </p:nvSpPr>
        <p:spPr>
          <a:xfrm>
            <a:off x="3770993" y="1365975"/>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A0 – A7</a:t>
            </a:r>
          </a:p>
        </p:txBody>
      </p:sp>
      <p:sp>
        <p:nvSpPr>
          <p:cNvPr id="6" name="Rectangle 5"/>
          <p:cNvSpPr/>
          <p:nvPr/>
        </p:nvSpPr>
        <p:spPr>
          <a:xfrm>
            <a:off x="5714181" y="1364739"/>
            <a:ext cx="1612950" cy="56705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D1v2 – D5v2</a:t>
            </a:r>
          </a:p>
        </p:txBody>
      </p:sp>
      <p:sp>
        <p:nvSpPr>
          <p:cNvPr id="7" name="Rectangle 6"/>
          <p:cNvSpPr/>
          <p:nvPr/>
        </p:nvSpPr>
        <p:spPr>
          <a:xfrm>
            <a:off x="7405112"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 – D4</a:t>
            </a:r>
          </a:p>
        </p:txBody>
      </p:sp>
      <p:sp>
        <p:nvSpPr>
          <p:cNvPr id="14" name="Rectangle 13"/>
          <p:cNvSpPr/>
          <p:nvPr/>
        </p:nvSpPr>
        <p:spPr>
          <a:xfrm>
            <a:off x="702586" y="2077817"/>
            <a:ext cx="2670134" cy="567059"/>
          </a:xfrm>
          <a:prstGeom prst="rect">
            <a:avLst/>
          </a:prstGeom>
          <a:solidFill>
            <a:srgbClr val="5C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&gt; Memory</a:t>
            </a:r>
          </a:p>
        </p:txBody>
      </p:sp>
      <p:sp>
        <p:nvSpPr>
          <p:cNvPr id="15" name="Rectangle 14"/>
          <p:cNvSpPr/>
          <p:nvPr/>
        </p:nvSpPr>
        <p:spPr>
          <a:xfrm>
            <a:off x="3770992" y="2077817"/>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F1, F2, F4, F8, F16</a:t>
            </a:r>
          </a:p>
        </p:txBody>
      </p:sp>
      <p:sp>
        <p:nvSpPr>
          <p:cNvPr id="19" name="Rectangle 18"/>
          <p:cNvSpPr/>
          <p:nvPr/>
        </p:nvSpPr>
        <p:spPr>
          <a:xfrm>
            <a:off x="702586" y="2797589"/>
            <a:ext cx="2670134" cy="567059"/>
          </a:xfrm>
          <a:prstGeom prst="rect">
            <a:avLst/>
          </a:prstGeom>
          <a:solidFill>
            <a:srgbClr val="338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&lt; Memory</a:t>
            </a:r>
          </a:p>
        </p:txBody>
      </p:sp>
      <p:sp>
        <p:nvSpPr>
          <p:cNvPr id="20" name="Rectangle 19"/>
          <p:cNvSpPr/>
          <p:nvPr/>
        </p:nvSpPr>
        <p:spPr>
          <a:xfrm>
            <a:off x="3770992" y="2797589"/>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D11v2 -D15v2</a:t>
            </a:r>
          </a:p>
        </p:txBody>
      </p:sp>
      <p:sp>
        <p:nvSpPr>
          <p:cNvPr id="21" name="Rectangle 20"/>
          <p:cNvSpPr/>
          <p:nvPr/>
        </p:nvSpPr>
        <p:spPr>
          <a:xfrm>
            <a:off x="5714182" y="2797589"/>
            <a:ext cx="1612949"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D11 - D14 </a:t>
            </a:r>
          </a:p>
        </p:txBody>
      </p:sp>
      <p:sp>
        <p:nvSpPr>
          <p:cNvPr id="22" name="Rectangle 21"/>
          <p:cNvSpPr/>
          <p:nvPr/>
        </p:nvSpPr>
        <p:spPr>
          <a:xfrm>
            <a:off x="7405112" y="2797589"/>
            <a:ext cx="1612950" cy="56705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a:t>
            </a:r>
          </a:p>
        </p:txBody>
      </p:sp>
      <p:sp>
        <p:nvSpPr>
          <p:cNvPr id="24" name="Rectangle 23"/>
          <p:cNvSpPr/>
          <p:nvPr/>
        </p:nvSpPr>
        <p:spPr>
          <a:xfrm>
            <a:off x="702586" y="3530586"/>
            <a:ext cx="2670134" cy="567059"/>
          </a:xfrm>
          <a:prstGeom prst="rect">
            <a:avLst/>
          </a:prstGeom>
          <a:solidFill>
            <a:srgbClr val="2A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GPU</a:t>
            </a:r>
          </a:p>
        </p:txBody>
      </p:sp>
      <p:sp>
        <p:nvSpPr>
          <p:cNvPr id="25" name="Rectangle 24"/>
          <p:cNvSpPr/>
          <p:nvPr/>
        </p:nvSpPr>
        <p:spPr>
          <a:xfrm>
            <a:off x="3766283" y="3527818"/>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29" name="Rectangle 28"/>
          <p:cNvSpPr/>
          <p:nvPr/>
        </p:nvSpPr>
        <p:spPr>
          <a:xfrm>
            <a:off x="702586" y="4253126"/>
            <a:ext cx="2670134" cy="5670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a:t>
            </a:r>
          </a:p>
        </p:txBody>
      </p:sp>
      <p:sp>
        <p:nvSpPr>
          <p:cNvPr id="30" name="Rectangle 29"/>
          <p:cNvSpPr/>
          <p:nvPr/>
        </p:nvSpPr>
        <p:spPr>
          <a:xfrm>
            <a:off x="3766282" y="4247590"/>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A8-A11</a:t>
            </a:r>
          </a:p>
        </p:txBody>
      </p:sp>
      <p:sp>
        <p:nvSpPr>
          <p:cNvPr id="17" name="Rectangle 16"/>
          <p:cNvSpPr/>
          <p:nvPr/>
        </p:nvSpPr>
        <p:spPr>
          <a:xfrm>
            <a:off x="702586" y="5696926"/>
            <a:ext cx="2670134" cy="55404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Networking++</a:t>
            </a:r>
          </a:p>
        </p:txBody>
      </p:sp>
      <p:sp>
        <p:nvSpPr>
          <p:cNvPr id="18" name="Rectangle 17"/>
          <p:cNvSpPr/>
          <p:nvPr/>
        </p:nvSpPr>
        <p:spPr>
          <a:xfrm>
            <a:off x="3766282" y="5696926"/>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A10-A11</a:t>
            </a:r>
          </a:p>
        </p:txBody>
      </p:sp>
      <p:sp>
        <p:nvSpPr>
          <p:cNvPr id="27" name="Rectangle 26"/>
          <p:cNvSpPr/>
          <p:nvPr/>
        </p:nvSpPr>
        <p:spPr>
          <a:xfrm>
            <a:off x="5714182" y="4247589"/>
            <a:ext cx="1612949"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G5, GS5</a:t>
            </a:r>
          </a:p>
        </p:txBody>
      </p:sp>
      <p:sp>
        <p:nvSpPr>
          <p:cNvPr id="23" name="Rectangle 22"/>
          <p:cNvSpPr/>
          <p:nvPr/>
        </p:nvSpPr>
        <p:spPr>
          <a:xfrm>
            <a:off x="702586" y="4975666"/>
            <a:ext cx="2670134" cy="55404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Memory++</a:t>
            </a:r>
          </a:p>
        </p:txBody>
      </p:sp>
      <p:sp>
        <p:nvSpPr>
          <p:cNvPr id="26" name="Rectangle 25"/>
          <p:cNvSpPr/>
          <p:nvPr/>
        </p:nvSpPr>
        <p:spPr>
          <a:xfrm>
            <a:off x="3766281" y="4970340"/>
            <a:ext cx="1865208" cy="567059"/>
          </a:xfrm>
          <a:prstGeom prst="rect">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G4,G5,GS4,GS5</a:t>
            </a:r>
          </a:p>
        </p:txBody>
      </p:sp>
      <p:sp>
        <p:nvSpPr>
          <p:cNvPr id="28" name="Rectangle 27"/>
          <p:cNvSpPr/>
          <p:nvPr/>
        </p:nvSpPr>
        <p:spPr>
          <a:xfrm>
            <a:off x="5714181" y="4962650"/>
            <a:ext cx="1612950"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1" name="Rectangle 30"/>
          <p:cNvSpPr/>
          <p:nvPr/>
        </p:nvSpPr>
        <p:spPr>
          <a:xfrm>
            <a:off x="7405112" y="4253125"/>
            <a:ext cx="1612950" cy="567059"/>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2" name="Rectangle 31"/>
          <p:cNvSpPr/>
          <p:nvPr/>
        </p:nvSpPr>
        <p:spPr>
          <a:xfrm>
            <a:off x="5714181" y="5696926"/>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33" name="Rectangle 32"/>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High CPU Clock Speed per core</a:t>
            </a:r>
          </a:p>
        </p:txBody>
      </p:sp>
      <p:grpSp>
        <p:nvGrpSpPr>
          <p:cNvPr id="35" name="Group 34"/>
          <p:cNvGrpSpPr/>
          <p:nvPr/>
        </p:nvGrpSpPr>
        <p:grpSpPr>
          <a:xfrm>
            <a:off x="11056739" y="-57343"/>
            <a:ext cx="1426194" cy="962317"/>
            <a:chOff x="8810625" y="4865688"/>
            <a:chExt cx="3836988" cy="2559050"/>
          </a:xfrm>
        </p:grpSpPr>
        <p:sp>
          <p:nvSpPr>
            <p:cNvPr id="36"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6687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2586" y="1360736"/>
            <a:ext cx="2670134" cy="567059"/>
          </a:xfrm>
          <a:prstGeom prst="rect">
            <a:avLst/>
          </a:prstGeom>
          <a:solidFill>
            <a:srgbClr val="81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 Memory</a:t>
            </a:r>
          </a:p>
        </p:txBody>
      </p:sp>
      <p:sp>
        <p:nvSpPr>
          <p:cNvPr id="5" name="Rectangle 4"/>
          <p:cNvSpPr/>
          <p:nvPr/>
        </p:nvSpPr>
        <p:spPr>
          <a:xfrm>
            <a:off x="3770993" y="1365975"/>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A0 – A7</a:t>
            </a:r>
          </a:p>
        </p:txBody>
      </p:sp>
      <p:sp>
        <p:nvSpPr>
          <p:cNvPr id="6" name="Rectangle 5"/>
          <p:cNvSpPr/>
          <p:nvPr/>
        </p:nvSpPr>
        <p:spPr>
          <a:xfrm>
            <a:off x="5714181"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D1v2 – D5v2</a:t>
            </a:r>
          </a:p>
        </p:txBody>
      </p:sp>
      <p:sp>
        <p:nvSpPr>
          <p:cNvPr id="7" name="Rectangle 6"/>
          <p:cNvSpPr/>
          <p:nvPr/>
        </p:nvSpPr>
        <p:spPr>
          <a:xfrm>
            <a:off x="7405112"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 – D4</a:t>
            </a:r>
          </a:p>
        </p:txBody>
      </p:sp>
      <p:sp>
        <p:nvSpPr>
          <p:cNvPr id="14" name="Rectangle 13"/>
          <p:cNvSpPr/>
          <p:nvPr/>
        </p:nvSpPr>
        <p:spPr>
          <a:xfrm>
            <a:off x="702586" y="2077817"/>
            <a:ext cx="2670134" cy="567059"/>
          </a:xfrm>
          <a:prstGeom prst="rect">
            <a:avLst/>
          </a:prstGeom>
          <a:solidFill>
            <a:srgbClr val="5C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&gt; Memory</a:t>
            </a:r>
          </a:p>
        </p:txBody>
      </p:sp>
      <p:sp>
        <p:nvSpPr>
          <p:cNvPr id="15" name="Rectangle 14"/>
          <p:cNvSpPr/>
          <p:nvPr/>
        </p:nvSpPr>
        <p:spPr>
          <a:xfrm>
            <a:off x="3770992" y="2077817"/>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F1, F2, F4,F8, F16</a:t>
            </a:r>
          </a:p>
        </p:txBody>
      </p:sp>
      <p:sp>
        <p:nvSpPr>
          <p:cNvPr id="19" name="Rectangle 18"/>
          <p:cNvSpPr/>
          <p:nvPr/>
        </p:nvSpPr>
        <p:spPr>
          <a:xfrm>
            <a:off x="702586" y="2797589"/>
            <a:ext cx="2670134" cy="567059"/>
          </a:xfrm>
          <a:prstGeom prst="rect">
            <a:avLst/>
          </a:prstGeom>
          <a:solidFill>
            <a:srgbClr val="338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&lt; Memory</a:t>
            </a:r>
          </a:p>
        </p:txBody>
      </p:sp>
      <p:sp>
        <p:nvSpPr>
          <p:cNvPr id="20" name="Rectangle 19"/>
          <p:cNvSpPr/>
          <p:nvPr/>
        </p:nvSpPr>
        <p:spPr>
          <a:xfrm>
            <a:off x="3770992" y="2797589"/>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D11v2 -D15v2</a:t>
            </a:r>
          </a:p>
        </p:txBody>
      </p:sp>
      <p:sp>
        <p:nvSpPr>
          <p:cNvPr id="21" name="Rectangle 20"/>
          <p:cNvSpPr/>
          <p:nvPr/>
        </p:nvSpPr>
        <p:spPr>
          <a:xfrm>
            <a:off x="5714182" y="2797589"/>
            <a:ext cx="1612949"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D11 - D14 </a:t>
            </a:r>
          </a:p>
        </p:txBody>
      </p:sp>
      <p:sp>
        <p:nvSpPr>
          <p:cNvPr id="22" name="Rectangle 21"/>
          <p:cNvSpPr/>
          <p:nvPr/>
        </p:nvSpPr>
        <p:spPr>
          <a:xfrm>
            <a:off x="7405112" y="279758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a:t>
            </a:r>
          </a:p>
        </p:txBody>
      </p:sp>
      <p:sp>
        <p:nvSpPr>
          <p:cNvPr id="24" name="Rectangle 23"/>
          <p:cNvSpPr/>
          <p:nvPr/>
        </p:nvSpPr>
        <p:spPr>
          <a:xfrm>
            <a:off x="702586" y="3530586"/>
            <a:ext cx="2670134" cy="567059"/>
          </a:xfrm>
          <a:prstGeom prst="rect">
            <a:avLst/>
          </a:prstGeom>
          <a:solidFill>
            <a:srgbClr val="2A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GPU</a:t>
            </a:r>
          </a:p>
        </p:txBody>
      </p:sp>
      <p:sp>
        <p:nvSpPr>
          <p:cNvPr id="25" name="Rectangle 24"/>
          <p:cNvSpPr/>
          <p:nvPr/>
        </p:nvSpPr>
        <p:spPr>
          <a:xfrm>
            <a:off x="3766283" y="3527818"/>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29" name="Rectangle 28"/>
          <p:cNvSpPr/>
          <p:nvPr/>
        </p:nvSpPr>
        <p:spPr>
          <a:xfrm>
            <a:off x="702586" y="4253126"/>
            <a:ext cx="2670134" cy="5670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a:t>
            </a:r>
          </a:p>
        </p:txBody>
      </p:sp>
      <p:sp>
        <p:nvSpPr>
          <p:cNvPr id="30" name="Rectangle 29"/>
          <p:cNvSpPr/>
          <p:nvPr/>
        </p:nvSpPr>
        <p:spPr>
          <a:xfrm>
            <a:off x="3766282" y="4247590"/>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A8-A11</a:t>
            </a:r>
          </a:p>
        </p:txBody>
      </p:sp>
      <p:sp>
        <p:nvSpPr>
          <p:cNvPr id="17" name="Rectangle 16"/>
          <p:cNvSpPr/>
          <p:nvPr/>
        </p:nvSpPr>
        <p:spPr>
          <a:xfrm>
            <a:off x="702586" y="5696926"/>
            <a:ext cx="2670134" cy="55404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Networking++</a:t>
            </a:r>
          </a:p>
        </p:txBody>
      </p:sp>
      <p:sp>
        <p:nvSpPr>
          <p:cNvPr id="18" name="Rectangle 17"/>
          <p:cNvSpPr/>
          <p:nvPr/>
        </p:nvSpPr>
        <p:spPr>
          <a:xfrm>
            <a:off x="3766282" y="5696926"/>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A10-A11</a:t>
            </a:r>
          </a:p>
        </p:txBody>
      </p:sp>
      <p:sp>
        <p:nvSpPr>
          <p:cNvPr id="27" name="Rectangle 26"/>
          <p:cNvSpPr/>
          <p:nvPr/>
        </p:nvSpPr>
        <p:spPr>
          <a:xfrm>
            <a:off x="5714182" y="4247589"/>
            <a:ext cx="1612949"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G5, GS5</a:t>
            </a:r>
          </a:p>
        </p:txBody>
      </p:sp>
      <p:sp>
        <p:nvSpPr>
          <p:cNvPr id="23" name="Rectangle 22"/>
          <p:cNvSpPr/>
          <p:nvPr/>
        </p:nvSpPr>
        <p:spPr>
          <a:xfrm>
            <a:off x="702586" y="4975666"/>
            <a:ext cx="2670134" cy="55404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Memory++</a:t>
            </a:r>
          </a:p>
        </p:txBody>
      </p:sp>
      <p:sp>
        <p:nvSpPr>
          <p:cNvPr id="26" name="Rectangle 25"/>
          <p:cNvSpPr/>
          <p:nvPr/>
        </p:nvSpPr>
        <p:spPr>
          <a:xfrm>
            <a:off x="3766281" y="4970340"/>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G4,G5,GS4,GS5</a:t>
            </a:r>
          </a:p>
        </p:txBody>
      </p:sp>
      <p:sp>
        <p:nvSpPr>
          <p:cNvPr id="28" name="Rectangle 27"/>
          <p:cNvSpPr/>
          <p:nvPr/>
        </p:nvSpPr>
        <p:spPr>
          <a:xfrm>
            <a:off x="5714181" y="4962650"/>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1" name="Rectangle 30"/>
          <p:cNvSpPr/>
          <p:nvPr/>
        </p:nvSpPr>
        <p:spPr>
          <a:xfrm>
            <a:off x="7405112" y="4253125"/>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2" name="Rectangle 31"/>
          <p:cNvSpPr/>
          <p:nvPr/>
        </p:nvSpPr>
        <p:spPr>
          <a:xfrm>
            <a:off x="5714181" y="5696926"/>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33" name="Rectangle 32"/>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High Network Cluster Bandwidth – maybe InfiniBand? </a:t>
            </a:r>
          </a:p>
        </p:txBody>
      </p:sp>
      <p:grpSp>
        <p:nvGrpSpPr>
          <p:cNvPr id="35" name="Group 34"/>
          <p:cNvGrpSpPr/>
          <p:nvPr/>
        </p:nvGrpSpPr>
        <p:grpSpPr>
          <a:xfrm>
            <a:off x="11056739" y="-57343"/>
            <a:ext cx="1426194" cy="962317"/>
            <a:chOff x="8810625" y="4865688"/>
            <a:chExt cx="3836988" cy="2559050"/>
          </a:xfrm>
        </p:grpSpPr>
        <p:sp>
          <p:nvSpPr>
            <p:cNvPr id="36"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36450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573" y="2129110"/>
            <a:ext cx="11887200" cy="1791260"/>
          </a:xfrm>
        </p:spPr>
        <p:txBody>
          <a:bodyPr/>
          <a:lstStyle/>
          <a:p>
            <a:r>
              <a:rPr lang="en-GB" dirty="0">
                <a:solidFill>
                  <a:schemeClr val="tx1"/>
                </a:solidFill>
              </a:rPr>
              <a:t>Azure Resource Manager</a:t>
            </a:r>
            <a:br>
              <a:rPr lang="en-GB" dirty="0">
                <a:solidFill>
                  <a:schemeClr val="tx1"/>
                </a:solidFill>
              </a:rPr>
            </a:br>
            <a:r>
              <a:rPr lang="en-US" sz="4400" dirty="0">
                <a:solidFill>
                  <a:schemeClr val="tx1"/>
                </a:solidFill>
              </a:rPr>
              <a:t>Deploying infrastructure</a:t>
            </a:r>
            <a:endParaRPr lang="en-US" sz="7200" dirty="0">
              <a:solidFill>
                <a:schemeClr val="tx1"/>
              </a:solidFill>
            </a:endParaRPr>
          </a:p>
        </p:txBody>
      </p:sp>
    </p:spTree>
    <p:extLst>
      <p:ext uri="{BB962C8B-B14F-4D97-AF65-F5344CB8AC3E}">
        <p14:creationId xmlns:p14="http://schemas.microsoft.com/office/powerpoint/2010/main" val="56734970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2586" y="1360736"/>
            <a:ext cx="2670134" cy="567059"/>
          </a:xfrm>
          <a:prstGeom prst="rect">
            <a:avLst/>
          </a:prstGeom>
          <a:solidFill>
            <a:srgbClr val="81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 Memory</a:t>
            </a:r>
          </a:p>
        </p:txBody>
      </p:sp>
      <p:sp>
        <p:nvSpPr>
          <p:cNvPr id="5" name="Rectangle 4"/>
          <p:cNvSpPr/>
          <p:nvPr/>
        </p:nvSpPr>
        <p:spPr>
          <a:xfrm>
            <a:off x="3770993" y="1365975"/>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A0 – A7</a:t>
            </a:r>
          </a:p>
        </p:txBody>
      </p:sp>
      <p:sp>
        <p:nvSpPr>
          <p:cNvPr id="6" name="Rectangle 5"/>
          <p:cNvSpPr/>
          <p:nvPr/>
        </p:nvSpPr>
        <p:spPr>
          <a:xfrm>
            <a:off x="5714181"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D1v2 – D5v2</a:t>
            </a:r>
          </a:p>
        </p:txBody>
      </p:sp>
      <p:sp>
        <p:nvSpPr>
          <p:cNvPr id="7" name="Rectangle 6"/>
          <p:cNvSpPr/>
          <p:nvPr/>
        </p:nvSpPr>
        <p:spPr>
          <a:xfrm>
            <a:off x="7405112"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 – D4</a:t>
            </a:r>
          </a:p>
        </p:txBody>
      </p:sp>
      <p:sp>
        <p:nvSpPr>
          <p:cNvPr id="14" name="Rectangle 13"/>
          <p:cNvSpPr/>
          <p:nvPr/>
        </p:nvSpPr>
        <p:spPr>
          <a:xfrm>
            <a:off x="702586" y="2077817"/>
            <a:ext cx="2670134" cy="567059"/>
          </a:xfrm>
          <a:prstGeom prst="rect">
            <a:avLst/>
          </a:prstGeom>
          <a:solidFill>
            <a:srgbClr val="5C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&gt; Memory</a:t>
            </a:r>
          </a:p>
        </p:txBody>
      </p:sp>
      <p:sp>
        <p:nvSpPr>
          <p:cNvPr id="15" name="Rectangle 14"/>
          <p:cNvSpPr/>
          <p:nvPr/>
        </p:nvSpPr>
        <p:spPr>
          <a:xfrm>
            <a:off x="3770992" y="2077817"/>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F1, F2, F4,F8, F16</a:t>
            </a:r>
          </a:p>
        </p:txBody>
      </p:sp>
      <p:sp>
        <p:nvSpPr>
          <p:cNvPr id="19" name="Rectangle 18"/>
          <p:cNvSpPr/>
          <p:nvPr/>
        </p:nvSpPr>
        <p:spPr>
          <a:xfrm>
            <a:off x="702586" y="2797589"/>
            <a:ext cx="2670134" cy="567059"/>
          </a:xfrm>
          <a:prstGeom prst="rect">
            <a:avLst/>
          </a:prstGeom>
          <a:solidFill>
            <a:srgbClr val="338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&lt; Memory</a:t>
            </a:r>
          </a:p>
        </p:txBody>
      </p:sp>
      <p:sp>
        <p:nvSpPr>
          <p:cNvPr id="20" name="Rectangle 19"/>
          <p:cNvSpPr/>
          <p:nvPr/>
        </p:nvSpPr>
        <p:spPr>
          <a:xfrm>
            <a:off x="3770992" y="2797589"/>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D11v2 -D15v2</a:t>
            </a:r>
          </a:p>
        </p:txBody>
      </p:sp>
      <p:sp>
        <p:nvSpPr>
          <p:cNvPr id="21" name="Rectangle 20"/>
          <p:cNvSpPr/>
          <p:nvPr/>
        </p:nvSpPr>
        <p:spPr>
          <a:xfrm>
            <a:off x="5714182" y="2797589"/>
            <a:ext cx="1612949"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D11 - D14 </a:t>
            </a:r>
          </a:p>
        </p:txBody>
      </p:sp>
      <p:sp>
        <p:nvSpPr>
          <p:cNvPr id="22" name="Rectangle 21"/>
          <p:cNvSpPr/>
          <p:nvPr/>
        </p:nvSpPr>
        <p:spPr>
          <a:xfrm>
            <a:off x="7405112" y="279758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a:t>
            </a:r>
          </a:p>
        </p:txBody>
      </p:sp>
      <p:sp>
        <p:nvSpPr>
          <p:cNvPr id="24" name="Rectangle 23"/>
          <p:cNvSpPr/>
          <p:nvPr/>
        </p:nvSpPr>
        <p:spPr>
          <a:xfrm>
            <a:off x="702586" y="3530586"/>
            <a:ext cx="2670134" cy="567059"/>
          </a:xfrm>
          <a:prstGeom prst="rect">
            <a:avLst/>
          </a:prstGeom>
          <a:solidFill>
            <a:srgbClr val="2A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GPU</a:t>
            </a:r>
          </a:p>
        </p:txBody>
      </p:sp>
      <p:sp>
        <p:nvSpPr>
          <p:cNvPr id="25" name="Rectangle 24"/>
          <p:cNvSpPr/>
          <p:nvPr/>
        </p:nvSpPr>
        <p:spPr>
          <a:xfrm>
            <a:off x="3766283" y="3527818"/>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29" name="Rectangle 28"/>
          <p:cNvSpPr/>
          <p:nvPr/>
        </p:nvSpPr>
        <p:spPr>
          <a:xfrm>
            <a:off x="702586" y="4253126"/>
            <a:ext cx="2670134" cy="5670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a:t>
            </a:r>
          </a:p>
        </p:txBody>
      </p:sp>
      <p:sp>
        <p:nvSpPr>
          <p:cNvPr id="30" name="Rectangle 29"/>
          <p:cNvSpPr/>
          <p:nvPr/>
        </p:nvSpPr>
        <p:spPr>
          <a:xfrm>
            <a:off x="3766282" y="4247590"/>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A8-A11</a:t>
            </a:r>
          </a:p>
        </p:txBody>
      </p:sp>
      <p:sp>
        <p:nvSpPr>
          <p:cNvPr id="17" name="Rectangle 16"/>
          <p:cNvSpPr/>
          <p:nvPr/>
        </p:nvSpPr>
        <p:spPr>
          <a:xfrm>
            <a:off x="702586" y="5696926"/>
            <a:ext cx="2670134" cy="55404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Networking++</a:t>
            </a:r>
          </a:p>
        </p:txBody>
      </p:sp>
      <p:sp>
        <p:nvSpPr>
          <p:cNvPr id="18" name="Rectangle 17"/>
          <p:cNvSpPr/>
          <p:nvPr/>
        </p:nvSpPr>
        <p:spPr>
          <a:xfrm>
            <a:off x="3766282" y="5696926"/>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A10-A11</a:t>
            </a:r>
          </a:p>
        </p:txBody>
      </p:sp>
      <p:sp>
        <p:nvSpPr>
          <p:cNvPr id="27" name="Rectangle 26"/>
          <p:cNvSpPr/>
          <p:nvPr/>
        </p:nvSpPr>
        <p:spPr>
          <a:xfrm>
            <a:off x="5714182" y="4247589"/>
            <a:ext cx="1612949"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G5, GS5</a:t>
            </a:r>
          </a:p>
        </p:txBody>
      </p:sp>
      <p:sp>
        <p:nvSpPr>
          <p:cNvPr id="23" name="Rectangle 22"/>
          <p:cNvSpPr/>
          <p:nvPr/>
        </p:nvSpPr>
        <p:spPr>
          <a:xfrm>
            <a:off x="702586" y="4975666"/>
            <a:ext cx="2670134" cy="55404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Memory++</a:t>
            </a:r>
          </a:p>
        </p:txBody>
      </p:sp>
      <p:sp>
        <p:nvSpPr>
          <p:cNvPr id="26" name="Rectangle 25"/>
          <p:cNvSpPr/>
          <p:nvPr/>
        </p:nvSpPr>
        <p:spPr>
          <a:xfrm>
            <a:off x="3766281" y="4970340"/>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G4,G5,GS4,GS5</a:t>
            </a:r>
          </a:p>
        </p:txBody>
      </p:sp>
      <p:sp>
        <p:nvSpPr>
          <p:cNvPr id="28" name="Rectangle 27"/>
          <p:cNvSpPr/>
          <p:nvPr/>
        </p:nvSpPr>
        <p:spPr>
          <a:xfrm>
            <a:off x="5714181" y="4962650"/>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1" name="Rectangle 30"/>
          <p:cNvSpPr/>
          <p:nvPr/>
        </p:nvSpPr>
        <p:spPr>
          <a:xfrm>
            <a:off x="7405112" y="4253125"/>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2" name="Rectangle 31"/>
          <p:cNvSpPr/>
          <p:nvPr/>
        </p:nvSpPr>
        <p:spPr>
          <a:xfrm>
            <a:off x="5714181" y="5696926"/>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33" name="Rectangle 32"/>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Extreme Memory Allocation</a:t>
            </a:r>
          </a:p>
        </p:txBody>
      </p:sp>
      <p:grpSp>
        <p:nvGrpSpPr>
          <p:cNvPr id="35" name="Group 34"/>
          <p:cNvGrpSpPr/>
          <p:nvPr/>
        </p:nvGrpSpPr>
        <p:grpSpPr>
          <a:xfrm>
            <a:off x="11056739" y="-57343"/>
            <a:ext cx="1426194" cy="962317"/>
            <a:chOff x="8810625" y="4865688"/>
            <a:chExt cx="3836988" cy="2559050"/>
          </a:xfrm>
        </p:grpSpPr>
        <p:sp>
          <p:nvSpPr>
            <p:cNvPr id="36"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3136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2586" y="1360736"/>
            <a:ext cx="2670134" cy="567059"/>
          </a:xfrm>
          <a:prstGeom prst="rect">
            <a:avLst/>
          </a:prstGeom>
          <a:solidFill>
            <a:srgbClr val="81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 Memory</a:t>
            </a:r>
          </a:p>
        </p:txBody>
      </p:sp>
      <p:sp>
        <p:nvSpPr>
          <p:cNvPr id="5" name="Rectangle 4"/>
          <p:cNvSpPr/>
          <p:nvPr/>
        </p:nvSpPr>
        <p:spPr>
          <a:xfrm>
            <a:off x="3770993" y="1365975"/>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A0 – A7</a:t>
            </a:r>
          </a:p>
        </p:txBody>
      </p:sp>
      <p:sp>
        <p:nvSpPr>
          <p:cNvPr id="6" name="Rectangle 5"/>
          <p:cNvSpPr/>
          <p:nvPr/>
        </p:nvSpPr>
        <p:spPr>
          <a:xfrm>
            <a:off x="5714181" y="1364739"/>
            <a:ext cx="1612950" cy="56705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D1v2</a:t>
            </a:r>
          </a:p>
        </p:txBody>
      </p:sp>
      <p:sp>
        <p:nvSpPr>
          <p:cNvPr id="7" name="Rectangle 6"/>
          <p:cNvSpPr/>
          <p:nvPr/>
        </p:nvSpPr>
        <p:spPr>
          <a:xfrm>
            <a:off x="7405112" y="1364739"/>
            <a:ext cx="1612950" cy="56705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 – D4</a:t>
            </a:r>
          </a:p>
        </p:txBody>
      </p:sp>
      <p:sp>
        <p:nvSpPr>
          <p:cNvPr id="14" name="Rectangle 13"/>
          <p:cNvSpPr/>
          <p:nvPr/>
        </p:nvSpPr>
        <p:spPr>
          <a:xfrm>
            <a:off x="702586" y="2077817"/>
            <a:ext cx="2670134" cy="567059"/>
          </a:xfrm>
          <a:prstGeom prst="rect">
            <a:avLst/>
          </a:prstGeom>
          <a:solidFill>
            <a:srgbClr val="5C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&gt; Memory</a:t>
            </a:r>
          </a:p>
        </p:txBody>
      </p:sp>
      <p:sp>
        <p:nvSpPr>
          <p:cNvPr id="15" name="Rectangle 14"/>
          <p:cNvSpPr/>
          <p:nvPr/>
        </p:nvSpPr>
        <p:spPr>
          <a:xfrm>
            <a:off x="3770992" y="2077817"/>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F1, F2, F4,F8, F16</a:t>
            </a:r>
          </a:p>
        </p:txBody>
      </p:sp>
      <p:sp>
        <p:nvSpPr>
          <p:cNvPr id="19" name="Rectangle 18"/>
          <p:cNvSpPr/>
          <p:nvPr/>
        </p:nvSpPr>
        <p:spPr>
          <a:xfrm>
            <a:off x="702586" y="2797589"/>
            <a:ext cx="2670134" cy="567059"/>
          </a:xfrm>
          <a:prstGeom prst="rect">
            <a:avLst/>
          </a:prstGeom>
          <a:solidFill>
            <a:srgbClr val="338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&lt; Memory</a:t>
            </a:r>
          </a:p>
        </p:txBody>
      </p:sp>
      <p:sp>
        <p:nvSpPr>
          <p:cNvPr id="20" name="Rectangle 19"/>
          <p:cNvSpPr/>
          <p:nvPr/>
        </p:nvSpPr>
        <p:spPr>
          <a:xfrm>
            <a:off x="3770992" y="2797589"/>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D11v2</a:t>
            </a:r>
          </a:p>
        </p:txBody>
      </p:sp>
      <p:sp>
        <p:nvSpPr>
          <p:cNvPr id="21" name="Rectangle 20"/>
          <p:cNvSpPr/>
          <p:nvPr/>
        </p:nvSpPr>
        <p:spPr>
          <a:xfrm>
            <a:off x="5714182" y="2797589"/>
            <a:ext cx="1612949" cy="56705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D11 - D14 </a:t>
            </a:r>
          </a:p>
        </p:txBody>
      </p:sp>
      <p:sp>
        <p:nvSpPr>
          <p:cNvPr id="22" name="Rectangle 21"/>
          <p:cNvSpPr/>
          <p:nvPr/>
        </p:nvSpPr>
        <p:spPr>
          <a:xfrm>
            <a:off x="7405112" y="2797589"/>
            <a:ext cx="1612950" cy="56705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a:t>
            </a:r>
          </a:p>
        </p:txBody>
      </p:sp>
      <p:sp>
        <p:nvSpPr>
          <p:cNvPr id="24" name="Rectangle 23"/>
          <p:cNvSpPr/>
          <p:nvPr/>
        </p:nvSpPr>
        <p:spPr>
          <a:xfrm>
            <a:off x="702586" y="3530586"/>
            <a:ext cx="2670134" cy="567059"/>
          </a:xfrm>
          <a:prstGeom prst="rect">
            <a:avLst/>
          </a:prstGeom>
          <a:solidFill>
            <a:srgbClr val="2A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GPU</a:t>
            </a:r>
          </a:p>
        </p:txBody>
      </p:sp>
      <p:sp>
        <p:nvSpPr>
          <p:cNvPr id="25" name="Rectangle 24"/>
          <p:cNvSpPr/>
          <p:nvPr/>
        </p:nvSpPr>
        <p:spPr>
          <a:xfrm>
            <a:off x="3766283" y="3527818"/>
            <a:ext cx="1865208" cy="56705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29" name="Rectangle 28"/>
          <p:cNvSpPr/>
          <p:nvPr/>
        </p:nvSpPr>
        <p:spPr>
          <a:xfrm>
            <a:off x="702586" y="4253126"/>
            <a:ext cx="2670134" cy="5670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a:t>
            </a:r>
          </a:p>
        </p:txBody>
      </p:sp>
      <p:sp>
        <p:nvSpPr>
          <p:cNvPr id="30" name="Rectangle 29"/>
          <p:cNvSpPr/>
          <p:nvPr/>
        </p:nvSpPr>
        <p:spPr>
          <a:xfrm>
            <a:off x="3766282" y="4247590"/>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A8-A11</a:t>
            </a:r>
          </a:p>
        </p:txBody>
      </p:sp>
      <p:sp>
        <p:nvSpPr>
          <p:cNvPr id="34" name="TextBox 33"/>
          <p:cNvSpPr txBox="1"/>
          <p:nvPr/>
        </p:nvSpPr>
        <p:spPr>
          <a:xfrm>
            <a:off x="436111" y="6425876"/>
            <a:ext cx="11614774" cy="374846"/>
          </a:xfrm>
          <a:prstGeom prst="rect">
            <a:avLst/>
          </a:prstGeom>
          <a:noFill/>
        </p:spPr>
        <p:txBody>
          <a:bodyPr wrap="square" rtlCol="0">
            <a:spAutoFit/>
          </a:bodyPr>
          <a:lstStyle/>
          <a:p>
            <a:pPr algn="ctr"/>
            <a:r>
              <a:rPr lang="en-GB" sz="1836" b="1" dirty="0">
                <a:latin typeface="Segoe UI Light" panose="020B0502040204020203" pitchFamily="34" charset="0"/>
                <a:cs typeface="Segoe UI Light" panose="020B0502040204020203" pitchFamily="34" charset="0"/>
              </a:rPr>
              <a:t>All VM sizes except the A-series have a temporary SSD scratch disk, A-series has an HDD backed scratch drive..</a:t>
            </a:r>
          </a:p>
        </p:txBody>
      </p:sp>
      <p:sp>
        <p:nvSpPr>
          <p:cNvPr id="17" name="Rectangle 16"/>
          <p:cNvSpPr/>
          <p:nvPr/>
        </p:nvSpPr>
        <p:spPr>
          <a:xfrm>
            <a:off x="702586" y="5696926"/>
            <a:ext cx="2670134" cy="55404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Networking++</a:t>
            </a:r>
          </a:p>
        </p:txBody>
      </p:sp>
      <p:sp>
        <p:nvSpPr>
          <p:cNvPr id="18" name="Rectangle 17"/>
          <p:cNvSpPr/>
          <p:nvPr/>
        </p:nvSpPr>
        <p:spPr>
          <a:xfrm>
            <a:off x="3766282" y="5696926"/>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A10-A11</a:t>
            </a:r>
          </a:p>
        </p:txBody>
      </p:sp>
      <p:sp>
        <p:nvSpPr>
          <p:cNvPr id="27" name="Rectangle 26"/>
          <p:cNvSpPr/>
          <p:nvPr/>
        </p:nvSpPr>
        <p:spPr>
          <a:xfrm>
            <a:off x="5714182" y="4247589"/>
            <a:ext cx="1612949"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G5</a:t>
            </a:r>
          </a:p>
        </p:txBody>
      </p:sp>
      <p:sp>
        <p:nvSpPr>
          <p:cNvPr id="23" name="Rectangle 22"/>
          <p:cNvSpPr/>
          <p:nvPr/>
        </p:nvSpPr>
        <p:spPr>
          <a:xfrm>
            <a:off x="702586" y="4975666"/>
            <a:ext cx="2670134" cy="55404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Memory++</a:t>
            </a:r>
          </a:p>
        </p:txBody>
      </p:sp>
      <p:sp>
        <p:nvSpPr>
          <p:cNvPr id="26" name="Rectangle 25"/>
          <p:cNvSpPr/>
          <p:nvPr/>
        </p:nvSpPr>
        <p:spPr>
          <a:xfrm>
            <a:off x="3766281" y="4970340"/>
            <a:ext cx="1865208" cy="56705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G4,G5,GS4,GS5</a:t>
            </a:r>
          </a:p>
        </p:txBody>
      </p:sp>
      <p:sp>
        <p:nvSpPr>
          <p:cNvPr id="28" name="Rectangle 27"/>
          <p:cNvSpPr/>
          <p:nvPr/>
        </p:nvSpPr>
        <p:spPr>
          <a:xfrm>
            <a:off x="5714181" y="4962650"/>
            <a:ext cx="1612950" cy="56705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1" name="Rectangle 30"/>
          <p:cNvSpPr/>
          <p:nvPr/>
        </p:nvSpPr>
        <p:spPr>
          <a:xfrm>
            <a:off x="7405112" y="4253125"/>
            <a:ext cx="1612950" cy="567059"/>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a:t>
            </a:r>
          </a:p>
        </p:txBody>
      </p:sp>
      <p:sp>
        <p:nvSpPr>
          <p:cNvPr id="32" name="Rectangle 31"/>
          <p:cNvSpPr/>
          <p:nvPr/>
        </p:nvSpPr>
        <p:spPr>
          <a:xfrm>
            <a:off x="5714181" y="5696926"/>
            <a:ext cx="1612950" cy="56705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33" name="Rectangle 32"/>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Fast Local Temporary Storage only</a:t>
            </a:r>
          </a:p>
        </p:txBody>
      </p:sp>
      <p:grpSp>
        <p:nvGrpSpPr>
          <p:cNvPr id="35" name="Group 34"/>
          <p:cNvGrpSpPr/>
          <p:nvPr/>
        </p:nvGrpSpPr>
        <p:grpSpPr>
          <a:xfrm>
            <a:off x="11056739" y="-57343"/>
            <a:ext cx="1426194" cy="962317"/>
            <a:chOff x="8810625" y="4865688"/>
            <a:chExt cx="3836988" cy="2559050"/>
          </a:xfrm>
        </p:grpSpPr>
        <p:sp>
          <p:nvSpPr>
            <p:cNvPr id="36"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20166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2586" y="1360736"/>
            <a:ext cx="2670134" cy="567059"/>
          </a:xfrm>
          <a:prstGeom prst="rect">
            <a:avLst/>
          </a:prstGeom>
          <a:solidFill>
            <a:srgbClr val="81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 Memory</a:t>
            </a:r>
          </a:p>
        </p:txBody>
      </p:sp>
      <p:sp>
        <p:nvSpPr>
          <p:cNvPr id="5" name="Rectangle 4"/>
          <p:cNvSpPr/>
          <p:nvPr/>
        </p:nvSpPr>
        <p:spPr>
          <a:xfrm>
            <a:off x="3770993" y="1365975"/>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A0 – A7</a:t>
            </a:r>
          </a:p>
        </p:txBody>
      </p:sp>
      <p:sp>
        <p:nvSpPr>
          <p:cNvPr id="6" name="Rectangle 5"/>
          <p:cNvSpPr/>
          <p:nvPr/>
        </p:nvSpPr>
        <p:spPr>
          <a:xfrm>
            <a:off x="5714181"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D1v2 – D5v2</a:t>
            </a:r>
          </a:p>
        </p:txBody>
      </p:sp>
      <p:sp>
        <p:nvSpPr>
          <p:cNvPr id="7" name="Rectangle 6"/>
          <p:cNvSpPr/>
          <p:nvPr/>
        </p:nvSpPr>
        <p:spPr>
          <a:xfrm>
            <a:off x="7405112"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 – D4</a:t>
            </a:r>
          </a:p>
        </p:txBody>
      </p:sp>
      <p:sp>
        <p:nvSpPr>
          <p:cNvPr id="14" name="Rectangle 13"/>
          <p:cNvSpPr/>
          <p:nvPr/>
        </p:nvSpPr>
        <p:spPr>
          <a:xfrm>
            <a:off x="702586" y="2077817"/>
            <a:ext cx="2670134" cy="567059"/>
          </a:xfrm>
          <a:prstGeom prst="rect">
            <a:avLst/>
          </a:prstGeom>
          <a:solidFill>
            <a:srgbClr val="5C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&gt; Memory</a:t>
            </a:r>
          </a:p>
        </p:txBody>
      </p:sp>
      <p:sp>
        <p:nvSpPr>
          <p:cNvPr id="15" name="Rectangle 14"/>
          <p:cNvSpPr/>
          <p:nvPr/>
        </p:nvSpPr>
        <p:spPr>
          <a:xfrm>
            <a:off x="3770992" y="2077817"/>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F1, F2, F4,F8, F16</a:t>
            </a:r>
          </a:p>
        </p:txBody>
      </p:sp>
      <p:sp>
        <p:nvSpPr>
          <p:cNvPr id="19" name="Rectangle 18"/>
          <p:cNvSpPr/>
          <p:nvPr/>
        </p:nvSpPr>
        <p:spPr>
          <a:xfrm>
            <a:off x="702586" y="2797589"/>
            <a:ext cx="2670134" cy="567059"/>
          </a:xfrm>
          <a:prstGeom prst="rect">
            <a:avLst/>
          </a:prstGeom>
          <a:solidFill>
            <a:srgbClr val="338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&lt; Memory</a:t>
            </a:r>
          </a:p>
        </p:txBody>
      </p:sp>
      <p:sp>
        <p:nvSpPr>
          <p:cNvPr id="20" name="Rectangle 19"/>
          <p:cNvSpPr/>
          <p:nvPr/>
        </p:nvSpPr>
        <p:spPr>
          <a:xfrm>
            <a:off x="3770992" y="2797589"/>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DS15v2</a:t>
            </a:r>
          </a:p>
        </p:txBody>
      </p:sp>
      <p:sp>
        <p:nvSpPr>
          <p:cNvPr id="21" name="Rectangle 20"/>
          <p:cNvSpPr/>
          <p:nvPr/>
        </p:nvSpPr>
        <p:spPr>
          <a:xfrm>
            <a:off x="5714182" y="2797589"/>
            <a:ext cx="1612949"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dirty="0">
              <a:latin typeface="Segoe UI Light" panose="020B0502040204020203" pitchFamily="34" charset="0"/>
              <a:cs typeface="Segoe UI Light" panose="020B0502040204020203" pitchFamily="34" charset="0"/>
            </a:endParaRPr>
          </a:p>
        </p:txBody>
      </p:sp>
      <p:sp>
        <p:nvSpPr>
          <p:cNvPr id="22" name="Rectangle 21"/>
          <p:cNvSpPr/>
          <p:nvPr/>
        </p:nvSpPr>
        <p:spPr>
          <a:xfrm>
            <a:off x="7405112" y="279758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a:t>
            </a:r>
          </a:p>
        </p:txBody>
      </p:sp>
      <p:sp>
        <p:nvSpPr>
          <p:cNvPr id="24" name="Rectangle 23"/>
          <p:cNvSpPr/>
          <p:nvPr/>
        </p:nvSpPr>
        <p:spPr>
          <a:xfrm>
            <a:off x="702586" y="3530586"/>
            <a:ext cx="2670134" cy="567059"/>
          </a:xfrm>
          <a:prstGeom prst="rect">
            <a:avLst/>
          </a:prstGeom>
          <a:solidFill>
            <a:srgbClr val="2A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GPU</a:t>
            </a:r>
          </a:p>
        </p:txBody>
      </p:sp>
      <p:sp>
        <p:nvSpPr>
          <p:cNvPr id="25" name="Rectangle 24"/>
          <p:cNvSpPr/>
          <p:nvPr/>
        </p:nvSpPr>
        <p:spPr>
          <a:xfrm>
            <a:off x="3766283" y="3527818"/>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29" name="Rectangle 28"/>
          <p:cNvSpPr/>
          <p:nvPr/>
        </p:nvSpPr>
        <p:spPr>
          <a:xfrm>
            <a:off x="702586" y="4253126"/>
            <a:ext cx="2670134" cy="5670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a:t>
            </a:r>
          </a:p>
        </p:txBody>
      </p:sp>
      <p:sp>
        <p:nvSpPr>
          <p:cNvPr id="30" name="Rectangle 29"/>
          <p:cNvSpPr/>
          <p:nvPr/>
        </p:nvSpPr>
        <p:spPr>
          <a:xfrm>
            <a:off x="3766282" y="4247590"/>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A8-A11</a:t>
            </a:r>
          </a:p>
        </p:txBody>
      </p:sp>
      <p:sp>
        <p:nvSpPr>
          <p:cNvPr id="34" name="TextBox 33"/>
          <p:cNvSpPr txBox="1"/>
          <p:nvPr/>
        </p:nvSpPr>
        <p:spPr>
          <a:xfrm>
            <a:off x="436111" y="6425876"/>
            <a:ext cx="11614774" cy="374846"/>
          </a:xfrm>
          <a:prstGeom prst="rect">
            <a:avLst/>
          </a:prstGeom>
          <a:noFill/>
        </p:spPr>
        <p:txBody>
          <a:bodyPr wrap="square" rtlCol="0">
            <a:spAutoFit/>
          </a:bodyPr>
          <a:lstStyle/>
          <a:p>
            <a:pPr algn="ctr"/>
            <a:r>
              <a:rPr lang="en-GB" sz="1836" dirty="0">
                <a:latin typeface="Segoe UI Light" panose="020B0502040204020203" pitchFamily="34" charset="0"/>
                <a:cs typeface="Segoe UI Light" panose="020B0502040204020203" pitchFamily="34" charset="0"/>
              </a:rPr>
              <a:t>All VM sizes except the A-series have a temporary SSD scratch disk, A-series has an HDD backed scratch drive..</a:t>
            </a:r>
          </a:p>
        </p:txBody>
      </p:sp>
      <p:sp>
        <p:nvSpPr>
          <p:cNvPr id="17" name="Rectangle 16"/>
          <p:cNvSpPr/>
          <p:nvPr/>
        </p:nvSpPr>
        <p:spPr>
          <a:xfrm>
            <a:off x="702586" y="5696926"/>
            <a:ext cx="2670134" cy="55404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Networking++</a:t>
            </a:r>
          </a:p>
        </p:txBody>
      </p:sp>
      <p:sp>
        <p:nvSpPr>
          <p:cNvPr id="18" name="Rectangle 17"/>
          <p:cNvSpPr/>
          <p:nvPr/>
        </p:nvSpPr>
        <p:spPr>
          <a:xfrm>
            <a:off x="3766282" y="5696926"/>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A10-A11</a:t>
            </a:r>
          </a:p>
        </p:txBody>
      </p:sp>
      <p:sp>
        <p:nvSpPr>
          <p:cNvPr id="27" name="Rectangle 26"/>
          <p:cNvSpPr/>
          <p:nvPr/>
        </p:nvSpPr>
        <p:spPr>
          <a:xfrm>
            <a:off x="5714182" y="4247589"/>
            <a:ext cx="1612949"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GS5</a:t>
            </a:r>
          </a:p>
        </p:txBody>
      </p:sp>
      <p:sp>
        <p:nvSpPr>
          <p:cNvPr id="23" name="Rectangle 22"/>
          <p:cNvSpPr/>
          <p:nvPr/>
        </p:nvSpPr>
        <p:spPr>
          <a:xfrm>
            <a:off x="702586" y="4975666"/>
            <a:ext cx="2670134" cy="55404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Memory++</a:t>
            </a:r>
          </a:p>
        </p:txBody>
      </p:sp>
      <p:sp>
        <p:nvSpPr>
          <p:cNvPr id="26" name="Rectangle 25"/>
          <p:cNvSpPr/>
          <p:nvPr/>
        </p:nvSpPr>
        <p:spPr>
          <a:xfrm>
            <a:off x="3766281" y="4970340"/>
            <a:ext cx="1865208" cy="567059"/>
          </a:xfrm>
          <a:prstGeom prst="rect">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GS4,GS5</a:t>
            </a:r>
          </a:p>
        </p:txBody>
      </p:sp>
      <p:sp>
        <p:nvSpPr>
          <p:cNvPr id="28" name="Rectangle 27"/>
          <p:cNvSpPr/>
          <p:nvPr/>
        </p:nvSpPr>
        <p:spPr>
          <a:xfrm>
            <a:off x="5714181" y="4962650"/>
            <a:ext cx="1612950"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DS15v2</a:t>
            </a:r>
          </a:p>
        </p:txBody>
      </p:sp>
      <p:sp>
        <p:nvSpPr>
          <p:cNvPr id="31" name="Rectangle 30"/>
          <p:cNvSpPr/>
          <p:nvPr/>
        </p:nvSpPr>
        <p:spPr>
          <a:xfrm>
            <a:off x="7405112" y="4253125"/>
            <a:ext cx="1612950" cy="567059"/>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DS15v2</a:t>
            </a:r>
          </a:p>
        </p:txBody>
      </p:sp>
      <p:sp>
        <p:nvSpPr>
          <p:cNvPr id="32" name="Rectangle 31"/>
          <p:cNvSpPr/>
          <p:nvPr/>
        </p:nvSpPr>
        <p:spPr>
          <a:xfrm>
            <a:off x="5714181" y="5696926"/>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33" name="Rectangle 32"/>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Extreme I/O Performance (High IOPS)</a:t>
            </a:r>
          </a:p>
        </p:txBody>
      </p:sp>
      <p:grpSp>
        <p:nvGrpSpPr>
          <p:cNvPr id="35" name="Group 34"/>
          <p:cNvGrpSpPr/>
          <p:nvPr/>
        </p:nvGrpSpPr>
        <p:grpSpPr>
          <a:xfrm>
            <a:off x="11056739" y="-57343"/>
            <a:ext cx="1426194" cy="962317"/>
            <a:chOff x="8810625" y="4865688"/>
            <a:chExt cx="3836988" cy="2559050"/>
          </a:xfrm>
        </p:grpSpPr>
        <p:sp>
          <p:nvSpPr>
            <p:cNvPr id="36"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28494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2586" y="1360736"/>
            <a:ext cx="2670134" cy="567059"/>
          </a:xfrm>
          <a:prstGeom prst="rect">
            <a:avLst/>
          </a:prstGeom>
          <a:solidFill>
            <a:srgbClr val="81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 Memory</a:t>
            </a:r>
          </a:p>
        </p:txBody>
      </p:sp>
      <p:sp>
        <p:nvSpPr>
          <p:cNvPr id="5" name="Rectangle 4"/>
          <p:cNvSpPr/>
          <p:nvPr/>
        </p:nvSpPr>
        <p:spPr>
          <a:xfrm>
            <a:off x="3770993" y="1365975"/>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A0 – A7</a:t>
            </a:r>
          </a:p>
        </p:txBody>
      </p:sp>
      <p:sp>
        <p:nvSpPr>
          <p:cNvPr id="6" name="Rectangle 5"/>
          <p:cNvSpPr/>
          <p:nvPr/>
        </p:nvSpPr>
        <p:spPr>
          <a:xfrm>
            <a:off x="5714181"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D1v2 – D5v2</a:t>
            </a:r>
          </a:p>
        </p:txBody>
      </p:sp>
      <p:sp>
        <p:nvSpPr>
          <p:cNvPr id="7" name="Rectangle 6"/>
          <p:cNvSpPr/>
          <p:nvPr/>
        </p:nvSpPr>
        <p:spPr>
          <a:xfrm>
            <a:off x="7405112" y="136473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 – D4</a:t>
            </a:r>
          </a:p>
        </p:txBody>
      </p:sp>
      <p:sp>
        <p:nvSpPr>
          <p:cNvPr id="14" name="Rectangle 13"/>
          <p:cNvSpPr/>
          <p:nvPr/>
        </p:nvSpPr>
        <p:spPr>
          <a:xfrm>
            <a:off x="702586" y="2077817"/>
            <a:ext cx="2670134" cy="567059"/>
          </a:xfrm>
          <a:prstGeom prst="rect">
            <a:avLst/>
          </a:prstGeom>
          <a:solidFill>
            <a:srgbClr val="5C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&gt; Memory</a:t>
            </a:r>
          </a:p>
        </p:txBody>
      </p:sp>
      <p:sp>
        <p:nvSpPr>
          <p:cNvPr id="15" name="Rectangle 14"/>
          <p:cNvSpPr/>
          <p:nvPr/>
        </p:nvSpPr>
        <p:spPr>
          <a:xfrm>
            <a:off x="3770992" y="2077817"/>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F1, F2, F4,F8, F16</a:t>
            </a:r>
          </a:p>
        </p:txBody>
      </p:sp>
      <p:sp>
        <p:nvSpPr>
          <p:cNvPr id="19" name="Rectangle 18"/>
          <p:cNvSpPr/>
          <p:nvPr/>
        </p:nvSpPr>
        <p:spPr>
          <a:xfrm>
            <a:off x="702586" y="2797589"/>
            <a:ext cx="2670134" cy="567059"/>
          </a:xfrm>
          <a:prstGeom prst="rect">
            <a:avLst/>
          </a:prstGeom>
          <a:solidFill>
            <a:srgbClr val="338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 &lt; Memory</a:t>
            </a:r>
          </a:p>
        </p:txBody>
      </p:sp>
      <p:sp>
        <p:nvSpPr>
          <p:cNvPr id="20" name="Rectangle 19"/>
          <p:cNvSpPr/>
          <p:nvPr/>
        </p:nvSpPr>
        <p:spPr>
          <a:xfrm>
            <a:off x="3770992" y="2797589"/>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D11v2 -D15v2</a:t>
            </a:r>
          </a:p>
        </p:txBody>
      </p:sp>
      <p:sp>
        <p:nvSpPr>
          <p:cNvPr id="21" name="Rectangle 20"/>
          <p:cNvSpPr/>
          <p:nvPr/>
        </p:nvSpPr>
        <p:spPr>
          <a:xfrm>
            <a:off x="5714182" y="2797589"/>
            <a:ext cx="1612949"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D11 - D14 </a:t>
            </a:r>
          </a:p>
        </p:txBody>
      </p:sp>
      <p:sp>
        <p:nvSpPr>
          <p:cNvPr id="22" name="Rectangle 21"/>
          <p:cNvSpPr/>
          <p:nvPr/>
        </p:nvSpPr>
        <p:spPr>
          <a:xfrm>
            <a:off x="7405112" y="2797589"/>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a:t>
            </a:r>
          </a:p>
        </p:txBody>
      </p:sp>
      <p:sp>
        <p:nvSpPr>
          <p:cNvPr id="24" name="Rectangle 23"/>
          <p:cNvSpPr/>
          <p:nvPr/>
        </p:nvSpPr>
        <p:spPr>
          <a:xfrm>
            <a:off x="702586" y="3530586"/>
            <a:ext cx="2670134" cy="567059"/>
          </a:xfrm>
          <a:prstGeom prst="rect">
            <a:avLst/>
          </a:prstGeom>
          <a:solidFill>
            <a:srgbClr val="2A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GPU</a:t>
            </a:r>
          </a:p>
        </p:txBody>
      </p:sp>
      <p:sp>
        <p:nvSpPr>
          <p:cNvPr id="25" name="Rectangle 24"/>
          <p:cNvSpPr/>
          <p:nvPr/>
        </p:nvSpPr>
        <p:spPr>
          <a:xfrm>
            <a:off x="3766283" y="3527818"/>
            <a:ext cx="1865208" cy="56705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29" name="Rectangle 28"/>
          <p:cNvSpPr/>
          <p:nvPr/>
        </p:nvSpPr>
        <p:spPr>
          <a:xfrm>
            <a:off x="702586" y="4253126"/>
            <a:ext cx="2670134" cy="5670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CPU core++</a:t>
            </a:r>
          </a:p>
        </p:txBody>
      </p:sp>
      <p:sp>
        <p:nvSpPr>
          <p:cNvPr id="30" name="Rectangle 29"/>
          <p:cNvSpPr/>
          <p:nvPr/>
        </p:nvSpPr>
        <p:spPr>
          <a:xfrm>
            <a:off x="3766282" y="4247590"/>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A8-A11</a:t>
            </a:r>
          </a:p>
        </p:txBody>
      </p:sp>
      <p:sp>
        <p:nvSpPr>
          <p:cNvPr id="17" name="Rectangle 16"/>
          <p:cNvSpPr/>
          <p:nvPr/>
        </p:nvSpPr>
        <p:spPr>
          <a:xfrm>
            <a:off x="702586" y="5696926"/>
            <a:ext cx="2670134" cy="55404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Networking++</a:t>
            </a:r>
          </a:p>
        </p:txBody>
      </p:sp>
      <p:sp>
        <p:nvSpPr>
          <p:cNvPr id="18" name="Rectangle 17"/>
          <p:cNvSpPr/>
          <p:nvPr/>
        </p:nvSpPr>
        <p:spPr>
          <a:xfrm>
            <a:off x="3766282" y="5696926"/>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A10-A11</a:t>
            </a:r>
          </a:p>
        </p:txBody>
      </p:sp>
      <p:sp>
        <p:nvSpPr>
          <p:cNvPr id="27" name="Rectangle 26"/>
          <p:cNvSpPr/>
          <p:nvPr/>
        </p:nvSpPr>
        <p:spPr>
          <a:xfrm>
            <a:off x="5714182" y="4247589"/>
            <a:ext cx="1612949"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G5, GS5</a:t>
            </a:r>
          </a:p>
        </p:txBody>
      </p:sp>
      <p:sp>
        <p:nvSpPr>
          <p:cNvPr id="23" name="Rectangle 22"/>
          <p:cNvSpPr/>
          <p:nvPr/>
        </p:nvSpPr>
        <p:spPr>
          <a:xfrm>
            <a:off x="702586" y="4975666"/>
            <a:ext cx="2670134" cy="55404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Memory++</a:t>
            </a:r>
          </a:p>
        </p:txBody>
      </p:sp>
      <p:sp>
        <p:nvSpPr>
          <p:cNvPr id="26" name="Rectangle 25"/>
          <p:cNvSpPr/>
          <p:nvPr/>
        </p:nvSpPr>
        <p:spPr>
          <a:xfrm>
            <a:off x="3766281" y="4970340"/>
            <a:ext cx="1865208"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G4,G5,GS4,GS5</a:t>
            </a:r>
          </a:p>
        </p:txBody>
      </p:sp>
      <p:sp>
        <p:nvSpPr>
          <p:cNvPr id="28" name="Rectangle 27"/>
          <p:cNvSpPr/>
          <p:nvPr/>
        </p:nvSpPr>
        <p:spPr>
          <a:xfrm>
            <a:off x="5714181" y="4962650"/>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1" name="Rectangle 30"/>
          <p:cNvSpPr/>
          <p:nvPr/>
        </p:nvSpPr>
        <p:spPr>
          <a:xfrm>
            <a:off x="7405112" y="4253125"/>
            <a:ext cx="1612950" cy="5670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D15v2, DS15v2</a:t>
            </a:r>
          </a:p>
        </p:txBody>
      </p:sp>
      <p:sp>
        <p:nvSpPr>
          <p:cNvPr id="32" name="Rectangle 31"/>
          <p:cNvSpPr/>
          <p:nvPr/>
        </p:nvSpPr>
        <p:spPr>
          <a:xfrm>
            <a:off x="5714181" y="5696926"/>
            <a:ext cx="1612950" cy="56705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N</a:t>
            </a:r>
          </a:p>
        </p:txBody>
      </p:sp>
      <p:sp>
        <p:nvSpPr>
          <p:cNvPr id="33" name="Rectangle 32"/>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GPU Clusters, Remote FX workstation</a:t>
            </a:r>
          </a:p>
        </p:txBody>
      </p:sp>
      <p:grpSp>
        <p:nvGrpSpPr>
          <p:cNvPr id="35" name="Group 34"/>
          <p:cNvGrpSpPr/>
          <p:nvPr/>
        </p:nvGrpSpPr>
        <p:grpSpPr>
          <a:xfrm>
            <a:off x="11056739" y="-57343"/>
            <a:ext cx="1426194" cy="962317"/>
            <a:chOff x="8810625" y="4865688"/>
            <a:chExt cx="3836988" cy="2559050"/>
          </a:xfrm>
        </p:grpSpPr>
        <p:sp>
          <p:nvSpPr>
            <p:cNvPr id="36"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54139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6614" y="1543979"/>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Cheap, cost effective compute</a:t>
            </a:r>
          </a:p>
        </p:txBody>
      </p:sp>
      <p:sp>
        <p:nvSpPr>
          <p:cNvPr id="5" name="Arrow: Chevron 4"/>
          <p:cNvSpPr/>
          <p:nvPr/>
        </p:nvSpPr>
        <p:spPr>
          <a:xfrm>
            <a:off x="5300776" y="1543979"/>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6" name="Rectangle 5"/>
          <p:cNvSpPr/>
          <p:nvPr/>
        </p:nvSpPr>
        <p:spPr>
          <a:xfrm>
            <a:off x="6290245" y="1553046"/>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 Series (BASIC/STD), Dv2 Series</a:t>
            </a:r>
          </a:p>
        </p:txBody>
      </p:sp>
      <p:sp>
        <p:nvSpPr>
          <p:cNvPr id="7" name="Rectangle 6"/>
          <p:cNvSpPr/>
          <p:nvPr/>
        </p:nvSpPr>
        <p:spPr>
          <a:xfrm>
            <a:off x="1466614" y="2196273"/>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High number of CPU cores</a:t>
            </a:r>
          </a:p>
        </p:txBody>
      </p:sp>
      <p:sp>
        <p:nvSpPr>
          <p:cNvPr id="8" name="Arrow: Chevron 7"/>
          <p:cNvSpPr/>
          <p:nvPr/>
        </p:nvSpPr>
        <p:spPr>
          <a:xfrm>
            <a:off x="5300776" y="2196273"/>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9" name="Rectangle 8"/>
          <p:cNvSpPr/>
          <p:nvPr/>
        </p:nvSpPr>
        <p:spPr>
          <a:xfrm>
            <a:off x="6290245" y="2205340"/>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 Series</a:t>
            </a:r>
          </a:p>
        </p:txBody>
      </p:sp>
      <p:sp>
        <p:nvSpPr>
          <p:cNvPr id="10" name="Rectangle 9"/>
          <p:cNvSpPr/>
          <p:nvPr/>
        </p:nvSpPr>
        <p:spPr>
          <a:xfrm>
            <a:off x="1466614" y="2840123"/>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High CPU Clock Speed</a:t>
            </a:r>
          </a:p>
        </p:txBody>
      </p:sp>
      <p:sp>
        <p:nvSpPr>
          <p:cNvPr id="11" name="Arrow: Chevron 10"/>
          <p:cNvSpPr/>
          <p:nvPr/>
        </p:nvSpPr>
        <p:spPr>
          <a:xfrm>
            <a:off x="5300776" y="2840123"/>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12" name="Rectangle 11"/>
          <p:cNvSpPr/>
          <p:nvPr/>
        </p:nvSpPr>
        <p:spPr>
          <a:xfrm>
            <a:off x="6290245" y="2849190"/>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Dv2, G, F Series</a:t>
            </a:r>
          </a:p>
        </p:txBody>
      </p:sp>
      <p:sp>
        <p:nvSpPr>
          <p:cNvPr id="13" name="Rectangle 12"/>
          <p:cNvSpPr/>
          <p:nvPr/>
        </p:nvSpPr>
        <p:spPr>
          <a:xfrm>
            <a:off x="1466614" y="3488195"/>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High network cluster bandwidth</a:t>
            </a:r>
          </a:p>
        </p:txBody>
      </p:sp>
      <p:sp>
        <p:nvSpPr>
          <p:cNvPr id="14" name="Arrow: Chevron 13"/>
          <p:cNvSpPr/>
          <p:nvPr/>
        </p:nvSpPr>
        <p:spPr>
          <a:xfrm>
            <a:off x="5300776" y="3488195"/>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15" name="Rectangle 14"/>
          <p:cNvSpPr/>
          <p:nvPr/>
        </p:nvSpPr>
        <p:spPr>
          <a:xfrm>
            <a:off x="6290245" y="3497262"/>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A8, A9 Series, N Series</a:t>
            </a:r>
          </a:p>
        </p:txBody>
      </p:sp>
      <p:sp>
        <p:nvSpPr>
          <p:cNvPr id="19" name="Rectangle 18"/>
          <p:cNvSpPr/>
          <p:nvPr/>
        </p:nvSpPr>
        <p:spPr>
          <a:xfrm>
            <a:off x="1466614" y="4148886"/>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High memory allocation</a:t>
            </a:r>
          </a:p>
        </p:txBody>
      </p:sp>
      <p:sp>
        <p:nvSpPr>
          <p:cNvPr id="20" name="Arrow: Chevron 19"/>
          <p:cNvSpPr/>
          <p:nvPr/>
        </p:nvSpPr>
        <p:spPr>
          <a:xfrm>
            <a:off x="5300776" y="4148886"/>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21" name="Rectangle 20"/>
          <p:cNvSpPr/>
          <p:nvPr/>
        </p:nvSpPr>
        <p:spPr>
          <a:xfrm>
            <a:off x="6290245" y="4183995"/>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G Series</a:t>
            </a:r>
          </a:p>
        </p:txBody>
      </p:sp>
      <p:sp>
        <p:nvSpPr>
          <p:cNvPr id="22" name="Rectangle 21"/>
          <p:cNvSpPr/>
          <p:nvPr/>
        </p:nvSpPr>
        <p:spPr>
          <a:xfrm>
            <a:off x="1466614" y="4784339"/>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SSD temporary storage</a:t>
            </a:r>
          </a:p>
        </p:txBody>
      </p:sp>
      <p:sp>
        <p:nvSpPr>
          <p:cNvPr id="23" name="Arrow: Chevron 22"/>
          <p:cNvSpPr/>
          <p:nvPr/>
        </p:nvSpPr>
        <p:spPr>
          <a:xfrm>
            <a:off x="5300776" y="4784339"/>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24" name="Rectangle 23"/>
          <p:cNvSpPr/>
          <p:nvPr/>
        </p:nvSpPr>
        <p:spPr>
          <a:xfrm>
            <a:off x="6290245" y="4793406"/>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 F, G Series</a:t>
            </a:r>
          </a:p>
        </p:txBody>
      </p:sp>
      <p:sp>
        <p:nvSpPr>
          <p:cNvPr id="25" name="Rectangle 24"/>
          <p:cNvSpPr/>
          <p:nvPr/>
        </p:nvSpPr>
        <p:spPr>
          <a:xfrm>
            <a:off x="1466614" y="5393750"/>
            <a:ext cx="4468903" cy="555000"/>
          </a:xfrm>
          <a:prstGeom prst="rect">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High local IOPS</a:t>
            </a:r>
          </a:p>
        </p:txBody>
      </p:sp>
      <p:sp>
        <p:nvSpPr>
          <p:cNvPr id="26" name="Arrow: Chevron 25"/>
          <p:cNvSpPr/>
          <p:nvPr/>
        </p:nvSpPr>
        <p:spPr>
          <a:xfrm>
            <a:off x="5300776" y="5393750"/>
            <a:ext cx="949067" cy="555000"/>
          </a:xfrm>
          <a:prstGeom prst="chevron">
            <a:avLst/>
          </a:prstGeom>
          <a:solidFill>
            <a:srgbClr val="00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solidFill>
                <a:schemeClr val="tx1"/>
              </a:solidFill>
            </a:endParaRPr>
          </a:p>
        </p:txBody>
      </p:sp>
      <p:sp>
        <p:nvSpPr>
          <p:cNvPr id="27" name="Rectangle 26"/>
          <p:cNvSpPr/>
          <p:nvPr/>
        </p:nvSpPr>
        <p:spPr>
          <a:xfrm>
            <a:off x="6290245" y="5402817"/>
            <a:ext cx="4468903" cy="555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latin typeface="Segoe UI Light" panose="020B0502040204020203" pitchFamily="34" charset="0"/>
                <a:cs typeface="Segoe UI Light" panose="020B0502040204020203" pitchFamily="34" charset="0"/>
              </a:rPr>
              <a:t>DSv2, FS, GS</a:t>
            </a:r>
          </a:p>
        </p:txBody>
      </p:sp>
      <p:sp>
        <p:nvSpPr>
          <p:cNvPr id="28" name="Rectangle 27"/>
          <p:cNvSpPr/>
          <p:nvPr/>
        </p:nvSpPr>
        <p:spPr>
          <a:xfrm>
            <a:off x="882" y="-1"/>
            <a:ext cx="12434711" cy="8004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448" dirty="0">
                <a:latin typeface="Segoe UI Light" panose="020B0502040204020203" pitchFamily="34" charset="0"/>
                <a:cs typeface="Segoe UI Light" panose="020B0502040204020203" pitchFamily="34" charset="0"/>
              </a:rPr>
              <a:t>In summary, your VM ready reckoner</a:t>
            </a:r>
          </a:p>
        </p:txBody>
      </p:sp>
      <p:grpSp>
        <p:nvGrpSpPr>
          <p:cNvPr id="29" name="Group 28"/>
          <p:cNvGrpSpPr/>
          <p:nvPr/>
        </p:nvGrpSpPr>
        <p:grpSpPr>
          <a:xfrm>
            <a:off x="11056739" y="-57343"/>
            <a:ext cx="1426194" cy="962317"/>
            <a:chOff x="8810625" y="4865688"/>
            <a:chExt cx="3836988" cy="2559050"/>
          </a:xfrm>
        </p:grpSpPr>
        <p:sp>
          <p:nvSpPr>
            <p:cNvPr id="30" name="AutoShape 3"/>
            <p:cNvSpPr>
              <a:spLocks noChangeAspect="1" noChangeArrowheads="1" noTextEdit="1"/>
            </p:cNvSpPr>
            <p:nvPr/>
          </p:nvSpPr>
          <p:spPr bwMode="auto">
            <a:xfrm>
              <a:off x="8810625" y="4865688"/>
              <a:ext cx="38369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a:off x="9874250" y="5805488"/>
              <a:ext cx="2343150" cy="814388"/>
            </a:xfrm>
            <a:custGeom>
              <a:avLst/>
              <a:gdLst>
                <a:gd name="T0" fmla="*/ 8 w 1476"/>
                <a:gd name="T1" fmla="*/ 513 h 513"/>
                <a:gd name="T2" fmla="*/ 0 w 1476"/>
                <a:gd name="T3" fmla="*/ 478 h 513"/>
                <a:gd name="T4" fmla="*/ 429 w 1476"/>
                <a:gd name="T5" fmla="*/ 374 h 513"/>
                <a:gd name="T6" fmla="*/ 780 w 1476"/>
                <a:gd name="T7" fmla="*/ 155 h 513"/>
                <a:gd name="T8" fmla="*/ 1213 w 1476"/>
                <a:gd name="T9" fmla="*/ 138 h 513"/>
                <a:gd name="T10" fmla="*/ 1476 w 1476"/>
                <a:gd name="T11" fmla="*/ 0 h 513"/>
                <a:gd name="T12" fmla="*/ 1476 w 1476"/>
                <a:gd name="T13" fmla="*/ 0 h 513"/>
                <a:gd name="T14" fmla="*/ 1476 w 1476"/>
                <a:gd name="T15" fmla="*/ 36 h 513"/>
                <a:gd name="T16" fmla="*/ 1476 w 1476"/>
                <a:gd name="T17" fmla="*/ 39 h 513"/>
                <a:gd name="T18" fmla="*/ 1222 w 1476"/>
                <a:gd name="T19" fmla="*/ 175 h 513"/>
                <a:gd name="T20" fmla="*/ 792 w 1476"/>
                <a:gd name="T21" fmla="*/ 190 h 513"/>
                <a:gd name="T22" fmla="*/ 443 w 1476"/>
                <a:gd name="T23" fmla="*/ 407 h 513"/>
                <a:gd name="T24" fmla="*/ 8 w 1476"/>
                <a:gd name="T25"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3">
                  <a:moveTo>
                    <a:pt x="8" y="513"/>
                  </a:moveTo>
                  <a:lnTo>
                    <a:pt x="0" y="478"/>
                  </a:lnTo>
                  <a:lnTo>
                    <a:pt x="429" y="374"/>
                  </a:lnTo>
                  <a:lnTo>
                    <a:pt x="780" y="155"/>
                  </a:lnTo>
                  <a:lnTo>
                    <a:pt x="1213" y="138"/>
                  </a:lnTo>
                  <a:lnTo>
                    <a:pt x="1476" y="0"/>
                  </a:lnTo>
                  <a:lnTo>
                    <a:pt x="1476" y="0"/>
                  </a:lnTo>
                  <a:lnTo>
                    <a:pt x="1476" y="36"/>
                  </a:lnTo>
                  <a:lnTo>
                    <a:pt x="1476" y="39"/>
                  </a:lnTo>
                  <a:lnTo>
                    <a:pt x="1222" y="175"/>
                  </a:lnTo>
                  <a:lnTo>
                    <a:pt x="792" y="190"/>
                  </a:lnTo>
                  <a:lnTo>
                    <a:pt x="443" y="407"/>
                  </a:lnTo>
                  <a:lnTo>
                    <a:pt x="8" y="51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p:cNvSpPr>
            <p:nvPr/>
          </p:nvSpPr>
          <p:spPr bwMode="auto">
            <a:xfrm>
              <a:off x="9885363" y="6156326"/>
              <a:ext cx="2332038" cy="633413"/>
            </a:xfrm>
            <a:custGeom>
              <a:avLst/>
              <a:gdLst>
                <a:gd name="T0" fmla="*/ 5 w 1469"/>
                <a:gd name="T1" fmla="*/ 399 h 399"/>
                <a:gd name="T2" fmla="*/ 0 w 1469"/>
                <a:gd name="T3" fmla="*/ 362 h 399"/>
                <a:gd name="T4" fmla="*/ 340 w 1469"/>
                <a:gd name="T5" fmla="*/ 309 h 399"/>
                <a:gd name="T6" fmla="*/ 624 w 1469"/>
                <a:gd name="T7" fmla="*/ 137 h 399"/>
                <a:gd name="T8" fmla="*/ 968 w 1469"/>
                <a:gd name="T9" fmla="*/ 171 h 399"/>
                <a:gd name="T10" fmla="*/ 1249 w 1469"/>
                <a:gd name="T11" fmla="*/ 0 h 399"/>
                <a:gd name="T12" fmla="*/ 1469 w 1469"/>
                <a:gd name="T13" fmla="*/ 25 h 399"/>
                <a:gd name="T14" fmla="*/ 1469 w 1469"/>
                <a:gd name="T15" fmla="*/ 62 h 399"/>
                <a:gd name="T16" fmla="*/ 1257 w 1469"/>
                <a:gd name="T17" fmla="*/ 36 h 399"/>
                <a:gd name="T18" fmla="*/ 976 w 1469"/>
                <a:gd name="T19" fmla="*/ 208 h 399"/>
                <a:gd name="T20" fmla="*/ 632 w 1469"/>
                <a:gd name="T21" fmla="*/ 174 h 399"/>
                <a:gd name="T22" fmla="*/ 352 w 1469"/>
                <a:gd name="T23" fmla="*/ 344 h 399"/>
                <a:gd name="T24" fmla="*/ 5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5" y="399"/>
                  </a:moveTo>
                  <a:lnTo>
                    <a:pt x="0" y="362"/>
                  </a:lnTo>
                  <a:lnTo>
                    <a:pt x="340" y="309"/>
                  </a:lnTo>
                  <a:lnTo>
                    <a:pt x="624" y="137"/>
                  </a:lnTo>
                  <a:lnTo>
                    <a:pt x="968" y="171"/>
                  </a:lnTo>
                  <a:lnTo>
                    <a:pt x="1249" y="0"/>
                  </a:lnTo>
                  <a:lnTo>
                    <a:pt x="1469" y="25"/>
                  </a:lnTo>
                  <a:lnTo>
                    <a:pt x="1469" y="62"/>
                  </a:lnTo>
                  <a:lnTo>
                    <a:pt x="1257" y="36"/>
                  </a:lnTo>
                  <a:lnTo>
                    <a:pt x="976" y="208"/>
                  </a:lnTo>
                  <a:lnTo>
                    <a:pt x="632" y="174"/>
                  </a:lnTo>
                  <a:lnTo>
                    <a:pt x="352" y="344"/>
                  </a:lnTo>
                  <a:lnTo>
                    <a:pt x="5"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p:cNvSpPr>
            <p:nvPr/>
          </p:nvSpPr>
          <p:spPr bwMode="auto">
            <a:xfrm>
              <a:off x="9010650" y="6696076"/>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p:nvSpPr>
          <p:spPr bwMode="auto">
            <a:xfrm>
              <a:off x="9807575" y="64976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p:cNvSpPr>
            <p:nvPr/>
          </p:nvSpPr>
          <p:spPr bwMode="auto">
            <a:xfrm>
              <a:off x="10777538" y="64976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p:nvSpPr>
          <p:spPr bwMode="auto">
            <a:xfrm>
              <a:off x="10826750" y="60467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p:cNvSpPr>
            <p:nvPr/>
          </p:nvSpPr>
          <p:spPr bwMode="auto">
            <a:xfrm>
              <a:off x="11026775" y="6169026"/>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p:nvSpPr>
          <p:spPr bwMode="auto">
            <a:xfrm>
              <a:off x="10555288" y="6091238"/>
              <a:ext cx="471488" cy="758825"/>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p:nvSpPr>
          <p:spPr bwMode="auto">
            <a:xfrm>
              <a:off x="11026775" y="6340476"/>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p:cNvSpPr>
            <p:nvPr/>
          </p:nvSpPr>
          <p:spPr bwMode="auto">
            <a:xfrm>
              <a:off x="10691813" y="6518276"/>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p:nvSpPr>
          <p:spPr bwMode="auto">
            <a:xfrm>
              <a:off x="10814050" y="6518276"/>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p:nvSpPr>
          <p:spPr bwMode="auto">
            <a:xfrm>
              <a:off x="10817225" y="67897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9947275" y="6738938"/>
              <a:ext cx="120650" cy="3635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p:cNvSpPr>
            <p:nvPr/>
          </p:nvSpPr>
          <p:spPr bwMode="auto">
            <a:xfrm>
              <a:off x="9510713" y="67960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p:nvSpPr>
          <p:spPr bwMode="auto">
            <a:xfrm>
              <a:off x="9656763" y="6502401"/>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p:nvSpPr>
          <p:spPr bwMode="auto">
            <a:xfrm>
              <a:off x="9801225" y="6235701"/>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p:nvSpPr>
          <p:spPr bwMode="auto">
            <a:xfrm>
              <a:off x="10093325" y="6511926"/>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p:nvSpPr>
          <p:spPr bwMode="auto">
            <a:xfrm>
              <a:off x="9218613" y="68087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p:nvSpPr>
          <p:spPr bwMode="auto">
            <a:xfrm>
              <a:off x="9366250" y="6327776"/>
              <a:ext cx="119063" cy="774700"/>
            </a:xfrm>
            <a:custGeom>
              <a:avLst/>
              <a:gdLst>
                <a:gd name="T0" fmla="*/ 0 w 75"/>
                <a:gd name="T1" fmla="*/ 0 h 488"/>
                <a:gd name="T2" fmla="*/ 0 w 75"/>
                <a:gd name="T3" fmla="*/ 371 h 488"/>
                <a:gd name="T4" fmla="*/ 0 w 75"/>
                <a:gd name="T5" fmla="*/ 488 h 488"/>
                <a:gd name="T6" fmla="*/ 75 w 75"/>
                <a:gd name="T7" fmla="*/ 488 h 488"/>
                <a:gd name="T8" fmla="*/ 75 w 75"/>
                <a:gd name="T9" fmla="*/ 340 h 488"/>
                <a:gd name="T10" fmla="*/ 75 w 75"/>
                <a:gd name="T11" fmla="*/ 0 h 488"/>
                <a:gd name="T12" fmla="*/ 0 w 75"/>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75" h="488">
                  <a:moveTo>
                    <a:pt x="0" y="0"/>
                  </a:moveTo>
                  <a:lnTo>
                    <a:pt x="0" y="371"/>
                  </a:lnTo>
                  <a:lnTo>
                    <a:pt x="0" y="488"/>
                  </a:lnTo>
                  <a:lnTo>
                    <a:pt x="75" y="488"/>
                  </a:lnTo>
                  <a:lnTo>
                    <a:pt x="75" y="340"/>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11571288" y="6794501"/>
              <a:ext cx="246063" cy="84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11571288" y="6878638"/>
              <a:ext cx="246063" cy="2190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11858625" y="6424613"/>
              <a:ext cx="247650" cy="244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2"/>
            <p:cNvSpPr>
              <a:spLocks noChangeArrowheads="1"/>
            </p:cNvSpPr>
            <p:nvPr/>
          </p:nvSpPr>
          <p:spPr bwMode="auto">
            <a:xfrm>
              <a:off x="11858625" y="6669088"/>
              <a:ext cx="247650" cy="428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12147550" y="6742113"/>
              <a:ext cx="246063" cy="2476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4"/>
            <p:cNvSpPr>
              <a:spLocks noChangeArrowheads="1"/>
            </p:cNvSpPr>
            <p:nvPr/>
          </p:nvSpPr>
          <p:spPr bwMode="auto">
            <a:xfrm>
              <a:off x="12147550" y="6989763"/>
              <a:ext cx="246063" cy="1079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
            <p:cNvSpPr>
              <a:spLocks/>
            </p:cNvSpPr>
            <p:nvPr/>
          </p:nvSpPr>
          <p:spPr bwMode="auto">
            <a:xfrm>
              <a:off x="9880600" y="5183188"/>
              <a:ext cx="2366963" cy="1341438"/>
            </a:xfrm>
            <a:custGeom>
              <a:avLst/>
              <a:gdLst>
                <a:gd name="T0" fmla="*/ 14 w 1491"/>
                <a:gd name="T1" fmla="*/ 845 h 845"/>
                <a:gd name="T2" fmla="*/ 0 w 1491"/>
                <a:gd name="T3" fmla="*/ 813 h 845"/>
                <a:gd name="T4" fmla="*/ 348 w 1491"/>
                <a:gd name="T5" fmla="*/ 652 h 845"/>
                <a:gd name="T6" fmla="*/ 562 w 1491"/>
                <a:gd name="T7" fmla="*/ 402 h 845"/>
                <a:gd name="T8" fmla="*/ 915 w 1491"/>
                <a:gd name="T9" fmla="*/ 328 h 845"/>
                <a:gd name="T10" fmla="*/ 1127 w 1491"/>
                <a:gd name="T11" fmla="*/ 77 h 845"/>
                <a:gd name="T12" fmla="*/ 1491 w 1491"/>
                <a:gd name="T13" fmla="*/ 0 h 845"/>
                <a:gd name="T14" fmla="*/ 1491 w 1491"/>
                <a:gd name="T15" fmla="*/ 36 h 845"/>
                <a:gd name="T16" fmla="*/ 1147 w 1491"/>
                <a:gd name="T17" fmla="*/ 111 h 845"/>
                <a:gd name="T18" fmla="*/ 934 w 1491"/>
                <a:gd name="T19" fmla="*/ 360 h 845"/>
                <a:gd name="T20" fmla="*/ 582 w 1491"/>
                <a:gd name="T21" fmla="*/ 434 h 845"/>
                <a:gd name="T22" fmla="*/ 371 w 1491"/>
                <a:gd name="T23" fmla="*/ 682 h 845"/>
                <a:gd name="T24" fmla="*/ 14 w 1491"/>
                <a:gd name="T25"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5">
                  <a:moveTo>
                    <a:pt x="14" y="845"/>
                  </a:moveTo>
                  <a:lnTo>
                    <a:pt x="0" y="813"/>
                  </a:lnTo>
                  <a:lnTo>
                    <a:pt x="348" y="652"/>
                  </a:lnTo>
                  <a:lnTo>
                    <a:pt x="562" y="402"/>
                  </a:lnTo>
                  <a:lnTo>
                    <a:pt x="915" y="328"/>
                  </a:lnTo>
                  <a:lnTo>
                    <a:pt x="1127" y="77"/>
                  </a:lnTo>
                  <a:lnTo>
                    <a:pt x="1491" y="0"/>
                  </a:lnTo>
                  <a:lnTo>
                    <a:pt x="1491" y="36"/>
                  </a:lnTo>
                  <a:lnTo>
                    <a:pt x="1147" y="111"/>
                  </a:lnTo>
                  <a:lnTo>
                    <a:pt x="934" y="360"/>
                  </a:lnTo>
                  <a:lnTo>
                    <a:pt x="582" y="434"/>
                  </a:lnTo>
                  <a:lnTo>
                    <a:pt x="371" y="682"/>
                  </a:lnTo>
                  <a:lnTo>
                    <a:pt x="14" y="84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76174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0-#ppt_w/2"/>
                                          </p:val>
                                        </p:tav>
                                        <p:tav tm="100000">
                                          <p:val>
                                            <p:strVal val="#ppt_x"/>
                                          </p:val>
                                        </p:tav>
                                      </p:tavLst>
                                    </p:anim>
                                    <p:anim calcmode="lin" valueType="num">
                                      <p:cBhvr additive="base">
                                        <p:cTn id="54" dur="500" fill="hold"/>
                                        <p:tgtEl>
                                          <p:spTgt spid="14"/>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0-#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0-#ppt_w/2"/>
                                          </p:val>
                                        </p:tav>
                                        <p:tav tm="100000">
                                          <p:val>
                                            <p:strVal val="#ppt_x"/>
                                          </p:val>
                                        </p:tav>
                                      </p:tavLst>
                                    </p:anim>
                                    <p:anim calcmode="lin" valueType="num">
                                      <p:cBhvr additive="base">
                                        <p:cTn id="64" dur="500" fill="hold"/>
                                        <p:tgtEl>
                                          <p:spTgt spid="20"/>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0-#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0-#ppt_w/2"/>
                                          </p:val>
                                        </p:tav>
                                        <p:tav tm="100000">
                                          <p:val>
                                            <p:strVal val="#ppt_x"/>
                                          </p:val>
                                        </p:tav>
                                      </p:tavLst>
                                    </p:anim>
                                    <p:anim calcmode="lin" valueType="num">
                                      <p:cBhvr additive="base">
                                        <p:cTn id="74" dur="500" fill="hold"/>
                                        <p:tgtEl>
                                          <p:spTgt spid="24"/>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0-#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0-#ppt_w/2"/>
                                          </p:val>
                                        </p:tav>
                                        <p:tav tm="100000">
                                          <p:val>
                                            <p:strVal val="#ppt_x"/>
                                          </p:val>
                                        </p:tav>
                                      </p:tavLst>
                                    </p:anim>
                                    <p:anim calcmode="lin" valueType="num">
                                      <p:cBhvr additive="base">
                                        <p:cTn id="8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282488"/>
            <a:ext cx="10058399" cy="3528393"/>
          </a:xfrm>
        </p:spPr>
        <p:txBody>
          <a:bodyPr/>
          <a:lstStyle/>
          <a:p>
            <a:r>
              <a:rPr lang="en-GB" sz="4800" dirty="0">
                <a:solidFill>
                  <a:schemeClr val="accent6">
                    <a:lumMod val="50000"/>
                  </a:schemeClr>
                </a:solidFill>
              </a:rPr>
              <a:t>“Now life is simple to deploy and build the right resources and connect them together. </a:t>
            </a:r>
            <a:br>
              <a:rPr lang="en-GB" sz="4800" dirty="0">
                <a:solidFill>
                  <a:schemeClr val="accent6">
                    <a:lumMod val="50000"/>
                  </a:schemeClr>
                </a:solidFill>
              </a:rPr>
            </a:br>
            <a:br>
              <a:rPr lang="en-GB" sz="4800" dirty="0">
                <a:solidFill>
                  <a:schemeClr val="accent6">
                    <a:lumMod val="50000"/>
                  </a:schemeClr>
                </a:solidFill>
              </a:rPr>
            </a:br>
            <a:r>
              <a:rPr lang="en-GB" sz="4800" dirty="0">
                <a:solidFill>
                  <a:schemeClr val="accent6">
                    <a:lumMod val="50000"/>
                  </a:schemeClr>
                </a:solidFill>
              </a:rPr>
              <a:t>How can you make those resources perform ?” </a:t>
            </a:r>
            <a:endParaRPr lang="en-US" sz="4800" dirty="0">
              <a:solidFill>
                <a:schemeClr val="accent6">
                  <a:lumMod val="50000"/>
                </a:schemeClr>
              </a:solidFill>
            </a:endParaRPr>
          </a:p>
        </p:txBody>
      </p:sp>
      <p:sp>
        <p:nvSpPr>
          <p:cNvPr id="6" name="Text Placeholder 5"/>
          <p:cNvSpPr>
            <a:spLocks noGrp="1"/>
          </p:cNvSpPr>
          <p:nvPr>
            <p:ph type="body" sz="quarter" idx="10"/>
          </p:nvPr>
        </p:nvSpPr>
        <p:spPr>
          <a:xfrm>
            <a:off x="4130005" y="5225454"/>
            <a:ext cx="7117433" cy="627864"/>
          </a:xfrm>
        </p:spPr>
        <p:txBody>
          <a:bodyPr/>
          <a:lstStyle/>
          <a:p>
            <a:pPr algn="r"/>
            <a:r>
              <a:rPr lang="en-GB" dirty="0">
                <a:solidFill>
                  <a:schemeClr val="accent6">
                    <a:lumMod val="50000"/>
                  </a:schemeClr>
                </a:solidFill>
              </a:rPr>
              <a:t>UK Developer Experience Team</a:t>
            </a:r>
            <a:endParaRPr lang="en-US" dirty="0">
              <a:solidFill>
                <a:schemeClr val="accent6">
                  <a:lumMod val="50000"/>
                </a:schemeClr>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3"/>
          <a:stretch>
            <a:fillRect/>
          </a:stretch>
        </p:blipFill>
        <p:spPr>
          <a:xfrm>
            <a:off x="213507" y="6491981"/>
            <a:ext cx="1404156" cy="380002"/>
          </a:xfrm>
          <a:prstGeom prst="rect">
            <a:avLst/>
          </a:prstGeom>
        </p:spPr>
      </p:pic>
    </p:spTree>
    <p:extLst>
      <p:ext uri="{BB962C8B-B14F-4D97-AF65-F5344CB8AC3E}">
        <p14:creationId xmlns:p14="http://schemas.microsoft.com/office/powerpoint/2010/main" val="171411923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791260"/>
          </a:xfrm>
        </p:spPr>
        <p:txBody>
          <a:bodyPr/>
          <a:lstStyle/>
          <a:p>
            <a:r>
              <a:rPr lang="en-GB" dirty="0">
                <a:solidFill>
                  <a:schemeClr val="tx1"/>
                </a:solidFill>
              </a:rPr>
              <a:t>Performance Gotchas</a:t>
            </a:r>
            <a:br>
              <a:rPr lang="en-GB" dirty="0">
                <a:solidFill>
                  <a:schemeClr val="tx1"/>
                </a:solidFill>
              </a:rPr>
            </a:br>
            <a:r>
              <a:rPr lang="en-GB" sz="4400" dirty="0"/>
              <a:t>Storage Throttling</a:t>
            </a:r>
            <a:endParaRPr lang="en-US" sz="4400" dirty="0"/>
          </a:p>
        </p:txBody>
      </p:sp>
      <p:pic>
        <p:nvPicPr>
          <p:cNvPr id="3" name="Picture 2"/>
          <p:cNvPicPr>
            <a:picLocks noChangeAspect="1"/>
          </p:cNvPicPr>
          <p:nvPr/>
        </p:nvPicPr>
        <p:blipFill rotWithShape="1">
          <a:blip r:embed="rId3"/>
          <a:srcRect t="2681" b="48065"/>
          <a:stretch/>
        </p:blipFill>
        <p:spPr>
          <a:xfrm>
            <a:off x="8130379" y="4443838"/>
            <a:ext cx="4824536" cy="2376264"/>
          </a:xfrm>
          <a:prstGeom prst="rect">
            <a:avLst/>
          </a:prstGeom>
        </p:spPr>
      </p:pic>
    </p:spTree>
    <p:extLst>
      <p:ext uri="{BB962C8B-B14F-4D97-AF65-F5344CB8AC3E}">
        <p14:creationId xmlns:p14="http://schemas.microsoft.com/office/powerpoint/2010/main" val="3515737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82" y="-1"/>
            <a:ext cx="12434711" cy="80048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800" dirty="0">
                <a:latin typeface="+mj-lt"/>
              </a:rPr>
              <a:t>Be aware of the Azure Storage Service Throttles</a:t>
            </a:r>
            <a:endParaRPr lang="en-GB" sz="2448" dirty="0">
              <a:latin typeface="+mj-lt"/>
              <a:cs typeface="Segoe UI Light" panose="020B0502040204020203" pitchFamily="34" charset="0"/>
            </a:endParaRPr>
          </a:p>
        </p:txBody>
      </p:sp>
      <p:sp>
        <p:nvSpPr>
          <p:cNvPr id="3" name="Text Placeholder 2"/>
          <p:cNvSpPr>
            <a:spLocks noGrp="1"/>
          </p:cNvSpPr>
          <p:nvPr>
            <p:ph type="body" sz="quarter" idx="10"/>
          </p:nvPr>
        </p:nvSpPr>
        <p:spPr>
          <a:xfrm>
            <a:off x="313581" y="1120998"/>
            <a:ext cx="11887200" cy="5786199"/>
          </a:xfrm>
        </p:spPr>
        <p:txBody>
          <a:bodyPr/>
          <a:lstStyle/>
          <a:p>
            <a:pPr marL="571500" indent="-571500">
              <a:buFont typeface="Arial" panose="020B0604020202020204" pitchFamily="34" charset="0"/>
              <a:buChar char="•"/>
            </a:pPr>
            <a:r>
              <a:rPr lang="en-GB" sz="2800" dirty="0"/>
              <a:t>Bandwidth – </a:t>
            </a:r>
            <a:r>
              <a:rPr lang="en-GB" sz="2800" b="1" dirty="0">
                <a:solidFill>
                  <a:schemeClr val="accent6">
                    <a:lumMod val="50000"/>
                  </a:schemeClr>
                </a:solidFill>
              </a:rPr>
              <a:t>max 60MB per VHD</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IOPS: Basic A-Series VM </a:t>
            </a:r>
            <a:r>
              <a:rPr lang="en-GB" sz="2800" dirty="0">
                <a:solidFill>
                  <a:schemeClr val="accent6">
                    <a:lumMod val="50000"/>
                  </a:schemeClr>
                </a:solidFill>
              </a:rPr>
              <a:t>– </a:t>
            </a:r>
            <a:r>
              <a:rPr lang="en-GB" sz="2800" b="1" dirty="0">
                <a:solidFill>
                  <a:schemeClr val="accent6">
                    <a:lumMod val="50000"/>
                  </a:schemeClr>
                </a:solidFill>
              </a:rPr>
              <a:t>300 per VHD</a:t>
            </a:r>
          </a:p>
          <a:p>
            <a:pPr marL="571500" indent="-571500">
              <a:buFont typeface="Arial" panose="020B0604020202020204" pitchFamily="34" charset="0"/>
              <a:buChar char="•"/>
            </a:pPr>
            <a:r>
              <a:rPr lang="en-GB" sz="2800" dirty="0"/>
              <a:t>IOPS: Standard A-Series, D Series, G Series, F Series VM </a:t>
            </a:r>
            <a:r>
              <a:rPr lang="en-GB" sz="2800" dirty="0">
                <a:solidFill>
                  <a:schemeClr val="accent6">
                    <a:lumMod val="50000"/>
                  </a:schemeClr>
                </a:solidFill>
              </a:rPr>
              <a:t>– </a:t>
            </a:r>
            <a:r>
              <a:rPr lang="en-GB" sz="2800" b="1" dirty="0">
                <a:solidFill>
                  <a:schemeClr val="accent6">
                    <a:lumMod val="50000"/>
                  </a:schemeClr>
                </a:solidFill>
              </a:rPr>
              <a:t>500 per VHD</a:t>
            </a:r>
          </a:p>
          <a:p>
            <a:pPr marL="571500" indent="-571500">
              <a:buFont typeface="Arial" panose="020B0604020202020204" pitchFamily="34" charset="0"/>
              <a:buChar char="•"/>
            </a:pPr>
            <a:r>
              <a:rPr lang="en-GB" sz="2800" dirty="0"/>
              <a:t>IOPS: DS Series, GS Series, FS Series VM </a:t>
            </a:r>
            <a:r>
              <a:rPr lang="en-GB" sz="2800" dirty="0">
                <a:solidFill>
                  <a:schemeClr val="accent6">
                    <a:lumMod val="50000"/>
                  </a:schemeClr>
                </a:solidFill>
              </a:rPr>
              <a:t>– </a:t>
            </a:r>
            <a:r>
              <a:rPr lang="en-GB" sz="2800" b="1" dirty="0">
                <a:solidFill>
                  <a:schemeClr val="accent6">
                    <a:lumMod val="50000"/>
                  </a:schemeClr>
                </a:solidFill>
              </a:rPr>
              <a:t>Depends on Premium Tier</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IOPS: Limit Per-</a:t>
            </a:r>
            <a:r>
              <a:rPr lang="en-GB" sz="2800" i="1" dirty="0"/>
              <a:t>Standard</a:t>
            </a:r>
            <a:r>
              <a:rPr lang="en-GB" sz="2800" dirty="0"/>
              <a:t> Storage Account </a:t>
            </a:r>
            <a:r>
              <a:rPr lang="en-GB" sz="2800" b="1" dirty="0">
                <a:solidFill>
                  <a:schemeClr val="accent6">
                    <a:lumMod val="50000"/>
                  </a:schemeClr>
                </a:solidFill>
              </a:rPr>
              <a:t>- 20,000</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Max VHDs per Storage Account</a:t>
            </a:r>
            <a:r>
              <a:rPr lang="en-GB" sz="2800" b="1" dirty="0"/>
              <a:t>: </a:t>
            </a:r>
            <a:r>
              <a:rPr lang="en-GB" sz="2800" b="1" dirty="0">
                <a:solidFill>
                  <a:schemeClr val="accent6">
                    <a:lumMod val="50000"/>
                  </a:schemeClr>
                </a:solidFill>
              </a:rPr>
              <a:t>20,000/500 = 40 </a:t>
            </a:r>
          </a:p>
          <a:p>
            <a:pPr marL="571500" indent="-571500">
              <a:buFont typeface="Arial" panose="020B0604020202020204" pitchFamily="34" charset="0"/>
              <a:buChar char="•"/>
            </a:pPr>
            <a:r>
              <a:rPr lang="en-GB" sz="2800" b="1" dirty="0"/>
              <a:t>Hence limit is </a:t>
            </a:r>
            <a:r>
              <a:rPr lang="en-GB" sz="2800" b="1" dirty="0">
                <a:solidFill>
                  <a:schemeClr val="accent6">
                    <a:lumMod val="50000"/>
                  </a:schemeClr>
                </a:solidFill>
              </a:rPr>
              <a:t>40 standard vhds</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endParaRPr lang="en-GB" sz="2800" dirty="0"/>
          </a:p>
        </p:txBody>
      </p:sp>
      <p:pic>
        <p:nvPicPr>
          <p:cNvPr id="6" name="Picture 5"/>
          <p:cNvPicPr>
            <a:picLocks noChangeAspect="1"/>
          </p:cNvPicPr>
          <p:nvPr/>
        </p:nvPicPr>
        <p:blipFill rotWithShape="1">
          <a:blip r:embed="rId3"/>
          <a:srcRect t="2681" b="48065"/>
          <a:stretch/>
        </p:blipFill>
        <p:spPr>
          <a:xfrm>
            <a:off x="10970765" y="-108836"/>
            <a:ext cx="1912142" cy="941802"/>
          </a:xfrm>
          <a:prstGeom prst="rect">
            <a:avLst/>
          </a:prstGeom>
        </p:spPr>
      </p:pic>
    </p:spTree>
    <p:extLst>
      <p:ext uri="{BB962C8B-B14F-4D97-AF65-F5344CB8AC3E}">
        <p14:creationId xmlns:p14="http://schemas.microsoft.com/office/powerpoint/2010/main" val="1069320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3581" y="1481038"/>
            <a:ext cx="11887200" cy="3120854"/>
          </a:xfrm>
        </p:spPr>
        <p:txBody>
          <a:bodyPr/>
          <a:lstStyle/>
          <a:p>
            <a:pPr marL="571500" indent="-571500">
              <a:buFont typeface="Arial" panose="020B0604020202020204" pitchFamily="34" charset="0"/>
              <a:buChar char="•"/>
            </a:pPr>
            <a:r>
              <a:rPr lang="en-GB" sz="3600" dirty="0"/>
              <a:t>Set up a throttling alert in the portal ! </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Use Windows Storage Spaces to Stripe Data </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Premium Storage for guaranteed IOPS per VM </a:t>
            </a:r>
          </a:p>
        </p:txBody>
      </p:sp>
      <p:sp>
        <p:nvSpPr>
          <p:cNvPr id="5" name="Rectangle 4"/>
          <p:cNvSpPr/>
          <p:nvPr/>
        </p:nvSpPr>
        <p:spPr>
          <a:xfrm>
            <a:off x="882" y="-1"/>
            <a:ext cx="12434711" cy="80048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800" dirty="0">
                <a:latin typeface="+mj-lt"/>
              </a:rPr>
              <a:t>So what should we do? </a:t>
            </a:r>
            <a:endParaRPr lang="en-GB" sz="2448" b="1" dirty="0">
              <a:latin typeface="+mj-lt"/>
              <a:cs typeface="Segoe UI Light" panose="020B0502040204020203" pitchFamily="34" charset="0"/>
            </a:endParaRPr>
          </a:p>
        </p:txBody>
      </p:sp>
      <p:pic>
        <p:nvPicPr>
          <p:cNvPr id="6" name="Picture 5"/>
          <p:cNvPicPr>
            <a:picLocks noChangeAspect="1"/>
          </p:cNvPicPr>
          <p:nvPr/>
        </p:nvPicPr>
        <p:blipFill rotWithShape="1">
          <a:blip r:embed="rId3"/>
          <a:srcRect t="2681" b="48065"/>
          <a:stretch/>
        </p:blipFill>
        <p:spPr>
          <a:xfrm>
            <a:off x="10970765" y="-108836"/>
            <a:ext cx="1912142" cy="941802"/>
          </a:xfrm>
          <a:prstGeom prst="rect">
            <a:avLst/>
          </a:prstGeom>
        </p:spPr>
      </p:pic>
    </p:spTree>
    <p:extLst>
      <p:ext uri="{BB962C8B-B14F-4D97-AF65-F5344CB8AC3E}">
        <p14:creationId xmlns:p14="http://schemas.microsoft.com/office/powerpoint/2010/main" val="1046161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702" y="1645920"/>
            <a:ext cx="6400736" cy="3147486"/>
          </a:xfrm>
        </p:spPr>
        <p:txBody>
          <a:bodyPr/>
          <a:lstStyle/>
          <a:p>
            <a:r>
              <a:rPr lang="en-GB" dirty="0">
                <a:solidFill>
                  <a:schemeClr val="tx1"/>
                </a:solidFill>
              </a:rPr>
              <a:t>Demo 2: </a:t>
            </a:r>
            <a:br>
              <a:rPr lang="en-GB" dirty="0">
                <a:solidFill>
                  <a:schemeClr val="tx1"/>
                </a:solidFill>
              </a:rPr>
            </a:br>
            <a:br>
              <a:rPr lang="en-GB" dirty="0">
                <a:solidFill>
                  <a:schemeClr val="tx1"/>
                </a:solidFill>
              </a:rPr>
            </a:br>
            <a:r>
              <a:rPr lang="en-GB" dirty="0">
                <a:solidFill>
                  <a:schemeClr val="tx1"/>
                </a:solidFill>
              </a:rPr>
              <a:t>Storage Performance Characteristics </a:t>
            </a:r>
            <a:endParaRPr lang="en-US" dirty="0">
              <a:solidFill>
                <a:schemeClr val="tx1"/>
              </a:solidFill>
            </a:endParaRPr>
          </a:p>
        </p:txBody>
      </p:sp>
    </p:spTree>
    <p:extLst>
      <p:ext uri="{BB962C8B-B14F-4D97-AF65-F5344CB8AC3E}">
        <p14:creationId xmlns:p14="http://schemas.microsoft.com/office/powerpoint/2010/main" val="3844564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265015"/>
            <a:ext cx="10058399" cy="1778224"/>
          </a:xfrm>
        </p:spPr>
        <p:txBody>
          <a:bodyPr/>
          <a:lstStyle/>
          <a:p>
            <a:r>
              <a:rPr lang="en-GB" dirty="0">
                <a:solidFill>
                  <a:srgbClr val="0070C0"/>
                </a:solidFill>
              </a:rPr>
              <a:t>“Life is already really complicated, so we insist on making it even more complicated.” </a:t>
            </a:r>
            <a:endParaRPr lang="en-US" dirty="0">
              <a:solidFill>
                <a:srgbClr val="0070C0"/>
              </a:solidFill>
            </a:endParaRPr>
          </a:p>
        </p:txBody>
      </p:sp>
      <p:sp>
        <p:nvSpPr>
          <p:cNvPr id="6" name="Text Placeholder 5"/>
          <p:cNvSpPr>
            <a:spLocks noGrp="1"/>
          </p:cNvSpPr>
          <p:nvPr>
            <p:ph type="body" sz="quarter" idx="10"/>
          </p:nvPr>
        </p:nvSpPr>
        <p:spPr>
          <a:xfrm>
            <a:off x="5761038" y="4868847"/>
            <a:ext cx="5486400" cy="1071062"/>
          </a:xfrm>
        </p:spPr>
        <p:txBody>
          <a:bodyPr/>
          <a:lstStyle/>
          <a:p>
            <a:pPr algn="r"/>
            <a:r>
              <a:rPr lang="en-GB" dirty="0">
                <a:solidFill>
                  <a:srgbClr val="0070C0"/>
                </a:solidFill>
              </a:rPr>
              <a:t>Azure Service Management APIs Design Team</a:t>
            </a:r>
            <a:endParaRPr lang="en-US" dirty="0">
              <a:solidFill>
                <a:srgbClr val="0070C0"/>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spTree>
    <p:extLst>
      <p:ext uri="{BB962C8B-B14F-4D97-AF65-F5344CB8AC3E}">
        <p14:creationId xmlns:p14="http://schemas.microsoft.com/office/powerpoint/2010/main" val="791711137"/>
      </p:ext>
    </p:extLst>
  </p:cSld>
  <p:clrMapOvr>
    <a:overrideClrMapping bg1="lt1" tx1="dk1" bg2="lt2" tx2="dk2" accent1="accent1" accent2="accent2" accent3="accent3" accent4="accent4" accent5="accent5" accent6="accent6" hlink="hlink" folHlink="folHlink"/>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702" y="1645920"/>
            <a:ext cx="6400736" cy="3147486"/>
          </a:xfrm>
        </p:spPr>
        <p:txBody>
          <a:bodyPr/>
          <a:lstStyle/>
          <a:p>
            <a:r>
              <a:rPr lang="en-GB" dirty="0">
                <a:solidFill>
                  <a:schemeClr val="tx1"/>
                </a:solidFill>
              </a:rPr>
              <a:t>Show and Tell: </a:t>
            </a:r>
            <a:br>
              <a:rPr lang="en-GB" dirty="0">
                <a:solidFill>
                  <a:schemeClr val="tx1"/>
                </a:solidFill>
              </a:rPr>
            </a:br>
            <a:br>
              <a:rPr lang="en-GB" dirty="0">
                <a:solidFill>
                  <a:schemeClr val="tx1"/>
                </a:solidFill>
              </a:rPr>
            </a:br>
            <a:r>
              <a:rPr lang="en-GB" dirty="0">
                <a:solidFill>
                  <a:schemeClr val="tx1"/>
                </a:solidFill>
              </a:rPr>
              <a:t>Setup a Throttling Alert</a:t>
            </a:r>
            <a:endParaRPr lang="en-US" dirty="0">
              <a:solidFill>
                <a:schemeClr val="tx1"/>
              </a:solidFill>
            </a:endParaRPr>
          </a:p>
        </p:txBody>
      </p:sp>
    </p:spTree>
    <p:extLst>
      <p:ext uri="{BB962C8B-B14F-4D97-AF65-F5344CB8AC3E}">
        <p14:creationId xmlns:p14="http://schemas.microsoft.com/office/powerpoint/2010/main" val="297144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282488"/>
            <a:ext cx="10058399" cy="3528393"/>
          </a:xfrm>
        </p:spPr>
        <p:txBody>
          <a:bodyPr/>
          <a:lstStyle/>
          <a:p>
            <a:r>
              <a:rPr lang="en-GB" sz="4800" dirty="0">
                <a:solidFill>
                  <a:srgbClr val="002060"/>
                </a:solidFill>
              </a:rPr>
              <a:t>“So, now I can deploy my resources and make them perform.</a:t>
            </a:r>
            <a:br>
              <a:rPr lang="en-GB" sz="4800" dirty="0">
                <a:solidFill>
                  <a:srgbClr val="002060"/>
                </a:solidFill>
              </a:rPr>
            </a:br>
            <a:br>
              <a:rPr lang="en-GB" sz="4800" dirty="0">
                <a:solidFill>
                  <a:srgbClr val="002060"/>
                </a:solidFill>
              </a:rPr>
            </a:br>
            <a:r>
              <a:rPr lang="en-GB" sz="4800" dirty="0">
                <a:solidFill>
                  <a:srgbClr val="002060"/>
                </a:solidFill>
              </a:rPr>
              <a:t>How do I scale IaaS resources out in a set to make them elastic ? </a:t>
            </a:r>
            <a:endParaRPr lang="en-US" sz="4800" dirty="0">
              <a:solidFill>
                <a:srgbClr val="002060"/>
              </a:solidFill>
            </a:endParaRPr>
          </a:p>
        </p:txBody>
      </p:sp>
      <p:sp>
        <p:nvSpPr>
          <p:cNvPr id="6" name="Text Placeholder 5"/>
          <p:cNvSpPr>
            <a:spLocks noGrp="1"/>
          </p:cNvSpPr>
          <p:nvPr>
            <p:ph type="body" sz="quarter" idx="10"/>
          </p:nvPr>
        </p:nvSpPr>
        <p:spPr>
          <a:xfrm>
            <a:off x="4130005" y="5225454"/>
            <a:ext cx="7117433" cy="627864"/>
          </a:xfrm>
        </p:spPr>
        <p:txBody>
          <a:bodyPr/>
          <a:lstStyle/>
          <a:p>
            <a:pPr algn="r"/>
            <a:r>
              <a:rPr lang="en-GB" dirty="0">
                <a:solidFill>
                  <a:srgbClr val="002060"/>
                </a:solidFill>
              </a:rPr>
              <a:t>You </a:t>
            </a:r>
            <a:r>
              <a:rPr lang="en-GB" dirty="0">
                <a:solidFill>
                  <a:srgbClr val="002060"/>
                </a:solidFill>
                <a:sym typeface="Wingdings" panose="05000000000000000000" pitchFamily="2" charset="2"/>
              </a:rPr>
              <a:t></a:t>
            </a:r>
            <a:endParaRPr lang="en-US" dirty="0">
              <a:solidFill>
                <a:srgbClr val="002060"/>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3"/>
          <a:stretch>
            <a:fillRect/>
          </a:stretch>
        </p:blipFill>
        <p:spPr>
          <a:xfrm>
            <a:off x="213507" y="6491981"/>
            <a:ext cx="1404156" cy="380002"/>
          </a:xfrm>
          <a:prstGeom prst="rect">
            <a:avLst/>
          </a:prstGeom>
        </p:spPr>
      </p:pic>
    </p:spTree>
    <p:extLst>
      <p:ext uri="{BB962C8B-B14F-4D97-AF65-F5344CB8AC3E}">
        <p14:creationId xmlns:p14="http://schemas.microsoft.com/office/powerpoint/2010/main" val="102103145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791260"/>
          </a:xfrm>
        </p:spPr>
        <p:txBody>
          <a:bodyPr/>
          <a:lstStyle/>
          <a:p>
            <a:r>
              <a:rPr lang="en-GB" dirty="0">
                <a:solidFill>
                  <a:schemeClr val="tx1"/>
                </a:solidFill>
              </a:rPr>
              <a:t>Scaling Options</a:t>
            </a:r>
            <a:br>
              <a:rPr lang="en-GB" dirty="0">
                <a:solidFill>
                  <a:schemeClr val="tx1"/>
                </a:solidFill>
              </a:rPr>
            </a:br>
            <a:r>
              <a:rPr lang="en-US" sz="4400" dirty="0"/>
              <a:t>Scale up or Scale Out, the choice is yours.</a:t>
            </a:r>
            <a:endParaRPr lang="en-US" sz="7200" dirty="0"/>
          </a:p>
        </p:txBody>
      </p:sp>
      <p:grpSp>
        <p:nvGrpSpPr>
          <p:cNvPr id="6" name="Group 4"/>
          <p:cNvGrpSpPr>
            <a:grpSpLocks noChangeAspect="1"/>
          </p:cNvGrpSpPr>
          <p:nvPr/>
        </p:nvGrpSpPr>
        <p:grpSpPr bwMode="auto">
          <a:xfrm>
            <a:off x="9248775" y="-165100"/>
            <a:ext cx="3187700" cy="3186113"/>
            <a:chOff x="5826" y="-104"/>
            <a:chExt cx="2008" cy="2007"/>
          </a:xfrm>
        </p:grpSpPr>
        <p:sp>
          <p:nvSpPr>
            <p:cNvPr id="7" name="AutoShape 3"/>
            <p:cNvSpPr>
              <a:spLocks noChangeAspect="1" noChangeArrowheads="1" noTextEdit="1"/>
            </p:cNvSpPr>
            <p:nvPr/>
          </p:nvSpPr>
          <p:spPr bwMode="auto">
            <a:xfrm>
              <a:off x="5826" y="-104"/>
              <a:ext cx="2008" cy="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205"/>
            <p:cNvGrpSpPr>
              <a:grpSpLocks/>
            </p:cNvGrpSpPr>
            <p:nvPr/>
          </p:nvGrpSpPr>
          <p:grpSpPr bwMode="auto">
            <a:xfrm>
              <a:off x="6080" y="398"/>
              <a:ext cx="1506" cy="1029"/>
              <a:chOff x="6080" y="398"/>
              <a:chExt cx="1506" cy="1029"/>
            </a:xfrm>
          </p:grpSpPr>
          <p:sp>
            <p:nvSpPr>
              <p:cNvPr id="395" name="Rectangle 5"/>
              <p:cNvSpPr>
                <a:spLocks noChangeArrowheads="1"/>
              </p:cNvSpPr>
              <p:nvPr/>
            </p:nvSpPr>
            <p:spPr bwMode="auto">
              <a:xfrm>
                <a:off x="6080" y="734"/>
                <a:ext cx="356" cy="6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Rectangle 6"/>
              <p:cNvSpPr>
                <a:spLocks noChangeArrowheads="1"/>
              </p:cNvSpPr>
              <p:nvPr/>
            </p:nvSpPr>
            <p:spPr bwMode="auto">
              <a:xfrm>
                <a:off x="6173" y="398"/>
                <a:ext cx="439" cy="102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Rectangle 7"/>
              <p:cNvSpPr>
                <a:spLocks noChangeArrowheads="1"/>
              </p:cNvSpPr>
              <p:nvPr/>
            </p:nvSpPr>
            <p:spPr bwMode="auto">
              <a:xfrm>
                <a:off x="6518" y="546"/>
                <a:ext cx="1068" cy="88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Rectangle 8"/>
              <p:cNvSpPr>
                <a:spLocks noChangeArrowheads="1"/>
              </p:cNvSpPr>
              <p:nvPr/>
            </p:nvSpPr>
            <p:spPr bwMode="auto">
              <a:xfrm>
                <a:off x="6166" y="901"/>
                <a:ext cx="251" cy="52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Rectangle 9"/>
              <p:cNvSpPr>
                <a:spLocks noChangeArrowheads="1"/>
              </p:cNvSpPr>
              <p:nvPr/>
            </p:nvSpPr>
            <p:spPr bwMode="auto">
              <a:xfrm>
                <a:off x="6188" y="927"/>
                <a:ext cx="204" cy="4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Rectangle 10"/>
              <p:cNvSpPr>
                <a:spLocks noChangeArrowheads="1"/>
              </p:cNvSpPr>
              <p:nvPr/>
            </p:nvSpPr>
            <p:spPr bwMode="auto">
              <a:xfrm>
                <a:off x="6201" y="94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Rectangle 11"/>
              <p:cNvSpPr>
                <a:spLocks noChangeArrowheads="1"/>
              </p:cNvSpPr>
              <p:nvPr/>
            </p:nvSpPr>
            <p:spPr bwMode="auto">
              <a:xfrm>
                <a:off x="6208"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Rectangle 12"/>
              <p:cNvSpPr>
                <a:spLocks noChangeArrowheads="1"/>
              </p:cNvSpPr>
              <p:nvPr/>
            </p:nvSpPr>
            <p:spPr bwMode="auto">
              <a:xfrm>
                <a:off x="6218"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Rectangle 13"/>
              <p:cNvSpPr>
                <a:spLocks noChangeArrowheads="1"/>
              </p:cNvSpPr>
              <p:nvPr/>
            </p:nvSpPr>
            <p:spPr bwMode="auto">
              <a:xfrm>
                <a:off x="6229"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Rectangle 14"/>
              <p:cNvSpPr>
                <a:spLocks noChangeArrowheads="1"/>
              </p:cNvSpPr>
              <p:nvPr/>
            </p:nvSpPr>
            <p:spPr bwMode="auto">
              <a:xfrm>
                <a:off x="6239"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15"/>
              <p:cNvSpPr>
                <a:spLocks noChangeArrowheads="1"/>
              </p:cNvSpPr>
              <p:nvPr/>
            </p:nvSpPr>
            <p:spPr bwMode="auto">
              <a:xfrm>
                <a:off x="6249"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Rectangle 16"/>
              <p:cNvSpPr>
                <a:spLocks noChangeArrowheads="1"/>
              </p:cNvSpPr>
              <p:nvPr/>
            </p:nvSpPr>
            <p:spPr bwMode="auto">
              <a:xfrm>
                <a:off x="6260"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Oval 17"/>
              <p:cNvSpPr>
                <a:spLocks noChangeArrowheads="1"/>
              </p:cNvSpPr>
              <p:nvPr/>
            </p:nvSpPr>
            <p:spPr bwMode="auto">
              <a:xfrm>
                <a:off x="6354" y="959"/>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Rectangle 18"/>
              <p:cNvSpPr>
                <a:spLocks noChangeArrowheads="1"/>
              </p:cNvSpPr>
              <p:nvPr/>
            </p:nvSpPr>
            <p:spPr bwMode="auto">
              <a:xfrm>
                <a:off x="6201" y="100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Rectangle 19"/>
              <p:cNvSpPr>
                <a:spLocks noChangeArrowheads="1"/>
              </p:cNvSpPr>
              <p:nvPr/>
            </p:nvSpPr>
            <p:spPr bwMode="auto">
              <a:xfrm>
                <a:off x="6208"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20"/>
              <p:cNvSpPr>
                <a:spLocks noChangeArrowheads="1"/>
              </p:cNvSpPr>
              <p:nvPr/>
            </p:nvSpPr>
            <p:spPr bwMode="auto">
              <a:xfrm>
                <a:off x="6218"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Rectangle 21"/>
              <p:cNvSpPr>
                <a:spLocks noChangeArrowheads="1"/>
              </p:cNvSpPr>
              <p:nvPr/>
            </p:nvSpPr>
            <p:spPr bwMode="auto">
              <a:xfrm>
                <a:off x="6229"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Rectangle 22"/>
              <p:cNvSpPr>
                <a:spLocks noChangeArrowheads="1"/>
              </p:cNvSpPr>
              <p:nvPr/>
            </p:nvSpPr>
            <p:spPr bwMode="auto">
              <a:xfrm>
                <a:off x="6239"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Rectangle 23"/>
              <p:cNvSpPr>
                <a:spLocks noChangeArrowheads="1"/>
              </p:cNvSpPr>
              <p:nvPr/>
            </p:nvSpPr>
            <p:spPr bwMode="auto">
              <a:xfrm>
                <a:off x="6249"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Rectangle 24"/>
              <p:cNvSpPr>
                <a:spLocks noChangeArrowheads="1"/>
              </p:cNvSpPr>
              <p:nvPr/>
            </p:nvSpPr>
            <p:spPr bwMode="auto">
              <a:xfrm>
                <a:off x="6260"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Oval 25"/>
              <p:cNvSpPr>
                <a:spLocks noChangeArrowheads="1"/>
              </p:cNvSpPr>
              <p:nvPr/>
            </p:nvSpPr>
            <p:spPr bwMode="auto">
              <a:xfrm>
                <a:off x="6354" y="1018"/>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Rectangle 26"/>
              <p:cNvSpPr>
                <a:spLocks noChangeArrowheads="1"/>
              </p:cNvSpPr>
              <p:nvPr/>
            </p:nvSpPr>
            <p:spPr bwMode="auto">
              <a:xfrm>
                <a:off x="6201" y="1060"/>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Rectangle 27"/>
              <p:cNvSpPr>
                <a:spLocks noChangeArrowheads="1"/>
              </p:cNvSpPr>
              <p:nvPr/>
            </p:nvSpPr>
            <p:spPr bwMode="auto">
              <a:xfrm>
                <a:off x="6208"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Rectangle 28"/>
              <p:cNvSpPr>
                <a:spLocks noChangeArrowheads="1"/>
              </p:cNvSpPr>
              <p:nvPr/>
            </p:nvSpPr>
            <p:spPr bwMode="auto">
              <a:xfrm>
                <a:off x="6218"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Rectangle 29"/>
              <p:cNvSpPr>
                <a:spLocks noChangeArrowheads="1"/>
              </p:cNvSpPr>
              <p:nvPr/>
            </p:nvSpPr>
            <p:spPr bwMode="auto">
              <a:xfrm>
                <a:off x="6229"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Rectangle 30"/>
              <p:cNvSpPr>
                <a:spLocks noChangeArrowheads="1"/>
              </p:cNvSpPr>
              <p:nvPr/>
            </p:nvSpPr>
            <p:spPr bwMode="auto">
              <a:xfrm>
                <a:off x="6239"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Rectangle 31"/>
              <p:cNvSpPr>
                <a:spLocks noChangeArrowheads="1"/>
              </p:cNvSpPr>
              <p:nvPr/>
            </p:nvSpPr>
            <p:spPr bwMode="auto">
              <a:xfrm>
                <a:off x="6249"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Rectangle 32"/>
              <p:cNvSpPr>
                <a:spLocks noChangeArrowheads="1"/>
              </p:cNvSpPr>
              <p:nvPr/>
            </p:nvSpPr>
            <p:spPr bwMode="auto">
              <a:xfrm>
                <a:off x="6260"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Oval 33"/>
              <p:cNvSpPr>
                <a:spLocks noChangeArrowheads="1"/>
              </p:cNvSpPr>
              <p:nvPr/>
            </p:nvSpPr>
            <p:spPr bwMode="auto">
              <a:xfrm>
                <a:off x="6354" y="1077"/>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Rectangle 34"/>
              <p:cNvSpPr>
                <a:spLocks noChangeArrowheads="1"/>
              </p:cNvSpPr>
              <p:nvPr/>
            </p:nvSpPr>
            <p:spPr bwMode="auto">
              <a:xfrm>
                <a:off x="6201" y="1119"/>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Rectangle 35"/>
              <p:cNvSpPr>
                <a:spLocks noChangeArrowheads="1"/>
              </p:cNvSpPr>
              <p:nvPr/>
            </p:nvSpPr>
            <p:spPr bwMode="auto">
              <a:xfrm>
                <a:off x="6208"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Rectangle 36"/>
              <p:cNvSpPr>
                <a:spLocks noChangeArrowheads="1"/>
              </p:cNvSpPr>
              <p:nvPr/>
            </p:nvSpPr>
            <p:spPr bwMode="auto">
              <a:xfrm>
                <a:off x="6218"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Rectangle 37"/>
              <p:cNvSpPr>
                <a:spLocks noChangeArrowheads="1"/>
              </p:cNvSpPr>
              <p:nvPr/>
            </p:nvSpPr>
            <p:spPr bwMode="auto">
              <a:xfrm>
                <a:off x="6229"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Rectangle 38"/>
              <p:cNvSpPr>
                <a:spLocks noChangeArrowheads="1"/>
              </p:cNvSpPr>
              <p:nvPr/>
            </p:nvSpPr>
            <p:spPr bwMode="auto">
              <a:xfrm>
                <a:off x="6239"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Rectangle 39"/>
              <p:cNvSpPr>
                <a:spLocks noChangeArrowheads="1"/>
              </p:cNvSpPr>
              <p:nvPr/>
            </p:nvSpPr>
            <p:spPr bwMode="auto">
              <a:xfrm>
                <a:off x="6249"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40"/>
              <p:cNvSpPr>
                <a:spLocks noChangeArrowheads="1"/>
              </p:cNvSpPr>
              <p:nvPr/>
            </p:nvSpPr>
            <p:spPr bwMode="auto">
              <a:xfrm>
                <a:off x="6260"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Oval 41"/>
              <p:cNvSpPr>
                <a:spLocks noChangeArrowheads="1"/>
              </p:cNvSpPr>
              <p:nvPr/>
            </p:nvSpPr>
            <p:spPr bwMode="auto">
              <a:xfrm>
                <a:off x="6354" y="1136"/>
                <a:ext cx="12"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42"/>
              <p:cNvSpPr>
                <a:spLocks noChangeArrowheads="1"/>
              </p:cNvSpPr>
              <p:nvPr/>
            </p:nvSpPr>
            <p:spPr bwMode="auto">
              <a:xfrm>
                <a:off x="6201" y="1178"/>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43"/>
              <p:cNvSpPr>
                <a:spLocks noChangeArrowheads="1"/>
              </p:cNvSpPr>
              <p:nvPr/>
            </p:nvSpPr>
            <p:spPr bwMode="auto">
              <a:xfrm>
                <a:off x="6208"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44"/>
              <p:cNvSpPr>
                <a:spLocks noChangeArrowheads="1"/>
              </p:cNvSpPr>
              <p:nvPr/>
            </p:nvSpPr>
            <p:spPr bwMode="auto">
              <a:xfrm>
                <a:off x="6218"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45"/>
              <p:cNvSpPr>
                <a:spLocks noChangeArrowheads="1"/>
              </p:cNvSpPr>
              <p:nvPr/>
            </p:nvSpPr>
            <p:spPr bwMode="auto">
              <a:xfrm>
                <a:off x="6229"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46"/>
              <p:cNvSpPr>
                <a:spLocks noChangeArrowheads="1"/>
              </p:cNvSpPr>
              <p:nvPr/>
            </p:nvSpPr>
            <p:spPr bwMode="auto">
              <a:xfrm>
                <a:off x="6239"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47"/>
              <p:cNvSpPr>
                <a:spLocks noChangeArrowheads="1"/>
              </p:cNvSpPr>
              <p:nvPr/>
            </p:nvSpPr>
            <p:spPr bwMode="auto">
              <a:xfrm>
                <a:off x="6249"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48"/>
              <p:cNvSpPr>
                <a:spLocks noChangeArrowheads="1"/>
              </p:cNvSpPr>
              <p:nvPr/>
            </p:nvSpPr>
            <p:spPr bwMode="auto">
              <a:xfrm>
                <a:off x="6260"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Oval 49"/>
              <p:cNvSpPr>
                <a:spLocks noChangeArrowheads="1"/>
              </p:cNvSpPr>
              <p:nvPr/>
            </p:nvSpPr>
            <p:spPr bwMode="auto">
              <a:xfrm>
                <a:off x="6354" y="1196"/>
                <a:ext cx="12"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50"/>
              <p:cNvSpPr>
                <a:spLocks noChangeArrowheads="1"/>
              </p:cNvSpPr>
              <p:nvPr/>
            </p:nvSpPr>
            <p:spPr bwMode="auto">
              <a:xfrm>
                <a:off x="6201" y="1237"/>
                <a:ext cx="181" cy="4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51"/>
              <p:cNvSpPr>
                <a:spLocks noChangeArrowheads="1"/>
              </p:cNvSpPr>
              <p:nvPr/>
            </p:nvSpPr>
            <p:spPr bwMode="auto">
              <a:xfrm>
                <a:off x="6208"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52"/>
              <p:cNvSpPr>
                <a:spLocks noChangeArrowheads="1"/>
              </p:cNvSpPr>
              <p:nvPr/>
            </p:nvSpPr>
            <p:spPr bwMode="auto">
              <a:xfrm>
                <a:off x="6218"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53"/>
              <p:cNvSpPr>
                <a:spLocks noChangeArrowheads="1"/>
              </p:cNvSpPr>
              <p:nvPr/>
            </p:nvSpPr>
            <p:spPr bwMode="auto">
              <a:xfrm>
                <a:off x="6229"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54"/>
              <p:cNvSpPr>
                <a:spLocks noChangeArrowheads="1"/>
              </p:cNvSpPr>
              <p:nvPr/>
            </p:nvSpPr>
            <p:spPr bwMode="auto">
              <a:xfrm>
                <a:off x="6239"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55"/>
              <p:cNvSpPr>
                <a:spLocks noChangeArrowheads="1"/>
              </p:cNvSpPr>
              <p:nvPr/>
            </p:nvSpPr>
            <p:spPr bwMode="auto">
              <a:xfrm>
                <a:off x="6249"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56"/>
              <p:cNvSpPr>
                <a:spLocks noChangeArrowheads="1"/>
              </p:cNvSpPr>
              <p:nvPr/>
            </p:nvSpPr>
            <p:spPr bwMode="auto">
              <a:xfrm>
                <a:off x="6260"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Oval 57"/>
              <p:cNvSpPr>
                <a:spLocks noChangeArrowheads="1"/>
              </p:cNvSpPr>
              <p:nvPr/>
            </p:nvSpPr>
            <p:spPr bwMode="auto">
              <a:xfrm>
                <a:off x="6354" y="1255"/>
                <a:ext cx="12"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Rectangle 58"/>
              <p:cNvSpPr>
                <a:spLocks noChangeArrowheads="1"/>
              </p:cNvSpPr>
              <p:nvPr/>
            </p:nvSpPr>
            <p:spPr bwMode="auto">
              <a:xfrm>
                <a:off x="6201" y="1297"/>
                <a:ext cx="181" cy="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Rectangle 59"/>
              <p:cNvSpPr>
                <a:spLocks noChangeArrowheads="1"/>
              </p:cNvSpPr>
              <p:nvPr/>
            </p:nvSpPr>
            <p:spPr bwMode="auto">
              <a:xfrm>
                <a:off x="6208"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Rectangle 60"/>
              <p:cNvSpPr>
                <a:spLocks noChangeArrowheads="1"/>
              </p:cNvSpPr>
              <p:nvPr/>
            </p:nvSpPr>
            <p:spPr bwMode="auto">
              <a:xfrm>
                <a:off x="6218"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61"/>
              <p:cNvSpPr>
                <a:spLocks noChangeArrowheads="1"/>
              </p:cNvSpPr>
              <p:nvPr/>
            </p:nvSpPr>
            <p:spPr bwMode="auto">
              <a:xfrm>
                <a:off x="6229"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Rectangle 62"/>
              <p:cNvSpPr>
                <a:spLocks noChangeArrowheads="1"/>
              </p:cNvSpPr>
              <p:nvPr/>
            </p:nvSpPr>
            <p:spPr bwMode="auto">
              <a:xfrm>
                <a:off x="6239"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Rectangle 63"/>
              <p:cNvSpPr>
                <a:spLocks noChangeArrowheads="1"/>
              </p:cNvSpPr>
              <p:nvPr/>
            </p:nvSpPr>
            <p:spPr bwMode="auto">
              <a:xfrm>
                <a:off x="6249"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Rectangle 64"/>
              <p:cNvSpPr>
                <a:spLocks noChangeArrowheads="1"/>
              </p:cNvSpPr>
              <p:nvPr/>
            </p:nvSpPr>
            <p:spPr bwMode="auto">
              <a:xfrm>
                <a:off x="6260"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Oval 65"/>
              <p:cNvSpPr>
                <a:spLocks noChangeArrowheads="1"/>
              </p:cNvSpPr>
              <p:nvPr/>
            </p:nvSpPr>
            <p:spPr bwMode="auto">
              <a:xfrm>
                <a:off x="6354" y="1314"/>
                <a:ext cx="12"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Rectangle 66"/>
              <p:cNvSpPr>
                <a:spLocks noChangeArrowheads="1"/>
              </p:cNvSpPr>
              <p:nvPr/>
            </p:nvSpPr>
            <p:spPr bwMode="auto">
              <a:xfrm>
                <a:off x="6166" y="901"/>
                <a:ext cx="251" cy="526"/>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Rectangle 67"/>
              <p:cNvSpPr>
                <a:spLocks noChangeArrowheads="1"/>
              </p:cNvSpPr>
              <p:nvPr/>
            </p:nvSpPr>
            <p:spPr bwMode="auto">
              <a:xfrm>
                <a:off x="6188" y="927"/>
                <a:ext cx="204" cy="4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Rectangle 68"/>
              <p:cNvSpPr>
                <a:spLocks noChangeArrowheads="1"/>
              </p:cNvSpPr>
              <p:nvPr/>
            </p:nvSpPr>
            <p:spPr bwMode="auto">
              <a:xfrm>
                <a:off x="6201" y="94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69"/>
              <p:cNvSpPr>
                <a:spLocks noChangeArrowheads="1"/>
              </p:cNvSpPr>
              <p:nvPr/>
            </p:nvSpPr>
            <p:spPr bwMode="auto">
              <a:xfrm>
                <a:off x="6208"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70"/>
              <p:cNvSpPr>
                <a:spLocks noChangeArrowheads="1"/>
              </p:cNvSpPr>
              <p:nvPr/>
            </p:nvSpPr>
            <p:spPr bwMode="auto">
              <a:xfrm>
                <a:off x="6218"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71"/>
              <p:cNvSpPr>
                <a:spLocks noChangeArrowheads="1"/>
              </p:cNvSpPr>
              <p:nvPr/>
            </p:nvSpPr>
            <p:spPr bwMode="auto">
              <a:xfrm>
                <a:off x="6229"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Rectangle 72"/>
              <p:cNvSpPr>
                <a:spLocks noChangeArrowheads="1"/>
              </p:cNvSpPr>
              <p:nvPr/>
            </p:nvSpPr>
            <p:spPr bwMode="auto">
              <a:xfrm>
                <a:off x="6239"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Rectangle 73"/>
              <p:cNvSpPr>
                <a:spLocks noChangeArrowheads="1"/>
              </p:cNvSpPr>
              <p:nvPr/>
            </p:nvSpPr>
            <p:spPr bwMode="auto">
              <a:xfrm>
                <a:off x="6249"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Rectangle 74"/>
              <p:cNvSpPr>
                <a:spLocks noChangeArrowheads="1"/>
              </p:cNvSpPr>
              <p:nvPr/>
            </p:nvSpPr>
            <p:spPr bwMode="auto">
              <a:xfrm>
                <a:off x="6260"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Oval 75"/>
              <p:cNvSpPr>
                <a:spLocks noChangeArrowheads="1"/>
              </p:cNvSpPr>
              <p:nvPr/>
            </p:nvSpPr>
            <p:spPr bwMode="auto">
              <a:xfrm>
                <a:off x="6354" y="959"/>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Rectangle 76"/>
              <p:cNvSpPr>
                <a:spLocks noChangeArrowheads="1"/>
              </p:cNvSpPr>
              <p:nvPr/>
            </p:nvSpPr>
            <p:spPr bwMode="auto">
              <a:xfrm>
                <a:off x="6201" y="100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77"/>
              <p:cNvSpPr>
                <a:spLocks noChangeArrowheads="1"/>
              </p:cNvSpPr>
              <p:nvPr/>
            </p:nvSpPr>
            <p:spPr bwMode="auto">
              <a:xfrm>
                <a:off x="6208"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78"/>
              <p:cNvSpPr>
                <a:spLocks noChangeArrowheads="1"/>
              </p:cNvSpPr>
              <p:nvPr/>
            </p:nvSpPr>
            <p:spPr bwMode="auto">
              <a:xfrm>
                <a:off x="6218"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79"/>
              <p:cNvSpPr>
                <a:spLocks noChangeArrowheads="1"/>
              </p:cNvSpPr>
              <p:nvPr/>
            </p:nvSpPr>
            <p:spPr bwMode="auto">
              <a:xfrm>
                <a:off x="6229"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80"/>
              <p:cNvSpPr>
                <a:spLocks noChangeArrowheads="1"/>
              </p:cNvSpPr>
              <p:nvPr/>
            </p:nvSpPr>
            <p:spPr bwMode="auto">
              <a:xfrm>
                <a:off x="6239"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81"/>
              <p:cNvSpPr>
                <a:spLocks noChangeArrowheads="1"/>
              </p:cNvSpPr>
              <p:nvPr/>
            </p:nvSpPr>
            <p:spPr bwMode="auto">
              <a:xfrm>
                <a:off x="6249"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82"/>
              <p:cNvSpPr>
                <a:spLocks noChangeArrowheads="1"/>
              </p:cNvSpPr>
              <p:nvPr/>
            </p:nvSpPr>
            <p:spPr bwMode="auto">
              <a:xfrm>
                <a:off x="6260"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Oval 83"/>
              <p:cNvSpPr>
                <a:spLocks noChangeArrowheads="1"/>
              </p:cNvSpPr>
              <p:nvPr/>
            </p:nvSpPr>
            <p:spPr bwMode="auto">
              <a:xfrm>
                <a:off x="6354" y="1018"/>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84"/>
              <p:cNvSpPr>
                <a:spLocks noChangeArrowheads="1"/>
              </p:cNvSpPr>
              <p:nvPr/>
            </p:nvSpPr>
            <p:spPr bwMode="auto">
              <a:xfrm>
                <a:off x="6201" y="1060"/>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Rectangle 85"/>
              <p:cNvSpPr>
                <a:spLocks noChangeArrowheads="1"/>
              </p:cNvSpPr>
              <p:nvPr/>
            </p:nvSpPr>
            <p:spPr bwMode="auto">
              <a:xfrm>
                <a:off x="6208"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86"/>
              <p:cNvSpPr>
                <a:spLocks noChangeArrowheads="1"/>
              </p:cNvSpPr>
              <p:nvPr/>
            </p:nvSpPr>
            <p:spPr bwMode="auto">
              <a:xfrm>
                <a:off x="6218"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87"/>
              <p:cNvSpPr>
                <a:spLocks noChangeArrowheads="1"/>
              </p:cNvSpPr>
              <p:nvPr/>
            </p:nvSpPr>
            <p:spPr bwMode="auto">
              <a:xfrm>
                <a:off x="6229"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88"/>
              <p:cNvSpPr>
                <a:spLocks noChangeArrowheads="1"/>
              </p:cNvSpPr>
              <p:nvPr/>
            </p:nvSpPr>
            <p:spPr bwMode="auto">
              <a:xfrm>
                <a:off x="6239"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Rectangle 89"/>
              <p:cNvSpPr>
                <a:spLocks noChangeArrowheads="1"/>
              </p:cNvSpPr>
              <p:nvPr/>
            </p:nvSpPr>
            <p:spPr bwMode="auto">
              <a:xfrm>
                <a:off x="6249"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Rectangle 90"/>
              <p:cNvSpPr>
                <a:spLocks noChangeArrowheads="1"/>
              </p:cNvSpPr>
              <p:nvPr/>
            </p:nvSpPr>
            <p:spPr bwMode="auto">
              <a:xfrm>
                <a:off x="6260"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Oval 91"/>
              <p:cNvSpPr>
                <a:spLocks noChangeArrowheads="1"/>
              </p:cNvSpPr>
              <p:nvPr/>
            </p:nvSpPr>
            <p:spPr bwMode="auto">
              <a:xfrm>
                <a:off x="6354" y="1077"/>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92"/>
              <p:cNvSpPr>
                <a:spLocks noChangeArrowheads="1"/>
              </p:cNvSpPr>
              <p:nvPr/>
            </p:nvSpPr>
            <p:spPr bwMode="auto">
              <a:xfrm>
                <a:off x="6201" y="1119"/>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Rectangle 93"/>
              <p:cNvSpPr>
                <a:spLocks noChangeArrowheads="1"/>
              </p:cNvSpPr>
              <p:nvPr/>
            </p:nvSpPr>
            <p:spPr bwMode="auto">
              <a:xfrm>
                <a:off x="6208"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Rectangle 94"/>
              <p:cNvSpPr>
                <a:spLocks noChangeArrowheads="1"/>
              </p:cNvSpPr>
              <p:nvPr/>
            </p:nvSpPr>
            <p:spPr bwMode="auto">
              <a:xfrm>
                <a:off x="6218"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Rectangle 95"/>
              <p:cNvSpPr>
                <a:spLocks noChangeArrowheads="1"/>
              </p:cNvSpPr>
              <p:nvPr/>
            </p:nvSpPr>
            <p:spPr bwMode="auto">
              <a:xfrm>
                <a:off x="6229"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Rectangle 96"/>
              <p:cNvSpPr>
                <a:spLocks noChangeArrowheads="1"/>
              </p:cNvSpPr>
              <p:nvPr/>
            </p:nvSpPr>
            <p:spPr bwMode="auto">
              <a:xfrm>
                <a:off x="6239"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Rectangle 97"/>
              <p:cNvSpPr>
                <a:spLocks noChangeArrowheads="1"/>
              </p:cNvSpPr>
              <p:nvPr/>
            </p:nvSpPr>
            <p:spPr bwMode="auto">
              <a:xfrm>
                <a:off x="6249"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Rectangle 98"/>
              <p:cNvSpPr>
                <a:spLocks noChangeArrowheads="1"/>
              </p:cNvSpPr>
              <p:nvPr/>
            </p:nvSpPr>
            <p:spPr bwMode="auto">
              <a:xfrm>
                <a:off x="6260"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Oval 99"/>
              <p:cNvSpPr>
                <a:spLocks noChangeArrowheads="1"/>
              </p:cNvSpPr>
              <p:nvPr/>
            </p:nvSpPr>
            <p:spPr bwMode="auto">
              <a:xfrm>
                <a:off x="6354" y="1136"/>
                <a:ext cx="12"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Rectangle 100"/>
              <p:cNvSpPr>
                <a:spLocks noChangeArrowheads="1"/>
              </p:cNvSpPr>
              <p:nvPr/>
            </p:nvSpPr>
            <p:spPr bwMode="auto">
              <a:xfrm>
                <a:off x="6201" y="1178"/>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Rectangle 101"/>
              <p:cNvSpPr>
                <a:spLocks noChangeArrowheads="1"/>
              </p:cNvSpPr>
              <p:nvPr/>
            </p:nvSpPr>
            <p:spPr bwMode="auto">
              <a:xfrm>
                <a:off x="6208"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Rectangle 102"/>
              <p:cNvSpPr>
                <a:spLocks noChangeArrowheads="1"/>
              </p:cNvSpPr>
              <p:nvPr/>
            </p:nvSpPr>
            <p:spPr bwMode="auto">
              <a:xfrm>
                <a:off x="6218"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Rectangle 103"/>
              <p:cNvSpPr>
                <a:spLocks noChangeArrowheads="1"/>
              </p:cNvSpPr>
              <p:nvPr/>
            </p:nvSpPr>
            <p:spPr bwMode="auto">
              <a:xfrm>
                <a:off x="6229"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Rectangle 104"/>
              <p:cNvSpPr>
                <a:spLocks noChangeArrowheads="1"/>
              </p:cNvSpPr>
              <p:nvPr/>
            </p:nvSpPr>
            <p:spPr bwMode="auto">
              <a:xfrm>
                <a:off x="6239"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Rectangle 105"/>
              <p:cNvSpPr>
                <a:spLocks noChangeArrowheads="1"/>
              </p:cNvSpPr>
              <p:nvPr/>
            </p:nvSpPr>
            <p:spPr bwMode="auto">
              <a:xfrm>
                <a:off x="6249"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Rectangle 106"/>
              <p:cNvSpPr>
                <a:spLocks noChangeArrowheads="1"/>
              </p:cNvSpPr>
              <p:nvPr/>
            </p:nvSpPr>
            <p:spPr bwMode="auto">
              <a:xfrm>
                <a:off x="6260"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Oval 107"/>
              <p:cNvSpPr>
                <a:spLocks noChangeArrowheads="1"/>
              </p:cNvSpPr>
              <p:nvPr/>
            </p:nvSpPr>
            <p:spPr bwMode="auto">
              <a:xfrm>
                <a:off x="6354" y="1196"/>
                <a:ext cx="12"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Rectangle 108"/>
              <p:cNvSpPr>
                <a:spLocks noChangeArrowheads="1"/>
              </p:cNvSpPr>
              <p:nvPr/>
            </p:nvSpPr>
            <p:spPr bwMode="auto">
              <a:xfrm>
                <a:off x="6201" y="1237"/>
                <a:ext cx="181" cy="4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Rectangle 109"/>
              <p:cNvSpPr>
                <a:spLocks noChangeArrowheads="1"/>
              </p:cNvSpPr>
              <p:nvPr/>
            </p:nvSpPr>
            <p:spPr bwMode="auto">
              <a:xfrm>
                <a:off x="6208"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Rectangle 110"/>
              <p:cNvSpPr>
                <a:spLocks noChangeArrowheads="1"/>
              </p:cNvSpPr>
              <p:nvPr/>
            </p:nvSpPr>
            <p:spPr bwMode="auto">
              <a:xfrm>
                <a:off x="6218"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Rectangle 111"/>
              <p:cNvSpPr>
                <a:spLocks noChangeArrowheads="1"/>
              </p:cNvSpPr>
              <p:nvPr/>
            </p:nvSpPr>
            <p:spPr bwMode="auto">
              <a:xfrm>
                <a:off x="6229"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Rectangle 112"/>
              <p:cNvSpPr>
                <a:spLocks noChangeArrowheads="1"/>
              </p:cNvSpPr>
              <p:nvPr/>
            </p:nvSpPr>
            <p:spPr bwMode="auto">
              <a:xfrm>
                <a:off x="6239"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Rectangle 113"/>
              <p:cNvSpPr>
                <a:spLocks noChangeArrowheads="1"/>
              </p:cNvSpPr>
              <p:nvPr/>
            </p:nvSpPr>
            <p:spPr bwMode="auto">
              <a:xfrm>
                <a:off x="6249"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Rectangle 114"/>
              <p:cNvSpPr>
                <a:spLocks noChangeArrowheads="1"/>
              </p:cNvSpPr>
              <p:nvPr/>
            </p:nvSpPr>
            <p:spPr bwMode="auto">
              <a:xfrm>
                <a:off x="6260"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15"/>
              <p:cNvSpPr>
                <a:spLocks noChangeArrowheads="1"/>
              </p:cNvSpPr>
              <p:nvPr/>
            </p:nvSpPr>
            <p:spPr bwMode="auto">
              <a:xfrm>
                <a:off x="6354" y="1255"/>
                <a:ext cx="12"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Rectangle 116"/>
              <p:cNvSpPr>
                <a:spLocks noChangeArrowheads="1"/>
              </p:cNvSpPr>
              <p:nvPr/>
            </p:nvSpPr>
            <p:spPr bwMode="auto">
              <a:xfrm>
                <a:off x="6201" y="1297"/>
                <a:ext cx="181" cy="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17"/>
              <p:cNvSpPr>
                <a:spLocks noChangeArrowheads="1"/>
              </p:cNvSpPr>
              <p:nvPr/>
            </p:nvSpPr>
            <p:spPr bwMode="auto">
              <a:xfrm>
                <a:off x="6208"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Rectangle 118"/>
              <p:cNvSpPr>
                <a:spLocks noChangeArrowheads="1"/>
              </p:cNvSpPr>
              <p:nvPr/>
            </p:nvSpPr>
            <p:spPr bwMode="auto">
              <a:xfrm>
                <a:off x="6218"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Rectangle 119"/>
              <p:cNvSpPr>
                <a:spLocks noChangeArrowheads="1"/>
              </p:cNvSpPr>
              <p:nvPr/>
            </p:nvSpPr>
            <p:spPr bwMode="auto">
              <a:xfrm>
                <a:off x="6229"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Rectangle 120"/>
              <p:cNvSpPr>
                <a:spLocks noChangeArrowheads="1"/>
              </p:cNvSpPr>
              <p:nvPr/>
            </p:nvSpPr>
            <p:spPr bwMode="auto">
              <a:xfrm>
                <a:off x="6239"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Rectangle 121"/>
              <p:cNvSpPr>
                <a:spLocks noChangeArrowheads="1"/>
              </p:cNvSpPr>
              <p:nvPr/>
            </p:nvSpPr>
            <p:spPr bwMode="auto">
              <a:xfrm>
                <a:off x="6249"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Rectangle 122"/>
              <p:cNvSpPr>
                <a:spLocks noChangeArrowheads="1"/>
              </p:cNvSpPr>
              <p:nvPr/>
            </p:nvSpPr>
            <p:spPr bwMode="auto">
              <a:xfrm>
                <a:off x="6260"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Oval 123"/>
              <p:cNvSpPr>
                <a:spLocks noChangeArrowheads="1"/>
              </p:cNvSpPr>
              <p:nvPr/>
            </p:nvSpPr>
            <p:spPr bwMode="auto">
              <a:xfrm>
                <a:off x="6354" y="1314"/>
                <a:ext cx="12"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Rectangle 124"/>
              <p:cNvSpPr>
                <a:spLocks noChangeArrowheads="1"/>
              </p:cNvSpPr>
              <p:nvPr/>
            </p:nvSpPr>
            <p:spPr bwMode="auto">
              <a:xfrm>
                <a:off x="6448" y="901"/>
                <a:ext cx="251" cy="52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Rectangle 125"/>
              <p:cNvSpPr>
                <a:spLocks noChangeArrowheads="1"/>
              </p:cNvSpPr>
              <p:nvPr/>
            </p:nvSpPr>
            <p:spPr bwMode="auto">
              <a:xfrm>
                <a:off x="6473" y="927"/>
                <a:ext cx="204" cy="4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Rectangle 126"/>
              <p:cNvSpPr>
                <a:spLocks noChangeArrowheads="1"/>
              </p:cNvSpPr>
              <p:nvPr/>
            </p:nvSpPr>
            <p:spPr bwMode="auto">
              <a:xfrm>
                <a:off x="6483" y="94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Rectangle 127"/>
              <p:cNvSpPr>
                <a:spLocks noChangeArrowheads="1"/>
              </p:cNvSpPr>
              <p:nvPr/>
            </p:nvSpPr>
            <p:spPr bwMode="auto">
              <a:xfrm>
                <a:off x="6492" y="948"/>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Rectangle 128"/>
              <p:cNvSpPr>
                <a:spLocks noChangeArrowheads="1"/>
              </p:cNvSpPr>
              <p:nvPr/>
            </p:nvSpPr>
            <p:spPr bwMode="auto">
              <a:xfrm>
                <a:off x="6500"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Rectangle 129"/>
              <p:cNvSpPr>
                <a:spLocks noChangeArrowheads="1"/>
              </p:cNvSpPr>
              <p:nvPr/>
            </p:nvSpPr>
            <p:spPr bwMode="auto">
              <a:xfrm>
                <a:off x="6511"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Rectangle 130"/>
              <p:cNvSpPr>
                <a:spLocks noChangeArrowheads="1"/>
              </p:cNvSpPr>
              <p:nvPr/>
            </p:nvSpPr>
            <p:spPr bwMode="auto">
              <a:xfrm>
                <a:off x="6521"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31"/>
              <p:cNvSpPr>
                <a:spLocks noChangeArrowheads="1"/>
              </p:cNvSpPr>
              <p:nvPr/>
            </p:nvSpPr>
            <p:spPr bwMode="auto">
              <a:xfrm>
                <a:off x="6532"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Rectangle 132"/>
              <p:cNvSpPr>
                <a:spLocks noChangeArrowheads="1"/>
              </p:cNvSpPr>
              <p:nvPr/>
            </p:nvSpPr>
            <p:spPr bwMode="auto">
              <a:xfrm>
                <a:off x="6542"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Oval 133"/>
              <p:cNvSpPr>
                <a:spLocks noChangeArrowheads="1"/>
              </p:cNvSpPr>
              <p:nvPr/>
            </p:nvSpPr>
            <p:spPr bwMode="auto">
              <a:xfrm>
                <a:off x="6636" y="959"/>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34"/>
              <p:cNvSpPr>
                <a:spLocks noChangeArrowheads="1"/>
              </p:cNvSpPr>
              <p:nvPr/>
            </p:nvSpPr>
            <p:spPr bwMode="auto">
              <a:xfrm>
                <a:off x="6483" y="100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Rectangle 135"/>
              <p:cNvSpPr>
                <a:spLocks noChangeArrowheads="1"/>
              </p:cNvSpPr>
              <p:nvPr/>
            </p:nvSpPr>
            <p:spPr bwMode="auto">
              <a:xfrm>
                <a:off x="6492" y="1008"/>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Rectangle 136"/>
              <p:cNvSpPr>
                <a:spLocks noChangeArrowheads="1"/>
              </p:cNvSpPr>
              <p:nvPr/>
            </p:nvSpPr>
            <p:spPr bwMode="auto">
              <a:xfrm>
                <a:off x="6500"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Rectangle 137"/>
              <p:cNvSpPr>
                <a:spLocks noChangeArrowheads="1"/>
              </p:cNvSpPr>
              <p:nvPr/>
            </p:nvSpPr>
            <p:spPr bwMode="auto">
              <a:xfrm>
                <a:off x="6511"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Rectangle 138"/>
              <p:cNvSpPr>
                <a:spLocks noChangeArrowheads="1"/>
              </p:cNvSpPr>
              <p:nvPr/>
            </p:nvSpPr>
            <p:spPr bwMode="auto">
              <a:xfrm>
                <a:off x="6521"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Rectangle 139"/>
              <p:cNvSpPr>
                <a:spLocks noChangeArrowheads="1"/>
              </p:cNvSpPr>
              <p:nvPr/>
            </p:nvSpPr>
            <p:spPr bwMode="auto">
              <a:xfrm>
                <a:off x="6532"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Rectangle 140"/>
              <p:cNvSpPr>
                <a:spLocks noChangeArrowheads="1"/>
              </p:cNvSpPr>
              <p:nvPr/>
            </p:nvSpPr>
            <p:spPr bwMode="auto">
              <a:xfrm>
                <a:off x="6542"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Oval 141"/>
              <p:cNvSpPr>
                <a:spLocks noChangeArrowheads="1"/>
              </p:cNvSpPr>
              <p:nvPr/>
            </p:nvSpPr>
            <p:spPr bwMode="auto">
              <a:xfrm>
                <a:off x="6636" y="1018"/>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Rectangle 142"/>
              <p:cNvSpPr>
                <a:spLocks noChangeArrowheads="1"/>
              </p:cNvSpPr>
              <p:nvPr/>
            </p:nvSpPr>
            <p:spPr bwMode="auto">
              <a:xfrm>
                <a:off x="6483" y="1060"/>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Rectangle 143"/>
              <p:cNvSpPr>
                <a:spLocks noChangeArrowheads="1"/>
              </p:cNvSpPr>
              <p:nvPr/>
            </p:nvSpPr>
            <p:spPr bwMode="auto">
              <a:xfrm>
                <a:off x="6492" y="1067"/>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Rectangle 144"/>
              <p:cNvSpPr>
                <a:spLocks noChangeArrowheads="1"/>
              </p:cNvSpPr>
              <p:nvPr/>
            </p:nvSpPr>
            <p:spPr bwMode="auto">
              <a:xfrm>
                <a:off x="6500"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Rectangle 145"/>
              <p:cNvSpPr>
                <a:spLocks noChangeArrowheads="1"/>
              </p:cNvSpPr>
              <p:nvPr/>
            </p:nvSpPr>
            <p:spPr bwMode="auto">
              <a:xfrm>
                <a:off x="6511"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Rectangle 146"/>
              <p:cNvSpPr>
                <a:spLocks noChangeArrowheads="1"/>
              </p:cNvSpPr>
              <p:nvPr/>
            </p:nvSpPr>
            <p:spPr bwMode="auto">
              <a:xfrm>
                <a:off x="6521"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Rectangle 147"/>
              <p:cNvSpPr>
                <a:spLocks noChangeArrowheads="1"/>
              </p:cNvSpPr>
              <p:nvPr/>
            </p:nvSpPr>
            <p:spPr bwMode="auto">
              <a:xfrm>
                <a:off x="6532"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Rectangle 148"/>
              <p:cNvSpPr>
                <a:spLocks noChangeArrowheads="1"/>
              </p:cNvSpPr>
              <p:nvPr/>
            </p:nvSpPr>
            <p:spPr bwMode="auto">
              <a:xfrm>
                <a:off x="6542"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Oval 149"/>
              <p:cNvSpPr>
                <a:spLocks noChangeArrowheads="1"/>
              </p:cNvSpPr>
              <p:nvPr/>
            </p:nvSpPr>
            <p:spPr bwMode="auto">
              <a:xfrm>
                <a:off x="6636" y="1077"/>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Rectangle 150"/>
              <p:cNvSpPr>
                <a:spLocks noChangeArrowheads="1"/>
              </p:cNvSpPr>
              <p:nvPr/>
            </p:nvSpPr>
            <p:spPr bwMode="auto">
              <a:xfrm>
                <a:off x="6483" y="1119"/>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Rectangle 151"/>
              <p:cNvSpPr>
                <a:spLocks noChangeArrowheads="1"/>
              </p:cNvSpPr>
              <p:nvPr/>
            </p:nvSpPr>
            <p:spPr bwMode="auto">
              <a:xfrm>
                <a:off x="6492" y="1126"/>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Rectangle 152"/>
              <p:cNvSpPr>
                <a:spLocks noChangeArrowheads="1"/>
              </p:cNvSpPr>
              <p:nvPr/>
            </p:nvSpPr>
            <p:spPr bwMode="auto">
              <a:xfrm>
                <a:off x="6500"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Rectangle 153"/>
              <p:cNvSpPr>
                <a:spLocks noChangeArrowheads="1"/>
              </p:cNvSpPr>
              <p:nvPr/>
            </p:nvSpPr>
            <p:spPr bwMode="auto">
              <a:xfrm>
                <a:off x="6511"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Rectangle 154"/>
              <p:cNvSpPr>
                <a:spLocks noChangeArrowheads="1"/>
              </p:cNvSpPr>
              <p:nvPr/>
            </p:nvSpPr>
            <p:spPr bwMode="auto">
              <a:xfrm>
                <a:off x="6521"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Rectangle 155"/>
              <p:cNvSpPr>
                <a:spLocks noChangeArrowheads="1"/>
              </p:cNvSpPr>
              <p:nvPr/>
            </p:nvSpPr>
            <p:spPr bwMode="auto">
              <a:xfrm>
                <a:off x="6532"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Rectangle 156"/>
              <p:cNvSpPr>
                <a:spLocks noChangeArrowheads="1"/>
              </p:cNvSpPr>
              <p:nvPr/>
            </p:nvSpPr>
            <p:spPr bwMode="auto">
              <a:xfrm>
                <a:off x="6542"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Oval 157"/>
              <p:cNvSpPr>
                <a:spLocks noChangeArrowheads="1"/>
              </p:cNvSpPr>
              <p:nvPr/>
            </p:nvSpPr>
            <p:spPr bwMode="auto">
              <a:xfrm>
                <a:off x="6636" y="1136"/>
                <a:ext cx="13"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Rectangle 158"/>
              <p:cNvSpPr>
                <a:spLocks noChangeArrowheads="1"/>
              </p:cNvSpPr>
              <p:nvPr/>
            </p:nvSpPr>
            <p:spPr bwMode="auto">
              <a:xfrm>
                <a:off x="6483" y="1178"/>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Rectangle 159"/>
              <p:cNvSpPr>
                <a:spLocks noChangeArrowheads="1"/>
              </p:cNvSpPr>
              <p:nvPr/>
            </p:nvSpPr>
            <p:spPr bwMode="auto">
              <a:xfrm>
                <a:off x="6492" y="1185"/>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Rectangle 160"/>
              <p:cNvSpPr>
                <a:spLocks noChangeArrowheads="1"/>
              </p:cNvSpPr>
              <p:nvPr/>
            </p:nvSpPr>
            <p:spPr bwMode="auto">
              <a:xfrm>
                <a:off x="6500"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Rectangle 161"/>
              <p:cNvSpPr>
                <a:spLocks noChangeArrowheads="1"/>
              </p:cNvSpPr>
              <p:nvPr/>
            </p:nvSpPr>
            <p:spPr bwMode="auto">
              <a:xfrm>
                <a:off x="6511"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Rectangle 162"/>
              <p:cNvSpPr>
                <a:spLocks noChangeArrowheads="1"/>
              </p:cNvSpPr>
              <p:nvPr/>
            </p:nvSpPr>
            <p:spPr bwMode="auto">
              <a:xfrm>
                <a:off x="6521"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Rectangle 163"/>
              <p:cNvSpPr>
                <a:spLocks noChangeArrowheads="1"/>
              </p:cNvSpPr>
              <p:nvPr/>
            </p:nvSpPr>
            <p:spPr bwMode="auto">
              <a:xfrm>
                <a:off x="6532"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Rectangle 164"/>
              <p:cNvSpPr>
                <a:spLocks noChangeArrowheads="1"/>
              </p:cNvSpPr>
              <p:nvPr/>
            </p:nvSpPr>
            <p:spPr bwMode="auto">
              <a:xfrm>
                <a:off x="6542"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Oval 165"/>
              <p:cNvSpPr>
                <a:spLocks noChangeArrowheads="1"/>
              </p:cNvSpPr>
              <p:nvPr/>
            </p:nvSpPr>
            <p:spPr bwMode="auto">
              <a:xfrm>
                <a:off x="6636" y="1196"/>
                <a:ext cx="13"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Rectangle 166"/>
              <p:cNvSpPr>
                <a:spLocks noChangeArrowheads="1"/>
              </p:cNvSpPr>
              <p:nvPr/>
            </p:nvSpPr>
            <p:spPr bwMode="auto">
              <a:xfrm>
                <a:off x="6483" y="1237"/>
                <a:ext cx="181" cy="4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Rectangle 167"/>
              <p:cNvSpPr>
                <a:spLocks noChangeArrowheads="1"/>
              </p:cNvSpPr>
              <p:nvPr/>
            </p:nvSpPr>
            <p:spPr bwMode="auto">
              <a:xfrm>
                <a:off x="6492" y="1244"/>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Rectangle 168"/>
              <p:cNvSpPr>
                <a:spLocks noChangeArrowheads="1"/>
              </p:cNvSpPr>
              <p:nvPr/>
            </p:nvSpPr>
            <p:spPr bwMode="auto">
              <a:xfrm>
                <a:off x="6500"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Rectangle 169"/>
              <p:cNvSpPr>
                <a:spLocks noChangeArrowheads="1"/>
              </p:cNvSpPr>
              <p:nvPr/>
            </p:nvSpPr>
            <p:spPr bwMode="auto">
              <a:xfrm>
                <a:off x="6511"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Rectangle 170"/>
              <p:cNvSpPr>
                <a:spLocks noChangeArrowheads="1"/>
              </p:cNvSpPr>
              <p:nvPr/>
            </p:nvSpPr>
            <p:spPr bwMode="auto">
              <a:xfrm>
                <a:off x="6521"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Rectangle 171"/>
              <p:cNvSpPr>
                <a:spLocks noChangeArrowheads="1"/>
              </p:cNvSpPr>
              <p:nvPr/>
            </p:nvSpPr>
            <p:spPr bwMode="auto">
              <a:xfrm>
                <a:off x="6532"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Rectangle 172"/>
              <p:cNvSpPr>
                <a:spLocks noChangeArrowheads="1"/>
              </p:cNvSpPr>
              <p:nvPr/>
            </p:nvSpPr>
            <p:spPr bwMode="auto">
              <a:xfrm>
                <a:off x="6542"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Oval 173"/>
              <p:cNvSpPr>
                <a:spLocks noChangeArrowheads="1"/>
              </p:cNvSpPr>
              <p:nvPr/>
            </p:nvSpPr>
            <p:spPr bwMode="auto">
              <a:xfrm>
                <a:off x="6636" y="1255"/>
                <a:ext cx="13"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Rectangle 174"/>
              <p:cNvSpPr>
                <a:spLocks noChangeArrowheads="1"/>
              </p:cNvSpPr>
              <p:nvPr/>
            </p:nvSpPr>
            <p:spPr bwMode="auto">
              <a:xfrm>
                <a:off x="6483" y="1297"/>
                <a:ext cx="181" cy="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Rectangle 175"/>
              <p:cNvSpPr>
                <a:spLocks noChangeArrowheads="1"/>
              </p:cNvSpPr>
              <p:nvPr/>
            </p:nvSpPr>
            <p:spPr bwMode="auto">
              <a:xfrm>
                <a:off x="6492" y="1304"/>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Rectangle 176"/>
              <p:cNvSpPr>
                <a:spLocks noChangeArrowheads="1"/>
              </p:cNvSpPr>
              <p:nvPr/>
            </p:nvSpPr>
            <p:spPr bwMode="auto">
              <a:xfrm>
                <a:off x="6500"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Rectangle 177"/>
              <p:cNvSpPr>
                <a:spLocks noChangeArrowheads="1"/>
              </p:cNvSpPr>
              <p:nvPr/>
            </p:nvSpPr>
            <p:spPr bwMode="auto">
              <a:xfrm>
                <a:off x="6511"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Rectangle 178"/>
              <p:cNvSpPr>
                <a:spLocks noChangeArrowheads="1"/>
              </p:cNvSpPr>
              <p:nvPr/>
            </p:nvSpPr>
            <p:spPr bwMode="auto">
              <a:xfrm>
                <a:off x="6521"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Rectangle 179"/>
              <p:cNvSpPr>
                <a:spLocks noChangeArrowheads="1"/>
              </p:cNvSpPr>
              <p:nvPr/>
            </p:nvSpPr>
            <p:spPr bwMode="auto">
              <a:xfrm>
                <a:off x="6532"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Rectangle 180"/>
              <p:cNvSpPr>
                <a:spLocks noChangeArrowheads="1"/>
              </p:cNvSpPr>
              <p:nvPr/>
            </p:nvSpPr>
            <p:spPr bwMode="auto">
              <a:xfrm>
                <a:off x="6542"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Oval 181"/>
              <p:cNvSpPr>
                <a:spLocks noChangeArrowheads="1"/>
              </p:cNvSpPr>
              <p:nvPr/>
            </p:nvSpPr>
            <p:spPr bwMode="auto">
              <a:xfrm>
                <a:off x="6636" y="1314"/>
                <a:ext cx="13"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Rectangle 182"/>
              <p:cNvSpPr>
                <a:spLocks noChangeArrowheads="1"/>
              </p:cNvSpPr>
              <p:nvPr/>
            </p:nvSpPr>
            <p:spPr bwMode="auto">
              <a:xfrm>
                <a:off x="6448" y="901"/>
                <a:ext cx="251" cy="526"/>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Rectangle 183"/>
              <p:cNvSpPr>
                <a:spLocks noChangeArrowheads="1"/>
              </p:cNvSpPr>
              <p:nvPr/>
            </p:nvSpPr>
            <p:spPr bwMode="auto">
              <a:xfrm>
                <a:off x="6473" y="927"/>
                <a:ext cx="204" cy="4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Rectangle 184"/>
              <p:cNvSpPr>
                <a:spLocks noChangeArrowheads="1"/>
              </p:cNvSpPr>
              <p:nvPr/>
            </p:nvSpPr>
            <p:spPr bwMode="auto">
              <a:xfrm>
                <a:off x="6483" y="94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Rectangle 185"/>
              <p:cNvSpPr>
                <a:spLocks noChangeArrowheads="1"/>
              </p:cNvSpPr>
              <p:nvPr/>
            </p:nvSpPr>
            <p:spPr bwMode="auto">
              <a:xfrm>
                <a:off x="6492" y="948"/>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Rectangle 186"/>
              <p:cNvSpPr>
                <a:spLocks noChangeArrowheads="1"/>
              </p:cNvSpPr>
              <p:nvPr/>
            </p:nvSpPr>
            <p:spPr bwMode="auto">
              <a:xfrm>
                <a:off x="6500"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Rectangle 187"/>
              <p:cNvSpPr>
                <a:spLocks noChangeArrowheads="1"/>
              </p:cNvSpPr>
              <p:nvPr/>
            </p:nvSpPr>
            <p:spPr bwMode="auto">
              <a:xfrm>
                <a:off x="6511"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Rectangle 188"/>
              <p:cNvSpPr>
                <a:spLocks noChangeArrowheads="1"/>
              </p:cNvSpPr>
              <p:nvPr/>
            </p:nvSpPr>
            <p:spPr bwMode="auto">
              <a:xfrm>
                <a:off x="6521"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Rectangle 189"/>
              <p:cNvSpPr>
                <a:spLocks noChangeArrowheads="1"/>
              </p:cNvSpPr>
              <p:nvPr/>
            </p:nvSpPr>
            <p:spPr bwMode="auto">
              <a:xfrm>
                <a:off x="6532"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Rectangle 190"/>
              <p:cNvSpPr>
                <a:spLocks noChangeArrowheads="1"/>
              </p:cNvSpPr>
              <p:nvPr/>
            </p:nvSpPr>
            <p:spPr bwMode="auto">
              <a:xfrm>
                <a:off x="6542"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Oval 191"/>
              <p:cNvSpPr>
                <a:spLocks noChangeArrowheads="1"/>
              </p:cNvSpPr>
              <p:nvPr/>
            </p:nvSpPr>
            <p:spPr bwMode="auto">
              <a:xfrm>
                <a:off x="6636" y="959"/>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Rectangle 192"/>
              <p:cNvSpPr>
                <a:spLocks noChangeArrowheads="1"/>
              </p:cNvSpPr>
              <p:nvPr/>
            </p:nvSpPr>
            <p:spPr bwMode="auto">
              <a:xfrm>
                <a:off x="6483" y="100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Rectangle 193"/>
              <p:cNvSpPr>
                <a:spLocks noChangeArrowheads="1"/>
              </p:cNvSpPr>
              <p:nvPr/>
            </p:nvSpPr>
            <p:spPr bwMode="auto">
              <a:xfrm>
                <a:off x="6492" y="1008"/>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Rectangle 194"/>
              <p:cNvSpPr>
                <a:spLocks noChangeArrowheads="1"/>
              </p:cNvSpPr>
              <p:nvPr/>
            </p:nvSpPr>
            <p:spPr bwMode="auto">
              <a:xfrm>
                <a:off x="6500"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Rectangle 195"/>
              <p:cNvSpPr>
                <a:spLocks noChangeArrowheads="1"/>
              </p:cNvSpPr>
              <p:nvPr/>
            </p:nvSpPr>
            <p:spPr bwMode="auto">
              <a:xfrm>
                <a:off x="6511"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Rectangle 196"/>
              <p:cNvSpPr>
                <a:spLocks noChangeArrowheads="1"/>
              </p:cNvSpPr>
              <p:nvPr/>
            </p:nvSpPr>
            <p:spPr bwMode="auto">
              <a:xfrm>
                <a:off x="6521"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Rectangle 197"/>
              <p:cNvSpPr>
                <a:spLocks noChangeArrowheads="1"/>
              </p:cNvSpPr>
              <p:nvPr/>
            </p:nvSpPr>
            <p:spPr bwMode="auto">
              <a:xfrm>
                <a:off x="6532"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Rectangle 198"/>
              <p:cNvSpPr>
                <a:spLocks noChangeArrowheads="1"/>
              </p:cNvSpPr>
              <p:nvPr/>
            </p:nvSpPr>
            <p:spPr bwMode="auto">
              <a:xfrm>
                <a:off x="6542"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Oval 199"/>
              <p:cNvSpPr>
                <a:spLocks noChangeArrowheads="1"/>
              </p:cNvSpPr>
              <p:nvPr/>
            </p:nvSpPr>
            <p:spPr bwMode="auto">
              <a:xfrm>
                <a:off x="6636" y="1018"/>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Rectangle 200"/>
              <p:cNvSpPr>
                <a:spLocks noChangeArrowheads="1"/>
              </p:cNvSpPr>
              <p:nvPr/>
            </p:nvSpPr>
            <p:spPr bwMode="auto">
              <a:xfrm>
                <a:off x="6483" y="1060"/>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Rectangle 201"/>
              <p:cNvSpPr>
                <a:spLocks noChangeArrowheads="1"/>
              </p:cNvSpPr>
              <p:nvPr/>
            </p:nvSpPr>
            <p:spPr bwMode="auto">
              <a:xfrm>
                <a:off x="6492" y="1067"/>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Rectangle 202"/>
              <p:cNvSpPr>
                <a:spLocks noChangeArrowheads="1"/>
              </p:cNvSpPr>
              <p:nvPr/>
            </p:nvSpPr>
            <p:spPr bwMode="auto">
              <a:xfrm>
                <a:off x="6500"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Rectangle 203"/>
              <p:cNvSpPr>
                <a:spLocks noChangeArrowheads="1"/>
              </p:cNvSpPr>
              <p:nvPr/>
            </p:nvSpPr>
            <p:spPr bwMode="auto">
              <a:xfrm>
                <a:off x="6511"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Rectangle 204"/>
              <p:cNvSpPr>
                <a:spLocks noChangeArrowheads="1"/>
              </p:cNvSpPr>
              <p:nvPr/>
            </p:nvSpPr>
            <p:spPr bwMode="auto">
              <a:xfrm>
                <a:off x="6521"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406"/>
            <p:cNvGrpSpPr>
              <a:grpSpLocks/>
            </p:cNvGrpSpPr>
            <p:nvPr/>
          </p:nvGrpSpPr>
          <p:grpSpPr bwMode="auto">
            <a:xfrm>
              <a:off x="6483" y="901"/>
              <a:ext cx="783" cy="526"/>
              <a:chOff x="6483" y="901"/>
              <a:chExt cx="783" cy="526"/>
            </a:xfrm>
          </p:grpSpPr>
          <p:sp>
            <p:nvSpPr>
              <p:cNvPr id="195" name="Rectangle 206"/>
              <p:cNvSpPr>
                <a:spLocks noChangeArrowheads="1"/>
              </p:cNvSpPr>
              <p:nvPr/>
            </p:nvSpPr>
            <p:spPr bwMode="auto">
              <a:xfrm>
                <a:off x="6532"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207"/>
              <p:cNvSpPr>
                <a:spLocks noChangeArrowheads="1"/>
              </p:cNvSpPr>
              <p:nvPr/>
            </p:nvSpPr>
            <p:spPr bwMode="auto">
              <a:xfrm>
                <a:off x="6542"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Oval 208"/>
              <p:cNvSpPr>
                <a:spLocks noChangeArrowheads="1"/>
              </p:cNvSpPr>
              <p:nvPr/>
            </p:nvSpPr>
            <p:spPr bwMode="auto">
              <a:xfrm>
                <a:off x="6636" y="1077"/>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209"/>
              <p:cNvSpPr>
                <a:spLocks noChangeArrowheads="1"/>
              </p:cNvSpPr>
              <p:nvPr/>
            </p:nvSpPr>
            <p:spPr bwMode="auto">
              <a:xfrm>
                <a:off x="6483" y="1119"/>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210"/>
              <p:cNvSpPr>
                <a:spLocks noChangeArrowheads="1"/>
              </p:cNvSpPr>
              <p:nvPr/>
            </p:nvSpPr>
            <p:spPr bwMode="auto">
              <a:xfrm>
                <a:off x="6492" y="1126"/>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211"/>
              <p:cNvSpPr>
                <a:spLocks noChangeArrowheads="1"/>
              </p:cNvSpPr>
              <p:nvPr/>
            </p:nvSpPr>
            <p:spPr bwMode="auto">
              <a:xfrm>
                <a:off x="6500"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12"/>
              <p:cNvSpPr>
                <a:spLocks noChangeArrowheads="1"/>
              </p:cNvSpPr>
              <p:nvPr/>
            </p:nvSpPr>
            <p:spPr bwMode="auto">
              <a:xfrm>
                <a:off x="6511"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213"/>
              <p:cNvSpPr>
                <a:spLocks noChangeArrowheads="1"/>
              </p:cNvSpPr>
              <p:nvPr/>
            </p:nvSpPr>
            <p:spPr bwMode="auto">
              <a:xfrm>
                <a:off x="6521"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14"/>
              <p:cNvSpPr>
                <a:spLocks noChangeArrowheads="1"/>
              </p:cNvSpPr>
              <p:nvPr/>
            </p:nvSpPr>
            <p:spPr bwMode="auto">
              <a:xfrm>
                <a:off x="6532"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215"/>
              <p:cNvSpPr>
                <a:spLocks noChangeArrowheads="1"/>
              </p:cNvSpPr>
              <p:nvPr/>
            </p:nvSpPr>
            <p:spPr bwMode="auto">
              <a:xfrm>
                <a:off x="6542"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16"/>
              <p:cNvSpPr>
                <a:spLocks noChangeArrowheads="1"/>
              </p:cNvSpPr>
              <p:nvPr/>
            </p:nvSpPr>
            <p:spPr bwMode="auto">
              <a:xfrm>
                <a:off x="6636" y="1136"/>
                <a:ext cx="13"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17"/>
              <p:cNvSpPr>
                <a:spLocks noChangeArrowheads="1"/>
              </p:cNvSpPr>
              <p:nvPr/>
            </p:nvSpPr>
            <p:spPr bwMode="auto">
              <a:xfrm>
                <a:off x="6483" y="1178"/>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218"/>
              <p:cNvSpPr>
                <a:spLocks noChangeArrowheads="1"/>
              </p:cNvSpPr>
              <p:nvPr/>
            </p:nvSpPr>
            <p:spPr bwMode="auto">
              <a:xfrm>
                <a:off x="6492" y="1185"/>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219"/>
              <p:cNvSpPr>
                <a:spLocks noChangeArrowheads="1"/>
              </p:cNvSpPr>
              <p:nvPr/>
            </p:nvSpPr>
            <p:spPr bwMode="auto">
              <a:xfrm>
                <a:off x="6500"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220"/>
              <p:cNvSpPr>
                <a:spLocks noChangeArrowheads="1"/>
              </p:cNvSpPr>
              <p:nvPr/>
            </p:nvSpPr>
            <p:spPr bwMode="auto">
              <a:xfrm>
                <a:off x="6511"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221"/>
              <p:cNvSpPr>
                <a:spLocks noChangeArrowheads="1"/>
              </p:cNvSpPr>
              <p:nvPr/>
            </p:nvSpPr>
            <p:spPr bwMode="auto">
              <a:xfrm>
                <a:off x="6521"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222"/>
              <p:cNvSpPr>
                <a:spLocks noChangeArrowheads="1"/>
              </p:cNvSpPr>
              <p:nvPr/>
            </p:nvSpPr>
            <p:spPr bwMode="auto">
              <a:xfrm>
                <a:off x="6532"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223"/>
              <p:cNvSpPr>
                <a:spLocks noChangeArrowheads="1"/>
              </p:cNvSpPr>
              <p:nvPr/>
            </p:nvSpPr>
            <p:spPr bwMode="auto">
              <a:xfrm>
                <a:off x="6542"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224"/>
              <p:cNvSpPr>
                <a:spLocks noChangeArrowheads="1"/>
              </p:cNvSpPr>
              <p:nvPr/>
            </p:nvSpPr>
            <p:spPr bwMode="auto">
              <a:xfrm>
                <a:off x="6636" y="1196"/>
                <a:ext cx="13"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225"/>
              <p:cNvSpPr>
                <a:spLocks noChangeArrowheads="1"/>
              </p:cNvSpPr>
              <p:nvPr/>
            </p:nvSpPr>
            <p:spPr bwMode="auto">
              <a:xfrm>
                <a:off x="6483" y="1237"/>
                <a:ext cx="181" cy="4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226"/>
              <p:cNvSpPr>
                <a:spLocks noChangeArrowheads="1"/>
              </p:cNvSpPr>
              <p:nvPr/>
            </p:nvSpPr>
            <p:spPr bwMode="auto">
              <a:xfrm>
                <a:off x="6492" y="1244"/>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227"/>
              <p:cNvSpPr>
                <a:spLocks noChangeArrowheads="1"/>
              </p:cNvSpPr>
              <p:nvPr/>
            </p:nvSpPr>
            <p:spPr bwMode="auto">
              <a:xfrm>
                <a:off x="6500"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228"/>
              <p:cNvSpPr>
                <a:spLocks noChangeArrowheads="1"/>
              </p:cNvSpPr>
              <p:nvPr/>
            </p:nvSpPr>
            <p:spPr bwMode="auto">
              <a:xfrm>
                <a:off x="6511"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229"/>
              <p:cNvSpPr>
                <a:spLocks noChangeArrowheads="1"/>
              </p:cNvSpPr>
              <p:nvPr/>
            </p:nvSpPr>
            <p:spPr bwMode="auto">
              <a:xfrm>
                <a:off x="6521"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Rectangle 230"/>
              <p:cNvSpPr>
                <a:spLocks noChangeArrowheads="1"/>
              </p:cNvSpPr>
              <p:nvPr/>
            </p:nvSpPr>
            <p:spPr bwMode="auto">
              <a:xfrm>
                <a:off x="6532"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231"/>
              <p:cNvSpPr>
                <a:spLocks noChangeArrowheads="1"/>
              </p:cNvSpPr>
              <p:nvPr/>
            </p:nvSpPr>
            <p:spPr bwMode="auto">
              <a:xfrm>
                <a:off x="6542"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232"/>
              <p:cNvSpPr>
                <a:spLocks noChangeArrowheads="1"/>
              </p:cNvSpPr>
              <p:nvPr/>
            </p:nvSpPr>
            <p:spPr bwMode="auto">
              <a:xfrm>
                <a:off x="6636" y="1255"/>
                <a:ext cx="13"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Rectangle 233"/>
              <p:cNvSpPr>
                <a:spLocks noChangeArrowheads="1"/>
              </p:cNvSpPr>
              <p:nvPr/>
            </p:nvSpPr>
            <p:spPr bwMode="auto">
              <a:xfrm>
                <a:off x="6483" y="1297"/>
                <a:ext cx="181" cy="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234"/>
              <p:cNvSpPr>
                <a:spLocks noChangeArrowheads="1"/>
              </p:cNvSpPr>
              <p:nvPr/>
            </p:nvSpPr>
            <p:spPr bwMode="auto">
              <a:xfrm>
                <a:off x="6492" y="1304"/>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Rectangle 235"/>
              <p:cNvSpPr>
                <a:spLocks noChangeArrowheads="1"/>
              </p:cNvSpPr>
              <p:nvPr/>
            </p:nvSpPr>
            <p:spPr bwMode="auto">
              <a:xfrm>
                <a:off x="6500"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Rectangle 236"/>
              <p:cNvSpPr>
                <a:spLocks noChangeArrowheads="1"/>
              </p:cNvSpPr>
              <p:nvPr/>
            </p:nvSpPr>
            <p:spPr bwMode="auto">
              <a:xfrm>
                <a:off x="6511"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Rectangle 237"/>
              <p:cNvSpPr>
                <a:spLocks noChangeArrowheads="1"/>
              </p:cNvSpPr>
              <p:nvPr/>
            </p:nvSpPr>
            <p:spPr bwMode="auto">
              <a:xfrm>
                <a:off x="6521"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Rectangle 238"/>
              <p:cNvSpPr>
                <a:spLocks noChangeArrowheads="1"/>
              </p:cNvSpPr>
              <p:nvPr/>
            </p:nvSpPr>
            <p:spPr bwMode="auto">
              <a:xfrm>
                <a:off x="6532"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Rectangle 239"/>
              <p:cNvSpPr>
                <a:spLocks noChangeArrowheads="1"/>
              </p:cNvSpPr>
              <p:nvPr/>
            </p:nvSpPr>
            <p:spPr bwMode="auto">
              <a:xfrm>
                <a:off x="6542"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Oval 240"/>
              <p:cNvSpPr>
                <a:spLocks noChangeArrowheads="1"/>
              </p:cNvSpPr>
              <p:nvPr/>
            </p:nvSpPr>
            <p:spPr bwMode="auto">
              <a:xfrm>
                <a:off x="6636" y="1314"/>
                <a:ext cx="13"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241"/>
              <p:cNvSpPr>
                <a:spLocks noChangeArrowheads="1"/>
              </p:cNvSpPr>
              <p:nvPr/>
            </p:nvSpPr>
            <p:spPr bwMode="auto">
              <a:xfrm>
                <a:off x="6731" y="901"/>
                <a:ext cx="252" cy="52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Rectangle 242"/>
              <p:cNvSpPr>
                <a:spLocks noChangeArrowheads="1"/>
              </p:cNvSpPr>
              <p:nvPr/>
            </p:nvSpPr>
            <p:spPr bwMode="auto">
              <a:xfrm>
                <a:off x="6755" y="927"/>
                <a:ext cx="204" cy="4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243"/>
              <p:cNvSpPr>
                <a:spLocks noChangeArrowheads="1"/>
              </p:cNvSpPr>
              <p:nvPr/>
            </p:nvSpPr>
            <p:spPr bwMode="auto">
              <a:xfrm>
                <a:off x="6767" y="941"/>
                <a:ext cx="180"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244"/>
              <p:cNvSpPr>
                <a:spLocks noChangeArrowheads="1"/>
              </p:cNvSpPr>
              <p:nvPr/>
            </p:nvSpPr>
            <p:spPr bwMode="auto">
              <a:xfrm>
                <a:off x="6774"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245"/>
              <p:cNvSpPr>
                <a:spLocks noChangeArrowheads="1"/>
              </p:cNvSpPr>
              <p:nvPr/>
            </p:nvSpPr>
            <p:spPr bwMode="auto">
              <a:xfrm>
                <a:off x="6785"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246"/>
              <p:cNvSpPr>
                <a:spLocks noChangeArrowheads="1"/>
              </p:cNvSpPr>
              <p:nvPr/>
            </p:nvSpPr>
            <p:spPr bwMode="auto">
              <a:xfrm>
                <a:off x="6795"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247"/>
              <p:cNvSpPr>
                <a:spLocks noChangeArrowheads="1"/>
              </p:cNvSpPr>
              <p:nvPr/>
            </p:nvSpPr>
            <p:spPr bwMode="auto">
              <a:xfrm>
                <a:off x="6804"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248"/>
              <p:cNvSpPr>
                <a:spLocks noChangeArrowheads="1"/>
              </p:cNvSpPr>
              <p:nvPr/>
            </p:nvSpPr>
            <p:spPr bwMode="auto">
              <a:xfrm>
                <a:off x="6814"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249"/>
              <p:cNvSpPr>
                <a:spLocks noChangeArrowheads="1"/>
              </p:cNvSpPr>
              <p:nvPr/>
            </p:nvSpPr>
            <p:spPr bwMode="auto">
              <a:xfrm>
                <a:off x="6825"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250"/>
              <p:cNvSpPr>
                <a:spLocks noChangeArrowheads="1"/>
              </p:cNvSpPr>
              <p:nvPr/>
            </p:nvSpPr>
            <p:spPr bwMode="auto">
              <a:xfrm>
                <a:off x="6921" y="959"/>
                <a:ext cx="10"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251"/>
              <p:cNvSpPr>
                <a:spLocks noChangeArrowheads="1"/>
              </p:cNvSpPr>
              <p:nvPr/>
            </p:nvSpPr>
            <p:spPr bwMode="auto">
              <a:xfrm>
                <a:off x="6767" y="1001"/>
                <a:ext cx="180"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252"/>
              <p:cNvSpPr>
                <a:spLocks noChangeArrowheads="1"/>
              </p:cNvSpPr>
              <p:nvPr/>
            </p:nvSpPr>
            <p:spPr bwMode="auto">
              <a:xfrm>
                <a:off x="6774"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253"/>
              <p:cNvSpPr>
                <a:spLocks noChangeArrowheads="1"/>
              </p:cNvSpPr>
              <p:nvPr/>
            </p:nvSpPr>
            <p:spPr bwMode="auto">
              <a:xfrm>
                <a:off x="6785"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254"/>
              <p:cNvSpPr>
                <a:spLocks noChangeArrowheads="1"/>
              </p:cNvSpPr>
              <p:nvPr/>
            </p:nvSpPr>
            <p:spPr bwMode="auto">
              <a:xfrm>
                <a:off x="6795"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255"/>
              <p:cNvSpPr>
                <a:spLocks noChangeArrowheads="1"/>
              </p:cNvSpPr>
              <p:nvPr/>
            </p:nvSpPr>
            <p:spPr bwMode="auto">
              <a:xfrm>
                <a:off x="6804"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256"/>
              <p:cNvSpPr>
                <a:spLocks noChangeArrowheads="1"/>
              </p:cNvSpPr>
              <p:nvPr/>
            </p:nvSpPr>
            <p:spPr bwMode="auto">
              <a:xfrm>
                <a:off x="6814"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257"/>
              <p:cNvSpPr>
                <a:spLocks noChangeArrowheads="1"/>
              </p:cNvSpPr>
              <p:nvPr/>
            </p:nvSpPr>
            <p:spPr bwMode="auto">
              <a:xfrm>
                <a:off x="6825"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258"/>
              <p:cNvSpPr>
                <a:spLocks noChangeArrowheads="1"/>
              </p:cNvSpPr>
              <p:nvPr/>
            </p:nvSpPr>
            <p:spPr bwMode="auto">
              <a:xfrm>
                <a:off x="6921" y="1018"/>
                <a:ext cx="10"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259"/>
              <p:cNvSpPr>
                <a:spLocks noChangeArrowheads="1"/>
              </p:cNvSpPr>
              <p:nvPr/>
            </p:nvSpPr>
            <p:spPr bwMode="auto">
              <a:xfrm>
                <a:off x="6767" y="1060"/>
                <a:ext cx="180"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260"/>
              <p:cNvSpPr>
                <a:spLocks noChangeArrowheads="1"/>
              </p:cNvSpPr>
              <p:nvPr/>
            </p:nvSpPr>
            <p:spPr bwMode="auto">
              <a:xfrm>
                <a:off x="6774"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261"/>
              <p:cNvSpPr>
                <a:spLocks noChangeArrowheads="1"/>
              </p:cNvSpPr>
              <p:nvPr/>
            </p:nvSpPr>
            <p:spPr bwMode="auto">
              <a:xfrm>
                <a:off x="6785"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262"/>
              <p:cNvSpPr>
                <a:spLocks noChangeArrowheads="1"/>
              </p:cNvSpPr>
              <p:nvPr/>
            </p:nvSpPr>
            <p:spPr bwMode="auto">
              <a:xfrm>
                <a:off x="6795"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Rectangle 263"/>
              <p:cNvSpPr>
                <a:spLocks noChangeArrowheads="1"/>
              </p:cNvSpPr>
              <p:nvPr/>
            </p:nvSpPr>
            <p:spPr bwMode="auto">
              <a:xfrm>
                <a:off x="6804"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Rectangle 264"/>
              <p:cNvSpPr>
                <a:spLocks noChangeArrowheads="1"/>
              </p:cNvSpPr>
              <p:nvPr/>
            </p:nvSpPr>
            <p:spPr bwMode="auto">
              <a:xfrm>
                <a:off x="6814"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Rectangle 265"/>
              <p:cNvSpPr>
                <a:spLocks noChangeArrowheads="1"/>
              </p:cNvSpPr>
              <p:nvPr/>
            </p:nvSpPr>
            <p:spPr bwMode="auto">
              <a:xfrm>
                <a:off x="6825"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Oval 266"/>
              <p:cNvSpPr>
                <a:spLocks noChangeArrowheads="1"/>
              </p:cNvSpPr>
              <p:nvPr/>
            </p:nvSpPr>
            <p:spPr bwMode="auto">
              <a:xfrm>
                <a:off x="6921" y="1077"/>
                <a:ext cx="10"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267"/>
              <p:cNvSpPr>
                <a:spLocks noChangeArrowheads="1"/>
              </p:cNvSpPr>
              <p:nvPr/>
            </p:nvSpPr>
            <p:spPr bwMode="auto">
              <a:xfrm>
                <a:off x="6767" y="1119"/>
                <a:ext cx="180"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268"/>
              <p:cNvSpPr>
                <a:spLocks noChangeArrowheads="1"/>
              </p:cNvSpPr>
              <p:nvPr/>
            </p:nvSpPr>
            <p:spPr bwMode="auto">
              <a:xfrm>
                <a:off x="6774"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269"/>
              <p:cNvSpPr>
                <a:spLocks noChangeArrowheads="1"/>
              </p:cNvSpPr>
              <p:nvPr/>
            </p:nvSpPr>
            <p:spPr bwMode="auto">
              <a:xfrm>
                <a:off x="6785"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Rectangle 270"/>
              <p:cNvSpPr>
                <a:spLocks noChangeArrowheads="1"/>
              </p:cNvSpPr>
              <p:nvPr/>
            </p:nvSpPr>
            <p:spPr bwMode="auto">
              <a:xfrm>
                <a:off x="6795"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271"/>
              <p:cNvSpPr>
                <a:spLocks noChangeArrowheads="1"/>
              </p:cNvSpPr>
              <p:nvPr/>
            </p:nvSpPr>
            <p:spPr bwMode="auto">
              <a:xfrm>
                <a:off x="6804"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Rectangle 272"/>
              <p:cNvSpPr>
                <a:spLocks noChangeArrowheads="1"/>
              </p:cNvSpPr>
              <p:nvPr/>
            </p:nvSpPr>
            <p:spPr bwMode="auto">
              <a:xfrm>
                <a:off x="6814"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273"/>
              <p:cNvSpPr>
                <a:spLocks noChangeArrowheads="1"/>
              </p:cNvSpPr>
              <p:nvPr/>
            </p:nvSpPr>
            <p:spPr bwMode="auto">
              <a:xfrm>
                <a:off x="6825"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Oval 274"/>
              <p:cNvSpPr>
                <a:spLocks noChangeArrowheads="1"/>
              </p:cNvSpPr>
              <p:nvPr/>
            </p:nvSpPr>
            <p:spPr bwMode="auto">
              <a:xfrm>
                <a:off x="6921" y="1136"/>
                <a:ext cx="10"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275"/>
              <p:cNvSpPr>
                <a:spLocks noChangeArrowheads="1"/>
              </p:cNvSpPr>
              <p:nvPr/>
            </p:nvSpPr>
            <p:spPr bwMode="auto">
              <a:xfrm>
                <a:off x="6767" y="1178"/>
                <a:ext cx="180"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Rectangle 276"/>
              <p:cNvSpPr>
                <a:spLocks noChangeArrowheads="1"/>
              </p:cNvSpPr>
              <p:nvPr/>
            </p:nvSpPr>
            <p:spPr bwMode="auto">
              <a:xfrm>
                <a:off x="6774"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77"/>
              <p:cNvSpPr>
                <a:spLocks noChangeArrowheads="1"/>
              </p:cNvSpPr>
              <p:nvPr/>
            </p:nvSpPr>
            <p:spPr bwMode="auto">
              <a:xfrm>
                <a:off x="6785"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Rectangle 278"/>
              <p:cNvSpPr>
                <a:spLocks noChangeArrowheads="1"/>
              </p:cNvSpPr>
              <p:nvPr/>
            </p:nvSpPr>
            <p:spPr bwMode="auto">
              <a:xfrm>
                <a:off x="6795"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279"/>
              <p:cNvSpPr>
                <a:spLocks noChangeArrowheads="1"/>
              </p:cNvSpPr>
              <p:nvPr/>
            </p:nvSpPr>
            <p:spPr bwMode="auto">
              <a:xfrm>
                <a:off x="6804"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280"/>
              <p:cNvSpPr>
                <a:spLocks noChangeArrowheads="1"/>
              </p:cNvSpPr>
              <p:nvPr/>
            </p:nvSpPr>
            <p:spPr bwMode="auto">
              <a:xfrm>
                <a:off x="6814"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Rectangle 281"/>
              <p:cNvSpPr>
                <a:spLocks noChangeArrowheads="1"/>
              </p:cNvSpPr>
              <p:nvPr/>
            </p:nvSpPr>
            <p:spPr bwMode="auto">
              <a:xfrm>
                <a:off x="6825"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Oval 282"/>
              <p:cNvSpPr>
                <a:spLocks noChangeArrowheads="1"/>
              </p:cNvSpPr>
              <p:nvPr/>
            </p:nvSpPr>
            <p:spPr bwMode="auto">
              <a:xfrm>
                <a:off x="6921" y="1196"/>
                <a:ext cx="10"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283"/>
              <p:cNvSpPr>
                <a:spLocks noChangeArrowheads="1"/>
              </p:cNvSpPr>
              <p:nvPr/>
            </p:nvSpPr>
            <p:spPr bwMode="auto">
              <a:xfrm>
                <a:off x="6767" y="1237"/>
                <a:ext cx="180" cy="4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284"/>
              <p:cNvSpPr>
                <a:spLocks noChangeArrowheads="1"/>
              </p:cNvSpPr>
              <p:nvPr/>
            </p:nvSpPr>
            <p:spPr bwMode="auto">
              <a:xfrm>
                <a:off x="6774"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285"/>
              <p:cNvSpPr>
                <a:spLocks noChangeArrowheads="1"/>
              </p:cNvSpPr>
              <p:nvPr/>
            </p:nvSpPr>
            <p:spPr bwMode="auto">
              <a:xfrm>
                <a:off x="6785"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286"/>
              <p:cNvSpPr>
                <a:spLocks noChangeArrowheads="1"/>
              </p:cNvSpPr>
              <p:nvPr/>
            </p:nvSpPr>
            <p:spPr bwMode="auto">
              <a:xfrm>
                <a:off x="6795"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287"/>
              <p:cNvSpPr>
                <a:spLocks noChangeArrowheads="1"/>
              </p:cNvSpPr>
              <p:nvPr/>
            </p:nvSpPr>
            <p:spPr bwMode="auto">
              <a:xfrm>
                <a:off x="6804"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288"/>
              <p:cNvSpPr>
                <a:spLocks noChangeArrowheads="1"/>
              </p:cNvSpPr>
              <p:nvPr/>
            </p:nvSpPr>
            <p:spPr bwMode="auto">
              <a:xfrm>
                <a:off x="6814"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289"/>
              <p:cNvSpPr>
                <a:spLocks noChangeArrowheads="1"/>
              </p:cNvSpPr>
              <p:nvPr/>
            </p:nvSpPr>
            <p:spPr bwMode="auto">
              <a:xfrm>
                <a:off x="6825"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Oval 290"/>
              <p:cNvSpPr>
                <a:spLocks noChangeArrowheads="1"/>
              </p:cNvSpPr>
              <p:nvPr/>
            </p:nvSpPr>
            <p:spPr bwMode="auto">
              <a:xfrm>
                <a:off x="6921" y="1255"/>
                <a:ext cx="10"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291"/>
              <p:cNvSpPr>
                <a:spLocks noChangeArrowheads="1"/>
              </p:cNvSpPr>
              <p:nvPr/>
            </p:nvSpPr>
            <p:spPr bwMode="auto">
              <a:xfrm>
                <a:off x="6767" y="1297"/>
                <a:ext cx="180" cy="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292"/>
              <p:cNvSpPr>
                <a:spLocks noChangeArrowheads="1"/>
              </p:cNvSpPr>
              <p:nvPr/>
            </p:nvSpPr>
            <p:spPr bwMode="auto">
              <a:xfrm>
                <a:off x="6774"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Rectangle 293"/>
              <p:cNvSpPr>
                <a:spLocks noChangeArrowheads="1"/>
              </p:cNvSpPr>
              <p:nvPr/>
            </p:nvSpPr>
            <p:spPr bwMode="auto">
              <a:xfrm>
                <a:off x="6785"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294"/>
              <p:cNvSpPr>
                <a:spLocks noChangeArrowheads="1"/>
              </p:cNvSpPr>
              <p:nvPr/>
            </p:nvSpPr>
            <p:spPr bwMode="auto">
              <a:xfrm>
                <a:off x="6795"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295"/>
              <p:cNvSpPr>
                <a:spLocks noChangeArrowheads="1"/>
              </p:cNvSpPr>
              <p:nvPr/>
            </p:nvSpPr>
            <p:spPr bwMode="auto">
              <a:xfrm>
                <a:off x="6804"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296"/>
              <p:cNvSpPr>
                <a:spLocks noChangeArrowheads="1"/>
              </p:cNvSpPr>
              <p:nvPr/>
            </p:nvSpPr>
            <p:spPr bwMode="auto">
              <a:xfrm>
                <a:off x="6814"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297"/>
              <p:cNvSpPr>
                <a:spLocks noChangeArrowheads="1"/>
              </p:cNvSpPr>
              <p:nvPr/>
            </p:nvSpPr>
            <p:spPr bwMode="auto">
              <a:xfrm>
                <a:off x="6825"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Oval 298"/>
              <p:cNvSpPr>
                <a:spLocks noChangeArrowheads="1"/>
              </p:cNvSpPr>
              <p:nvPr/>
            </p:nvSpPr>
            <p:spPr bwMode="auto">
              <a:xfrm>
                <a:off x="6921" y="1314"/>
                <a:ext cx="10"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299"/>
              <p:cNvSpPr>
                <a:spLocks noChangeArrowheads="1"/>
              </p:cNvSpPr>
              <p:nvPr/>
            </p:nvSpPr>
            <p:spPr bwMode="auto">
              <a:xfrm>
                <a:off x="6731" y="901"/>
                <a:ext cx="252" cy="526"/>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00"/>
              <p:cNvSpPr>
                <a:spLocks noChangeArrowheads="1"/>
              </p:cNvSpPr>
              <p:nvPr/>
            </p:nvSpPr>
            <p:spPr bwMode="auto">
              <a:xfrm>
                <a:off x="6755" y="927"/>
                <a:ext cx="204" cy="4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01"/>
              <p:cNvSpPr>
                <a:spLocks noChangeArrowheads="1"/>
              </p:cNvSpPr>
              <p:nvPr/>
            </p:nvSpPr>
            <p:spPr bwMode="auto">
              <a:xfrm>
                <a:off x="6767" y="941"/>
                <a:ext cx="180"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02"/>
              <p:cNvSpPr>
                <a:spLocks noChangeArrowheads="1"/>
              </p:cNvSpPr>
              <p:nvPr/>
            </p:nvSpPr>
            <p:spPr bwMode="auto">
              <a:xfrm>
                <a:off x="6774"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03"/>
              <p:cNvSpPr>
                <a:spLocks noChangeArrowheads="1"/>
              </p:cNvSpPr>
              <p:nvPr/>
            </p:nvSpPr>
            <p:spPr bwMode="auto">
              <a:xfrm>
                <a:off x="6785"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04"/>
              <p:cNvSpPr>
                <a:spLocks noChangeArrowheads="1"/>
              </p:cNvSpPr>
              <p:nvPr/>
            </p:nvSpPr>
            <p:spPr bwMode="auto">
              <a:xfrm>
                <a:off x="6795"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05"/>
              <p:cNvSpPr>
                <a:spLocks noChangeArrowheads="1"/>
              </p:cNvSpPr>
              <p:nvPr/>
            </p:nvSpPr>
            <p:spPr bwMode="auto">
              <a:xfrm>
                <a:off x="6804"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06"/>
              <p:cNvSpPr>
                <a:spLocks noChangeArrowheads="1"/>
              </p:cNvSpPr>
              <p:nvPr/>
            </p:nvSpPr>
            <p:spPr bwMode="auto">
              <a:xfrm>
                <a:off x="6814"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07"/>
              <p:cNvSpPr>
                <a:spLocks noChangeArrowheads="1"/>
              </p:cNvSpPr>
              <p:nvPr/>
            </p:nvSpPr>
            <p:spPr bwMode="auto">
              <a:xfrm>
                <a:off x="6825"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Oval 308"/>
              <p:cNvSpPr>
                <a:spLocks noChangeArrowheads="1"/>
              </p:cNvSpPr>
              <p:nvPr/>
            </p:nvSpPr>
            <p:spPr bwMode="auto">
              <a:xfrm>
                <a:off x="6921" y="959"/>
                <a:ext cx="10"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09"/>
              <p:cNvSpPr>
                <a:spLocks noChangeArrowheads="1"/>
              </p:cNvSpPr>
              <p:nvPr/>
            </p:nvSpPr>
            <p:spPr bwMode="auto">
              <a:xfrm>
                <a:off x="6767" y="1001"/>
                <a:ext cx="180"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10"/>
              <p:cNvSpPr>
                <a:spLocks noChangeArrowheads="1"/>
              </p:cNvSpPr>
              <p:nvPr/>
            </p:nvSpPr>
            <p:spPr bwMode="auto">
              <a:xfrm>
                <a:off x="6774"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Rectangle 311"/>
              <p:cNvSpPr>
                <a:spLocks noChangeArrowheads="1"/>
              </p:cNvSpPr>
              <p:nvPr/>
            </p:nvSpPr>
            <p:spPr bwMode="auto">
              <a:xfrm>
                <a:off x="6785"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Rectangle 312"/>
              <p:cNvSpPr>
                <a:spLocks noChangeArrowheads="1"/>
              </p:cNvSpPr>
              <p:nvPr/>
            </p:nvSpPr>
            <p:spPr bwMode="auto">
              <a:xfrm>
                <a:off x="6795"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Rectangle 313"/>
              <p:cNvSpPr>
                <a:spLocks noChangeArrowheads="1"/>
              </p:cNvSpPr>
              <p:nvPr/>
            </p:nvSpPr>
            <p:spPr bwMode="auto">
              <a:xfrm>
                <a:off x="6804"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14"/>
              <p:cNvSpPr>
                <a:spLocks noChangeArrowheads="1"/>
              </p:cNvSpPr>
              <p:nvPr/>
            </p:nvSpPr>
            <p:spPr bwMode="auto">
              <a:xfrm>
                <a:off x="6814"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Rectangle 315"/>
              <p:cNvSpPr>
                <a:spLocks noChangeArrowheads="1"/>
              </p:cNvSpPr>
              <p:nvPr/>
            </p:nvSpPr>
            <p:spPr bwMode="auto">
              <a:xfrm>
                <a:off x="6825"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Oval 316"/>
              <p:cNvSpPr>
                <a:spLocks noChangeArrowheads="1"/>
              </p:cNvSpPr>
              <p:nvPr/>
            </p:nvSpPr>
            <p:spPr bwMode="auto">
              <a:xfrm>
                <a:off x="6921" y="1018"/>
                <a:ext cx="10"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Rectangle 317"/>
              <p:cNvSpPr>
                <a:spLocks noChangeArrowheads="1"/>
              </p:cNvSpPr>
              <p:nvPr/>
            </p:nvSpPr>
            <p:spPr bwMode="auto">
              <a:xfrm>
                <a:off x="6767" y="1060"/>
                <a:ext cx="180"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Rectangle 318"/>
              <p:cNvSpPr>
                <a:spLocks noChangeArrowheads="1"/>
              </p:cNvSpPr>
              <p:nvPr/>
            </p:nvSpPr>
            <p:spPr bwMode="auto">
              <a:xfrm>
                <a:off x="6774"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Rectangle 319"/>
              <p:cNvSpPr>
                <a:spLocks noChangeArrowheads="1"/>
              </p:cNvSpPr>
              <p:nvPr/>
            </p:nvSpPr>
            <p:spPr bwMode="auto">
              <a:xfrm>
                <a:off x="6785"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Rectangle 320"/>
              <p:cNvSpPr>
                <a:spLocks noChangeArrowheads="1"/>
              </p:cNvSpPr>
              <p:nvPr/>
            </p:nvSpPr>
            <p:spPr bwMode="auto">
              <a:xfrm>
                <a:off x="6795"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Rectangle 321"/>
              <p:cNvSpPr>
                <a:spLocks noChangeArrowheads="1"/>
              </p:cNvSpPr>
              <p:nvPr/>
            </p:nvSpPr>
            <p:spPr bwMode="auto">
              <a:xfrm>
                <a:off x="6804"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22"/>
              <p:cNvSpPr>
                <a:spLocks noChangeArrowheads="1"/>
              </p:cNvSpPr>
              <p:nvPr/>
            </p:nvSpPr>
            <p:spPr bwMode="auto">
              <a:xfrm>
                <a:off x="6814"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23"/>
              <p:cNvSpPr>
                <a:spLocks noChangeArrowheads="1"/>
              </p:cNvSpPr>
              <p:nvPr/>
            </p:nvSpPr>
            <p:spPr bwMode="auto">
              <a:xfrm>
                <a:off x="6825"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Oval 324"/>
              <p:cNvSpPr>
                <a:spLocks noChangeArrowheads="1"/>
              </p:cNvSpPr>
              <p:nvPr/>
            </p:nvSpPr>
            <p:spPr bwMode="auto">
              <a:xfrm>
                <a:off x="6921" y="1077"/>
                <a:ext cx="10"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Rectangle 325"/>
              <p:cNvSpPr>
                <a:spLocks noChangeArrowheads="1"/>
              </p:cNvSpPr>
              <p:nvPr/>
            </p:nvSpPr>
            <p:spPr bwMode="auto">
              <a:xfrm>
                <a:off x="6767" y="1119"/>
                <a:ext cx="180"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Rectangle 326"/>
              <p:cNvSpPr>
                <a:spLocks noChangeArrowheads="1"/>
              </p:cNvSpPr>
              <p:nvPr/>
            </p:nvSpPr>
            <p:spPr bwMode="auto">
              <a:xfrm>
                <a:off x="6774"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Rectangle 327"/>
              <p:cNvSpPr>
                <a:spLocks noChangeArrowheads="1"/>
              </p:cNvSpPr>
              <p:nvPr/>
            </p:nvSpPr>
            <p:spPr bwMode="auto">
              <a:xfrm>
                <a:off x="6785"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Rectangle 328"/>
              <p:cNvSpPr>
                <a:spLocks noChangeArrowheads="1"/>
              </p:cNvSpPr>
              <p:nvPr/>
            </p:nvSpPr>
            <p:spPr bwMode="auto">
              <a:xfrm>
                <a:off x="6795"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Rectangle 329"/>
              <p:cNvSpPr>
                <a:spLocks noChangeArrowheads="1"/>
              </p:cNvSpPr>
              <p:nvPr/>
            </p:nvSpPr>
            <p:spPr bwMode="auto">
              <a:xfrm>
                <a:off x="6804"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30"/>
              <p:cNvSpPr>
                <a:spLocks noChangeArrowheads="1"/>
              </p:cNvSpPr>
              <p:nvPr/>
            </p:nvSpPr>
            <p:spPr bwMode="auto">
              <a:xfrm>
                <a:off x="6814"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31"/>
              <p:cNvSpPr>
                <a:spLocks noChangeArrowheads="1"/>
              </p:cNvSpPr>
              <p:nvPr/>
            </p:nvSpPr>
            <p:spPr bwMode="auto">
              <a:xfrm>
                <a:off x="6825"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Oval 332"/>
              <p:cNvSpPr>
                <a:spLocks noChangeArrowheads="1"/>
              </p:cNvSpPr>
              <p:nvPr/>
            </p:nvSpPr>
            <p:spPr bwMode="auto">
              <a:xfrm>
                <a:off x="6921" y="1136"/>
                <a:ext cx="10"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33"/>
              <p:cNvSpPr>
                <a:spLocks noChangeArrowheads="1"/>
              </p:cNvSpPr>
              <p:nvPr/>
            </p:nvSpPr>
            <p:spPr bwMode="auto">
              <a:xfrm>
                <a:off x="6767" y="1178"/>
                <a:ext cx="180"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34"/>
              <p:cNvSpPr>
                <a:spLocks noChangeArrowheads="1"/>
              </p:cNvSpPr>
              <p:nvPr/>
            </p:nvSpPr>
            <p:spPr bwMode="auto">
              <a:xfrm>
                <a:off x="6774"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35"/>
              <p:cNvSpPr>
                <a:spLocks noChangeArrowheads="1"/>
              </p:cNvSpPr>
              <p:nvPr/>
            </p:nvSpPr>
            <p:spPr bwMode="auto">
              <a:xfrm>
                <a:off x="6785"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36"/>
              <p:cNvSpPr>
                <a:spLocks noChangeArrowheads="1"/>
              </p:cNvSpPr>
              <p:nvPr/>
            </p:nvSpPr>
            <p:spPr bwMode="auto">
              <a:xfrm>
                <a:off x="6795"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37"/>
              <p:cNvSpPr>
                <a:spLocks noChangeArrowheads="1"/>
              </p:cNvSpPr>
              <p:nvPr/>
            </p:nvSpPr>
            <p:spPr bwMode="auto">
              <a:xfrm>
                <a:off x="6804"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338"/>
              <p:cNvSpPr>
                <a:spLocks noChangeArrowheads="1"/>
              </p:cNvSpPr>
              <p:nvPr/>
            </p:nvSpPr>
            <p:spPr bwMode="auto">
              <a:xfrm>
                <a:off x="6814"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339"/>
              <p:cNvSpPr>
                <a:spLocks noChangeArrowheads="1"/>
              </p:cNvSpPr>
              <p:nvPr/>
            </p:nvSpPr>
            <p:spPr bwMode="auto">
              <a:xfrm>
                <a:off x="6825"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Oval 340"/>
              <p:cNvSpPr>
                <a:spLocks noChangeArrowheads="1"/>
              </p:cNvSpPr>
              <p:nvPr/>
            </p:nvSpPr>
            <p:spPr bwMode="auto">
              <a:xfrm>
                <a:off x="6921" y="1196"/>
                <a:ext cx="10"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341"/>
              <p:cNvSpPr>
                <a:spLocks noChangeArrowheads="1"/>
              </p:cNvSpPr>
              <p:nvPr/>
            </p:nvSpPr>
            <p:spPr bwMode="auto">
              <a:xfrm>
                <a:off x="6767" y="1237"/>
                <a:ext cx="180" cy="4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Rectangle 342"/>
              <p:cNvSpPr>
                <a:spLocks noChangeArrowheads="1"/>
              </p:cNvSpPr>
              <p:nvPr/>
            </p:nvSpPr>
            <p:spPr bwMode="auto">
              <a:xfrm>
                <a:off x="6774"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Rectangle 343"/>
              <p:cNvSpPr>
                <a:spLocks noChangeArrowheads="1"/>
              </p:cNvSpPr>
              <p:nvPr/>
            </p:nvSpPr>
            <p:spPr bwMode="auto">
              <a:xfrm>
                <a:off x="6785"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Rectangle 344"/>
              <p:cNvSpPr>
                <a:spLocks noChangeArrowheads="1"/>
              </p:cNvSpPr>
              <p:nvPr/>
            </p:nvSpPr>
            <p:spPr bwMode="auto">
              <a:xfrm>
                <a:off x="6795"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Rectangle 345"/>
              <p:cNvSpPr>
                <a:spLocks noChangeArrowheads="1"/>
              </p:cNvSpPr>
              <p:nvPr/>
            </p:nvSpPr>
            <p:spPr bwMode="auto">
              <a:xfrm>
                <a:off x="6804"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Rectangle 346"/>
              <p:cNvSpPr>
                <a:spLocks noChangeArrowheads="1"/>
              </p:cNvSpPr>
              <p:nvPr/>
            </p:nvSpPr>
            <p:spPr bwMode="auto">
              <a:xfrm>
                <a:off x="6814"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Rectangle 347"/>
              <p:cNvSpPr>
                <a:spLocks noChangeArrowheads="1"/>
              </p:cNvSpPr>
              <p:nvPr/>
            </p:nvSpPr>
            <p:spPr bwMode="auto">
              <a:xfrm>
                <a:off x="6825"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Oval 348"/>
              <p:cNvSpPr>
                <a:spLocks noChangeArrowheads="1"/>
              </p:cNvSpPr>
              <p:nvPr/>
            </p:nvSpPr>
            <p:spPr bwMode="auto">
              <a:xfrm>
                <a:off x="6921" y="1255"/>
                <a:ext cx="10"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Rectangle 349"/>
              <p:cNvSpPr>
                <a:spLocks noChangeArrowheads="1"/>
              </p:cNvSpPr>
              <p:nvPr/>
            </p:nvSpPr>
            <p:spPr bwMode="auto">
              <a:xfrm>
                <a:off x="6767" y="1297"/>
                <a:ext cx="180" cy="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Rectangle 350"/>
              <p:cNvSpPr>
                <a:spLocks noChangeArrowheads="1"/>
              </p:cNvSpPr>
              <p:nvPr/>
            </p:nvSpPr>
            <p:spPr bwMode="auto">
              <a:xfrm>
                <a:off x="6774"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Rectangle 351"/>
              <p:cNvSpPr>
                <a:spLocks noChangeArrowheads="1"/>
              </p:cNvSpPr>
              <p:nvPr/>
            </p:nvSpPr>
            <p:spPr bwMode="auto">
              <a:xfrm>
                <a:off x="6785"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Rectangle 352"/>
              <p:cNvSpPr>
                <a:spLocks noChangeArrowheads="1"/>
              </p:cNvSpPr>
              <p:nvPr/>
            </p:nvSpPr>
            <p:spPr bwMode="auto">
              <a:xfrm>
                <a:off x="6795"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Rectangle 353"/>
              <p:cNvSpPr>
                <a:spLocks noChangeArrowheads="1"/>
              </p:cNvSpPr>
              <p:nvPr/>
            </p:nvSpPr>
            <p:spPr bwMode="auto">
              <a:xfrm>
                <a:off x="6804"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Rectangle 354"/>
              <p:cNvSpPr>
                <a:spLocks noChangeArrowheads="1"/>
              </p:cNvSpPr>
              <p:nvPr/>
            </p:nvSpPr>
            <p:spPr bwMode="auto">
              <a:xfrm>
                <a:off x="6814"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Rectangle 355"/>
              <p:cNvSpPr>
                <a:spLocks noChangeArrowheads="1"/>
              </p:cNvSpPr>
              <p:nvPr/>
            </p:nvSpPr>
            <p:spPr bwMode="auto">
              <a:xfrm>
                <a:off x="6825"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Oval 356"/>
              <p:cNvSpPr>
                <a:spLocks noChangeArrowheads="1"/>
              </p:cNvSpPr>
              <p:nvPr/>
            </p:nvSpPr>
            <p:spPr bwMode="auto">
              <a:xfrm>
                <a:off x="6921" y="1314"/>
                <a:ext cx="10"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Rectangle 357"/>
              <p:cNvSpPr>
                <a:spLocks noChangeArrowheads="1"/>
              </p:cNvSpPr>
              <p:nvPr/>
            </p:nvSpPr>
            <p:spPr bwMode="auto">
              <a:xfrm>
                <a:off x="7015" y="901"/>
                <a:ext cx="251" cy="52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Rectangle 358"/>
              <p:cNvSpPr>
                <a:spLocks noChangeArrowheads="1"/>
              </p:cNvSpPr>
              <p:nvPr/>
            </p:nvSpPr>
            <p:spPr bwMode="auto">
              <a:xfrm>
                <a:off x="7037" y="927"/>
                <a:ext cx="204" cy="4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Rectangle 359"/>
              <p:cNvSpPr>
                <a:spLocks noChangeArrowheads="1"/>
              </p:cNvSpPr>
              <p:nvPr/>
            </p:nvSpPr>
            <p:spPr bwMode="auto">
              <a:xfrm>
                <a:off x="7050" y="94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Rectangle 360"/>
              <p:cNvSpPr>
                <a:spLocks noChangeArrowheads="1"/>
              </p:cNvSpPr>
              <p:nvPr/>
            </p:nvSpPr>
            <p:spPr bwMode="auto">
              <a:xfrm>
                <a:off x="7057"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Rectangle 361"/>
              <p:cNvSpPr>
                <a:spLocks noChangeArrowheads="1"/>
              </p:cNvSpPr>
              <p:nvPr/>
            </p:nvSpPr>
            <p:spPr bwMode="auto">
              <a:xfrm>
                <a:off x="7067"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362"/>
              <p:cNvSpPr>
                <a:spLocks noChangeArrowheads="1"/>
              </p:cNvSpPr>
              <p:nvPr/>
            </p:nvSpPr>
            <p:spPr bwMode="auto">
              <a:xfrm>
                <a:off x="7077"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Rectangle 363"/>
              <p:cNvSpPr>
                <a:spLocks noChangeArrowheads="1"/>
              </p:cNvSpPr>
              <p:nvPr/>
            </p:nvSpPr>
            <p:spPr bwMode="auto">
              <a:xfrm>
                <a:off x="7088"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Rectangle 364"/>
              <p:cNvSpPr>
                <a:spLocks noChangeArrowheads="1"/>
              </p:cNvSpPr>
              <p:nvPr/>
            </p:nvSpPr>
            <p:spPr bwMode="auto">
              <a:xfrm>
                <a:off x="7098"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365"/>
              <p:cNvSpPr>
                <a:spLocks noChangeArrowheads="1"/>
              </p:cNvSpPr>
              <p:nvPr/>
            </p:nvSpPr>
            <p:spPr bwMode="auto">
              <a:xfrm>
                <a:off x="7109" y="948"/>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Oval 366"/>
              <p:cNvSpPr>
                <a:spLocks noChangeArrowheads="1"/>
              </p:cNvSpPr>
              <p:nvPr/>
            </p:nvSpPr>
            <p:spPr bwMode="auto">
              <a:xfrm>
                <a:off x="7203" y="959"/>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Rectangle 367"/>
              <p:cNvSpPr>
                <a:spLocks noChangeArrowheads="1"/>
              </p:cNvSpPr>
              <p:nvPr/>
            </p:nvSpPr>
            <p:spPr bwMode="auto">
              <a:xfrm>
                <a:off x="7050" y="100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Rectangle 368"/>
              <p:cNvSpPr>
                <a:spLocks noChangeArrowheads="1"/>
              </p:cNvSpPr>
              <p:nvPr/>
            </p:nvSpPr>
            <p:spPr bwMode="auto">
              <a:xfrm>
                <a:off x="7057"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Rectangle 369"/>
              <p:cNvSpPr>
                <a:spLocks noChangeArrowheads="1"/>
              </p:cNvSpPr>
              <p:nvPr/>
            </p:nvSpPr>
            <p:spPr bwMode="auto">
              <a:xfrm>
                <a:off x="7067"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Rectangle 370"/>
              <p:cNvSpPr>
                <a:spLocks noChangeArrowheads="1"/>
              </p:cNvSpPr>
              <p:nvPr/>
            </p:nvSpPr>
            <p:spPr bwMode="auto">
              <a:xfrm>
                <a:off x="7077"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Rectangle 371"/>
              <p:cNvSpPr>
                <a:spLocks noChangeArrowheads="1"/>
              </p:cNvSpPr>
              <p:nvPr/>
            </p:nvSpPr>
            <p:spPr bwMode="auto">
              <a:xfrm>
                <a:off x="7088"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Rectangle 372"/>
              <p:cNvSpPr>
                <a:spLocks noChangeArrowheads="1"/>
              </p:cNvSpPr>
              <p:nvPr/>
            </p:nvSpPr>
            <p:spPr bwMode="auto">
              <a:xfrm>
                <a:off x="7098"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Rectangle 373"/>
              <p:cNvSpPr>
                <a:spLocks noChangeArrowheads="1"/>
              </p:cNvSpPr>
              <p:nvPr/>
            </p:nvSpPr>
            <p:spPr bwMode="auto">
              <a:xfrm>
                <a:off x="7109" y="1008"/>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Oval 374"/>
              <p:cNvSpPr>
                <a:spLocks noChangeArrowheads="1"/>
              </p:cNvSpPr>
              <p:nvPr/>
            </p:nvSpPr>
            <p:spPr bwMode="auto">
              <a:xfrm>
                <a:off x="7203" y="1018"/>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Rectangle 375"/>
              <p:cNvSpPr>
                <a:spLocks noChangeArrowheads="1"/>
              </p:cNvSpPr>
              <p:nvPr/>
            </p:nvSpPr>
            <p:spPr bwMode="auto">
              <a:xfrm>
                <a:off x="7050" y="1060"/>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Rectangle 376"/>
              <p:cNvSpPr>
                <a:spLocks noChangeArrowheads="1"/>
              </p:cNvSpPr>
              <p:nvPr/>
            </p:nvSpPr>
            <p:spPr bwMode="auto">
              <a:xfrm>
                <a:off x="7057"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Rectangle 377"/>
              <p:cNvSpPr>
                <a:spLocks noChangeArrowheads="1"/>
              </p:cNvSpPr>
              <p:nvPr/>
            </p:nvSpPr>
            <p:spPr bwMode="auto">
              <a:xfrm>
                <a:off x="7067"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Rectangle 378"/>
              <p:cNvSpPr>
                <a:spLocks noChangeArrowheads="1"/>
              </p:cNvSpPr>
              <p:nvPr/>
            </p:nvSpPr>
            <p:spPr bwMode="auto">
              <a:xfrm>
                <a:off x="7077"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Rectangle 379"/>
              <p:cNvSpPr>
                <a:spLocks noChangeArrowheads="1"/>
              </p:cNvSpPr>
              <p:nvPr/>
            </p:nvSpPr>
            <p:spPr bwMode="auto">
              <a:xfrm>
                <a:off x="7088"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380"/>
              <p:cNvSpPr>
                <a:spLocks noChangeArrowheads="1"/>
              </p:cNvSpPr>
              <p:nvPr/>
            </p:nvSpPr>
            <p:spPr bwMode="auto">
              <a:xfrm>
                <a:off x="7098"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Rectangle 381"/>
              <p:cNvSpPr>
                <a:spLocks noChangeArrowheads="1"/>
              </p:cNvSpPr>
              <p:nvPr/>
            </p:nvSpPr>
            <p:spPr bwMode="auto">
              <a:xfrm>
                <a:off x="7109" y="1067"/>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Oval 382"/>
              <p:cNvSpPr>
                <a:spLocks noChangeArrowheads="1"/>
              </p:cNvSpPr>
              <p:nvPr/>
            </p:nvSpPr>
            <p:spPr bwMode="auto">
              <a:xfrm>
                <a:off x="7203" y="1077"/>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Rectangle 383"/>
              <p:cNvSpPr>
                <a:spLocks noChangeArrowheads="1"/>
              </p:cNvSpPr>
              <p:nvPr/>
            </p:nvSpPr>
            <p:spPr bwMode="auto">
              <a:xfrm>
                <a:off x="7050" y="1119"/>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Rectangle 384"/>
              <p:cNvSpPr>
                <a:spLocks noChangeArrowheads="1"/>
              </p:cNvSpPr>
              <p:nvPr/>
            </p:nvSpPr>
            <p:spPr bwMode="auto">
              <a:xfrm>
                <a:off x="7057"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Rectangle 385"/>
              <p:cNvSpPr>
                <a:spLocks noChangeArrowheads="1"/>
              </p:cNvSpPr>
              <p:nvPr/>
            </p:nvSpPr>
            <p:spPr bwMode="auto">
              <a:xfrm>
                <a:off x="7067"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Rectangle 386"/>
              <p:cNvSpPr>
                <a:spLocks noChangeArrowheads="1"/>
              </p:cNvSpPr>
              <p:nvPr/>
            </p:nvSpPr>
            <p:spPr bwMode="auto">
              <a:xfrm>
                <a:off x="7077"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Rectangle 387"/>
              <p:cNvSpPr>
                <a:spLocks noChangeArrowheads="1"/>
              </p:cNvSpPr>
              <p:nvPr/>
            </p:nvSpPr>
            <p:spPr bwMode="auto">
              <a:xfrm>
                <a:off x="7088"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Rectangle 388"/>
              <p:cNvSpPr>
                <a:spLocks noChangeArrowheads="1"/>
              </p:cNvSpPr>
              <p:nvPr/>
            </p:nvSpPr>
            <p:spPr bwMode="auto">
              <a:xfrm>
                <a:off x="7098"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Rectangle 389"/>
              <p:cNvSpPr>
                <a:spLocks noChangeArrowheads="1"/>
              </p:cNvSpPr>
              <p:nvPr/>
            </p:nvSpPr>
            <p:spPr bwMode="auto">
              <a:xfrm>
                <a:off x="7109" y="1126"/>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Oval 390"/>
              <p:cNvSpPr>
                <a:spLocks noChangeArrowheads="1"/>
              </p:cNvSpPr>
              <p:nvPr/>
            </p:nvSpPr>
            <p:spPr bwMode="auto">
              <a:xfrm>
                <a:off x="7203" y="1136"/>
                <a:ext cx="12"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391"/>
              <p:cNvSpPr>
                <a:spLocks noChangeArrowheads="1"/>
              </p:cNvSpPr>
              <p:nvPr/>
            </p:nvSpPr>
            <p:spPr bwMode="auto">
              <a:xfrm>
                <a:off x="7050" y="1178"/>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392"/>
              <p:cNvSpPr>
                <a:spLocks noChangeArrowheads="1"/>
              </p:cNvSpPr>
              <p:nvPr/>
            </p:nvSpPr>
            <p:spPr bwMode="auto">
              <a:xfrm>
                <a:off x="7057"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Rectangle 393"/>
              <p:cNvSpPr>
                <a:spLocks noChangeArrowheads="1"/>
              </p:cNvSpPr>
              <p:nvPr/>
            </p:nvSpPr>
            <p:spPr bwMode="auto">
              <a:xfrm>
                <a:off x="7067"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Rectangle 394"/>
              <p:cNvSpPr>
                <a:spLocks noChangeArrowheads="1"/>
              </p:cNvSpPr>
              <p:nvPr/>
            </p:nvSpPr>
            <p:spPr bwMode="auto">
              <a:xfrm>
                <a:off x="7077"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Rectangle 395"/>
              <p:cNvSpPr>
                <a:spLocks noChangeArrowheads="1"/>
              </p:cNvSpPr>
              <p:nvPr/>
            </p:nvSpPr>
            <p:spPr bwMode="auto">
              <a:xfrm>
                <a:off x="7088"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Rectangle 396"/>
              <p:cNvSpPr>
                <a:spLocks noChangeArrowheads="1"/>
              </p:cNvSpPr>
              <p:nvPr/>
            </p:nvSpPr>
            <p:spPr bwMode="auto">
              <a:xfrm>
                <a:off x="7098"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Rectangle 397"/>
              <p:cNvSpPr>
                <a:spLocks noChangeArrowheads="1"/>
              </p:cNvSpPr>
              <p:nvPr/>
            </p:nvSpPr>
            <p:spPr bwMode="auto">
              <a:xfrm>
                <a:off x="7109" y="1185"/>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Oval 398"/>
              <p:cNvSpPr>
                <a:spLocks noChangeArrowheads="1"/>
              </p:cNvSpPr>
              <p:nvPr/>
            </p:nvSpPr>
            <p:spPr bwMode="auto">
              <a:xfrm>
                <a:off x="7203" y="1196"/>
                <a:ext cx="12"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Rectangle 399"/>
              <p:cNvSpPr>
                <a:spLocks noChangeArrowheads="1"/>
              </p:cNvSpPr>
              <p:nvPr/>
            </p:nvSpPr>
            <p:spPr bwMode="auto">
              <a:xfrm>
                <a:off x="7050" y="1237"/>
                <a:ext cx="181" cy="4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Rectangle 400"/>
              <p:cNvSpPr>
                <a:spLocks noChangeArrowheads="1"/>
              </p:cNvSpPr>
              <p:nvPr/>
            </p:nvSpPr>
            <p:spPr bwMode="auto">
              <a:xfrm>
                <a:off x="7057"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Rectangle 401"/>
              <p:cNvSpPr>
                <a:spLocks noChangeArrowheads="1"/>
              </p:cNvSpPr>
              <p:nvPr/>
            </p:nvSpPr>
            <p:spPr bwMode="auto">
              <a:xfrm>
                <a:off x="7067"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Rectangle 402"/>
              <p:cNvSpPr>
                <a:spLocks noChangeArrowheads="1"/>
              </p:cNvSpPr>
              <p:nvPr/>
            </p:nvSpPr>
            <p:spPr bwMode="auto">
              <a:xfrm>
                <a:off x="7077"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403"/>
              <p:cNvSpPr>
                <a:spLocks noChangeArrowheads="1"/>
              </p:cNvSpPr>
              <p:nvPr/>
            </p:nvSpPr>
            <p:spPr bwMode="auto">
              <a:xfrm>
                <a:off x="7088"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404"/>
              <p:cNvSpPr>
                <a:spLocks noChangeArrowheads="1"/>
              </p:cNvSpPr>
              <p:nvPr/>
            </p:nvSpPr>
            <p:spPr bwMode="auto">
              <a:xfrm>
                <a:off x="7098"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Rectangle 405"/>
              <p:cNvSpPr>
                <a:spLocks noChangeArrowheads="1"/>
              </p:cNvSpPr>
              <p:nvPr/>
            </p:nvSpPr>
            <p:spPr bwMode="auto">
              <a:xfrm>
                <a:off x="7109" y="1244"/>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Oval 407"/>
            <p:cNvSpPr>
              <a:spLocks noChangeArrowheads="1"/>
            </p:cNvSpPr>
            <p:nvPr/>
          </p:nvSpPr>
          <p:spPr bwMode="auto">
            <a:xfrm>
              <a:off x="7203" y="1255"/>
              <a:ext cx="12"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408"/>
            <p:cNvSpPr>
              <a:spLocks noChangeArrowheads="1"/>
            </p:cNvSpPr>
            <p:nvPr/>
          </p:nvSpPr>
          <p:spPr bwMode="auto">
            <a:xfrm>
              <a:off x="7050" y="1297"/>
              <a:ext cx="181" cy="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409"/>
            <p:cNvSpPr>
              <a:spLocks noChangeArrowheads="1"/>
            </p:cNvSpPr>
            <p:nvPr/>
          </p:nvSpPr>
          <p:spPr bwMode="auto">
            <a:xfrm>
              <a:off x="7057"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410"/>
            <p:cNvSpPr>
              <a:spLocks noChangeArrowheads="1"/>
            </p:cNvSpPr>
            <p:nvPr/>
          </p:nvSpPr>
          <p:spPr bwMode="auto">
            <a:xfrm>
              <a:off x="7067"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411"/>
            <p:cNvSpPr>
              <a:spLocks noChangeArrowheads="1"/>
            </p:cNvSpPr>
            <p:nvPr/>
          </p:nvSpPr>
          <p:spPr bwMode="auto">
            <a:xfrm>
              <a:off x="7077"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412"/>
            <p:cNvSpPr>
              <a:spLocks noChangeArrowheads="1"/>
            </p:cNvSpPr>
            <p:nvPr/>
          </p:nvSpPr>
          <p:spPr bwMode="auto">
            <a:xfrm>
              <a:off x="7088"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413"/>
            <p:cNvSpPr>
              <a:spLocks noChangeArrowheads="1"/>
            </p:cNvSpPr>
            <p:nvPr/>
          </p:nvSpPr>
          <p:spPr bwMode="auto">
            <a:xfrm>
              <a:off x="7098"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414"/>
            <p:cNvSpPr>
              <a:spLocks noChangeArrowheads="1"/>
            </p:cNvSpPr>
            <p:nvPr/>
          </p:nvSpPr>
          <p:spPr bwMode="auto">
            <a:xfrm>
              <a:off x="7109" y="1304"/>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415"/>
            <p:cNvSpPr>
              <a:spLocks noChangeArrowheads="1"/>
            </p:cNvSpPr>
            <p:nvPr/>
          </p:nvSpPr>
          <p:spPr bwMode="auto">
            <a:xfrm>
              <a:off x="7203" y="1314"/>
              <a:ext cx="12"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416"/>
            <p:cNvSpPr>
              <a:spLocks noChangeArrowheads="1"/>
            </p:cNvSpPr>
            <p:nvPr/>
          </p:nvSpPr>
          <p:spPr bwMode="auto">
            <a:xfrm>
              <a:off x="7015" y="901"/>
              <a:ext cx="251" cy="526"/>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417"/>
            <p:cNvSpPr>
              <a:spLocks noChangeArrowheads="1"/>
            </p:cNvSpPr>
            <p:nvPr/>
          </p:nvSpPr>
          <p:spPr bwMode="auto">
            <a:xfrm>
              <a:off x="7037" y="927"/>
              <a:ext cx="204" cy="4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418"/>
            <p:cNvSpPr>
              <a:spLocks noChangeArrowheads="1"/>
            </p:cNvSpPr>
            <p:nvPr/>
          </p:nvSpPr>
          <p:spPr bwMode="auto">
            <a:xfrm>
              <a:off x="7050" y="94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419"/>
            <p:cNvSpPr>
              <a:spLocks noChangeArrowheads="1"/>
            </p:cNvSpPr>
            <p:nvPr/>
          </p:nvSpPr>
          <p:spPr bwMode="auto">
            <a:xfrm>
              <a:off x="7057"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420"/>
            <p:cNvSpPr>
              <a:spLocks noChangeArrowheads="1"/>
            </p:cNvSpPr>
            <p:nvPr/>
          </p:nvSpPr>
          <p:spPr bwMode="auto">
            <a:xfrm>
              <a:off x="7067"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421"/>
            <p:cNvSpPr>
              <a:spLocks noChangeArrowheads="1"/>
            </p:cNvSpPr>
            <p:nvPr/>
          </p:nvSpPr>
          <p:spPr bwMode="auto">
            <a:xfrm>
              <a:off x="7077"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422"/>
            <p:cNvSpPr>
              <a:spLocks noChangeArrowheads="1"/>
            </p:cNvSpPr>
            <p:nvPr/>
          </p:nvSpPr>
          <p:spPr bwMode="auto">
            <a:xfrm>
              <a:off x="7088"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423"/>
            <p:cNvSpPr>
              <a:spLocks noChangeArrowheads="1"/>
            </p:cNvSpPr>
            <p:nvPr/>
          </p:nvSpPr>
          <p:spPr bwMode="auto">
            <a:xfrm>
              <a:off x="7098"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424"/>
            <p:cNvSpPr>
              <a:spLocks noChangeArrowheads="1"/>
            </p:cNvSpPr>
            <p:nvPr/>
          </p:nvSpPr>
          <p:spPr bwMode="auto">
            <a:xfrm>
              <a:off x="7109" y="948"/>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425"/>
            <p:cNvSpPr>
              <a:spLocks noChangeArrowheads="1"/>
            </p:cNvSpPr>
            <p:nvPr/>
          </p:nvSpPr>
          <p:spPr bwMode="auto">
            <a:xfrm>
              <a:off x="7203" y="959"/>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426"/>
            <p:cNvSpPr>
              <a:spLocks noChangeArrowheads="1"/>
            </p:cNvSpPr>
            <p:nvPr/>
          </p:nvSpPr>
          <p:spPr bwMode="auto">
            <a:xfrm>
              <a:off x="7050" y="100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427"/>
            <p:cNvSpPr>
              <a:spLocks noChangeArrowheads="1"/>
            </p:cNvSpPr>
            <p:nvPr/>
          </p:nvSpPr>
          <p:spPr bwMode="auto">
            <a:xfrm>
              <a:off x="7057"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428"/>
            <p:cNvSpPr>
              <a:spLocks noChangeArrowheads="1"/>
            </p:cNvSpPr>
            <p:nvPr/>
          </p:nvSpPr>
          <p:spPr bwMode="auto">
            <a:xfrm>
              <a:off x="7067"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429"/>
            <p:cNvSpPr>
              <a:spLocks noChangeArrowheads="1"/>
            </p:cNvSpPr>
            <p:nvPr/>
          </p:nvSpPr>
          <p:spPr bwMode="auto">
            <a:xfrm>
              <a:off x="7077"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430"/>
            <p:cNvSpPr>
              <a:spLocks noChangeArrowheads="1"/>
            </p:cNvSpPr>
            <p:nvPr/>
          </p:nvSpPr>
          <p:spPr bwMode="auto">
            <a:xfrm>
              <a:off x="7088"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431"/>
            <p:cNvSpPr>
              <a:spLocks noChangeArrowheads="1"/>
            </p:cNvSpPr>
            <p:nvPr/>
          </p:nvSpPr>
          <p:spPr bwMode="auto">
            <a:xfrm>
              <a:off x="7098"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432"/>
            <p:cNvSpPr>
              <a:spLocks noChangeArrowheads="1"/>
            </p:cNvSpPr>
            <p:nvPr/>
          </p:nvSpPr>
          <p:spPr bwMode="auto">
            <a:xfrm>
              <a:off x="7109" y="1008"/>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433"/>
            <p:cNvSpPr>
              <a:spLocks noChangeArrowheads="1"/>
            </p:cNvSpPr>
            <p:nvPr/>
          </p:nvSpPr>
          <p:spPr bwMode="auto">
            <a:xfrm>
              <a:off x="7203" y="1018"/>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434"/>
            <p:cNvSpPr>
              <a:spLocks noChangeArrowheads="1"/>
            </p:cNvSpPr>
            <p:nvPr/>
          </p:nvSpPr>
          <p:spPr bwMode="auto">
            <a:xfrm>
              <a:off x="7050" y="1060"/>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435"/>
            <p:cNvSpPr>
              <a:spLocks noChangeArrowheads="1"/>
            </p:cNvSpPr>
            <p:nvPr/>
          </p:nvSpPr>
          <p:spPr bwMode="auto">
            <a:xfrm>
              <a:off x="7057"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436"/>
            <p:cNvSpPr>
              <a:spLocks noChangeArrowheads="1"/>
            </p:cNvSpPr>
            <p:nvPr/>
          </p:nvSpPr>
          <p:spPr bwMode="auto">
            <a:xfrm>
              <a:off x="7067"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437"/>
            <p:cNvSpPr>
              <a:spLocks noChangeArrowheads="1"/>
            </p:cNvSpPr>
            <p:nvPr/>
          </p:nvSpPr>
          <p:spPr bwMode="auto">
            <a:xfrm>
              <a:off x="7077"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38"/>
            <p:cNvSpPr>
              <a:spLocks noChangeArrowheads="1"/>
            </p:cNvSpPr>
            <p:nvPr/>
          </p:nvSpPr>
          <p:spPr bwMode="auto">
            <a:xfrm>
              <a:off x="7088"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39"/>
            <p:cNvSpPr>
              <a:spLocks noChangeArrowheads="1"/>
            </p:cNvSpPr>
            <p:nvPr/>
          </p:nvSpPr>
          <p:spPr bwMode="auto">
            <a:xfrm>
              <a:off x="7098"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40"/>
            <p:cNvSpPr>
              <a:spLocks noChangeArrowheads="1"/>
            </p:cNvSpPr>
            <p:nvPr/>
          </p:nvSpPr>
          <p:spPr bwMode="auto">
            <a:xfrm>
              <a:off x="7109" y="1067"/>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41"/>
            <p:cNvSpPr>
              <a:spLocks noChangeArrowheads="1"/>
            </p:cNvSpPr>
            <p:nvPr/>
          </p:nvSpPr>
          <p:spPr bwMode="auto">
            <a:xfrm>
              <a:off x="7203" y="1077"/>
              <a:ext cx="12"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2"/>
            <p:cNvSpPr>
              <a:spLocks noChangeArrowheads="1"/>
            </p:cNvSpPr>
            <p:nvPr/>
          </p:nvSpPr>
          <p:spPr bwMode="auto">
            <a:xfrm>
              <a:off x="7050" y="1119"/>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43"/>
            <p:cNvSpPr>
              <a:spLocks noChangeArrowheads="1"/>
            </p:cNvSpPr>
            <p:nvPr/>
          </p:nvSpPr>
          <p:spPr bwMode="auto">
            <a:xfrm>
              <a:off x="7057"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4"/>
            <p:cNvSpPr>
              <a:spLocks noChangeArrowheads="1"/>
            </p:cNvSpPr>
            <p:nvPr/>
          </p:nvSpPr>
          <p:spPr bwMode="auto">
            <a:xfrm>
              <a:off x="7067"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45"/>
            <p:cNvSpPr>
              <a:spLocks noChangeArrowheads="1"/>
            </p:cNvSpPr>
            <p:nvPr/>
          </p:nvSpPr>
          <p:spPr bwMode="auto">
            <a:xfrm>
              <a:off x="7077"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46"/>
            <p:cNvSpPr>
              <a:spLocks noChangeArrowheads="1"/>
            </p:cNvSpPr>
            <p:nvPr/>
          </p:nvSpPr>
          <p:spPr bwMode="auto">
            <a:xfrm>
              <a:off x="7088"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7"/>
            <p:cNvSpPr>
              <a:spLocks noChangeArrowheads="1"/>
            </p:cNvSpPr>
            <p:nvPr/>
          </p:nvSpPr>
          <p:spPr bwMode="auto">
            <a:xfrm>
              <a:off x="7098"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48"/>
            <p:cNvSpPr>
              <a:spLocks noChangeArrowheads="1"/>
            </p:cNvSpPr>
            <p:nvPr/>
          </p:nvSpPr>
          <p:spPr bwMode="auto">
            <a:xfrm>
              <a:off x="7109" y="1126"/>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449"/>
            <p:cNvSpPr>
              <a:spLocks noChangeArrowheads="1"/>
            </p:cNvSpPr>
            <p:nvPr/>
          </p:nvSpPr>
          <p:spPr bwMode="auto">
            <a:xfrm>
              <a:off x="7203" y="1136"/>
              <a:ext cx="12"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50"/>
            <p:cNvSpPr>
              <a:spLocks noChangeArrowheads="1"/>
            </p:cNvSpPr>
            <p:nvPr/>
          </p:nvSpPr>
          <p:spPr bwMode="auto">
            <a:xfrm>
              <a:off x="7050" y="1178"/>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451"/>
            <p:cNvSpPr>
              <a:spLocks noChangeArrowheads="1"/>
            </p:cNvSpPr>
            <p:nvPr/>
          </p:nvSpPr>
          <p:spPr bwMode="auto">
            <a:xfrm>
              <a:off x="7057"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452"/>
            <p:cNvSpPr>
              <a:spLocks noChangeArrowheads="1"/>
            </p:cNvSpPr>
            <p:nvPr/>
          </p:nvSpPr>
          <p:spPr bwMode="auto">
            <a:xfrm>
              <a:off x="7067"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453"/>
            <p:cNvSpPr>
              <a:spLocks noChangeArrowheads="1"/>
            </p:cNvSpPr>
            <p:nvPr/>
          </p:nvSpPr>
          <p:spPr bwMode="auto">
            <a:xfrm>
              <a:off x="7077"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454"/>
            <p:cNvSpPr>
              <a:spLocks noChangeArrowheads="1"/>
            </p:cNvSpPr>
            <p:nvPr/>
          </p:nvSpPr>
          <p:spPr bwMode="auto">
            <a:xfrm>
              <a:off x="7088"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455"/>
            <p:cNvSpPr>
              <a:spLocks noChangeArrowheads="1"/>
            </p:cNvSpPr>
            <p:nvPr/>
          </p:nvSpPr>
          <p:spPr bwMode="auto">
            <a:xfrm>
              <a:off x="7098"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456"/>
            <p:cNvSpPr>
              <a:spLocks noChangeArrowheads="1"/>
            </p:cNvSpPr>
            <p:nvPr/>
          </p:nvSpPr>
          <p:spPr bwMode="auto">
            <a:xfrm>
              <a:off x="7109" y="1185"/>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457"/>
            <p:cNvSpPr>
              <a:spLocks noChangeArrowheads="1"/>
            </p:cNvSpPr>
            <p:nvPr/>
          </p:nvSpPr>
          <p:spPr bwMode="auto">
            <a:xfrm>
              <a:off x="7203" y="1196"/>
              <a:ext cx="12"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458"/>
            <p:cNvSpPr>
              <a:spLocks noChangeArrowheads="1"/>
            </p:cNvSpPr>
            <p:nvPr/>
          </p:nvSpPr>
          <p:spPr bwMode="auto">
            <a:xfrm>
              <a:off x="7050" y="1237"/>
              <a:ext cx="181" cy="4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459"/>
            <p:cNvSpPr>
              <a:spLocks noChangeArrowheads="1"/>
            </p:cNvSpPr>
            <p:nvPr/>
          </p:nvSpPr>
          <p:spPr bwMode="auto">
            <a:xfrm>
              <a:off x="7057"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460"/>
            <p:cNvSpPr>
              <a:spLocks noChangeArrowheads="1"/>
            </p:cNvSpPr>
            <p:nvPr/>
          </p:nvSpPr>
          <p:spPr bwMode="auto">
            <a:xfrm>
              <a:off x="7067"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461"/>
            <p:cNvSpPr>
              <a:spLocks noChangeArrowheads="1"/>
            </p:cNvSpPr>
            <p:nvPr/>
          </p:nvSpPr>
          <p:spPr bwMode="auto">
            <a:xfrm>
              <a:off x="7077"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2"/>
            <p:cNvSpPr>
              <a:spLocks noChangeArrowheads="1"/>
            </p:cNvSpPr>
            <p:nvPr/>
          </p:nvSpPr>
          <p:spPr bwMode="auto">
            <a:xfrm>
              <a:off x="7088"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463"/>
            <p:cNvSpPr>
              <a:spLocks noChangeArrowheads="1"/>
            </p:cNvSpPr>
            <p:nvPr/>
          </p:nvSpPr>
          <p:spPr bwMode="auto">
            <a:xfrm>
              <a:off x="7098"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64"/>
            <p:cNvSpPr>
              <a:spLocks noChangeArrowheads="1"/>
            </p:cNvSpPr>
            <p:nvPr/>
          </p:nvSpPr>
          <p:spPr bwMode="auto">
            <a:xfrm>
              <a:off x="7109" y="1244"/>
              <a:ext cx="3"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465"/>
            <p:cNvSpPr>
              <a:spLocks noChangeArrowheads="1"/>
            </p:cNvSpPr>
            <p:nvPr/>
          </p:nvSpPr>
          <p:spPr bwMode="auto">
            <a:xfrm>
              <a:off x="7203" y="1255"/>
              <a:ext cx="12"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466"/>
            <p:cNvSpPr>
              <a:spLocks noChangeArrowheads="1"/>
            </p:cNvSpPr>
            <p:nvPr/>
          </p:nvSpPr>
          <p:spPr bwMode="auto">
            <a:xfrm>
              <a:off x="7050" y="1297"/>
              <a:ext cx="181" cy="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467"/>
            <p:cNvSpPr>
              <a:spLocks noChangeArrowheads="1"/>
            </p:cNvSpPr>
            <p:nvPr/>
          </p:nvSpPr>
          <p:spPr bwMode="auto">
            <a:xfrm>
              <a:off x="7057"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8"/>
            <p:cNvSpPr>
              <a:spLocks noChangeArrowheads="1"/>
            </p:cNvSpPr>
            <p:nvPr/>
          </p:nvSpPr>
          <p:spPr bwMode="auto">
            <a:xfrm>
              <a:off x="7067"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469"/>
            <p:cNvSpPr>
              <a:spLocks noChangeArrowheads="1"/>
            </p:cNvSpPr>
            <p:nvPr/>
          </p:nvSpPr>
          <p:spPr bwMode="auto">
            <a:xfrm>
              <a:off x="7077"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470"/>
            <p:cNvSpPr>
              <a:spLocks noChangeArrowheads="1"/>
            </p:cNvSpPr>
            <p:nvPr/>
          </p:nvSpPr>
          <p:spPr bwMode="auto">
            <a:xfrm>
              <a:off x="7088"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71"/>
            <p:cNvSpPr>
              <a:spLocks noChangeArrowheads="1"/>
            </p:cNvSpPr>
            <p:nvPr/>
          </p:nvSpPr>
          <p:spPr bwMode="auto">
            <a:xfrm>
              <a:off x="7098"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472"/>
            <p:cNvSpPr>
              <a:spLocks noChangeArrowheads="1"/>
            </p:cNvSpPr>
            <p:nvPr/>
          </p:nvSpPr>
          <p:spPr bwMode="auto">
            <a:xfrm>
              <a:off x="7109" y="1304"/>
              <a:ext cx="3"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473"/>
            <p:cNvSpPr>
              <a:spLocks noChangeArrowheads="1"/>
            </p:cNvSpPr>
            <p:nvPr/>
          </p:nvSpPr>
          <p:spPr bwMode="auto">
            <a:xfrm>
              <a:off x="7203" y="1314"/>
              <a:ext cx="12"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4"/>
            <p:cNvSpPr>
              <a:spLocks noChangeArrowheads="1"/>
            </p:cNvSpPr>
            <p:nvPr/>
          </p:nvSpPr>
          <p:spPr bwMode="auto">
            <a:xfrm>
              <a:off x="7297" y="901"/>
              <a:ext cx="251" cy="52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5"/>
            <p:cNvSpPr>
              <a:spLocks noChangeArrowheads="1"/>
            </p:cNvSpPr>
            <p:nvPr/>
          </p:nvSpPr>
          <p:spPr bwMode="auto">
            <a:xfrm>
              <a:off x="7321" y="927"/>
              <a:ext cx="204" cy="4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6"/>
            <p:cNvSpPr>
              <a:spLocks noChangeArrowheads="1"/>
            </p:cNvSpPr>
            <p:nvPr/>
          </p:nvSpPr>
          <p:spPr bwMode="auto">
            <a:xfrm>
              <a:off x="7332" y="94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477"/>
            <p:cNvSpPr>
              <a:spLocks noChangeArrowheads="1"/>
            </p:cNvSpPr>
            <p:nvPr/>
          </p:nvSpPr>
          <p:spPr bwMode="auto">
            <a:xfrm>
              <a:off x="7339"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478"/>
            <p:cNvSpPr>
              <a:spLocks noChangeArrowheads="1"/>
            </p:cNvSpPr>
            <p:nvPr/>
          </p:nvSpPr>
          <p:spPr bwMode="auto">
            <a:xfrm>
              <a:off x="7349"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479"/>
            <p:cNvSpPr>
              <a:spLocks noChangeArrowheads="1"/>
            </p:cNvSpPr>
            <p:nvPr/>
          </p:nvSpPr>
          <p:spPr bwMode="auto">
            <a:xfrm>
              <a:off x="7360"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480"/>
            <p:cNvSpPr>
              <a:spLocks noChangeArrowheads="1"/>
            </p:cNvSpPr>
            <p:nvPr/>
          </p:nvSpPr>
          <p:spPr bwMode="auto">
            <a:xfrm>
              <a:off x="7370"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481"/>
            <p:cNvSpPr>
              <a:spLocks noChangeArrowheads="1"/>
            </p:cNvSpPr>
            <p:nvPr/>
          </p:nvSpPr>
          <p:spPr bwMode="auto">
            <a:xfrm>
              <a:off x="7381"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482"/>
            <p:cNvSpPr>
              <a:spLocks noChangeArrowheads="1"/>
            </p:cNvSpPr>
            <p:nvPr/>
          </p:nvSpPr>
          <p:spPr bwMode="auto">
            <a:xfrm>
              <a:off x="7391"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483"/>
            <p:cNvSpPr>
              <a:spLocks noChangeArrowheads="1"/>
            </p:cNvSpPr>
            <p:nvPr/>
          </p:nvSpPr>
          <p:spPr bwMode="auto">
            <a:xfrm>
              <a:off x="7485" y="959"/>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484"/>
            <p:cNvSpPr>
              <a:spLocks noChangeArrowheads="1"/>
            </p:cNvSpPr>
            <p:nvPr/>
          </p:nvSpPr>
          <p:spPr bwMode="auto">
            <a:xfrm>
              <a:off x="7332" y="100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485"/>
            <p:cNvSpPr>
              <a:spLocks noChangeArrowheads="1"/>
            </p:cNvSpPr>
            <p:nvPr/>
          </p:nvSpPr>
          <p:spPr bwMode="auto">
            <a:xfrm>
              <a:off x="7339"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486"/>
            <p:cNvSpPr>
              <a:spLocks noChangeArrowheads="1"/>
            </p:cNvSpPr>
            <p:nvPr/>
          </p:nvSpPr>
          <p:spPr bwMode="auto">
            <a:xfrm>
              <a:off x="7349"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487"/>
            <p:cNvSpPr>
              <a:spLocks noChangeArrowheads="1"/>
            </p:cNvSpPr>
            <p:nvPr/>
          </p:nvSpPr>
          <p:spPr bwMode="auto">
            <a:xfrm>
              <a:off x="7360"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488"/>
            <p:cNvSpPr>
              <a:spLocks noChangeArrowheads="1"/>
            </p:cNvSpPr>
            <p:nvPr/>
          </p:nvSpPr>
          <p:spPr bwMode="auto">
            <a:xfrm>
              <a:off x="7370"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489"/>
            <p:cNvSpPr>
              <a:spLocks noChangeArrowheads="1"/>
            </p:cNvSpPr>
            <p:nvPr/>
          </p:nvSpPr>
          <p:spPr bwMode="auto">
            <a:xfrm>
              <a:off x="7381"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490"/>
            <p:cNvSpPr>
              <a:spLocks noChangeArrowheads="1"/>
            </p:cNvSpPr>
            <p:nvPr/>
          </p:nvSpPr>
          <p:spPr bwMode="auto">
            <a:xfrm>
              <a:off x="7391"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491"/>
            <p:cNvSpPr>
              <a:spLocks noChangeArrowheads="1"/>
            </p:cNvSpPr>
            <p:nvPr/>
          </p:nvSpPr>
          <p:spPr bwMode="auto">
            <a:xfrm>
              <a:off x="7485" y="1018"/>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492"/>
            <p:cNvSpPr>
              <a:spLocks noChangeArrowheads="1"/>
            </p:cNvSpPr>
            <p:nvPr/>
          </p:nvSpPr>
          <p:spPr bwMode="auto">
            <a:xfrm>
              <a:off x="7332" y="1060"/>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493"/>
            <p:cNvSpPr>
              <a:spLocks noChangeArrowheads="1"/>
            </p:cNvSpPr>
            <p:nvPr/>
          </p:nvSpPr>
          <p:spPr bwMode="auto">
            <a:xfrm>
              <a:off x="7339"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494"/>
            <p:cNvSpPr>
              <a:spLocks noChangeArrowheads="1"/>
            </p:cNvSpPr>
            <p:nvPr/>
          </p:nvSpPr>
          <p:spPr bwMode="auto">
            <a:xfrm>
              <a:off x="7349"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495"/>
            <p:cNvSpPr>
              <a:spLocks noChangeArrowheads="1"/>
            </p:cNvSpPr>
            <p:nvPr/>
          </p:nvSpPr>
          <p:spPr bwMode="auto">
            <a:xfrm>
              <a:off x="7360"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496"/>
            <p:cNvSpPr>
              <a:spLocks noChangeArrowheads="1"/>
            </p:cNvSpPr>
            <p:nvPr/>
          </p:nvSpPr>
          <p:spPr bwMode="auto">
            <a:xfrm>
              <a:off x="7370"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497"/>
            <p:cNvSpPr>
              <a:spLocks noChangeArrowheads="1"/>
            </p:cNvSpPr>
            <p:nvPr/>
          </p:nvSpPr>
          <p:spPr bwMode="auto">
            <a:xfrm>
              <a:off x="7381"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498"/>
            <p:cNvSpPr>
              <a:spLocks noChangeArrowheads="1"/>
            </p:cNvSpPr>
            <p:nvPr/>
          </p:nvSpPr>
          <p:spPr bwMode="auto">
            <a:xfrm>
              <a:off x="7391"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499"/>
            <p:cNvSpPr>
              <a:spLocks noChangeArrowheads="1"/>
            </p:cNvSpPr>
            <p:nvPr/>
          </p:nvSpPr>
          <p:spPr bwMode="auto">
            <a:xfrm>
              <a:off x="7485" y="1077"/>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500"/>
            <p:cNvSpPr>
              <a:spLocks noChangeArrowheads="1"/>
            </p:cNvSpPr>
            <p:nvPr/>
          </p:nvSpPr>
          <p:spPr bwMode="auto">
            <a:xfrm>
              <a:off x="7332" y="1119"/>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501"/>
            <p:cNvSpPr>
              <a:spLocks noChangeArrowheads="1"/>
            </p:cNvSpPr>
            <p:nvPr/>
          </p:nvSpPr>
          <p:spPr bwMode="auto">
            <a:xfrm>
              <a:off x="7339"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502"/>
            <p:cNvSpPr>
              <a:spLocks noChangeArrowheads="1"/>
            </p:cNvSpPr>
            <p:nvPr/>
          </p:nvSpPr>
          <p:spPr bwMode="auto">
            <a:xfrm>
              <a:off x="7349"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503"/>
            <p:cNvSpPr>
              <a:spLocks noChangeArrowheads="1"/>
            </p:cNvSpPr>
            <p:nvPr/>
          </p:nvSpPr>
          <p:spPr bwMode="auto">
            <a:xfrm>
              <a:off x="7360"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504"/>
            <p:cNvSpPr>
              <a:spLocks noChangeArrowheads="1"/>
            </p:cNvSpPr>
            <p:nvPr/>
          </p:nvSpPr>
          <p:spPr bwMode="auto">
            <a:xfrm>
              <a:off x="7370"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505"/>
            <p:cNvSpPr>
              <a:spLocks noChangeArrowheads="1"/>
            </p:cNvSpPr>
            <p:nvPr/>
          </p:nvSpPr>
          <p:spPr bwMode="auto">
            <a:xfrm>
              <a:off x="7381"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506"/>
            <p:cNvSpPr>
              <a:spLocks noChangeArrowheads="1"/>
            </p:cNvSpPr>
            <p:nvPr/>
          </p:nvSpPr>
          <p:spPr bwMode="auto">
            <a:xfrm>
              <a:off x="7391"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507"/>
            <p:cNvSpPr>
              <a:spLocks noChangeArrowheads="1"/>
            </p:cNvSpPr>
            <p:nvPr/>
          </p:nvSpPr>
          <p:spPr bwMode="auto">
            <a:xfrm>
              <a:off x="7485" y="1136"/>
              <a:ext cx="13"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508"/>
            <p:cNvSpPr>
              <a:spLocks noChangeArrowheads="1"/>
            </p:cNvSpPr>
            <p:nvPr/>
          </p:nvSpPr>
          <p:spPr bwMode="auto">
            <a:xfrm>
              <a:off x="7332" y="1178"/>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509"/>
            <p:cNvSpPr>
              <a:spLocks noChangeArrowheads="1"/>
            </p:cNvSpPr>
            <p:nvPr/>
          </p:nvSpPr>
          <p:spPr bwMode="auto">
            <a:xfrm>
              <a:off x="7339"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510"/>
            <p:cNvSpPr>
              <a:spLocks noChangeArrowheads="1"/>
            </p:cNvSpPr>
            <p:nvPr/>
          </p:nvSpPr>
          <p:spPr bwMode="auto">
            <a:xfrm>
              <a:off x="7349"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511"/>
            <p:cNvSpPr>
              <a:spLocks noChangeArrowheads="1"/>
            </p:cNvSpPr>
            <p:nvPr/>
          </p:nvSpPr>
          <p:spPr bwMode="auto">
            <a:xfrm>
              <a:off x="7360"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512"/>
            <p:cNvSpPr>
              <a:spLocks noChangeArrowheads="1"/>
            </p:cNvSpPr>
            <p:nvPr/>
          </p:nvSpPr>
          <p:spPr bwMode="auto">
            <a:xfrm>
              <a:off x="7370"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513"/>
            <p:cNvSpPr>
              <a:spLocks noChangeArrowheads="1"/>
            </p:cNvSpPr>
            <p:nvPr/>
          </p:nvSpPr>
          <p:spPr bwMode="auto">
            <a:xfrm>
              <a:off x="7381"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514"/>
            <p:cNvSpPr>
              <a:spLocks noChangeArrowheads="1"/>
            </p:cNvSpPr>
            <p:nvPr/>
          </p:nvSpPr>
          <p:spPr bwMode="auto">
            <a:xfrm>
              <a:off x="7391"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515"/>
            <p:cNvSpPr>
              <a:spLocks noChangeArrowheads="1"/>
            </p:cNvSpPr>
            <p:nvPr/>
          </p:nvSpPr>
          <p:spPr bwMode="auto">
            <a:xfrm>
              <a:off x="7485" y="1196"/>
              <a:ext cx="13"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516"/>
            <p:cNvSpPr>
              <a:spLocks noChangeArrowheads="1"/>
            </p:cNvSpPr>
            <p:nvPr/>
          </p:nvSpPr>
          <p:spPr bwMode="auto">
            <a:xfrm>
              <a:off x="7332" y="1237"/>
              <a:ext cx="181" cy="4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517"/>
            <p:cNvSpPr>
              <a:spLocks noChangeArrowheads="1"/>
            </p:cNvSpPr>
            <p:nvPr/>
          </p:nvSpPr>
          <p:spPr bwMode="auto">
            <a:xfrm>
              <a:off x="7339"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518"/>
            <p:cNvSpPr>
              <a:spLocks noChangeArrowheads="1"/>
            </p:cNvSpPr>
            <p:nvPr/>
          </p:nvSpPr>
          <p:spPr bwMode="auto">
            <a:xfrm>
              <a:off x="7349"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519"/>
            <p:cNvSpPr>
              <a:spLocks noChangeArrowheads="1"/>
            </p:cNvSpPr>
            <p:nvPr/>
          </p:nvSpPr>
          <p:spPr bwMode="auto">
            <a:xfrm>
              <a:off x="7360"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520"/>
            <p:cNvSpPr>
              <a:spLocks noChangeArrowheads="1"/>
            </p:cNvSpPr>
            <p:nvPr/>
          </p:nvSpPr>
          <p:spPr bwMode="auto">
            <a:xfrm>
              <a:off x="7370"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521"/>
            <p:cNvSpPr>
              <a:spLocks noChangeArrowheads="1"/>
            </p:cNvSpPr>
            <p:nvPr/>
          </p:nvSpPr>
          <p:spPr bwMode="auto">
            <a:xfrm>
              <a:off x="7381"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522"/>
            <p:cNvSpPr>
              <a:spLocks noChangeArrowheads="1"/>
            </p:cNvSpPr>
            <p:nvPr/>
          </p:nvSpPr>
          <p:spPr bwMode="auto">
            <a:xfrm>
              <a:off x="7391"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523"/>
            <p:cNvSpPr>
              <a:spLocks noChangeArrowheads="1"/>
            </p:cNvSpPr>
            <p:nvPr/>
          </p:nvSpPr>
          <p:spPr bwMode="auto">
            <a:xfrm>
              <a:off x="7485" y="1255"/>
              <a:ext cx="13"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524"/>
            <p:cNvSpPr>
              <a:spLocks noChangeArrowheads="1"/>
            </p:cNvSpPr>
            <p:nvPr/>
          </p:nvSpPr>
          <p:spPr bwMode="auto">
            <a:xfrm>
              <a:off x="7332" y="1297"/>
              <a:ext cx="181" cy="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525"/>
            <p:cNvSpPr>
              <a:spLocks noChangeArrowheads="1"/>
            </p:cNvSpPr>
            <p:nvPr/>
          </p:nvSpPr>
          <p:spPr bwMode="auto">
            <a:xfrm>
              <a:off x="7339"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526"/>
            <p:cNvSpPr>
              <a:spLocks noChangeArrowheads="1"/>
            </p:cNvSpPr>
            <p:nvPr/>
          </p:nvSpPr>
          <p:spPr bwMode="auto">
            <a:xfrm>
              <a:off x="7349"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527"/>
            <p:cNvSpPr>
              <a:spLocks noChangeArrowheads="1"/>
            </p:cNvSpPr>
            <p:nvPr/>
          </p:nvSpPr>
          <p:spPr bwMode="auto">
            <a:xfrm>
              <a:off x="7360"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528"/>
            <p:cNvSpPr>
              <a:spLocks noChangeArrowheads="1"/>
            </p:cNvSpPr>
            <p:nvPr/>
          </p:nvSpPr>
          <p:spPr bwMode="auto">
            <a:xfrm>
              <a:off x="7370"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529"/>
            <p:cNvSpPr>
              <a:spLocks noChangeArrowheads="1"/>
            </p:cNvSpPr>
            <p:nvPr/>
          </p:nvSpPr>
          <p:spPr bwMode="auto">
            <a:xfrm>
              <a:off x="7381"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530"/>
            <p:cNvSpPr>
              <a:spLocks noChangeArrowheads="1"/>
            </p:cNvSpPr>
            <p:nvPr/>
          </p:nvSpPr>
          <p:spPr bwMode="auto">
            <a:xfrm>
              <a:off x="7391"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531"/>
            <p:cNvSpPr>
              <a:spLocks noChangeArrowheads="1"/>
            </p:cNvSpPr>
            <p:nvPr/>
          </p:nvSpPr>
          <p:spPr bwMode="auto">
            <a:xfrm>
              <a:off x="7485" y="1314"/>
              <a:ext cx="13"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532"/>
            <p:cNvSpPr>
              <a:spLocks noChangeArrowheads="1"/>
            </p:cNvSpPr>
            <p:nvPr/>
          </p:nvSpPr>
          <p:spPr bwMode="auto">
            <a:xfrm>
              <a:off x="7297" y="901"/>
              <a:ext cx="251" cy="526"/>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533"/>
            <p:cNvSpPr>
              <a:spLocks noChangeArrowheads="1"/>
            </p:cNvSpPr>
            <p:nvPr/>
          </p:nvSpPr>
          <p:spPr bwMode="auto">
            <a:xfrm>
              <a:off x="7321" y="927"/>
              <a:ext cx="204" cy="4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534"/>
            <p:cNvSpPr>
              <a:spLocks noChangeArrowheads="1"/>
            </p:cNvSpPr>
            <p:nvPr/>
          </p:nvSpPr>
          <p:spPr bwMode="auto">
            <a:xfrm>
              <a:off x="7332" y="94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535"/>
            <p:cNvSpPr>
              <a:spLocks noChangeArrowheads="1"/>
            </p:cNvSpPr>
            <p:nvPr/>
          </p:nvSpPr>
          <p:spPr bwMode="auto">
            <a:xfrm>
              <a:off x="7339"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536"/>
            <p:cNvSpPr>
              <a:spLocks noChangeArrowheads="1"/>
            </p:cNvSpPr>
            <p:nvPr/>
          </p:nvSpPr>
          <p:spPr bwMode="auto">
            <a:xfrm>
              <a:off x="7349" y="948"/>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537"/>
            <p:cNvSpPr>
              <a:spLocks noChangeArrowheads="1"/>
            </p:cNvSpPr>
            <p:nvPr/>
          </p:nvSpPr>
          <p:spPr bwMode="auto">
            <a:xfrm>
              <a:off x="7360"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538"/>
            <p:cNvSpPr>
              <a:spLocks noChangeArrowheads="1"/>
            </p:cNvSpPr>
            <p:nvPr/>
          </p:nvSpPr>
          <p:spPr bwMode="auto">
            <a:xfrm>
              <a:off x="7370"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539"/>
            <p:cNvSpPr>
              <a:spLocks noChangeArrowheads="1"/>
            </p:cNvSpPr>
            <p:nvPr/>
          </p:nvSpPr>
          <p:spPr bwMode="auto">
            <a:xfrm>
              <a:off x="7381"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540"/>
            <p:cNvSpPr>
              <a:spLocks noChangeArrowheads="1"/>
            </p:cNvSpPr>
            <p:nvPr/>
          </p:nvSpPr>
          <p:spPr bwMode="auto">
            <a:xfrm>
              <a:off x="7391" y="948"/>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541"/>
            <p:cNvSpPr>
              <a:spLocks noChangeArrowheads="1"/>
            </p:cNvSpPr>
            <p:nvPr/>
          </p:nvSpPr>
          <p:spPr bwMode="auto">
            <a:xfrm>
              <a:off x="7485" y="959"/>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542"/>
            <p:cNvSpPr>
              <a:spLocks noChangeArrowheads="1"/>
            </p:cNvSpPr>
            <p:nvPr/>
          </p:nvSpPr>
          <p:spPr bwMode="auto">
            <a:xfrm>
              <a:off x="7332" y="1001"/>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543"/>
            <p:cNvSpPr>
              <a:spLocks noChangeArrowheads="1"/>
            </p:cNvSpPr>
            <p:nvPr/>
          </p:nvSpPr>
          <p:spPr bwMode="auto">
            <a:xfrm>
              <a:off x="7339"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544"/>
            <p:cNvSpPr>
              <a:spLocks noChangeArrowheads="1"/>
            </p:cNvSpPr>
            <p:nvPr/>
          </p:nvSpPr>
          <p:spPr bwMode="auto">
            <a:xfrm>
              <a:off x="7349" y="1008"/>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545"/>
            <p:cNvSpPr>
              <a:spLocks noChangeArrowheads="1"/>
            </p:cNvSpPr>
            <p:nvPr/>
          </p:nvSpPr>
          <p:spPr bwMode="auto">
            <a:xfrm>
              <a:off x="7360"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546"/>
            <p:cNvSpPr>
              <a:spLocks noChangeArrowheads="1"/>
            </p:cNvSpPr>
            <p:nvPr/>
          </p:nvSpPr>
          <p:spPr bwMode="auto">
            <a:xfrm>
              <a:off x="7370"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547"/>
            <p:cNvSpPr>
              <a:spLocks noChangeArrowheads="1"/>
            </p:cNvSpPr>
            <p:nvPr/>
          </p:nvSpPr>
          <p:spPr bwMode="auto">
            <a:xfrm>
              <a:off x="7381"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548"/>
            <p:cNvSpPr>
              <a:spLocks noChangeArrowheads="1"/>
            </p:cNvSpPr>
            <p:nvPr/>
          </p:nvSpPr>
          <p:spPr bwMode="auto">
            <a:xfrm>
              <a:off x="7391" y="1008"/>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549"/>
            <p:cNvSpPr>
              <a:spLocks noChangeArrowheads="1"/>
            </p:cNvSpPr>
            <p:nvPr/>
          </p:nvSpPr>
          <p:spPr bwMode="auto">
            <a:xfrm>
              <a:off x="7485" y="1018"/>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550"/>
            <p:cNvSpPr>
              <a:spLocks noChangeArrowheads="1"/>
            </p:cNvSpPr>
            <p:nvPr/>
          </p:nvSpPr>
          <p:spPr bwMode="auto">
            <a:xfrm>
              <a:off x="7332" y="1060"/>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551"/>
            <p:cNvSpPr>
              <a:spLocks noChangeArrowheads="1"/>
            </p:cNvSpPr>
            <p:nvPr/>
          </p:nvSpPr>
          <p:spPr bwMode="auto">
            <a:xfrm>
              <a:off x="7339"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552"/>
            <p:cNvSpPr>
              <a:spLocks noChangeArrowheads="1"/>
            </p:cNvSpPr>
            <p:nvPr/>
          </p:nvSpPr>
          <p:spPr bwMode="auto">
            <a:xfrm>
              <a:off x="7349" y="1067"/>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553"/>
            <p:cNvSpPr>
              <a:spLocks noChangeArrowheads="1"/>
            </p:cNvSpPr>
            <p:nvPr/>
          </p:nvSpPr>
          <p:spPr bwMode="auto">
            <a:xfrm>
              <a:off x="7360"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554"/>
            <p:cNvSpPr>
              <a:spLocks noChangeArrowheads="1"/>
            </p:cNvSpPr>
            <p:nvPr/>
          </p:nvSpPr>
          <p:spPr bwMode="auto">
            <a:xfrm>
              <a:off x="7370"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555"/>
            <p:cNvSpPr>
              <a:spLocks noChangeArrowheads="1"/>
            </p:cNvSpPr>
            <p:nvPr/>
          </p:nvSpPr>
          <p:spPr bwMode="auto">
            <a:xfrm>
              <a:off x="7381"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556"/>
            <p:cNvSpPr>
              <a:spLocks noChangeArrowheads="1"/>
            </p:cNvSpPr>
            <p:nvPr/>
          </p:nvSpPr>
          <p:spPr bwMode="auto">
            <a:xfrm>
              <a:off x="7391" y="1067"/>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557"/>
            <p:cNvSpPr>
              <a:spLocks noChangeArrowheads="1"/>
            </p:cNvSpPr>
            <p:nvPr/>
          </p:nvSpPr>
          <p:spPr bwMode="auto">
            <a:xfrm>
              <a:off x="7485" y="1077"/>
              <a:ext cx="13" cy="12"/>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558"/>
            <p:cNvSpPr>
              <a:spLocks noChangeArrowheads="1"/>
            </p:cNvSpPr>
            <p:nvPr/>
          </p:nvSpPr>
          <p:spPr bwMode="auto">
            <a:xfrm>
              <a:off x="7332" y="1119"/>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559"/>
            <p:cNvSpPr>
              <a:spLocks noChangeArrowheads="1"/>
            </p:cNvSpPr>
            <p:nvPr/>
          </p:nvSpPr>
          <p:spPr bwMode="auto">
            <a:xfrm>
              <a:off x="7339"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560"/>
            <p:cNvSpPr>
              <a:spLocks noChangeArrowheads="1"/>
            </p:cNvSpPr>
            <p:nvPr/>
          </p:nvSpPr>
          <p:spPr bwMode="auto">
            <a:xfrm>
              <a:off x="7349" y="1126"/>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561"/>
            <p:cNvSpPr>
              <a:spLocks noChangeArrowheads="1"/>
            </p:cNvSpPr>
            <p:nvPr/>
          </p:nvSpPr>
          <p:spPr bwMode="auto">
            <a:xfrm>
              <a:off x="7360"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562"/>
            <p:cNvSpPr>
              <a:spLocks noChangeArrowheads="1"/>
            </p:cNvSpPr>
            <p:nvPr/>
          </p:nvSpPr>
          <p:spPr bwMode="auto">
            <a:xfrm>
              <a:off x="7370"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563"/>
            <p:cNvSpPr>
              <a:spLocks noChangeArrowheads="1"/>
            </p:cNvSpPr>
            <p:nvPr/>
          </p:nvSpPr>
          <p:spPr bwMode="auto">
            <a:xfrm>
              <a:off x="7381"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564"/>
            <p:cNvSpPr>
              <a:spLocks noChangeArrowheads="1"/>
            </p:cNvSpPr>
            <p:nvPr/>
          </p:nvSpPr>
          <p:spPr bwMode="auto">
            <a:xfrm>
              <a:off x="7391" y="1126"/>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565"/>
            <p:cNvSpPr>
              <a:spLocks noChangeArrowheads="1"/>
            </p:cNvSpPr>
            <p:nvPr/>
          </p:nvSpPr>
          <p:spPr bwMode="auto">
            <a:xfrm>
              <a:off x="7485" y="1136"/>
              <a:ext cx="13"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566"/>
            <p:cNvSpPr>
              <a:spLocks noChangeArrowheads="1"/>
            </p:cNvSpPr>
            <p:nvPr/>
          </p:nvSpPr>
          <p:spPr bwMode="auto">
            <a:xfrm>
              <a:off x="7332" y="1178"/>
              <a:ext cx="181" cy="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567"/>
            <p:cNvSpPr>
              <a:spLocks noChangeArrowheads="1"/>
            </p:cNvSpPr>
            <p:nvPr/>
          </p:nvSpPr>
          <p:spPr bwMode="auto">
            <a:xfrm>
              <a:off x="7339"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568"/>
            <p:cNvSpPr>
              <a:spLocks noChangeArrowheads="1"/>
            </p:cNvSpPr>
            <p:nvPr/>
          </p:nvSpPr>
          <p:spPr bwMode="auto">
            <a:xfrm>
              <a:off x="7349" y="1185"/>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569"/>
            <p:cNvSpPr>
              <a:spLocks noChangeArrowheads="1"/>
            </p:cNvSpPr>
            <p:nvPr/>
          </p:nvSpPr>
          <p:spPr bwMode="auto">
            <a:xfrm>
              <a:off x="7360"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570"/>
            <p:cNvSpPr>
              <a:spLocks noChangeArrowheads="1"/>
            </p:cNvSpPr>
            <p:nvPr/>
          </p:nvSpPr>
          <p:spPr bwMode="auto">
            <a:xfrm>
              <a:off x="7370"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571"/>
            <p:cNvSpPr>
              <a:spLocks noChangeArrowheads="1"/>
            </p:cNvSpPr>
            <p:nvPr/>
          </p:nvSpPr>
          <p:spPr bwMode="auto">
            <a:xfrm>
              <a:off x="7381"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572"/>
            <p:cNvSpPr>
              <a:spLocks noChangeArrowheads="1"/>
            </p:cNvSpPr>
            <p:nvPr/>
          </p:nvSpPr>
          <p:spPr bwMode="auto">
            <a:xfrm>
              <a:off x="7391" y="1185"/>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573"/>
            <p:cNvSpPr>
              <a:spLocks noChangeArrowheads="1"/>
            </p:cNvSpPr>
            <p:nvPr/>
          </p:nvSpPr>
          <p:spPr bwMode="auto">
            <a:xfrm>
              <a:off x="7485" y="1196"/>
              <a:ext cx="13"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574"/>
            <p:cNvSpPr>
              <a:spLocks noChangeArrowheads="1"/>
            </p:cNvSpPr>
            <p:nvPr/>
          </p:nvSpPr>
          <p:spPr bwMode="auto">
            <a:xfrm>
              <a:off x="7332" y="1237"/>
              <a:ext cx="181" cy="4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575"/>
            <p:cNvSpPr>
              <a:spLocks noChangeArrowheads="1"/>
            </p:cNvSpPr>
            <p:nvPr/>
          </p:nvSpPr>
          <p:spPr bwMode="auto">
            <a:xfrm>
              <a:off x="7339"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576"/>
            <p:cNvSpPr>
              <a:spLocks noChangeArrowheads="1"/>
            </p:cNvSpPr>
            <p:nvPr/>
          </p:nvSpPr>
          <p:spPr bwMode="auto">
            <a:xfrm>
              <a:off x="7349" y="1244"/>
              <a:ext cx="6"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577"/>
            <p:cNvSpPr>
              <a:spLocks noChangeArrowheads="1"/>
            </p:cNvSpPr>
            <p:nvPr/>
          </p:nvSpPr>
          <p:spPr bwMode="auto">
            <a:xfrm>
              <a:off x="7360"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578"/>
            <p:cNvSpPr>
              <a:spLocks noChangeArrowheads="1"/>
            </p:cNvSpPr>
            <p:nvPr/>
          </p:nvSpPr>
          <p:spPr bwMode="auto">
            <a:xfrm>
              <a:off x="7370"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579"/>
            <p:cNvSpPr>
              <a:spLocks noChangeArrowheads="1"/>
            </p:cNvSpPr>
            <p:nvPr/>
          </p:nvSpPr>
          <p:spPr bwMode="auto">
            <a:xfrm>
              <a:off x="7381"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580"/>
            <p:cNvSpPr>
              <a:spLocks noChangeArrowheads="1"/>
            </p:cNvSpPr>
            <p:nvPr/>
          </p:nvSpPr>
          <p:spPr bwMode="auto">
            <a:xfrm>
              <a:off x="7391" y="1244"/>
              <a:ext cx="5" cy="3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81"/>
            <p:cNvSpPr>
              <a:spLocks noChangeArrowheads="1"/>
            </p:cNvSpPr>
            <p:nvPr/>
          </p:nvSpPr>
          <p:spPr bwMode="auto">
            <a:xfrm>
              <a:off x="7485" y="1255"/>
              <a:ext cx="13" cy="10"/>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582"/>
            <p:cNvSpPr>
              <a:spLocks noChangeArrowheads="1"/>
            </p:cNvSpPr>
            <p:nvPr/>
          </p:nvSpPr>
          <p:spPr bwMode="auto">
            <a:xfrm>
              <a:off x="7332" y="1297"/>
              <a:ext cx="181" cy="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583"/>
            <p:cNvSpPr>
              <a:spLocks noChangeArrowheads="1"/>
            </p:cNvSpPr>
            <p:nvPr/>
          </p:nvSpPr>
          <p:spPr bwMode="auto">
            <a:xfrm>
              <a:off x="7339"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584"/>
            <p:cNvSpPr>
              <a:spLocks noChangeArrowheads="1"/>
            </p:cNvSpPr>
            <p:nvPr/>
          </p:nvSpPr>
          <p:spPr bwMode="auto">
            <a:xfrm>
              <a:off x="7349" y="1304"/>
              <a:ext cx="6"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585"/>
            <p:cNvSpPr>
              <a:spLocks noChangeArrowheads="1"/>
            </p:cNvSpPr>
            <p:nvPr/>
          </p:nvSpPr>
          <p:spPr bwMode="auto">
            <a:xfrm>
              <a:off x="7360"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586"/>
            <p:cNvSpPr>
              <a:spLocks noChangeArrowheads="1"/>
            </p:cNvSpPr>
            <p:nvPr/>
          </p:nvSpPr>
          <p:spPr bwMode="auto">
            <a:xfrm>
              <a:off x="7370"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587"/>
            <p:cNvSpPr>
              <a:spLocks noChangeArrowheads="1"/>
            </p:cNvSpPr>
            <p:nvPr/>
          </p:nvSpPr>
          <p:spPr bwMode="auto">
            <a:xfrm>
              <a:off x="7381"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588"/>
            <p:cNvSpPr>
              <a:spLocks noChangeArrowheads="1"/>
            </p:cNvSpPr>
            <p:nvPr/>
          </p:nvSpPr>
          <p:spPr bwMode="auto">
            <a:xfrm>
              <a:off x="7391" y="1304"/>
              <a:ext cx="5" cy="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589"/>
            <p:cNvSpPr>
              <a:spLocks noChangeArrowheads="1"/>
            </p:cNvSpPr>
            <p:nvPr/>
          </p:nvSpPr>
          <p:spPr bwMode="auto">
            <a:xfrm>
              <a:off x="7485" y="1314"/>
              <a:ext cx="13" cy="11"/>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Oval 590"/>
            <p:cNvSpPr>
              <a:spLocks noChangeArrowheads="1"/>
            </p:cNvSpPr>
            <p:nvPr/>
          </p:nvSpPr>
          <p:spPr bwMode="auto">
            <a:xfrm>
              <a:off x="6673" y="462"/>
              <a:ext cx="396" cy="396"/>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1"/>
            <p:cNvSpPr>
              <a:spLocks noEditPoints="1"/>
            </p:cNvSpPr>
            <p:nvPr/>
          </p:nvSpPr>
          <p:spPr bwMode="auto">
            <a:xfrm>
              <a:off x="6772" y="577"/>
              <a:ext cx="197" cy="167"/>
            </a:xfrm>
            <a:custGeom>
              <a:avLst/>
              <a:gdLst>
                <a:gd name="T0" fmla="*/ 108 w 113"/>
                <a:gd name="T1" fmla="*/ 90 h 96"/>
                <a:gd name="T2" fmla="*/ 0 w 113"/>
                <a:gd name="T3" fmla="*/ 17 h 96"/>
                <a:gd name="T4" fmla="*/ 0 w 113"/>
                <a:gd name="T5" fmla="*/ 96 h 96"/>
                <a:gd name="T6" fmla="*/ 113 w 113"/>
                <a:gd name="T7" fmla="*/ 0 h 96"/>
                <a:gd name="T8" fmla="*/ 0 w 113"/>
                <a:gd name="T9" fmla="*/ 0 h 96"/>
                <a:gd name="T10" fmla="*/ 66 w 113"/>
                <a:gd name="T11" fmla="*/ 54 h 96"/>
                <a:gd name="T12" fmla="*/ 63 w 113"/>
                <a:gd name="T13" fmla="*/ 48 h 96"/>
                <a:gd name="T14" fmla="*/ 59 w 113"/>
                <a:gd name="T15" fmla="*/ 45 h 96"/>
                <a:gd name="T16" fmla="*/ 53 w 113"/>
                <a:gd name="T17" fmla="*/ 42 h 96"/>
                <a:gd name="T18" fmla="*/ 48 w 113"/>
                <a:gd name="T19" fmla="*/ 42 h 96"/>
                <a:gd name="T20" fmla="*/ 42 w 113"/>
                <a:gd name="T21" fmla="*/ 45 h 96"/>
                <a:gd name="T22" fmla="*/ 38 w 113"/>
                <a:gd name="T23" fmla="*/ 48 h 96"/>
                <a:gd name="T24" fmla="*/ 35 w 113"/>
                <a:gd name="T25" fmla="*/ 54 h 96"/>
                <a:gd name="T26" fmla="*/ 34 w 113"/>
                <a:gd name="T27" fmla="*/ 59 h 96"/>
                <a:gd name="T28" fmla="*/ 35 w 113"/>
                <a:gd name="T29" fmla="*/ 65 h 96"/>
                <a:gd name="T30" fmla="*/ 38 w 113"/>
                <a:gd name="T31" fmla="*/ 70 h 96"/>
                <a:gd name="T32" fmla="*/ 43 w 113"/>
                <a:gd name="T33" fmla="*/ 74 h 96"/>
                <a:gd name="T34" fmla="*/ 47 w 113"/>
                <a:gd name="T35" fmla="*/ 76 h 96"/>
                <a:gd name="T36" fmla="*/ 51 w 113"/>
                <a:gd name="T37" fmla="*/ 71 h 96"/>
                <a:gd name="T38" fmla="*/ 58 w 113"/>
                <a:gd name="T39" fmla="*/ 75 h 96"/>
                <a:gd name="T40" fmla="*/ 59 w 113"/>
                <a:gd name="T41" fmla="*/ 68 h 96"/>
                <a:gd name="T42" fmla="*/ 66 w 113"/>
                <a:gd name="T43" fmla="*/ 67 h 96"/>
                <a:gd name="T44" fmla="*/ 63 w 113"/>
                <a:gd name="T45" fmla="*/ 61 h 96"/>
                <a:gd name="T46" fmla="*/ 57 w 113"/>
                <a:gd name="T47" fmla="*/ 59 h 96"/>
                <a:gd name="T48" fmla="*/ 46 w 113"/>
                <a:gd name="T49" fmla="*/ 64 h 96"/>
                <a:gd name="T50" fmla="*/ 51 w 113"/>
                <a:gd name="T51" fmla="*/ 53 h 96"/>
                <a:gd name="T52" fmla="*/ 47 w 113"/>
                <a:gd name="T53" fmla="*/ 59 h 96"/>
                <a:gd name="T54" fmla="*/ 51 w 113"/>
                <a:gd name="T55" fmla="*/ 62 h 96"/>
                <a:gd name="T56" fmla="*/ 78 w 113"/>
                <a:gd name="T57" fmla="*/ 47 h 96"/>
                <a:gd name="T58" fmla="*/ 80 w 113"/>
                <a:gd name="T59" fmla="*/ 44 h 96"/>
                <a:gd name="T60" fmla="*/ 78 w 113"/>
                <a:gd name="T61" fmla="*/ 42 h 96"/>
                <a:gd name="T62" fmla="*/ 74 w 113"/>
                <a:gd name="T63" fmla="*/ 41 h 96"/>
                <a:gd name="T64" fmla="*/ 71 w 113"/>
                <a:gd name="T65" fmla="*/ 38 h 96"/>
                <a:gd name="T66" fmla="*/ 67 w 113"/>
                <a:gd name="T67" fmla="*/ 42 h 96"/>
                <a:gd name="T68" fmla="*/ 64 w 113"/>
                <a:gd name="T69" fmla="*/ 42 h 96"/>
                <a:gd name="T70" fmla="*/ 63 w 113"/>
                <a:gd name="T71" fmla="*/ 44 h 96"/>
                <a:gd name="T72" fmla="*/ 65 w 113"/>
                <a:gd name="T73" fmla="*/ 48 h 96"/>
                <a:gd name="T74" fmla="*/ 63 w 113"/>
                <a:gd name="T75" fmla="*/ 51 h 96"/>
                <a:gd name="T76" fmla="*/ 65 w 113"/>
                <a:gd name="T77" fmla="*/ 53 h 96"/>
                <a:gd name="T78" fmla="*/ 70 w 113"/>
                <a:gd name="T79" fmla="*/ 56 h 96"/>
                <a:gd name="T80" fmla="*/ 73 w 113"/>
                <a:gd name="T81" fmla="*/ 56 h 96"/>
                <a:gd name="T82" fmla="*/ 78 w 113"/>
                <a:gd name="T83" fmla="*/ 53 h 96"/>
                <a:gd name="T84" fmla="*/ 80 w 113"/>
                <a:gd name="T85" fmla="*/ 51 h 96"/>
                <a:gd name="T86" fmla="*/ 78 w 113"/>
                <a:gd name="T87" fmla="*/ 48 h 96"/>
                <a:gd name="T88" fmla="*/ 71 w 113"/>
                <a:gd name="T89" fmla="*/ 50 h 96"/>
                <a:gd name="T90" fmla="*/ 74 w 113"/>
                <a:gd name="T91"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 h="96">
                  <a:moveTo>
                    <a:pt x="6" y="22"/>
                  </a:moveTo>
                  <a:cubicBezTo>
                    <a:pt x="6" y="90"/>
                    <a:pt x="6" y="90"/>
                    <a:pt x="6" y="90"/>
                  </a:cubicBezTo>
                  <a:cubicBezTo>
                    <a:pt x="108" y="90"/>
                    <a:pt x="108" y="90"/>
                    <a:pt x="108" y="90"/>
                  </a:cubicBezTo>
                  <a:cubicBezTo>
                    <a:pt x="108" y="22"/>
                    <a:pt x="108" y="22"/>
                    <a:pt x="108" y="22"/>
                  </a:cubicBezTo>
                  <a:cubicBezTo>
                    <a:pt x="6" y="22"/>
                    <a:pt x="6" y="22"/>
                    <a:pt x="6" y="22"/>
                  </a:cubicBezTo>
                  <a:close/>
                  <a:moveTo>
                    <a:pt x="0" y="17"/>
                  </a:moveTo>
                  <a:cubicBezTo>
                    <a:pt x="113" y="17"/>
                    <a:pt x="113" y="17"/>
                    <a:pt x="113" y="17"/>
                  </a:cubicBezTo>
                  <a:cubicBezTo>
                    <a:pt x="113" y="96"/>
                    <a:pt x="113" y="96"/>
                    <a:pt x="113" y="96"/>
                  </a:cubicBezTo>
                  <a:cubicBezTo>
                    <a:pt x="0" y="96"/>
                    <a:pt x="0" y="96"/>
                    <a:pt x="0" y="96"/>
                  </a:cubicBezTo>
                  <a:cubicBezTo>
                    <a:pt x="0" y="17"/>
                    <a:pt x="0" y="17"/>
                    <a:pt x="0" y="17"/>
                  </a:cubicBezTo>
                  <a:close/>
                  <a:moveTo>
                    <a:pt x="0" y="0"/>
                  </a:moveTo>
                  <a:cubicBezTo>
                    <a:pt x="113" y="0"/>
                    <a:pt x="113" y="0"/>
                    <a:pt x="113" y="0"/>
                  </a:cubicBezTo>
                  <a:cubicBezTo>
                    <a:pt x="113" y="11"/>
                    <a:pt x="113" y="11"/>
                    <a:pt x="113" y="11"/>
                  </a:cubicBezTo>
                  <a:cubicBezTo>
                    <a:pt x="0" y="11"/>
                    <a:pt x="0" y="11"/>
                    <a:pt x="0" y="11"/>
                  </a:cubicBezTo>
                  <a:cubicBezTo>
                    <a:pt x="0" y="0"/>
                    <a:pt x="0" y="0"/>
                    <a:pt x="0" y="0"/>
                  </a:cubicBezTo>
                  <a:close/>
                  <a:moveTo>
                    <a:pt x="67" y="58"/>
                  </a:moveTo>
                  <a:cubicBezTo>
                    <a:pt x="67" y="55"/>
                    <a:pt x="67" y="55"/>
                    <a:pt x="67" y="55"/>
                  </a:cubicBezTo>
                  <a:cubicBezTo>
                    <a:pt x="67" y="55"/>
                    <a:pt x="67" y="54"/>
                    <a:pt x="66" y="54"/>
                  </a:cubicBezTo>
                  <a:cubicBezTo>
                    <a:pt x="61" y="54"/>
                    <a:pt x="61" y="54"/>
                    <a:pt x="61" y="54"/>
                  </a:cubicBezTo>
                  <a:cubicBezTo>
                    <a:pt x="61" y="54"/>
                    <a:pt x="61" y="53"/>
                    <a:pt x="61" y="53"/>
                  </a:cubicBezTo>
                  <a:cubicBezTo>
                    <a:pt x="63" y="48"/>
                    <a:pt x="63" y="48"/>
                    <a:pt x="63" y="48"/>
                  </a:cubicBezTo>
                  <a:cubicBezTo>
                    <a:pt x="63" y="48"/>
                    <a:pt x="63" y="48"/>
                    <a:pt x="63" y="47"/>
                  </a:cubicBezTo>
                  <a:cubicBezTo>
                    <a:pt x="60" y="45"/>
                    <a:pt x="60" y="45"/>
                    <a:pt x="60" y="45"/>
                  </a:cubicBezTo>
                  <a:cubicBezTo>
                    <a:pt x="60" y="45"/>
                    <a:pt x="59" y="45"/>
                    <a:pt x="59" y="45"/>
                  </a:cubicBezTo>
                  <a:cubicBezTo>
                    <a:pt x="55" y="48"/>
                    <a:pt x="55" y="48"/>
                    <a:pt x="55" y="48"/>
                  </a:cubicBezTo>
                  <a:cubicBezTo>
                    <a:pt x="55" y="48"/>
                    <a:pt x="55" y="48"/>
                    <a:pt x="54" y="48"/>
                  </a:cubicBezTo>
                  <a:cubicBezTo>
                    <a:pt x="53" y="42"/>
                    <a:pt x="53" y="42"/>
                    <a:pt x="53" y="42"/>
                  </a:cubicBezTo>
                  <a:cubicBezTo>
                    <a:pt x="53" y="42"/>
                    <a:pt x="53" y="42"/>
                    <a:pt x="52" y="42"/>
                  </a:cubicBezTo>
                  <a:cubicBezTo>
                    <a:pt x="49" y="42"/>
                    <a:pt x="49" y="42"/>
                    <a:pt x="49" y="42"/>
                  </a:cubicBezTo>
                  <a:cubicBezTo>
                    <a:pt x="49" y="42"/>
                    <a:pt x="48" y="42"/>
                    <a:pt x="48" y="42"/>
                  </a:cubicBezTo>
                  <a:cubicBezTo>
                    <a:pt x="47" y="48"/>
                    <a:pt x="47" y="48"/>
                    <a:pt x="47" y="48"/>
                  </a:cubicBezTo>
                  <a:cubicBezTo>
                    <a:pt x="46" y="48"/>
                    <a:pt x="46" y="48"/>
                    <a:pt x="46" y="48"/>
                  </a:cubicBezTo>
                  <a:cubicBezTo>
                    <a:pt x="42" y="45"/>
                    <a:pt x="42" y="45"/>
                    <a:pt x="42" y="45"/>
                  </a:cubicBezTo>
                  <a:cubicBezTo>
                    <a:pt x="41" y="45"/>
                    <a:pt x="41" y="45"/>
                    <a:pt x="41" y="45"/>
                  </a:cubicBezTo>
                  <a:cubicBezTo>
                    <a:pt x="38" y="47"/>
                    <a:pt x="38" y="47"/>
                    <a:pt x="38" y="47"/>
                  </a:cubicBezTo>
                  <a:cubicBezTo>
                    <a:pt x="38" y="48"/>
                    <a:pt x="38" y="48"/>
                    <a:pt x="38" y="48"/>
                  </a:cubicBezTo>
                  <a:cubicBezTo>
                    <a:pt x="40" y="53"/>
                    <a:pt x="40" y="53"/>
                    <a:pt x="40" y="53"/>
                  </a:cubicBezTo>
                  <a:cubicBezTo>
                    <a:pt x="40" y="53"/>
                    <a:pt x="40" y="54"/>
                    <a:pt x="40" y="54"/>
                  </a:cubicBezTo>
                  <a:cubicBezTo>
                    <a:pt x="35" y="54"/>
                    <a:pt x="35" y="54"/>
                    <a:pt x="35" y="54"/>
                  </a:cubicBezTo>
                  <a:cubicBezTo>
                    <a:pt x="34" y="54"/>
                    <a:pt x="34" y="55"/>
                    <a:pt x="34" y="55"/>
                  </a:cubicBezTo>
                  <a:cubicBezTo>
                    <a:pt x="33" y="58"/>
                    <a:pt x="33" y="58"/>
                    <a:pt x="33" y="58"/>
                  </a:cubicBezTo>
                  <a:cubicBezTo>
                    <a:pt x="33" y="58"/>
                    <a:pt x="34" y="59"/>
                    <a:pt x="34" y="59"/>
                  </a:cubicBezTo>
                  <a:cubicBezTo>
                    <a:pt x="39" y="61"/>
                    <a:pt x="39" y="61"/>
                    <a:pt x="39" y="61"/>
                  </a:cubicBezTo>
                  <a:cubicBezTo>
                    <a:pt x="39" y="61"/>
                    <a:pt x="39" y="62"/>
                    <a:pt x="39" y="62"/>
                  </a:cubicBezTo>
                  <a:cubicBezTo>
                    <a:pt x="35" y="65"/>
                    <a:pt x="35" y="65"/>
                    <a:pt x="35" y="65"/>
                  </a:cubicBezTo>
                  <a:cubicBezTo>
                    <a:pt x="35" y="66"/>
                    <a:pt x="35" y="66"/>
                    <a:pt x="35" y="67"/>
                  </a:cubicBezTo>
                  <a:cubicBezTo>
                    <a:pt x="37" y="69"/>
                    <a:pt x="37" y="69"/>
                    <a:pt x="37" y="69"/>
                  </a:cubicBezTo>
                  <a:cubicBezTo>
                    <a:pt x="37" y="70"/>
                    <a:pt x="37" y="70"/>
                    <a:pt x="38" y="70"/>
                  </a:cubicBezTo>
                  <a:cubicBezTo>
                    <a:pt x="42" y="68"/>
                    <a:pt x="42" y="68"/>
                    <a:pt x="42" y="68"/>
                  </a:cubicBezTo>
                  <a:cubicBezTo>
                    <a:pt x="43" y="69"/>
                    <a:pt x="43" y="69"/>
                    <a:pt x="43" y="69"/>
                  </a:cubicBezTo>
                  <a:cubicBezTo>
                    <a:pt x="43" y="74"/>
                    <a:pt x="43" y="74"/>
                    <a:pt x="43" y="74"/>
                  </a:cubicBezTo>
                  <a:cubicBezTo>
                    <a:pt x="43" y="74"/>
                    <a:pt x="43" y="75"/>
                    <a:pt x="43" y="75"/>
                  </a:cubicBezTo>
                  <a:cubicBezTo>
                    <a:pt x="46" y="76"/>
                    <a:pt x="46" y="76"/>
                    <a:pt x="46" y="76"/>
                  </a:cubicBezTo>
                  <a:cubicBezTo>
                    <a:pt x="47" y="76"/>
                    <a:pt x="47" y="76"/>
                    <a:pt x="47" y="76"/>
                  </a:cubicBezTo>
                  <a:cubicBezTo>
                    <a:pt x="50" y="71"/>
                    <a:pt x="50" y="71"/>
                    <a:pt x="50" y="71"/>
                  </a:cubicBezTo>
                  <a:cubicBezTo>
                    <a:pt x="50" y="71"/>
                    <a:pt x="50" y="71"/>
                    <a:pt x="51" y="71"/>
                  </a:cubicBezTo>
                  <a:cubicBezTo>
                    <a:pt x="51" y="71"/>
                    <a:pt x="51" y="71"/>
                    <a:pt x="51" y="71"/>
                  </a:cubicBezTo>
                  <a:cubicBezTo>
                    <a:pt x="54" y="76"/>
                    <a:pt x="54" y="76"/>
                    <a:pt x="54" y="76"/>
                  </a:cubicBezTo>
                  <a:cubicBezTo>
                    <a:pt x="54" y="76"/>
                    <a:pt x="54" y="76"/>
                    <a:pt x="55" y="76"/>
                  </a:cubicBezTo>
                  <a:cubicBezTo>
                    <a:pt x="58" y="75"/>
                    <a:pt x="58" y="75"/>
                    <a:pt x="58" y="75"/>
                  </a:cubicBezTo>
                  <a:cubicBezTo>
                    <a:pt x="58" y="75"/>
                    <a:pt x="58" y="74"/>
                    <a:pt x="58" y="74"/>
                  </a:cubicBezTo>
                  <a:cubicBezTo>
                    <a:pt x="58" y="69"/>
                    <a:pt x="58" y="69"/>
                    <a:pt x="58" y="69"/>
                  </a:cubicBezTo>
                  <a:cubicBezTo>
                    <a:pt x="58" y="69"/>
                    <a:pt x="58" y="69"/>
                    <a:pt x="59" y="68"/>
                  </a:cubicBezTo>
                  <a:cubicBezTo>
                    <a:pt x="64" y="70"/>
                    <a:pt x="64" y="70"/>
                    <a:pt x="64" y="70"/>
                  </a:cubicBezTo>
                  <a:cubicBezTo>
                    <a:pt x="64" y="70"/>
                    <a:pt x="64" y="70"/>
                    <a:pt x="64" y="69"/>
                  </a:cubicBezTo>
                  <a:cubicBezTo>
                    <a:pt x="66" y="67"/>
                    <a:pt x="66" y="67"/>
                    <a:pt x="66" y="67"/>
                  </a:cubicBezTo>
                  <a:cubicBezTo>
                    <a:pt x="66" y="66"/>
                    <a:pt x="66" y="66"/>
                    <a:pt x="66" y="65"/>
                  </a:cubicBezTo>
                  <a:cubicBezTo>
                    <a:pt x="62" y="62"/>
                    <a:pt x="62" y="62"/>
                    <a:pt x="62" y="62"/>
                  </a:cubicBezTo>
                  <a:cubicBezTo>
                    <a:pt x="62" y="62"/>
                    <a:pt x="62" y="61"/>
                    <a:pt x="63" y="61"/>
                  </a:cubicBezTo>
                  <a:cubicBezTo>
                    <a:pt x="67" y="59"/>
                    <a:pt x="67" y="59"/>
                    <a:pt x="67" y="59"/>
                  </a:cubicBezTo>
                  <a:cubicBezTo>
                    <a:pt x="67" y="59"/>
                    <a:pt x="67" y="58"/>
                    <a:pt x="67" y="58"/>
                  </a:cubicBezTo>
                  <a:close/>
                  <a:moveTo>
                    <a:pt x="57" y="59"/>
                  </a:moveTo>
                  <a:cubicBezTo>
                    <a:pt x="57" y="61"/>
                    <a:pt x="56" y="63"/>
                    <a:pt x="55" y="64"/>
                  </a:cubicBezTo>
                  <a:cubicBezTo>
                    <a:pt x="54" y="65"/>
                    <a:pt x="52" y="66"/>
                    <a:pt x="51" y="66"/>
                  </a:cubicBezTo>
                  <a:cubicBezTo>
                    <a:pt x="49" y="66"/>
                    <a:pt x="47" y="65"/>
                    <a:pt x="46" y="64"/>
                  </a:cubicBezTo>
                  <a:cubicBezTo>
                    <a:pt x="45" y="63"/>
                    <a:pt x="44" y="61"/>
                    <a:pt x="44" y="59"/>
                  </a:cubicBezTo>
                  <a:cubicBezTo>
                    <a:pt x="44" y="57"/>
                    <a:pt x="45" y="56"/>
                    <a:pt x="46" y="55"/>
                  </a:cubicBezTo>
                  <a:cubicBezTo>
                    <a:pt x="47" y="53"/>
                    <a:pt x="49" y="53"/>
                    <a:pt x="51" y="53"/>
                  </a:cubicBezTo>
                  <a:cubicBezTo>
                    <a:pt x="52" y="53"/>
                    <a:pt x="54" y="53"/>
                    <a:pt x="55" y="55"/>
                  </a:cubicBezTo>
                  <a:cubicBezTo>
                    <a:pt x="56" y="56"/>
                    <a:pt x="57" y="57"/>
                    <a:pt x="57" y="59"/>
                  </a:cubicBezTo>
                  <a:close/>
                  <a:moveTo>
                    <a:pt x="47" y="59"/>
                  </a:moveTo>
                  <a:cubicBezTo>
                    <a:pt x="47" y="58"/>
                    <a:pt x="49" y="56"/>
                    <a:pt x="51" y="56"/>
                  </a:cubicBezTo>
                  <a:cubicBezTo>
                    <a:pt x="52" y="56"/>
                    <a:pt x="54" y="58"/>
                    <a:pt x="54" y="59"/>
                  </a:cubicBezTo>
                  <a:cubicBezTo>
                    <a:pt x="54" y="61"/>
                    <a:pt x="52" y="62"/>
                    <a:pt x="51" y="62"/>
                  </a:cubicBezTo>
                  <a:cubicBezTo>
                    <a:pt x="49" y="62"/>
                    <a:pt x="47" y="61"/>
                    <a:pt x="47" y="59"/>
                  </a:cubicBezTo>
                  <a:close/>
                  <a:moveTo>
                    <a:pt x="78" y="48"/>
                  </a:moveTo>
                  <a:cubicBezTo>
                    <a:pt x="78" y="48"/>
                    <a:pt x="78" y="48"/>
                    <a:pt x="78" y="47"/>
                  </a:cubicBezTo>
                  <a:cubicBezTo>
                    <a:pt x="78" y="47"/>
                    <a:pt x="78" y="46"/>
                    <a:pt x="78" y="46"/>
                  </a:cubicBezTo>
                  <a:cubicBezTo>
                    <a:pt x="80" y="44"/>
                    <a:pt x="80" y="44"/>
                    <a:pt x="80" y="44"/>
                  </a:cubicBezTo>
                  <a:cubicBezTo>
                    <a:pt x="80" y="44"/>
                    <a:pt x="80" y="44"/>
                    <a:pt x="80" y="44"/>
                  </a:cubicBezTo>
                  <a:cubicBezTo>
                    <a:pt x="80" y="44"/>
                    <a:pt x="80" y="43"/>
                    <a:pt x="80" y="43"/>
                  </a:cubicBezTo>
                  <a:cubicBezTo>
                    <a:pt x="79" y="42"/>
                    <a:pt x="79" y="42"/>
                    <a:pt x="79" y="42"/>
                  </a:cubicBezTo>
                  <a:cubicBezTo>
                    <a:pt x="79" y="42"/>
                    <a:pt x="79" y="42"/>
                    <a:pt x="78" y="42"/>
                  </a:cubicBezTo>
                  <a:cubicBezTo>
                    <a:pt x="78" y="42"/>
                    <a:pt x="78" y="42"/>
                    <a:pt x="78" y="42"/>
                  </a:cubicBezTo>
                  <a:cubicBezTo>
                    <a:pt x="76" y="42"/>
                    <a:pt x="76" y="42"/>
                    <a:pt x="76" y="42"/>
                  </a:cubicBezTo>
                  <a:cubicBezTo>
                    <a:pt x="75" y="42"/>
                    <a:pt x="74" y="41"/>
                    <a:pt x="74" y="41"/>
                  </a:cubicBezTo>
                  <a:cubicBezTo>
                    <a:pt x="73" y="39"/>
                    <a:pt x="73" y="39"/>
                    <a:pt x="73" y="39"/>
                  </a:cubicBezTo>
                  <a:cubicBezTo>
                    <a:pt x="73" y="38"/>
                    <a:pt x="73" y="38"/>
                    <a:pt x="72" y="38"/>
                  </a:cubicBezTo>
                  <a:cubicBezTo>
                    <a:pt x="71" y="38"/>
                    <a:pt x="71" y="38"/>
                    <a:pt x="71" y="38"/>
                  </a:cubicBezTo>
                  <a:cubicBezTo>
                    <a:pt x="70" y="38"/>
                    <a:pt x="70" y="38"/>
                    <a:pt x="70" y="39"/>
                  </a:cubicBezTo>
                  <a:cubicBezTo>
                    <a:pt x="69" y="41"/>
                    <a:pt x="69" y="41"/>
                    <a:pt x="69" y="41"/>
                  </a:cubicBezTo>
                  <a:cubicBezTo>
                    <a:pt x="68" y="41"/>
                    <a:pt x="68" y="42"/>
                    <a:pt x="67" y="42"/>
                  </a:cubicBezTo>
                  <a:cubicBezTo>
                    <a:pt x="65" y="42"/>
                    <a:pt x="65" y="42"/>
                    <a:pt x="65" y="42"/>
                  </a:cubicBezTo>
                  <a:cubicBezTo>
                    <a:pt x="64" y="42"/>
                    <a:pt x="64" y="42"/>
                    <a:pt x="64" y="42"/>
                  </a:cubicBezTo>
                  <a:cubicBezTo>
                    <a:pt x="64" y="42"/>
                    <a:pt x="64" y="42"/>
                    <a:pt x="64" y="42"/>
                  </a:cubicBezTo>
                  <a:cubicBezTo>
                    <a:pt x="63" y="43"/>
                    <a:pt x="63" y="43"/>
                    <a:pt x="63" y="43"/>
                  </a:cubicBezTo>
                  <a:cubicBezTo>
                    <a:pt x="63" y="43"/>
                    <a:pt x="63" y="44"/>
                    <a:pt x="63" y="44"/>
                  </a:cubicBezTo>
                  <a:cubicBezTo>
                    <a:pt x="63" y="44"/>
                    <a:pt x="63" y="44"/>
                    <a:pt x="63" y="44"/>
                  </a:cubicBezTo>
                  <a:cubicBezTo>
                    <a:pt x="65" y="46"/>
                    <a:pt x="65" y="46"/>
                    <a:pt x="65" y="46"/>
                  </a:cubicBezTo>
                  <a:cubicBezTo>
                    <a:pt x="65" y="46"/>
                    <a:pt x="65" y="47"/>
                    <a:pt x="65" y="47"/>
                  </a:cubicBezTo>
                  <a:cubicBezTo>
                    <a:pt x="65" y="48"/>
                    <a:pt x="65" y="48"/>
                    <a:pt x="65" y="48"/>
                  </a:cubicBezTo>
                  <a:cubicBezTo>
                    <a:pt x="63" y="50"/>
                    <a:pt x="63" y="50"/>
                    <a:pt x="63" y="50"/>
                  </a:cubicBezTo>
                  <a:cubicBezTo>
                    <a:pt x="63" y="50"/>
                    <a:pt x="63" y="51"/>
                    <a:pt x="63" y="51"/>
                  </a:cubicBezTo>
                  <a:cubicBezTo>
                    <a:pt x="63" y="51"/>
                    <a:pt x="63" y="51"/>
                    <a:pt x="63" y="51"/>
                  </a:cubicBezTo>
                  <a:cubicBezTo>
                    <a:pt x="64" y="53"/>
                    <a:pt x="64" y="53"/>
                    <a:pt x="64" y="53"/>
                  </a:cubicBezTo>
                  <a:cubicBezTo>
                    <a:pt x="64" y="53"/>
                    <a:pt x="64" y="53"/>
                    <a:pt x="64" y="53"/>
                  </a:cubicBezTo>
                  <a:cubicBezTo>
                    <a:pt x="64" y="53"/>
                    <a:pt x="64" y="53"/>
                    <a:pt x="65" y="53"/>
                  </a:cubicBezTo>
                  <a:cubicBezTo>
                    <a:pt x="67" y="52"/>
                    <a:pt x="67" y="52"/>
                    <a:pt x="67" y="52"/>
                  </a:cubicBezTo>
                  <a:cubicBezTo>
                    <a:pt x="68" y="53"/>
                    <a:pt x="68" y="53"/>
                    <a:pt x="69" y="53"/>
                  </a:cubicBezTo>
                  <a:cubicBezTo>
                    <a:pt x="70" y="56"/>
                    <a:pt x="70" y="56"/>
                    <a:pt x="70" y="56"/>
                  </a:cubicBezTo>
                  <a:cubicBezTo>
                    <a:pt x="70" y="56"/>
                    <a:pt x="70" y="56"/>
                    <a:pt x="71" y="56"/>
                  </a:cubicBezTo>
                  <a:cubicBezTo>
                    <a:pt x="72" y="56"/>
                    <a:pt x="72" y="56"/>
                    <a:pt x="72" y="56"/>
                  </a:cubicBezTo>
                  <a:cubicBezTo>
                    <a:pt x="73" y="56"/>
                    <a:pt x="73" y="56"/>
                    <a:pt x="73" y="56"/>
                  </a:cubicBezTo>
                  <a:cubicBezTo>
                    <a:pt x="74" y="54"/>
                    <a:pt x="74" y="54"/>
                    <a:pt x="74" y="54"/>
                  </a:cubicBezTo>
                  <a:cubicBezTo>
                    <a:pt x="74" y="53"/>
                    <a:pt x="75" y="53"/>
                    <a:pt x="76" y="52"/>
                  </a:cubicBezTo>
                  <a:cubicBezTo>
                    <a:pt x="78" y="53"/>
                    <a:pt x="78" y="53"/>
                    <a:pt x="78" y="53"/>
                  </a:cubicBezTo>
                  <a:cubicBezTo>
                    <a:pt x="78" y="53"/>
                    <a:pt x="78" y="53"/>
                    <a:pt x="78" y="53"/>
                  </a:cubicBezTo>
                  <a:cubicBezTo>
                    <a:pt x="79" y="53"/>
                    <a:pt x="79" y="53"/>
                    <a:pt x="79" y="53"/>
                  </a:cubicBezTo>
                  <a:cubicBezTo>
                    <a:pt x="80" y="51"/>
                    <a:pt x="80" y="51"/>
                    <a:pt x="80" y="51"/>
                  </a:cubicBezTo>
                  <a:cubicBezTo>
                    <a:pt x="80" y="51"/>
                    <a:pt x="80" y="51"/>
                    <a:pt x="80" y="51"/>
                  </a:cubicBezTo>
                  <a:cubicBezTo>
                    <a:pt x="80" y="51"/>
                    <a:pt x="80" y="50"/>
                    <a:pt x="80" y="50"/>
                  </a:cubicBezTo>
                  <a:cubicBezTo>
                    <a:pt x="78" y="48"/>
                    <a:pt x="78" y="48"/>
                    <a:pt x="78" y="48"/>
                  </a:cubicBezTo>
                  <a:cubicBezTo>
                    <a:pt x="78" y="48"/>
                    <a:pt x="78" y="48"/>
                    <a:pt x="78" y="48"/>
                  </a:cubicBezTo>
                  <a:close/>
                  <a:moveTo>
                    <a:pt x="74" y="47"/>
                  </a:moveTo>
                  <a:cubicBezTo>
                    <a:pt x="74" y="49"/>
                    <a:pt x="73" y="50"/>
                    <a:pt x="71" y="50"/>
                  </a:cubicBezTo>
                  <a:cubicBezTo>
                    <a:pt x="70" y="50"/>
                    <a:pt x="69" y="49"/>
                    <a:pt x="69" y="47"/>
                  </a:cubicBezTo>
                  <a:cubicBezTo>
                    <a:pt x="69" y="46"/>
                    <a:pt x="70" y="45"/>
                    <a:pt x="71" y="45"/>
                  </a:cubicBezTo>
                  <a:cubicBezTo>
                    <a:pt x="73" y="45"/>
                    <a:pt x="74" y="46"/>
                    <a:pt x="74" y="47"/>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96" name="AutoShape 593"/>
          <p:cNvSpPr>
            <a:spLocks noChangeAspect="1" noChangeArrowheads="1" noTextEdit="1"/>
          </p:cNvSpPr>
          <p:nvPr/>
        </p:nvSpPr>
        <p:spPr bwMode="auto">
          <a:xfrm>
            <a:off x="10915651" y="5806281"/>
            <a:ext cx="4826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Freeform 595"/>
          <p:cNvSpPr>
            <a:spLocks/>
          </p:cNvSpPr>
          <p:nvPr/>
        </p:nvSpPr>
        <p:spPr bwMode="auto">
          <a:xfrm>
            <a:off x="9453563" y="5064128"/>
            <a:ext cx="2152650" cy="1198563"/>
          </a:xfrm>
          <a:custGeom>
            <a:avLst/>
            <a:gdLst>
              <a:gd name="T0" fmla="*/ 432 w 514"/>
              <a:gd name="T1" fmla="*/ 74 h 286"/>
              <a:gd name="T2" fmla="*/ 426 w 514"/>
              <a:gd name="T3" fmla="*/ 71 h 286"/>
              <a:gd name="T4" fmla="*/ 424 w 514"/>
              <a:gd name="T5" fmla="*/ 70 h 286"/>
              <a:gd name="T6" fmla="*/ 418 w 514"/>
              <a:gd name="T7" fmla="*/ 67 h 286"/>
              <a:gd name="T8" fmla="*/ 0 w 514"/>
              <a:gd name="T9" fmla="*/ 136 h 286"/>
              <a:gd name="T10" fmla="*/ 150 w 514"/>
              <a:gd name="T11" fmla="*/ 286 h 286"/>
              <a:gd name="T12" fmla="*/ 287 w 514"/>
              <a:gd name="T13" fmla="*/ 244 h 286"/>
              <a:gd name="T14" fmla="*/ 310 w 514"/>
              <a:gd name="T15" fmla="*/ 251 h 286"/>
              <a:gd name="T16" fmla="*/ 319 w 514"/>
              <a:gd name="T17" fmla="*/ 255 h 286"/>
              <a:gd name="T18" fmla="*/ 364 w 514"/>
              <a:gd name="T19" fmla="*/ 286 h 286"/>
              <a:gd name="T20" fmla="*/ 514 w 514"/>
              <a:gd name="T21" fmla="*/ 136 h 286"/>
              <a:gd name="T22" fmla="*/ 432 w 514"/>
              <a:gd name="T23" fmla="*/ 7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286">
                <a:moveTo>
                  <a:pt x="432" y="74"/>
                </a:moveTo>
                <a:cubicBezTo>
                  <a:pt x="430" y="73"/>
                  <a:pt x="428" y="72"/>
                  <a:pt x="426" y="71"/>
                </a:cubicBezTo>
                <a:cubicBezTo>
                  <a:pt x="425" y="71"/>
                  <a:pt x="424" y="70"/>
                  <a:pt x="424" y="70"/>
                </a:cubicBezTo>
                <a:cubicBezTo>
                  <a:pt x="422" y="69"/>
                  <a:pt x="420" y="68"/>
                  <a:pt x="418" y="67"/>
                </a:cubicBezTo>
                <a:cubicBezTo>
                  <a:pt x="282" y="0"/>
                  <a:pt x="113" y="23"/>
                  <a:pt x="0" y="136"/>
                </a:cubicBezTo>
                <a:cubicBezTo>
                  <a:pt x="150" y="286"/>
                  <a:pt x="150" y="286"/>
                  <a:pt x="150" y="286"/>
                </a:cubicBezTo>
                <a:cubicBezTo>
                  <a:pt x="187" y="248"/>
                  <a:pt x="239" y="235"/>
                  <a:pt x="287" y="244"/>
                </a:cubicBezTo>
                <a:cubicBezTo>
                  <a:pt x="295" y="246"/>
                  <a:pt x="302" y="248"/>
                  <a:pt x="310" y="251"/>
                </a:cubicBezTo>
                <a:cubicBezTo>
                  <a:pt x="313" y="252"/>
                  <a:pt x="316" y="253"/>
                  <a:pt x="319" y="255"/>
                </a:cubicBezTo>
                <a:cubicBezTo>
                  <a:pt x="335" y="262"/>
                  <a:pt x="351" y="272"/>
                  <a:pt x="364" y="286"/>
                </a:cubicBezTo>
                <a:cubicBezTo>
                  <a:pt x="514" y="136"/>
                  <a:pt x="514" y="136"/>
                  <a:pt x="514" y="136"/>
                </a:cubicBezTo>
                <a:cubicBezTo>
                  <a:pt x="489" y="111"/>
                  <a:pt x="461" y="90"/>
                  <a:pt x="432" y="7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Freeform 596"/>
          <p:cNvSpPr>
            <a:spLocks/>
          </p:cNvSpPr>
          <p:nvPr/>
        </p:nvSpPr>
        <p:spPr bwMode="auto">
          <a:xfrm>
            <a:off x="9323388" y="5370515"/>
            <a:ext cx="155575" cy="166688"/>
          </a:xfrm>
          <a:custGeom>
            <a:avLst/>
            <a:gdLst>
              <a:gd name="T0" fmla="*/ 0 w 98"/>
              <a:gd name="T1" fmla="*/ 10 h 105"/>
              <a:gd name="T2" fmla="*/ 87 w 98"/>
              <a:gd name="T3" fmla="*/ 105 h 105"/>
              <a:gd name="T4" fmla="*/ 98 w 98"/>
              <a:gd name="T5" fmla="*/ 95 h 105"/>
              <a:gd name="T6" fmla="*/ 13 w 98"/>
              <a:gd name="T7" fmla="*/ 0 h 105"/>
              <a:gd name="T8" fmla="*/ 0 w 98"/>
              <a:gd name="T9" fmla="*/ 10 h 105"/>
            </a:gdLst>
            <a:ahLst/>
            <a:cxnLst>
              <a:cxn ang="0">
                <a:pos x="T0" y="T1"/>
              </a:cxn>
              <a:cxn ang="0">
                <a:pos x="T2" y="T3"/>
              </a:cxn>
              <a:cxn ang="0">
                <a:pos x="T4" y="T5"/>
              </a:cxn>
              <a:cxn ang="0">
                <a:pos x="T6" y="T7"/>
              </a:cxn>
              <a:cxn ang="0">
                <a:pos x="T8" y="T9"/>
              </a:cxn>
            </a:cxnLst>
            <a:rect l="0" t="0" r="r" b="b"/>
            <a:pathLst>
              <a:path w="98" h="105">
                <a:moveTo>
                  <a:pt x="0" y="10"/>
                </a:moveTo>
                <a:lnTo>
                  <a:pt x="87" y="105"/>
                </a:lnTo>
                <a:lnTo>
                  <a:pt x="98" y="95"/>
                </a:lnTo>
                <a:lnTo>
                  <a:pt x="13" y="0"/>
                </a:lnTo>
                <a:lnTo>
                  <a:pt x="0" y="1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597"/>
          <p:cNvSpPr>
            <a:spLocks/>
          </p:cNvSpPr>
          <p:nvPr/>
        </p:nvSpPr>
        <p:spPr bwMode="auto">
          <a:xfrm>
            <a:off x="9678988" y="5122865"/>
            <a:ext cx="122238" cy="188913"/>
          </a:xfrm>
          <a:custGeom>
            <a:avLst/>
            <a:gdLst>
              <a:gd name="T0" fmla="*/ 0 w 77"/>
              <a:gd name="T1" fmla="*/ 8 h 119"/>
              <a:gd name="T2" fmla="*/ 61 w 77"/>
              <a:gd name="T3" fmla="*/ 119 h 119"/>
              <a:gd name="T4" fmla="*/ 77 w 77"/>
              <a:gd name="T5" fmla="*/ 111 h 119"/>
              <a:gd name="T6" fmla="*/ 16 w 77"/>
              <a:gd name="T7" fmla="*/ 0 h 119"/>
              <a:gd name="T8" fmla="*/ 0 w 77"/>
              <a:gd name="T9" fmla="*/ 8 h 119"/>
            </a:gdLst>
            <a:ahLst/>
            <a:cxnLst>
              <a:cxn ang="0">
                <a:pos x="T0" y="T1"/>
              </a:cxn>
              <a:cxn ang="0">
                <a:pos x="T2" y="T3"/>
              </a:cxn>
              <a:cxn ang="0">
                <a:pos x="T4" y="T5"/>
              </a:cxn>
              <a:cxn ang="0">
                <a:pos x="T6" y="T7"/>
              </a:cxn>
              <a:cxn ang="0">
                <a:pos x="T8" y="T9"/>
              </a:cxn>
            </a:cxnLst>
            <a:rect l="0" t="0" r="r" b="b"/>
            <a:pathLst>
              <a:path w="77" h="119">
                <a:moveTo>
                  <a:pt x="0" y="8"/>
                </a:moveTo>
                <a:lnTo>
                  <a:pt x="61" y="119"/>
                </a:lnTo>
                <a:lnTo>
                  <a:pt x="77" y="111"/>
                </a:lnTo>
                <a:lnTo>
                  <a:pt x="16" y="0"/>
                </a:lnTo>
                <a:lnTo>
                  <a:pt x="0" y="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598"/>
          <p:cNvSpPr>
            <a:spLocks/>
          </p:cNvSpPr>
          <p:nvPr/>
        </p:nvSpPr>
        <p:spPr bwMode="auto">
          <a:xfrm>
            <a:off x="10090151" y="4972053"/>
            <a:ext cx="74613" cy="201613"/>
          </a:xfrm>
          <a:custGeom>
            <a:avLst/>
            <a:gdLst>
              <a:gd name="T0" fmla="*/ 0 w 47"/>
              <a:gd name="T1" fmla="*/ 3 h 127"/>
              <a:gd name="T2" fmla="*/ 32 w 47"/>
              <a:gd name="T3" fmla="*/ 127 h 127"/>
              <a:gd name="T4" fmla="*/ 47 w 47"/>
              <a:gd name="T5" fmla="*/ 122 h 127"/>
              <a:gd name="T6" fmla="*/ 16 w 47"/>
              <a:gd name="T7" fmla="*/ 0 h 127"/>
              <a:gd name="T8" fmla="*/ 0 w 47"/>
              <a:gd name="T9" fmla="*/ 3 h 127"/>
            </a:gdLst>
            <a:ahLst/>
            <a:cxnLst>
              <a:cxn ang="0">
                <a:pos x="T0" y="T1"/>
              </a:cxn>
              <a:cxn ang="0">
                <a:pos x="T2" y="T3"/>
              </a:cxn>
              <a:cxn ang="0">
                <a:pos x="T4" y="T5"/>
              </a:cxn>
              <a:cxn ang="0">
                <a:pos x="T6" y="T7"/>
              </a:cxn>
              <a:cxn ang="0">
                <a:pos x="T8" y="T9"/>
              </a:cxn>
            </a:cxnLst>
            <a:rect l="0" t="0" r="r" b="b"/>
            <a:pathLst>
              <a:path w="47" h="127">
                <a:moveTo>
                  <a:pt x="0" y="3"/>
                </a:moveTo>
                <a:lnTo>
                  <a:pt x="32" y="127"/>
                </a:lnTo>
                <a:lnTo>
                  <a:pt x="47" y="122"/>
                </a:lnTo>
                <a:lnTo>
                  <a:pt x="16" y="0"/>
                </a:lnTo>
                <a:lnTo>
                  <a:pt x="0" y="3"/>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Freeform 599"/>
          <p:cNvSpPr>
            <a:spLocks/>
          </p:cNvSpPr>
          <p:nvPr/>
        </p:nvSpPr>
        <p:spPr bwMode="auto">
          <a:xfrm>
            <a:off x="10525126" y="4922840"/>
            <a:ext cx="30163" cy="200025"/>
          </a:xfrm>
          <a:custGeom>
            <a:avLst/>
            <a:gdLst>
              <a:gd name="T0" fmla="*/ 0 w 19"/>
              <a:gd name="T1" fmla="*/ 126 h 126"/>
              <a:gd name="T2" fmla="*/ 19 w 19"/>
              <a:gd name="T3" fmla="*/ 126 h 126"/>
              <a:gd name="T4" fmla="*/ 19 w 19"/>
              <a:gd name="T5" fmla="*/ 0 h 126"/>
              <a:gd name="T6" fmla="*/ 3 w 19"/>
              <a:gd name="T7" fmla="*/ 0 h 126"/>
              <a:gd name="T8" fmla="*/ 0 w 19"/>
              <a:gd name="T9" fmla="*/ 126 h 126"/>
            </a:gdLst>
            <a:ahLst/>
            <a:cxnLst>
              <a:cxn ang="0">
                <a:pos x="T0" y="T1"/>
              </a:cxn>
              <a:cxn ang="0">
                <a:pos x="T2" y="T3"/>
              </a:cxn>
              <a:cxn ang="0">
                <a:pos x="T4" y="T5"/>
              </a:cxn>
              <a:cxn ang="0">
                <a:pos x="T6" y="T7"/>
              </a:cxn>
              <a:cxn ang="0">
                <a:pos x="T8" y="T9"/>
              </a:cxn>
            </a:cxnLst>
            <a:rect l="0" t="0" r="r" b="b"/>
            <a:pathLst>
              <a:path w="19" h="126">
                <a:moveTo>
                  <a:pt x="0" y="126"/>
                </a:moveTo>
                <a:lnTo>
                  <a:pt x="19" y="126"/>
                </a:lnTo>
                <a:lnTo>
                  <a:pt x="19" y="0"/>
                </a:lnTo>
                <a:lnTo>
                  <a:pt x="3" y="0"/>
                </a:lnTo>
                <a:lnTo>
                  <a:pt x="0" y="12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Freeform 600"/>
          <p:cNvSpPr>
            <a:spLocks/>
          </p:cNvSpPr>
          <p:nvPr/>
        </p:nvSpPr>
        <p:spPr bwMode="auto">
          <a:xfrm>
            <a:off x="10915651" y="4976815"/>
            <a:ext cx="74613" cy="200025"/>
          </a:xfrm>
          <a:custGeom>
            <a:avLst/>
            <a:gdLst>
              <a:gd name="T0" fmla="*/ 0 w 47"/>
              <a:gd name="T1" fmla="*/ 124 h 126"/>
              <a:gd name="T2" fmla="*/ 16 w 47"/>
              <a:gd name="T3" fmla="*/ 126 h 126"/>
              <a:gd name="T4" fmla="*/ 47 w 47"/>
              <a:gd name="T5" fmla="*/ 5 h 126"/>
              <a:gd name="T6" fmla="*/ 31 w 47"/>
              <a:gd name="T7" fmla="*/ 0 h 126"/>
              <a:gd name="T8" fmla="*/ 0 w 47"/>
              <a:gd name="T9" fmla="*/ 124 h 126"/>
            </a:gdLst>
            <a:ahLst/>
            <a:cxnLst>
              <a:cxn ang="0">
                <a:pos x="T0" y="T1"/>
              </a:cxn>
              <a:cxn ang="0">
                <a:pos x="T2" y="T3"/>
              </a:cxn>
              <a:cxn ang="0">
                <a:pos x="T4" y="T5"/>
              </a:cxn>
              <a:cxn ang="0">
                <a:pos x="T6" y="T7"/>
              </a:cxn>
              <a:cxn ang="0">
                <a:pos x="T8" y="T9"/>
              </a:cxn>
            </a:cxnLst>
            <a:rect l="0" t="0" r="r" b="b"/>
            <a:pathLst>
              <a:path w="47" h="126">
                <a:moveTo>
                  <a:pt x="0" y="124"/>
                </a:moveTo>
                <a:lnTo>
                  <a:pt x="16" y="126"/>
                </a:lnTo>
                <a:lnTo>
                  <a:pt x="47" y="5"/>
                </a:lnTo>
                <a:lnTo>
                  <a:pt x="31" y="0"/>
                </a:lnTo>
                <a:lnTo>
                  <a:pt x="0" y="124"/>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Freeform 601"/>
          <p:cNvSpPr>
            <a:spLocks/>
          </p:cNvSpPr>
          <p:nvPr/>
        </p:nvSpPr>
        <p:spPr bwMode="auto">
          <a:xfrm>
            <a:off x="11276013" y="5135565"/>
            <a:ext cx="120650" cy="188913"/>
          </a:xfrm>
          <a:custGeom>
            <a:avLst/>
            <a:gdLst>
              <a:gd name="T0" fmla="*/ 63 w 76"/>
              <a:gd name="T1" fmla="*/ 0 h 119"/>
              <a:gd name="T2" fmla="*/ 0 w 76"/>
              <a:gd name="T3" fmla="*/ 111 h 119"/>
              <a:gd name="T4" fmla="*/ 16 w 76"/>
              <a:gd name="T5" fmla="*/ 119 h 119"/>
              <a:gd name="T6" fmla="*/ 76 w 76"/>
              <a:gd name="T7" fmla="*/ 8 h 119"/>
              <a:gd name="T8" fmla="*/ 63 w 76"/>
              <a:gd name="T9" fmla="*/ 0 h 119"/>
            </a:gdLst>
            <a:ahLst/>
            <a:cxnLst>
              <a:cxn ang="0">
                <a:pos x="T0" y="T1"/>
              </a:cxn>
              <a:cxn ang="0">
                <a:pos x="T2" y="T3"/>
              </a:cxn>
              <a:cxn ang="0">
                <a:pos x="T4" y="T5"/>
              </a:cxn>
              <a:cxn ang="0">
                <a:pos x="T6" y="T7"/>
              </a:cxn>
              <a:cxn ang="0">
                <a:pos x="T8" y="T9"/>
              </a:cxn>
            </a:cxnLst>
            <a:rect l="0" t="0" r="r" b="b"/>
            <a:pathLst>
              <a:path w="76" h="119">
                <a:moveTo>
                  <a:pt x="63" y="0"/>
                </a:moveTo>
                <a:lnTo>
                  <a:pt x="0" y="111"/>
                </a:lnTo>
                <a:lnTo>
                  <a:pt x="16" y="119"/>
                </a:lnTo>
                <a:lnTo>
                  <a:pt x="76" y="8"/>
                </a:lnTo>
                <a:lnTo>
                  <a:pt x="63"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602"/>
          <p:cNvSpPr>
            <a:spLocks/>
          </p:cNvSpPr>
          <p:nvPr/>
        </p:nvSpPr>
        <p:spPr bwMode="auto">
          <a:xfrm>
            <a:off x="9466263" y="5268915"/>
            <a:ext cx="107950" cy="130175"/>
          </a:xfrm>
          <a:custGeom>
            <a:avLst/>
            <a:gdLst>
              <a:gd name="T0" fmla="*/ 0 w 68"/>
              <a:gd name="T1" fmla="*/ 14 h 82"/>
              <a:gd name="T2" fmla="*/ 52 w 68"/>
              <a:gd name="T3" fmla="*/ 82 h 82"/>
              <a:gd name="T4" fmla="*/ 68 w 68"/>
              <a:gd name="T5" fmla="*/ 72 h 82"/>
              <a:gd name="T6" fmla="*/ 16 w 68"/>
              <a:gd name="T7" fmla="*/ 0 h 82"/>
              <a:gd name="T8" fmla="*/ 0 w 68"/>
              <a:gd name="T9" fmla="*/ 14 h 82"/>
            </a:gdLst>
            <a:ahLst/>
            <a:cxnLst>
              <a:cxn ang="0">
                <a:pos x="T0" y="T1"/>
              </a:cxn>
              <a:cxn ang="0">
                <a:pos x="T2" y="T3"/>
              </a:cxn>
              <a:cxn ang="0">
                <a:pos x="T4" y="T5"/>
              </a:cxn>
              <a:cxn ang="0">
                <a:pos x="T6" y="T7"/>
              </a:cxn>
              <a:cxn ang="0">
                <a:pos x="T8" y="T9"/>
              </a:cxn>
            </a:cxnLst>
            <a:rect l="0" t="0" r="r" b="b"/>
            <a:pathLst>
              <a:path w="68" h="82">
                <a:moveTo>
                  <a:pt x="0" y="14"/>
                </a:moveTo>
                <a:lnTo>
                  <a:pt x="52" y="82"/>
                </a:lnTo>
                <a:lnTo>
                  <a:pt x="68" y="72"/>
                </a:lnTo>
                <a:lnTo>
                  <a:pt x="16" y="0"/>
                </a:lnTo>
                <a:lnTo>
                  <a:pt x="0" y="14"/>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Freeform 603"/>
          <p:cNvSpPr>
            <a:spLocks/>
          </p:cNvSpPr>
          <p:nvPr/>
        </p:nvSpPr>
        <p:spPr bwMode="auto">
          <a:xfrm>
            <a:off x="9398001" y="5324478"/>
            <a:ext cx="114300" cy="125413"/>
          </a:xfrm>
          <a:custGeom>
            <a:avLst/>
            <a:gdLst>
              <a:gd name="T0" fmla="*/ 0 w 72"/>
              <a:gd name="T1" fmla="*/ 10 h 79"/>
              <a:gd name="T2" fmla="*/ 56 w 72"/>
              <a:gd name="T3" fmla="*/ 79 h 79"/>
              <a:gd name="T4" fmla="*/ 72 w 72"/>
              <a:gd name="T5" fmla="*/ 68 h 79"/>
              <a:gd name="T6" fmla="*/ 14 w 72"/>
              <a:gd name="T7" fmla="*/ 0 h 79"/>
              <a:gd name="T8" fmla="*/ 0 w 72"/>
              <a:gd name="T9" fmla="*/ 10 h 79"/>
            </a:gdLst>
            <a:ahLst/>
            <a:cxnLst>
              <a:cxn ang="0">
                <a:pos x="T0" y="T1"/>
              </a:cxn>
              <a:cxn ang="0">
                <a:pos x="T2" y="T3"/>
              </a:cxn>
              <a:cxn ang="0">
                <a:pos x="T4" y="T5"/>
              </a:cxn>
              <a:cxn ang="0">
                <a:pos x="T6" y="T7"/>
              </a:cxn>
              <a:cxn ang="0">
                <a:pos x="T8" y="T9"/>
              </a:cxn>
            </a:cxnLst>
            <a:rect l="0" t="0" r="r" b="b"/>
            <a:pathLst>
              <a:path w="72" h="79">
                <a:moveTo>
                  <a:pt x="0" y="10"/>
                </a:moveTo>
                <a:lnTo>
                  <a:pt x="56" y="79"/>
                </a:lnTo>
                <a:lnTo>
                  <a:pt x="72" y="68"/>
                </a:lnTo>
                <a:lnTo>
                  <a:pt x="14" y="0"/>
                </a:lnTo>
                <a:lnTo>
                  <a:pt x="0" y="1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Freeform 604"/>
          <p:cNvSpPr>
            <a:spLocks/>
          </p:cNvSpPr>
          <p:nvPr/>
        </p:nvSpPr>
        <p:spPr bwMode="auto">
          <a:xfrm>
            <a:off x="9537701" y="5222878"/>
            <a:ext cx="104775" cy="130175"/>
          </a:xfrm>
          <a:custGeom>
            <a:avLst/>
            <a:gdLst>
              <a:gd name="T0" fmla="*/ 0 w 66"/>
              <a:gd name="T1" fmla="*/ 11 h 82"/>
              <a:gd name="T2" fmla="*/ 50 w 66"/>
              <a:gd name="T3" fmla="*/ 82 h 82"/>
              <a:gd name="T4" fmla="*/ 66 w 66"/>
              <a:gd name="T5" fmla="*/ 72 h 82"/>
              <a:gd name="T6" fmla="*/ 15 w 66"/>
              <a:gd name="T7" fmla="*/ 0 h 82"/>
              <a:gd name="T8" fmla="*/ 0 w 66"/>
              <a:gd name="T9" fmla="*/ 11 h 82"/>
            </a:gdLst>
            <a:ahLst/>
            <a:cxnLst>
              <a:cxn ang="0">
                <a:pos x="T0" y="T1"/>
              </a:cxn>
              <a:cxn ang="0">
                <a:pos x="T2" y="T3"/>
              </a:cxn>
              <a:cxn ang="0">
                <a:pos x="T4" y="T5"/>
              </a:cxn>
              <a:cxn ang="0">
                <a:pos x="T6" y="T7"/>
              </a:cxn>
              <a:cxn ang="0">
                <a:pos x="T8" y="T9"/>
              </a:cxn>
            </a:cxnLst>
            <a:rect l="0" t="0" r="r" b="b"/>
            <a:pathLst>
              <a:path w="66" h="82">
                <a:moveTo>
                  <a:pt x="0" y="11"/>
                </a:moveTo>
                <a:lnTo>
                  <a:pt x="50" y="82"/>
                </a:lnTo>
                <a:lnTo>
                  <a:pt x="66" y="72"/>
                </a:lnTo>
                <a:lnTo>
                  <a:pt x="15" y="0"/>
                </a:lnTo>
                <a:lnTo>
                  <a:pt x="0" y="11"/>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Freeform 605"/>
          <p:cNvSpPr>
            <a:spLocks/>
          </p:cNvSpPr>
          <p:nvPr/>
        </p:nvSpPr>
        <p:spPr bwMode="auto">
          <a:xfrm>
            <a:off x="9612313" y="5176840"/>
            <a:ext cx="96838" cy="134938"/>
          </a:xfrm>
          <a:custGeom>
            <a:avLst/>
            <a:gdLst>
              <a:gd name="T0" fmla="*/ 0 w 61"/>
              <a:gd name="T1" fmla="*/ 11 h 85"/>
              <a:gd name="T2" fmla="*/ 45 w 61"/>
              <a:gd name="T3" fmla="*/ 85 h 85"/>
              <a:gd name="T4" fmla="*/ 61 w 61"/>
              <a:gd name="T5" fmla="*/ 77 h 85"/>
              <a:gd name="T6" fmla="*/ 16 w 61"/>
              <a:gd name="T7" fmla="*/ 0 h 85"/>
              <a:gd name="T8" fmla="*/ 0 w 61"/>
              <a:gd name="T9" fmla="*/ 11 h 85"/>
            </a:gdLst>
            <a:ahLst/>
            <a:cxnLst>
              <a:cxn ang="0">
                <a:pos x="T0" y="T1"/>
              </a:cxn>
              <a:cxn ang="0">
                <a:pos x="T2" y="T3"/>
              </a:cxn>
              <a:cxn ang="0">
                <a:pos x="T4" y="T5"/>
              </a:cxn>
              <a:cxn ang="0">
                <a:pos x="T6" y="T7"/>
              </a:cxn>
              <a:cxn ang="0">
                <a:pos x="T8" y="T9"/>
              </a:cxn>
            </a:cxnLst>
            <a:rect l="0" t="0" r="r" b="b"/>
            <a:pathLst>
              <a:path w="61" h="85">
                <a:moveTo>
                  <a:pt x="0" y="11"/>
                </a:moveTo>
                <a:lnTo>
                  <a:pt x="45" y="85"/>
                </a:lnTo>
                <a:lnTo>
                  <a:pt x="61" y="77"/>
                </a:lnTo>
                <a:lnTo>
                  <a:pt x="16" y="0"/>
                </a:lnTo>
                <a:lnTo>
                  <a:pt x="0" y="11"/>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Freeform 606"/>
          <p:cNvSpPr>
            <a:spLocks/>
          </p:cNvSpPr>
          <p:nvPr/>
        </p:nvSpPr>
        <p:spPr bwMode="auto">
          <a:xfrm>
            <a:off x="9763126" y="5097465"/>
            <a:ext cx="87313" cy="138113"/>
          </a:xfrm>
          <a:custGeom>
            <a:avLst/>
            <a:gdLst>
              <a:gd name="T0" fmla="*/ 0 w 55"/>
              <a:gd name="T1" fmla="*/ 8 h 87"/>
              <a:gd name="T2" fmla="*/ 40 w 55"/>
              <a:gd name="T3" fmla="*/ 87 h 87"/>
              <a:gd name="T4" fmla="*/ 55 w 55"/>
              <a:gd name="T5" fmla="*/ 79 h 87"/>
              <a:gd name="T6" fmla="*/ 19 w 55"/>
              <a:gd name="T7" fmla="*/ 0 h 87"/>
              <a:gd name="T8" fmla="*/ 0 w 55"/>
              <a:gd name="T9" fmla="*/ 8 h 87"/>
            </a:gdLst>
            <a:ahLst/>
            <a:cxnLst>
              <a:cxn ang="0">
                <a:pos x="T0" y="T1"/>
              </a:cxn>
              <a:cxn ang="0">
                <a:pos x="T2" y="T3"/>
              </a:cxn>
              <a:cxn ang="0">
                <a:pos x="T4" y="T5"/>
              </a:cxn>
              <a:cxn ang="0">
                <a:pos x="T6" y="T7"/>
              </a:cxn>
              <a:cxn ang="0">
                <a:pos x="T8" y="T9"/>
              </a:cxn>
            </a:cxnLst>
            <a:rect l="0" t="0" r="r" b="b"/>
            <a:pathLst>
              <a:path w="55" h="87">
                <a:moveTo>
                  <a:pt x="0" y="8"/>
                </a:moveTo>
                <a:lnTo>
                  <a:pt x="40" y="87"/>
                </a:lnTo>
                <a:lnTo>
                  <a:pt x="55" y="79"/>
                </a:lnTo>
                <a:lnTo>
                  <a:pt x="19" y="0"/>
                </a:lnTo>
                <a:lnTo>
                  <a:pt x="0" y="8"/>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Freeform 607"/>
          <p:cNvSpPr>
            <a:spLocks/>
          </p:cNvSpPr>
          <p:nvPr/>
        </p:nvSpPr>
        <p:spPr bwMode="auto">
          <a:xfrm>
            <a:off x="9842501" y="5064128"/>
            <a:ext cx="84138" cy="138113"/>
          </a:xfrm>
          <a:custGeom>
            <a:avLst/>
            <a:gdLst>
              <a:gd name="T0" fmla="*/ 0 w 53"/>
              <a:gd name="T1" fmla="*/ 5 h 87"/>
              <a:gd name="T2" fmla="*/ 35 w 53"/>
              <a:gd name="T3" fmla="*/ 87 h 87"/>
              <a:gd name="T4" fmla="*/ 53 w 53"/>
              <a:gd name="T5" fmla="*/ 82 h 87"/>
              <a:gd name="T6" fmla="*/ 19 w 53"/>
              <a:gd name="T7" fmla="*/ 0 h 87"/>
              <a:gd name="T8" fmla="*/ 0 w 53"/>
              <a:gd name="T9" fmla="*/ 5 h 87"/>
            </a:gdLst>
            <a:ahLst/>
            <a:cxnLst>
              <a:cxn ang="0">
                <a:pos x="T0" y="T1"/>
              </a:cxn>
              <a:cxn ang="0">
                <a:pos x="T2" y="T3"/>
              </a:cxn>
              <a:cxn ang="0">
                <a:pos x="T4" y="T5"/>
              </a:cxn>
              <a:cxn ang="0">
                <a:pos x="T6" y="T7"/>
              </a:cxn>
              <a:cxn ang="0">
                <a:pos x="T8" y="T9"/>
              </a:cxn>
            </a:cxnLst>
            <a:rect l="0" t="0" r="r" b="b"/>
            <a:pathLst>
              <a:path w="53" h="87">
                <a:moveTo>
                  <a:pt x="0" y="5"/>
                </a:moveTo>
                <a:lnTo>
                  <a:pt x="35" y="87"/>
                </a:lnTo>
                <a:lnTo>
                  <a:pt x="53" y="82"/>
                </a:lnTo>
                <a:lnTo>
                  <a:pt x="19" y="0"/>
                </a:lnTo>
                <a:lnTo>
                  <a:pt x="0" y="5"/>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Freeform 608"/>
          <p:cNvSpPr>
            <a:spLocks/>
          </p:cNvSpPr>
          <p:nvPr/>
        </p:nvSpPr>
        <p:spPr bwMode="auto">
          <a:xfrm>
            <a:off x="9926638" y="5030790"/>
            <a:ext cx="74613" cy="142875"/>
          </a:xfrm>
          <a:custGeom>
            <a:avLst/>
            <a:gdLst>
              <a:gd name="T0" fmla="*/ 0 w 47"/>
              <a:gd name="T1" fmla="*/ 8 h 90"/>
              <a:gd name="T2" fmla="*/ 29 w 47"/>
              <a:gd name="T3" fmla="*/ 90 h 90"/>
              <a:gd name="T4" fmla="*/ 47 w 47"/>
              <a:gd name="T5" fmla="*/ 85 h 90"/>
              <a:gd name="T6" fmla="*/ 16 w 47"/>
              <a:gd name="T7" fmla="*/ 0 h 90"/>
              <a:gd name="T8" fmla="*/ 0 w 47"/>
              <a:gd name="T9" fmla="*/ 8 h 90"/>
            </a:gdLst>
            <a:ahLst/>
            <a:cxnLst>
              <a:cxn ang="0">
                <a:pos x="T0" y="T1"/>
              </a:cxn>
              <a:cxn ang="0">
                <a:pos x="T2" y="T3"/>
              </a:cxn>
              <a:cxn ang="0">
                <a:pos x="T4" y="T5"/>
              </a:cxn>
              <a:cxn ang="0">
                <a:pos x="T6" y="T7"/>
              </a:cxn>
              <a:cxn ang="0">
                <a:pos x="T8" y="T9"/>
              </a:cxn>
            </a:cxnLst>
            <a:rect l="0" t="0" r="r" b="b"/>
            <a:pathLst>
              <a:path w="47" h="90">
                <a:moveTo>
                  <a:pt x="0" y="8"/>
                </a:moveTo>
                <a:lnTo>
                  <a:pt x="29" y="90"/>
                </a:lnTo>
                <a:lnTo>
                  <a:pt x="47" y="85"/>
                </a:lnTo>
                <a:lnTo>
                  <a:pt x="16" y="0"/>
                </a:lnTo>
                <a:lnTo>
                  <a:pt x="0" y="8"/>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Freeform 609"/>
          <p:cNvSpPr>
            <a:spLocks/>
          </p:cNvSpPr>
          <p:nvPr/>
        </p:nvSpPr>
        <p:spPr bwMode="auto">
          <a:xfrm>
            <a:off x="10010776" y="5005390"/>
            <a:ext cx="66675" cy="142875"/>
          </a:xfrm>
          <a:custGeom>
            <a:avLst/>
            <a:gdLst>
              <a:gd name="T0" fmla="*/ 0 w 42"/>
              <a:gd name="T1" fmla="*/ 6 h 90"/>
              <a:gd name="T2" fmla="*/ 24 w 42"/>
              <a:gd name="T3" fmla="*/ 90 h 90"/>
              <a:gd name="T4" fmla="*/ 42 w 42"/>
              <a:gd name="T5" fmla="*/ 85 h 90"/>
              <a:gd name="T6" fmla="*/ 16 w 42"/>
              <a:gd name="T7" fmla="*/ 0 h 90"/>
              <a:gd name="T8" fmla="*/ 0 w 42"/>
              <a:gd name="T9" fmla="*/ 6 h 90"/>
            </a:gdLst>
            <a:ahLst/>
            <a:cxnLst>
              <a:cxn ang="0">
                <a:pos x="T0" y="T1"/>
              </a:cxn>
              <a:cxn ang="0">
                <a:pos x="T2" y="T3"/>
              </a:cxn>
              <a:cxn ang="0">
                <a:pos x="T4" y="T5"/>
              </a:cxn>
              <a:cxn ang="0">
                <a:pos x="T6" y="T7"/>
              </a:cxn>
              <a:cxn ang="0">
                <a:pos x="T8" y="T9"/>
              </a:cxn>
            </a:cxnLst>
            <a:rect l="0" t="0" r="r" b="b"/>
            <a:pathLst>
              <a:path w="42" h="90">
                <a:moveTo>
                  <a:pt x="0" y="6"/>
                </a:moveTo>
                <a:lnTo>
                  <a:pt x="24" y="90"/>
                </a:lnTo>
                <a:lnTo>
                  <a:pt x="42" y="85"/>
                </a:lnTo>
                <a:lnTo>
                  <a:pt x="16" y="0"/>
                </a:lnTo>
                <a:lnTo>
                  <a:pt x="0" y="6"/>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610"/>
          <p:cNvSpPr>
            <a:spLocks/>
          </p:cNvSpPr>
          <p:nvPr/>
        </p:nvSpPr>
        <p:spPr bwMode="auto">
          <a:xfrm>
            <a:off x="10177463" y="4968878"/>
            <a:ext cx="58738" cy="141288"/>
          </a:xfrm>
          <a:custGeom>
            <a:avLst/>
            <a:gdLst>
              <a:gd name="T0" fmla="*/ 0 w 37"/>
              <a:gd name="T1" fmla="*/ 2 h 89"/>
              <a:gd name="T2" fmla="*/ 19 w 37"/>
              <a:gd name="T3" fmla="*/ 89 h 89"/>
              <a:gd name="T4" fmla="*/ 37 w 37"/>
              <a:gd name="T5" fmla="*/ 84 h 89"/>
              <a:gd name="T6" fmla="*/ 19 w 37"/>
              <a:gd name="T7" fmla="*/ 0 h 89"/>
              <a:gd name="T8" fmla="*/ 0 w 37"/>
              <a:gd name="T9" fmla="*/ 2 h 89"/>
            </a:gdLst>
            <a:ahLst/>
            <a:cxnLst>
              <a:cxn ang="0">
                <a:pos x="T0" y="T1"/>
              </a:cxn>
              <a:cxn ang="0">
                <a:pos x="T2" y="T3"/>
              </a:cxn>
              <a:cxn ang="0">
                <a:pos x="T4" y="T5"/>
              </a:cxn>
              <a:cxn ang="0">
                <a:pos x="T6" y="T7"/>
              </a:cxn>
              <a:cxn ang="0">
                <a:pos x="T8" y="T9"/>
              </a:cxn>
            </a:cxnLst>
            <a:rect l="0" t="0" r="r" b="b"/>
            <a:pathLst>
              <a:path w="37" h="89">
                <a:moveTo>
                  <a:pt x="0" y="2"/>
                </a:moveTo>
                <a:lnTo>
                  <a:pt x="19" y="89"/>
                </a:lnTo>
                <a:lnTo>
                  <a:pt x="37" y="84"/>
                </a:lnTo>
                <a:lnTo>
                  <a:pt x="19" y="0"/>
                </a:lnTo>
                <a:lnTo>
                  <a:pt x="0" y="2"/>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611"/>
          <p:cNvSpPr>
            <a:spLocks/>
          </p:cNvSpPr>
          <p:nvPr/>
        </p:nvSpPr>
        <p:spPr bwMode="auto">
          <a:xfrm>
            <a:off x="10266363" y="4951415"/>
            <a:ext cx="49213" cy="142875"/>
          </a:xfrm>
          <a:custGeom>
            <a:avLst/>
            <a:gdLst>
              <a:gd name="T0" fmla="*/ 0 w 31"/>
              <a:gd name="T1" fmla="*/ 3 h 90"/>
              <a:gd name="T2" fmla="*/ 10 w 31"/>
              <a:gd name="T3" fmla="*/ 90 h 90"/>
              <a:gd name="T4" fmla="*/ 31 w 31"/>
              <a:gd name="T5" fmla="*/ 87 h 90"/>
              <a:gd name="T6" fmla="*/ 18 w 31"/>
              <a:gd name="T7" fmla="*/ 0 h 90"/>
              <a:gd name="T8" fmla="*/ 0 w 31"/>
              <a:gd name="T9" fmla="*/ 3 h 90"/>
            </a:gdLst>
            <a:ahLst/>
            <a:cxnLst>
              <a:cxn ang="0">
                <a:pos x="T0" y="T1"/>
              </a:cxn>
              <a:cxn ang="0">
                <a:pos x="T2" y="T3"/>
              </a:cxn>
              <a:cxn ang="0">
                <a:pos x="T4" y="T5"/>
              </a:cxn>
              <a:cxn ang="0">
                <a:pos x="T6" y="T7"/>
              </a:cxn>
              <a:cxn ang="0">
                <a:pos x="T8" y="T9"/>
              </a:cxn>
            </a:cxnLst>
            <a:rect l="0" t="0" r="r" b="b"/>
            <a:pathLst>
              <a:path w="31" h="90">
                <a:moveTo>
                  <a:pt x="0" y="3"/>
                </a:moveTo>
                <a:lnTo>
                  <a:pt x="10" y="90"/>
                </a:lnTo>
                <a:lnTo>
                  <a:pt x="31" y="87"/>
                </a:lnTo>
                <a:lnTo>
                  <a:pt x="18" y="0"/>
                </a:lnTo>
                <a:lnTo>
                  <a:pt x="0" y="3"/>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Freeform 612"/>
          <p:cNvSpPr>
            <a:spLocks/>
          </p:cNvSpPr>
          <p:nvPr/>
        </p:nvSpPr>
        <p:spPr bwMode="auto">
          <a:xfrm>
            <a:off x="10350501" y="4943478"/>
            <a:ext cx="46038" cy="141288"/>
          </a:xfrm>
          <a:custGeom>
            <a:avLst/>
            <a:gdLst>
              <a:gd name="T0" fmla="*/ 0 w 29"/>
              <a:gd name="T1" fmla="*/ 2 h 89"/>
              <a:gd name="T2" fmla="*/ 10 w 29"/>
              <a:gd name="T3" fmla="*/ 89 h 89"/>
              <a:gd name="T4" fmla="*/ 29 w 29"/>
              <a:gd name="T5" fmla="*/ 87 h 89"/>
              <a:gd name="T6" fmla="*/ 21 w 29"/>
              <a:gd name="T7" fmla="*/ 0 h 89"/>
              <a:gd name="T8" fmla="*/ 0 w 29"/>
              <a:gd name="T9" fmla="*/ 2 h 89"/>
            </a:gdLst>
            <a:ahLst/>
            <a:cxnLst>
              <a:cxn ang="0">
                <a:pos x="T0" y="T1"/>
              </a:cxn>
              <a:cxn ang="0">
                <a:pos x="T2" y="T3"/>
              </a:cxn>
              <a:cxn ang="0">
                <a:pos x="T4" y="T5"/>
              </a:cxn>
              <a:cxn ang="0">
                <a:pos x="T6" y="T7"/>
              </a:cxn>
              <a:cxn ang="0">
                <a:pos x="T8" y="T9"/>
              </a:cxn>
            </a:cxnLst>
            <a:rect l="0" t="0" r="r" b="b"/>
            <a:pathLst>
              <a:path w="29" h="89">
                <a:moveTo>
                  <a:pt x="0" y="2"/>
                </a:moveTo>
                <a:lnTo>
                  <a:pt x="10" y="89"/>
                </a:lnTo>
                <a:lnTo>
                  <a:pt x="29" y="87"/>
                </a:lnTo>
                <a:lnTo>
                  <a:pt x="21" y="0"/>
                </a:lnTo>
                <a:lnTo>
                  <a:pt x="0" y="2"/>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613"/>
          <p:cNvSpPr>
            <a:spLocks/>
          </p:cNvSpPr>
          <p:nvPr/>
        </p:nvSpPr>
        <p:spPr bwMode="auto">
          <a:xfrm>
            <a:off x="10437813" y="4938715"/>
            <a:ext cx="38100" cy="142875"/>
          </a:xfrm>
          <a:custGeom>
            <a:avLst/>
            <a:gdLst>
              <a:gd name="T0" fmla="*/ 0 w 24"/>
              <a:gd name="T1" fmla="*/ 0 h 90"/>
              <a:gd name="T2" fmla="*/ 5 w 24"/>
              <a:gd name="T3" fmla="*/ 90 h 90"/>
              <a:gd name="T4" fmla="*/ 24 w 24"/>
              <a:gd name="T5" fmla="*/ 87 h 90"/>
              <a:gd name="T6" fmla="*/ 18 w 24"/>
              <a:gd name="T7" fmla="*/ 0 h 90"/>
              <a:gd name="T8" fmla="*/ 0 w 24"/>
              <a:gd name="T9" fmla="*/ 0 h 90"/>
            </a:gdLst>
            <a:ahLst/>
            <a:cxnLst>
              <a:cxn ang="0">
                <a:pos x="T0" y="T1"/>
              </a:cxn>
              <a:cxn ang="0">
                <a:pos x="T2" y="T3"/>
              </a:cxn>
              <a:cxn ang="0">
                <a:pos x="T4" y="T5"/>
              </a:cxn>
              <a:cxn ang="0">
                <a:pos x="T6" y="T7"/>
              </a:cxn>
              <a:cxn ang="0">
                <a:pos x="T8" y="T9"/>
              </a:cxn>
            </a:cxnLst>
            <a:rect l="0" t="0" r="r" b="b"/>
            <a:pathLst>
              <a:path w="24" h="90">
                <a:moveTo>
                  <a:pt x="0" y="0"/>
                </a:moveTo>
                <a:lnTo>
                  <a:pt x="5" y="90"/>
                </a:lnTo>
                <a:lnTo>
                  <a:pt x="24" y="87"/>
                </a:lnTo>
                <a:lnTo>
                  <a:pt x="18" y="0"/>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614"/>
          <p:cNvSpPr>
            <a:spLocks/>
          </p:cNvSpPr>
          <p:nvPr/>
        </p:nvSpPr>
        <p:spPr bwMode="auto">
          <a:xfrm>
            <a:off x="10604501" y="4938715"/>
            <a:ext cx="38100" cy="142875"/>
          </a:xfrm>
          <a:custGeom>
            <a:avLst/>
            <a:gdLst>
              <a:gd name="T0" fmla="*/ 0 w 24"/>
              <a:gd name="T1" fmla="*/ 90 h 90"/>
              <a:gd name="T2" fmla="*/ 19 w 24"/>
              <a:gd name="T3" fmla="*/ 90 h 90"/>
              <a:gd name="T4" fmla="*/ 24 w 24"/>
              <a:gd name="T5" fmla="*/ 3 h 90"/>
              <a:gd name="T6" fmla="*/ 6 w 24"/>
              <a:gd name="T7" fmla="*/ 0 h 90"/>
              <a:gd name="T8" fmla="*/ 0 w 24"/>
              <a:gd name="T9" fmla="*/ 90 h 90"/>
            </a:gdLst>
            <a:ahLst/>
            <a:cxnLst>
              <a:cxn ang="0">
                <a:pos x="T0" y="T1"/>
              </a:cxn>
              <a:cxn ang="0">
                <a:pos x="T2" y="T3"/>
              </a:cxn>
              <a:cxn ang="0">
                <a:pos x="T4" y="T5"/>
              </a:cxn>
              <a:cxn ang="0">
                <a:pos x="T6" y="T7"/>
              </a:cxn>
              <a:cxn ang="0">
                <a:pos x="T8" y="T9"/>
              </a:cxn>
            </a:cxnLst>
            <a:rect l="0" t="0" r="r" b="b"/>
            <a:pathLst>
              <a:path w="24" h="90">
                <a:moveTo>
                  <a:pt x="0" y="90"/>
                </a:moveTo>
                <a:lnTo>
                  <a:pt x="19" y="90"/>
                </a:lnTo>
                <a:lnTo>
                  <a:pt x="24" y="3"/>
                </a:lnTo>
                <a:lnTo>
                  <a:pt x="6" y="0"/>
                </a:lnTo>
                <a:lnTo>
                  <a:pt x="0" y="9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615"/>
          <p:cNvSpPr>
            <a:spLocks/>
          </p:cNvSpPr>
          <p:nvPr/>
        </p:nvSpPr>
        <p:spPr bwMode="auto">
          <a:xfrm>
            <a:off x="10685463" y="4946653"/>
            <a:ext cx="46038" cy="142875"/>
          </a:xfrm>
          <a:custGeom>
            <a:avLst/>
            <a:gdLst>
              <a:gd name="T0" fmla="*/ 0 w 29"/>
              <a:gd name="T1" fmla="*/ 87 h 90"/>
              <a:gd name="T2" fmla="*/ 18 w 29"/>
              <a:gd name="T3" fmla="*/ 90 h 90"/>
              <a:gd name="T4" fmla="*/ 29 w 29"/>
              <a:gd name="T5" fmla="*/ 0 h 90"/>
              <a:gd name="T6" fmla="*/ 10 w 29"/>
              <a:gd name="T7" fmla="*/ 0 h 90"/>
              <a:gd name="T8" fmla="*/ 0 w 29"/>
              <a:gd name="T9" fmla="*/ 87 h 90"/>
            </a:gdLst>
            <a:ahLst/>
            <a:cxnLst>
              <a:cxn ang="0">
                <a:pos x="T0" y="T1"/>
              </a:cxn>
              <a:cxn ang="0">
                <a:pos x="T2" y="T3"/>
              </a:cxn>
              <a:cxn ang="0">
                <a:pos x="T4" y="T5"/>
              </a:cxn>
              <a:cxn ang="0">
                <a:pos x="T6" y="T7"/>
              </a:cxn>
              <a:cxn ang="0">
                <a:pos x="T8" y="T9"/>
              </a:cxn>
            </a:cxnLst>
            <a:rect l="0" t="0" r="r" b="b"/>
            <a:pathLst>
              <a:path w="29" h="90">
                <a:moveTo>
                  <a:pt x="0" y="87"/>
                </a:moveTo>
                <a:lnTo>
                  <a:pt x="18" y="90"/>
                </a:lnTo>
                <a:lnTo>
                  <a:pt x="29" y="0"/>
                </a:lnTo>
                <a:lnTo>
                  <a:pt x="10" y="0"/>
                </a:lnTo>
                <a:lnTo>
                  <a:pt x="0" y="8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Freeform 616"/>
          <p:cNvSpPr>
            <a:spLocks/>
          </p:cNvSpPr>
          <p:nvPr/>
        </p:nvSpPr>
        <p:spPr bwMode="auto">
          <a:xfrm>
            <a:off x="10764838" y="4956178"/>
            <a:ext cx="53975" cy="141288"/>
          </a:xfrm>
          <a:custGeom>
            <a:avLst/>
            <a:gdLst>
              <a:gd name="T0" fmla="*/ 0 w 34"/>
              <a:gd name="T1" fmla="*/ 87 h 89"/>
              <a:gd name="T2" fmla="*/ 18 w 34"/>
              <a:gd name="T3" fmla="*/ 89 h 89"/>
              <a:gd name="T4" fmla="*/ 34 w 34"/>
              <a:gd name="T5" fmla="*/ 2 h 89"/>
              <a:gd name="T6" fmla="*/ 16 w 34"/>
              <a:gd name="T7" fmla="*/ 0 h 89"/>
              <a:gd name="T8" fmla="*/ 0 w 34"/>
              <a:gd name="T9" fmla="*/ 87 h 89"/>
            </a:gdLst>
            <a:ahLst/>
            <a:cxnLst>
              <a:cxn ang="0">
                <a:pos x="T0" y="T1"/>
              </a:cxn>
              <a:cxn ang="0">
                <a:pos x="T2" y="T3"/>
              </a:cxn>
              <a:cxn ang="0">
                <a:pos x="T4" y="T5"/>
              </a:cxn>
              <a:cxn ang="0">
                <a:pos x="T6" y="T7"/>
              </a:cxn>
              <a:cxn ang="0">
                <a:pos x="T8" y="T9"/>
              </a:cxn>
            </a:cxnLst>
            <a:rect l="0" t="0" r="r" b="b"/>
            <a:pathLst>
              <a:path w="34" h="89">
                <a:moveTo>
                  <a:pt x="0" y="87"/>
                </a:moveTo>
                <a:lnTo>
                  <a:pt x="18" y="89"/>
                </a:lnTo>
                <a:lnTo>
                  <a:pt x="34" y="2"/>
                </a:lnTo>
                <a:lnTo>
                  <a:pt x="16" y="0"/>
                </a:lnTo>
                <a:lnTo>
                  <a:pt x="0" y="8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617"/>
          <p:cNvSpPr>
            <a:spLocks/>
          </p:cNvSpPr>
          <p:nvPr/>
        </p:nvSpPr>
        <p:spPr bwMode="auto">
          <a:xfrm>
            <a:off x="10844213" y="4972053"/>
            <a:ext cx="58738" cy="142875"/>
          </a:xfrm>
          <a:custGeom>
            <a:avLst/>
            <a:gdLst>
              <a:gd name="T0" fmla="*/ 0 w 37"/>
              <a:gd name="T1" fmla="*/ 85 h 90"/>
              <a:gd name="T2" fmla="*/ 18 w 37"/>
              <a:gd name="T3" fmla="*/ 90 h 90"/>
              <a:gd name="T4" fmla="*/ 37 w 37"/>
              <a:gd name="T5" fmla="*/ 3 h 90"/>
              <a:gd name="T6" fmla="*/ 18 w 37"/>
              <a:gd name="T7" fmla="*/ 0 h 90"/>
              <a:gd name="T8" fmla="*/ 0 w 37"/>
              <a:gd name="T9" fmla="*/ 85 h 90"/>
            </a:gdLst>
            <a:ahLst/>
            <a:cxnLst>
              <a:cxn ang="0">
                <a:pos x="T0" y="T1"/>
              </a:cxn>
              <a:cxn ang="0">
                <a:pos x="T2" y="T3"/>
              </a:cxn>
              <a:cxn ang="0">
                <a:pos x="T4" y="T5"/>
              </a:cxn>
              <a:cxn ang="0">
                <a:pos x="T6" y="T7"/>
              </a:cxn>
              <a:cxn ang="0">
                <a:pos x="T8" y="T9"/>
              </a:cxn>
            </a:cxnLst>
            <a:rect l="0" t="0" r="r" b="b"/>
            <a:pathLst>
              <a:path w="37" h="90">
                <a:moveTo>
                  <a:pt x="0" y="85"/>
                </a:moveTo>
                <a:lnTo>
                  <a:pt x="18" y="90"/>
                </a:lnTo>
                <a:lnTo>
                  <a:pt x="37" y="3"/>
                </a:lnTo>
                <a:lnTo>
                  <a:pt x="18" y="0"/>
                </a:lnTo>
                <a:lnTo>
                  <a:pt x="0" y="85"/>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618"/>
          <p:cNvSpPr>
            <a:spLocks/>
          </p:cNvSpPr>
          <p:nvPr/>
        </p:nvSpPr>
        <p:spPr bwMode="auto">
          <a:xfrm>
            <a:off x="11002963" y="5014915"/>
            <a:ext cx="71438" cy="141288"/>
          </a:xfrm>
          <a:custGeom>
            <a:avLst/>
            <a:gdLst>
              <a:gd name="T0" fmla="*/ 0 w 45"/>
              <a:gd name="T1" fmla="*/ 84 h 89"/>
              <a:gd name="T2" fmla="*/ 16 w 45"/>
              <a:gd name="T3" fmla="*/ 89 h 89"/>
              <a:gd name="T4" fmla="*/ 45 w 45"/>
              <a:gd name="T5" fmla="*/ 5 h 89"/>
              <a:gd name="T6" fmla="*/ 27 w 45"/>
              <a:gd name="T7" fmla="*/ 0 h 89"/>
              <a:gd name="T8" fmla="*/ 0 w 45"/>
              <a:gd name="T9" fmla="*/ 84 h 89"/>
            </a:gdLst>
            <a:ahLst/>
            <a:cxnLst>
              <a:cxn ang="0">
                <a:pos x="T0" y="T1"/>
              </a:cxn>
              <a:cxn ang="0">
                <a:pos x="T2" y="T3"/>
              </a:cxn>
              <a:cxn ang="0">
                <a:pos x="T4" y="T5"/>
              </a:cxn>
              <a:cxn ang="0">
                <a:pos x="T6" y="T7"/>
              </a:cxn>
              <a:cxn ang="0">
                <a:pos x="T8" y="T9"/>
              </a:cxn>
            </a:cxnLst>
            <a:rect l="0" t="0" r="r" b="b"/>
            <a:pathLst>
              <a:path w="45" h="89">
                <a:moveTo>
                  <a:pt x="0" y="84"/>
                </a:moveTo>
                <a:lnTo>
                  <a:pt x="16" y="89"/>
                </a:lnTo>
                <a:lnTo>
                  <a:pt x="45" y="5"/>
                </a:lnTo>
                <a:lnTo>
                  <a:pt x="27" y="0"/>
                </a:lnTo>
                <a:lnTo>
                  <a:pt x="0" y="84"/>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Freeform 619"/>
          <p:cNvSpPr>
            <a:spLocks/>
          </p:cNvSpPr>
          <p:nvPr/>
        </p:nvSpPr>
        <p:spPr bwMode="auto">
          <a:xfrm>
            <a:off x="11079163" y="5038728"/>
            <a:ext cx="74613" cy="142875"/>
          </a:xfrm>
          <a:custGeom>
            <a:avLst/>
            <a:gdLst>
              <a:gd name="T0" fmla="*/ 31 w 47"/>
              <a:gd name="T1" fmla="*/ 0 h 90"/>
              <a:gd name="T2" fmla="*/ 0 w 47"/>
              <a:gd name="T3" fmla="*/ 85 h 90"/>
              <a:gd name="T4" fmla="*/ 18 w 47"/>
              <a:gd name="T5" fmla="*/ 90 h 90"/>
              <a:gd name="T6" fmla="*/ 47 w 47"/>
              <a:gd name="T7" fmla="*/ 8 h 90"/>
              <a:gd name="T8" fmla="*/ 31 w 47"/>
              <a:gd name="T9" fmla="*/ 0 h 90"/>
            </a:gdLst>
            <a:ahLst/>
            <a:cxnLst>
              <a:cxn ang="0">
                <a:pos x="T0" y="T1"/>
              </a:cxn>
              <a:cxn ang="0">
                <a:pos x="T2" y="T3"/>
              </a:cxn>
              <a:cxn ang="0">
                <a:pos x="T4" y="T5"/>
              </a:cxn>
              <a:cxn ang="0">
                <a:pos x="T6" y="T7"/>
              </a:cxn>
              <a:cxn ang="0">
                <a:pos x="T8" y="T9"/>
              </a:cxn>
            </a:cxnLst>
            <a:rect l="0" t="0" r="r" b="b"/>
            <a:pathLst>
              <a:path w="47" h="90">
                <a:moveTo>
                  <a:pt x="31" y="0"/>
                </a:moveTo>
                <a:lnTo>
                  <a:pt x="0" y="85"/>
                </a:lnTo>
                <a:lnTo>
                  <a:pt x="18" y="90"/>
                </a:lnTo>
                <a:lnTo>
                  <a:pt x="47" y="8"/>
                </a:lnTo>
                <a:lnTo>
                  <a:pt x="31"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620"/>
          <p:cNvSpPr>
            <a:spLocks/>
          </p:cNvSpPr>
          <p:nvPr/>
        </p:nvSpPr>
        <p:spPr bwMode="auto">
          <a:xfrm>
            <a:off x="11153776" y="5072065"/>
            <a:ext cx="84138" cy="139700"/>
          </a:xfrm>
          <a:custGeom>
            <a:avLst/>
            <a:gdLst>
              <a:gd name="T0" fmla="*/ 34 w 53"/>
              <a:gd name="T1" fmla="*/ 0 h 88"/>
              <a:gd name="T2" fmla="*/ 0 w 53"/>
              <a:gd name="T3" fmla="*/ 82 h 88"/>
              <a:gd name="T4" fmla="*/ 16 w 53"/>
              <a:gd name="T5" fmla="*/ 88 h 88"/>
              <a:gd name="T6" fmla="*/ 53 w 53"/>
              <a:gd name="T7" fmla="*/ 8 h 88"/>
              <a:gd name="T8" fmla="*/ 34 w 53"/>
              <a:gd name="T9" fmla="*/ 0 h 88"/>
            </a:gdLst>
            <a:ahLst/>
            <a:cxnLst>
              <a:cxn ang="0">
                <a:pos x="T0" y="T1"/>
              </a:cxn>
              <a:cxn ang="0">
                <a:pos x="T2" y="T3"/>
              </a:cxn>
              <a:cxn ang="0">
                <a:pos x="T4" y="T5"/>
              </a:cxn>
              <a:cxn ang="0">
                <a:pos x="T6" y="T7"/>
              </a:cxn>
              <a:cxn ang="0">
                <a:pos x="T8" y="T9"/>
              </a:cxn>
            </a:cxnLst>
            <a:rect l="0" t="0" r="r" b="b"/>
            <a:pathLst>
              <a:path w="53" h="88">
                <a:moveTo>
                  <a:pt x="34" y="0"/>
                </a:moveTo>
                <a:lnTo>
                  <a:pt x="0" y="82"/>
                </a:lnTo>
                <a:lnTo>
                  <a:pt x="16" y="88"/>
                </a:lnTo>
                <a:lnTo>
                  <a:pt x="53" y="8"/>
                </a:lnTo>
                <a:lnTo>
                  <a:pt x="34"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621"/>
          <p:cNvSpPr>
            <a:spLocks/>
          </p:cNvSpPr>
          <p:nvPr/>
        </p:nvSpPr>
        <p:spPr bwMode="auto">
          <a:xfrm>
            <a:off x="11225213" y="5106990"/>
            <a:ext cx="92075" cy="138113"/>
          </a:xfrm>
          <a:custGeom>
            <a:avLst/>
            <a:gdLst>
              <a:gd name="T0" fmla="*/ 40 w 58"/>
              <a:gd name="T1" fmla="*/ 0 h 87"/>
              <a:gd name="T2" fmla="*/ 0 w 58"/>
              <a:gd name="T3" fmla="*/ 79 h 87"/>
              <a:gd name="T4" fmla="*/ 19 w 58"/>
              <a:gd name="T5" fmla="*/ 87 h 87"/>
              <a:gd name="T6" fmla="*/ 58 w 58"/>
              <a:gd name="T7" fmla="*/ 8 h 87"/>
              <a:gd name="T8" fmla="*/ 40 w 58"/>
              <a:gd name="T9" fmla="*/ 0 h 87"/>
            </a:gdLst>
            <a:ahLst/>
            <a:cxnLst>
              <a:cxn ang="0">
                <a:pos x="T0" y="T1"/>
              </a:cxn>
              <a:cxn ang="0">
                <a:pos x="T2" y="T3"/>
              </a:cxn>
              <a:cxn ang="0">
                <a:pos x="T4" y="T5"/>
              </a:cxn>
              <a:cxn ang="0">
                <a:pos x="T6" y="T7"/>
              </a:cxn>
              <a:cxn ang="0">
                <a:pos x="T8" y="T9"/>
              </a:cxn>
            </a:cxnLst>
            <a:rect l="0" t="0" r="r" b="b"/>
            <a:pathLst>
              <a:path w="58" h="87">
                <a:moveTo>
                  <a:pt x="40" y="0"/>
                </a:moveTo>
                <a:lnTo>
                  <a:pt x="0" y="79"/>
                </a:lnTo>
                <a:lnTo>
                  <a:pt x="19" y="87"/>
                </a:lnTo>
                <a:lnTo>
                  <a:pt x="58" y="8"/>
                </a:lnTo>
                <a:lnTo>
                  <a:pt x="40"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622"/>
          <p:cNvSpPr>
            <a:spLocks/>
          </p:cNvSpPr>
          <p:nvPr/>
        </p:nvSpPr>
        <p:spPr bwMode="auto">
          <a:xfrm>
            <a:off x="11368088" y="5189540"/>
            <a:ext cx="100013" cy="134938"/>
          </a:xfrm>
          <a:custGeom>
            <a:avLst/>
            <a:gdLst>
              <a:gd name="T0" fmla="*/ 47 w 63"/>
              <a:gd name="T1" fmla="*/ 0 h 85"/>
              <a:gd name="T2" fmla="*/ 0 w 63"/>
              <a:gd name="T3" fmla="*/ 74 h 85"/>
              <a:gd name="T4" fmla="*/ 16 w 63"/>
              <a:gd name="T5" fmla="*/ 85 h 85"/>
              <a:gd name="T6" fmla="*/ 63 w 63"/>
              <a:gd name="T7" fmla="*/ 11 h 85"/>
              <a:gd name="T8" fmla="*/ 47 w 63"/>
              <a:gd name="T9" fmla="*/ 0 h 85"/>
            </a:gdLst>
            <a:ahLst/>
            <a:cxnLst>
              <a:cxn ang="0">
                <a:pos x="T0" y="T1"/>
              </a:cxn>
              <a:cxn ang="0">
                <a:pos x="T2" y="T3"/>
              </a:cxn>
              <a:cxn ang="0">
                <a:pos x="T4" y="T5"/>
              </a:cxn>
              <a:cxn ang="0">
                <a:pos x="T6" y="T7"/>
              </a:cxn>
              <a:cxn ang="0">
                <a:pos x="T8" y="T9"/>
              </a:cxn>
            </a:cxnLst>
            <a:rect l="0" t="0" r="r" b="b"/>
            <a:pathLst>
              <a:path w="63" h="85">
                <a:moveTo>
                  <a:pt x="47" y="0"/>
                </a:moveTo>
                <a:lnTo>
                  <a:pt x="0" y="74"/>
                </a:lnTo>
                <a:lnTo>
                  <a:pt x="16" y="85"/>
                </a:lnTo>
                <a:lnTo>
                  <a:pt x="63" y="11"/>
                </a:lnTo>
                <a:lnTo>
                  <a:pt x="47"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623"/>
          <p:cNvSpPr>
            <a:spLocks/>
          </p:cNvSpPr>
          <p:nvPr/>
        </p:nvSpPr>
        <p:spPr bwMode="auto">
          <a:xfrm>
            <a:off x="11434763" y="5235578"/>
            <a:ext cx="104775" cy="134938"/>
          </a:xfrm>
          <a:custGeom>
            <a:avLst/>
            <a:gdLst>
              <a:gd name="T0" fmla="*/ 50 w 66"/>
              <a:gd name="T1" fmla="*/ 0 h 85"/>
              <a:gd name="T2" fmla="*/ 0 w 66"/>
              <a:gd name="T3" fmla="*/ 74 h 85"/>
              <a:gd name="T4" fmla="*/ 16 w 66"/>
              <a:gd name="T5" fmla="*/ 85 h 85"/>
              <a:gd name="T6" fmla="*/ 66 w 66"/>
              <a:gd name="T7" fmla="*/ 11 h 85"/>
              <a:gd name="T8" fmla="*/ 50 w 66"/>
              <a:gd name="T9" fmla="*/ 0 h 85"/>
            </a:gdLst>
            <a:ahLst/>
            <a:cxnLst>
              <a:cxn ang="0">
                <a:pos x="T0" y="T1"/>
              </a:cxn>
              <a:cxn ang="0">
                <a:pos x="T2" y="T3"/>
              </a:cxn>
              <a:cxn ang="0">
                <a:pos x="T4" y="T5"/>
              </a:cxn>
              <a:cxn ang="0">
                <a:pos x="T6" y="T7"/>
              </a:cxn>
              <a:cxn ang="0">
                <a:pos x="T8" y="T9"/>
              </a:cxn>
            </a:cxnLst>
            <a:rect l="0" t="0" r="r" b="b"/>
            <a:pathLst>
              <a:path w="66" h="85">
                <a:moveTo>
                  <a:pt x="50" y="0"/>
                </a:moveTo>
                <a:lnTo>
                  <a:pt x="0" y="74"/>
                </a:lnTo>
                <a:lnTo>
                  <a:pt x="16" y="85"/>
                </a:lnTo>
                <a:lnTo>
                  <a:pt x="66" y="11"/>
                </a:lnTo>
                <a:lnTo>
                  <a:pt x="50"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624"/>
          <p:cNvSpPr>
            <a:spLocks/>
          </p:cNvSpPr>
          <p:nvPr/>
        </p:nvSpPr>
        <p:spPr bwMode="auto">
          <a:xfrm>
            <a:off x="11501438" y="5286378"/>
            <a:ext cx="109538" cy="130175"/>
          </a:xfrm>
          <a:custGeom>
            <a:avLst/>
            <a:gdLst>
              <a:gd name="T0" fmla="*/ 56 w 69"/>
              <a:gd name="T1" fmla="*/ 0 h 82"/>
              <a:gd name="T2" fmla="*/ 0 w 69"/>
              <a:gd name="T3" fmla="*/ 69 h 82"/>
              <a:gd name="T4" fmla="*/ 16 w 69"/>
              <a:gd name="T5" fmla="*/ 82 h 82"/>
              <a:gd name="T6" fmla="*/ 69 w 69"/>
              <a:gd name="T7" fmla="*/ 11 h 82"/>
              <a:gd name="T8" fmla="*/ 56 w 69"/>
              <a:gd name="T9" fmla="*/ 0 h 82"/>
            </a:gdLst>
            <a:ahLst/>
            <a:cxnLst>
              <a:cxn ang="0">
                <a:pos x="T0" y="T1"/>
              </a:cxn>
              <a:cxn ang="0">
                <a:pos x="T2" y="T3"/>
              </a:cxn>
              <a:cxn ang="0">
                <a:pos x="T4" y="T5"/>
              </a:cxn>
              <a:cxn ang="0">
                <a:pos x="T6" y="T7"/>
              </a:cxn>
              <a:cxn ang="0">
                <a:pos x="T8" y="T9"/>
              </a:cxn>
            </a:cxnLst>
            <a:rect l="0" t="0" r="r" b="b"/>
            <a:pathLst>
              <a:path w="69" h="82">
                <a:moveTo>
                  <a:pt x="56" y="0"/>
                </a:moveTo>
                <a:lnTo>
                  <a:pt x="0" y="69"/>
                </a:lnTo>
                <a:lnTo>
                  <a:pt x="16" y="82"/>
                </a:lnTo>
                <a:lnTo>
                  <a:pt x="69" y="11"/>
                </a:lnTo>
                <a:lnTo>
                  <a:pt x="56"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625"/>
          <p:cNvSpPr>
            <a:spLocks/>
          </p:cNvSpPr>
          <p:nvPr/>
        </p:nvSpPr>
        <p:spPr bwMode="auto">
          <a:xfrm>
            <a:off x="11564938" y="5340353"/>
            <a:ext cx="112713" cy="125413"/>
          </a:xfrm>
          <a:custGeom>
            <a:avLst/>
            <a:gdLst>
              <a:gd name="T0" fmla="*/ 58 w 71"/>
              <a:gd name="T1" fmla="*/ 0 h 79"/>
              <a:gd name="T2" fmla="*/ 0 w 71"/>
              <a:gd name="T3" fmla="*/ 66 h 79"/>
              <a:gd name="T4" fmla="*/ 16 w 71"/>
              <a:gd name="T5" fmla="*/ 79 h 79"/>
              <a:gd name="T6" fmla="*/ 71 w 71"/>
              <a:gd name="T7" fmla="*/ 11 h 79"/>
              <a:gd name="T8" fmla="*/ 58 w 71"/>
              <a:gd name="T9" fmla="*/ 0 h 79"/>
            </a:gdLst>
            <a:ahLst/>
            <a:cxnLst>
              <a:cxn ang="0">
                <a:pos x="T0" y="T1"/>
              </a:cxn>
              <a:cxn ang="0">
                <a:pos x="T2" y="T3"/>
              </a:cxn>
              <a:cxn ang="0">
                <a:pos x="T4" y="T5"/>
              </a:cxn>
              <a:cxn ang="0">
                <a:pos x="T6" y="T7"/>
              </a:cxn>
              <a:cxn ang="0">
                <a:pos x="T8" y="T9"/>
              </a:cxn>
            </a:cxnLst>
            <a:rect l="0" t="0" r="r" b="b"/>
            <a:pathLst>
              <a:path w="71" h="79">
                <a:moveTo>
                  <a:pt x="58" y="0"/>
                </a:moveTo>
                <a:lnTo>
                  <a:pt x="0" y="66"/>
                </a:lnTo>
                <a:lnTo>
                  <a:pt x="16" y="79"/>
                </a:lnTo>
                <a:lnTo>
                  <a:pt x="71" y="11"/>
                </a:lnTo>
                <a:lnTo>
                  <a:pt x="58"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626"/>
          <p:cNvSpPr>
            <a:spLocks/>
          </p:cNvSpPr>
          <p:nvPr/>
        </p:nvSpPr>
        <p:spPr bwMode="auto">
          <a:xfrm>
            <a:off x="11593513" y="5386390"/>
            <a:ext cx="160338" cy="163513"/>
          </a:xfrm>
          <a:custGeom>
            <a:avLst/>
            <a:gdLst>
              <a:gd name="T0" fmla="*/ 87 w 101"/>
              <a:gd name="T1" fmla="*/ 0 h 103"/>
              <a:gd name="T2" fmla="*/ 0 w 101"/>
              <a:gd name="T3" fmla="*/ 93 h 103"/>
              <a:gd name="T4" fmla="*/ 13 w 101"/>
              <a:gd name="T5" fmla="*/ 103 h 103"/>
              <a:gd name="T6" fmla="*/ 101 w 101"/>
              <a:gd name="T7" fmla="*/ 11 h 103"/>
              <a:gd name="T8" fmla="*/ 87 w 101"/>
              <a:gd name="T9" fmla="*/ 0 h 103"/>
            </a:gdLst>
            <a:ahLst/>
            <a:cxnLst>
              <a:cxn ang="0">
                <a:pos x="T0" y="T1"/>
              </a:cxn>
              <a:cxn ang="0">
                <a:pos x="T2" y="T3"/>
              </a:cxn>
              <a:cxn ang="0">
                <a:pos x="T4" y="T5"/>
              </a:cxn>
              <a:cxn ang="0">
                <a:pos x="T6" y="T7"/>
              </a:cxn>
              <a:cxn ang="0">
                <a:pos x="T8" y="T9"/>
              </a:cxn>
            </a:cxnLst>
            <a:rect l="0" t="0" r="r" b="b"/>
            <a:pathLst>
              <a:path w="101" h="103">
                <a:moveTo>
                  <a:pt x="87" y="0"/>
                </a:moveTo>
                <a:lnTo>
                  <a:pt x="0" y="93"/>
                </a:lnTo>
                <a:lnTo>
                  <a:pt x="13" y="103"/>
                </a:lnTo>
                <a:lnTo>
                  <a:pt x="101" y="11"/>
                </a:lnTo>
                <a:lnTo>
                  <a:pt x="87"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 name="Freeform 658"/>
          <p:cNvSpPr>
            <a:spLocks/>
          </p:cNvSpPr>
          <p:nvPr/>
        </p:nvSpPr>
        <p:spPr bwMode="auto">
          <a:xfrm>
            <a:off x="9729788" y="5153028"/>
            <a:ext cx="1628775" cy="342900"/>
          </a:xfrm>
          <a:custGeom>
            <a:avLst/>
            <a:gdLst>
              <a:gd name="T0" fmla="*/ 55 w 389"/>
              <a:gd name="T1" fmla="*/ 47 h 82"/>
              <a:gd name="T2" fmla="*/ 54 w 389"/>
              <a:gd name="T3" fmla="*/ 47 h 82"/>
              <a:gd name="T4" fmla="*/ 49 w 389"/>
              <a:gd name="T5" fmla="*/ 49 h 82"/>
              <a:gd name="T6" fmla="*/ 47 w 389"/>
              <a:gd name="T7" fmla="*/ 50 h 82"/>
              <a:gd name="T8" fmla="*/ 42 w 389"/>
              <a:gd name="T9" fmla="*/ 52 h 82"/>
              <a:gd name="T10" fmla="*/ 0 w 389"/>
              <a:gd name="T11" fmla="*/ 77 h 82"/>
              <a:gd name="T12" fmla="*/ 68 w 389"/>
              <a:gd name="T13" fmla="*/ 65 h 82"/>
              <a:gd name="T14" fmla="*/ 76 w 389"/>
              <a:gd name="T15" fmla="*/ 64 h 82"/>
              <a:gd name="T16" fmla="*/ 186 w 389"/>
              <a:gd name="T17" fmla="*/ 58 h 82"/>
              <a:gd name="T18" fmla="*/ 389 w 389"/>
              <a:gd name="T19" fmla="*/ 82 h 82"/>
              <a:gd name="T20" fmla="*/ 60 w 389"/>
              <a:gd name="T21" fmla="*/ 44 h 82"/>
              <a:gd name="T22" fmla="*/ 55 w 389"/>
              <a:gd name="T23"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82">
                <a:moveTo>
                  <a:pt x="55" y="47"/>
                </a:moveTo>
                <a:cubicBezTo>
                  <a:pt x="54" y="47"/>
                  <a:pt x="54" y="47"/>
                  <a:pt x="54" y="47"/>
                </a:cubicBezTo>
                <a:cubicBezTo>
                  <a:pt x="52" y="48"/>
                  <a:pt x="51" y="48"/>
                  <a:pt x="49" y="49"/>
                </a:cubicBezTo>
                <a:cubicBezTo>
                  <a:pt x="49" y="49"/>
                  <a:pt x="48" y="50"/>
                  <a:pt x="47" y="50"/>
                </a:cubicBezTo>
                <a:cubicBezTo>
                  <a:pt x="46" y="51"/>
                  <a:pt x="44" y="52"/>
                  <a:pt x="42" y="52"/>
                </a:cubicBezTo>
                <a:cubicBezTo>
                  <a:pt x="28" y="60"/>
                  <a:pt x="14" y="68"/>
                  <a:pt x="0" y="77"/>
                </a:cubicBezTo>
                <a:cubicBezTo>
                  <a:pt x="21" y="73"/>
                  <a:pt x="44" y="68"/>
                  <a:pt x="68" y="65"/>
                </a:cubicBezTo>
                <a:cubicBezTo>
                  <a:pt x="76" y="64"/>
                  <a:pt x="76" y="64"/>
                  <a:pt x="76" y="64"/>
                </a:cubicBezTo>
                <a:cubicBezTo>
                  <a:pt x="111" y="60"/>
                  <a:pt x="147" y="58"/>
                  <a:pt x="186" y="58"/>
                </a:cubicBezTo>
                <a:cubicBezTo>
                  <a:pt x="262" y="58"/>
                  <a:pt x="333" y="67"/>
                  <a:pt x="389" y="82"/>
                </a:cubicBezTo>
                <a:cubicBezTo>
                  <a:pt x="295" y="12"/>
                  <a:pt x="166" y="0"/>
                  <a:pt x="60" y="44"/>
                </a:cubicBezTo>
                <a:lnTo>
                  <a:pt x="55" y="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660"/>
          <p:cNvSpPr>
            <a:spLocks/>
          </p:cNvSpPr>
          <p:nvPr/>
        </p:nvSpPr>
        <p:spPr bwMode="auto">
          <a:xfrm>
            <a:off x="10256838" y="5437190"/>
            <a:ext cx="80963" cy="120650"/>
          </a:xfrm>
          <a:custGeom>
            <a:avLst/>
            <a:gdLst>
              <a:gd name="T0" fmla="*/ 0 w 19"/>
              <a:gd name="T1" fmla="*/ 27 h 29"/>
              <a:gd name="T2" fmla="*/ 0 w 19"/>
              <a:gd name="T3" fmla="*/ 21 h 29"/>
              <a:gd name="T4" fmla="*/ 4 w 19"/>
              <a:gd name="T5" fmla="*/ 23 h 29"/>
              <a:gd name="T6" fmla="*/ 8 w 19"/>
              <a:gd name="T7" fmla="*/ 24 h 29"/>
              <a:gd name="T8" fmla="*/ 10 w 19"/>
              <a:gd name="T9" fmla="*/ 24 h 29"/>
              <a:gd name="T10" fmla="*/ 11 w 19"/>
              <a:gd name="T11" fmla="*/ 23 h 29"/>
              <a:gd name="T12" fmla="*/ 12 w 19"/>
              <a:gd name="T13" fmla="*/ 22 h 29"/>
              <a:gd name="T14" fmla="*/ 12 w 19"/>
              <a:gd name="T15" fmla="*/ 21 h 29"/>
              <a:gd name="T16" fmla="*/ 12 w 19"/>
              <a:gd name="T17" fmla="*/ 20 h 29"/>
              <a:gd name="T18" fmla="*/ 11 w 19"/>
              <a:gd name="T19" fmla="*/ 18 h 29"/>
              <a:gd name="T20" fmla="*/ 9 w 19"/>
              <a:gd name="T21" fmla="*/ 17 h 29"/>
              <a:gd name="T22" fmla="*/ 6 w 19"/>
              <a:gd name="T23" fmla="*/ 16 h 29"/>
              <a:gd name="T24" fmla="*/ 1 w 19"/>
              <a:gd name="T25" fmla="*/ 13 h 29"/>
              <a:gd name="T26" fmla="*/ 0 w 19"/>
              <a:gd name="T27" fmla="*/ 8 h 29"/>
              <a:gd name="T28" fmla="*/ 1 w 19"/>
              <a:gd name="T29" fmla="*/ 5 h 29"/>
              <a:gd name="T30" fmla="*/ 3 w 19"/>
              <a:gd name="T31" fmla="*/ 2 h 29"/>
              <a:gd name="T32" fmla="*/ 7 w 19"/>
              <a:gd name="T33" fmla="*/ 1 h 29"/>
              <a:gd name="T34" fmla="*/ 11 w 19"/>
              <a:gd name="T35" fmla="*/ 0 h 29"/>
              <a:gd name="T36" fmla="*/ 15 w 19"/>
              <a:gd name="T37" fmla="*/ 0 h 29"/>
              <a:gd name="T38" fmla="*/ 18 w 19"/>
              <a:gd name="T39" fmla="*/ 1 h 29"/>
              <a:gd name="T40" fmla="*/ 18 w 19"/>
              <a:gd name="T41" fmla="*/ 7 h 29"/>
              <a:gd name="T42" fmla="*/ 16 w 19"/>
              <a:gd name="T43" fmla="*/ 6 h 29"/>
              <a:gd name="T44" fmla="*/ 14 w 19"/>
              <a:gd name="T45" fmla="*/ 5 h 29"/>
              <a:gd name="T46" fmla="*/ 13 w 19"/>
              <a:gd name="T47" fmla="*/ 5 h 29"/>
              <a:gd name="T48" fmla="*/ 11 w 19"/>
              <a:gd name="T49" fmla="*/ 5 h 29"/>
              <a:gd name="T50" fmla="*/ 9 w 19"/>
              <a:gd name="T51" fmla="*/ 5 h 29"/>
              <a:gd name="T52" fmla="*/ 8 w 19"/>
              <a:gd name="T53" fmla="*/ 6 h 29"/>
              <a:gd name="T54" fmla="*/ 7 w 19"/>
              <a:gd name="T55" fmla="*/ 7 h 29"/>
              <a:gd name="T56" fmla="*/ 6 w 19"/>
              <a:gd name="T57" fmla="*/ 8 h 29"/>
              <a:gd name="T58" fmla="*/ 7 w 19"/>
              <a:gd name="T59" fmla="*/ 9 h 29"/>
              <a:gd name="T60" fmla="*/ 8 w 19"/>
              <a:gd name="T61" fmla="*/ 10 h 29"/>
              <a:gd name="T62" fmla="*/ 9 w 19"/>
              <a:gd name="T63" fmla="*/ 11 h 29"/>
              <a:gd name="T64" fmla="*/ 12 w 19"/>
              <a:gd name="T65" fmla="*/ 12 h 29"/>
              <a:gd name="T66" fmla="*/ 15 w 19"/>
              <a:gd name="T67" fmla="*/ 14 h 29"/>
              <a:gd name="T68" fmla="*/ 17 w 19"/>
              <a:gd name="T69" fmla="*/ 15 h 29"/>
              <a:gd name="T70" fmla="*/ 18 w 19"/>
              <a:gd name="T71" fmla="*/ 18 h 29"/>
              <a:gd name="T72" fmla="*/ 19 w 19"/>
              <a:gd name="T73" fmla="*/ 21 h 29"/>
              <a:gd name="T74" fmla="*/ 18 w 19"/>
              <a:gd name="T75" fmla="*/ 24 h 29"/>
              <a:gd name="T76" fmla="*/ 16 w 19"/>
              <a:gd name="T77" fmla="*/ 27 h 29"/>
              <a:gd name="T78" fmla="*/ 12 w 19"/>
              <a:gd name="T79" fmla="*/ 28 h 29"/>
              <a:gd name="T80" fmla="*/ 8 w 19"/>
              <a:gd name="T81" fmla="*/ 29 h 29"/>
              <a:gd name="T82" fmla="*/ 4 w 19"/>
              <a:gd name="T83" fmla="*/ 28 h 29"/>
              <a:gd name="T84" fmla="*/ 0 w 19"/>
              <a:gd name="T8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29">
                <a:moveTo>
                  <a:pt x="0" y="27"/>
                </a:moveTo>
                <a:cubicBezTo>
                  <a:pt x="0" y="21"/>
                  <a:pt x="0" y="21"/>
                  <a:pt x="0" y="21"/>
                </a:cubicBezTo>
                <a:cubicBezTo>
                  <a:pt x="1" y="22"/>
                  <a:pt x="2" y="23"/>
                  <a:pt x="4" y="23"/>
                </a:cubicBezTo>
                <a:cubicBezTo>
                  <a:pt x="5" y="24"/>
                  <a:pt x="6" y="24"/>
                  <a:pt x="8" y="24"/>
                </a:cubicBezTo>
                <a:cubicBezTo>
                  <a:pt x="8" y="24"/>
                  <a:pt x="9" y="24"/>
                  <a:pt x="10" y="24"/>
                </a:cubicBezTo>
                <a:cubicBezTo>
                  <a:pt x="10" y="24"/>
                  <a:pt x="11" y="23"/>
                  <a:pt x="11" y="23"/>
                </a:cubicBezTo>
                <a:cubicBezTo>
                  <a:pt x="12" y="23"/>
                  <a:pt x="12" y="23"/>
                  <a:pt x="12" y="22"/>
                </a:cubicBezTo>
                <a:cubicBezTo>
                  <a:pt x="12" y="22"/>
                  <a:pt x="12" y="22"/>
                  <a:pt x="12" y="21"/>
                </a:cubicBezTo>
                <a:cubicBezTo>
                  <a:pt x="12" y="21"/>
                  <a:pt x="12" y="20"/>
                  <a:pt x="12" y="20"/>
                </a:cubicBezTo>
                <a:cubicBezTo>
                  <a:pt x="12" y="19"/>
                  <a:pt x="11" y="19"/>
                  <a:pt x="11" y="18"/>
                </a:cubicBezTo>
                <a:cubicBezTo>
                  <a:pt x="10" y="18"/>
                  <a:pt x="9" y="18"/>
                  <a:pt x="9" y="17"/>
                </a:cubicBezTo>
                <a:cubicBezTo>
                  <a:pt x="8" y="17"/>
                  <a:pt x="7" y="17"/>
                  <a:pt x="6" y="16"/>
                </a:cubicBezTo>
                <a:cubicBezTo>
                  <a:pt x="4" y="15"/>
                  <a:pt x="2" y="14"/>
                  <a:pt x="1" y="13"/>
                </a:cubicBezTo>
                <a:cubicBezTo>
                  <a:pt x="0" y="12"/>
                  <a:pt x="0" y="10"/>
                  <a:pt x="0" y="8"/>
                </a:cubicBezTo>
                <a:cubicBezTo>
                  <a:pt x="0" y="7"/>
                  <a:pt x="0" y="6"/>
                  <a:pt x="1" y="5"/>
                </a:cubicBezTo>
                <a:cubicBezTo>
                  <a:pt x="1" y="4"/>
                  <a:pt x="2" y="3"/>
                  <a:pt x="3" y="2"/>
                </a:cubicBezTo>
                <a:cubicBezTo>
                  <a:pt x="4" y="1"/>
                  <a:pt x="5" y="1"/>
                  <a:pt x="7" y="1"/>
                </a:cubicBezTo>
                <a:cubicBezTo>
                  <a:pt x="8" y="0"/>
                  <a:pt x="9" y="0"/>
                  <a:pt x="11" y="0"/>
                </a:cubicBezTo>
                <a:cubicBezTo>
                  <a:pt x="12" y="0"/>
                  <a:pt x="13" y="0"/>
                  <a:pt x="15" y="0"/>
                </a:cubicBezTo>
                <a:cubicBezTo>
                  <a:pt x="16" y="0"/>
                  <a:pt x="17" y="1"/>
                  <a:pt x="18" y="1"/>
                </a:cubicBezTo>
                <a:cubicBezTo>
                  <a:pt x="18" y="7"/>
                  <a:pt x="18" y="7"/>
                  <a:pt x="18" y="7"/>
                </a:cubicBezTo>
                <a:cubicBezTo>
                  <a:pt x="17" y="7"/>
                  <a:pt x="17" y="6"/>
                  <a:pt x="16" y="6"/>
                </a:cubicBezTo>
                <a:cubicBezTo>
                  <a:pt x="16" y="6"/>
                  <a:pt x="15" y="6"/>
                  <a:pt x="14" y="5"/>
                </a:cubicBezTo>
                <a:cubicBezTo>
                  <a:pt x="14" y="5"/>
                  <a:pt x="13" y="5"/>
                  <a:pt x="13" y="5"/>
                </a:cubicBezTo>
                <a:cubicBezTo>
                  <a:pt x="12" y="5"/>
                  <a:pt x="12" y="5"/>
                  <a:pt x="11" y="5"/>
                </a:cubicBezTo>
                <a:cubicBezTo>
                  <a:pt x="10" y="5"/>
                  <a:pt x="10" y="5"/>
                  <a:pt x="9" y="5"/>
                </a:cubicBezTo>
                <a:cubicBezTo>
                  <a:pt x="9" y="5"/>
                  <a:pt x="8" y="6"/>
                  <a:pt x="8" y="6"/>
                </a:cubicBezTo>
                <a:cubicBezTo>
                  <a:pt x="7" y="6"/>
                  <a:pt x="7" y="6"/>
                  <a:pt x="7" y="7"/>
                </a:cubicBezTo>
                <a:cubicBezTo>
                  <a:pt x="7" y="7"/>
                  <a:pt x="6" y="7"/>
                  <a:pt x="6" y="8"/>
                </a:cubicBezTo>
                <a:cubicBezTo>
                  <a:pt x="6" y="8"/>
                  <a:pt x="7" y="9"/>
                  <a:pt x="7" y="9"/>
                </a:cubicBezTo>
                <a:cubicBezTo>
                  <a:pt x="7" y="9"/>
                  <a:pt x="7" y="10"/>
                  <a:pt x="8" y="10"/>
                </a:cubicBezTo>
                <a:cubicBezTo>
                  <a:pt x="8" y="10"/>
                  <a:pt x="9" y="11"/>
                  <a:pt x="9" y="11"/>
                </a:cubicBezTo>
                <a:cubicBezTo>
                  <a:pt x="10" y="11"/>
                  <a:pt x="11" y="12"/>
                  <a:pt x="12" y="12"/>
                </a:cubicBezTo>
                <a:cubicBezTo>
                  <a:pt x="13" y="13"/>
                  <a:pt x="14" y="13"/>
                  <a:pt x="15" y="14"/>
                </a:cubicBezTo>
                <a:cubicBezTo>
                  <a:pt x="16" y="14"/>
                  <a:pt x="16" y="15"/>
                  <a:pt x="17" y="15"/>
                </a:cubicBezTo>
                <a:cubicBezTo>
                  <a:pt x="18" y="16"/>
                  <a:pt x="18" y="17"/>
                  <a:pt x="18" y="18"/>
                </a:cubicBezTo>
                <a:cubicBezTo>
                  <a:pt x="19" y="18"/>
                  <a:pt x="19" y="19"/>
                  <a:pt x="19" y="21"/>
                </a:cubicBezTo>
                <a:cubicBezTo>
                  <a:pt x="19" y="22"/>
                  <a:pt x="19" y="23"/>
                  <a:pt x="18" y="24"/>
                </a:cubicBezTo>
                <a:cubicBezTo>
                  <a:pt x="17" y="26"/>
                  <a:pt x="17" y="26"/>
                  <a:pt x="16" y="27"/>
                </a:cubicBezTo>
                <a:cubicBezTo>
                  <a:pt x="15" y="28"/>
                  <a:pt x="13" y="28"/>
                  <a:pt x="12" y="28"/>
                </a:cubicBezTo>
                <a:cubicBezTo>
                  <a:pt x="11" y="29"/>
                  <a:pt x="9" y="29"/>
                  <a:pt x="8" y="29"/>
                </a:cubicBezTo>
                <a:cubicBezTo>
                  <a:pt x="6" y="29"/>
                  <a:pt x="5" y="29"/>
                  <a:pt x="4" y="28"/>
                </a:cubicBezTo>
                <a:cubicBezTo>
                  <a:pt x="2" y="28"/>
                  <a:pt x="1" y="28"/>
                  <a:pt x="0" y="27"/>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3" name="Freeform 661"/>
          <p:cNvSpPr>
            <a:spLocks noEditPoints="1"/>
          </p:cNvSpPr>
          <p:nvPr/>
        </p:nvSpPr>
        <p:spPr bwMode="auto">
          <a:xfrm>
            <a:off x="10353676" y="5441953"/>
            <a:ext cx="88900" cy="112713"/>
          </a:xfrm>
          <a:custGeom>
            <a:avLst/>
            <a:gdLst>
              <a:gd name="T0" fmla="*/ 7 w 21"/>
              <a:gd name="T1" fmla="*/ 18 h 27"/>
              <a:gd name="T2" fmla="*/ 7 w 21"/>
              <a:gd name="T3" fmla="*/ 27 h 27"/>
              <a:gd name="T4" fmla="*/ 0 w 21"/>
              <a:gd name="T5" fmla="*/ 27 h 27"/>
              <a:gd name="T6" fmla="*/ 0 w 21"/>
              <a:gd name="T7" fmla="*/ 0 h 27"/>
              <a:gd name="T8" fmla="*/ 10 w 21"/>
              <a:gd name="T9" fmla="*/ 0 h 27"/>
              <a:gd name="T10" fmla="*/ 21 w 21"/>
              <a:gd name="T11" fmla="*/ 8 h 27"/>
              <a:gd name="T12" fmla="*/ 18 w 21"/>
              <a:gd name="T13" fmla="*/ 15 h 27"/>
              <a:gd name="T14" fmla="*/ 10 w 21"/>
              <a:gd name="T15" fmla="*/ 18 h 27"/>
              <a:gd name="T16" fmla="*/ 7 w 21"/>
              <a:gd name="T17" fmla="*/ 18 h 27"/>
              <a:gd name="T18" fmla="*/ 7 w 21"/>
              <a:gd name="T19" fmla="*/ 4 h 27"/>
              <a:gd name="T20" fmla="*/ 7 w 21"/>
              <a:gd name="T21" fmla="*/ 13 h 27"/>
              <a:gd name="T22" fmla="*/ 9 w 21"/>
              <a:gd name="T23" fmla="*/ 13 h 27"/>
              <a:gd name="T24" fmla="*/ 14 w 21"/>
              <a:gd name="T25" fmla="*/ 9 h 27"/>
              <a:gd name="T26" fmla="*/ 9 w 21"/>
              <a:gd name="T27" fmla="*/ 4 h 27"/>
              <a:gd name="T28" fmla="*/ 7 w 21"/>
              <a:gd name="T2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7">
                <a:moveTo>
                  <a:pt x="7" y="18"/>
                </a:moveTo>
                <a:cubicBezTo>
                  <a:pt x="7" y="27"/>
                  <a:pt x="7" y="27"/>
                  <a:pt x="7" y="27"/>
                </a:cubicBezTo>
                <a:cubicBezTo>
                  <a:pt x="0" y="27"/>
                  <a:pt x="0" y="27"/>
                  <a:pt x="0" y="27"/>
                </a:cubicBezTo>
                <a:cubicBezTo>
                  <a:pt x="0" y="0"/>
                  <a:pt x="0" y="0"/>
                  <a:pt x="0" y="0"/>
                </a:cubicBezTo>
                <a:cubicBezTo>
                  <a:pt x="10" y="0"/>
                  <a:pt x="10" y="0"/>
                  <a:pt x="10" y="0"/>
                </a:cubicBezTo>
                <a:cubicBezTo>
                  <a:pt x="17" y="0"/>
                  <a:pt x="21" y="2"/>
                  <a:pt x="21" y="8"/>
                </a:cubicBezTo>
                <a:cubicBezTo>
                  <a:pt x="21" y="11"/>
                  <a:pt x="20" y="13"/>
                  <a:pt x="18" y="15"/>
                </a:cubicBezTo>
                <a:cubicBezTo>
                  <a:pt x="16" y="17"/>
                  <a:pt x="13" y="18"/>
                  <a:pt x="10" y="18"/>
                </a:cubicBezTo>
                <a:lnTo>
                  <a:pt x="7" y="18"/>
                </a:lnTo>
                <a:close/>
                <a:moveTo>
                  <a:pt x="7" y="4"/>
                </a:moveTo>
                <a:cubicBezTo>
                  <a:pt x="7" y="13"/>
                  <a:pt x="7" y="13"/>
                  <a:pt x="7" y="13"/>
                </a:cubicBezTo>
                <a:cubicBezTo>
                  <a:pt x="9" y="13"/>
                  <a:pt x="9" y="13"/>
                  <a:pt x="9" y="13"/>
                </a:cubicBezTo>
                <a:cubicBezTo>
                  <a:pt x="13" y="13"/>
                  <a:pt x="14" y="12"/>
                  <a:pt x="14" y="9"/>
                </a:cubicBezTo>
                <a:cubicBezTo>
                  <a:pt x="14" y="6"/>
                  <a:pt x="13" y="4"/>
                  <a:pt x="9" y="4"/>
                </a:cubicBezTo>
                <a:lnTo>
                  <a:pt x="7" y="4"/>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Freeform 662"/>
          <p:cNvSpPr>
            <a:spLocks/>
          </p:cNvSpPr>
          <p:nvPr/>
        </p:nvSpPr>
        <p:spPr bwMode="auto">
          <a:xfrm>
            <a:off x="10458451" y="5441953"/>
            <a:ext cx="71438" cy="112713"/>
          </a:xfrm>
          <a:custGeom>
            <a:avLst/>
            <a:gdLst>
              <a:gd name="T0" fmla="*/ 45 w 45"/>
              <a:gd name="T1" fmla="*/ 71 h 71"/>
              <a:gd name="T2" fmla="*/ 0 w 45"/>
              <a:gd name="T3" fmla="*/ 71 h 71"/>
              <a:gd name="T4" fmla="*/ 0 w 45"/>
              <a:gd name="T5" fmla="*/ 0 h 71"/>
              <a:gd name="T6" fmla="*/ 42 w 45"/>
              <a:gd name="T7" fmla="*/ 0 h 71"/>
              <a:gd name="T8" fmla="*/ 42 w 45"/>
              <a:gd name="T9" fmla="*/ 13 h 71"/>
              <a:gd name="T10" fmla="*/ 16 w 45"/>
              <a:gd name="T11" fmla="*/ 13 h 71"/>
              <a:gd name="T12" fmla="*/ 16 w 45"/>
              <a:gd name="T13" fmla="*/ 29 h 71"/>
              <a:gd name="T14" fmla="*/ 40 w 45"/>
              <a:gd name="T15" fmla="*/ 29 h 71"/>
              <a:gd name="T16" fmla="*/ 40 w 45"/>
              <a:gd name="T17" fmla="*/ 42 h 71"/>
              <a:gd name="T18" fmla="*/ 16 w 45"/>
              <a:gd name="T19" fmla="*/ 42 h 71"/>
              <a:gd name="T20" fmla="*/ 16 w 45"/>
              <a:gd name="T21" fmla="*/ 58 h 71"/>
              <a:gd name="T22" fmla="*/ 45 w 45"/>
              <a:gd name="T23" fmla="*/ 58 h 71"/>
              <a:gd name="T24" fmla="*/ 45 w 45"/>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71">
                <a:moveTo>
                  <a:pt x="45" y="71"/>
                </a:moveTo>
                <a:lnTo>
                  <a:pt x="0" y="71"/>
                </a:lnTo>
                <a:lnTo>
                  <a:pt x="0" y="0"/>
                </a:lnTo>
                <a:lnTo>
                  <a:pt x="42" y="0"/>
                </a:lnTo>
                <a:lnTo>
                  <a:pt x="42" y="13"/>
                </a:lnTo>
                <a:lnTo>
                  <a:pt x="16" y="13"/>
                </a:lnTo>
                <a:lnTo>
                  <a:pt x="16" y="29"/>
                </a:lnTo>
                <a:lnTo>
                  <a:pt x="40" y="29"/>
                </a:lnTo>
                <a:lnTo>
                  <a:pt x="40" y="42"/>
                </a:lnTo>
                <a:lnTo>
                  <a:pt x="16" y="42"/>
                </a:lnTo>
                <a:lnTo>
                  <a:pt x="16" y="58"/>
                </a:lnTo>
                <a:lnTo>
                  <a:pt x="45" y="58"/>
                </a:lnTo>
                <a:lnTo>
                  <a:pt x="45" y="71"/>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 name="Freeform 663"/>
          <p:cNvSpPr>
            <a:spLocks/>
          </p:cNvSpPr>
          <p:nvPr/>
        </p:nvSpPr>
        <p:spPr bwMode="auto">
          <a:xfrm>
            <a:off x="10547351" y="5441953"/>
            <a:ext cx="69850" cy="112713"/>
          </a:xfrm>
          <a:custGeom>
            <a:avLst/>
            <a:gdLst>
              <a:gd name="T0" fmla="*/ 44 w 44"/>
              <a:gd name="T1" fmla="*/ 71 h 71"/>
              <a:gd name="T2" fmla="*/ 0 w 44"/>
              <a:gd name="T3" fmla="*/ 71 h 71"/>
              <a:gd name="T4" fmla="*/ 0 w 44"/>
              <a:gd name="T5" fmla="*/ 0 h 71"/>
              <a:gd name="T6" fmla="*/ 42 w 44"/>
              <a:gd name="T7" fmla="*/ 0 h 71"/>
              <a:gd name="T8" fmla="*/ 42 w 44"/>
              <a:gd name="T9" fmla="*/ 13 h 71"/>
              <a:gd name="T10" fmla="*/ 15 w 44"/>
              <a:gd name="T11" fmla="*/ 13 h 71"/>
              <a:gd name="T12" fmla="*/ 15 w 44"/>
              <a:gd name="T13" fmla="*/ 29 h 71"/>
              <a:gd name="T14" fmla="*/ 39 w 44"/>
              <a:gd name="T15" fmla="*/ 29 h 71"/>
              <a:gd name="T16" fmla="*/ 39 w 44"/>
              <a:gd name="T17" fmla="*/ 42 h 71"/>
              <a:gd name="T18" fmla="*/ 15 w 44"/>
              <a:gd name="T19" fmla="*/ 42 h 71"/>
              <a:gd name="T20" fmla="*/ 15 w 44"/>
              <a:gd name="T21" fmla="*/ 58 h 71"/>
              <a:gd name="T22" fmla="*/ 44 w 44"/>
              <a:gd name="T23" fmla="*/ 58 h 71"/>
              <a:gd name="T24" fmla="*/ 44 w 44"/>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1">
                <a:moveTo>
                  <a:pt x="44" y="71"/>
                </a:moveTo>
                <a:lnTo>
                  <a:pt x="0" y="71"/>
                </a:lnTo>
                <a:lnTo>
                  <a:pt x="0" y="0"/>
                </a:lnTo>
                <a:lnTo>
                  <a:pt x="42" y="0"/>
                </a:lnTo>
                <a:lnTo>
                  <a:pt x="42" y="13"/>
                </a:lnTo>
                <a:lnTo>
                  <a:pt x="15" y="13"/>
                </a:lnTo>
                <a:lnTo>
                  <a:pt x="15" y="29"/>
                </a:lnTo>
                <a:lnTo>
                  <a:pt x="39" y="29"/>
                </a:lnTo>
                <a:lnTo>
                  <a:pt x="39" y="42"/>
                </a:lnTo>
                <a:lnTo>
                  <a:pt x="15" y="42"/>
                </a:lnTo>
                <a:lnTo>
                  <a:pt x="15" y="58"/>
                </a:lnTo>
                <a:lnTo>
                  <a:pt x="44" y="58"/>
                </a:lnTo>
                <a:lnTo>
                  <a:pt x="44" y="71"/>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 name="Freeform 664"/>
          <p:cNvSpPr>
            <a:spLocks noEditPoints="1"/>
          </p:cNvSpPr>
          <p:nvPr/>
        </p:nvSpPr>
        <p:spPr bwMode="auto">
          <a:xfrm>
            <a:off x="10634663" y="5441953"/>
            <a:ext cx="104775" cy="112713"/>
          </a:xfrm>
          <a:custGeom>
            <a:avLst/>
            <a:gdLst>
              <a:gd name="T0" fmla="*/ 0 w 25"/>
              <a:gd name="T1" fmla="*/ 27 h 27"/>
              <a:gd name="T2" fmla="*/ 0 w 25"/>
              <a:gd name="T3" fmla="*/ 0 h 27"/>
              <a:gd name="T4" fmla="*/ 10 w 25"/>
              <a:gd name="T5" fmla="*/ 0 h 27"/>
              <a:gd name="T6" fmla="*/ 25 w 25"/>
              <a:gd name="T7" fmla="*/ 13 h 27"/>
              <a:gd name="T8" fmla="*/ 21 w 25"/>
              <a:gd name="T9" fmla="*/ 23 h 27"/>
              <a:gd name="T10" fmla="*/ 10 w 25"/>
              <a:gd name="T11" fmla="*/ 27 h 27"/>
              <a:gd name="T12" fmla="*/ 0 w 25"/>
              <a:gd name="T13" fmla="*/ 27 h 27"/>
              <a:gd name="T14" fmla="*/ 7 w 25"/>
              <a:gd name="T15" fmla="*/ 5 h 27"/>
              <a:gd name="T16" fmla="*/ 7 w 25"/>
              <a:gd name="T17" fmla="*/ 22 h 27"/>
              <a:gd name="T18" fmla="*/ 10 w 25"/>
              <a:gd name="T19" fmla="*/ 22 h 27"/>
              <a:gd name="T20" fmla="*/ 16 w 25"/>
              <a:gd name="T21" fmla="*/ 20 h 27"/>
              <a:gd name="T22" fmla="*/ 18 w 25"/>
              <a:gd name="T23" fmla="*/ 13 h 27"/>
              <a:gd name="T24" fmla="*/ 16 w 25"/>
              <a:gd name="T25" fmla="*/ 7 h 27"/>
              <a:gd name="T26" fmla="*/ 10 w 25"/>
              <a:gd name="T27" fmla="*/ 5 h 27"/>
              <a:gd name="T28" fmla="*/ 7 w 25"/>
              <a:gd name="T29"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7">
                <a:moveTo>
                  <a:pt x="0" y="27"/>
                </a:moveTo>
                <a:cubicBezTo>
                  <a:pt x="0" y="0"/>
                  <a:pt x="0" y="0"/>
                  <a:pt x="0" y="0"/>
                </a:cubicBezTo>
                <a:cubicBezTo>
                  <a:pt x="10" y="0"/>
                  <a:pt x="10" y="0"/>
                  <a:pt x="10" y="0"/>
                </a:cubicBezTo>
                <a:cubicBezTo>
                  <a:pt x="20" y="0"/>
                  <a:pt x="25" y="4"/>
                  <a:pt x="25" y="13"/>
                </a:cubicBezTo>
                <a:cubicBezTo>
                  <a:pt x="25" y="17"/>
                  <a:pt x="24" y="21"/>
                  <a:pt x="21" y="23"/>
                </a:cubicBezTo>
                <a:cubicBezTo>
                  <a:pt x="18" y="26"/>
                  <a:pt x="15" y="27"/>
                  <a:pt x="10" y="27"/>
                </a:cubicBezTo>
                <a:lnTo>
                  <a:pt x="0" y="27"/>
                </a:lnTo>
                <a:close/>
                <a:moveTo>
                  <a:pt x="7" y="5"/>
                </a:moveTo>
                <a:cubicBezTo>
                  <a:pt x="7" y="22"/>
                  <a:pt x="7" y="22"/>
                  <a:pt x="7" y="22"/>
                </a:cubicBezTo>
                <a:cubicBezTo>
                  <a:pt x="10" y="22"/>
                  <a:pt x="10" y="22"/>
                  <a:pt x="10" y="22"/>
                </a:cubicBezTo>
                <a:cubicBezTo>
                  <a:pt x="12" y="22"/>
                  <a:pt x="14" y="21"/>
                  <a:pt x="16" y="20"/>
                </a:cubicBezTo>
                <a:cubicBezTo>
                  <a:pt x="18" y="18"/>
                  <a:pt x="18" y="16"/>
                  <a:pt x="18" y="13"/>
                </a:cubicBezTo>
                <a:cubicBezTo>
                  <a:pt x="18" y="11"/>
                  <a:pt x="18" y="8"/>
                  <a:pt x="16" y="7"/>
                </a:cubicBezTo>
                <a:cubicBezTo>
                  <a:pt x="15" y="5"/>
                  <a:pt x="12" y="5"/>
                  <a:pt x="10" y="5"/>
                </a:cubicBezTo>
                <a:lnTo>
                  <a:pt x="7" y="5"/>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Freeform 677"/>
          <p:cNvSpPr>
            <a:spLocks/>
          </p:cNvSpPr>
          <p:nvPr/>
        </p:nvSpPr>
        <p:spPr bwMode="auto">
          <a:xfrm>
            <a:off x="10140951" y="5651503"/>
            <a:ext cx="192088" cy="309563"/>
          </a:xfrm>
          <a:custGeom>
            <a:avLst/>
            <a:gdLst>
              <a:gd name="T0" fmla="*/ 0 w 46"/>
              <a:gd name="T1" fmla="*/ 71 h 74"/>
              <a:gd name="T2" fmla="*/ 0 w 46"/>
              <a:gd name="T3" fmla="*/ 57 h 74"/>
              <a:gd name="T4" fmla="*/ 17 w 46"/>
              <a:gd name="T5" fmla="*/ 62 h 74"/>
              <a:gd name="T6" fmla="*/ 26 w 46"/>
              <a:gd name="T7" fmla="*/ 60 h 74"/>
              <a:gd name="T8" fmla="*/ 30 w 46"/>
              <a:gd name="T9" fmla="*/ 52 h 74"/>
              <a:gd name="T10" fmla="*/ 26 w 46"/>
              <a:gd name="T11" fmla="*/ 45 h 74"/>
              <a:gd name="T12" fmla="*/ 14 w 46"/>
              <a:gd name="T13" fmla="*/ 42 h 74"/>
              <a:gd name="T14" fmla="*/ 8 w 46"/>
              <a:gd name="T15" fmla="*/ 42 h 74"/>
              <a:gd name="T16" fmla="*/ 8 w 46"/>
              <a:gd name="T17" fmla="*/ 30 h 74"/>
              <a:gd name="T18" fmla="*/ 14 w 46"/>
              <a:gd name="T19" fmla="*/ 30 h 74"/>
              <a:gd name="T20" fmla="*/ 28 w 46"/>
              <a:gd name="T21" fmla="*/ 21 h 74"/>
              <a:gd name="T22" fmla="*/ 17 w 46"/>
              <a:gd name="T23" fmla="*/ 12 h 74"/>
              <a:gd name="T24" fmla="*/ 3 w 46"/>
              <a:gd name="T25" fmla="*/ 17 h 74"/>
              <a:gd name="T26" fmla="*/ 3 w 46"/>
              <a:gd name="T27" fmla="*/ 4 h 74"/>
              <a:gd name="T28" fmla="*/ 21 w 46"/>
              <a:gd name="T29" fmla="*/ 0 h 74"/>
              <a:gd name="T30" fmla="*/ 38 w 46"/>
              <a:gd name="T31" fmla="*/ 5 h 74"/>
              <a:gd name="T32" fmla="*/ 44 w 46"/>
              <a:gd name="T33" fmla="*/ 18 h 74"/>
              <a:gd name="T34" fmla="*/ 30 w 46"/>
              <a:gd name="T35" fmla="*/ 35 h 74"/>
              <a:gd name="T36" fmla="*/ 30 w 46"/>
              <a:gd name="T37" fmla="*/ 36 h 74"/>
              <a:gd name="T38" fmla="*/ 42 w 46"/>
              <a:gd name="T39" fmla="*/ 41 h 74"/>
              <a:gd name="T40" fmla="*/ 46 w 46"/>
              <a:gd name="T41" fmla="*/ 52 h 74"/>
              <a:gd name="T42" fmla="*/ 39 w 46"/>
              <a:gd name="T43" fmla="*/ 68 h 74"/>
              <a:gd name="T44" fmla="*/ 18 w 46"/>
              <a:gd name="T45" fmla="*/ 74 h 74"/>
              <a:gd name="T46" fmla="*/ 0 w 46"/>
              <a:gd name="T4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74">
                <a:moveTo>
                  <a:pt x="0" y="71"/>
                </a:moveTo>
                <a:cubicBezTo>
                  <a:pt x="0" y="57"/>
                  <a:pt x="0" y="57"/>
                  <a:pt x="0" y="57"/>
                </a:cubicBezTo>
                <a:cubicBezTo>
                  <a:pt x="5" y="60"/>
                  <a:pt x="11" y="62"/>
                  <a:pt x="17" y="62"/>
                </a:cubicBezTo>
                <a:cubicBezTo>
                  <a:pt x="21" y="62"/>
                  <a:pt x="24" y="61"/>
                  <a:pt x="26" y="60"/>
                </a:cubicBezTo>
                <a:cubicBezTo>
                  <a:pt x="29" y="58"/>
                  <a:pt x="30" y="55"/>
                  <a:pt x="30" y="52"/>
                </a:cubicBezTo>
                <a:cubicBezTo>
                  <a:pt x="30" y="49"/>
                  <a:pt x="28" y="47"/>
                  <a:pt x="26" y="45"/>
                </a:cubicBezTo>
                <a:cubicBezTo>
                  <a:pt x="23" y="43"/>
                  <a:pt x="19" y="42"/>
                  <a:pt x="14" y="42"/>
                </a:cubicBezTo>
                <a:cubicBezTo>
                  <a:pt x="8" y="42"/>
                  <a:pt x="8" y="42"/>
                  <a:pt x="8" y="42"/>
                </a:cubicBezTo>
                <a:cubicBezTo>
                  <a:pt x="8" y="30"/>
                  <a:pt x="8" y="30"/>
                  <a:pt x="8" y="30"/>
                </a:cubicBezTo>
                <a:cubicBezTo>
                  <a:pt x="14" y="30"/>
                  <a:pt x="14" y="30"/>
                  <a:pt x="14" y="30"/>
                </a:cubicBezTo>
                <a:cubicBezTo>
                  <a:pt x="23" y="30"/>
                  <a:pt x="28" y="27"/>
                  <a:pt x="28" y="21"/>
                </a:cubicBezTo>
                <a:cubicBezTo>
                  <a:pt x="28" y="15"/>
                  <a:pt x="24" y="12"/>
                  <a:pt x="17" y="12"/>
                </a:cubicBezTo>
                <a:cubicBezTo>
                  <a:pt x="12" y="12"/>
                  <a:pt x="7" y="14"/>
                  <a:pt x="3" y="17"/>
                </a:cubicBezTo>
                <a:cubicBezTo>
                  <a:pt x="3" y="4"/>
                  <a:pt x="3" y="4"/>
                  <a:pt x="3" y="4"/>
                </a:cubicBezTo>
                <a:cubicBezTo>
                  <a:pt x="8" y="1"/>
                  <a:pt x="14" y="0"/>
                  <a:pt x="21" y="0"/>
                </a:cubicBezTo>
                <a:cubicBezTo>
                  <a:pt x="28" y="0"/>
                  <a:pt x="34" y="2"/>
                  <a:pt x="38" y="5"/>
                </a:cubicBezTo>
                <a:cubicBezTo>
                  <a:pt x="42" y="8"/>
                  <a:pt x="44" y="13"/>
                  <a:pt x="44" y="18"/>
                </a:cubicBezTo>
                <a:cubicBezTo>
                  <a:pt x="44" y="27"/>
                  <a:pt x="39" y="33"/>
                  <a:pt x="30" y="35"/>
                </a:cubicBezTo>
                <a:cubicBezTo>
                  <a:pt x="30" y="36"/>
                  <a:pt x="30" y="36"/>
                  <a:pt x="30" y="36"/>
                </a:cubicBezTo>
                <a:cubicBezTo>
                  <a:pt x="35" y="36"/>
                  <a:pt x="39" y="38"/>
                  <a:pt x="42" y="41"/>
                </a:cubicBezTo>
                <a:cubicBezTo>
                  <a:pt x="44" y="44"/>
                  <a:pt x="46" y="48"/>
                  <a:pt x="46" y="52"/>
                </a:cubicBezTo>
                <a:cubicBezTo>
                  <a:pt x="46" y="59"/>
                  <a:pt x="43" y="64"/>
                  <a:pt x="39" y="68"/>
                </a:cubicBezTo>
                <a:cubicBezTo>
                  <a:pt x="34" y="72"/>
                  <a:pt x="27" y="74"/>
                  <a:pt x="18" y="74"/>
                </a:cubicBezTo>
                <a:cubicBezTo>
                  <a:pt x="11" y="74"/>
                  <a:pt x="5" y="73"/>
                  <a:pt x="0" y="71"/>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Freeform 678"/>
          <p:cNvSpPr>
            <a:spLocks noEditPoints="1"/>
          </p:cNvSpPr>
          <p:nvPr/>
        </p:nvSpPr>
        <p:spPr bwMode="auto">
          <a:xfrm>
            <a:off x="10379076" y="5651503"/>
            <a:ext cx="217488" cy="309563"/>
          </a:xfrm>
          <a:custGeom>
            <a:avLst/>
            <a:gdLst>
              <a:gd name="T0" fmla="*/ 25 w 52"/>
              <a:gd name="T1" fmla="*/ 74 h 74"/>
              <a:gd name="T2" fmla="*/ 0 w 52"/>
              <a:gd name="T3" fmla="*/ 38 h 74"/>
              <a:gd name="T4" fmla="*/ 7 w 52"/>
              <a:gd name="T5" fmla="*/ 10 h 74"/>
              <a:gd name="T6" fmla="*/ 27 w 52"/>
              <a:gd name="T7" fmla="*/ 0 h 74"/>
              <a:gd name="T8" fmla="*/ 52 w 52"/>
              <a:gd name="T9" fmla="*/ 37 h 74"/>
              <a:gd name="T10" fmla="*/ 45 w 52"/>
              <a:gd name="T11" fmla="*/ 65 h 74"/>
              <a:gd name="T12" fmla="*/ 25 w 52"/>
              <a:gd name="T13" fmla="*/ 74 h 74"/>
              <a:gd name="T14" fmla="*/ 26 w 52"/>
              <a:gd name="T15" fmla="*/ 12 h 74"/>
              <a:gd name="T16" fmla="*/ 16 w 52"/>
              <a:gd name="T17" fmla="*/ 38 h 74"/>
              <a:gd name="T18" fmla="*/ 26 w 52"/>
              <a:gd name="T19" fmla="*/ 62 h 74"/>
              <a:gd name="T20" fmla="*/ 36 w 52"/>
              <a:gd name="T21" fmla="*/ 37 h 74"/>
              <a:gd name="T22" fmla="*/ 26 w 52"/>
              <a:gd name="T23"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74">
                <a:moveTo>
                  <a:pt x="25" y="74"/>
                </a:moveTo>
                <a:cubicBezTo>
                  <a:pt x="8" y="74"/>
                  <a:pt x="0" y="62"/>
                  <a:pt x="0" y="38"/>
                </a:cubicBezTo>
                <a:cubicBezTo>
                  <a:pt x="0" y="26"/>
                  <a:pt x="2" y="16"/>
                  <a:pt x="7" y="10"/>
                </a:cubicBezTo>
                <a:cubicBezTo>
                  <a:pt x="11" y="3"/>
                  <a:pt x="18" y="0"/>
                  <a:pt x="27" y="0"/>
                </a:cubicBezTo>
                <a:cubicBezTo>
                  <a:pt x="43" y="0"/>
                  <a:pt x="52" y="12"/>
                  <a:pt x="52" y="37"/>
                </a:cubicBezTo>
                <a:cubicBezTo>
                  <a:pt x="52" y="49"/>
                  <a:pt x="49" y="58"/>
                  <a:pt x="45" y="65"/>
                </a:cubicBezTo>
                <a:cubicBezTo>
                  <a:pt x="40" y="71"/>
                  <a:pt x="34" y="74"/>
                  <a:pt x="25" y="74"/>
                </a:cubicBezTo>
                <a:close/>
                <a:moveTo>
                  <a:pt x="26" y="12"/>
                </a:moveTo>
                <a:cubicBezTo>
                  <a:pt x="19" y="12"/>
                  <a:pt x="16" y="21"/>
                  <a:pt x="16" y="38"/>
                </a:cubicBezTo>
                <a:cubicBezTo>
                  <a:pt x="16" y="54"/>
                  <a:pt x="19" y="62"/>
                  <a:pt x="26" y="62"/>
                </a:cubicBezTo>
                <a:cubicBezTo>
                  <a:pt x="32" y="62"/>
                  <a:pt x="36" y="54"/>
                  <a:pt x="36" y="37"/>
                </a:cubicBezTo>
                <a:cubicBezTo>
                  <a:pt x="36" y="20"/>
                  <a:pt x="32" y="12"/>
                  <a:pt x="26" y="12"/>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Freeform 679"/>
          <p:cNvSpPr>
            <a:spLocks/>
          </p:cNvSpPr>
          <p:nvPr/>
        </p:nvSpPr>
        <p:spPr bwMode="auto">
          <a:xfrm>
            <a:off x="10614026" y="5743578"/>
            <a:ext cx="230188" cy="212725"/>
          </a:xfrm>
          <a:custGeom>
            <a:avLst/>
            <a:gdLst>
              <a:gd name="T0" fmla="*/ 55 w 55"/>
              <a:gd name="T1" fmla="*/ 0 h 51"/>
              <a:gd name="T2" fmla="*/ 38 w 55"/>
              <a:gd name="T3" fmla="*/ 25 h 51"/>
              <a:gd name="T4" fmla="*/ 55 w 55"/>
              <a:gd name="T5" fmla="*/ 51 h 51"/>
              <a:gd name="T6" fmla="*/ 37 w 55"/>
              <a:gd name="T7" fmla="*/ 51 h 51"/>
              <a:gd name="T8" fmla="*/ 30 w 55"/>
              <a:gd name="T9" fmla="*/ 37 h 51"/>
              <a:gd name="T10" fmla="*/ 27 w 55"/>
              <a:gd name="T11" fmla="*/ 33 h 51"/>
              <a:gd name="T12" fmla="*/ 27 w 55"/>
              <a:gd name="T13" fmla="*/ 33 h 51"/>
              <a:gd name="T14" fmla="*/ 25 w 55"/>
              <a:gd name="T15" fmla="*/ 37 h 51"/>
              <a:gd name="T16" fmla="*/ 18 w 55"/>
              <a:gd name="T17" fmla="*/ 51 h 51"/>
              <a:gd name="T18" fmla="*/ 0 w 55"/>
              <a:gd name="T19" fmla="*/ 51 h 51"/>
              <a:gd name="T20" fmla="*/ 17 w 55"/>
              <a:gd name="T21" fmla="*/ 25 h 51"/>
              <a:gd name="T22" fmla="*/ 1 w 55"/>
              <a:gd name="T23" fmla="*/ 0 h 51"/>
              <a:gd name="T24" fmla="*/ 19 w 55"/>
              <a:gd name="T25" fmla="*/ 0 h 51"/>
              <a:gd name="T26" fmla="*/ 26 w 55"/>
              <a:gd name="T27" fmla="*/ 14 h 51"/>
              <a:gd name="T28" fmla="*/ 28 w 55"/>
              <a:gd name="T29" fmla="*/ 19 h 51"/>
              <a:gd name="T30" fmla="*/ 29 w 55"/>
              <a:gd name="T31" fmla="*/ 19 h 51"/>
              <a:gd name="T32" fmla="*/ 31 w 55"/>
              <a:gd name="T33" fmla="*/ 14 h 51"/>
              <a:gd name="T34" fmla="*/ 38 w 55"/>
              <a:gd name="T35" fmla="*/ 0 h 51"/>
              <a:gd name="T36" fmla="*/ 55 w 55"/>
              <a:gd name="T3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51">
                <a:moveTo>
                  <a:pt x="55" y="0"/>
                </a:moveTo>
                <a:cubicBezTo>
                  <a:pt x="38" y="25"/>
                  <a:pt x="38" y="25"/>
                  <a:pt x="38" y="25"/>
                </a:cubicBezTo>
                <a:cubicBezTo>
                  <a:pt x="55" y="51"/>
                  <a:pt x="55" y="51"/>
                  <a:pt x="55" y="51"/>
                </a:cubicBezTo>
                <a:cubicBezTo>
                  <a:pt x="37" y="51"/>
                  <a:pt x="37" y="51"/>
                  <a:pt x="37" y="51"/>
                </a:cubicBezTo>
                <a:cubicBezTo>
                  <a:pt x="30" y="37"/>
                  <a:pt x="30" y="37"/>
                  <a:pt x="30" y="37"/>
                </a:cubicBezTo>
                <a:cubicBezTo>
                  <a:pt x="29" y="36"/>
                  <a:pt x="28" y="35"/>
                  <a:pt x="27" y="33"/>
                </a:cubicBezTo>
                <a:cubicBezTo>
                  <a:pt x="27" y="33"/>
                  <a:pt x="27" y="33"/>
                  <a:pt x="27" y="33"/>
                </a:cubicBezTo>
                <a:cubicBezTo>
                  <a:pt x="27" y="34"/>
                  <a:pt x="26" y="35"/>
                  <a:pt x="25" y="37"/>
                </a:cubicBezTo>
                <a:cubicBezTo>
                  <a:pt x="18" y="51"/>
                  <a:pt x="18" y="51"/>
                  <a:pt x="18" y="51"/>
                </a:cubicBezTo>
                <a:cubicBezTo>
                  <a:pt x="0" y="51"/>
                  <a:pt x="0" y="51"/>
                  <a:pt x="0" y="51"/>
                </a:cubicBezTo>
                <a:cubicBezTo>
                  <a:pt x="17" y="25"/>
                  <a:pt x="17" y="25"/>
                  <a:pt x="17" y="25"/>
                </a:cubicBezTo>
                <a:cubicBezTo>
                  <a:pt x="1" y="0"/>
                  <a:pt x="1" y="0"/>
                  <a:pt x="1" y="0"/>
                </a:cubicBezTo>
                <a:cubicBezTo>
                  <a:pt x="19" y="0"/>
                  <a:pt x="19" y="0"/>
                  <a:pt x="19" y="0"/>
                </a:cubicBezTo>
                <a:cubicBezTo>
                  <a:pt x="26" y="14"/>
                  <a:pt x="26" y="14"/>
                  <a:pt x="26" y="14"/>
                </a:cubicBezTo>
                <a:cubicBezTo>
                  <a:pt x="27" y="16"/>
                  <a:pt x="28" y="18"/>
                  <a:pt x="28" y="19"/>
                </a:cubicBezTo>
                <a:cubicBezTo>
                  <a:pt x="29" y="19"/>
                  <a:pt x="29" y="19"/>
                  <a:pt x="29" y="19"/>
                </a:cubicBezTo>
                <a:cubicBezTo>
                  <a:pt x="29" y="17"/>
                  <a:pt x="30" y="16"/>
                  <a:pt x="31" y="14"/>
                </a:cubicBezTo>
                <a:cubicBezTo>
                  <a:pt x="38" y="0"/>
                  <a:pt x="38" y="0"/>
                  <a:pt x="38" y="0"/>
                </a:cubicBezTo>
                <a:lnTo>
                  <a:pt x="55"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Freeform 680"/>
          <p:cNvSpPr>
            <a:spLocks/>
          </p:cNvSpPr>
          <p:nvPr/>
        </p:nvSpPr>
        <p:spPr bwMode="auto">
          <a:xfrm>
            <a:off x="10752138" y="5362578"/>
            <a:ext cx="511175" cy="769938"/>
          </a:xfrm>
          <a:custGeom>
            <a:avLst/>
            <a:gdLst>
              <a:gd name="T0" fmla="*/ 13 w 122"/>
              <a:gd name="T1" fmla="*/ 177 h 184"/>
              <a:gd name="T2" fmla="*/ 122 w 122"/>
              <a:gd name="T3" fmla="*/ 3 h 184"/>
              <a:gd name="T4" fmla="*/ 116 w 122"/>
              <a:gd name="T5" fmla="*/ 0 h 184"/>
              <a:gd name="T6" fmla="*/ 94 w 122"/>
              <a:gd name="T7" fmla="*/ 30 h 184"/>
              <a:gd name="T8" fmla="*/ 0 w 122"/>
              <a:gd name="T9" fmla="*/ 180 h 184"/>
              <a:gd name="T10" fmla="*/ 9 w 122"/>
              <a:gd name="T11" fmla="*/ 184 h 184"/>
              <a:gd name="T12" fmla="*/ 13 w 122"/>
              <a:gd name="T13" fmla="*/ 177 h 184"/>
            </a:gdLst>
            <a:ahLst/>
            <a:cxnLst>
              <a:cxn ang="0">
                <a:pos x="T0" y="T1"/>
              </a:cxn>
              <a:cxn ang="0">
                <a:pos x="T2" y="T3"/>
              </a:cxn>
              <a:cxn ang="0">
                <a:pos x="T4" y="T5"/>
              </a:cxn>
              <a:cxn ang="0">
                <a:pos x="T6" y="T7"/>
              </a:cxn>
              <a:cxn ang="0">
                <a:pos x="T8" y="T9"/>
              </a:cxn>
              <a:cxn ang="0">
                <a:pos x="T10" y="T11"/>
              </a:cxn>
              <a:cxn ang="0">
                <a:pos x="T12" y="T13"/>
              </a:cxn>
            </a:cxnLst>
            <a:rect l="0" t="0" r="r" b="b"/>
            <a:pathLst>
              <a:path w="122" h="184">
                <a:moveTo>
                  <a:pt x="13" y="177"/>
                </a:moveTo>
                <a:cubicBezTo>
                  <a:pt x="122" y="3"/>
                  <a:pt x="122" y="3"/>
                  <a:pt x="122" y="3"/>
                </a:cubicBezTo>
                <a:cubicBezTo>
                  <a:pt x="120" y="2"/>
                  <a:pt x="118" y="1"/>
                  <a:pt x="116" y="0"/>
                </a:cubicBezTo>
                <a:cubicBezTo>
                  <a:pt x="94" y="30"/>
                  <a:pt x="94" y="30"/>
                  <a:pt x="94" y="30"/>
                </a:cubicBezTo>
                <a:cubicBezTo>
                  <a:pt x="0" y="180"/>
                  <a:pt x="0" y="180"/>
                  <a:pt x="0" y="180"/>
                </a:cubicBezTo>
                <a:cubicBezTo>
                  <a:pt x="3" y="181"/>
                  <a:pt x="6" y="182"/>
                  <a:pt x="9" y="184"/>
                </a:cubicBezTo>
                <a:lnTo>
                  <a:pt x="13" y="17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Freeform 681"/>
          <p:cNvSpPr>
            <a:spLocks/>
          </p:cNvSpPr>
          <p:nvPr/>
        </p:nvSpPr>
        <p:spPr bwMode="auto">
          <a:xfrm>
            <a:off x="10345738" y="5345115"/>
            <a:ext cx="884238" cy="1235075"/>
          </a:xfrm>
          <a:custGeom>
            <a:avLst/>
            <a:gdLst>
              <a:gd name="T0" fmla="*/ 211 w 211"/>
              <a:gd name="T1" fmla="*/ 3 h 295"/>
              <a:gd name="T2" fmla="*/ 205 w 211"/>
              <a:gd name="T3" fmla="*/ 0 h 295"/>
              <a:gd name="T4" fmla="*/ 74 w 211"/>
              <a:gd name="T5" fmla="*/ 177 h 295"/>
              <a:gd name="T6" fmla="*/ 42 w 211"/>
              <a:gd name="T7" fmla="*/ 220 h 295"/>
              <a:gd name="T8" fmla="*/ 38 w 211"/>
              <a:gd name="T9" fmla="*/ 220 h 295"/>
              <a:gd name="T10" fmla="*/ 0 w 211"/>
              <a:gd name="T11" fmla="*/ 257 h 295"/>
              <a:gd name="T12" fmla="*/ 38 w 211"/>
              <a:gd name="T13" fmla="*/ 295 h 295"/>
              <a:gd name="T14" fmla="*/ 75 w 211"/>
              <a:gd name="T15" fmla="*/ 257 h 295"/>
              <a:gd name="T16" fmla="*/ 66 w 211"/>
              <a:gd name="T17" fmla="*/ 233 h 295"/>
              <a:gd name="T18" fmla="*/ 97 w 211"/>
              <a:gd name="T19" fmla="*/ 184 h 295"/>
              <a:gd name="T20" fmla="*/ 211 w 211"/>
              <a:gd name="T21" fmla="*/ 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95">
                <a:moveTo>
                  <a:pt x="211" y="3"/>
                </a:moveTo>
                <a:cubicBezTo>
                  <a:pt x="209" y="2"/>
                  <a:pt x="207" y="1"/>
                  <a:pt x="205" y="0"/>
                </a:cubicBezTo>
                <a:cubicBezTo>
                  <a:pt x="74" y="177"/>
                  <a:pt x="74" y="177"/>
                  <a:pt x="74" y="177"/>
                </a:cubicBezTo>
                <a:cubicBezTo>
                  <a:pt x="42" y="220"/>
                  <a:pt x="42" y="220"/>
                  <a:pt x="42" y="220"/>
                </a:cubicBezTo>
                <a:cubicBezTo>
                  <a:pt x="41" y="220"/>
                  <a:pt x="39" y="220"/>
                  <a:pt x="38" y="220"/>
                </a:cubicBezTo>
                <a:cubicBezTo>
                  <a:pt x="17" y="220"/>
                  <a:pt x="0" y="237"/>
                  <a:pt x="0" y="257"/>
                </a:cubicBezTo>
                <a:cubicBezTo>
                  <a:pt x="0" y="278"/>
                  <a:pt x="17" y="295"/>
                  <a:pt x="38" y="295"/>
                </a:cubicBezTo>
                <a:cubicBezTo>
                  <a:pt x="58" y="295"/>
                  <a:pt x="75" y="278"/>
                  <a:pt x="75" y="257"/>
                </a:cubicBezTo>
                <a:cubicBezTo>
                  <a:pt x="75" y="248"/>
                  <a:pt x="72" y="239"/>
                  <a:pt x="66" y="233"/>
                </a:cubicBezTo>
                <a:cubicBezTo>
                  <a:pt x="97" y="184"/>
                  <a:pt x="97" y="184"/>
                  <a:pt x="97" y="184"/>
                </a:cubicBezTo>
                <a:lnTo>
                  <a:pt x="211" y="3"/>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8853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74702" y="1645920"/>
            <a:ext cx="6400736" cy="3147486"/>
          </a:xfrm>
        </p:spPr>
        <p:txBody>
          <a:bodyPr/>
          <a:lstStyle/>
          <a:p>
            <a:r>
              <a:rPr lang="en-GB" dirty="0">
                <a:solidFill>
                  <a:schemeClr val="tx1"/>
                </a:solidFill>
              </a:rPr>
              <a:t>Demo 3: </a:t>
            </a:r>
            <a:br>
              <a:rPr lang="en-GB" dirty="0">
                <a:solidFill>
                  <a:schemeClr val="tx1"/>
                </a:solidFill>
              </a:rPr>
            </a:br>
            <a:br>
              <a:rPr lang="en-GB" dirty="0">
                <a:solidFill>
                  <a:schemeClr val="tx1"/>
                </a:solidFill>
              </a:rPr>
            </a:br>
            <a:r>
              <a:rPr lang="en-GB" dirty="0">
                <a:solidFill>
                  <a:schemeClr val="tx1"/>
                </a:solidFill>
              </a:rPr>
              <a:t>Deploying a VM Scale Set from Visual Studio</a:t>
            </a:r>
            <a:endParaRPr lang="en-US" dirty="0">
              <a:solidFill>
                <a:schemeClr val="tx1"/>
              </a:solidFill>
            </a:endParaRPr>
          </a:p>
        </p:txBody>
      </p:sp>
    </p:spTree>
    <p:extLst>
      <p:ext uri="{BB962C8B-B14F-4D97-AF65-F5344CB8AC3E}">
        <p14:creationId xmlns:p14="http://schemas.microsoft.com/office/powerpoint/2010/main" val="4255012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sp>
        <p:nvSpPr>
          <p:cNvPr id="5" name="Rectangle 4"/>
          <p:cNvSpPr/>
          <p:nvPr/>
        </p:nvSpPr>
        <p:spPr>
          <a:xfrm>
            <a:off x="9454794" y="112886"/>
            <a:ext cx="2884123" cy="584775"/>
          </a:xfrm>
          <a:prstGeom prst="rect">
            <a:avLst/>
          </a:prstGeom>
        </p:spPr>
        <p:txBody>
          <a:bodyPr wrap="none">
            <a:spAutoFit/>
          </a:bodyPr>
          <a:lstStyle/>
          <a:p>
            <a:r>
              <a:rPr lang="en-US" sz="3200" dirty="0">
                <a:latin typeface="FontAwesome" pitchFamily="2" charset="0"/>
              </a:rPr>
              <a:t> </a:t>
            </a:r>
            <a:r>
              <a:rPr lang="en-US" sz="3200" dirty="0"/>
              <a:t>MSIaaS1011</a:t>
            </a:r>
            <a:endParaRPr lang="en-US" dirty="0"/>
          </a:p>
        </p:txBody>
      </p:sp>
    </p:spTree>
    <p:extLst>
      <p:ext uri="{BB962C8B-B14F-4D97-AF65-F5344CB8AC3E}">
        <p14:creationId xmlns:p14="http://schemas.microsoft.com/office/powerpoint/2010/main" val="109784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697061"/>
            <a:ext cx="10058399" cy="3171785"/>
          </a:xfrm>
        </p:spPr>
        <p:txBody>
          <a:bodyPr/>
          <a:lstStyle/>
          <a:p>
            <a:r>
              <a:rPr lang="en-GB" dirty="0">
                <a:solidFill>
                  <a:srgbClr val="00B0F0"/>
                </a:solidFill>
              </a:rPr>
              <a:t>“Life is already far too complicated, so lets try and make it simpler.” </a:t>
            </a:r>
            <a:endParaRPr lang="en-US" dirty="0">
              <a:solidFill>
                <a:srgbClr val="00B0F0"/>
              </a:solidFill>
            </a:endParaRPr>
          </a:p>
        </p:txBody>
      </p:sp>
      <p:sp>
        <p:nvSpPr>
          <p:cNvPr id="6" name="Text Placeholder 5"/>
          <p:cNvSpPr>
            <a:spLocks noGrp="1"/>
          </p:cNvSpPr>
          <p:nvPr>
            <p:ph type="body" sz="quarter" idx="10"/>
          </p:nvPr>
        </p:nvSpPr>
        <p:spPr/>
        <p:txBody>
          <a:bodyPr/>
          <a:lstStyle/>
          <a:p>
            <a:pPr algn="r"/>
            <a:r>
              <a:rPr lang="en-GB" dirty="0">
                <a:solidFill>
                  <a:srgbClr val="00B0F0"/>
                </a:solidFill>
              </a:rPr>
              <a:t>Azure Resource Manager Design Team</a:t>
            </a:r>
            <a:endParaRPr lang="en-US" dirty="0">
              <a:solidFill>
                <a:srgbClr val="00B0F0"/>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spTree>
    <p:extLst>
      <p:ext uri="{BB962C8B-B14F-4D97-AF65-F5344CB8AC3E}">
        <p14:creationId xmlns:p14="http://schemas.microsoft.com/office/powerpoint/2010/main" val="1899943960"/>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697061"/>
            <a:ext cx="10058399" cy="3528393"/>
          </a:xfrm>
        </p:spPr>
        <p:txBody>
          <a:bodyPr/>
          <a:lstStyle/>
          <a:p>
            <a:r>
              <a:rPr lang="en-GB" dirty="0">
                <a:solidFill>
                  <a:srgbClr val="00B0F0"/>
                </a:solidFill>
              </a:rPr>
              <a:t>“Life is already far too complicated, so lets try and express everything in JSON format.” </a:t>
            </a:r>
            <a:endParaRPr lang="en-US" dirty="0">
              <a:solidFill>
                <a:srgbClr val="00B0F0"/>
              </a:solidFill>
            </a:endParaRPr>
          </a:p>
        </p:txBody>
      </p:sp>
      <p:sp>
        <p:nvSpPr>
          <p:cNvPr id="6" name="Text Placeholder 5"/>
          <p:cNvSpPr>
            <a:spLocks noGrp="1"/>
          </p:cNvSpPr>
          <p:nvPr>
            <p:ph type="body" sz="quarter" idx="10"/>
          </p:nvPr>
        </p:nvSpPr>
        <p:spPr>
          <a:xfrm>
            <a:off x="5761038" y="5225454"/>
            <a:ext cx="5486400" cy="1071062"/>
          </a:xfrm>
        </p:spPr>
        <p:txBody>
          <a:bodyPr/>
          <a:lstStyle/>
          <a:p>
            <a:pPr algn="r"/>
            <a:r>
              <a:rPr lang="en-GB" dirty="0">
                <a:solidFill>
                  <a:srgbClr val="00B0F0"/>
                </a:solidFill>
              </a:rPr>
              <a:t>Azure Resource Manager Implementation Team</a:t>
            </a:r>
            <a:endParaRPr lang="en-US" dirty="0">
              <a:solidFill>
                <a:srgbClr val="00B0F0"/>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cxnSp>
        <p:nvCxnSpPr>
          <p:cNvPr id="5" name="Straight Connector 4"/>
          <p:cNvCxnSpPr/>
          <p:nvPr/>
        </p:nvCxnSpPr>
        <p:spPr>
          <a:xfrm>
            <a:off x="205569" y="6377582"/>
            <a:ext cx="12025336" cy="0"/>
          </a:xfrm>
          <a:prstGeom prst="line">
            <a:avLst/>
          </a:prstGeom>
          <a:ln cmpd="dbl">
            <a:solidFill>
              <a:schemeClr val="bg1">
                <a:lumMod val="8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26749" y="6437299"/>
            <a:ext cx="1512168" cy="489365"/>
          </a:xfrm>
          <a:prstGeom prst="rect">
            <a:avLst/>
          </a:prstGeom>
          <a:noFill/>
        </p:spPr>
        <p:txBody>
          <a:bodyPr wrap="square" lIns="182880" tIns="146304" rIns="182880" bIns="146304" rtlCol="0">
            <a:spAutoFit/>
          </a:bodyPr>
          <a:lstStyle/>
          <a:p>
            <a:pPr algn="r">
              <a:lnSpc>
                <a:spcPct val="90000"/>
              </a:lnSpc>
              <a:spcAft>
                <a:spcPts val="600"/>
              </a:spcAft>
            </a:pPr>
            <a:r>
              <a:rPr lang="en-GB" sz="1400" dirty="0">
                <a:solidFill>
                  <a:schemeClr val="bg1">
                    <a:lumMod val="65000"/>
                  </a:schemeClr>
                </a:solidFill>
              </a:rPr>
              <a:t>@</a:t>
            </a:r>
            <a:r>
              <a:rPr lang="en-GB" sz="1400" dirty="0" err="1">
                <a:solidFill>
                  <a:schemeClr val="bg1">
                    <a:lumMod val="65000"/>
                  </a:schemeClr>
                </a:solidFill>
              </a:rPr>
              <a:t>WillEastbury</a:t>
            </a:r>
            <a:endParaRPr lang="en-US" sz="1400" dirty="0" err="1">
              <a:solidFill>
                <a:schemeClr val="bg1">
                  <a:lumMod val="65000"/>
                </a:schemeClr>
              </a:solidFill>
            </a:endParaRPr>
          </a:p>
        </p:txBody>
      </p:sp>
      <p:pic>
        <p:nvPicPr>
          <p:cNvPr id="8" name="Picture 7"/>
          <p:cNvPicPr>
            <a:picLocks noChangeAspect="1"/>
          </p:cNvPicPr>
          <p:nvPr/>
        </p:nvPicPr>
        <p:blipFill>
          <a:blip r:embed="rId4"/>
          <a:stretch>
            <a:fillRect/>
          </a:stretch>
        </p:blipFill>
        <p:spPr>
          <a:xfrm>
            <a:off x="213507" y="6491981"/>
            <a:ext cx="1404156" cy="380002"/>
          </a:xfrm>
          <a:prstGeom prst="rect">
            <a:avLst/>
          </a:prstGeom>
        </p:spPr>
      </p:pic>
    </p:spTree>
    <p:extLst>
      <p:ext uri="{BB962C8B-B14F-4D97-AF65-F5344CB8AC3E}">
        <p14:creationId xmlns:p14="http://schemas.microsoft.com/office/powerpoint/2010/main" val="3991280745"/>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697061"/>
            <a:ext cx="10058399" cy="3528393"/>
          </a:xfrm>
        </p:spPr>
        <p:txBody>
          <a:bodyPr/>
          <a:lstStyle/>
          <a:p>
            <a:r>
              <a:rPr lang="en-GB" dirty="0">
                <a:solidFill>
                  <a:schemeClr val="bg1"/>
                </a:solidFill>
              </a:rPr>
              <a:t>How I want the world to look…</a:t>
            </a:r>
            <a:br>
              <a:rPr lang="en-GB" dirty="0">
                <a:solidFill>
                  <a:schemeClr val="bg1"/>
                </a:solidFill>
              </a:rPr>
            </a:br>
            <a:br>
              <a:rPr lang="en-GB" dirty="0">
                <a:solidFill>
                  <a:schemeClr val="bg1"/>
                </a:solidFill>
              </a:rPr>
            </a:br>
            <a:r>
              <a:rPr lang="en-GB" sz="11500" dirty="0">
                <a:solidFill>
                  <a:schemeClr val="accent4">
                    <a:lumMod val="20000"/>
                    <a:lumOff val="80000"/>
                  </a:schemeClr>
                </a:solidFill>
              </a:rPr>
              <a:t>{World}</a:t>
            </a:r>
            <a:endParaRPr lang="en-US" dirty="0">
              <a:solidFill>
                <a:schemeClr val="accent4">
                  <a:lumMod val="20000"/>
                  <a:lumOff val="80000"/>
                </a:schemeClr>
              </a:solidFill>
            </a:endParaRPr>
          </a:p>
        </p:txBody>
      </p:sp>
      <p:sp>
        <p:nvSpPr>
          <p:cNvPr id="6" name="Text Placeholder 5"/>
          <p:cNvSpPr>
            <a:spLocks noGrp="1"/>
          </p:cNvSpPr>
          <p:nvPr>
            <p:ph type="body" sz="quarter" idx="10"/>
          </p:nvPr>
        </p:nvSpPr>
        <p:spPr>
          <a:xfrm>
            <a:off x="5761038" y="5225454"/>
            <a:ext cx="5486400" cy="1071062"/>
          </a:xfrm>
        </p:spPr>
        <p:txBody>
          <a:bodyPr/>
          <a:lstStyle/>
          <a:p>
            <a:pPr algn="r"/>
            <a:r>
              <a:rPr lang="en-GB" dirty="0">
                <a:solidFill>
                  <a:schemeClr val="bg1"/>
                </a:solidFill>
              </a:rPr>
              <a:t>Azure Resource Manager Implementation Team</a:t>
            </a:r>
            <a:endParaRPr lang="en-US" dirty="0">
              <a:solidFill>
                <a:schemeClr val="bg1"/>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spTree>
    <p:extLst>
      <p:ext uri="{BB962C8B-B14F-4D97-AF65-F5344CB8AC3E}">
        <p14:creationId xmlns:p14="http://schemas.microsoft.com/office/powerpoint/2010/main" val="17894250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1697061"/>
            <a:ext cx="10058399" cy="3528393"/>
          </a:xfrm>
        </p:spPr>
        <p:txBody>
          <a:bodyPr/>
          <a:lstStyle/>
          <a:p>
            <a:r>
              <a:rPr lang="en-GB" dirty="0">
                <a:solidFill>
                  <a:schemeClr val="bg1"/>
                </a:solidFill>
              </a:rPr>
              <a:t>How they see the world…</a:t>
            </a:r>
            <a:br>
              <a:rPr lang="en-GB" dirty="0">
                <a:solidFill>
                  <a:schemeClr val="bg1"/>
                </a:solidFill>
              </a:rPr>
            </a:br>
            <a:br>
              <a:rPr lang="en-GB" dirty="0">
                <a:solidFill>
                  <a:schemeClr val="bg1"/>
                </a:solidFill>
              </a:rPr>
            </a:br>
            <a:r>
              <a:rPr lang="en-GB" sz="11500" dirty="0">
                <a:solidFill>
                  <a:schemeClr val="accent4">
                    <a:lumMod val="20000"/>
                    <a:lumOff val="80000"/>
                  </a:schemeClr>
                </a:solidFill>
              </a:rPr>
              <a:t>{[Resource]}</a:t>
            </a:r>
            <a:endParaRPr lang="en-US" dirty="0">
              <a:solidFill>
                <a:schemeClr val="accent4">
                  <a:lumMod val="20000"/>
                  <a:lumOff val="80000"/>
                </a:schemeClr>
              </a:solidFill>
            </a:endParaRPr>
          </a:p>
        </p:txBody>
      </p:sp>
      <p:sp>
        <p:nvSpPr>
          <p:cNvPr id="6" name="Text Placeholder 5"/>
          <p:cNvSpPr>
            <a:spLocks noGrp="1"/>
          </p:cNvSpPr>
          <p:nvPr>
            <p:ph type="body" sz="quarter" idx="10"/>
          </p:nvPr>
        </p:nvSpPr>
        <p:spPr>
          <a:xfrm>
            <a:off x="5761038" y="5225454"/>
            <a:ext cx="5486400" cy="1071062"/>
          </a:xfrm>
        </p:spPr>
        <p:txBody>
          <a:bodyPr/>
          <a:lstStyle/>
          <a:p>
            <a:pPr algn="r"/>
            <a:r>
              <a:rPr lang="en-GB" dirty="0">
                <a:solidFill>
                  <a:schemeClr val="bg1"/>
                </a:solidFill>
              </a:rPr>
              <a:t>Azure Resource Manager Implementation Team</a:t>
            </a:r>
            <a:endParaRPr lang="en-US" dirty="0">
              <a:solidFill>
                <a:schemeClr val="bg1"/>
              </a:solidFill>
            </a:endParaRPr>
          </a:p>
        </p:txBody>
      </p:sp>
      <p:sp>
        <p:nvSpPr>
          <p:cNvPr id="4" name="Title 1"/>
          <p:cNvSpPr txBox="1">
            <a:spLocks/>
          </p:cNvSpPr>
          <p:nvPr/>
        </p:nvSpPr>
        <p:spPr>
          <a:xfrm>
            <a:off x="1189039" y="2129110"/>
            <a:ext cx="10058399" cy="917575"/>
          </a:xfrm>
          <a:prstGeom prst="rect">
            <a:avLst/>
          </a:prstGeom>
        </p:spPr>
        <p:txBody>
          <a:bodyPr vert="horz" wrap="square" lIns="146304" tIns="91440" rIns="146304" bIns="91440"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solidFill>
                <a:srgbClr val="5C2D91"/>
              </a:solidFill>
            </a:endParaRPr>
          </a:p>
        </p:txBody>
      </p:sp>
    </p:spTree>
    <p:extLst>
      <p:ext uri="{BB962C8B-B14F-4D97-AF65-F5344CB8AC3E}">
        <p14:creationId xmlns:p14="http://schemas.microsoft.com/office/powerpoint/2010/main" val="3341283986"/>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2.xml><?xml version="1.0" encoding="utf-8"?>
<a:theme xmlns:a="http://schemas.openxmlformats.org/drawingml/2006/main" name="COLOR TEMPLATE">
  <a:themeElements>
    <a:clrScheme name="BT - Dark Purple">
      <a:dk1>
        <a:srgbClr val="505050"/>
      </a:dk1>
      <a:lt1>
        <a:srgbClr val="FFFFFF"/>
      </a:lt1>
      <a:dk2>
        <a:srgbClr val="32145A"/>
      </a:dk2>
      <a:lt2>
        <a:srgbClr val="E7DCF4"/>
      </a:lt2>
      <a:accent1>
        <a:srgbClr val="5C2D91"/>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3AFD56AD-66DA-44BD-8AFD-60A79159574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2.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3.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4.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5.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6.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7.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ppt/theme/themeOverride8.xml><?xml version="1.0" encoding="utf-8"?>
<a:themeOverride xmlns:a="http://schemas.openxmlformats.org/drawingml/2006/main">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Brand_template_16-9_Business_DARK_PURPLE_2016_4</Template>
  <TotalTime>648</TotalTime>
  <Words>4135</Words>
  <Application>Microsoft Office PowerPoint</Application>
  <PresentationFormat>Custom</PresentationFormat>
  <Paragraphs>665</Paragraphs>
  <Slides>54</Slides>
  <Notes>39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54</vt:i4>
      </vt:variant>
    </vt:vector>
  </HeadingPairs>
  <TitlesOfParts>
    <vt:vector size="65" baseType="lpstr">
      <vt:lpstr>Arial</vt:lpstr>
      <vt:lpstr>Consolas</vt:lpstr>
      <vt:lpstr>FontAwesome</vt:lpstr>
      <vt:lpstr>Segoe UI</vt:lpstr>
      <vt:lpstr>Segoe UI Black</vt:lpstr>
      <vt:lpstr>Segoe UI Light</vt:lpstr>
      <vt:lpstr>Segoe UI Semibold</vt:lpstr>
      <vt:lpstr>Times New Roman</vt:lpstr>
      <vt:lpstr>Wingdings</vt:lpstr>
      <vt:lpstr>WHITE TEMPLATE</vt:lpstr>
      <vt:lpstr>COLOR TEMPLATE</vt:lpstr>
      <vt:lpstr>Azure  Infrastructure-as-a-service  Masterclass  </vt:lpstr>
      <vt:lpstr>PowerPoint Presentation</vt:lpstr>
      <vt:lpstr>But First… Please fill out your Evaluation Forms ! </vt:lpstr>
      <vt:lpstr>Azure Resource Manager Deploying infrastructure</vt:lpstr>
      <vt:lpstr>“Life is already really complicated, so we insist on making it even more complicated.” </vt:lpstr>
      <vt:lpstr>“Life is already far too complicated, so lets try and make it simpler.” </vt:lpstr>
      <vt:lpstr>“Life is already far too complicated, so lets try and express everything in JSON format.” </vt:lpstr>
      <vt:lpstr>How I want the world to look…  {World}</vt:lpstr>
      <vt:lpstr>How they see the world…  {[Resource]}</vt:lpstr>
      <vt:lpstr>PowerPoint Presentation</vt:lpstr>
      <vt:lpstr>“Now life is simple to deploy resources.   BUT the content of those resources are already far too complicated, so lets try and express everything declaratively in PowerShell.” </vt:lpstr>
      <vt:lpstr>Automating Deployment with PowerShell DSC  Deploying ‘cattle’, not ‘pet’ servers.</vt:lpstr>
      <vt:lpstr>PowerShell DSC Script – Install IIS and ASP.Net</vt:lpstr>
      <vt:lpstr>DEMO 1:   PowerShell DSC Deployment</vt:lpstr>
      <vt:lpstr>“Now life is simple to deploy and build resources.   But connecting them together and securing them is far too complicated, so lets talk Virtual Networks.” </vt:lpstr>
      <vt:lpstr>Networking Choices Connecting your machines and virtual networks together</vt:lpstr>
      <vt:lpstr>PowerPoint Presentation</vt:lpstr>
      <vt:lpstr>PowerPoint Presentation</vt:lpstr>
      <vt:lpstr>PowerPoint Presentation</vt:lpstr>
      <vt:lpstr>Show and Tell:   VNet Peering</vt:lpstr>
      <vt:lpstr>“Now life is simple to deploy and build resources and connect them together.   But which resources do I deploy?” </vt:lpstr>
      <vt:lpstr>Performance Choices - VM Choosing the right Virtual Machine and Storage Combination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“Now life is simple to deploy and build the right resources and connect them together.   How can you make those resources perform ?” </vt:lpstr>
      <vt:lpstr>Performance Gotchas Storage Throttling</vt:lpstr>
      <vt:lpstr>PowerPoint Presentation</vt:lpstr>
      <vt:lpstr>PowerPoint Presentation</vt:lpstr>
      <vt:lpstr>Demo 2:   Storage Performance Characteristics </vt:lpstr>
      <vt:lpstr>Show and Tell:   Setup a Throttling Alert</vt:lpstr>
      <vt:lpstr>“So, now I can deploy my resources and make them perform.  How do I scale IaaS resources out in a set to make them elastic ? </vt:lpstr>
      <vt:lpstr>Scaling Options Scale up or Scale Out, the choice is yours.</vt:lpstr>
      <vt:lpstr>Demo 3:   Deploying a VM Scale Set from Visual Studio</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Manager</dc:title>
  <dc:subject>&lt;Speech title here&gt;</dc:subject>
  <dc:creator>William Eastbury</dc:creator>
  <cp:keywords/>
  <dc:description>Template: Maryfj_x000d_
Formatting: _x000d_
Audience Type:</dc:description>
  <cp:lastModifiedBy>William Eastbury</cp:lastModifiedBy>
  <cp:revision>67</cp:revision>
  <dcterms:created xsi:type="dcterms:W3CDTF">2016-04-13T14:53:56Z</dcterms:created>
  <dcterms:modified xsi:type="dcterms:W3CDTF">2016-09-27T17:10:34Z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