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61"/>
  </p:notesMasterIdLst>
  <p:sldIdLst>
    <p:sldId id="256" r:id="rId3"/>
    <p:sldId id="268" r:id="rId4"/>
    <p:sldId id="267" r:id="rId5"/>
    <p:sldId id="269" r:id="rId6"/>
    <p:sldId id="271" r:id="rId7"/>
    <p:sldId id="314" r:id="rId8"/>
    <p:sldId id="272" r:id="rId9"/>
    <p:sldId id="319" r:id="rId10"/>
    <p:sldId id="273" r:id="rId11"/>
    <p:sldId id="274" r:id="rId12"/>
    <p:sldId id="326" r:id="rId13"/>
    <p:sldId id="261" r:id="rId14"/>
    <p:sldId id="262" r:id="rId15"/>
    <p:sldId id="286" r:id="rId16"/>
    <p:sldId id="296" r:id="rId17"/>
    <p:sldId id="275" r:id="rId18"/>
    <p:sldId id="297" r:id="rId19"/>
    <p:sldId id="312" r:id="rId20"/>
    <p:sldId id="277" r:id="rId21"/>
    <p:sldId id="278" r:id="rId22"/>
    <p:sldId id="280" r:id="rId23"/>
    <p:sldId id="298" r:id="rId24"/>
    <p:sldId id="308" r:id="rId25"/>
    <p:sldId id="309" r:id="rId26"/>
    <p:sldId id="327" r:id="rId27"/>
    <p:sldId id="328" r:id="rId28"/>
    <p:sldId id="311" r:id="rId29"/>
    <p:sldId id="310" r:id="rId30"/>
    <p:sldId id="307" r:id="rId31"/>
    <p:sldId id="281" r:id="rId32"/>
    <p:sldId id="283" r:id="rId33"/>
    <p:sldId id="313" r:id="rId34"/>
    <p:sldId id="318" r:id="rId35"/>
    <p:sldId id="282" r:id="rId36"/>
    <p:sldId id="329" r:id="rId37"/>
    <p:sldId id="317" r:id="rId38"/>
    <p:sldId id="330" r:id="rId39"/>
    <p:sldId id="332" r:id="rId40"/>
    <p:sldId id="333" r:id="rId41"/>
    <p:sldId id="331" r:id="rId42"/>
    <p:sldId id="288" r:id="rId43"/>
    <p:sldId id="322" r:id="rId44"/>
    <p:sldId id="302" r:id="rId45"/>
    <p:sldId id="324" r:id="rId46"/>
    <p:sldId id="323" r:id="rId47"/>
    <p:sldId id="304" r:id="rId48"/>
    <p:sldId id="325" r:id="rId49"/>
    <p:sldId id="289" r:id="rId50"/>
    <p:sldId id="290" r:id="rId51"/>
    <p:sldId id="316" r:id="rId52"/>
    <p:sldId id="305" r:id="rId53"/>
    <p:sldId id="306" r:id="rId54"/>
    <p:sldId id="315" r:id="rId55"/>
    <p:sldId id="295" r:id="rId56"/>
    <p:sldId id="294" r:id="rId57"/>
    <p:sldId id="299" r:id="rId58"/>
    <p:sldId id="292" r:id="rId59"/>
    <p:sldId id="28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00698E"/>
    <a:srgbClr val="2FC9FF"/>
    <a:srgbClr val="FF5050"/>
    <a:srgbClr val="FFFFFF"/>
    <a:srgbClr val="394D54"/>
    <a:srgbClr val="09BFFF"/>
    <a:srgbClr val="DB7777"/>
    <a:srgbClr val="FF2929"/>
    <a:srgbClr val="299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7" autoAdjust="0"/>
    <p:restoredTop sz="81914" autoAdjust="0"/>
  </p:normalViewPr>
  <p:slideViewPr>
    <p:cSldViewPr snapToGrid="0">
      <p:cViewPr varScale="1">
        <p:scale>
          <a:sx n="83" d="100"/>
          <a:sy n="83" d="100"/>
        </p:scale>
        <p:origin x="4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DFB6-F73D-4D20-ABCD-2BA30F9DCEFF}" type="datetimeFigureOut">
              <a:rPr lang="en-GB" smtClean="0"/>
              <a:t>07/09/2016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07150-5129-4757-AC45-8A79BC52228E}" type="slidenum">
              <a:rPr lang="en-GB" smtClean="0"/>
              <a:t>‹#›</a:t>
            </a:fld>
            <a:endParaRPr lang="en-GB"/>
          </a:p>
        </p:txBody>
      </p:sp>
    </p:spTree>
    <p:extLst>
      <p:ext uri="{BB962C8B-B14F-4D97-AF65-F5344CB8AC3E}">
        <p14:creationId xmlns:p14="http://schemas.microsoft.com/office/powerpoint/2010/main" val="161270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and introduction</a:t>
            </a:r>
          </a:p>
        </p:txBody>
      </p:sp>
      <p:sp>
        <p:nvSpPr>
          <p:cNvPr id="4" name="Slide Number Placeholder 3"/>
          <p:cNvSpPr>
            <a:spLocks noGrp="1"/>
          </p:cNvSpPr>
          <p:nvPr>
            <p:ph type="sldNum" sz="quarter" idx="10"/>
          </p:nvPr>
        </p:nvSpPr>
        <p:spPr/>
        <p:txBody>
          <a:bodyPr/>
          <a:lstStyle/>
          <a:p>
            <a:fld id="{AAC07150-5129-4757-AC45-8A79BC52228E}" type="slidenum">
              <a:rPr lang="en-GB" smtClean="0"/>
              <a:t>1</a:t>
            </a:fld>
            <a:endParaRPr lang="en-GB"/>
          </a:p>
        </p:txBody>
      </p:sp>
    </p:spTree>
    <p:extLst>
      <p:ext uri="{BB962C8B-B14F-4D97-AF65-F5344CB8AC3E}">
        <p14:creationId xmlns:p14="http://schemas.microsoft.com/office/powerpoint/2010/main" val="3819793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a:t>
            </a:r>
            <a:r>
              <a:rPr lang="en-GB" dirty="0" err="1"/>
              <a:t>rehost</a:t>
            </a:r>
            <a:r>
              <a:rPr lang="en-GB" dirty="0"/>
              <a:t> on these platforms, but to truly exploit the capabilities of these services you’ll need to consider refactoring.</a:t>
            </a:r>
          </a:p>
        </p:txBody>
      </p:sp>
      <p:sp>
        <p:nvSpPr>
          <p:cNvPr id="4" name="Slide Number Placeholder 3"/>
          <p:cNvSpPr>
            <a:spLocks noGrp="1"/>
          </p:cNvSpPr>
          <p:nvPr>
            <p:ph type="sldNum" sz="quarter" idx="10"/>
          </p:nvPr>
        </p:nvSpPr>
        <p:spPr/>
        <p:txBody>
          <a:bodyPr/>
          <a:lstStyle/>
          <a:p>
            <a:fld id="{AAC07150-5129-4757-AC45-8A79BC52228E}" type="slidenum">
              <a:rPr lang="en-GB" smtClean="0"/>
              <a:t>10</a:t>
            </a:fld>
            <a:endParaRPr lang="en-GB"/>
          </a:p>
        </p:txBody>
      </p:sp>
    </p:spTree>
    <p:extLst>
      <p:ext uri="{BB962C8B-B14F-4D97-AF65-F5344CB8AC3E}">
        <p14:creationId xmlns:p14="http://schemas.microsoft.com/office/powerpoint/2010/main" val="55934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part of this refactor, or new project – you might want to investigate microservices. I say maybe, because microservices is an option and not the answer.</a:t>
            </a:r>
          </a:p>
        </p:txBody>
      </p:sp>
      <p:sp>
        <p:nvSpPr>
          <p:cNvPr id="4" name="Slide Number Placeholder 3"/>
          <p:cNvSpPr>
            <a:spLocks noGrp="1"/>
          </p:cNvSpPr>
          <p:nvPr>
            <p:ph type="sldNum" sz="quarter" idx="10"/>
          </p:nvPr>
        </p:nvSpPr>
        <p:spPr/>
        <p:txBody>
          <a:bodyPr/>
          <a:lstStyle/>
          <a:p>
            <a:fld id="{AAC07150-5129-4757-AC45-8A79BC52228E}" type="slidenum">
              <a:rPr lang="en-GB" smtClean="0"/>
              <a:t>11</a:t>
            </a:fld>
            <a:endParaRPr lang="en-GB"/>
          </a:p>
        </p:txBody>
      </p:sp>
    </p:spTree>
    <p:extLst>
      <p:ext uri="{BB962C8B-B14F-4D97-AF65-F5344CB8AC3E}">
        <p14:creationId xmlns:p14="http://schemas.microsoft.com/office/powerpoint/2010/main" val="149857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works well.</a:t>
            </a:r>
          </a:p>
          <a:p>
            <a:endParaRPr lang="en-GB" dirty="0"/>
          </a:p>
          <a:p>
            <a:r>
              <a:rPr lang="en-GB" dirty="0"/>
              <a:t>Nothing inherently wrong with a service and a database.</a:t>
            </a:r>
          </a:p>
        </p:txBody>
      </p:sp>
      <p:sp>
        <p:nvSpPr>
          <p:cNvPr id="4" name="Slide Number Placeholder 3"/>
          <p:cNvSpPr>
            <a:spLocks noGrp="1"/>
          </p:cNvSpPr>
          <p:nvPr>
            <p:ph type="sldNum" sz="quarter" idx="10"/>
          </p:nvPr>
        </p:nvSpPr>
        <p:spPr/>
        <p:txBody>
          <a:bodyPr/>
          <a:lstStyle/>
          <a:p>
            <a:fld id="{AAC07150-5129-4757-AC45-8A79BC52228E}" type="slidenum">
              <a:rPr lang="en-GB" smtClean="0"/>
              <a:t>12</a:t>
            </a:fld>
            <a:endParaRPr lang="en-GB"/>
          </a:p>
        </p:txBody>
      </p:sp>
    </p:spTree>
    <p:extLst>
      <p:ext uri="{BB962C8B-B14F-4D97-AF65-F5344CB8AC3E}">
        <p14:creationId xmlns:p14="http://schemas.microsoft.com/office/powerpoint/2010/main" val="2182984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problem.</a:t>
            </a:r>
          </a:p>
          <a:p>
            <a:endParaRPr lang="en-GB" dirty="0"/>
          </a:p>
          <a:p>
            <a:r>
              <a:rPr lang="en-GB" dirty="0"/>
              <a:t>Using the database as an integration point causes all sorts of issues.</a:t>
            </a:r>
          </a:p>
          <a:p>
            <a:r>
              <a:rPr lang="en-GB" dirty="0"/>
              <a:t>Updating the data schema is fraught with difficulty and any service has the ability to corrupt data for the entire system.</a:t>
            </a:r>
          </a:p>
        </p:txBody>
      </p:sp>
      <p:sp>
        <p:nvSpPr>
          <p:cNvPr id="4" name="Slide Number Placeholder 3"/>
          <p:cNvSpPr>
            <a:spLocks noGrp="1"/>
          </p:cNvSpPr>
          <p:nvPr>
            <p:ph type="sldNum" sz="quarter" idx="10"/>
          </p:nvPr>
        </p:nvSpPr>
        <p:spPr/>
        <p:txBody>
          <a:bodyPr/>
          <a:lstStyle/>
          <a:p>
            <a:fld id="{AAC07150-5129-4757-AC45-8A79BC52228E}" type="slidenum">
              <a:rPr lang="en-GB" smtClean="0"/>
              <a:t>13</a:t>
            </a:fld>
            <a:endParaRPr lang="en-GB"/>
          </a:p>
        </p:txBody>
      </p:sp>
    </p:spTree>
    <p:extLst>
      <p:ext uri="{BB962C8B-B14F-4D97-AF65-F5344CB8AC3E}">
        <p14:creationId xmlns:p14="http://schemas.microsoft.com/office/powerpoint/2010/main" val="90156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we try to move the integration into a magic bus. Again, nothing fundamentally wrong with message buses – but the buses have a bad </a:t>
            </a:r>
            <a:r>
              <a:rPr lang="en-GB" dirty="0" err="1"/>
              <a:t>habbit</a:t>
            </a:r>
            <a:r>
              <a:rPr lang="en-GB" dirty="0"/>
              <a:t> of taking on responsibility for applying business rules and logic which should be found in the services.</a:t>
            </a:r>
          </a:p>
          <a:p>
            <a:endParaRPr lang="en-GB" dirty="0"/>
          </a:p>
          <a:p>
            <a:r>
              <a:rPr lang="en-GB" dirty="0"/>
              <a:t>Remember the mantra; smart endpoints and dump pipes</a:t>
            </a:r>
          </a:p>
        </p:txBody>
      </p:sp>
      <p:sp>
        <p:nvSpPr>
          <p:cNvPr id="4" name="Slide Number Placeholder 3"/>
          <p:cNvSpPr>
            <a:spLocks noGrp="1"/>
          </p:cNvSpPr>
          <p:nvPr>
            <p:ph type="sldNum" sz="quarter" idx="10"/>
          </p:nvPr>
        </p:nvSpPr>
        <p:spPr/>
        <p:txBody>
          <a:bodyPr/>
          <a:lstStyle/>
          <a:p>
            <a:fld id="{AAC07150-5129-4757-AC45-8A79BC52228E}" type="slidenum">
              <a:rPr lang="en-GB" smtClean="0"/>
              <a:t>14</a:t>
            </a:fld>
            <a:endParaRPr lang="en-GB"/>
          </a:p>
        </p:txBody>
      </p:sp>
    </p:spTree>
    <p:extLst>
      <p:ext uri="{BB962C8B-B14F-4D97-AF65-F5344CB8AC3E}">
        <p14:creationId xmlns:p14="http://schemas.microsoft.com/office/powerpoint/2010/main" val="1383999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Microservices on the other hand takes a different approach.</a:t>
            </a:r>
          </a:p>
          <a:p>
            <a:r>
              <a:rPr lang="en-GB" dirty="0"/>
              <a:t>You model the service around the business domain and encapsulate the implementation details behind an API.</a:t>
            </a:r>
          </a:p>
          <a:p>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15</a:t>
            </a:fld>
            <a:endParaRPr lang="en-GB"/>
          </a:p>
        </p:txBody>
      </p:sp>
    </p:spTree>
    <p:extLst>
      <p:ext uri="{BB962C8B-B14F-4D97-AF65-F5344CB8AC3E}">
        <p14:creationId xmlns:p14="http://schemas.microsoft.com/office/powerpoint/2010/main" val="4167239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Service B wants to access data stored in Service A’s database, it now has to request it via Service A’s endpoint</a:t>
            </a:r>
          </a:p>
        </p:txBody>
      </p:sp>
      <p:sp>
        <p:nvSpPr>
          <p:cNvPr id="4" name="Slide Number Placeholder 3"/>
          <p:cNvSpPr>
            <a:spLocks noGrp="1"/>
          </p:cNvSpPr>
          <p:nvPr>
            <p:ph type="sldNum" sz="quarter" idx="10"/>
          </p:nvPr>
        </p:nvSpPr>
        <p:spPr/>
        <p:txBody>
          <a:bodyPr/>
          <a:lstStyle/>
          <a:p>
            <a:fld id="{AAC07150-5129-4757-AC45-8A79BC52228E}" type="slidenum">
              <a:rPr lang="en-GB" smtClean="0"/>
              <a:t>16</a:t>
            </a:fld>
            <a:endParaRPr lang="en-GB"/>
          </a:p>
        </p:txBody>
      </p:sp>
    </p:spTree>
    <p:extLst>
      <p:ext uri="{BB962C8B-B14F-4D97-AF65-F5344CB8AC3E}">
        <p14:creationId xmlns:p14="http://schemas.microsoft.com/office/powerpoint/2010/main" val="4254073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allows us to change the implementation details without breaking any other services. It also allows you to choose different technology stacks to implement each service.</a:t>
            </a:r>
          </a:p>
          <a:p>
            <a:endParaRPr lang="en-GB" dirty="0"/>
          </a:p>
          <a:p>
            <a:r>
              <a:rPr lang="en-GB" dirty="0"/>
              <a:t>We have small teams that own that business capability .i.e. inventory service – and master the requirements of that service. The teams are usually between 2-5 people.</a:t>
            </a:r>
          </a:p>
        </p:txBody>
      </p:sp>
      <p:sp>
        <p:nvSpPr>
          <p:cNvPr id="4" name="Slide Number Placeholder 3"/>
          <p:cNvSpPr>
            <a:spLocks noGrp="1"/>
          </p:cNvSpPr>
          <p:nvPr>
            <p:ph type="sldNum" sz="quarter" idx="10"/>
          </p:nvPr>
        </p:nvSpPr>
        <p:spPr/>
        <p:txBody>
          <a:bodyPr/>
          <a:lstStyle/>
          <a:p>
            <a:fld id="{AAC07150-5129-4757-AC45-8A79BC52228E}" type="slidenum">
              <a:rPr lang="en-GB" smtClean="0"/>
              <a:t>17</a:t>
            </a:fld>
            <a:endParaRPr lang="en-GB"/>
          </a:p>
        </p:txBody>
      </p:sp>
    </p:spTree>
    <p:extLst>
      <p:ext uri="{BB962C8B-B14F-4D97-AF65-F5344CB8AC3E}">
        <p14:creationId xmlns:p14="http://schemas.microsoft.com/office/powerpoint/2010/main" val="3696706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doesn’t enable us to write faster code… nor should it! This is not a metric you want to be monitoring.</a:t>
            </a:r>
          </a:p>
          <a:p>
            <a:r>
              <a:rPr lang="en-GB" dirty="0"/>
              <a:t>It allows us to deliver faster code – shortening the feedback loop and making deployment as seamless as possible.</a:t>
            </a:r>
          </a:p>
        </p:txBody>
      </p:sp>
      <p:sp>
        <p:nvSpPr>
          <p:cNvPr id="4" name="Slide Number Placeholder 3"/>
          <p:cNvSpPr>
            <a:spLocks noGrp="1"/>
          </p:cNvSpPr>
          <p:nvPr>
            <p:ph type="sldNum" sz="quarter" idx="10"/>
          </p:nvPr>
        </p:nvSpPr>
        <p:spPr/>
        <p:txBody>
          <a:bodyPr/>
          <a:lstStyle/>
          <a:p>
            <a:fld id="{AAC07150-5129-4757-AC45-8A79BC52228E}" type="slidenum">
              <a:rPr lang="en-GB" smtClean="0"/>
              <a:t>18</a:t>
            </a:fld>
            <a:endParaRPr lang="en-GB"/>
          </a:p>
        </p:txBody>
      </p:sp>
    </p:spTree>
    <p:extLst>
      <p:ext uri="{BB962C8B-B14F-4D97-AF65-F5344CB8AC3E}">
        <p14:creationId xmlns:p14="http://schemas.microsoft.com/office/powerpoint/2010/main" val="23278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from a ITPros or Sysadmin perspective how does this work out?</a:t>
            </a:r>
          </a:p>
        </p:txBody>
      </p:sp>
      <p:sp>
        <p:nvSpPr>
          <p:cNvPr id="4" name="Slide Number Placeholder 3"/>
          <p:cNvSpPr>
            <a:spLocks noGrp="1"/>
          </p:cNvSpPr>
          <p:nvPr>
            <p:ph type="sldNum" sz="quarter" idx="10"/>
          </p:nvPr>
        </p:nvSpPr>
        <p:spPr/>
        <p:txBody>
          <a:bodyPr/>
          <a:lstStyle/>
          <a:p>
            <a:fld id="{AAC07150-5129-4757-AC45-8A79BC52228E}" type="slidenum">
              <a:rPr lang="en-GB" smtClean="0"/>
              <a:t>19</a:t>
            </a:fld>
            <a:endParaRPr lang="en-GB"/>
          </a:p>
        </p:txBody>
      </p:sp>
    </p:spTree>
    <p:extLst>
      <p:ext uri="{BB962C8B-B14F-4D97-AF65-F5344CB8AC3E}">
        <p14:creationId xmlns:p14="http://schemas.microsoft.com/office/powerpoint/2010/main" val="391395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everybody in the industry will be aware, there is a whirlwind of technology buzzwords flying around, which seemingly come from nowhere and disappear just as quick.</a:t>
            </a:r>
          </a:p>
          <a:p>
            <a:r>
              <a:rPr lang="en-GB" baseline="0" dirty="0"/>
              <a:t>This is becoming increasingly confusing and making it very hard for software companies to know when and how to adopt new technologies.</a:t>
            </a:r>
          </a:p>
          <a:p>
            <a:r>
              <a:rPr lang="en-GB" dirty="0"/>
              <a:t>It’s becoming clear that one innovation leads to another innovation which is causing waves of disruption across IT,</a:t>
            </a:r>
            <a:r>
              <a:rPr lang="en-GB" baseline="0" dirty="0"/>
              <a:t> this is what I call…</a:t>
            </a:r>
            <a:r>
              <a:rPr lang="en-GB" dirty="0"/>
              <a:t> </a:t>
            </a:r>
            <a:endParaRPr lang="en-GB" baseline="0" dirty="0"/>
          </a:p>
        </p:txBody>
      </p:sp>
      <p:sp>
        <p:nvSpPr>
          <p:cNvPr id="4" name="Slide Number Placeholder 3"/>
          <p:cNvSpPr>
            <a:spLocks noGrp="1"/>
          </p:cNvSpPr>
          <p:nvPr>
            <p:ph type="sldNum" sz="quarter" idx="10"/>
          </p:nvPr>
        </p:nvSpPr>
        <p:spPr/>
        <p:txBody>
          <a:bodyPr/>
          <a:lstStyle/>
          <a:p>
            <a:fld id="{AAC07150-5129-4757-AC45-8A79BC52228E}" type="slidenum">
              <a:rPr lang="en-GB" smtClean="0"/>
              <a:t>2</a:t>
            </a:fld>
            <a:endParaRPr lang="en-GB"/>
          </a:p>
        </p:txBody>
      </p:sp>
    </p:spTree>
    <p:extLst>
      <p:ext uri="{BB962C8B-B14F-4D97-AF65-F5344CB8AC3E}">
        <p14:creationId xmlns:p14="http://schemas.microsoft.com/office/powerpoint/2010/main" val="3272557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You’ve taken a monolith and split</a:t>
            </a:r>
            <a:r>
              <a:rPr lang="en-GB" baseline="0" dirty="0"/>
              <a:t> it out so that now you have </a:t>
            </a:r>
            <a:endParaRPr lang="en-GB" dirty="0"/>
          </a:p>
          <a:p>
            <a:r>
              <a:rPr lang="en-GB" dirty="0"/>
              <a:t>Greater resource contention,</a:t>
            </a:r>
          </a:p>
          <a:p>
            <a:r>
              <a:rPr lang="en-GB" dirty="0"/>
              <a:t>unreliable messaging</a:t>
            </a:r>
            <a:r>
              <a:rPr lang="en-GB" baseline="0" dirty="0"/>
              <a:t> and,</a:t>
            </a:r>
            <a:endParaRPr lang="en-GB" dirty="0"/>
          </a:p>
          <a:p>
            <a:r>
              <a:rPr lang="en-GB" dirty="0"/>
              <a:t>a bigger failure surface</a:t>
            </a:r>
          </a:p>
        </p:txBody>
      </p:sp>
      <p:sp>
        <p:nvSpPr>
          <p:cNvPr id="4" name="Slide Number Placeholder 3"/>
          <p:cNvSpPr>
            <a:spLocks noGrp="1"/>
          </p:cNvSpPr>
          <p:nvPr>
            <p:ph type="sldNum" sz="quarter" idx="10"/>
          </p:nvPr>
        </p:nvSpPr>
        <p:spPr/>
        <p:txBody>
          <a:bodyPr/>
          <a:lstStyle/>
          <a:p>
            <a:fld id="{AAC07150-5129-4757-AC45-8A79BC52228E}" type="slidenum">
              <a:rPr lang="en-GB" smtClean="0"/>
              <a:t>20</a:t>
            </a:fld>
            <a:endParaRPr lang="en-GB"/>
          </a:p>
        </p:txBody>
      </p:sp>
    </p:spTree>
    <p:extLst>
      <p:ext uri="{BB962C8B-B14F-4D97-AF65-F5344CB8AC3E}">
        <p14:creationId xmlns:p14="http://schemas.microsoft.com/office/powerpoint/2010/main" val="1243581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Expensive! £350 </a:t>
            </a:r>
            <a:r>
              <a:rPr lang="en-GB" dirty="0">
                <a:sym typeface="Wingdings" panose="05000000000000000000" pitchFamily="2" charset="2"/>
              </a:rPr>
              <a:t> </a:t>
            </a:r>
            <a:r>
              <a:rPr lang="en-GB" dirty="0"/>
              <a:t>£3150 /</a:t>
            </a:r>
            <a:r>
              <a:rPr lang="en-GB" dirty="0" err="1"/>
              <a:t>pcm</a:t>
            </a:r>
            <a:endParaRPr lang="en-GB" dirty="0"/>
          </a:p>
          <a:p>
            <a:r>
              <a:rPr lang="en-GB" dirty="0"/>
              <a:t>Hard to manage dependency versions</a:t>
            </a:r>
          </a:p>
          <a:p>
            <a:r>
              <a:rPr lang="en-GB" dirty="0"/>
              <a:t>Performance impact</a:t>
            </a:r>
          </a:p>
          <a:p>
            <a:r>
              <a:rPr lang="en-GB" dirty="0"/>
              <a:t>Resource contention</a:t>
            </a:r>
          </a:p>
        </p:txBody>
      </p:sp>
      <p:sp>
        <p:nvSpPr>
          <p:cNvPr id="4" name="Slide Number Placeholder 3"/>
          <p:cNvSpPr>
            <a:spLocks noGrp="1"/>
          </p:cNvSpPr>
          <p:nvPr>
            <p:ph type="sldNum" sz="quarter" idx="10"/>
          </p:nvPr>
        </p:nvSpPr>
        <p:spPr/>
        <p:txBody>
          <a:bodyPr/>
          <a:lstStyle/>
          <a:p>
            <a:fld id="{AAC07150-5129-4757-AC45-8A79BC52228E}" type="slidenum">
              <a:rPr lang="en-GB" smtClean="0"/>
              <a:t>21</a:t>
            </a:fld>
            <a:endParaRPr lang="en-GB"/>
          </a:p>
        </p:txBody>
      </p:sp>
    </p:spTree>
    <p:extLst>
      <p:ext uri="{BB962C8B-B14F-4D97-AF65-F5344CB8AC3E}">
        <p14:creationId xmlns:p14="http://schemas.microsoft.com/office/powerpoint/2010/main" val="3847376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Containers take advantage of some kernel level features to give a process an isolated view of the OS.</a:t>
            </a:r>
          </a:p>
          <a:p>
            <a:r>
              <a:rPr lang="en-GB" dirty="0"/>
              <a:t>There is no boot process, there is no kernel – just files.</a:t>
            </a:r>
          </a:p>
        </p:txBody>
      </p:sp>
      <p:sp>
        <p:nvSpPr>
          <p:cNvPr id="4" name="Slide Number Placeholder 3"/>
          <p:cNvSpPr>
            <a:spLocks noGrp="1"/>
          </p:cNvSpPr>
          <p:nvPr>
            <p:ph type="sldNum" sz="quarter" idx="10"/>
          </p:nvPr>
        </p:nvSpPr>
        <p:spPr/>
        <p:txBody>
          <a:bodyPr/>
          <a:lstStyle/>
          <a:p>
            <a:fld id="{AAC07150-5129-4757-AC45-8A79BC52228E}" type="slidenum">
              <a:rPr lang="en-GB" smtClean="0"/>
              <a:t>22</a:t>
            </a:fld>
            <a:endParaRPr lang="en-GB"/>
          </a:p>
        </p:txBody>
      </p:sp>
    </p:spTree>
    <p:extLst>
      <p:ext uri="{BB962C8B-B14F-4D97-AF65-F5344CB8AC3E}">
        <p14:creationId xmlns:p14="http://schemas.microsoft.com/office/powerpoint/2010/main" val="1633724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Shared kernel allows higher density.</a:t>
            </a:r>
          </a:p>
        </p:txBody>
      </p:sp>
      <p:sp>
        <p:nvSpPr>
          <p:cNvPr id="4" name="Slide Number Placeholder 3"/>
          <p:cNvSpPr>
            <a:spLocks noGrp="1"/>
          </p:cNvSpPr>
          <p:nvPr>
            <p:ph type="sldNum" sz="quarter" idx="10"/>
          </p:nvPr>
        </p:nvSpPr>
        <p:spPr/>
        <p:txBody>
          <a:bodyPr/>
          <a:lstStyle/>
          <a:p>
            <a:fld id="{AAC07150-5129-4757-AC45-8A79BC52228E}" type="slidenum">
              <a:rPr lang="en-GB" smtClean="0"/>
              <a:t>23</a:t>
            </a:fld>
            <a:endParaRPr lang="en-GB"/>
          </a:p>
        </p:txBody>
      </p:sp>
    </p:spTree>
    <p:extLst>
      <p:ext uri="{BB962C8B-B14F-4D97-AF65-F5344CB8AC3E}">
        <p14:creationId xmlns:p14="http://schemas.microsoft.com/office/powerpoint/2010/main" val="5339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Shared layers and caching help performance.</a:t>
            </a:r>
          </a:p>
          <a:p>
            <a:r>
              <a:rPr lang="en-GB" dirty="0"/>
              <a:t>Networking allows containers to talk to each other (if you want to, can be changed)</a:t>
            </a:r>
          </a:p>
        </p:txBody>
      </p:sp>
      <p:sp>
        <p:nvSpPr>
          <p:cNvPr id="4" name="Slide Number Placeholder 3"/>
          <p:cNvSpPr>
            <a:spLocks noGrp="1"/>
          </p:cNvSpPr>
          <p:nvPr>
            <p:ph type="sldNum" sz="quarter" idx="10"/>
          </p:nvPr>
        </p:nvSpPr>
        <p:spPr/>
        <p:txBody>
          <a:bodyPr/>
          <a:lstStyle/>
          <a:p>
            <a:fld id="{AAC07150-5129-4757-AC45-8A79BC52228E}" type="slidenum">
              <a:rPr lang="en-GB" smtClean="0"/>
              <a:t>24</a:t>
            </a:fld>
            <a:endParaRPr lang="en-GB"/>
          </a:p>
        </p:txBody>
      </p:sp>
    </p:spTree>
    <p:extLst>
      <p:ext uri="{BB962C8B-B14F-4D97-AF65-F5344CB8AC3E}">
        <p14:creationId xmlns:p14="http://schemas.microsoft.com/office/powerpoint/2010/main" val="914487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harnessed technology in the Windows NT kernel</a:t>
            </a:r>
            <a:r>
              <a:rPr lang="en-GB" baseline="0" dirty="0"/>
              <a:t> to deliver Windows Server Containers.</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25</a:t>
            </a:fld>
            <a:endParaRPr lang="en-GB"/>
          </a:p>
        </p:txBody>
      </p:sp>
    </p:spTree>
    <p:extLst>
      <p:ext uri="{BB962C8B-B14F-4D97-AF65-F5344CB8AC3E}">
        <p14:creationId xmlns:p14="http://schemas.microsoft.com/office/powerpoint/2010/main" val="741626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the concerns around container</a:t>
            </a:r>
            <a:r>
              <a:rPr lang="en-GB" baseline="0" dirty="0"/>
              <a:t> security we’ve also developed </a:t>
            </a:r>
            <a:r>
              <a:rPr lang="en-GB" baseline="0" dirty="0" err="1"/>
              <a:t>HyperV</a:t>
            </a:r>
            <a:r>
              <a:rPr lang="en-GB" baseline="0" dirty="0"/>
              <a:t> containers.</a:t>
            </a:r>
          </a:p>
          <a:p>
            <a:r>
              <a:rPr lang="en-GB" baseline="0" dirty="0"/>
              <a:t>These are a hybrid between virtualisation and containerisation – giving you greater isolation and security without having the slow </a:t>
            </a:r>
            <a:r>
              <a:rPr lang="en-GB" baseline="0" dirty="0" err="1"/>
              <a:t>bootup</a:t>
            </a:r>
            <a:r>
              <a:rPr lang="en-GB" baseline="0" dirty="0"/>
              <a:t> times of traditional virtualisation.</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26</a:t>
            </a:fld>
            <a:endParaRPr lang="en-GB"/>
          </a:p>
        </p:txBody>
      </p:sp>
    </p:spTree>
    <p:extLst>
      <p:ext uri="{BB962C8B-B14F-4D97-AF65-F5344CB8AC3E}">
        <p14:creationId xmlns:p14="http://schemas.microsoft.com/office/powerpoint/2010/main" val="2486993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a:t>
            </a:r>
            <a:r>
              <a:rPr lang="en-GB" baseline="0" dirty="0"/>
              <a:t> – a name that I’m sure many of you are familiar with.</a:t>
            </a:r>
          </a:p>
          <a:p>
            <a:r>
              <a:rPr lang="en-GB" baseline="0" dirty="0"/>
              <a:t>They’ve really stamped their mark on the industry using a 3 pronged approach.</a:t>
            </a:r>
          </a:p>
          <a:p>
            <a:pPr marL="228600" indent="-228600">
              <a:buAutoNum type="arabicPeriod"/>
            </a:pPr>
            <a:r>
              <a:rPr lang="en-GB" baseline="0" dirty="0"/>
              <a:t>They’ve helped standardise the technology</a:t>
            </a:r>
          </a:p>
          <a:p>
            <a:pPr marL="228600" indent="-228600">
              <a:buAutoNum type="arabicPeriod"/>
            </a:pPr>
            <a:r>
              <a:rPr lang="en-GB" baseline="0" dirty="0"/>
              <a:t>They continue to build a ecosystem of supporting tooling</a:t>
            </a:r>
          </a:p>
          <a:p>
            <a:pPr marL="228600" indent="-228600">
              <a:buAutoNum type="arabicPeriod"/>
            </a:pPr>
            <a:r>
              <a:rPr lang="en-GB" baseline="0" dirty="0"/>
              <a:t>They help seed and grow the community</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27</a:t>
            </a:fld>
            <a:endParaRPr lang="en-GB"/>
          </a:p>
        </p:txBody>
      </p:sp>
    </p:spTree>
    <p:extLst>
      <p:ext uri="{BB962C8B-B14F-4D97-AF65-F5344CB8AC3E}">
        <p14:creationId xmlns:p14="http://schemas.microsoft.com/office/powerpoint/2010/main" val="282447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replace with a command line demo if needed</a:t>
            </a:r>
          </a:p>
        </p:txBody>
      </p:sp>
      <p:sp>
        <p:nvSpPr>
          <p:cNvPr id="4" name="Slide Number Placeholder 3"/>
          <p:cNvSpPr>
            <a:spLocks noGrp="1"/>
          </p:cNvSpPr>
          <p:nvPr>
            <p:ph type="sldNum" sz="quarter" idx="10"/>
          </p:nvPr>
        </p:nvSpPr>
        <p:spPr/>
        <p:txBody>
          <a:bodyPr/>
          <a:lstStyle/>
          <a:p>
            <a:fld id="{AAC07150-5129-4757-AC45-8A79BC52228E}" type="slidenum">
              <a:rPr lang="en-GB" smtClean="0"/>
              <a:t>28</a:t>
            </a:fld>
            <a:endParaRPr lang="en-GB"/>
          </a:p>
        </p:txBody>
      </p:sp>
    </p:spTree>
    <p:extLst>
      <p:ext uri="{BB962C8B-B14F-4D97-AF65-F5344CB8AC3E}">
        <p14:creationId xmlns:p14="http://schemas.microsoft.com/office/powerpoint/2010/main" val="923778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the story for Docker</a:t>
            </a:r>
            <a:r>
              <a:rPr lang="en-GB" baseline="0" dirty="0"/>
              <a:t> on Windows?</a:t>
            </a:r>
          </a:p>
          <a:p>
            <a:r>
              <a:rPr lang="en-GB" baseline="0" dirty="0"/>
              <a:t>Well, there are actually 2 stories;</a:t>
            </a:r>
          </a:p>
          <a:p>
            <a:endParaRPr lang="en-GB" dirty="0"/>
          </a:p>
          <a:p>
            <a:r>
              <a:rPr lang="en-GB" dirty="0"/>
              <a:t>1. Docker for Windows allows you to run Linux containers in a VM on Windows.</a:t>
            </a:r>
          </a:p>
          <a:p>
            <a:r>
              <a:rPr lang="en-GB" dirty="0"/>
              <a:t>2. Windows Server Containers run native Windows NT kernel containers.</a:t>
            </a:r>
          </a:p>
        </p:txBody>
      </p:sp>
      <p:sp>
        <p:nvSpPr>
          <p:cNvPr id="4" name="Slide Number Placeholder 3"/>
          <p:cNvSpPr>
            <a:spLocks noGrp="1"/>
          </p:cNvSpPr>
          <p:nvPr>
            <p:ph type="sldNum" sz="quarter" idx="10"/>
          </p:nvPr>
        </p:nvSpPr>
        <p:spPr/>
        <p:txBody>
          <a:bodyPr/>
          <a:lstStyle/>
          <a:p>
            <a:fld id="{AAC07150-5129-4757-AC45-8A79BC52228E}" type="slidenum">
              <a:rPr lang="en-GB" smtClean="0"/>
              <a:t>29</a:t>
            </a:fld>
            <a:endParaRPr lang="en-GB"/>
          </a:p>
        </p:txBody>
      </p:sp>
    </p:spTree>
    <p:extLst>
      <p:ext uri="{BB962C8B-B14F-4D97-AF65-F5344CB8AC3E}">
        <p14:creationId xmlns:p14="http://schemas.microsoft.com/office/powerpoint/2010/main" val="393312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cascading disruption of IT.</a:t>
            </a:r>
          </a:p>
          <a:p>
            <a:endParaRPr lang="en-GB" dirty="0"/>
          </a:p>
          <a:p>
            <a:r>
              <a:rPr lang="en-GB" dirty="0"/>
              <a:t>This</a:t>
            </a:r>
            <a:r>
              <a:rPr lang="en-GB" baseline="0" dirty="0"/>
              <a:t> continuous disruption of technology leads companies into what I call….</a:t>
            </a:r>
          </a:p>
          <a:p>
            <a:r>
              <a:rPr lang="en-GB" baseline="0" dirty="0"/>
              <a:t>…the cascading delay of IT.</a:t>
            </a:r>
          </a:p>
          <a:p>
            <a:r>
              <a:rPr lang="en-GB" dirty="0"/>
              <a:t>Where IT organisations are waiting for the ‘right’ time to invest in technologies, but never actually committing. I see it a bit like buying a new phone, you always know a better, slimmer model is coming around the corner in 6 months – but that will always be the case so you might as well commit and start benefitting now.</a:t>
            </a:r>
          </a:p>
        </p:txBody>
      </p:sp>
      <p:sp>
        <p:nvSpPr>
          <p:cNvPr id="4" name="Slide Number Placeholder 3"/>
          <p:cNvSpPr>
            <a:spLocks noGrp="1"/>
          </p:cNvSpPr>
          <p:nvPr>
            <p:ph type="sldNum" sz="quarter" idx="10"/>
          </p:nvPr>
        </p:nvSpPr>
        <p:spPr/>
        <p:txBody>
          <a:bodyPr/>
          <a:lstStyle/>
          <a:p>
            <a:fld id="{AAC07150-5129-4757-AC45-8A79BC52228E}" type="slidenum">
              <a:rPr lang="en-GB" smtClean="0"/>
              <a:t>3</a:t>
            </a:fld>
            <a:endParaRPr lang="en-GB"/>
          </a:p>
        </p:txBody>
      </p:sp>
    </p:spTree>
    <p:extLst>
      <p:ext uri="{BB962C8B-B14F-4D97-AF65-F5344CB8AC3E}">
        <p14:creationId xmlns:p14="http://schemas.microsoft.com/office/powerpoint/2010/main" val="1285904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allows us to isolate the workloads and manage dependencies in a much easier way – and keep the costs down by getting higher density.</a:t>
            </a:r>
          </a:p>
        </p:txBody>
      </p:sp>
      <p:sp>
        <p:nvSpPr>
          <p:cNvPr id="4" name="Slide Number Placeholder 3"/>
          <p:cNvSpPr>
            <a:spLocks noGrp="1"/>
          </p:cNvSpPr>
          <p:nvPr>
            <p:ph type="sldNum" sz="quarter" idx="10"/>
          </p:nvPr>
        </p:nvSpPr>
        <p:spPr/>
        <p:txBody>
          <a:bodyPr/>
          <a:lstStyle/>
          <a:p>
            <a:fld id="{AAC07150-5129-4757-AC45-8A79BC52228E}" type="slidenum">
              <a:rPr lang="en-GB" smtClean="0"/>
              <a:t>30</a:t>
            </a:fld>
            <a:endParaRPr lang="en-GB"/>
          </a:p>
        </p:txBody>
      </p:sp>
    </p:spTree>
    <p:extLst>
      <p:ext uri="{BB962C8B-B14F-4D97-AF65-F5344CB8AC3E}">
        <p14:creationId xmlns:p14="http://schemas.microsoft.com/office/powerpoint/2010/main" val="2329367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you wouldn’t just host your workloads on a single machine as this is a single point of failures.</a:t>
            </a:r>
          </a:p>
          <a:p>
            <a:r>
              <a:rPr lang="en-GB" dirty="0"/>
              <a:t>Therefore you can scale out the number of hosts to achieve;</a:t>
            </a:r>
          </a:p>
          <a:p>
            <a:r>
              <a:rPr lang="en-GB" dirty="0"/>
              <a:t>Scalability,</a:t>
            </a:r>
          </a:p>
          <a:p>
            <a:r>
              <a:rPr lang="en-GB" dirty="0"/>
              <a:t>Availability,</a:t>
            </a:r>
          </a:p>
          <a:p>
            <a:r>
              <a:rPr lang="en-GB" dirty="0"/>
              <a:t>Reliability,</a:t>
            </a:r>
          </a:p>
          <a:p>
            <a:r>
              <a:rPr lang="en-GB" dirty="0"/>
              <a:t>Efficiency,</a:t>
            </a:r>
          </a:p>
          <a:p>
            <a:r>
              <a:rPr lang="en-GB" dirty="0"/>
              <a:t>Agility</a:t>
            </a:r>
          </a:p>
        </p:txBody>
      </p:sp>
      <p:sp>
        <p:nvSpPr>
          <p:cNvPr id="4" name="Slide Number Placeholder 3"/>
          <p:cNvSpPr>
            <a:spLocks noGrp="1"/>
          </p:cNvSpPr>
          <p:nvPr>
            <p:ph type="sldNum" sz="quarter" idx="10"/>
          </p:nvPr>
        </p:nvSpPr>
        <p:spPr/>
        <p:txBody>
          <a:bodyPr/>
          <a:lstStyle/>
          <a:p>
            <a:fld id="{AAC07150-5129-4757-AC45-8A79BC52228E}" type="slidenum">
              <a:rPr lang="en-GB" smtClean="0"/>
              <a:t>31</a:t>
            </a:fld>
            <a:endParaRPr lang="en-GB"/>
          </a:p>
        </p:txBody>
      </p:sp>
    </p:spTree>
    <p:extLst>
      <p:ext uri="{BB962C8B-B14F-4D97-AF65-F5344CB8AC3E}">
        <p14:creationId xmlns:p14="http://schemas.microsoft.com/office/powerpoint/2010/main" val="1836982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32</a:t>
            </a:fld>
            <a:endParaRPr lang="en-GB"/>
          </a:p>
        </p:txBody>
      </p:sp>
    </p:spTree>
    <p:extLst>
      <p:ext uri="{BB962C8B-B14F-4D97-AF65-F5344CB8AC3E}">
        <p14:creationId xmlns:p14="http://schemas.microsoft.com/office/powerpoint/2010/main" val="3046034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Azure we provide a number of services that really help leverage these</a:t>
            </a:r>
            <a:r>
              <a:rPr lang="en-GB" baseline="0" dirty="0"/>
              <a:t> technologies, today I’m going to focus on these 2;</a:t>
            </a:r>
          </a:p>
          <a:p>
            <a:r>
              <a:rPr lang="en-GB" baseline="0" dirty="0"/>
              <a:t>- Container Service</a:t>
            </a:r>
          </a:p>
          <a:p>
            <a:r>
              <a:rPr lang="en-GB" baseline="0" dirty="0"/>
              <a:t>- Service Fabric</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33</a:t>
            </a:fld>
            <a:endParaRPr lang="en-GB"/>
          </a:p>
        </p:txBody>
      </p:sp>
    </p:spTree>
    <p:extLst>
      <p:ext uri="{BB962C8B-B14F-4D97-AF65-F5344CB8AC3E}">
        <p14:creationId xmlns:p14="http://schemas.microsoft.com/office/powerpoint/2010/main" val="402692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container service is a quick</a:t>
            </a:r>
            <a:r>
              <a:rPr lang="en-GB" baseline="0" dirty="0"/>
              <a:t> way to deploy containerised workloads in the Azure that can leverage open source orchestration engines such as Docker Swarm or DC/OS</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34</a:t>
            </a:fld>
            <a:endParaRPr lang="en-GB"/>
          </a:p>
        </p:txBody>
      </p:sp>
    </p:spTree>
    <p:extLst>
      <p:ext uri="{BB962C8B-B14F-4D97-AF65-F5344CB8AC3E}">
        <p14:creationId xmlns:p14="http://schemas.microsoft.com/office/powerpoint/2010/main" val="198651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orchestration and scheduling</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35</a:t>
            </a:fld>
            <a:endParaRPr lang="en-GB"/>
          </a:p>
        </p:txBody>
      </p:sp>
    </p:spTree>
    <p:extLst>
      <p:ext uri="{BB962C8B-B14F-4D97-AF65-F5344CB8AC3E}">
        <p14:creationId xmlns:p14="http://schemas.microsoft.com/office/powerpoint/2010/main" val="1774187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Service</a:t>
            </a:r>
            <a:r>
              <a:rPr lang="en-GB" baseline="0" dirty="0"/>
              <a:t> Fabric is more than just an orchestration engine and scheduler, it has state persistence capability, service discovery, health management, fail over and application life cycle management. The real differentiator with this platform is that is comes with application frameworks available as an SDK.</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36</a:t>
            </a:fld>
            <a:endParaRPr lang="en-GB"/>
          </a:p>
        </p:txBody>
      </p:sp>
    </p:spTree>
    <p:extLst>
      <p:ext uri="{BB962C8B-B14F-4D97-AF65-F5344CB8AC3E}">
        <p14:creationId xmlns:p14="http://schemas.microsoft.com/office/powerpoint/2010/main" val="1359940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Service</a:t>
            </a:r>
            <a:r>
              <a:rPr lang="en-GB" baseline="0" dirty="0"/>
              <a:t> Fabric, is what some people call a chorographer rather than an orchestrator as it is itself part of the fabric (i.e. no masters).</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37</a:t>
            </a:fld>
            <a:endParaRPr lang="en-GB"/>
          </a:p>
        </p:txBody>
      </p:sp>
    </p:spTree>
    <p:extLst>
      <p:ext uri="{BB962C8B-B14F-4D97-AF65-F5344CB8AC3E}">
        <p14:creationId xmlns:p14="http://schemas.microsoft.com/office/powerpoint/2010/main" val="3856182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scale out the cluster by adding additional nodes</a:t>
            </a:r>
          </a:p>
        </p:txBody>
      </p:sp>
      <p:sp>
        <p:nvSpPr>
          <p:cNvPr id="4" name="Slide Number Placeholder 3"/>
          <p:cNvSpPr>
            <a:spLocks noGrp="1"/>
          </p:cNvSpPr>
          <p:nvPr>
            <p:ph type="sldNum" sz="quarter" idx="10"/>
          </p:nvPr>
        </p:nvSpPr>
        <p:spPr/>
        <p:txBody>
          <a:bodyPr/>
          <a:lstStyle/>
          <a:p>
            <a:fld id="{AAC07150-5129-4757-AC45-8A79BC52228E}" type="slidenum">
              <a:rPr lang="en-GB" smtClean="0"/>
              <a:t>38</a:t>
            </a:fld>
            <a:endParaRPr lang="en-GB"/>
          </a:p>
        </p:txBody>
      </p:sp>
    </p:spTree>
    <p:extLst>
      <p:ext uri="{BB962C8B-B14F-4D97-AF65-F5344CB8AC3E}">
        <p14:creationId xmlns:p14="http://schemas.microsoft.com/office/powerpoint/2010/main" val="64851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scale it back down based on </a:t>
            </a:r>
            <a:r>
              <a:rPr lang="en-GB" dirty="0" err="1"/>
              <a:t>autoscaling</a:t>
            </a:r>
            <a:r>
              <a:rPr lang="en-GB" dirty="0"/>
              <a:t> rules</a:t>
            </a:r>
          </a:p>
        </p:txBody>
      </p:sp>
      <p:sp>
        <p:nvSpPr>
          <p:cNvPr id="4" name="Slide Number Placeholder 3"/>
          <p:cNvSpPr>
            <a:spLocks noGrp="1"/>
          </p:cNvSpPr>
          <p:nvPr>
            <p:ph type="sldNum" sz="quarter" idx="10"/>
          </p:nvPr>
        </p:nvSpPr>
        <p:spPr/>
        <p:txBody>
          <a:bodyPr/>
          <a:lstStyle/>
          <a:p>
            <a:fld id="{AAC07150-5129-4757-AC45-8A79BC52228E}" type="slidenum">
              <a:rPr lang="en-GB" smtClean="0"/>
              <a:t>39</a:t>
            </a:fld>
            <a:endParaRPr lang="en-GB"/>
          </a:p>
        </p:txBody>
      </p:sp>
    </p:spTree>
    <p:extLst>
      <p:ext uri="{BB962C8B-B14F-4D97-AF65-F5344CB8AC3E}">
        <p14:creationId xmlns:p14="http://schemas.microsoft.com/office/powerpoint/2010/main" val="391169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effects are felt right across a business.</a:t>
            </a:r>
          </a:p>
          <a:p>
            <a:endParaRPr lang="en-GB" dirty="0"/>
          </a:p>
          <a:p>
            <a:r>
              <a:rPr lang="en-GB" b="0" dirty="0"/>
              <a:t>On a </a:t>
            </a:r>
            <a:r>
              <a:rPr lang="en-GB" b="1" dirty="0"/>
              <a:t>technical</a:t>
            </a:r>
            <a:r>
              <a:rPr lang="en-GB" b="0" dirty="0"/>
              <a:t> level,</a:t>
            </a:r>
            <a:r>
              <a:rPr lang="en-GB" dirty="0"/>
              <a:t> you have to relentlessly adopt new technologies and methodologies to stay ahead of the competition.</a:t>
            </a:r>
          </a:p>
          <a:p>
            <a:r>
              <a:rPr lang="en-GB" b="1" dirty="0"/>
              <a:t>Organisationally</a:t>
            </a:r>
            <a:r>
              <a:rPr lang="en-GB" dirty="0"/>
              <a:t> you have to adapt to facilitate personnel changes, rapid setup and tear down of projects and increasingly flat and autonomous company structures.</a:t>
            </a:r>
          </a:p>
          <a:p>
            <a:r>
              <a:rPr lang="en-GB" b="1" dirty="0"/>
              <a:t>Operationally</a:t>
            </a:r>
            <a:r>
              <a:rPr lang="en-GB" b="0" dirty="0"/>
              <a:t> you have to cut costs whilst delivering higher quality in a shorter amount of time, which drives us towards a service oriented business.</a:t>
            </a:r>
          </a:p>
          <a:p>
            <a:endParaRPr lang="en-GB" b="0" dirty="0"/>
          </a:p>
          <a:p>
            <a:r>
              <a:rPr lang="en-GB" b="0" dirty="0"/>
              <a:t>I believe there is a common denominator here, and that is…</a:t>
            </a:r>
          </a:p>
        </p:txBody>
      </p:sp>
      <p:sp>
        <p:nvSpPr>
          <p:cNvPr id="4" name="Slide Number Placeholder 3"/>
          <p:cNvSpPr>
            <a:spLocks noGrp="1"/>
          </p:cNvSpPr>
          <p:nvPr>
            <p:ph type="sldNum" sz="quarter" idx="10"/>
          </p:nvPr>
        </p:nvSpPr>
        <p:spPr/>
        <p:txBody>
          <a:bodyPr/>
          <a:lstStyle/>
          <a:p>
            <a:fld id="{AAC07150-5129-4757-AC45-8A79BC52228E}" type="slidenum">
              <a:rPr lang="en-GB" smtClean="0"/>
              <a:t>4</a:t>
            </a:fld>
            <a:endParaRPr lang="en-GB"/>
          </a:p>
        </p:txBody>
      </p:sp>
    </p:spTree>
    <p:extLst>
      <p:ext uri="{BB962C8B-B14F-4D97-AF65-F5344CB8AC3E}">
        <p14:creationId xmlns:p14="http://schemas.microsoft.com/office/powerpoint/2010/main" val="16441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a heterogeneous cluster orchestrator and not a homogenous cluster orchestrator, meaning you can have different types of node in the cluster. Using placement constraints and anti-placement constraints you can limit</a:t>
            </a:r>
            <a:r>
              <a:rPr lang="en-GB" baseline="0" dirty="0"/>
              <a:t> where each service can be deployed to.</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40</a:t>
            </a:fld>
            <a:endParaRPr lang="en-GB"/>
          </a:p>
        </p:txBody>
      </p:sp>
    </p:spTree>
    <p:extLst>
      <p:ext uri="{BB962C8B-B14F-4D97-AF65-F5344CB8AC3E}">
        <p14:creationId xmlns:p14="http://schemas.microsoft.com/office/powerpoint/2010/main" val="42071729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Guest executables;</a:t>
            </a:r>
            <a:r>
              <a:rPr lang="en-GB" baseline="0" dirty="0"/>
              <a:t> bring your own executable. Bring an existing exe and package it as a service fabric service; you still benefit from the elastic scale, high availability and ALM. However, you cannot interact with the fabric itself to report custom metrics or spin up new services or harness the state persistence sub system.</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41</a:t>
            </a:fld>
            <a:endParaRPr lang="en-GB"/>
          </a:p>
        </p:txBody>
      </p:sp>
    </p:spTree>
    <p:extLst>
      <p:ext uri="{BB962C8B-B14F-4D97-AF65-F5344CB8AC3E}">
        <p14:creationId xmlns:p14="http://schemas.microsoft.com/office/powerpoint/2010/main" val="3403109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Reliable Services are a native Service Fabric framework which can support both stateless and </a:t>
            </a:r>
            <a:r>
              <a:rPr lang="en-GB" dirty="0" err="1"/>
              <a:t>stateful</a:t>
            </a:r>
            <a:r>
              <a:rPr lang="en-GB" dirty="0"/>
              <a:t> services. The</a:t>
            </a:r>
            <a:r>
              <a:rPr lang="en-GB" baseline="0" dirty="0"/>
              <a:t> </a:t>
            </a:r>
            <a:r>
              <a:rPr lang="en-GB" baseline="0" dirty="0" err="1"/>
              <a:t>stateful</a:t>
            </a:r>
            <a:r>
              <a:rPr lang="en-GB" baseline="0" dirty="0"/>
              <a:t> services leverage the built in persistence sub system to provide highly available and consistent data storage within the cluster. You can leverage the SDK features such as the Reliable Collections…</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42</a:t>
            </a:fld>
            <a:endParaRPr lang="en-GB"/>
          </a:p>
        </p:txBody>
      </p:sp>
    </p:spTree>
    <p:extLst>
      <p:ext uri="{BB962C8B-B14F-4D97-AF65-F5344CB8AC3E}">
        <p14:creationId xmlns:p14="http://schemas.microsoft.com/office/powerpoint/2010/main" val="3689432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ReliableCollections</a:t>
            </a:r>
            <a:r>
              <a:rPr lang="en-GB" baseline="0" dirty="0"/>
              <a:t> are similar to .NET Collections and you interact with them in a similar way. The state manager is responsible for managing your reliable collections, here for example I am using a string identifier to get the dictionary, I am then adding a new Key Value pair. This is all wrapped in a transaction to support ACID operations. Once the </a:t>
            </a:r>
            <a:r>
              <a:rPr lang="en-GB" baseline="0" dirty="0" err="1"/>
              <a:t>commitAsync</a:t>
            </a:r>
            <a:r>
              <a:rPr lang="en-GB" baseline="0" dirty="0"/>
              <a:t> call returns the data has been persisted across the cluster.</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43</a:t>
            </a:fld>
            <a:endParaRPr lang="en-GB"/>
          </a:p>
        </p:txBody>
      </p:sp>
    </p:spTree>
    <p:extLst>
      <p:ext uri="{BB962C8B-B14F-4D97-AF65-F5344CB8AC3E}">
        <p14:creationId xmlns:p14="http://schemas.microsoft.com/office/powerpoint/2010/main" val="2036883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p:txBody>
      </p:sp>
      <p:sp>
        <p:nvSpPr>
          <p:cNvPr id="4" name="Slide Number Placeholder 3"/>
          <p:cNvSpPr>
            <a:spLocks noGrp="1"/>
          </p:cNvSpPr>
          <p:nvPr>
            <p:ph type="sldNum" sz="quarter" idx="10"/>
          </p:nvPr>
        </p:nvSpPr>
        <p:spPr/>
        <p:txBody>
          <a:bodyPr/>
          <a:lstStyle/>
          <a:p>
            <a:fld id="{AAC07150-5129-4757-AC45-8A79BC52228E}" type="slidenum">
              <a:rPr lang="en-GB" smtClean="0"/>
              <a:t>44</a:t>
            </a:fld>
            <a:endParaRPr lang="en-GB"/>
          </a:p>
        </p:txBody>
      </p:sp>
    </p:spTree>
    <p:extLst>
      <p:ext uri="{BB962C8B-B14F-4D97-AF65-F5344CB8AC3E}">
        <p14:creationId xmlns:p14="http://schemas.microsoft.com/office/powerpoint/2010/main" val="4079711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Reliable</a:t>
            </a:r>
            <a:r>
              <a:rPr lang="en-GB" baseline="0" dirty="0"/>
              <a:t> Actors brings the actor programming model to Service Fabric. It utilises the notion of virtual actors which are omnipresent and only need to be referenced to be activated. The model simplifies programming against a distributed system and in some ways captures the intended purpose of object oriented programming. Each actor can contain both compute and state and be evenly distributed across the cluster.</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45</a:t>
            </a:fld>
            <a:endParaRPr lang="en-GB"/>
          </a:p>
        </p:txBody>
      </p:sp>
    </p:spTree>
    <p:extLst>
      <p:ext uri="{BB962C8B-B14F-4D97-AF65-F5344CB8AC3E}">
        <p14:creationId xmlns:p14="http://schemas.microsoft.com/office/powerpoint/2010/main" val="15255550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am simply activated</a:t>
            </a:r>
            <a:r>
              <a:rPr lang="en-GB" baseline="0" dirty="0"/>
              <a:t> actors and calling methods on their interface. No actor lookup, not serialisation of data, no interface inspection, this is all taken care of for you.</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46</a:t>
            </a:fld>
            <a:endParaRPr lang="en-GB"/>
          </a:p>
        </p:txBody>
      </p:sp>
    </p:spTree>
    <p:extLst>
      <p:ext uri="{BB962C8B-B14F-4D97-AF65-F5344CB8AC3E}">
        <p14:creationId xmlns:p14="http://schemas.microsoft.com/office/powerpoint/2010/main" val="860441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Window</a:t>
            </a:r>
            <a:r>
              <a:rPr lang="en-GB" baseline="0" dirty="0"/>
              <a:t>s Server 2016 RTM is released with support for Windows Server Containers – Service Fabric will have support for </a:t>
            </a:r>
            <a:r>
              <a:rPr lang="en-GB" baseline="0" dirty="0" err="1"/>
              <a:t>docker</a:t>
            </a:r>
            <a:r>
              <a:rPr lang="en-GB" baseline="0" dirty="0"/>
              <a:t> containers.</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47</a:t>
            </a:fld>
            <a:endParaRPr lang="en-GB"/>
          </a:p>
        </p:txBody>
      </p:sp>
    </p:spTree>
    <p:extLst>
      <p:ext uri="{BB962C8B-B14F-4D97-AF65-F5344CB8AC3E}">
        <p14:creationId xmlns:p14="http://schemas.microsoft.com/office/powerpoint/2010/main" val="650737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can be versioned and rolling upgrades are supported</a:t>
            </a:r>
          </a:p>
        </p:txBody>
      </p:sp>
      <p:sp>
        <p:nvSpPr>
          <p:cNvPr id="4" name="Slide Number Placeholder 3"/>
          <p:cNvSpPr>
            <a:spLocks noGrp="1"/>
          </p:cNvSpPr>
          <p:nvPr>
            <p:ph type="sldNum" sz="quarter" idx="10"/>
          </p:nvPr>
        </p:nvSpPr>
        <p:spPr/>
        <p:txBody>
          <a:bodyPr/>
          <a:lstStyle/>
          <a:p>
            <a:fld id="{AAC07150-5129-4757-AC45-8A79BC52228E}" type="slidenum">
              <a:rPr lang="en-GB" smtClean="0"/>
              <a:t>48</a:t>
            </a:fld>
            <a:endParaRPr lang="en-GB"/>
          </a:p>
        </p:txBody>
      </p:sp>
    </p:spTree>
    <p:extLst>
      <p:ext uri="{BB962C8B-B14F-4D97-AF65-F5344CB8AC3E}">
        <p14:creationId xmlns:p14="http://schemas.microsoft.com/office/powerpoint/2010/main" val="12500194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simple machine</a:t>
            </a:r>
            <a:r>
              <a:rPr lang="en-GB" baseline="0" dirty="0"/>
              <a:t> cluster with your services scattered across it</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49</a:t>
            </a:fld>
            <a:endParaRPr lang="en-GB"/>
          </a:p>
        </p:txBody>
      </p:sp>
    </p:spTree>
    <p:extLst>
      <p:ext uri="{BB962C8B-B14F-4D97-AF65-F5344CB8AC3E}">
        <p14:creationId xmlns:p14="http://schemas.microsoft.com/office/powerpoint/2010/main" val="421171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Agility.</a:t>
            </a:r>
          </a:p>
          <a:p>
            <a:endParaRPr lang="en-GB" sz="1600" dirty="0"/>
          </a:p>
          <a:p>
            <a:r>
              <a:rPr lang="en-GB" sz="1600" dirty="0"/>
              <a:t>Your ability to succeed as a company is becoming increasingly reliant on your ability to be agile, transform and disrupt yourself.</a:t>
            </a:r>
          </a:p>
          <a:p>
            <a:r>
              <a:rPr lang="en-GB" sz="1600" dirty="0"/>
              <a:t>Just look at the unicorns for example, it’s not enough for Facebook to just be a social network, they need to be AI and VR too.</a:t>
            </a:r>
          </a:p>
          <a:p>
            <a:r>
              <a:rPr lang="en-GB" sz="1600" dirty="0"/>
              <a:t>It’s not enough for </a:t>
            </a:r>
            <a:r>
              <a:rPr lang="en-GB" sz="1600" dirty="0" err="1"/>
              <a:t>SnapChat</a:t>
            </a:r>
            <a:r>
              <a:rPr lang="en-GB" sz="1600" dirty="0"/>
              <a:t> to just be a picture sharing social platform, they need to build image processing algorithms and</a:t>
            </a:r>
            <a:r>
              <a:rPr lang="en-GB" sz="1600" baseline="0" dirty="0"/>
              <a:t> crunch big data</a:t>
            </a:r>
            <a:r>
              <a:rPr lang="en-GB" sz="1600" dirty="0"/>
              <a:t>.</a:t>
            </a:r>
          </a:p>
          <a:p>
            <a:r>
              <a:rPr lang="en-GB" sz="1600" dirty="0"/>
              <a:t>It’s not enough for Twitter to be a social network – it has to be a live news broadcasting platform too.</a:t>
            </a:r>
          </a:p>
          <a:p>
            <a:endParaRPr lang="en-GB" sz="1600" dirty="0"/>
          </a:p>
          <a:p>
            <a:endParaRPr lang="en-GB" sz="1600" dirty="0"/>
          </a:p>
        </p:txBody>
      </p:sp>
      <p:sp>
        <p:nvSpPr>
          <p:cNvPr id="4" name="Slide Number Placeholder 3"/>
          <p:cNvSpPr>
            <a:spLocks noGrp="1"/>
          </p:cNvSpPr>
          <p:nvPr>
            <p:ph type="sldNum" sz="quarter" idx="10"/>
          </p:nvPr>
        </p:nvSpPr>
        <p:spPr/>
        <p:txBody>
          <a:bodyPr/>
          <a:lstStyle/>
          <a:p>
            <a:fld id="{AAC07150-5129-4757-AC45-8A79BC52228E}" type="slidenum">
              <a:rPr lang="en-GB" smtClean="0"/>
              <a:t>5</a:t>
            </a:fld>
            <a:endParaRPr lang="en-GB"/>
          </a:p>
        </p:txBody>
      </p:sp>
    </p:spTree>
    <p:extLst>
      <p:ext uri="{BB962C8B-B14F-4D97-AF65-F5344CB8AC3E}">
        <p14:creationId xmlns:p14="http://schemas.microsoft.com/office/powerpoint/2010/main" val="4245256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Heatmap</a:t>
            </a:r>
            <a:r>
              <a:rPr lang="en-GB" dirty="0"/>
              <a:t> so that we can calculate the most efficient place to run your workloads.</a:t>
            </a:r>
          </a:p>
        </p:txBody>
      </p:sp>
      <p:sp>
        <p:nvSpPr>
          <p:cNvPr id="4" name="Slide Number Placeholder 3"/>
          <p:cNvSpPr>
            <a:spLocks noGrp="1"/>
          </p:cNvSpPr>
          <p:nvPr>
            <p:ph type="sldNum" sz="quarter" idx="10"/>
          </p:nvPr>
        </p:nvSpPr>
        <p:spPr/>
        <p:txBody>
          <a:bodyPr/>
          <a:lstStyle/>
          <a:p>
            <a:fld id="{AAC07150-5129-4757-AC45-8A79BC52228E}" type="slidenum">
              <a:rPr lang="en-GB" smtClean="0"/>
              <a:t>50</a:t>
            </a:fld>
            <a:endParaRPr lang="en-GB"/>
          </a:p>
        </p:txBody>
      </p:sp>
    </p:spTree>
    <p:extLst>
      <p:ext uri="{BB962C8B-B14F-4D97-AF65-F5344CB8AC3E}">
        <p14:creationId xmlns:p14="http://schemas.microsoft.com/office/powerpoint/2010/main" val="383681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does the data persistence</a:t>
            </a:r>
            <a:r>
              <a:rPr lang="en-GB" baseline="0" dirty="0"/>
              <a:t> sub system work</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51</a:t>
            </a:fld>
            <a:endParaRPr lang="en-GB"/>
          </a:p>
        </p:txBody>
      </p:sp>
    </p:spTree>
    <p:extLst>
      <p:ext uri="{BB962C8B-B14F-4D97-AF65-F5344CB8AC3E}">
        <p14:creationId xmlns:p14="http://schemas.microsoft.com/office/powerpoint/2010/main" val="1260370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CAP </a:t>
            </a:r>
            <a:r>
              <a:rPr lang="en-GB" dirty="0" err="1"/>
              <a:t>Therom</a:t>
            </a:r>
            <a:endParaRPr lang="en-GB" dirty="0"/>
          </a:p>
          <a:p>
            <a:r>
              <a:rPr lang="en-GB" dirty="0"/>
              <a:t>C – </a:t>
            </a:r>
            <a:r>
              <a:rPr lang="en-GB" dirty="0" err="1"/>
              <a:t>Consitency</a:t>
            </a:r>
            <a:endParaRPr lang="en-GB" dirty="0"/>
          </a:p>
          <a:p>
            <a:r>
              <a:rPr lang="en-GB" dirty="0"/>
              <a:t>A – Availability</a:t>
            </a:r>
          </a:p>
          <a:p>
            <a:r>
              <a:rPr lang="en-GB" dirty="0"/>
              <a:t>P – Partition tolerance</a:t>
            </a:r>
          </a:p>
        </p:txBody>
      </p:sp>
      <p:sp>
        <p:nvSpPr>
          <p:cNvPr id="4" name="Slide Number Placeholder 3"/>
          <p:cNvSpPr>
            <a:spLocks noGrp="1"/>
          </p:cNvSpPr>
          <p:nvPr>
            <p:ph type="sldNum" sz="quarter" idx="10"/>
          </p:nvPr>
        </p:nvSpPr>
        <p:spPr/>
        <p:txBody>
          <a:bodyPr/>
          <a:lstStyle/>
          <a:p>
            <a:fld id="{AAC07150-5129-4757-AC45-8A79BC52228E}" type="slidenum">
              <a:rPr lang="en-GB" smtClean="0"/>
              <a:t>52</a:t>
            </a:fld>
            <a:endParaRPr lang="en-GB"/>
          </a:p>
        </p:txBody>
      </p:sp>
    </p:spTree>
    <p:extLst>
      <p:ext uri="{BB962C8B-B14F-4D97-AF65-F5344CB8AC3E}">
        <p14:creationId xmlns:p14="http://schemas.microsoft.com/office/powerpoint/2010/main" val="258843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Scale by adding services/partitions/nodes</a:t>
            </a:r>
          </a:p>
        </p:txBody>
      </p:sp>
      <p:sp>
        <p:nvSpPr>
          <p:cNvPr id="4" name="Slide Number Placeholder 3"/>
          <p:cNvSpPr>
            <a:spLocks noGrp="1"/>
          </p:cNvSpPr>
          <p:nvPr>
            <p:ph type="sldNum" sz="quarter" idx="10"/>
          </p:nvPr>
        </p:nvSpPr>
        <p:spPr/>
        <p:txBody>
          <a:bodyPr/>
          <a:lstStyle/>
          <a:p>
            <a:fld id="{AAC07150-5129-4757-AC45-8A79BC52228E}" type="slidenum">
              <a:rPr lang="en-GB" smtClean="0"/>
              <a:t>53</a:t>
            </a:fld>
            <a:endParaRPr lang="en-GB"/>
          </a:p>
        </p:txBody>
      </p:sp>
    </p:spTree>
    <p:extLst>
      <p:ext uri="{BB962C8B-B14F-4D97-AF65-F5344CB8AC3E}">
        <p14:creationId xmlns:p14="http://schemas.microsoft.com/office/powerpoint/2010/main" val="35456605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Together Azure and Visual Studio offer</a:t>
            </a:r>
            <a:r>
              <a:rPr lang="en-GB" baseline="0" dirty="0"/>
              <a:t> services and tools which can help you achieve greatness across the entire life cycle of a microservices based application.</a:t>
            </a:r>
            <a:endParaRPr lang="en-GB" dirty="0"/>
          </a:p>
          <a:p>
            <a:endParaRPr lang="en-GB" dirty="0"/>
          </a:p>
          <a:p>
            <a:r>
              <a:rPr lang="en-GB" dirty="0"/>
              <a:t>https://www.datawire.io/continuous-delivery-ecosystem-for-microservices/</a:t>
            </a:r>
          </a:p>
        </p:txBody>
      </p:sp>
      <p:sp>
        <p:nvSpPr>
          <p:cNvPr id="4" name="Slide Number Placeholder 3"/>
          <p:cNvSpPr>
            <a:spLocks noGrp="1"/>
          </p:cNvSpPr>
          <p:nvPr>
            <p:ph type="sldNum" sz="quarter" idx="10"/>
          </p:nvPr>
        </p:nvSpPr>
        <p:spPr/>
        <p:txBody>
          <a:bodyPr/>
          <a:lstStyle/>
          <a:p>
            <a:fld id="{AAC07150-5129-4757-AC45-8A79BC52228E}" type="slidenum">
              <a:rPr lang="en-GB" smtClean="0"/>
              <a:t>54</a:t>
            </a:fld>
            <a:endParaRPr lang="en-GB"/>
          </a:p>
        </p:txBody>
      </p:sp>
    </p:spTree>
    <p:extLst>
      <p:ext uri="{BB962C8B-B14F-4D97-AF65-F5344CB8AC3E}">
        <p14:creationId xmlns:p14="http://schemas.microsoft.com/office/powerpoint/2010/main" val="20666818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Ultimately, run what you want!</a:t>
            </a:r>
          </a:p>
        </p:txBody>
      </p:sp>
      <p:sp>
        <p:nvSpPr>
          <p:cNvPr id="4" name="Slide Number Placeholder 3"/>
          <p:cNvSpPr>
            <a:spLocks noGrp="1"/>
          </p:cNvSpPr>
          <p:nvPr>
            <p:ph type="sldNum" sz="quarter" idx="10"/>
          </p:nvPr>
        </p:nvSpPr>
        <p:spPr/>
        <p:txBody>
          <a:bodyPr/>
          <a:lstStyle/>
          <a:p>
            <a:fld id="{AAC07150-5129-4757-AC45-8A79BC52228E}" type="slidenum">
              <a:rPr lang="en-GB" smtClean="0"/>
              <a:t>55</a:t>
            </a:fld>
            <a:endParaRPr lang="en-GB"/>
          </a:p>
        </p:txBody>
      </p:sp>
    </p:spTree>
    <p:extLst>
      <p:ext uri="{BB962C8B-B14F-4D97-AF65-F5344CB8AC3E}">
        <p14:creationId xmlns:p14="http://schemas.microsoft.com/office/powerpoint/2010/main" val="20873553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a:t>
            </a:r>
            <a:r>
              <a:rPr lang="en-GB" baseline="0" dirty="0"/>
              <a:t> now you understand the path you may need to take to start to move some of your existing VM workloads further up the Azure compute stack.</a:t>
            </a:r>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56</a:t>
            </a:fld>
            <a:endParaRPr lang="en-GB"/>
          </a:p>
        </p:txBody>
      </p:sp>
    </p:spTree>
    <p:extLst>
      <p:ext uri="{BB962C8B-B14F-4D97-AF65-F5344CB8AC3E}">
        <p14:creationId xmlns:p14="http://schemas.microsoft.com/office/powerpoint/2010/main" val="601164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58</a:t>
            </a:fld>
            <a:endParaRPr lang="en-GB"/>
          </a:p>
        </p:txBody>
      </p:sp>
    </p:spTree>
    <p:extLst>
      <p:ext uri="{BB962C8B-B14F-4D97-AF65-F5344CB8AC3E}">
        <p14:creationId xmlns:p14="http://schemas.microsoft.com/office/powerpoint/2010/main" val="290874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as a platform company, need to give you the resources you need to become as agile and productive as possible.</a:t>
            </a:r>
          </a:p>
        </p:txBody>
      </p:sp>
      <p:sp>
        <p:nvSpPr>
          <p:cNvPr id="4" name="Slide Number Placeholder 3"/>
          <p:cNvSpPr>
            <a:spLocks noGrp="1"/>
          </p:cNvSpPr>
          <p:nvPr>
            <p:ph type="sldNum" sz="quarter" idx="10"/>
          </p:nvPr>
        </p:nvSpPr>
        <p:spPr/>
        <p:txBody>
          <a:bodyPr/>
          <a:lstStyle/>
          <a:p>
            <a:fld id="{AAC07150-5129-4757-AC45-8A79BC52228E}" type="slidenum">
              <a:rPr lang="en-GB" smtClean="0"/>
              <a:t>6</a:t>
            </a:fld>
            <a:endParaRPr lang="en-GB"/>
          </a:p>
        </p:txBody>
      </p:sp>
    </p:spTree>
    <p:extLst>
      <p:ext uri="{BB962C8B-B14F-4D97-AF65-F5344CB8AC3E}">
        <p14:creationId xmlns:p14="http://schemas.microsoft.com/office/powerpoint/2010/main" val="389229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Therefore we’ve built and are continuing to build services which we believe allow you to do this.</a:t>
            </a:r>
          </a:p>
          <a:p>
            <a:r>
              <a:rPr lang="en-GB" dirty="0"/>
              <a:t>When I have a new workload, I tend to start at the top of this stack and ask myself, why can’t I run this workload on this service. Then work my way down if I need to.</a:t>
            </a:r>
          </a:p>
          <a:p>
            <a:endParaRPr lang="en-GB" dirty="0"/>
          </a:p>
        </p:txBody>
      </p:sp>
      <p:sp>
        <p:nvSpPr>
          <p:cNvPr id="4" name="Slide Number Placeholder 3"/>
          <p:cNvSpPr>
            <a:spLocks noGrp="1"/>
          </p:cNvSpPr>
          <p:nvPr>
            <p:ph type="sldNum" sz="quarter" idx="10"/>
          </p:nvPr>
        </p:nvSpPr>
        <p:spPr/>
        <p:txBody>
          <a:bodyPr/>
          <a:lstStyle/>
          <a:p>
            <a:fld id="{AAC07150-5129-4757-AC45-8A79BC52228E}" type="slidenum">
              <a:rPr lang="en-GB" smtClean="0"/>
              <a:t>7</a:t>
            </a:fld>
            <a:endParaRPr lang="en-GB"/>
          </a:p>
        </p:txBody>
      </p:sp>
    </p:spTree>
    <p:extLst>
      <p:ext uri="{BB962C8B-B14F-4D97-AF65-F5344CB8AC3E}">
        <p14:creationId xmlns:p14="http://schemas.microsoft.com/office/powerpoint/2010/main" val="387667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 Virtual Machines get so much stick?</a:t>
            </a:r>
          </a:p>
        </p:txBody>
      </p:sp>
      <p:sp>
        <p:nvSpPr>
          <p:cNvPr id="4" name="Slide Number Placeholder 3"/>
          <p:cNvSpPr>
            <a:spLocks noGrp="1"/>
          </p:cNvSpPr>
          <p:nvPr>
            <p:ph type="sldNum" sz="quarter" idx="10"/>
          </p:nvPr>
        </p:nvSpPr>
        <p:spPr/>
        <p:txBody>
          <a:bodyPr/>
          <a:lstStyle/>
          <a:p>
            <a:fld id="{AAC07150-5129-4757-AC45-8A79BC52228E}" type="slidenum">
              <a:rPr lang="en-GB" smtClean="0"/>
              <a:t>8</a:t>
            </a:fld>
            <a:endParaRPr lang="en-GB"/>
          </a:p>
        </p:txBody>
      </p:sp>
    </p:spTree>
    <p:extLst>
      <p:ext uri="{BB962C8B-B14F-4D97-AF65-F5344CB8AC3E}">
        <p14:creationId xmlns:p14="http://schemas.microsoft.com/office/powerpoint/2010/main" val="74748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companies tend to have some estate in Virtual Machines and maybe experimenting with new code in services such as Azure Functions and Azure App Service.</a:t>
            </a:r>
          </a:p>
          <a:p>
            <a:endParaRPr lang="en-GB" dirty="0"/>
          </a:p>
          <a:p>
            <a:r>
              <a:rPr lang="en-GB" dirty="0"/>
              <a:t>With existing services, you should be trying to get them as high up this stack as possible.</a:t>
            </a:r>
          </a:p>
          <a:p>
            <a:endParaRPr lang="en-GB" dirty="0"/>
          </a:p>
          <a:p>
            <a:r>
              <a:rPr lang="en-GB" dirty="0"/>
              <a:t>I’m going to focus on these middle services – these services are suitable for moving new and existing workloads which require more control than is available in App Service and Functions.</a:t>
            </a:r>
          </a:p>
        </p:txBody>
      </p:sp>
      <p:sp>
        <p:nvSpPr>
          <p:cNvPr id="4" name="Slide Number Placeholder 3"/>
          <p:cNvSpPr>
            <a:spLocks noGrp="1"/>
          </p:cNvSpPr>
          <p:nvPr>
            <p:ph type="sldNum" sz="quarter" idx="10"/>
          </p:nvPr>
        </p:nvSpPr>
        <p:spPr/>
        <p:txBody>
          <a:bodyPr/>
          <a:lstStyle/>
          <a:p>
            <a:fld id="{AAC07150-5129-4757-AC45-8A79BC52228E}" type="slidenum">
              <a:rPr lang="en-GB" smtClean="0"/>
              <a:t>9</a:t>
            </a:fld>
            <a:endParaRPr lang="en-GB"/>
          </a:p>
        </p:txBody>
      </p:sp>
    </p:spTree>
    <p:extLst>
      <p:ext uri="{BB962C8B-B14F-4D97-AF65-F5344CB8AC3E}">
        <p14:creationId xmlns:p14="http://schemas.microsoft.com/office/powerpoint/2010/main" val="16564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imple">
    <p:spTree>
      <p:nvGrpSpPr>
        <p:cNvPr id="1" name=""/>
        <p:cNvGrpSpPr/>
        <p:nvPr/>
      </p:nvGrpSpPr>
      <p:grpSpPr>
        <a:xfrm>
          <a:off x="0" y="0"/>
          <a:ext cx="0" cy="0"/>
          <a:chOff x="0" y="0"/>
          <a:chExt cx="0" cy="0"/>
        </a:xfrm>
      </p:grpSpPr>
      <p:sp>
        <p:nvSpPr>
          <p:cNvPr id="10" name="Rectangle 9"/>
          <p:cNvSpPr/>
          <p:nvPr/>
        </p:nvSpPr>
        <p:spPr>
          <a:xfrm>
            <a:off x="0" y="5622586"/>
            <a:ext cx="12192000" cy="123541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9202367" y="4186483"/>
            <a:ext cx="5103454" cy="1862048"/>
          </a:xfrm>
          <a:prstGeom prst="rect">
            <a:avLst/>
          </a:prstGeom>
          <a:noFill/>
        </p:spPr>
        <p:txBody>
          <a:bodyPr wrap="square" rtlCol="0">
            <a:spAutoFit/>
          </a:bodyPr>
          <a:lstStyle/>
          <a:p>
            <a:r>
              <a:rPr lang="en-GB" sz="11500" b="1" dirty="0">
                <a:solidFill>
                  <a:srgbClr val="FF5050"/>
                </a:solidFill>
                <a:latin typeface="Verdana" panose="020B0604030504040204" pitchFamily="34" charset="0"/>
                <a:ea typeface="Verdana" panose="020B0604030504040204" pitchFamily="34" charset="0"/>
                <a:cs typeface="Verdana" panose="020B0604030504040204" pitchFamily="34" charset="0"/>
              </a:rPr>
              <a:t>DX</a:t>
            </a:r>
          </a:p>
        </p:txBody>
      </p:sp>
      <p:sp>
        <p:nvSpPr>
          <p:cNvPr id="6" name="Title Placeholder 1"/>
          <p:cNvSpPr>
            <a:spLocks noGrp="1"/>
          </p:cNvSpPr>
          <p:nvPr>
            <p:ph type="title" hasCustomPrompt="1"/>
          </p:nvPr>
        </p:nvSpPr>
        <p:spPr>
          <a:xfrm>
            <a:off x="655320" y="1480087"/>
            <a:ext cx="10515600" cy="1325563"/>
          </a:xfrm>
          <a:prstGeom prst="rect">
            <a:avLst/>
          </a:prstGeom>
        </p:spPr>
        <p:txBody>
          <a:bodyPr vert="horz" lIns="91440" tIns="45720" rIns="91440" bIns="45720" rtlCol="0" anchor="ctr">
            <a:normAutofit/>
          </a:bodyPr>
          <a:lstStyle>
            <a:lvl1pPr algn="l">
              <a:defRPr sz="72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Presentational title</a:t>
            </a:r>
            <a:endParaRPr lang="en-GB" dirty="0"/>
          </a:p>
        </p:txBody>
      </p:sp>
      <p:sp>
        <p:nvSpPr>
          <p:cNvPr id="3" name="Text Placeholder 2"/>
          <p:cNvSpPr>
            <a:spLocks noGrp="1"/>
          </p:cNvSpPr>
          <p:nvPr>
            <p:ph type="body" sz="quarter" idx="10" hasCustomPrompt="1"/>
          </p:nvPr>
        </p:nvSpPr>
        <p:spPr>
          <a:xfrm>
            <a:off x="655320" y="2805651"/>
            <a:ext cx="4846637" cy="623350"/>
          </a:xfrm>
        </p:spPr>
        <p:txBody>
          <a:bodyPr>
            <a:normAutofit/>
          </a:bodyPr>
          <a:lstStyle>
            <a:lvl1pPr marL="0" indent="0">
              <a:buNone/>
              <a:defRPr sz="3200">
                <a:solidFill>
                  <a:schemeClr val="tx1">
                    <a:lumMod val="65000"/>
                    <a:lumOff val="35000"/>
                  </a:schemeClr>
                </a:solidFill>
                <a:latin typeface="Segoe UI Light" panose="020B0502040204020203" pitchFamily="34" charset="0"/>
                <a:cs typeface="Segoe UI Light" panose="020B0502040204020203" pitchFamily="34" charset="0"/>
              </a:defRPr>
            </a:lvl1pPr>
          </a:lstStyle>
          <a:p>
            <a:pPr lvl="0"/>
            <a:r>
              <a:rPr lang="en-US" dirty="0"/>
              <a:t>Speaker name</a:t>
            </a:r>
            <a:endParaRPr lang="en-GB" dirty="0"/>
          </a:p>
        </p:txBody>
      </p:sp>
    </p:spTree>
    <p:extLst>
      <p:ext uri="{BB962C8B-B14F-4D97-AF65-F5344CB8AC3E}">
        <p14:creationId xmlns:p14="http://schemas.microsoft.com/office/powerpoint/2010/main" val="96074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10515600" cy="4351338"/>
          </a:xfrm>
          <a:prstGeom prst="rect">
            <a:avLst/>
          </a:prstGeom>
        </p:spPr>
        <p:txBody>
          <a:bodyPr vert="horz" lIns="91440" tIns="45720" rIns="91440" bIns="45720" rtlCol="0">
            <a:noAutofit/>
          </a:bodyPr>
          <a:lstStyle>
            <a:lvl1pPr marL="0" indent="0">
              <a:buClr>
                <a:srgbClr val="FF5050"/>
              </a:buClr>
              <a:buSzPct val="100000"/>
              <a:buFont typeface="Wingdings" panose="05000000000000000000" pitchFamily="2" charset="2"/>
              <a:buNone/>
              <a:defRPr lang="en-GB" sz="3200" b="0" i="0" u="none" strike="noStrike" smtClean="0">
                <a:solidFill>
                  <a:schemeClr val="tx1">
                    <a:lumMod val="65000"/>
                    <a:lumOff val="35000"/>
                  </a:schemeClr>
                </a:solidFill>
                <a:effectLst/>
                <a:latin typeface="Segoe UI Light" panose="020B0502040204020203" pitchFamily="34" charset="0"/>
                <a:cs typeface="Segoe UI Light" panose="020B0502040204020203" pitchFamily="34" charset="0"/>
              </a:defRPr>
            </a:lvl1pPr>
            <a:lvl2pPr marL="685800" indent="-228600">
              <a:buClr>
                <a:srgbClr val="FF5050"/>
              </a:buClr>
              <a:buSzPct val="100000"/>
              <a:buFont typeface="Wingdings" panose="05000000000000000000" pitchFamily="2" charset="2"/>
              <a:buChar char="§"/>
              <a:defRPr sz="4000">
                <a:solidFill>
                  <a:schemeClr val="bg2">
                    <a:lumMod val="25000"/>
                  </a:schemeClr>
                </a:solidFill>
                <a:latin typeface="Segoe UI Light" panose="020B0502040204020203" pitchFamily="34" charset="0"/>
                <a:cs typeface="Segoe UI Light" panose="020B0502040204020203" pitchFamily="34" charset="0"/>
              </a:defRPr>
            </a:lvl2pPr>
            <a:lvl3pPr marL="1143000" indent="-228600">
              <a:buClr>
                <a:srgbClr val="FF5050"/>
              </a:buClr>
              <a:buSzPct val="100000"/>
              <a:buFont typeface="Wingdings" panose="05000000000000000000" pitchFamily="2" charset="2"/>
              <a:buChar char="§"/>
              <a:defRPr sz="3600">
                <a:solidFill>
                  <a:schemeClr val="bg2">
                    <a:lumMod val="25000"/>
                  </a:schemeClr>
                </a:solidFill>
                <a:latin typeface="Segoe UI Light" panose="020B0502040204020203" pitchFamily="34" charset="0"/>
                <a:cs typeface="Segoe UI Light" panose="020B0502040204020203" pitchFamily="34" charset="0"/>
              </a:defRPr>
            </a:lvl3pPr>
            <a:lvl4pPr marL="16002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4pPr>
            <a:lvl5pPr marL="20574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5pPr>
          </a:lstStyle>
          <a:p>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Aenean</a:t>
            </a:r>
            <a:r>
              <a:rPr lang="en-GB" dirty="0"/>
              <a:t> </a:t>
            </a:r>
            <a:r>
              <a:rPr lang="en-GB" dirty="0" err="1"/>
              <a:t>commodo</a:t>
            </a:r>
            <a:r>
              <a:rPr lang="en-GB" dirty="0"/>
              <a:t> ligula </a:t>
            </a:r>
            <a:r>
              <a:rPr lang="en-GB" dirty="0" err="1"/>
              <a:t>eget</a:t>
            </a:r>
            <a:r>
              <a:rPr lang="en-GB" dirty="0"/>
              <a:t> </a:t>
            </a:r>
            <a:r>
              <a:rPr lang="en-GB" dirty="0" err="1"/>
              <a:t>dolor</a:t>
            </a:r>
            <a:r>
              <a:rPr lang="en-GB" dirty="0"/>
              <a:t>. </a:t>
            </a:r>
            <a:r>
              <a:rPr lang="en-GB" dirty="0" err="1"/>
              <a:t>Aenean</a:t>
            </a:r>
            <a:r>
              <a:rPr lang="en-GB" dirty="0"/>
              <a:t> </a:t>
            </a:r>
            <a:r>
              <a:rPr lang="en-GB" dirty="0" err="1"/>
              <a:t>massa</a:t>
            </a:r>
            <a:r>
              <a:rPr lang="en-GB" dirty="0"/>
              <a:t>. Cum </a:t>
            </a:r>
            <a:r>
              <a:rPr lang="en-GB" dirty="0" err="1"/>
              <a:t>sociis</a:t>
            </a:r>
            <a:r>
              <a:rPr lang="en-GB" dirty="0"/>
              <a:t> </a:t>
            </a:r>
            <a:r>
              <a:rPr lang="en-GB" dirty="0" err="1"/>
              <a:t>natoque</a:t>
            </a:r>
            <a:r>
              <a:rPr lang="en-GB" dirty="0"/>
              <a:t> </a:t>
            </a:r>
            <a:r>
              <a:rPr lang="en-GB" dirty="0" err="1"/>
              <a:t>penatibus</a:t>
            </a:r>
            <a:r>
              <a:rPr lang="en-GB" dirty="0"/>
              <a:t> et </a:t>
            </a:r>
            <a:r>
              <a:rPr lang="en-GB" dirty="0" err="1"/>
              <a:t>magnis</a:t>
            </a:r>
            <a:r>
              <a:rPr lang="en-GB" dirty="0"/>
              <a:t> dis parturient </a:t>
            </a:r>
            <a:r>
              <a:rPr lang="en-GB" dirty="0" err="1"/>
              <a:t>montes</a:t>
            </a:r>
            <a:r>
              <a:rPr lang="en-GB" dirty="0"/>
              <a:t>, </a:t>
            </a:r>
            <a:r>
              <a:rPr lang="en-GB" dirty="0" err="1"/>
              <a:t>nascetur</a:t>
            </a:r>
            <a:r>
              <a:rPr lang="en-GB" dirty="0"/>
              <a:t> </a:t>
            </a:r>
            <a:r>
              <a:rPr lang="en-GB" dirty="0" err="1"/>
              <a:t>ridiculus</a:t>
            </a:r>
            <a:r>
              <a:rPr lang="en-GB" dirty="0"/>
              <a:t> mus. </a:t>
            </a:r>
            <a:r>
              <a:rPr lang="en-GB" dirty="0" err="1"/>
              <a:t>Donec</a:t>
            </a:r>
            <a:r>
              <a:rPr lang="en-GB" dirty="0"/>
              <a:t> </a:t>
            </a:r>
            <a:r>
              <a:rPr lang="en-GB" dirty="0" err="1"/>
              <a:t>quam</a:t>
            </a:r>
            <a:r>
              <a:rPr lang="en-GB" dirty="0"/>
              <a:t> </a:t>
            </a:r>
            <a:r>
              <a:rPr lang="en-GB" dirty="0" err="1"/>
              <a:t>felis</a:t>
            </a:r>
            <a:r>
              <a:rPr lang="en-GB" dirty="0"/>
              <a:t>, </a:t>
            </a:r>
            <a:r>
              <a:rPr lang="en-GB" dirty="0" err="1"/>
              <a:t>ultricies</a:t>
            </a:r>
            <a:r>
              <a:rPr lang="en-GB" dirty="0"/>
              <a:t> </a:t>
            </a:r>
            <a:r>
              <a:rPr lang="en-GB" dirty="0" err="1"/>
              <a:t>nec</a:t>
            </a:r>
            <a:r>
              <a:rPr lang="en-GB" dirty="0"/>
              <a:t>, </a:t>
            </a:r>
            <a:r>
              <a:rPr lang="en-GB" dirty="0" err="1"/>
              <a:t>pellentesque</a:t>
            </a:r>
            <a:r>
              <a:rPr lang="en-GB" dirty="0"/>
              <a:t> </a:t>
            </a:r>
            <a:r>
              <a:rPr lang="en-GB" dirty="0" err="1"/>
              <a:t>eu</a:t>
            </a:r>
            <a:r>
              <a:rPr lang="en-GB" dirty="0"/>
              <a:t>, </a:t>
            </a:r>
            <a:r>
              <a:rPr lang="en-GB" dirty="0" err="1"/>
              <a:t>pretium</a:t>
            </a:r>
            <a:r>
              <a:rPr lang="en-GB" dirty="0"/>
              <a:t> </a:t>
            </a:r>
            <a:r>
              <a:rPr lang="en-GB" dirty="0" err="1"/>
              <a:t>quis</a:t>
            </a:r>
            <a:r>
              <a:rPr lang="en-GB" dirty="0"/>
              <a:t>, sem. </a:t>
            </a:r>
            <a:r>
              <a:rPr lang="en-GB" dirty="0" err="1"/>
              <a:t>Nulla</a:t>
            </a:r>
            <a:r>
              <a:rPr lang="en-GB" dirty="0"/>
              <a:t> </a:t>
            </a:r>
            <a:r>
              <a:rPr lang="en-GB" dirty="0" err="1"/>
              <a:t>consequat</a:t>
            </a:r>
            <a:r>
              <a:rPr lang="en-GB" dirty="0"/>
              <a:t> </a:t>
            </a:r>
            <a:r>
              <a:rPr lang="en-GB" dirty="0" err="1"/>
              <a:t>massa</a:t>
            </a:r>
            <a:r>
              <a:rPr lang="en-GB" dirty="0"/>
              <a:t> </a:t>
            </a:r>
            <a:r>
              <a:rPr lang="en-GB" dirty="0" err="1"/>
              <a:t>quis</a:t>
            </a:r>
            <a:r>
              <a:rPr lang="en-GB" dirty="0"/>
              <a:t> </a:t>
            </a:r>
            <a:r>
              <a:rPr lang="en-GB" dirty="0" err="1"/>
              <a:t>enim</a:t>
            </a:r>
            <a:r>
              <a:rPr lang="en-GB" dirty="0"/>
              <a:t>. </a:t>
            </a:r>
            <a:r>
              <a:rPr lang="en-GB" dirty="0" err="1"/>
              <a:t>Donec</a:t>
            </a:r>
            <a:r>
              <a:rPr lang="en-GB" dirty="0"/>
              <a:t> </a:t>
            </a:r>
            <a:r>
              <a:rPr lang="en-GB" dirty="0" err="1"/>
              <a:t>pede</a:t>
            </a:r>
            <a:r>
              <a:rPr lang="en-GB" dirty="0"/>
              <a:t> </a:t>
            </a:r>
            <a:r>
              <a:rPr lang="en-GB" dirty="0" err="1"/>
              <a:t>justo</a:t>
            </a:r>
            <a:r>
              <a:rPr lang="en-GB" dirty="0"/>
              <a:t>, </a:t>
            </a:r>
            <a:r>
              <a:rPr lang="en-GB" dirty="0" err="1"/>
              <a:t>fringilla</a:t>
            </a:r>
            <a:r>
              <a:rPr lang="en-GB" dirty="0"/>
              <a:t> </a:t>
            </a:r>
            <a:r>
              <a:rPr lang="en-GB" dirty="0" err="1"/>
              <a:t>vel</a:t>
            </a:r>
            <a:r>
              <a:rPr lang="en-GB" dirty="0"/>
              <a:t>, </a:t>
            </a:r>
            <a:r>
              <a:rPr lang="en-GB" dirty="0" err="1"/>
              <a:t>aliquet</a:t>
            </a:r>
            <a:r>
              <a:rPr lang="en-GB" dirty="0"/>
              <a:t> </a:t>
            </a:r>
            <a:r>
              <a:rPr lang="en-GB" dirty="0" err="1"/>
              <a:t>nec</a:t>
            </a:r>
            <a:r>
              <a:rPr lang="en-GB" dirty="0"/>
              <a:t>, </a:t>
            </a:r>
            <a:r>
              <a:rPr lang="en-GB" dirty="0" err="1"/>
              <a:t>vulputate</a:t>
            </a:r>
            <a:r>
              <a:rPr lang="en-GB" dirty="0"/>
              <a:t> </a:t>
            </a:r>
            <a:r>
              <a:rPr lang="en-GB" dirty="0" err="1"/>
              <a:t>eget</a:t>
            </a:r>
            <a:r>
              <a:rPr lang="en-GB" dirty="0"/>
              <a:t>, </a:t>
            </a:r>
            <a:r>
              <a:rPr lang="en-GB" dirty="0" err="1"/>
              <a:t>arcu</a:t>
            </a:r>
            <a:r>
              <a:rPr lang="en-GB" dirty="0"/>
              <a:t>. In </a:t>
            </a:r>
            <a:r>
              <a:rPr lang="en-GB" dirty="0" err="1"/>
              <a:t>enim</a:t>
            </a:r>
            <a:r>
              <a:rPr lang="en-GB" dirty="0"/>
              <a:t> </a:t>
            </a:r>
            <a:r>
              <a:rPr lang="en-GB" dirty="0" err="1"/>
              <a:t>justo</a:t>
            </a:r>
            <a:r>
              <a:rPr lang="en-GB" dirty="0"/>
              <a:t>, </a:t>
            </a:r>
            <a:r>
              <a:rPr lang="en-GB" dirty="0" err="1"/>
              <a:t>rhoncus</a:t>
            </a:r>
            <a:r>
              <a:rPr lang="en-GB" dirty="0"/>
              <a:t> </a:t>
            </a:r>
            <a:r>
              <a:rPr lang="en-GB" dirty="0" err="1"/>
              <a:t>ut</a:t>
            </a:r>
            <a:r>
              <a:rPr lang="en-GB" dirty="0"/>
              <a:t>, </a:t>
            </a:r>
            <a:r>
              <a:rPr lang="en-GB" dirty="0" err="1"/>
              <a:t>imperdiet</a:t>
            </a:r>
            <a:r>
              <a:rPr lang="en-GB" dirty="0"/>
              <a:t> a, </a:t>
            </a:r>
            <a:r>
              <a:rPr lang="en-GB" dirty="0" err="1"/>
              <a:t>venenatis</a:t>
            </a:r>
            <a:r>
              <a:rPr lang="en-GB" dirty="0"/>
              <a:t> vitae, </a:t>
            </a:r>
            <a:r>
              <a:rPr lang="en-GB" dirty="0" err="1"/>
              <a:t>justo</a:t>
            </a:r>
            <a:r>
              <a:rPr lang="en-GB" dirty="0"/>
              <a:t>. </a:t>
            </a:r>
            <a:r>
              <a:rPr lang="en-GB" dirty="0" err="1"/>
              <a:t>Nullam</a:t>
            </a:r>
            <a:r>
              <a:rPr lang="en-GB" dirty="0"/>
              <a:t> dictum </a:t>
            </a:r>
            <a:r>
              <a:rPr lang="en-GB" dirty="0" err="1"/>
              <a:t>felis</a:t>
            </a:r>
            <a:r>
              <a:rPr lang="en-GB" dirty="0"/>
              <a:t> </a:t>
            </a:r>
            <a:r>
              <a:rPr lang="en-GB" dirty="0" err="1"/>
              <a:t>eu</a:t>
            </a:r>
            <a:r>
              <a:rPr lang="en-GB" dirty="0"/>
              <a:t> </a:t>
            </a:r>
            <a:r>
              <a:rPr lang="en-GB" dirty="0" err="1"/>
              <a:t>pede</a:t>
            </a:r>
            <a:r>
              <a:rPr lang="en-GB" dirty="0"/>
              <a:t> </a:t>
            </a:r>
            <a:r>
              <a:rPr lang="en-GB" dirty="0" err="1"/>
              <a:t>mollis</a:t>
            </a:r>
            <a:r>
              <a:rPr lang="en-GB" dirty="0"/>
              <a:t> </a:t>
            </a:r>
            <a:r>
              <a:rPr lang="en-GB" dirty="0" err="1"/>
              <a:t>pretium</a:t>
            </a:r>
            <a:r>
              <a:rPr lang="en-GB" dirty="0"/>
              <a:t>. Integer </a:t>
            </a:r>
            <a:r>
              <a:rPr lang="en-GB" dirty="0" err="1"/>
              <a:t>tincidunt</a:t>
            </a:r>
            <a:r>
              <a:rPr lang="en-GB" dirty="0"/>
              <a:t>. </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Tree>
    <p:extLst>
      <p:ext uri="{BB962C8B-B14F-4D97-AF65-F5344CB8AC3E}">
        <p14:creationId xmlns:p14="http://schemas.microsoft.com/office/powerpoint/2010/main" val="182423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8200" y="52514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sign off</a:t>
            </a:r>
            <a:endParaRPr lang="en-GB"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636" t="30121" r="34091" b="30243"/>
          <a:stretch/>
        </p:blipFill>
        <p:spPr>
          <a:xfrm>
            <a:off x="4808220" y="2225040"/>
            <a:ext cx="2621280" cy="2491740"/>
          </a:xfrm>
          <a:prstGeom prst="rect">
            <a:avLst/>
          </a:prstGeom>
        </p:spPr>
      </p:pic>
      <p:sp>
        <p:nvSpPr>
          <p:cNvPr id="3" name="Rectangle 2"/>
          <p:cNvSpPr/>
          <p:nvPr/>
        </p:nvSpPr>
        <p:spPr>
          <a:xfrm>
            <a:off x="0" y="5996940"/>
            <a:ext cx="12192000" cy="861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5622586"/>
            <a:ext cx="12192000" cy="123541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p:cNvSpPr txBox="1">
            <a:spLocks/>
          </p:cNvSpPr>
          <p:nvPr/>
        </p:nvSpPr>
        <p:spPr>
          <a:xfrm>
            <a:off x="0" y="5903838"/>
            <a:ext cx="2819400" cy="6729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stStyle>
          <a:p>
            <a:r>
              <a:rPr lang="en-US" sz="2400" dirty="0">
                <a:solidFill>
                  <a:schemeClr val="bg1"/>
                </a:solidFill>
              </a:rPr>
              <a:t>dotjson.uk</a:t>
            </a:r>
            <a:endParaRPr lang="en-GB" sz="2400" dirty="0">
              <a:solidFill>
                <a:schemeClr val="bg1"/>
              </a:solidFill>
            </a:endParaRPr>
          </a:p>
        </p:txBody>
      </p:sp>
      <p:sp>
        <p:nvSpPr>
          <p:cNvPr id="11" name="Title Placeholder 1"/>
          <p:cNvSpPr txBox="1">
            <a:spLocks/>
          </p:cNvSpPr>
          <p:nvPr/>
        </p:nvSpPr>
        <p:spPr>
          <a:xfrm>
            <a:off x="8026399" y="5903838"/>
            <a:ext cx="3488267" cy="67291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stStyle>
          <a:p>
            <a:r>
              <a:rPr lang="en-US" sz="2400" dirty="0">
                <a:solidFill>
                  <a:schemeClr val="bg1"/>
                </a:solidFill>
              </a:rPr>
              <a:t>aka.ms/</a:t>
            </a:r>
            <a:r>
              <a:rPr lang="en-US" sz="2400" dirty="0" err="1">
                <a:solidFill>
                  <a:schemeClr val="bg1"/>
                </a:solidFill>
              </a:rPr>
              <a:t>microsoftevangelists</a:t>
            </a:r>
            <a:endParaRPr lang="en-GB" sz="2400" dirty="0">
              <a:solidFill>
                <a:schemeClr val="bg1"/>
              </a:solidFill>
            </a:endParaRPr>
          </a:p>
        </p:txBody>
      </p:sp>
    </p:spTree>
    <p:extLst>
      <p:ext uri="{BB962C8B-B14F-4D97-AF65-F5344CB8AC3E}">
        <p14:creationId xmlns:p14="http://schemas.microsoft.com/office/powerpoint/2010/main" val="2646616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7B026D3-2E48-4379-B21D-693C76C129DD}" type="datetimeFigureOut">
              <a:rPr lang="en-GB" smtClean="0"/>
              <a:t>07/09/2016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1F81E4-AC01-45B3-8F8D-6AF75F9FDCB9}" type="slidenum">
              <a:rPr lang="en-GB" smtClean="0"/>
              <a:t>‹#›</a:t>
            </a:fld>
            <a:endParaRPr lang="en-GB"/>
          </a:p>
        </p:txBody>
      </p:sp>
    </p:spTree>
    <p:extLst>
      <p:ext uri="{BB962C8B-B14F-4D97-AF65-F5344CB8AC3E}">
        <p14:creationId xmlns:p14="http://schemas.microsoft.com/office/powerpoint/2010/main" val="168768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106081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imple">
    <p:spTree>
      <p:nvGrpSpPr>
        <p:cNvPr id="1" name=""/>
        <p:cNvGrpSpPr/>
        <p:nvPr/>
      </p:nvGrpSpPr>
      <p:grpSpPr>
        <a:xfrm>
          <a:off x="0" y="0"/>
          <a:ext cx="0" cy="0"/>
          <a:chOff x="0" y="0"/>
          <a:chExt cx="0" cy="0"/>
        </a:xfrm>
      </p:grpSpPr>
      <p:sp>
        <p:nvSpPr>
          <p:cNvPr id="10" name="Rectangle 9"/>
          <p:cNvSpPr/>
          <p:nvPr/>
        </p:nvSpPr>
        <p:spPr>
          <a:xfrm>
            <a:off x="0" y="5622586"/>
            <a:ext cx="12192000" cy="123541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p:cNvSpPr>
            <a:spLocks noGrp="1"/>
          </p:cNvSpPr>
          <p:nvPr>
            <p:ph type="title" hasCustomPrompt="1"/>
          </p:nvPr>
        </p:nvSpPr>
        <p:spPr>
          <a:xfrm>
            <a:off x="655320" y="1480087"/>
            <a:ext cx="10515600" cy="1325563"/>
          </a:xfrm>
          <a:prstGeom prst="rect">
            <a:avLst/>
          </a:prstGeom>
        </p:spPr>
        <p:txBody>
          <a:bodyPr vert="horz" lIns="91440" tIns="45720" rIns="91440" bIns="45720" rtlCol="0" anchor="ctr">
            <a:normAutofit/>
          </a:bodyPr>
          <a:lstStyle>
            <a:lvl1pPr algn="l">
              <a:defRPr sz="72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Presentational title</a:t>
            </a:r>
            <a:endParaRPr lang="en-GB" dirty="0"/>
          </a:p>
        </p:txBody>
      </p:sp>
      <p:sp>
        <p:nvSpPr>
          <p:cNvPr id="3" name="Text Placeholder 2"/>
          <p:cNvSpPr>
            <a:spLocks noGrp="1"/>
          </p:cNvSpPr>
          <p:nvPr>
            <p:ph type="body" sz="quarter" idx="10" hasCustomPrompt="1"/>
          </p:nvPr>
        </p:nvSpPr>
        <p:spPr>
          <a:xfrm>
            <a:off x="655320" y="2805651"/>
            <a:ext cx="4846637" cy="623350"/>
          </a:xfrm>
        </p:spPr>
        <p:txBody>
          <a:bodyPr>
            <a:normAutofit/>
          </a:bodyPr>
          <a:lstStyle>
            <a:lvl1pPr marL="0" indent="0">
              <a:buNone/>
              <a:defRPr sz="3200">
                <a:solidFill>
                  <a:schemeClr val="tx1">
                    <a:lumMod val="65000"/>
                    <a:lumOff val="35000"/>
                  </a:schemeClr>
                </a:solidFill>
                <a:latin typeface="Segoe UI Light" panose="020B0502040204020203" pitchFamily="34" charset="0"/>
                <a:cs typeface="Segoe UI Light" panose="020B0502040204020203" pitchFamily="34" charset="0"/>
              </a:defRPr>
            </a:lvl1pPr>
          </a:lstStyle>
          <a:p>
            <a:pPr lvl="0"/>
            <a:r>
              <a:rPr lang="en-US" dirty="0"/>
              <a:t>Speaker name</a:t>
            </a:r>
            <a:endParaRPr lang="en-GB" dirty="0"/>
          </a:p>
        </p:txBody>
      </p:sp>
      <p:sp>
        <p:nvSpPr>
          <p:cNvPr id="26" name="TextBox 25"/>
          <p:cNvSpPr txBox="1"/>
          <p:nvPr/>
        </p:nvSpPr>
        <p:spPr>
          <a:xfrm>
            <a:off x="10309860" y="5663881"/>
            <a:ext cx="1592580" cy="1015663"/>
          </a:xfrm>
          <a:prstGeom prst="rect">
            <a:avLst/>
          </a:prstGeom>
          <a:noFill/>
        </p:spPr>
        <p:txBody>
          <a:bodyPr wrap="square" rtlCol="0">
            <a:spAutoFit/>
          </a:bodyPr>
          <a:lstStyle/>
          <a:p>
            <a:r>
              <a:rPr lang="en-GB" sz="6000" dirty="0">
                <a:solidFill>
                  <a:schemeClr val="bg1"/>
                </a:solidFill>
                <a:latin typeface="Segoe UI Semibold" panose="020B0702040204020203" pitchFamily="34" charset="0"/>
                <a:cs typeface="Segoe UI Semibold" panose="020B0702040204020203" pitchFamily="34" charset="0"/>
              </a:rPr>
              <a:t>{dx}</a:t>
            </a:r>
          </a:p>
        </p:txBody>
      </p:sp>
    </p:spTree>
    <p:extLst>
      <p:ext uri="{BB962C8B-B14F-4D97-AF65-F5344CB8AC3E}">
        <p14:creationId xmlns:p14="http://schemas.microsoft.com/office/powerpoint/2010/main" val="636666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ake a point - RED">
    <p:bg>
      <p:bgPr>
        <a:solidFill>
          <a:srgbClr val="FF5050"/>
        </a:solidFill>
        <a:effectLst/>
      </p:bgPr>
    </p:bg>
    <p:spTree>
      <p:nvGrpSpPr>
        <p:cNvPr id="1" name=""/>
        <p:cNvGrpSpPr/>
        <p:nvPr/>
      </p:nvGrpSpPr>
      <p:grpSpPr>
        <a:xfrm>
          <a:off x="0" y="0"/>
          <a:ext cx="0" cy="0"/>
          <a:chOff x="0" y="0"/>
          <a:chExt cx="0" cy="0"/>
        </a:xfrm>
      </p:grpSpPr>
      <p:sp>
        <p:nvSpPr>
          <p:cNvPr id="6" name="Rectangle 5"/>
          <p:cNvSpPr/>
          <p:nvPr/>
        </p:nvSpPr>
        <p:spPr>
          <a:xfrm>
            <a:off x="0" y="5989320"/>
            <a:ext cx="12192000" cy="8686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p:cNvSpPr>
            <a:spLocks noGrp="1"/>
          </p:cNvSpPr>
          <p:nvPr>
            <p:ph type="title" hasCustomPrompt="1"/>
          </p:nvPr>
        </p:nvSpPr>
        <p:spPr>
          <a:xfrm>
            <a:off x="838200" y="2658745"/>
            <a:ext cx="10515600" cy="1325563"/>
          </a:xfrm>
          <a:prstGeom prst="rect">
            <a:avLst/>
          </a:prstGeom>
        </p:spPr>
        <p:txBody>
          <a:bodyPr vert="horz" lIns="91440" tIns="45720" rIns="91440" bIns="45720" rtlCol="0" anchor="ctr">
            <a:normAutofit/>
          </a:bodyPr>
          <a:lstStyle>
            <a:lvl1pPr algn="ctr">
              <a:defRPr sz="5400">
                <a:solidFill>
                  <a:schemeClr val="bg1"/>
                </a:solidFill>
                <a:latin typeface="Segoe UI Light" panose="020B0502040204020203" pitchFamily="34" charset="0"/>
                <a:cs typeface="Segoe UI Light" panose="020B0502040204020203" pitchFamily="34" charset="0"/>
              </a:defRPr>
            </a:lvl1pPr>
          </a:lstStyle>
          <a:p>
            <a:r>
              <a:rPr lang="en-US" dirty="0"/>
              <a:t>Make an important point</a:t>
            </a:r>
            <a:endParaRPr lang="en-GB" dirty="0"/>
          </a:p>
        </p:txBody>
      </p:sp>
    </p:spTree>
    <p:extLst>
      <p:ext uri="{BB962C8B-B14F-4D97-AF65-F5344CB8AC3E}">
        <p14:creationId xmlns:p14="http://schemas.microsoft.com/office/powerpoint/2010/main" val="852842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ake a point - BLUE">
    <p:bg>
      <p:bgPr>
        <a:solidFill>
          <a:srgbClr val="2FC9FF"/>
        </a:solidFill>
        <a:effectLst/>
      </p:bgPr>
    </p:bg>
    <p:spTree>
      <p:nvGrpSpPr>
        <p:cNvPr id="1" name=""/>
        <p:cNvGrpSpPr/>
        <p:nvPr/>
      </p:nvGrpSpPr>
      <p:grpSpPr>
        <a:xfrm>
          <a:off x="0" y="0"/>
          <a:ext cx="0" cy="0"/>
          <a:chOff x="0" y="0"/>
          <a:chExt cx="0" cy="0"/>
        </a:xfrm>
      </p:grpSpPr>
      <p:sp>
        <p:nvSpPr>
          <p:cNvPr id="6" name="Rectangle 5"/>
          <p:cNvSpPr/>
          <p:nvPr/>
        </p:nvSpPr>
        <p:spPr>
          <a:xfrm>
            <a:off x="0" y="5989320"/>
            <a:ext cx="12192000" cy="86868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p:cNvSpPr>
            <a:spLocks noGrp="1"/>
          </p:cNvSpPr>
          <p:nvPr>
            <p:ph type="title" hasCustomPrompt="1"/>
          </p:nvPr>
        </p:nvSpPr>
        <p:spPr>
          <a:xfrm>
            <a:off x="838200" y="2658745"/>
            <a:ext cx="10515600" cy="1325563"/>
          </a:xfrm>
          <a:prstGeom prst="rect">
            <a:avLst/>
          </a:prstGeom>
        </p:spPr>
        <p:txBody>
          <a:bodyPr vert="horz" lIns="91440" tIns="45720" rIns="91440" bIns="45720" rtlCol="0" anchor="ctr">
            <a:normAutofit/>
          </a:bodyPr>
          <a:lstStyle>
            <a:lvl1pPr algn="ctr">
              <a:defRPr sz="5400">
                <a:solidFill>
                  <a:schemeClr val="bg1"/>
                </a:solidFill>
                <a:latin typeface="Segoe UI Light" panose="020B0502040204020203" pitchFamily="34" charset="0"/>
                <a:cs typeface="Segoe UI Light" panose="020B0502040204020203" pitchFamily="34" charset="0"/>
              </a:defRPr>
            </a:lvl1pPr>
          </a:lstStyle>
          <a:p>
            <a:r>
              <a:rPr lang="en-US" dirty="0"/>
              <a:t>Make an important point</a:t>
            </a:r>
            <a:endParaRPr lang="en-GB" dirty="0"/>
          </a:p>
        </p:txBody>
      </p:sp>
    </p:spTree>
    <p:extLst>
      <p:ext uri="{BB962C8B-B14F-4D97-AF65-F5344CB8AC3E}">
        <p14:creationId xmlns:p14="http://schemas.microsoft.com/office/powerpoint/2010/main" val="3959569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818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10515600" cy="4351338"/>
          </a:xfrm>
          <a:prstGeom prst="rect">
            <a:avLst/>
          </a:prstGeom>
        </p:spPr>
        <p:txBody>
          <a:bodyPr vert="horz" lIns="91440" tIns="45720" rIns="91440" bIns="45720" rtlCol="0">
            <a:normAutofit/>
          </a:bodyPr>
          <a:lstStyle>
            <a:lvl1pPr marL="228600" indent="-228600">
              <a:lnSpc>
                <a:spcPct val="120000"/>
              </a:lnSpc>
              <a:buClr>
                <a:srgbClr val="FF5050"/>
              </a:buClr>
              <a:buSzPct val="100000"/>
              <a:buFont typeface="Wingdings" panose="05000000000000000000" pitchFamily="2" charset="2"/>
              <a:buChar char="§"/>
              <a:defRPr sz="4400">
                <a:solidFill>
                  <a:schemeClr val="tx1">
                    <a:lumMod val="65000"/>
                    <a:lumOff val="35000"/>
                  </a:schemeClr>
                </a:solidFill>
                <a:latin typeface="Segoe UI Light" panose="020B0502040204020203" pitchFamily="34" charset="0"/>
                <a:cs typeface="Segoe UI Light" panose="020B0502040204020203" pitchFamily="34" charset="0"/>
              </a:defRPr>
            </a:lvl1pPr>
            <a:lvl2pPr marL="685800" indent="-228600">
              <a:lnSpc>
                <a:spcPct val="120000"/>
              </a:lnSpc>
              <a:buClr>
                <a:srgbClr val="FF5050"/>
              </a:buClr>
              <a:buSzPct val="100000"/>
              <a:buFont typeface="Wingdings" panose="05000000000000000000" pitchFamily="2" charset="2"/>
              <a:buChar char="§"/>
              <a:defRPr sz="4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nSpc>
                <a:spcPct val="120000"/>
              </a:lnSpc>
              <a:buClr>
                <a:srgbClr val="FF5050"/>
              </a:buClr>
              <a:buSzPct val="100000"/>
              <a:buFont typeface="Wingdings" panose="05000000000000000000" pitchFamily="2" charset="2"/>
              <a:buChar char="§"/>
              <a:defRPr sz="36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nSpc>
                <a:spcPct val="120000"/>
              </a:lnSpc>
              <a:buClr>
                <a:srgbClr val="FF5050"/>
              </a:buClr>
              <a:buSzPct val="100000"/>
              <a:buFont typeface="Wingdings" panose="05000000000000000000" pitchFamily="2" charset="2"/>
              <a:buChar char="§"/>
              <a:defRPr sz="32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nSpc>
                <a:spcPct val="120000"/>
              </a:lnSpc>
              <a:buClr>
                <a:srgbClr val="FF5050"/>
              </a:buClr>
              <a:buSzPct val="100000"/>
              <a:buFont typeface="Wingdings" panose="05000000000000000000" pitchFamily="2" charset="2"/>
              <a:buChar char="§"/>
              <a:defRPr sz="3200">
                <a:solidFill>
                  <a:schemeClr val="tx1">
                    <a:lumMod val="65000"/>
                    <a:lumOff val="3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Tree>
    <p:extLst>
      <p:ext uri="{BB962C8B-B14F-4D97-AF65-F5344CB8AC3E}">
        <p14:creationId xmlns:p14="http://schemas.microsoft.com/office/powerpoint/2010/main" val="1045364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5100587" cy="4351338"/>
          </a:xfrm>
          <a:prstGeom prst="rect">
            <a:avLst/>
          </a:prstGeom>
          <a:solidFill>
            <a:srgbClr val="FF5050"/>
          </a:solidFill>
        </p:spPr>
        <p:txBody>
          <a:bodyPr vert="horz" lIns="91440" tIns="45720" rIns="91440" bIns="45720" rtlCol="0" anchor="t">
            <a:normAutofit/>
          </a:bodyPr>
          <a:lstStyle>
            <a:lvl1pPr marL="228600" indent="-228600" algn="l">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685800" indent="-228600" algn="l">
              <a:lnSpc>
                <a:spcPct val="150000"/>
              </a:lnSpc>
              <a:buClr>
                <a:schemeClr val="bg1"/>
              </a:buClr>
              <a:buSzPct val="100000"/>
              <a:buFont typeface="Wingdings" panose="05000000000000000000" pitchFamily="2" charset="2"/>
              <a:buChar char="§"/>
              <a:defRPr sz="3200">
                <a:solidFill>
                  <a:schemeClr val="bg1"/>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p>
          <a:p>
            <a:pPr lvl="2"/>
            <a:r>
              <a:rPr lang="en-US" dirty="0"/>
              <a:t>Second level</a:t>
            </a:r>
          </a:p>
          <a:p>
            <a:pPr lvl="3"/>
            <a:r>
              <a:rPr lang="en-US" dirty="0"/>
              <a:t>Third level</a:t>
            </a:r>
          </a:p>
          <a:p>
            <a:pPr lvl="4"/>
            <a:r>
              <a:rPr lang="en-US" dirty="0"/>
              <a:t>Fourth level</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
        <p:nvSpPr>
          <p:cNvPr id="4" name="Text Placeholder 2"/>
          <p:cNvSpPr>
            <a:spLocks noGrp="1"/>
          </p:cNvSpPr>
          <p:nvPr>
            <p:ph idx="10" hasCustomPrompt="1"/>
          </p:nvPr>
        </p:nvSpPr>
        <p:spPr>
          <a:xfrm>
            <a:off x="6253213" y="1825625"/>
            <a:ext cx="5100587" cy="4351338"/>
          </a:xfrm>
          <a:prstGeom prst="rect">
            <a:avLst/>
          </a:prstGeom>
          <a:solidFill>
            <a:srgbClr val="2FC9FF"/>
          </a:solidFill>
        </p:spPr>
        <p:txBody>
          <a:bodyPr vert="horz" lIns="91440" tIns="45720" rIns="91440" bIns="45720" rtlCol="0">
            <a:normAutofit/>
          </a:bodyPr>
          <a:lstStyle>
            <a:lvl1pPr marL="228600" indent="-228600">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685800" indent="-228600">
              <a:lnSpc>
                <a:spcPct val="150000"/>
              </a:lnSpc>
              <a:buClr>
                <a:schemeClr val="bg1"/>
              </a:buClr>
              <a:buSzPct val="100000"/>
              <a:buFont typeface="Wingdings" panose="05000000000000000000" pitchFamily="2" charset="2"/>
              <a:buChar char="§"/>
              <a:defRPr sz="3200">
                <a:solidFill>
                  <a:schemeClr val="bg1"/>
                </a:solidFill>
                <a:latin typeface="Segoe UI Light" panose="020B0502040204020203" pitchFamily="34" charset="0"/>
                <a:cs typeface="Segoe UI Light" panose="020B0502040204020203" pitchFamily="34" charset="0"/>
              </a:defRPr>
            </a:lvl2pPr>
            <a:lvl3pPr marL="1143000" indent="-228600">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p>
          <a:p>
            <a:pPr lvl="2"/>
            <a:r>
              <a:rPr lang="en-US" dirty="0"/>
              <a:t>Second level</a:t>
            </a:r>
          </a:p>
          <a:p>
            <a:pPr lvl="3"/>
            <a:r>
              <a:rPr lang="en-US" dirty="0"/>
              <a:t>Third level</a:t>
            </a:r>
          </a:p>
          <a:p>
            <a:pPr lvl="4"/>
            <a:r>
              <a:rPr lang="en-US" dirty="0"/>
              <a:t>Fourth level</a:t>
            </a:r>
          </a:p>
          <a:p>
            <a:pPr lvl="0"/>
            <a:endParaRPr lang="en-GB" dirty="0"/>
          </a:p>
        </p:txBody>
      </p:sp>
    </p:spTree>
    <p:extLst>
      <p:ext uri="{BB962C8B-B14F-4D97-AF65-F5344CB8AC3E}">
        <p14:creationId xmlns:p14="http://schemas.microsoft.com/office/powerpoint/2010/main" val="213599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ke a point - RED">
    <p:bg>
      <p:bgPr>
        <a:solidFill>
          <a:srgbClr val="FF5050"/>
        </a:solidFill>
        <a:effectLst/>
      </p:bgPr>
    </p:bg>
    <p:spTree>
      <p:nvGrpSpPr>
        <p:cNvPr id="1" name=""/>
        <p:cNvGrpSpPr/>
        <p:nvPr/>
      </p:nvGrpSpPr>
      <p:grpSpPr>
        <a:xfrm>
          <a:off x="0" y="0"/>
          <a:ext cx="0" cy="0"/>
          <a:chOff x="0" y="0"/>
          <a:chExt cx="0" cy="0"/>
        </a:xfrm>
      </p:grpSpPr>
      <p:sp>
        <p:nvSpPr>
          <p:cNvPr id="6" name="Rectangle 5"/>
          <p:cNvSpPr/>
          <p:nvPr/>
        </p:nvSpPr>
        <p:spPr>
          <a:xfrm>
            <a:off x="0" y="5989320"/>
            <a:ext cx="12192000" cy="8686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p:cNvSpPr>
            <a:spLocks noGrp="1"/>
          </p:cNvSpPr>
          <p:nvPr>
            <p:ph type="title" hasCustomPrompt="1"/>
          </p:nvPr>
        </p:nvSpPr>
        <p:spPr>
          <a:xfrm>
            <a:off x="838200" y="2658745"/>
            <a:ext cx="10515600" cy="1325563"/>
          </a:xfrm>
          <a:prstGeom prst="rect">
            <a:avLst/>
          </a:prstGeom>
        </p:spPr>
        <p:txBody>
          <a:bodyPr vert="horz" lIns="91440" tIns="45720" rIns="91440" bIns="45720" rtlCol="0" anchor="ctr">
            <a:normAutofit/>
          </a:bodyPr>
          <a:lstStyle>
            <a:lvl1pPr algn="ctr">
              <a:defRPr sz="5400">
                <a:solidFill>
                  <a:schemeClr val="bg1"/>
                </a:solidFill>
                <a:latin typeface="Segoe UI Light" panose="020B0502040204020203" pitchFamily="34" charset="0"/>
                <a:cs typeface="Segoe UI Light" panose="020B0502040204020203" pitchFamily="34" charset="0"/>
              </a:defRPr>
            </a:lvl1pPr>
          </a:lstStyle>
          <a:p>
            <a:r>
              <a:rPr lang="en-US" dirty="0"/>
              <a:t>Make an important point</a:t>
            </a:r>
            <a:endParaRPr lang="en-GB" dirty="0"/>
          </a:p>
        </p:txBody>
      </p:sp>
    </p:spTree>
    <p:extLst>
      <p:ext uri="{BB962C8B-B14F-4D97-AF65-F5344CB8AC3E}">
        <p14:creationId xmlns:p14="http://schemas.microsoft.com/office/powerpoint/2010/main" val="3905468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151120" y="559751"/>
            <a:ext cx="6644640" cy="692468"/>
          </a:xfrm>
          <a:prstGeom prst="rect">
            <a:avLst/>
          </a:prstGeom>
        </p:spPr>
        <p:txBody>
          <a:bodyPr vert="horz" lIns="91440" tIns="45720" rIns="91440" bIns="45720" rtlCol="0" anchor="ctr">
            <a:normAutofit/>
          </a:bodyPr>
          <a:lstStyle>
            <a:lvl1pPr algn="ctr">
              <a:defRPr sz="36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sub title</a:t>
            </a:r>
            <a:endParaRPr lang="en-GB" dirty="0"/>
          </a:p>
        </p:txBody>
      </p:sp>
      <p:sp>
        <p:nvSpPr>
          <p:cNvPr id="2" name="Rectangle 1"/>
          <p:cNvSpPr/>
          <p:nvPr/>
        </p:nvSpPr>
        <p:spPr>
          <a:xfrm>
            <a:off x="0" y="6233160"/>
            <a:ext cx="12192000" cy="62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4648200" cy="685800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idx="11" hasCustomPrompt="1"/>
          </p:nvPr>
        </p:nvSpPr>
        <p:spPr>
          <a:xfrm>
            <a:off x="5151120" y="1568768"/>
            <a:ext cx="6644640" cy="4717732"/>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2" hasCustomPrompt="1"/>
          </p:nvPr>
        </p:nvSpPr>
        <p:spPr>
          <a:xfrm>
            <a:off x="563880" y="489425"/>
            <a:ext cx="3573780" cy="833119"/>
          </a:xfrm>
        </p:spPr>
        <p:txBody>
          <a:bodyPr>
            <a:normAutofit/>
          </a:bodyPr>
          <a:lstStyle>
            <a:lvl1pPr marL="0" indent="0" algn="ctr">
              <a:buNone/>
              <a:defRPr sz="4800">
                <a:solidFill>
                  <a:schemeClr val="bg1"/>
                </a:solidFill>
                <a:latin typeface="Segoe UI Light" panose="020B0502040204020203" pitchFamily="34" charset="0"/>
                <a:cs typeface="Segoe UI Light" panose="020B0502040204020203" pitchFamily="34" charset="0"/>
              </a:defRPr>
            </a:lvl1pPr>
          </a:lstStyle>
          <a:p>
            <a:pPr lvl="0"/>
            <a:r>
              <a:rPr lang="en-GB" dirty="0"/>
              <a:t>Enter title</a:t>
            </a:r>
          </a:p>
        </p:txBody>
      </p:sp>
    </p:spTree>
    <p:extLst>
      <p:ext uri="{BB962C8B-B14F-4D97-AF65-F5344CB8AC3E}">
        <p14:creationId xmlns:p14="http://schemas.microsoft.com/office/powerpoint/2010/main" val="2655486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151120" y="559751"/>
            <a:ext cx="6644640" cy="692468"/>
          </a:xfrm>
          <a:prstGeom prst="rect">
            <a:avLst/>
          </a:prstGeom>
        </p:spPr>
        <p:txBody>
          <a:bodyPr vert="horz" lIns="91440" tIns="45720" rIns="91440" bIns="45720" rtlCol="0" anchor="ctr">
            <a:normAutofit/>
          </a:bodyPr>
          <a:lstStyle>
            <a:lvl1pPr algn="ctr">
              <a:defRPr sz="36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sub title</a:t>
            </a:r>
            <a:endParaRPr lang="en-GB" dirty="0"/>
          </a:p>
        </p:txBody>
      </p:sp>
      <p:sp>
        <p:nvSpPr>
          <p:cNvPr id="2" name="Rectangle 1"/>
          <p:cNvSpPr/>
          <p:nvPr/>
        </p:nvSpPr>
        <p:spPr>
          <a:xfrm>
            <a:off x="0" y="6233160"/>
            <a:ext cx="12192000" cy="62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4648200" cy="6858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idx="11" hasCustomPrompt="1"/>
          </p:nvPr>
        </p:nvSpPr>
        <p:spPr>
          <a:xfrm>
            <a:off x="5151120" y="1568768"/>
            <a:ext cx="6644640" cy="4717732"/>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2" hasCustomPrompt="1"/>
          </p:nvPr>
        </p:nvSpPr>
        <p:spPr>
          <a:xfrm>
            <a:off x="563880" y="489425"/>
            <a:ext cx="3573780" cy="833119"/>
          </a:xfrm>
        </p:spPr>
        <p:txBody>
          <a:bodyPr>
            <a:normAutofit/>
          </a:bodyPr>
          <a:lstStyle>
            <a:lvl1pPr marL="0" indent="0" algn="ctr">
              <a:buNone/>
              <a:defRPr sz="4800">
                <a:solidFill>
                  <a:schemeClr val="bg1"/>
                </a:solidFill>
                <a:latin typeface="Segoe UI Light" panose="020B0502040204020203" pitchFamily="34" charset="0"/>
                <a:cs typeface="Segoe UI Light" panose="020B0502040204020203" pitchFamily="34" charset="0"/>
              </a:defRPr>
            </a:lvl1pPr>
          </a:lstStyle>
          <a:p>
            <a:pPr lvl="0"/>
            <a:r>
              <a:rPr lang="en-GB" dirty="0"/>
              <a:t>Enter title</a:t>
            </a:r>
          </a:p>
        </p:txBody>
      </p:sp>
    </p:spTree>
    <p:extLst>
      <p:ext uri="{BB962C8B-B14F-4D97-AF65-F5344CB8AC3E}">
        <p14:creationId xmlns:p14="http://schemas.microsoft.com/office/powerpoint/2010/main" val="327782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5" name="Text Placeholder 2"/>
          <p:cNvSpPr>
            <a:spLocks noGrp="1"/>
          </p:cNvSpPr>
          <p:nvPr>
            <p:ph idx="1"/>
          </p:nvPr>
        </p:nvSpPr>
        <p:spPr>
          <a:xfrm>
            <a:off x="838200" y="1825625"/>
            <a:ext cx="5100587" cy="940435"/>
          </a:xfrm>
          <a:prstGeom prst="rect">
            <a:avLst/>
          </a:prstGeom>
          <a:solidFill>
            <a:srgbClr val="FF5050"/>
          </a:solidFill>
        </p:spPr>
        <p:txBody>
          <a:bodyPr vert="horz" lIns="91440" tIns="45720" rIns="91440" bIns="45720" rtlCol="0" anchor="t">
            <a:normAutofit/>
          </a:bodyPr>
          <a:lstStyle>
            <a:lvl1pPr marL="228600" indent="-228600" algn="l">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3200">
                <a:solidFill>
                  <a:schemeClr val="bg1"/>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
        <p:nvSpPr>
          <p:cNvPr id="9" name="Text Placeholder 2"/>
          <p:cNvSpPr>
            <a:spLocks noGrp="1"/>
          </p:cNvSpPr>
          <p:nvPr>
            <p:ph idx="10" hasCustomPrompt="1"/>
          </p:nvPr>
        </p:nvSpPr>
        <p:spPr>
          <a:xfrm>
            <a:off x="6253213" y="1825625"/>
            <a:ext cx="5100587" cy="940435"/>
          </a:xfrm>
          <a:prstGeom prst="rect">
            <a:avLst/>
          </a:prstGeom>
          <a:solidFill>
            <a:srgbClr val="2FC9FF"/>
          </a:solidFill>
        </p:spPr>
        <p:txBody>
          <a:bodyPr vert="horz" lIns="91440" tIns="45720" rIns="91440" bIns="45720" rtlCol="0">
            <a:normAutofit/>
          </a:bodyPr>
          <a:lstStyle>
            <a:lvl1pPr marL="228600" indent="-228600">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457200" indent="0">
              <a:lnSpc>
                <a:spcPct val="150000"/>
              </a:lnSpc>
              <a:buClr>
                <a:schemeClr val="bg1"/>
              </a:buClr>
              <a:buSzPct val="100000"/>
              <a:buFont typeface="Wingdings" panose="05000000000000000000" pitchFamily="2" charset="2"/>
              <a:buNone/>
              <a:defRPr sz="3200">
                <a:solidFill>
                  <a:schemeClr val="bg1"/>
                </a:solidFill>
                <a:latin typeface="Segoe UI Light" panose="020B0502040204020203" pitchFamily="34" charset="0"/>
                <a:cs typeface="Segoe UI Light" panose="020B0502040204020203" pitchFamily="34" charset="0"/>
              </a:defRPr>
            </a:lvl2pPr>
            <a:lvl3pPr marL="1143000" indent="-228600">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endParaRPr lang="en-GB" dirty="0"/>
          </a:p>
        </p:txBody>
      </p:sp>
      <p:sp>
        <p:nvSpPr>
          <p:cNvPr id="11" name="Text Placeholder 2"/>
          <p:cNvSpPr>
            <a:spLocks noGrp="1"/>
          </p:cNvSpPr>
          <p:nvPr>
            <p:ph idx="11" hasCustomPrompt="1"/>
          </p:nvPr>
        </p:nvSpPr>
        <p:spPr>
          <a:xfrm>
            <a:off x="838200" y="2900997"/>
            <a:ext cx="5100587" cy="3275966"/>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Text Placeholder 2"/>
          <p:cNvSpPr>
            <a:spLocks noGrp="1"/>
          </p:cNvSpPr>
          <p:nvPr>
            <p:ph idx="12" hasCustomPrompt="1"/>
          </p:nvPr>
        </p:nvSpPr>
        <p:spPr>
          <a:xfrm>
            <a:off x="6253212" y="2900997"/>
            <a:ext cx="5100587" cy="3275966"/>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4888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10515600" cy="4351338"/>
          </a:xfrm>
          <a:prstGeom prst="rect">
            <a:avLst/>
          </a:prstGeom>
        </p:spPr>
        <p:txBody>
          <a:bodyPr vert="horz" lIns="91440" tIns="45720" rIns="91440" bIns="45720" rtlCol="0">
            <a:noAutofit/>
          </a:bodyPr>
          <a:lstStyle>
            <a:lvl1pPr marL="0" indent="0">
              <a:buClr>
                <a:srgbClr val="FF5050"/>
              </a:buClr>
              <a:buSzPct val="100000"/>
              <a:buFont typeface="Wingdings" panose="05000000000000000000" pitchFamily="2" charset="2"/>
              <a:buNone/>
              <a:defRPr lang="en-GB" sz="3200" b="0" i="0" u="none" strike="noStrike" smtClean="0">
                <a:solidFill>
                  <a:schemeClr val="tx1">
                    <a:lumMod val="65000"/>
                    <a:lumOff val="35000"/>
                  </a:schemeClr>
                </a:solidFill>
                <a:effectLst/>
                <a:latin typeface="Segoe UI Light" panose="020B0502040204020203" pitchFamily="34" charset="0"/>
                <a:cs typeface="Segoe UI Light" panose="020B0502040204020203" pitchFamily="34" charset="0"/>
              </a:defRPr>
            </a:lvl1pPr>
            <a:lvl2pPr marL="685800" indent="-228600">
              <a:buClr>
                <a:srgbClr val="FF5050"/>
              </a:buClr>
              <a:buSzPct val="100000"/>
              <a:buFont typeface="Wingdings" panose="05000000000000000000" pitchFamily="2" charset="2"/>
              <a:buChar char="§"/>
              <a:defRPr sz="4000">
                <a:solidFill>
                  <a:schemeClr val="bg2">
                    <a:lumMod val="25000"/>
                  </a:schemeClr>
                </a:solidFill>
                <a:latin typeface="Segoe UI Light" panose="020B0502040204020203" pitchFamily="34" charset="0"/>
                <a:cs typeface="Segoe UI Light" panose="020B0502040204020203" pitchFamily="34" charset="0"/>
              </a:defRPr>
            </a:lvl2pPr>
            <a:lvl3pPr marL="1143000" indent="-228600">
              <a:buClr>
                <a:srgbClr val="FF5050"/>
              </a:buClr>
              <a:buSzPct val="100000"/>
              <a:buFont typeface="Wingdings" panose="05000000000000000000" pitchFamily="2" charset="2"/>
              <a:buChar char="§"/>
              <a:defRPr sz="3600">
                <a:solidFill>
                  <a:schemeClr val="bg2">
                    <a:lumMod val="25000"/>
                  </a:schemeClr>
                </a:solidFill>
                <a:latin typeface="Segoe UI Light" panose="020B0502040204020203" pitchFamily="34" charset="0"/>
                <a:cs typeface="Segoe UI Light" panose="020B0502040204020203" pitchFamily="34" charset="0"/>
              </a:defRPr>
            </a:lvl3pPr>
            <a:lvl4pPr marL="16002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4pPr>
            <a:lvl5pPr marL="20574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5pPr>
          </a:lstStyle>
          <a:p>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Aenean</a:t>
            </a:r>
            <a:r>
              <a:rPr lang="en-GB" dirty="0"/>
              <a:t> </a:t>
            </a:r>
            <a:r>
              <a:rPr lang="en-GB" dirty="0" err="1"/>
              <a:t>commodo</a:t>
            </a:r>
            <a:r>
              <a:rPr lang="en-GB" dirty="0"/>
              <a:t> ligula </a:t>
            </a:r>
            <a:r>
              <a:rPr lang="en-GB" dirty="0" err="1"/>
              <a:t>eget</a:t>
            </a:r>
            <a:r>
              <a:rPr lang="en-GB" dirty="0"/>
              <a:t> </a:t>
            </a:r>
            <a:r>
              <a:rPr lang="en-GB" dirty="0" err="1"/>
              <a:t>dolor</a:t>
            </a:r>
            <a:r>
              <a:rPr lang="en-GB" dirty="0"/>
              <a:t>. </a:t>
            </a:r>
            <a:r>
              <a:rPr lang="en-GB" dirty="0" err="1"/>
              <a:t>Aenean</a:t>
            </a:r>
            <a:r>
              <a:rPr lang="en-GB" dirty="0"/>
              <a:t> </a:t>
            </a:r>
            <a:r>
              <a:rPr lang="en-GB" dirty="0" err="1"/>
              <a:t>massa</a:t>
            </a:r>
            <a:r>
              <a:rPr lang="en-GB" dirty="0"/>
              <a:t>. Cum </a:t>
            </a:r>
            <a:r>
              <a:rPr lang="en-GB" dirty="0" err="1"/>
              <a:t>sociis</a:t>
            </a:r>
            <a:r>
              <a:rPr lang="en-GB" dirty="0"/>
              <a:t> </a:t>
            </a:r>
            <a:r>
              <a:rPr lang="en-GB" dirty="0" err="1"/>
              <a:t>natoque</a:t>
            </a:r>
            <a:r>
              <a:rPr lang="en-GB" dirty="0"/>
              <a:t> </a:t>
            </a:r>
            <a:r>
              <a:rPr lang="en-GB" dirty="0" err="1"/>
              <a:t>penatibus</a:t>
            </a:r>
            <a:r>
              <a:rPr lang="en-GB" dirty="0"/>
              <a:t> et </a:t>
            </a:r>
            <a:r>
              <a:rPr lang="en-GB" dirty="0" err="1"/>
              <a:t>magnis</a:t>
            </a:r>
            <a:r>
              <a:rPr lang="en-GB" dirty="0"/>
              <a:t> dis parturient </a:t>
            </a:r>
            <a:r>
              <a:rPr lang="en-GB" dirty="0" err="1"/>
              <a:t>montes</a:t>
            </a:r>
            <a:r>
              <a:rPr lang="en-GB" dirty="0"/>
              <a:t>, </a:t>
            </a:r>
            <a:r>
              <a:rPr lang="en-GB" dirty="0" err="1"/>
              <a:t>nascetur</a:t>
            </a:r>
            <a:r>
              <a:rPr lang="en-GB" dirty="0"/>
              <a:t> </a:t>
            </a:r>
            <a:r>
              <a:rPr lang="en-GB" dirty="0" err="1"/>
              <a:t>ridiculus</a:t>
            </a:r>
            <a:r>
              <a:rPr lang="en-GB" dirty="0"/>
              <a:t> mus. </a:t>
            </a:r>
            <a:r>
              <a:rPr lang="en-GB" dirty="0" err="1"/>
              <a:t>Donec</a:t>
            </a:r>
            <a:r>
              <a:rPr lang="en-GB" dirty="0"/>
              <a:t> </a:t>
            </a:r>
            <a:r>
              <a:rPr lang="en-GB" dirty="0" err="1"/>
              <a:t>quam</a:t>
            </a:r>
            <a:r>
              <a:rPr lang="en-GB" dirty="0"/>
              <a:t> </a:t>
            </a:r>
            <a:r>
              <a:rPr lang="en-GB" dirty="0" err="1"/>
              <a:t>felis</a:t>
            </a:r>
            <a:r>
              <a:rPr lang="en-GB" dirty="0"/>
              <a:t>, </a:t>
            </a:r>
            <a:r>
              <a:rPr lang="en-GB" dirty="0" err="1"/>
              <a:t>ultricies</a:t>
            </a:r>
            <a:r>
              <a:rPr lang="en-GB" dirty="0"/>
              <a:t> </a:t>
            </a:r>
            <a:r>
              <a:rPr lang="en-GB" dirty="0" err="1"/>
              <a:t>nec</a:t>
            </a:r>
            <a:r>
              <a:rPr lang="en-GB" dirty="0"/>
              <a:t>, </a:t>
            </a:r>
            <a:r>
              <a:rPr lang="en-GB" dirty="0" err="1"/>
              <a:t>pellentesque</a:t>
            </a:r>
            <a:r>
              <a:rPr lang="en-GB" dirty="0"/>
              <a:t> </a:t>
            </a:r>
            <a:r>
              <a:rPr lang="en-GB" dirty="0" err="1"/>
              <a:t>eu</a:t>
            </a:r>
            <a:r>
              <a:rPr lang="en-GB" dirty="0"/>
              <a:t>, </a:t>
            </a:r>
            <a:r>
              <a:rPr lang="en-GB" dirty="0" err="1"/>
              <a:t>pretium</a:t>
            </a:r>
            <a:r>
              <a:rPr lang="en-GB" dirty="0"/>
              <a:t> </a:t>
            </a:r>
            <a:r>
              <a:rPr lang="en-GB" dirty="0" err="1"/>
              <a:t>quis</a:t>
            </a:r>
            <a:r>
              <a:rPr lang="en-GB" dirty="0"/>
              <a:t>, sem. </a:t>
            </a:r>
            <a:r>
              <a:rPr lang="en-GB" dirty="0" err="1"/>
              <a:t>Nulla</a:t>
            </a:r>
            <a:r>
              <a:rPr lang="en-GB" dirty="0"/>
              <a:t> </a:t>
            </a:r>
            <a:r>
              <a:rPr lang="en-GB" dirty="0" err="1"/>
              <a:t>consequat</a:t>
            </a:r>
            <a:r>
              <a:rPr lang="en-GB" dirty="0"/>
              <a:t> </a:t>
            </a:r>
            <a:r>
              <a:rPr lang="en-GB" dirty="0" err="1"/>
              <a:t>massa</a:t>
            </a:r>
            <a:r>
              <a:rPr lang="en-GB" dirty="0"/>
              <a:t> </a:t>
            </a:r>
            <a:r>
              <a:rPr lang="en-GB" dirty="0" err="1"/>
              <a:t>quis</a:t>
            </a:r>
            <a:r>
              <a:rPr lang="en-GB" dirty="0"/>
              <a:t> </a:t>
            </a:r>
            <a:r>
              <a:rPr lang="en-GB" dirty="0" err="1"/>
              <a:t>enim</a:t>
            </a:r>
            <a:r>
              <a:rPr lang="en-GB" dirty="0"/>
              <a:t>. </a:t>
            </a:r>
            <a:r>
              <a:rPr lang="en-GB" dirty="0" err="1"/>
              <a:t>Donec</a:t>
            </a:r>
            <a:r>
              <a:rPr lang="en-GB" dirty="0"/>
              <a:t> </a:t>
            </a:r>
            <a:r>
              <a:rPr lang="en-GB" dirty="0" err="1"/>
              <a:t>pede</a:t>
            </a:r>
            <a:r>
              <a:rPr lang="en-GB" dirty="0"/>
              <a:t> </a:t>
            </a:r>
            <a:r>
              <a:rPr lang="en-GB" dirty="0" err="1"/>
              <a:t>justo</a:t>
            </a:r>
            <a:r>
              <a:rPr lang="en-GB" dirty="0"/>
              <a:t>, </a:t>
            </a:r>
            <a:r>
              <a:rPr lang="en-GB" dirty="0" err="1"/>
              <a:t>fringilla</a:t>
            </a:r>
            <a:r>
              <a:rPr lang="en-GB" dirty="0"/>
              <a:t> </a:t>
            </a:r>
            <a:r>
              <a:rPr lang="en-GB" dirty="0" err="1"/>
              <a:t>vel</a:t>
            </a:r>
            <a:r>
              <a:rPr lang="en-GB" dirty="0"/>
              <a:t>, </a:t>
            </a:r>
            <a:r>
              <a:rPr lang="en-GB" dirty="0" err="1"/>
              <a:t>aliquet</a:t>
            </a:r>
            <a:r>
              <a:rPr lang="en-GB" dirty="0"/>
              <a:t> </a:t>
            </a:r>
            <a:r>
              <a:rPr lang="en-GB" dirty="0" err="1"/>
              <a:t>nec</a:t>
            </a:r>
            <a:r>
              <a:rPr lang="en-GB" dirty="0"/>
              <a:t>, </a:t>
            </a:r>
            <a:r>
              <a:rPr lang="en-GB" dirty="0" err="1"/>
              <a:t>vulputate</a:t>
            </a:r>
            <a:r>
              <a:rPr lang="en-GB" dirty="0"/>
              <a:t> </a:t>
            </a:r>
            <a:r>
              <a:rPr lang="en-GB" dirty="0" err="1"/>
              <a:t>eget</a:t>
            </a:r>
            <a:r>
              <a:rPr lang="en-GB" dirty="0"/>
              <a:t>, </a:t>
            </a:r>
            <a:r>
              <a:rPr lang="en-GB" dirty="0" err="1"/>
              <a:t>arcu</a:t>
            </a:r>
            <a:r>
              <a:rPr lang="en-GB" dirty="0"/>
              <a:t>. In </a:t>
            </a:r>
            <a:r>
              <a:rPr lang="en-GB" dirty="0" err="1"/>
              <a:t>enim</a:t>
            </a:r>
            <a:r>
              <a:rPr lang="en-GB" dirty="0"/>
              <a:t> </a:t>
            </a:r>
            <a:r>
              <a:rPr lang="en-GB" dirty="0" err="1"/>
              <a:t>justo</a:t>
            </a:r>
            <a:r>
              <a:rPr lang="en-GB" dirty="0"/>
              <a:t>, </a:t>
            </a:r>
            <a:r>
              <a:rPr lang="en-GB" dirty="0" err="1"/>
              <a:t>rhoncus</a:t>
            </a:r>
            <a:r>
              <a:rPr lang="en-GB" dirty="0"/>
              <a:t> </a:t>
            </a:r>
            <a:r>
              <a:rPr lang="en-GB" dirty="0" err="1"/>
              <a:t>ut</a:t>
            </a:r>
            <a:r>
              <a:rPr lang="en-GB" dirty="0"/>
              <a:t>, </a:t>
            </a:r>
            <a:r>
              <a:rPr lang="en-GB" dirty="0" err="1"/>
              <a:t>imperdiet</a:t>
            </a:r>
            <a:r>
              <a:rPr lang="en-GB" dirty="0"/>
              <a:t> a, </a:t>
            </a:r>
            <a:r>
              <a:rPr lang="en-GB" dirty="0" err="1"/>
              <a:t>venenatis</a:t>
            </a:r>
            <a:r>
              <a:rPr lang="en-GB" dirty="0"/>
              <a:t> vitae, </a:t>
            </a:r>
            <a:r>
              <a:rPr lang="en-GB" dirty="0" err="1"/>
              <a:t>justo</a:t>
            </a:r>
            <a:r>
              <a:rPr lang="en-GB" dirty="0"/>
              <a:t>. </a:t>
            </a:r>
            <a:r>
              <a:rPr lang="en-GB" dirty="0" err="1"/>
              <a:t>Nullam</a:t>
            </a:r>
            <a:r>
              <a:rPr lang="en-GB" dirty="0"/>
              <a:t> dictum </a:t>
            </a:r>
            <a:r>
              <a:rPr lang="en-GB" dirty="0" err="1"/>
              <a:t>felis</a:t>
            </a:r>
            <a:r>
              <a:rPr lang="en-GB" dirty="0"/>
              <a:t> </a:t>
            </a:r>
            <a:r>
              <a:rPr lang="en-GB" dirty="0" err="1"/>
              <a:t>eu</a:t>
            </a:r>
            <a:r>
              <a:rPr lang="en-GB" dirty="0"/>
              <a:t> </a:t>
            </a:r>
            <a:r>
              <a:rPr lang="en-GB" dirty="0" err="1"/>
              <a:t>pede</a:t>
            </a:r>
            <a:r>
              <a:rPr lang="en-GB" dirty="0"/>
              <a:t> </a:t>
            </a:r>
            <a:r>
              <a:rPr lang="en-GB" dirty="0" err="1"/>
              <a:t>mollis</a:t>
            </a:r>
            <a:r>
              <a:rPr lang="en-GB" dirty="0"/>
              <a:t> </a:t>
            </a:r>
            <a:r>
              <a:rPr lang="en-GB" dirty="0" err="1"/>
              <a:t>pretium</a:t>
            </a:r>
            <a:r>
              <a:rPr lang="en-GB" dirty="0"/>
              <a:t>. Integer </a:t>
            </a:r>
            <a:r>
              <a:rPr lang="en-GB" dirty="0" err="1"/>
              <a:t>tincidunt</a:t>
            </a:r>
            <a:r>
              <a:rPr lang="en-GB" dirty="0"/>
              <a:t>. </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Tree>
    <p:extLst>
      <p:ext uri="{BB962C8B-B14F-4D97-AF65-F5344CB8AC3E}">
        <p14:creationId xmlns:p14="http://schemas.microsoft.com/office/powerpoint/2010/main" val="1364029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Blank">
    <p:spTree>
      <p:nvGrpSpPr>
        <p:cNvPr id="1" name=""/>
        <p:cNvGrpSpPr/>
        <p:nvPr/>
      </p:nvGrpSpPr>
      <p:grpSpPr>
        <a:xfrm>
          <a:off x="0" y="0"/>
          <a:ext cx="0" cy="0"/>
          <a:chOff x="0" y="0"/>
          <a:chExt cx="0" cy="0"/>
        </a:xfrm>
      </p:grpSpPr>
      <p:sp>
        <p:nvSpPr>
          <p:cNvPr id="8" name="Rectangle: Rounded Corners 7"/>
          <p:cNvSpPr/>
          <p:nvPr/>
        </p:nvSpPr>
        <p:spPr>
          <a:xfrm>
            <a:off x="594360" y="556260"/>
            <a:ext cx="10957560" cy="891540"/>
          </a:xfrm>
          <a:prstGeom prst="roundRect">
            <a:avLst>
              <a:gd name="adj" fmla="val 9695"/>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594360" y="4823460"/>
            <a:ext cx="10957560" cy="891540"/>
          </a:xfrm>
          <a:prstGeom prst="roundRect">
            <a:avLst>
              <a:gd name="adj" fmla="val 9695"/>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p:cNvSpPr/>
          <p:nvPr/>
        </p:nvSpPr>
        <p:spPr>
          <a:xfrm>
            <a:off x="594360" y="845820"/>
            <a:ext cx="10957560" cy="45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
          <p:cNvSpPr>
            <a:spLocks noGrp="1"/>
          </p:cNvSpPr>
          <p:nvPr>
            <p:ph idx="1" hasCustomPrompt="1"/>
          </p:nvPr>
        </p:nvSpPr>
        <p:spPr>
          <a:xfrm>
            <a:off x="739140" y="956151"/>
            <a:ext cx="10515600" cy="4351338"/>
          </a:xfrm>
          <a:prstGeom prst="rect">
            <a:avLst/>
          </a:prstGeom>
        </p:spPr>
        <p:txBody>
          <a:bodyPr vert="horz" lIns="91440" tIns="45720" rIns="91440" bIns="45720" rtlCol="0">
            <a:noAutofit/>
          </a:bodyPr>
          <a:lstStyle>
            <a:lvl1pPr marL="0" indent="0">
              <a:buClr>
                <a:srgbClr val="FF5050"/>
              </a:buClr>
              <a:buSzPct val="100000"/>
              <a:buFont typeface="Wingdings" panose="05000000000000000000" pitchFamily="2" charset="2"/>
              <a:buNone/>
              <a:defRPr lang="en-GB" sz="2400" b="0" i="0" u="none" strike="noStrike" baseline="0" smtClean="0">
                <a:solidFill>
                  <a:schemeClr val="bg1"/>
                </a:solidFill>
                <a:effectLst/>
                <a:latin typeface="Consolas" panose="020B0609020204030204" pitchFamily="49" charset="0"/>
                <a:cs typeface="Segoe UI Light" panose="020B0502040204020203" pitchFamily="34" charset="0"/>
              </a:defRPr>
            </a:lvl1pPr>
            <a:lvl2pPr marL="685800" indent="-228600">
              <a:buClr>
                <a:srgbClr val="FF5050"/>
              </a:buClr>
              <a:buSzPct val="100000"/>
              <a:buFont typeface="Wingdings" panose="05000000000000000000" pitchFamily="2" charset="2"/>
              <a:buChar char="§"/>
              <a:defRPr sz="4000">
                <a:solidFill>
                  <a:schemeClr val="bg2">
                    <a:lumMod val="25000"/>
                  </a:schemeClr>
                </a:solidFill>
                <a:latin typeface="Segoe UI Light" panose="020B0502040204020203" pitchFamily="34" charset="0"/>
                <a:cs typeface="Segoe UI Light" panose="020B0502040204020203" pitchFamily="34" charset="0"/>
              </a:defRPr>
            </a:lvl2pPr>
            <a:lvl3pPr marL="1143000" indent="-228600">
              <a:buClr>
                <a:srgbClr val="FF5050"/>
              </a:buClr>
              <a:buSzPct val="100000"/>
              <a:buFont typeface="Wingdings" panose="05000000000000000000" pitchFamily="2" charset="2"/>
              <a:buChar char="§"/>
              <a:defRPr sz="3600">
                <a:solidFill>
                  <a:schemeClr val="bg2">
                    <a:lumMod val="25000"/>
                  </a:schemeClr>
                </a:solidFill>
                <a:latin typeface="Segoe UI Light" panose="020B0502040204020203" pitchFamily="34" charset="0"/>
                <a:cs typeface="Segoe UI Light" panose="020B0502040204020203" pitchFamily="34" charset="0"/>
              </a:defRPr>
            </a:lvl3pPr>
            <a:lvl4pPr marL="16002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4pPr>
            <a:lvl5pPr marL="2057400" indent="-228600">
              <a:buClr>
                <a:srgbClr val="FF5050"/>
              </a:buClr>
              <a:buSzPct val="100000"/>
              <a:buFont typeface="Wingdings" panose="05000000000000000000" pitchFamily="2" charset="2"/>
              <a:buChar char="§"/>
              <a:defRPr sz="3200">
                <a:solidFill>
                  <a:schemeClr val="bg2">
                    <a:lumMod val="25000"/>
                  </a:schemeClr>
                </a:solidFill>
                <a:latin typeface="Segoe UI Light" panose="020B0502040204020203" pitchFamily="34" charset="0"/>
                <a:cs typeface="Segoe UI Light" panose="020B0502040204020203" pitchFamily="34" charset="0"/>
              </a:defRPr>
            </a:lvl5pPr>
          </a:lstStyle>
          <a:p>
            <a:r>
              <a:rPr lang="en-GB" dirty="0"/>
              <a:t>using System.*</a:t>
            </a:r>
          </a:p>
          <a:p>
            <a:endParaRPr lang="en-GB" dirty="0"/>
          </a:p>
          <a:p>
            <a:r>
              <a:rPr lang="en-GB" dirty="0"/>
              <a:t>public static void Main(</a:t>
            </a:r>
            <a:r>
              <a:rPr lang="en-GB" dirty="0" err="1"/>
              <a:t>int</a:t>
            </a:r>
            <a:r>
              <a:rPr lang="en-GB" dirty="0"/>
              <a:t> </a:t>
            </a:r>
            <a:r>
              <a:rPr lang="en-GB" dirty="0" err="1"/>
              <a:t>argc</a:t>
            </a:r>
            <a:r>
              <a:rPr lang="en-GB" dirty="0"/>
              <a:t>, char[] </a:t>
            </a:r>
            <a:r>
              <a:rPr lang="en-GB" dirty="0" err="1"/>
              <a:t>args</a:t>
            </a:r>
            <a:r>
              <a:rPr lang="en-GB" dirty="0"/>
              <a:t>)</a:t>
            </a:r>
          </a:p>
          <a:p>
            <a:r>
              <a:rPr lang="en-GB" dirty="0"/>
              <a:t>{</a:t>
            </a:r>
          </a:p>
          <a:p>
            <a:r>
              <a:rPr lang="en-GB" dirty="0"/>
              <a:t>	</a:t>
            </a:r>
            <a:r>
              <a:rPr lang="en-GB" dirty="0" err="1"/>
              <a:t>var</a:t>
            </a:r>
            <a:r>
              <a:rPr lang="en-GB" dirty="0"/>
              <a:t> text = “Hello World”;</a:t>
            </a:r>
          </a:p>
          <a:p>
            <a:r>
              <a:rPr lang="en-GB" dirty="0"/>
              <a:t>	</a:t>
            </a:r>
            <a:r>
              <a:rPr lang="en-GB" dirty="0" err="1"/>
              <a:t>Console.WriteLine</a:t>
            </a:r>
            <a:r>
              <a:rPr lang="en-GB" dirty="0"/>
              <a:t>(text);</a:t>
            </a:r>
          </a:p>
          <a:p>
            <a:r>
              <a:rPr lang="en-GB" dirty="0"/>
              <a:t>}</a:t>
            </a:r>
          </a:p>
        </p:txBody>
      </p:sp>
      <p:sp>
        <p:nvSpPr>
          <p:cNvPr id="11" name="Rectangle 10"/>
          <p:cNvSpPr/>
          <p:nvPr/>
        </p:nvSpPr>
        <p:spPr>
          <a:xfrm>
            <a:off x="3931920" y="-228600"/>
            <a:ext cx="1097280" cy="129540"/>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303520" y="-224949"/>
            <a:ext cx="1097280" cy="12954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675120" y="-228600"/>
            <a:ext cx="1097280" cy="1295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783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8200" y="52514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sign off</a:t>
            </a:r>
            <a:endParaRPr lang="en-GB"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636" t="30121" r="34091" b="30243"/>
          <a:stretch/>
        </p:blipFill>
        <p:spPr>
          <a:xfrm>
            <a:off x="4785360" y="2266485"/>
            <a:ext cx="2621280" cy="2491740"/>
          </a:xfrm>
          <a:prstGeom prst="rect">
            <a:avLst/>
          </a:prstGeom>
        </p:spPr>
      </p:pic>
      <p:sp>
        <p:nvSpPr>
          <p:cNvPr id="3" name="Rectangle 2"/>
          <p:cNvSpPr/>
          <p:nvPr/>
        </p:nvSpPr>
        <p:spPr>
          <a:xfrm>
            <a:off x="0" y="5996940"/>
            <a:ext cx="12192000" cy="861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5622586"/>
            <a:ext cx="12192000" cy="123541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p:cNvSpPr txBox="1">
            <a:spLocks/>
          </p:cNvSpPr>
          <p:nvPr/>
        </p:nvSpPr>
        <p:spPr>
          <a:xfrm>
            <a:off x="0" y="5903838"/>
            <a:ext cx="2819400" cy="6729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85000"/>
                    <a:lumOff val="15000"/>
                  </a:schemeClr>
                </a:solidFill>
                <a:latin typeface="Segoe UI Light" panose="020B0502040204020203" pitchFamily="34" charset="0"/>
                <a:ea typeface="+mj-ea"/>
                <a:cs typeface="Segoe UI Light" panose="020B0502040204020203" pitchFamily="34" charset="0"/>
              </a:defRPr>
            </a:lvl1pPr>
          </a:lstStyle>
          <a:p>
            <a:r>
              <a:rPr lang="en-US" sz="2400" dirty="0">
                <a:solidFill>
                  <a:schemeClr val="bg1"/>
                </a:solidFill>
              </a:rPr>
              <a:t>dotjson.uk</a:t>
            </a:r>
            <a:endParaRPr lang="en-GB" sz="2400" dirty="0">
              <a:solidFill>
                <a:schemeClr val="bg1"/>
              </a:solidFill>
            </a:endParaRPr>
          </a:p>
        </p:txBody>
      </p:sp>
    </p:spTree>
    <p:extLst>
      <p:ext uri="{BB962C8B-B14F-4D97-AF65-F5344CB8AC3E}">
        <p14:creationId xmlns:p14="http://schemas.microsoft.com/office/powerpoint/2010/main" val="37407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ke a point - BLUE">
    <p:bg>
      <p:bgPr>
        <a:solidFill>
          <a:srgbClr val="2FC9FF"/>
        </a:solidFill>
        <a:effectLst/>
      </p:bgPr>
    </p:bg>
    <p:spTree>
      <p:nvGrpSpPr>
        <p:cNvPr id="1" name=""/>
        <p:cNvGrpSpPr/>
        <p:nvPr/>
      </p:nvGrpSpPr>
      <p:grpSpPr>
        <a:xfrm>
          <a:off x="0" y="0"/>
          <a:ext cx="0" cy="0"/>
          <a:chOff x="0" y="0"/>
          <a:chExt cx="0" cy="0"/>
        </a:xfrm>
      </p:grpSpPr>
      <p:sp>
        <p:nvSpPr>
          <p:cNvPr id="6" name="Rectangle 5"/>
          <p:cNvSpPr/>
          <p:nvPr/>
        </p:nvSpPr>
        <p:spPr>
          <a:xfrm>
            <a:off x="0" y="5989320"/>
            <a:ext cx="12192000" cy="86868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p:cNvSpPr>
            <a:spLocks noGrp="1"/>
          </p:cNvSpPr>
          <p:nvPr>
            <p:ph type="title" hasCustomPrompt="1"/>
          </p:nvPr>
        </p:nvSpPr>
        <p:spPr>
          <a:xfrm>
            <a:off x="838200" y="2658745"/>
            <a:ext cx="10515600" cy="1325563"/>
          </a:xfrm>
          <a:prstGeom prst="rect">
            <a:avLst/>
          </a:prstGeom>
        </p:spPr>
        <p:txBody>
          <a:bodyPr vert="horz" lIns="91440" tIns="45720" rIns="91440" bIns="45720" rtlCol="0" anchor="ctr">
            <a:normAutofit/>
          </a:bodyPr>
          <a:lstStyle>
            <a:lvl1pPr algn="ctr">
              <a:defRPr sz="5400">
                <a:solidFill>
                  <a:schemeClr val="bg1"/>
                </a:solidFill>
                <a:latin typeface="Segoe UI Light" panose="020B0502040204020203" pitchFamily="34" charset="0"/>
                <a:cs typeface="Segoe UI Light" panose="020B0502040204020203" pitchFamily="34" charset="0"/>
              </a:defRPr>
            </a:lvl1pPr>
          </a:lstStyle>
          <a:p>
            <a:r>
              <a:rPr lang="en-US" dirty="0"/>
              <a:t>Make an important point</a:t>
            </a:r>
            <a:endParaRPr lang="en-GB" dirty="0"/>
          </a:p>
        </p:txBody>
      </p:sp>
    </p:spTree>
    <p:extLst>
      <p:ext uri="{BB962C8B-B14F-4D97-AF65-F5344CB8AC3E}">
        <p14:creationId xmlns:p14="http://schemas.microsoft.com/office/powerpoint/2010/main" val="155332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27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10515600" cy="4351338"/>
          </a:xfrm>
          <a:prstGeom prst="rect">
            <a:avLst/>
          </a:prstGeom>
        </p:spPr>
        <p:txBody>
          <a:bodyPr vert="horz" lIns="91440" tIns="45720" rIns="91440" bIns="45720" rtlCol="0">
            <a:normAutofit/>
          </a:bodyPr>
          <a:lstStyle>
            <a:lvl1pPr marL="228600" indent="-228600">
              <a:lnSpc>
                <a:spcPct val="120000"/>
              </a:lnSpc>
              <a:buClr>
                <a:srgbClr val="FF5050"/>
              </a:buClr>
              <a:buSzPct val="100000"/>
              <a:buFont typeface="Wingdings" panose="05000000000000000000" pitchFamily="2" charset="2"/>
              <a:buChar char="§"/>
              <a:defRPr sz="4400">
                <a:solidFill>
                  <a:schemeClr val="tx1">
                    <a:lumMod val="65000"/>
                    <a:lumOff val="35000"/>
                  </a:schemeClr>
                </a:solidFill>
                <a:latin typeface="Segoe UI Light" panose="020B0502040204020203" pitchFamily="34" charset="0"/>
                <a:cs typeface="Segoe UI Light" panose="020B0502040204020203" pitchFamily="34" charset="0"/>
              </a:defRPr>
            </a:lvl1pPr>
            <a:lvl2pPr marL="685800" indent="-228600">
              <a:lnSpc>
                <a:spcPct val="120000"/>
              </a:lnSpc>
              <a:buClr>
                <a:srgbClr val="FF5050"/>
              </a:buClr>
              <a:buSzPct val="100000"/>
              <a:buFont typeface="Wingdings" panose="05000000000000000000" pitchFamily="2" charset="2"/>
              <a:buChar char="§"/>
              <a:defRPr sz="4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nSpc>
                <a:spcPct val="120000"/>
              </a:lnSpc>
              <a:buClr>
                <a:srgbClr val="FF5050"/>
              </a:buClr>
              <a:buSzPct val="100000"/>
              <a:buFont typeface="Wingdings" panose="05000000000000000000" pitchFamily="2" charset="2"/>
              <a:buChar char="§"/>
              <a:defRPr sz="36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nSpc>
                <a:spcPct val="120000"/>
              </a:lnSpc>
              <a:buClr>
                <a:srgbClr val="FF5050"/>
              </a:buClr>
              <a:buSzPct val="100000"/>
              <a:buFont typeface="Wingdings" panose="05000000000000000000" pitchFamily="2" charset="2"/>
              <a:buChar char="§"/>
              <a:defRPr sz="32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nSpc>
                <a:spcPct val="120000"/>
              </a:lnSpc>
              <a:buClr>
                <a:srgbClr val="FF5050"/>
              </a:buClr>
              <a:buSzPct val="100000"/>
              <a:buFont typeface="Wingdings" panose="05000000000000000000" pitchFamily="2" charset="2"/>
              <a:buChar char="§"/>
              <a:defRPr sz="3200">
                <a:solidFill>
                  <a:schemeClr val="tx1">
                    <a:lumMod val="65000"/>
                    <a:lumOff val="3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Tree>
    <p:extLst>
      <p:ext uri="{BB962C8B-B14F-4D97-AF65-F5344CB8AC3E}">
        <p14:creationId xmlns:p14="http://schemas.microsoft.com/office/powerpoint/2010/main" val="149373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838200" y="1825625"/>
            <a:ext cx="5100587" cy="4351338"/>
          </a:xfrm>
          <a:prstGeom prst="rect">
            <a:avLst/>
          </a:prstGeom>
          <a:solidFill>
            <a:srgbClr val="FF5050"/>
          </a:solidFill>
        </p:spPr>
        <p:txBody>
          <a:bodyPr vert="horz" lIns="91440" tIns="45720" rIns="91440" bIns="45720" rtlCol="0" anchor="t">
            <a:normAutofit/>
          </a:bodyPr>
          <a:lstStyle>
            <a:lvl1pPr marL="228600" indent="-228600" algn="l">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685800" indent="-228600" algn="l">
              <a:lnSpc>
                <a:spcPct val="150000"/>
              </a:lnSpc>
              <a:buClr>
                <a:schemeClr val="bg1"/>
              </a:buClr>
              <a:buSzPct val="100000"/>
              <a:buFont typeface="Wingdings" panose="05000000000000000000" pitchFamily="2" charset="2"/>
              <a:buChar char="§"/>
              <a:defRPr sz="3200">
                <a:solidFill>
                  <a:schemeClr val="bg1"/>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p>
          <a:p>
            <a:pPr lvl="2"/>
            <a:r>
              <a:rPr lang="en-US" dirty="0"/>
              <a:t>Second level</a:t>
            </a:r>
          </a:p>
          <a:p>
            <a:pPr lvl="3"/>
            <a:r>
              <a:rPr lang="en-US" dirty="0"/>
              <a:t>Third level</a:t>
            </a:r>
          </a:p>
          <a:p>
            <a:pPr lvl="4"/>
            <a:r>
              <a:rPr lang="en-US" dirty="0"/>
              <a:t>Fourth level</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
        <p:nvSpPr>
          <p:cNvPr id="4" name="Text Placeholder 2"/>
          <p:cNvSpPr>
            <a:spLocks noGrp="1"/>
          </p:cNvSpPr>
          <p:nvPr>
            <p:ph idx="10" hasCustomPrompt="1"/>
          </p:nvPr>
        </p:nvSpPr>
        <p:spPr>
          <a:xfrm>
            <a:off x="6253213" y="1825625"/>
            <a:ext cx="5100587" cy="4351338"/>
          </a:xfrm>
          <a:prstGeom prst="rect">
            <a:avLst/>
          </a:prstGeom>
          <a:solidFill>
            <a:srgbClr val="2FC9FF"/>
          </a:solidFill>
        </p:spPr>
        <p:txBody>
          <a:bodyPr vert="horz" lIns="91440" tIns="45720" rIns="91440" bIns="45720" rtlCol="0">
            <a:normAutofit/>
          </a:bodyPr>
          <a:lstStyle>
            <a:lvl1pPr marL="228600" indent="-228600">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685800" indent="-228600">
              <a:lnSpc>
                <a:spcPct val="150000"/>
              </a:lnSpc>
              <a:buClr>
                <a:schemeClr val="bg1"/>
              </a:buClr>
              <a:buSzPct val="100000"/>
              <a:buFont typeface="Wingdings" panose="05000000000000000000" pitchFamily="2" charset="2"/>
              <a:buChar char="§"/>
              <a:defRPr sz="3200">
                <a:solidFill>
                  <a:schemeClr val="bg1"/>
                </a:solidFill>
                <a:latin typeface="Segoe UI Light" panose="020B0502040204020203" pitchFamily="34" charset="0"/>
                <a:cs typeface="Segoe UI Light" panose="020B0502040204020203" pitchFamily="34" charset="0"/>
              </a:defRPr>
            </a:lvl2pPr>
            <a:lvl3pPr marL="1143000" indent="-228600">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p>
          <a:p>
            <a:pPr lvl="2"/>
            <a:r>
              <a:rPr lang="en-US" dirty="0"/>
              <a:t>Second level</a:t>
            </a:r>
          </a:p>
          <a:p>
            <a:pPr lvl="3"/>
            <a:r>
              <a:rPr lang="en-US" dirty="0"/>
              <a:t>Third level</a:t>
            </a:r>
          </a:p>
          <a:p>
            <a:pPr lvl="4"/>
            <a:r>
              <a:rPr lang="en-US" dirty="0"/>
              <a:t>Fourth level</a:t>
            </a:r>
          </a:p>
          <a:p>
            <a:pPr lvl="0"/>
            <a:endParaRPr lang="en-GB" dirty="0"/>
          </a:p>
        </p:txBody>
      </p:sp>
    </p:spTree>
    <p:extLst>
      <p:ext uri="{BB962C8B-B14F-4D97-AF65-F5344CB8AC3E}">
        <p14:creationId xmlns:p14="http://schemas.microsoft.com/office/powerpoint/2010/main" val="283664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151120" y="559751"/>
            <a:ext cx="6644640" cy="692468"/>
          </a:xfrm>
          <a:prstGeom prst="rect">
            <a:avLst/>
          </a:prstGeom>
        </p:spPr>
        <p:txBody>
          <a:bodyPr vert="horz" lIns="91440" tIns="45720" rIns="91440" bIns="45720" rtlCol="0" anchor="ctr">
            <a:normAutofit/>
          </a:bodyPr>
          <a:lstStyle>
            <a:lvl1pPr algn="ctr">
              <a:defRPr sz="36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sub title</a:t>
            </a:r>
            <a:endParaRPr lang="en-GB" dirty="0"/>
          </a:p>
        </p:txBody>
      </p:sp>
      <p:sp>
        <p:nvSpPr>
          <p:cNvPr id="2" name="Rectangle 1"/>
          <p:cNvSpPr/>
          <p:nvPr/>
        </p:nvSpPr>
        <p:spPr>
          <a:xfrm>
            <a:off x="0" y="6233160"/>
            <a:ext cx="12192000" cy="62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4648200" cy="685800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idx="11" hasCustomPrompt="1"/>
          </p:nvPr>
        </p:nvSpPr>
        <p:spPr>
          <a:xfrm>
            <a:off x="5151120" y="1568768"/>
            <a:ext cx="6644640" cy="4717732"/>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2" hasCustomPrompt="1"/>
          </p:nvPr>
        </p:nvSpPr>
        <p:spPr>
          <a:xfrm>
            <a:off x="563880" y="489425"/>
            <a:ext cx="3573780" cy="833119"/>
          </a:xfrm>
        </p:spPr>
        <p:txBody>
          <a:bodyPr>
            <a:normAutofit/>
          </a:bodyPr>
          <a:lstStyle>
            <a:lvl1pPr marL="0" indent="0" algn="ctr">
              <a:buNone/>
              <a:defRPr sz="4800">
                <a:solidFill>
                  <a:schemeClr val="bg1"/>
                </a:solidFill>
                <a:latin typeface="Segoe UI Light" panose="020B0502040204020203" pitchFamily="34" charset="0"/>
                <a:cs typeface="Segoe UI Light" panose="020B0502040204020203" pitchFamily="34" charset="0"/>
              </a:defRPr>
            </a:lvl1pPr>
          </a:lstStyle>
          <a:p>
            <a:pPr lvl="0"/>
            <a:r>
              <a:rPr lang="en-GB" dirty="0"/>
              <a:t>Enter title</a:t>
            </a:r>
          </a:p>
        </p:txBody>
      </p:sp>
    </p:spTree>
    <p:extLst>
      <p:ext uri="{BB962C8B-B14F-4D97-AF65-F5344CB8AC3E}">
        <p14:creationId xmlns:p14="http://schemas.microsoft.com/office/powerpoint/2010/main" val="81395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151120" y="559751"/>
            <a:ext cx="6644640" cy="692468"/>
          </a:xfrm>
          <a:prstGeom prst="rect">
            <a:avLst/>
          </a:prstGeom>
        </p:spPr>
        <p:txBody>
          <a:bodyPr vert="horz" lIns="91440" tIns="45720" rIns="91440" bIns="45720" rtlCol="0" anchor="ctr">
            <a:normAutofit/>
          </a:bodyPr>
          <a:lstStyle>
            <a:lvl1pPr algn="ctr">
              <a:defRPr sz="3600">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sub title</a:t>
            </a:r>
            <a:endParaRPr lang="en-GB" dirty="0"/>
          </a:p>
        </p:txBody>
      </p:sp>
      <p:sp>
        <p:nvSpPr>
          <p:cNvPr id="2" name="Rectangle 1"/>
          <p:cNvSpPr/>
          <p:nvPr/>
        </p:nvSpPr>
        <p:spPr>
          <a:xfrm>
            <a:off x="0" y="6233160"/>
            <a:ext cx="12192000" cy="624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0" y="0"/>
            <a:ext cx="4648200" cy="6858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idx="11" hasCustomPrompt="1"/>
          </p:nvPr>
        </p:nvSpPr>
        <p:spPr>
          <a:xfrm>
            <a:off x="5151120" y="1568768"/>
            <a:ext cx="6644640" cy="4717732"/>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2" hasCustomPrompt="1"/>
          </p:nvPr>
        </p:nvSpPr>
        <p:spPr>
          <a:xfrm>
            <a:off x="563880" y="489425"/>
            <a:ext cx="3573780" cy="833119"/>
          </a:xfrm>
        </p:spPr>
        <p:txBody>
          <a:bodyPr>
            <a:normAutofit/>
          </a:bodyPr>
          <a:lstStyle>
            <a:lvl1pPr marL="0" indent="0" algn="ctr">
              <a:buNone/>
              <a:defRPr sz="4800">
                <a:solidFill>
                  <a:schemeClr val="bg1"/>
                </a:solidFill>
                <a:latin typeface="Segoe UI Light" panose="020B0502040204020203" pitchFamily="34" charset="0"/>
                <a:cs typeface="Segoe UI Light" panose="020B0502040204020203" pitchFamily="34" charset="0"/>
              </a:defRPr>
            </a:lvl1pPr>
          </a:lstStyle>
          <a:p>
            <a:pPr lvl="0"/>
            <a:r>
              <a:rPr lang="en-GB" dirty="0"/>
              <a:t>Enter title</a:t>
            </a:r>
          </a:p>
        </p:txBody>
      </p:sp>
    </p:spTree>
    <p:extLst>
      <p:ext uri="{BB962C8B-B14F-4D97-AF65-F5344CB8AC3E}">
        <p14:creationId xmlns:p14="http://schemas.microsoft.com/office/powerpoint/2010/main" val="352697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5" name="Text Placeholder 2"/>
          <p:cNvSpPr>
            <a:spLocks noGrp="1"/>
          </p:cNvSpPr>
          <p:nvPr>
            <p:ph idx="1"/>
          </p:nvPr>
        </p:nvSpPr>
        <p:spPr>
          <a:xfrm>
            <a:off x="838200" y="1825625"/>
            <a:ext cx="5100587" cy="940435"/>
          </a:xfrm>
          <a:prstGeom prst="rect">
            <a:avLst/>
          </a:prstGeom>
          <a:solidFill>
            <a:srgbClr val="FF5050"/>
          </a:solidFill>
        </p:spPr>
        <p:txBody>
          <a:bodyPr vert="horz" lIns="91440" tIns="45720" rIns="91440" bIns="45720" rtlCol="0" anchor="t">
            <a:normAutofit/>
          </a:bodyPr>
          <a:lstStyle>
            <a:lvl1pPr marL="228600" indent="-228600" algn="l">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3200">
                <a:solidFill>
                  <a:schemeClr val="bg1"/>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p:txBody>
      </p:sp>
      <p:sp>
        <p:nvSpPr>
          <p:cNvPr id="7"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lvl1pPr algn="ctr">
              <a:defRPr>
                <a:solidFill>
                  <a:schemeClr val="tx1">
                    <a:lumMod val="65000"/>
                    <a:lumOff val="35000"/>
                  </a:schemeClr>
                </a:solidFill>
                <a:latin typeface="Segoe UI Light" panose="020B0502040204020203" pitchFamily="34" charset="0"/>
                <a:cs typeface="Segoe UI Light" panose="020B0502040204020203" pitchFamily="34" charset="0"/>
              </a:defRPr>
            </a:lvl1pPr>
          </a:lstStyle>
          <a:p>
            <a:r>
              <a:rPr lang="en-US" dirty="0"/>
              <a:t>Enter title</a:t>
            </a:r>
            <a:endParaRPr lang="en-GB" dirty="0"/>
          </a:p>
        </p:txBody>
      </p:sp>
      <p:sp>
        <p:nvSpPr>
          <p:cNvPr id="9" name="Text Placeholder 2"/>
          <p:cNvSpPr>
            <a:spLocks noGrp="1"/>
          </p:cNvSpPr>
          <p:nvPr>
            <p:ph idx="10" hasCustomPrompt="1"/>
          </p:nvPr>
        </p:nvSpPr>
        <p:spPr>
          <a:xfrm>
            <a:off x="6253213" y="1825625"/>
            <a:ext cx="5100587" cy="940435"/>
          </a:xfrm>
          <a:prstGeom prst="rect">
            <a:avLst/>
          </a:prstGeom>
          <a:solidFill>
            <a:srgbClr val="2FC9FF"/>
          </a:solidFill>
        </p:spPr>
        <p:txBody>
          <a:bodyPr vert="horz" lIns="91440" tIns="45720" rIns="91440" bIns="45720" rtlCol="0">
            <a:normAutofit/>
          </a:bodyPr>
          <a:lstStyle>
            <a:lvl1pPr marL="228600" indent="-228600">
              <a:lnSpc>
                <a:spcPct val="150000"/>
              </a:lnSpc>
              <a:buClr>
                <a:schemeClr val="bg1"/>
              </a:buClr>
              <a:buSzPct val="100000"/>
              <a:buFont typeface="Wingdings" panose="05000000000000000000" pitchFamily="2" charset="2"/>
              <a:buChar char="§"/>
              <a:defRPr sz="3600">
                <a:solidFill>
                  <a:schemeClr val="bg1"/>
                </a:solidFill>
                <a:latin typeface="Segoe UI Light" panose="020B0502040204020203" pitchFamily="34" charset="0"/>
                <a:cs typeface="Segoe UI Light" panose="020B0502040204020203" pitchFamily="34" charset="0"/>
              </a:defRPr>
            </a:lvl1pPr>
            <a:lvl2pPr marL="457200" indent="0">
              <a:lnSpc>
                <a:spcPct val="150000"/>
              </a:lnSpc>
              <a:buClr>
                <a:schemeClr val="bg1"/>
              </a:buClr>
              <a:buSzPct val="100000"/>
              <a:buFont typeface="Wingdings" panose="05000000000000000000" pitchFamily="2" charset="2"/>
              <a:buNone/>
              <a:defRPr sz="3200">
                <a:solidFill>
                  <a:schemeClr val="bg1"/>
                </a:solidFill>
                <a:latin typeface="Segoe UI Light" panose="020B0502040204020203" pitchFamily="34" charset="0"/>
                <a:cs typeface="Segoe UI Light" panose="020B0502040204020203" pitchFamily="34" charset="0"/>
              </a:defRPr>
            </a:lvl2pPr>
            <a:lvl3pPr marL="1143000" indent="-228600">
              <a:lnSpc>
                <a:spcPct val="150000"/>
              </a:lnSpc>
              <a:buClr>
                <a:schemeClr val="bg1"/>
              </a:buClr>
              <a:buSzPct val="100000"/>
              <a:buFont typeface="Wingdings" panose="05000000000000000000" pitchFamily="2" charset="2"/>
              <a:buChar char="§"/>
              <a:defRPr sz="2800">
                <a:solidFill>
                  <a:schemeClr val="bg1"/>
                </a:solidFill>
                <a:latin typeface="Segoe UI Light" panose="020B0502040204020203" pitchFamily="34" charset="0"/>
                <a:cs typeface="Segoe UI Light" panose="020B0502040204020203" pitchFamily="34" charset="0"/>
              </a:defRPr>
            </a:lvl3pPr>
            <a:lvl4pPr marL="16002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4pPr>
            <a:lvl5pPr marL="2057400" indent="-228600">
              <a:lnSpc>
                <a:spcPct val="150000"/>
              </a:lnSpc>
              <a:buClr>
                <a:schemeClr val="bg1"/>
              </a:buClr>
              <a:buSzPct val="100000"/>
              <a:buFont typeface="Wingdings" panose="05000000000000000000" pitchFamily="2" charset="2"/>
              <a:buChar char="§"/>
              <a:defRPr sz="2400">
                <a:solidFill>
                  <a:schemeClr val="bg1"/>
                </a:solidFill>
                <a:latin typeface="Segoe UI Light" panose="020B0502040204020203" pitchFamily="34" charset="0"/>
                <a:cs typeface="Segoe UI Light" panose="020B0502040204020203" pitchFamily="34" charset="0"/>
              </a:defRPr>
            </a:lvl5pPr>
          </a:lstStyle>
          <a:p>
            <a:pPr lvl="1"/>
            <a:r>
              <a:rPr lang="en-US" dirty="0"/>
              <a:t>Edit Master text styles</a:t>
            </a:r>
            <a:endParaRPr lang="en-GB" dirty="0"/>
          </a:p>
        </p:txBody>
      </p:sp>
      <p:sp>
        <p:nvSpPr>
          <p:cNvPr id="11" name="Text Placeholder 2"/>
          <p:cNvSpPr>
            <a:spLocks noGrp="1"/>
          </p:cNvSpPr>
          <p:nvPr>
            <p:ph idx="11" hasCustomPrompt="1"/>
          </p:nvPr>
        </p:nvSpPr>
        <p:spPr>
          <a:xfrm>
            <a:off x="838200" y="2900997"/>
            <a:ext cx="5100587" cy="3275966"/>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Text Placeholder 2"/>
          <p:cNvSpPr>
            <a:spLocks noGrp="1"/>
          </p:cNvSpPr>
          <p:nvPr>
            <p:ph idx="12" hasCustomPrompt="1"/>
          </p:nvPr>
        </p:nvSpPr>
        <p:spPr>
          <a:xfrm>
            <a:off x="6253212" y="2900997"/>
            <a:ext cx="5100587" cy="3275966"/>
          </a:xfrm>
          <a:prstGeom prst="rect">
            <a:avLst/>
          </a:prstGeom>
          <a:noFill/>
        </p:spPr>
        <p:txBody>
          <a:bodyPr vert="horz" lIns="91440" tIns="45720" rIns="91440" bIns="45720" rtlCol="0" anchor="t">
            <a:normAutofit/>
          </a:bodyPr>
          <a:lstStyle>
            <a:lvl1pPr marL="0" indent="0" algn="l">
              <a:lnSpc>
                <a:spcPct val="150000"/>
              </a:lnSpc>
              <a:buClr>
                <a:schemeClr val="bg1"/>
              </a:buClr>
              <a:buSzPct val="100000"/>
              <a:buFont typeface="Wingdings" panose="05000000000000000000" pitchFamily="2" charset="2"/>
              <a:buNone/>
              <a:defRPr sz="2800">
                <a:solidFill>
                  <a:schemeClr val="tx1">
                    <a:lumMod val="65000"/>
                    <a:lumOff val="35000"/>
                  </a:schemeClr>
                </a:solidFill>
                <a:latin typeface="Segoe UI Light" panose="020B0502040204020203" pitchFamily="34" charset="0"/>
                <a:cs typeface="Segoe UI Light" panose="020B0502040204020203" pitchFamily="34" charset="0"/>
              </a:defRPr>
            </a:lvl1pPr>
            <a:lvl2pPr marL="457200" indent="0" algn="l">
              <a:lnSpc>
                <a:spcPct val="150000"/>
              </a:lnSpc>
              <a:buClr>
                <a:schemeClr val="bg1"/>
              </a:buClr>
              <a:buSzPct val="100000"/>
              <a:buFont typeface="Wingdings" panose="05000000000000000000" pitchFamily="2" charset="2"/>
              <a:buNone/>
              <a:defRPr sz="2000">
                <a:solidFill>
                  <a:schemeClr val="tx1">
                    <a:lumMod val="65000"/>
                    <a:lumOff val="35000"/>
                  </a:schemeClr>
                </a:solidFill>
                <a:latin typeface="Segoe UI Light" panose="020B0502040204020203" pitchFamily="34" charset="0"/>
                <a:cs typeface="Segoe UI Light" panose="020B0502040204020203" pitchFamily="34" charset="0"/>
              </a:defRPr>
            </a:lvl2pPr>
            <a:lvl3pPr marL="1143000" indent="-228600" algn="l">
              <a:lnSpc>
                <a:spcPct val="150000"/>
              </a:lnSpc>
              <a:buClr>
                <a:schemeClr val="bg1"/>
              </a:buClr>
              <a:buSzPct val="100000"/>
              <a:buFont typeface="Wingdings" panose="05000000000000000000" pitchFamily="2" charset="2"/>
              <a:buChar char="§"/>
              <a:defRPr sz="1800">
                <a:solidFill>
                  <a:schemeClr val="tx1">
                    <a:lumMod val="65000"/>
                    <a:lumOff val="35000"/>
                  </a:schemeClr>
                </a:solidFill>
                <a:latin typeface="Segoe UI Light" panose="020B0502040204020203" pitchFamily="34" charset="0"/>
                <a:cs typeface="Segoe UI Light" panose="020B0502040204020203" pitchFamily="34" charset="0"/>
              </a:defRPr>
            </a:lvl3pPr>
            <a:lvl4pPr marL="1600200" indent="-228600" algn="l">
              <a:lnSpc>
                <a:spcPct val="150000"/>
              </a:lnSpc>
              <a:buClr>
                <a:schemeClr val="bg1"/>
              </a:buClr>
              <a:buSzPct val="100000"/>
              <a:buFont typeface="Wingdings" panose="05000000000000000000" pitchFamily="2" charset="2"/>
              <a:buChar char="§"/>
              <a:defRPr sz="1600">
                <a:solidFill>
                  <a:schemeClr val="tx1">
                    <a:lumMod val="65000"/>
                    <a:lumOff val="35000"/>
                  </a:schemeClr>
                </a:solidFill>
                <a:latin typeface="Segoe UI Light" panose="020B0502040204020203" pitchFamily="34" charset="0"/>
                <a:cs typeface="Segoe UI Light" panose="020B0502040204020203" pitchFamily="34" charset="0"/>
              </a:defRPr>
            </a:lvl4pPr>
            <a:lvl5pPr marL="2057400" indent="-228600" algn="l">
              <a:lnSpc>
                <a:spcPct val="150000"/>
              </a:lnSpc>
              <a:buClr>
                <a:schemeClr val="bg1"/>
              </a:buClr>
              <a:buSzPct val="100000"/>
              <a:buFont typeface="Wingdings" panose="05000000000000000000" pitchFamily="2" charset="2"/>
              <a:buChar char="§"/>
              <a:defRPr sz="1600">
                <a:solidFill>
                  <a:schemeClr val="tx1">
                    <a:lumMod val="85000"/>
                    <a:lumOff val="15000"/>
                  </a:schemeClr>
                </a:solidFill>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945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7" name="Straight Connector 6"/>
          <p:cNvCxnSpPr>
            <a:cxnSpLocks/>
          </p:cNvCxnSpPr>
          <p:nvPr/>
        </p:nvCxnSpPr>
        <p:spPr>
          <a:xfrm>
            <a:off x="579120" y="6248400"/>
            <a:ext cx="1100328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rotWithShape="1">
          <a:blip r:embed="rId15">
            <a:extLst>
              <a:ext uri="{28A0092B-C50C-407E-A947-70E740481C1C}">
                <a14:useLocalDpi xmlns:a14="http://schemas.microsoft.com/office/drawing/2010/main" val="0"/>
              </a:ext>
            </a:extLst>
          </a:blip>
          <a:srcRect l="34455" t="31212" r="34000" b="30485"/>
          <a:stretch/>
        </p:blipFill>
        <p:spPr>
          <a:xfrm>
            <a:off x="579120" y="6394683"/>
            <a:ext cx="320040" cy="291449"/>
          </a:xfrm>
          <a:prstGeom prst="rect">
            <a:avLst/>
          </a:prstGeom>
        </p:spPr>
      </p:pic>
      <p:sp>
        <p:nvSpPr>
          <p:cNvPr id="9" name="TextBox 8"/>
          <p:cNvSpPr txBox="1"/>
          <p:nvPr/>
        </p:nvSpPr>
        <p:spPr>
          <a:xfrm>
            <a:off x="952500" y="6344735"/>
            <a:ext cx="1950720" cy="369332"/>
          </a:xfrm>
          <a:prstGeom prst="rect">
            <a:avLst/>
          </a:prstGeom>
          <a:noFill/>
        </p:spPr>
        <p:txBody>
          <a:bodyPr wrap="square" rtlCol="0">
            <a:spAutoFit/>
          </a:bodyPr>
          <a:lstStyle/>
          <a:p>
            <a:r>
              <a:rPr lang="en-GB" dirty="0">
                <a:solidFill>
                  <a:schemeClr val="bg2">
                    <a:lumMod val="90000"/>
                  </a:schemeClr>
                </a:solidFill>
                <a:latin typeface="Segoe UI" panose="020B0502040204020203" pitchFamily="34" charset="0"/>
                <a:cs typeface="Segoe UI" panose="020B0502040204020203" pitchFamily="34" charset="0"/>
              </a:rPr>
              <a:t>@</a:t>
            </a:r>
            <a:r>
              <a:rPr lang="en-GB" dirty="0" err="1">
                <a:solidFill>
                  <a:schemeClr val="bg2">
                    <a:lumMod val="90000"/>
                  </a:schemeClr>
                </a:solidFill>
                <a:latin typeface="Segoe UI" panose="020B0502040204020203" pitchFamily="34" charset="0"/>
                <a:cs typeface="Segoe UI" panose="020B0502040204020203" pitchFamily="34" charset="0"/>
              </a:rPr>
              <a:t>dotjson</a:t>
            </a:r>
            <a:endParaRPr lang="en-GB" dirty="0">
              <a:solidFill>
                <a:schemeClr val="bg2">
                  <a:lumMod val="90000"/>
                </a:schemeClr>
              </a:solidFill>
              <a:latin typeface="Segoe UI" panose="020B0502040204020203" pitchFamily="34" charset="0"/>
              <a:cs typeface="Segoe UI" panose="020B0502040204020203" pitchFamily="34" charset="0"/>
            </a:endParaRPr>
          </a:p>
        </p:txBody>
      </p:sp>
      <p:sp>
        <p:nvSpPr>
          <p:cNvPr id="10" name="Rectangle 9"/>
          <p:cNvSpPr/>
          <p:nvPr/>
        </p:nvSpPr>
        <p:spPr>
          <a:xfrm>
            <a:off x="0" y="-236220"/>
            <a:ext cx="1097280" cy="12954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303020" y="-236220"/>
            <a:ext cx="1097280" cy="12954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606040" y="-236220"/>
            <a:ext cx="1097280" cy="1295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extLst>
      <p:ext uri="{BB962C8B-B14F-4D97-AF65-F5344CB8AC3E}">
        <p14:creationId xmlns:p14="http://schemas.microsoft.com/office/powerpoint/2010/main" val="235039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7" name="Straight Connector 6"/>
          <p:cNvCxnSpPr>
            <a:cxnSpLocks/>
          </p:cNvCxnSpPr>
          <p:nvPr/>
        </p:nvCxnSpPr>
        <p:spPr>
          <a:xfrm>
            <a:off x="579120" y="6248400"/>
            <a:ext cx="1100328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rotWithShape="1">
          <a:blip r:embed="rId14">
            <a:extLst>
              <a:ext uri="{28A0092B-C50C-407E-A947-70E740481C1C}">
                <a14:useLocalDpi xmlns:a14="http://schemas.microsoft.com/office/drawing/2010/main" val="0"/>
              </a:ext>
            </a:extLst>
          </a:blip>
          <a:srcRect l="34455" t="31212" r="34000" b="30485"/>
          <a:stretch/>
        </p:blipFill>
        <p:spPr>
          <a:xfrm>
            <a:off x="579120" y="6394683"/>
            <a:ext cx="320040" cy="291449"/>
          </a:xfrm>
          <a:prstGeom prst="rect">
            <a:avLst/>
          </a:prstGeom>
        </p:spPr>
      </p:pic>
      <p:sp>
        <p:nvSpPr>
          <p:cNvPr id="9" name="TextBox 8"/>
          <p:cNvSpPr txBox="1"/>
          <p:nvPr/>
        </p:nvSpPr>
        <p:spPr>
          <a:xfrm>
            <a:off x="952500" y="6344735"/>
            <a:ext cx="1950720" cy="369332"/>
          </a:xfrm>
          <a:prstGeom prst="rect">
            <a:avLst/>
          </a:prstGeom>
          <a:noFill/>
        </p:spPr>
        <p:txBody>
          <a:bodyPr wrap="square" rtlCol="0">
            <a:spAutoFit/>
          </a:bodyPr>
          <a:lstStyle/>
          <a:p>
            <a:r>
              <a:rPr lang="en-GB" dirty="0">
                <a:solidFill>
                  <a:schemeClr val="bg2">
                    <a:lumMod val="90000"/>
                  </a:schemeClr>
                </a:solidFill>
                <a:latin typeface="Segoe UI" panose="020B0502040204020203" pitchFamily="34" charset="0"/>
                <a:cs typeface="Segoe UI" panose="020B0502040204020203" pitchFamily="34" charset="0"/>
              </a:rPr>
              <a:t>@</a:t>
            </a:r>
            <a:r>
              <a:rPr lang="en-GB" dirty="0" err="1">
                <a:solidFill>
                  <a:schemeClr val="bg2">
                    <a:lumMod val="90000"/>
                  </a:schemeClr>
                </a:solidFill>
                <a:latin typeface="Segoe UI" panose="020B0502040204020203" pitchFamily="34" charset="0"/>
                <a:cs typeface="Segoe UI" panose="020B0502040204020203" pitchFamily="34" charset="0"/>
              </a:rPr>
              <a:t>dotjson</a:t>
            </a:r>
            <a:endParaRPr lang="en-GB" dirty="0">
              <a:solidFill>
                <a:schemeClr val="bg2">
                  <a:lumMod val="90000"/>
                </a:schemeClr>
              </a:solidFill>
              <a:latin typeface="Segoe UI" panose="020B0502040204020203" pitchFamily="34" charset="0"/>
              <a:cs typeface="Segoe UI" panose="020B0502040204020203" pitchFamily="34" charset="0"/>
            </a:endParaRPr>
          </a:p>
        </p:txBody>
      </p:sp>
      <p:sp>
        <p:nvSpPr>
          <p:cNvPr id="10" name="Rectangle 9"/>
          <p:cNvSpPr/>
          <p:nvPr/>
        </p:nvSpPr>
        <p:spPr>
          <a:xfrm>
            <a:off x="0" y="-236220"/>
            <a:ext cx="1097280" cy="12954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303020" y="-236220"/>
            <a:ext cx="1097280" cy="129540"/>
          </a:xfrm>
          <a:prstGeom prst="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606040" y="-236220"/>
            <a:ext cx="1097280" cy="1295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extLst>
      <p:ext uri="{BB962C8B-B14F-4D97-AF65-F5344CB8AC3E}">
        <p14:creationId xmlns:p14="http://schemas.microsoft.com/office/powerpoint/2010/main" val="29451348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1.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5.wdp"/><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emf"/><Relationship Id="rId4" Type="http://schemas.microsoft.com/office/2007/relationships/hdphoto" Target="../media/hdphoto4.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hyperlink" Target="https://www.google.co.uk/url?sa=i&amp;rct=j&amp;q=&amp;esrc=s&amp;source=images&amp;cd=&amp;cad=rja&amp;uact=8&amp;ved=0ahUKEwiFscXE2PjOAhXExRQKHSndD3kQjRwIBw&amp;url=https://azure.microsoft.com/en-us/services/service-fabric/&amp;psig=AFQjCNFHbImY6BlrFRtPPege4uRGvIn2zA&amp;ust=1473180867502804" TargetMode="External"/><Relationship Id="rId4" Type="http://schemas.openxmlformats.org/officeDocument/2006/relationships/image" Target="../media/image18.png"/><Relationship Id="rId9" Type="http://schemas.openxmlformats.org/officeDocument/2006/relationships/image" Target="../media/image11.jp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microsoft.com/office/2007/relationships/hdphoto" Target="../media/hdphoto2.wdp"/></Relationships>
</file>

<file path=ppt/slides/_rels/slide57.xml.rels><?xml version="1.0" encoding="UTF-8" standalone="yes"?>
<Relationships xmlns="http://schemas.openxmlformats.org/package/2006/relationships"><Relationship Id="rId2" Type="http://schemas.openxmlformats.org/officeDocument/2006/relationships/hyperlink" Target="https://aka.ms/azuredocs" TargetMode="Externa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6600" dirty="0"/>
              <a:t>Future of the cloud</a:t>
            </a:r>
          </a:p>
        </p:txBody>
      </p:sp>
      <p:sp>
        <p:nvSpPr>
          <p:cNvPr id="5" name="Text Placeholder 4"/>
          <p:cNvSpPr>
            <a:spLocks noGrp="1"/>
          </p:cNvSpPr>
          <p:nvPr>
            <p:ph type="body" sz="quarter" idx="10"/>
          </p:nvPr>
        </p:nvSpPr>
        <p:spPr/>
        <p:txBody>
          <a:bodyPr/>
          <a:lstStyle/>
          <a:p>
            <a:r>
              <a:rPr lang="en-GB" dirty="0"/>
              <a:t>Joni Collinge</a:t>
            </a:r>
          </a:p>
        </p:txBody>
      </p:sp>
    </p:spTree>
    <p:extLst>
      <p:ext uri="{BB962C8B-B14F-4D97-AF65-F5344CB8AC3E}">
        <p14:creationId xmlns:p14="http://schemas.microsoft.com/office/powerpoint/2010/main" val="253440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8745"/>
            <a:ext cx="10515600" cy="1325563"/>
          </a:xfrm>
        </p:spPr>
        <p:txBody>
          <a:bodyPr/>
          <a:lstStyle/>
          <a:p>
            <a:r>
              <a:rPr lang="en-GB" dirty="0"/>
              <a:t>Things to consider</a:t>
            </a:r>
          </a:p>
        </p:txBody>
      </p:sp>
    </p:spTree>
    <p:extLst>
      <p:ext uri="{BB962C8B-B14F-4D97-AF65-F5344CB8AC3E}">
        <p14:creationId xmlns:p14="http://schemas.microsoft.com/office/powerpoint/2010/main" val="84217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8745"/>
            <a:ext cx="10515600" cy="1325563"/>
          </a:xfrm>
        </p:spPr>
        <p:txBody>
          <a:bodyPr/>
          <a:lstStyle/>
          <a:p>
            <a:r>
              <a:rPr lang="en-GB" dirty="0"/>
              <a:t>Microservices…</a:t>
            </a:r>
          </a:p>
        </p:txBody>
      </p:sp>
      <p:sp>
        <p:nvSpPr>
          <p:cNvPr id="3" name="Title 1"/>
          <p:cNvSpPr txBox="1">
            <a:spLocks/>
          </p:cNvSpPr>
          <p:nvPr/>
        </p:nvSpPr>
        <p:spPr>
          <a:xfrm>
            <a:off x="7994716" y="2658744"/>
            <a:ext cx="2714134"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maybe</a:t>
            </a:r>
          </a:p>
        </p:txBody>
      </p:sp>
    </p:spTree>
    <p:extLst>
      <p:ext uri="{BB962C8B-B14F-4D97-AF65-F5344CB8AC3E}">
        <p14:creationId xmlns:p14="http://schemas.microsoft.com/office/powerpoint/2010/main" val="267810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Straight Arrow Connector 157"/>
          <p:cNvCxnSpPr>
            <a:cxnSpLocks/>
          </p:cNvCxnSpPr>
          <p:nvPr/>
        </p:nvCxnSpPr>
        <p:spPr>
          <a:xfrm>
            <a:off x="5746087" y="2948941"/>
            <a:ext cx="0" cy="69140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Hexagon 74"/>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5146758" y="3878981"/>
            <a:ext cx="1198657" cy="1424539"/>
            <a:chOff x="1500994" y="2422724"/>
            <a:chExt cx="1133023" cy="1743834"/>
          </a:xfrm>
        </p:grpSpPr>
        <p:sp>
          <p:nvSpPr>
            <p:cNvPr id="9" name="Flowchart: Magnetic Disk 8"/>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Magnetic Disk 90"/>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Magnetic Disk 91"/>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24056178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4" name="Straight Arrow Connector 233"/>
          <p:cNvCxnSpPr>
            <a:cxnSpLocks/>
          </p:cNvCxnSpPr>
          <p:nvPr/>
        </p:nvCxnSpPr>
        <p:spPr>
          <a:xfrm>
            <a:off x="5746087" y="2948941"/>
            <a:ext cx="0" cy="69140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p:cNvCxnSpPr>
            <a:cxnSpLocks/>
          </p:cNvCxnSpPr>
          <p:nvPr/>
        </p:nvCxnSpPr>
        <p:spPr>
          <a:xfrm flipH="1">
            <a:off x="6632966" y="3497159"/>
            <a:ext cx="692499" cy="548131"/>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a:cxnSpLocks/>
          </p:cNvCxnSpPr>
          <p:nvPr/>
        </p:nvCxnSpPr>
        <p:spPr>
          <a:xfrm flipH="1">
            <a:off x="6684171" y="4865191"/>
            <a:ext cx="1173507" cy="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p:cNvCxnSpPr>
            <a:cxnSpLocks/>
          </p:cNvCxnSpPr>
          <p:nvPr/>
        </p:nvCxnSpPr>
        <p:spPr>
          <a:xfrm>
            <a:off x="3602031" y="4887131"/>
            <a:ext cx="1224051" cy="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4" name="Straight Arrow Connector 573"/>
          <p:cNvCxnSpPr>
            <a:cxnSpLocks/>
          </p:cNvCxnSpPr>
          <p:nvPr/>
        </p:nvCxnSpPr>
        <p:spPr>
          <a:xfrm>
            <a:off x="4146011" y="3514418"/>
            <a:ext cx="692499" cy="548131"/>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5" name="Group 574"/>
          <p:cNvGrpSpPr/>
          <p:nvPr/>
        </p:nvGrpSpPr>
        <p:grpSpPr>
          <a:xfrm>
            <a:off x="5146758" y="3878981"/>
            <a:ext cx="1198657" cy="1424539"/>
            <a:chOff x="1500994" y="2422724"/>
            <a:chExt cx="1133023" cy="1743834"/>
          </a:xfrm>
        </p:grpSpPr>
        <p:sp>
          <p:nvSpPr>
            <p:cNvPr id="576" name="Flowchart: Magnetic Disk 575"/>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7" name="Flowchart: Magnetic Disk 576"/>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8" name="Flowchart: Magnetic Disk 577"/>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4" name="Hexagon 583"/>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8" name="Hexagon 587"/>
          <p:cNvSpPr/>
          <p:nvPr/>
        </p:nvSpPr>
        <p:spPr>
          <a:xfrm rot="8726880">
            <a:off x="7594135" y="2483393"/>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2" name="Hexagon 591"/>
          <p:cNvSpPr/>
          <p:nvPr/>
        </p:nvSpPr>
        <p:spPr>
          <a:xfrm rot="10800000">
            <a:off x="8372159" y="4398965"/>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6" name="Hexagon 595"/>
          <p:cNvSpPr/>
          <p:nvPr/>
        </p:nvSpPr>
        <p:spPr>
          <a:xfrm>
            <a:off x="2015761" y="4398965"/>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5" name="Hexagon 604"/>
          <p:cNvSpPr/>
          <p:nvPr/>
        </p:nvSpPr>
        <p:spPr>
          <a:xfrm rot="2523372">
            <a:off x="2782867" y="2465668"/>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244699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ck Arc 1"/>
          <p:cNvSpPr/>
          <p:nvPr/>
        </p:nvSpPr>
        <p:spPr>
          <a:xfrm>
            <a:off x="3739198" y="2904308"/>
            <a:ext cx="3994014" cy="3994014"/>
          </a:xfrm>
          <a:prstGeom prst="blockArc">
            <a:avLst>
              <a:gd name="adj1" fmla="val 9111003"/>
              <a:gd name="adj2" fmla="val 1774700"/>
              <a:gd name="adj3" fmla="val 11720"/>
            </a:avLst>
          </a:prstGeom>
          <a:solidFill>
            <a:srgbClr val="595959"/>
          </a:solidFill>
          <a:ln w="101600" cap="rnd">
            <a:solidFill>
              <a:srgbClr val="59595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9" name="TextBox 178"/>
          <p:cNvSpPr txBox="1"/>
          <p:nvPr/>
        </p:nvSpPr>
        <p:spPr>
          <a:xfrm>
            <a:off x="5115937" y="2939390"/>
            <a:ext cx="1230787" cy="369332"/>
          </a:xfrm>
          <a:prstGeom prst="rect">
            <a:avLst/>
          </a:prstGeom>
          <a:noFill/>
        </p:spPr>
        <p:txBody>
          <a:bodyPr wrap="square" rtlCol="0">
            <a:spAutoFit/>
          </a:bodyPr>
          <a:lstStyle/>
          <a:p>
            <a:pPr algn="ctr"/>
            <a:r>
              <a:rPr lang="en-GB" dirty="0">
                <a:solidFill>
                  <a:schemeClr val="bg1"/>
                </a:solidFill>
                <a:latin typeface="Segoe UI Light" panose="020B0502040204020203" pitchFamily="34" charset="0"/>
                <a:cs typeface="Segoe UI Light" panose="020B0502040204020203" pitchFamily="34" charset="0"/>
              </a:rPr>
              <a:t>Magic</a:t>
            </a:r>
          </a:p>
        </p:txBody>
      </p:sp>
      <p:grpSp>
        <p:nvGrpSpPr>
          <p:cNvPr id="200" name="Group 199"/>
          <p:cNvGrpSpPr/>
          <p:nvPr/>
        </p:nvGrpSpPr>
        <p:grpSpPr>
          <a:xfrm>
            <a:off x="5146758" y="3878981"/>
            <a:ext cx="1198657" cy="1424539"/>
            <a:chOff x="1500994" y="2422724"/>
            <a:chExt cx="1133023" cy="1743834"/>
          </a:xfrm>
        </p:grpSpPr>
        <p:sp>
          <p:nvSpPr>
            <p:cNvPr id="201" name="Flowchart: Magnetic Disk 200"/>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Magnetic Disk 201"/>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Magnetic Disk 202"/>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4" name="Hexagon 203"/>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Hexagon 204"/>
          <p:cNvSpPr/>
          <p:nvPr/>
        </p:nvSpPr>
        <p:spPr>
          <a:xfrm rot="8726880">
            <a:off x="7594135" y="2483393"/>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Hexagon 205"/>
          <p:cNvSpPr/>
          <p:nvPr/>
        </p:nvSpPr>
        <p:spPr>
          <a:xfrm rot="10800000">
            <a:off x="8372159" y="4398965"/>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Hexagon 206"/>
          <p:cNvSpPr/>
          <p:nvPr/>
        </p:nvSpPr>
        <p:spPr>
          <a:xfrm>
            <a:off x="2015761" y="4398965"/>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Hexagon 207"/>
          <p:cNvSpPr/>
          <p:nvPr/>
        </p:nvSpPr>
        <p:spPr>
          <a:xfrm rot="2523372">
            <a:off x="2782867" y="2465668"/>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8307092" y="6346556"/>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178740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Group 320"/>
          <p:cNvGrpSpPr/>
          <p:nvPr/>
        </p:nvGrpSpPr>
        <p:grpSpPr>
          <a:xfrm>
            <a:off x="5146758" y="3878981"/>
            <a:ext cx="1198657" cy="1424539"/>
            <a:chOff x="1500994" y="2422724"/>
            <a:chExt cx="1133023" cy="1743834"/>
          </a:xfrm>
        </p:grpSpPr>
        <p:sp>
          <p:nvSpPr>
            <p:cNvPr id="322" name="Flowchart: Magnetic Disk 321"/>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3" name="Flowchart: Magnetic Disk 322"/>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4" name="Flowchart: Magnetic Disk 323"/>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5" name="Rectangle 324"/>
          <p:cNvSpPr/>
          <p:nvPr/>
        </p:nvSpPr>
        <p:spPr>
          <a:xfrm>
            <a:off x="4630723" y="1258350"/>
            <a:ext cx="2248249" cy="4241114"/>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6" name="Straight Connector 325"/>
          <p:cNvCxnSpPr>
            <a:cxnSpLocks/>
            <a:stCxn id="327" idx="0"/>
          </p:cNvCxnSpPr>
          <p:nvPr/>
        </p:nvCxnSpPr>
        <p:spPr>
          <a:xfrm flipH="1">
            <a:off x="5749299" y="685679"/>
            <a:ext cx="522" cy="1431506"/>
          </a:xfrm>
          <a:prstGeom prst="line">
            <a:avLst/>
          </a:prstGeom>
          <a:ln w="76200">
            <a:solidFill>
              <a:srgbClr val="FF5050"/>
            </a:solidFill>
          </a:ln>
        </p:spPr>
        <p:style>
          <a:lnRef idx="3">
            <a:schemeClr val="accent2"/>
          </a:lnRef>
          <a:fillRef idx="0">
            <a:schemeClr val="accent2"/>
          </a:fillRef>
          <a:effectRef idx="2">
            <a:schemeClr val="accent2"/>
          </a:effectRef>
          <a:fontRef idx="minor">
            <a:schemeClr val="tx1"/>
          </a:fontRef>
        </p:style>
      </p:cxnSp>
      <p:grpSp>
        <p:nvGrpSpPr>
          <p:cNvPr id="160" name="Group 159"/>
          <p:cNvGrpSpPr/>
          <p:nvPr/>
        </p:nvGrpSpPr>
        <p:grpSpPr>
          <a:xfrm>
            <a:off x="5279858" y="685679"/>
            <a:ext cx="932455" cy="1889542"/>
            <a:chOff x="5279858" y="685679"/>
            <a:chExt cx="932455" cy="1889542"/>
          </a:xfrm>
        </p:grpSpPr>
        <p:sp>
          <p:nvSpPr>
            <p:cNvPr id="316" name="Hexagon 315"/>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7" name="Oval 326"/>
            <p:cNvSpPr/>
            <p:nvPr/>
          </p:nvSpPr>
          <p:spPr>
            <a:xfrm>
              <a:off x="5539016" y="685679"/>
              <a:ext cx="421610" cy="4216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cxnSp>
        <p:nvCxnSpPr>
          <p:cNvPr id="328" name="Straight Arrow Connector 327"/>
          <p:cNvCxnSpPr>
            <a:cxnSpLocks/>
          </p:cNvCxnSpPr>
          <p:nvPr/>
        </p:nvCxnSpPr>
        <p:spPr>
          <a:xfrm>
            <a:off x="5746087" y="2948941"/>
            <a:ext cx="0" cy="69140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Hexagon 15"/>
          <p:cNvSpPr/>
          <p:nvPr/>
        </p:nvSpPr>
        <p:spPr>
          <a:xfrm rot="2523372">
            <a:off x="2782867" y="2465668"/>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p:cNvSpPr/>
          <p:nvPr/>
        </p:nvSpPr>
        <p:spPr>
          <a:xfrm rot="8726880">
            <a:off x="7594135" y="2483393"/>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p:cNvSpPr/>
          <p:nvPr/>
        </p:nvSpPr>
        <p:spPr>
          <a:xfrm rot="10800000">
            <a:off x="8372159"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Hexagon 18"/>
          <p:cNvSpPr/>
          <p:nvPr/>
        </p:nvSpPr>
        <p:spPr>
          <a:xfrm>
            <a:off x="2015761"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8307092" y="6346556"/>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174234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Connector: Elbow 171"/>
          <p:cNvCxnSpPr>
            <a:cxnSpLocks/>
            <a:stCxn id="320" idx="3"/>
            <a:endCxn id="327" idx="0"/>
          </p:cNvCxnSpPr>
          <p:nvPr/>
        </p:nvCxnSpPr>
        <p:spPr>
          <a:xfrm rot="10800000" flipH="1">
            <a:off x="2922135" y="685680"/>
            <a:ext cx="2827686" cy="1883941"/>
          </a:xfrm>
          <a:prstGeom prst="bentConnector4">
            <a:avLst>
              <a:gd name="adj1" fmla="val -1461"/>
              <a:gd name="adj2" fmla="val 120455"/>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320" name="Hexagon 319"/>
          <p:cNvSpPr/>
          <p:nvPr/>
        </p:nvSpPr>
        <p:spPr>
          <a:xfrm rot="2523372">
            <a:off x="2782867" y="2465668"/>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2400" dirty="0">
                <a:latin typeface="Segoe UI Light" panose="020B0502040204020203" pitchFamily="34" charset="0"/>
                <a:cs typeface="Segoe UI Light" panose="020B0502040204020203" pitchFamily="34" charset="0"/>
              </a:rPr>
              <a:t>B</a:t>
            </a:r>
          </a:p>
        </p:txBody>
      </p:sp>
      <p:grpSp>
        <p:nvGrpSpPr>
          <p:cNvPr id="321" name="Group 320"/>
          <p:cNvGrpSpPr/>
          <p:nvPr/>
        </p:nvGrpSpPr>
        <p:grpSpPr>
          <a:xfrm>
            <a:off x="5146758" y="3878981"/>
            <a:ext cx="1198657" cy="1424539"/>
            <a:chOff x="1500994" y="2422724"/>
            <a:chExt cx="1133023" cy="1743834"/>
          </a:xfrm>
        </p:grpSpPr>
        <p:sp>
          <p:nvSpPr>
            <p:cNvPr id="322" name="Flowchart: Magnetic Disk 321"/>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3" name="Flowchart: Magnetic Disk 322"/>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4" name="Flowchart: Magnetic Disk 323"/>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5" name="Rectangle 324"/>
          <p:cNvSpPr/>
          <p:nvPr/>
        </p:nvSpPr>
        <p:spPr>
          <a:xfrm>
            <a:off x="4630723" y="1258350"/>
            <a:ext cx="2248249" cy="4241114"/>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6" name="Straight Connector 325"/>
          <p:cNvCxnSpPr>
            <a:cxnSpLocks/>
            <a:stCxn id="327" idx="0"/>
          </p:cNvCxnSpPr>
          <p:nvPr/>
        </p:nvCxnSpPr>
        <p:spPr>
          <a:xfrm flipH="1">
            <a:off x="5749299" y="685679"/>
            <a:ext cx="522" cy="1431506"/>
          </a:xfrm>
          <a:prstGeom prst="line">
            <a:avLst/>
          </a:prstGeom>
          <a:ln w="76200">
            <a:solidFill>
              <a:srgbClr val="FF5050"/>
            </a:solidFill>
          </a:ln>
        </p:spPr>
        <p:style>
          <a:lnRef idx="3">
            <a:schemeClr val="accent2"/>
          </a:lnRef>
          <a:fillRef idx="0">
            <a:schemeClr val="accent2"/>
          </a:fillRef>
          <a:effectRef idx="2">
            <a:schemeClr val="accent2"/>
          </a:effectRef>
          <a:fontRef idx="minor">
            <a:schemeClr val="tx1"/>
          </a:fontRef>
        </p:style>
      </p:cxnSp>
      <p:grpSp>
        <p:nvGrpSpPr>
          <p:cNvPr id="160" name="Group 159"/>
          <p:cNvGrpSpPr/>
          <p:nvPr/>
        </p:nvGrpSpPr>
        <p:grpSpPr>
          <a:xfrm>
            <a:off x="5279858" y="685679"/>
            <a:ext cx="932455" cy="1889542"/>
            <a:chOff x="5279858" y="685679"/>
            <a:chExt cx="932455" cy="1889542"/>
          </a:xfrm>
        </p:grpSpPr>
        <p:sp>
          <p:nvSpPr>
            <p:cNvPr id="316" name="Hexagon 315"/>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2400" dirty="0">
                  <a:latin typeface="Segoe UI Light" panose="020B0502040204020203" pitchFamily="34" charset="0"/>
                  <a:cs typeface="Segoe UI Light" panose="020B0502040204020203" pitchFamily="34" charset="0"/>
                </a:rPr>
                <a:t>A</a:t>
              </a:r>
            </a:p>
          </p:txBody>
        </p:sp>
        <p:sp>
          <p:nvSpPr>
            <p:cNvPr id="327" name="Oval 326"/>
            <p:cNvSpPr/>
            <p:nvPr/>
          </p:nvSpPr>
          <p:spPr>
            <a:xfrm>
              <a:off x="5539016" y="685679"/>
              <a:ext cx="421610" cy="4216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cxnSp>
        <p:nvCxnSpPr>
          <p:cNvPr id="328" name="Straight Arrow Connector 327"/>
          <p:cNvCxnSpPr>
            <a:cxnSpLocks/>
          </p:cNvCxnSpPr>
          <p:nvPr/>
        </p:nvCxnSpPr>
        <p:spPr>
          <a:xfrm>
            <a:off x="5746087" y="2948941"/>
            <a:ext cx="0" cy="69140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4" name="Hexagon 373"/>
          <p:cNvSpPr/>
          <p:nvPr/>
        </p:nvSpPr>
        <p:spPr>
          <a:xfrm rot="8726880">
            <a:off x="7594135" y="2483393"/>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5" name="Hexagon 374"/>
          <p:cNvSpPr/>
          <p:nvPr/>
        </p:nvSpPr>
        <p:spPr>
          <a:xfrm rot="10800000">
            <a:off x="8372159"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6" name="Hexagon 375"/>
          <p:cNvSpPr/>
          <p:nvPr/>
        </p:nvSpPr>
        <p:spPr>
          <a:xfrm>
            <a:off x="2015761"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8307092" y="6338807"/>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208944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Hexagon 319"/>
          <p:cNvSpPr/>
          <p:nvPr/>
        </p:nvSpPr>
        <p:spPr>
          <a:xfrm rot="2523372">
            <a:off x="2782867" y="2465668"/>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1" name="Group 320"/>
          <p:cNvGrpSpPr/>
          <p:nvPr/>
        </p:nvGrpSpPr>
        <p:grpSpPr>
          <a:xfrm>
            <a:off x="5146758" y="3878981"/>
            <a:ext cx="1198657" cy="1424539"/>
            <a:chOff x="1500994" y="2422724"/>
            <a:chExt cx="1133023" cy="1743834"/>
          </a:xfrm>
        </p:grpSpPr>
        <p:sp>
          <p:nvSpPr>
            <p:cNvPr id="322" name="Flowchart: Magnetic Disk 321"/>
            <p:cNvSpPr/>
            <p:nvPr/>
          </p:nvSpPr>
          <p:spPr>
            <a:xfrm>
              <a:off x="1500996" y="340743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3" name="Flowchart: Magnetic Disk 322"/>
            <p:cNvSpPr/>
            <p:nvPr/>
          </p:nvSpPr>
          <p:spPr>
            <a:xfrm>
              <a:off x="1500995" y="2915079"/>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4" name="Flowchart: Magnetic Disk 323"/>
            <p:cNvSpPr/>
            <p:nvPr/>
          </p:nvSpPr>
          <p:spPr>
            <a:xfrm>
              <a:off x="1500994" y="2422724"/>
              <a:ext cx="1133021" cy="759124"/>
            </a:xfrm>
            <a:prstGeom prst="flowChartMagneticDisk">
              <a:avLst/>
            </a:prstGeom>
            <a:solidFill>
              <a:srgbClr val="FF5050"/>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5" name="Rectangle 324"/>
          <p:cNvSpPr/>
          <p:nvPr/>
        </p:nvSpPr>
        <p:spPr>
          <a:xfrm>
            <a:off x="4630723" y="1258350"/>
            <a:ext cx="2248249" cy="4241114"/>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6" name="Straight Connector 325"/>
          <p:cNvCxnSpPr>
            <a:cxnSpLocks/>
            <a:stCxn id="327" idx="0"/>
          </p:cNvCxnSpPr>
          <p:nvPr/>
        </p:nvCxnSpPr>
        <p:spPr>
          <a:xfrm flipH="1">
            <a:off x="5749299" y="685679"/>
            <a:ext cx="522" cy="1431506"/>
          </a:xfrm>
          <a:prstGeom prst="line">
            <a:avLst/>
          </a:prstGeom>
          <a:ln w="76200">
            <a:solidFill>
              <a:srgbClr val="FF5050"/>
            </a:solidFill>
          </a:ln>
        </p:spPr>
        <p:style>
          <a:lnRef idx="3">
            <a:schemeClr val="accent2"/>
          </a:lnRef>
          <a:fillRef idx="0">
            <a:schemeClr val="accent2"/>
          </a:fillRef>
          <a:effectRef idx="2">
            <a:schemeClr val="accent2"/>
          </a:effectRef>
          <a:fontRef idx="minor">
            <a:schemeClr val="tx1"/>
          </a:fontRef>
        </p:style>
      </p:cxnSp>
      <p:grpSp>
        <p:nvGrpSpPr>
          <p:cNvPr id="160" name="Group 159"/>
          <p:cNvGrpSpPr/>
          <p:nvPr/>
        </p:nvGrpSpPr>
        <p:grpSpPr>
          <a:xfrm>
            <a:off x="5279858" y="685679"/>
            <a:ext cx="932455" cy="1889542"/>
            <a:chOff x="5279858" y="685679"/>
            <a:chExt cx="932455" cy="1889542"/>
          </a:xfrm>
        </p:grpSpPr>
        <p:sp>
          <p:nvSpPr>
            <p:cNvPr id="316" name="Hexagon 315"/>
            <p:cNvSpPr/>
            <p:nvPr/>
          </p:nvSpPr>
          <p:spPr>
            <a:xfrm rot="5400000">
              <a:off x="5205262" y="1568169"/>
              <a:ext cx="1081648" cy="932455"/>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7" name="Oval 326"/>
            <p:cNvSpPr/>
            <p:nvPr/>
          </p:nvSpPr>
          <p:spPr>
            <a:xfrm>
              <a:off x="5539016" y="685679"/>
              <a:ext cx="421610" cy="4216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cxnSp>
        <p:nvCxnSpPr>
          <p:cNvPr id="328" name="Straight Arrow Connector 327"/>
          <p:cNvCxnSpPr>
            <a:cxnSpLocks/>
          </p:cNvCxnSpPr>
          <p:nvPr/>
        </p:nvCxnSpPr>
        <p:spPr>
          <a:xfrm>
            <a:off x="5746087" y="2948941"/>
            <a:ext cx="0" cy="691400"/>
          </a:xfrm>
          <a:prstGeom prst="straightConnector1">
            <a:avLst/>
          </a:prstGeom>
          <a:ln w="76200">
            <a:solidFill>
              <a:srgbClr val="59595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4" name="Hexagon 373"/>
          <p:cNvSpPr/>
          <p:nvPr/>
        </p:nvSpPr>
        <p:spPr>
          <a:xfrm rot="8726880">
            <a:off x="7594135" y="2483393"/>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5" name="Hexagon 374"/>
          <p:cNvSpPr/>
          <p:nvPr/>
        </p:nvSpPr>
        <p:spPr>
          <a:xfrm rot="10800000">
            <a:off x="8372159"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6" name="Hexagon 375"/>
          <p:cNvSpPr/>
          <p:nvPr/>
        </p:nvSpPr>
        <p:spPr>
          <a:xfrm>
            <a:off x="2015761" y="4398965"/>
            <a:ext cx="1081648" cy="932455"/>
          </a:xfrm>
          <a:prstGeom prst="hexagon">
            <a:avLst/>
          </a:prstGeom>
          <a:solidFill>
            <a:srgbClr val="FFD9D9"/>
          </a:solidFill>
          <a:ln w="127000" cap="rnd">
            <a:solidFill>
              <a:srgbClr val="FF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p:cNvSpPr/>
          <p:nvPr/>
        </p:nvSpPr>
        <p:spPr>
          <a:xfrm>
            <a:off x="10506586" y="1006415"/>
            <a:ext cx="487831" cy="487831"/>
          </a:xfrm>
          <a:prstGeom prst="roundRect">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9" name="Rectangle: Rounded Corners 18"/>
          <p:cNvSpPr/>
          <p:nvPr/>
        </p:nvSpPr>
        <p:spPr>
          <a:xfrm>
            <a:off x="9611995" y="1006414"/>
            <a:ext cx="487831" cy="487831"/>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011001010</a:t>
            </a:r>
          </a:p>
        </p:txBody>
      </p:sp>
      <p:grpSp>
        <p:nvGrpSpPr>
          <p:cNvPr id="20" name="Group 19"/>
          <p:cNvGrpSpPr/>
          <p:nvPr/>
        </p:nvGrpSpPr>
        <p:grpSpPr>
          <a:xfrm>
            <a:off x="8098838" y="912650"/>
            <a:ext cx="2039518" cy="682866"/>
            <a:chOff x="7723468" y="315746"/>
            <a:chExt cx="1779978" cy="682866"/>
          </a:xfrm>
        </p:grpSpPr>
        <p:sp>
          <p:nvSpPr>
            <p:cNvPr id="21" name="Rectangle 20"/>
            <p:cNvSpPr/>
            <p:nvPr/>
          </p:nvSpPr>
          <p:spPr>
            <a:xfrm>
              <a:off x="7881787" y="389019"/>
              <a:ext cx="1456648" cy="5337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DevOps</a:t>
              </a:r>
            </a:p>
          </p:txBody>
        </p:sp>
        <p:sp>
          <p:nvSpPr>
            <p:cNvPr id="22" name="Rectangle 21"/>
            <p:cNvSpPr/>
            <p:nvPr/>
          </p:nvSpPr>
          <p:spPr>
            <a:xfrm>
              <a:off x="7723468" y="320432"/>
              <a:ext cx="165011" cy="6781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p:cNvSpPr/>
            <p:nvPr/>
          </p:nvSpPr>
          <p:spPr>
            <a:xfrm>
              <a:off x="9338435" y="315746"/>
              <a:ext cx="165011" cy="6781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Hexagon 23"/>
          <p:cNvSpPr/>
          <p:nvPr/>
        </p:nvSpPr>
        <p:spPr>
          <a:xfrm rot="5400000">
            <a:off x="5205260" y="1568669"/>
            <a:ext cx="1081648" cy="932455"/>
          </a:xfrm>
          <a:prstGeom prst="hexagon">
            <a:avLst/>
          </a:prstGeom>
          <a:solidFill>
            <a:srgbClr val="2FC9FF"/>
          </a:solidFill>
          <a:ln w="127000" cap="rnd">
            <a:solidFill>
              <a:srgbClr val="2FC9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p:cNvGrpSpPr/>
          <p:nvPr/>
        </p:nvGrpSpPr>
        <p:grpSpPr>
          <a:xfrm>
            <a:off x="5145893" y="3878006"/>
            <a:ext cx="1198657" cy="1424539"/>
            <a:chOff x="1500994" y="2422724"/>
            <a:chExt cx="1133023" cy="1743834"/>
          </a:xfrm>
          <a:solidFill>
            <a:srgbClr val="2FC9FF"/>
          </a:solidFill>
        </p:grpSpPr>
        <p:sp>
          <p:nvSpPr>
            <p:cNvPr id="26" name="Flowchart: Magnetic Disk 25"/>
            <p:cNvSpPr/>
            <p:nvPr/>
          </p:nvSpPr>
          <p:spPr>
            <a:xfrm>
              <a:off x="1500996" y="3407434"/>
              <a:ext cx="1133021" cy="759124"/>
            </a:xfrm>
            <a:prstGeom prst="flowChartMagneticDisk">
              <a:avLst/>
            </a:pr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Magnetic Disk 26"/>
            <p:cNvSpPr/>
            <p:nvPr/>
          </p:nvSpPr>
          <p:spPr>
            <a:xfrm>
              <a:off x="1500995" y="2915079"/>
              <a:ext cx="1133021" cy="759124"/>
            </a:xfrm>
            <a:prstGeom prst="flowChartMagneticDisk">
              <a:avLst/>
            </a:pr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Magnetic Disk 27"/>
            <p:cNvSpPr/>
            <p:nvPr/>
          </p:nvSpPr>
          <p:spPr>
            <a:xfrm>
              <a:off x="1500994" y="2422724"/>
              <a:ext cx="1133021" cy="759124"/>
            </a:xfrm>
            <a:prstGeom prst="flowChartMagneticDisk">
              <a:avLst/>
            </a:pr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p:cNvGrpSpPr/>
          <p:nvPr/>
        </p:nvGrpSpPr>
        <p:grpSpPr>
          <a:xfrm>
            <a:off x="2446945" y="478931"/>
            <a:ext cx="3703680" cy="804289"/>
            <a:chOff x="2427695" y="478931"/>
            <a:chExt cx="3703680" cy="804289"/>
          </a:xfrm>
        </p:grpSpPr>
        <p:sp>
          <p:nvSpPr>
            <p:cNvPr id="2" name="Block Arc 1"/>
            <p:cNvSpPr/>
            <p:nvPr/>
          </p:nvSpPr>
          <p:spPr>
            <a:xfrm>
              <a:off x="5327086" y="478931"/>
              <a:ext cx="804289" cy="804289"/>
            </a:xfrm>
            <a:prstGeom prst="blockArc">
              <a:avLst>
                <a:gd name="adj1" fmla="val 10800000"/>
                <a:gd name="adj2" fmla="val 21474560"/>
                <a:gd name="adj3" fmla="val 5481"/>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p:cNvSpPr txBox="1"/>
            <p:nvPr/>
          </p:nvSpPr>
          <p:spPr>
            <a:xfrm>
              <a:off x="2427695" y="581993"/>
              <a:ext cx="3069772" cy="369332"/>
            </a:xfrm>
            <a:prstGeom prst="rect">
              <a:avLst/>
            </a:prstGeom>
            <a:noFill/>
          </p:spPr>
          <p:txBody>
            <a:bodyPr wrap="square" rtlCol="0">
              <a:spAutoFit/>
            </a:bodyPr>
            <a:lstStyle/>
            <a:p>
              <a:r>
                <a:rPr lang="en-GB" dirty="0">
                  <a:latin typeface="Segoe UI Light" panose="020B0502040204020203" pitchFamily="34" charset="0"/>
                  <a:cs typeface="Segoe UI Light" panose="020B0502040204020203" pitchFamily="34" charset="0"/>
                </a:rPr>
                <a:t>Consumer driven contracts</a:t>
              </a:r>
            </a:p>
          </p:txBody>
        </p:sp>
      </p:grpSp>
      <p:pic>
        <p:nvPicPr>
          <p:cNvPr id="31" name="Picture 30"/>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224077" y="1019227"/>
            <a:ext cx="529583" cy="500485"/>
          </a:xfrm>
          <a:prstGeom prst="rect">
            <a:avLst/>
          </a:prstGeom>
        </p:spPr>
      </p:pic>
      <p:sp>
        <p:nvSpPr>
          <p:cNvPr id="32" name="TextBox 31"/>
          <p:cNvSpPr txBox="1"/>
          <p:nvPr/>
        </p:nvSpPr>
        <p:spPr>
          <a:xfrm>
            <a:off x="8307092" y="6338807"/>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Microservices</a:t>
            </a:r>
          </a:p>
        </p:txBody>
      </p:sp>
    </p:spTree>
    <p:extLst>
      <p:ext uri="{BB962C8B-B14F-4D97-AF65-F5344CB8AC3E}">
        <p14:creationId xmlns:p14="http://schemas.microsoft.com/office/powerpoint/2010/main" val="96985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1000"/>
                            </p:stCondLst>
                            <p:childTnLst>
                              <p:par>
                                <p:cTn id="26" presetID="10" presetClass="entr" presetSubtype="0" fill="hold" grpId="1"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42" presetClass="path" presetSubtype="0" repeatCount="indefinite" accel="50000" decel="50000" fill="hold" grpId="0" nodeType="withEffect">
                                  <p:stCondLst>
                                    <p:cond delay="0"/>
                                  </p:stCondLst>
                                  <p:childTnLst>
                                    <p:animMotion origin="layout" path="M -8.33333E-7 4.07407E-6 L -0.09193 0.00046 " pathEditMode="relative" rAng="0" ptsTypes="AA">
                                      <p:cBhvr>
                                        <p:cTn id="30" dur="2000" fill="hold"/>
                                        <p:tgtEl>
                                          <p:spTgt spid="18"/>
                                        </p:tgtEl>
                                        <p:attrNameLst>
                                          <p:attrName>ppt_x</p:attrName>
                                          <p:attrName>ppt_y</p:attrName>
                                        </p:attrNameLst>
                                      </p:cBhvr>
                                      <p:rCtr x="-4596" y="23"/>
                                    </p:animMotion>
                                  </p:childTnLst>
                                </p:cTn>
                              </p:par>
                              <p:par>
                                <p:cTn id="31" presetID="42" presetClass="path" presetSubtype="0" repeatCount="indefinite" accel="50000" decel="50000" fill="hold" grpId="1" nodeType="withEffect">
                                  <p:stCondLst>
                                    <p:cond delay="0"/>
                                  </p:stCondLst>
                                  <p:childTnLst>
                                    <p:animMotion origin="layout" path="M -3.33333E-6 4.07407E-6 L -0.18463 0.00231 " pathEditMode="relative" rAng="0" ptsTypes="AA">
                                      <p:cBhvr>
                                        <p:cTn id="32" dur="2000" fill="hold"/>
                                        <p:tgtEl>
                                          <p:spTgt spid="19"/>
                                        </p:tgtEl>
                                        <p:attrNameLst>
                                          <p:attrName>ppt_x</p:attrName>
                                          <p:attrName>ppt_y</p:attrName>
                                        </p:attrNameLst>
                                      </p:cBhvr>
                                      <p:rCtr x="-9232" y="116"/>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658745"/>
            <a:ext cx="10515600" cy="1325563"/>
          </a:xfrm>
        </p:spPr>
        <p:txBody>
          <a:bodyPr>
            <a:normAutofit/>
          </a:bodyPr>
          <a:lstStyle/>
          <a:p>
            <a:r>
              <a:rPr lang="en-GB" i="1" dirty="0"/>
              <a:t>Write</a:t>
            </a:r>
            <a:r>
              <a:rPr lang="en-GB" dirty="0"/>
              <a:t> faster code</a:t>
            </a:r>
          </a:p>
        </p:txBody>
      </p:sp>
      <p:sp>
        <p:nvSpPr>
          <p:cNvPr id="5" name="Title 2"/>
          <p:cNvSpPr txBox="1">
            <a:spLocks/>
          </p:cNvSpPr>
          <p:nvPr/>
        </p:nvSpPr>
        <p:spPr>
          <a:xfrm>
            <a:off x="613306" y="2658744"/>
            <a:ext cx="10515600" cy="1325563"/>
          </a:xfrm>
          <a:prstGeom prst="rect">
            <a:avLst/>
          </a:prstGeom>
          <a:solidFill>
            <a:srgbClr val="2FC9FF"/>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Deliver faster code</a:t>
            </a:r>
          </a:p>
        </p:txBody>
      </p:sp>
    </p:spTree>
    <p:extLst>
      <p:ext uri="{BB962C8B-B14F-4D97-AF65-F5344CB8AC3E}">
        <p14:creationId xmlns:p14="http://schemas.microsoft.com/office/powerpoint/2010/main" val="173583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02216" y="827407"/>
            <a:ext cx="4074165" cy="4583492"/>
          </a:xfrm>
          <a:prstGeom prst="roundRect">
            <a:avLst>
              <a:gd name="adj" fmla="val 518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4003993" y="262975"/>
            <a:ext cx="4045731" cy="523220"/>
          </a:xfrm>
          <a:prstGeom prst="rect">
            <a:avLst/>
          </a:prstGeom>
          <a:noFill/>
        </p:spPr>
        <p:txBody>
          <a:bodyPr wrap="square" rtlCol="0">
            <a:spAutoFit/>
          </a:bodyPr>
          <a:lstStyle/>
          <a:p>
            <a:r>
              <a:rPr lang="en-GB" sz="2800" dirty="0">
                <a:solidFill>
                  <a:srgbClr val="595959"/>
                </a:solidFill>
                <a:latin typeface="Segoe UI Light" panose="020B0502040204020203" pitchFamily="34" charset="0"/>
                <a:cs typeface="Segoe UI Light" panose="020B0502040204020203" pitchFamily="34" charset="0"/>
              </a:rPr>
              <a:t>Host</a:t>
            </a:r>
          </a:p>
        </p:txBody>
      </p:sp>
      <p:sp>
        <p:nvSpPr>
          <p:cNvPr id="349" name="TextBox 348"/>
          <p:cNvSpPr txBox="1"/>
          <p:nvPr/>
        </p:nvSpPr>
        <p:spPr>
          <a:xfrm>
            <a:off x="504544" y="757199"/>
            <a:ext cx="3323153" cy="3970318"/>
          </a:xfrm>
          <a:prstGeom prst="rect">
            <a:avLst/>
          </a:prstGeom>
          <a:noFill/>
        </p:spPr>
        <p:txBody>
          <a:bodyPr wrap="square" rtlCol="0">
            <a:spAutoFit/>
          </a:bodyPr>
          <a:lstStyle/>
          <a:p>
            <a:r>
              <a:rPr lang="en-GB" sz="2800" dirty="0">
                <a:solidFill>
                  <a:srgbClr val="595959"/>
                </a:solidFill>
                <a:latin typeface="Segoe UI Semibold" panose="020B0702040204020203" pitchFamily="34" charset="0"/>
                <a:cs typeface="Segoe UI Semibold" panose="020B0702040204020203" pitchFamily="34" charset="0"/>
              </a:rPr>
              <a:t>Cost:</a:t>
            </a:r>
          </a:p>
          <a:p>
            <a:r>
              <a:rPr lang="en-GB" sz="2800" dirty="0">
                <a:solidFill>
                  <a:srgbClr val="595959"/>
                </a:solidFill>
                <a:latin typeface="Segoe UI Light" panose="020B0502040204020203" pitchFamily="34" charset="0"/>
                <a:cs typeface="Segoe UI Light" panose="020B0502040204020203" pitchFamily="34" charset="0"/>
              </a:rPr>
              <a:t>£350/</a:t>
            </a:r>
            <a:r>
              <a:rPr lang="en-GB" sz="2800" dirty="0" err="1">
                <a:solidFill>
                  <a:srgbClr val="595959"/>
                </a:solidFill>
                <a:latin typeface="Segoe UI Light" panose="020B0502040204020203" pitchFamily="34" charset="0"/>
                <a:cs typeface="Segoe UI Light" panose="020B0502040204020203" pitchFamily="34" charset="0"/>
              </a:rPr>
              <a:t>pcm</a:t>
            </a:r>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Dependencies:</a:t>
            </a:r>
          </a:p>
          <a:p>
            <a:r>
              <a:rPr lang="en-GB" sz="2800" dirty="0">
                <a:solidFill>
                  <a:srgbClr val="595959"/>
                </a:solidFill>
                <a:latin typeface="Segoe UI Light" panose="020B0502040204020203" pitchFamily="34" charset="0"/>
                <a:cs typeface="Segoe UI Light" panose="020B0502040204020203" pitchFamily="34" charset="0"/>
              </a:rPr>
              <a:t>Baked</a:t>
            </a: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Performance: </a:t>
            </a:r>
          </a:p>
          <a:p>
            <a:r>
              <a:rPr lang="en-GB" sz="2800" dirty="0">
                <a:solidFill>
                  <a:srgbClr val="595959"/>
                </a:solidFill>
                <a:latin typeface="Segoe UI Light" panose="020B0502040204020203" pitchFamily="34" charset="0"/>
                <a:cs typeface="Segoe UI Light" panose="020B0502040204020203" pitchFamily="34" charset="0"/>
              </a:rPr>
              <a:t>Tuned</a:t>
            </a:r>
          </a:p>
          <a:p>
            <a:endParaRPr lang="en-GB" sz="2800" dirty="0">
              <a:solidFill>
                <a:srgbClr val="595959"/>
              </a:solidFill>
              <a:latin typeface="Segoe UI Light" panose="020B0502040204020203" pitchFamily="34" charset="0"/>
              <a:cs typeface="Segoe UI Light" panose="020B0502040204020203" pitchFamily="34" charset="0"/>
            </a:endParaRPr>
          </a:p>
        </p:txBody>
      </p:sp>
      <p:sp>
        <p:nvSpPr>
          <p:cNvPr id="351" name="Hexagon 350"/>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Hosting compute</a:t>
            </a:r>
          </a:p>
        </p:txBody>
      </p:sp>
      <p:sp>
        <p:nvSpPr>
          <p:cNvPr id="7"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763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5751757" y="1338573"/>
            <a:ext cx="571500" cy="801297"/>
            <a:chOff x="6232525" y="2003573"/>
            <a:chExt cx="571500" cy="801297"/>
          </a:xfrm>
        </p:grpSpPr>
        <p:sp>
          <p:nvSpPr>
            <p:cNvPr id="25" name="Rectangle: Rounded Corners 24"/>
            <p:cNvSpPr/>
            <p:nvPr/>
          </p:nvSpPr>
          <p:spPr>
            <a:xfrm>
              <a:off x="6232525" y="2003573"/>
              <a:ext cx="571500" cy="161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6" name="Rectangle: Rounded Corners 25"/>
            <p:cNvSpPr/>
            <p:nvPr/>
          </p:nvSpPr>
          <p:spPr>
            <a:xfrm>
              <a:off x="6232525" y="2215007"/>
              <a:ext cx="571500" cy="161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7" name="Rectangle: Rounded Corners 26"/>
            <p:cNvSpPr/>
            <p:nvPr/>
          </p:nvSpPr>
          <p:spPr>
            <a:xfrm>
              <a:off x="6232525" y="2428925"/>
              <a:ext cx="571500" cy="161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8" name="Rectangle: Rounded Corners 27"/>
            <p:cNvSpPr/>
            <p:nvPr/>
          </p:nvSpPr>
          <p:spPr>
            <a:xfrm>
              <a:off x="6232525" y="2642945"/>
              <a:ext cx="571500" cy="161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sp>
        <p:nvSpPr>
          <p:cNvPr id="33" name="Rectangle 32"/>
          <p:cNvSpPr/>
          <p:nvPr/>
        </p:nvSpPr>
        <p:spPr>
          <a:xfrm>
            <a:off x="5717070" y="1219412"/>
            <a:ext cx="673100" cy="108902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9" name="Rectangle 18"/>
          <p:cNvSpPr/>
          <p:nvPr/>
        </p:nvSpPr>
        <p:spPr>
          <a:xfrm>
            <a:off x="5717070" y="3268257"/>
            <a:ext cx="673100" cy="1127557"/>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2" name="Title 1"/>
          <p:cNvSpPr txBox="1">
            <a:spLocks/>
          </p:cNvSpPr>
          <p:nvPr/>
        </p:nvSpPr>
        <p:spPr>
          <a:xfrm>
            <a:off x="0" y="4187405"/>
            <a:ext cx="121920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endParaRPr lang="en-GB" dirty="0"/>
          </a:p>
        </p:txBody>
      </p:sp>
      <p:sp>
        <p:nvSpPr>
          <p:cNvPr id="15" name="Title 1"/>
          <p:cNvSpPr txBox="1">
            <a:spLocks/>
          </p:cNvSpPr>
          <p:nvPr/>
        </p:nvSpPr>
        <p:spPr>
          <a:xfrm>
            <a:off x="-7620" y="4176394"/>
            <a:ext cx="121920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#microservices</a:t>
            </a:r>
          </a:p>
        </p:txBody>
      </p:sp>
      <p:sp>
        <p:nvSpPr>
          <p:cNvPr id="18" name="Title 1"/>
          <p:cNvSpPr txBox="1">
            <a:spLocks/>
          </p:cNvSpPr>
          <p:nvPr/>
        </p:nvSpPr>
        <p:spPr>
          <a:xfrm>
            <a:off x="-15240" y="4176394"/>
            <a:ext cx="12192000" cy="1325563"/>
          </a:xfrm>
          <a:prstGeom prst="rect">
            <a:avLst/>
          </a:prstGeom>
          <a:solidFill>
            <a:srgbClr val="FF505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#containers</a:t>
            </a:r>
          </a:p>
        </p:txBody>
      </p:sp>
      <p:sp>
        <p:nvSpPr>
          <p:cNvPr id="20" name="Title 1"/>
          <p:cNvSpPr txBox="1">
            <a:spLocks/>
          </p:cNvSpPr>
          <p:nvPr/>
        </p:nvSpPr>
        <p:spPr>
          <a:xfrm>
            <a:off x="-7620" y="4187405"/>
            <a:ext cx="12192000" cy="1325563"/>
          </a:xfrm>
          <a:prstGeom prst="rect">
            <a:avLst/>
          </a:prstGeom>
          <a:solidFill>
            <a:srgbClr val="FF505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a:t>
            </a:r>
            <a:r>
              <a:rPr lang="en-GB" dirty="0" err="1"/>
              <a:t>serverless</a:t>
            </a:r>
            <a:endParaRPr lang="en-GB" dirty="0"/>
          </a:p>
        </p:txBody>
      </p:sp>
      <p:sp>
        <p:nvSpPr>
          <p:cNvPr id="21" name="Title 1"/>
          <p:cNvSpPr txBox="1">
            <a:spLocks/>
          </p:cNvSpPr>
          <p:nvPr/>
        </p:nvSpPr>
        <p:spPr>
          <a:xfrm>
            <a:off x="-7620" y="4176394"/>
            <a:ext cx="12192000" cy="1325563"/>
          </a:xfrm>
          <a:prstGeom prst="rect">
            <a:avLst/>
          </a:prstGeom>
          <a:solidFill>
            <a:srgbClr val="FF505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dirty="0"/>
              <a:t>#</a:t>
            </a:r>
            <a:r>
              <a:rPr lang="en-GB" dirty="0" err="1"/>
              <a:t>devops</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166" y="2129526"/>
            <a:ext cx="1396682" cy="1396682"/>
          </a:xfrm>
          <a:prstGeom prst="rect">
            <a:avLst/>
          </a:prstGeom>
        </p:spPr>
      </p:pic>
    </p:spTree>
    <p:extLst>
      <p:ext uri="{BB962C8B-B14F-4D97-AF65-F5344CB8AC3E}">
        <p14:creationId xmlns:p14="http://schemas.microsoft.com/office/powerpoint/2010/main" val="1467217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42" presetClass="path" presetSubtype="0" repeatCount="indefinite" accel="50000" decel="50000" fill="hold" nodeType="withEffect">
                                  <p:stCondLst>
                                    <p:cond delay="0"/>
                                  </p:stCondLst>
                                  <p:childTnLst>
                                    <p:animMotion origin="layout" path="M -2.29167E-6 -2.22222E-6 L -2.29167E-6 0.29028 " pathEditMode="relative" rAng="0" ptsTypes="AA">
                                      <p:cBhvr>
                                        <p:cTn id="19" dur="3000" fill="hold"/>
                                        <p:tgtEl>
                                          <p:spTgt spid="32"/>
                                        </p:tgtEl>
                                        <p:attrNameLst>
                                          <p:attrName>ppt_x</p:attrName>
                                          <p:attrName>ppt_y</p:attrName>
                                        </p:attrNameLst>
                                      </p:cBhvr>
                                      <p:rCtr x="0" y="14514"/>
                                    </p:animMotion>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9" grpId="0" animBg="1"/>
      <p:bldP spid="15" grpId="0"/>
      <p:bldP spid="18"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7134170" y="2620826"/>
            <a:ext cx="769895" cy="892291"/>
            <a:chOff x="4875418" y="1546325"/>
            <a:chExt cx="2476766" cy="2870513"/>
          </a:xfrm>
        </p:grpSpPr>
        <p:sp>
          <p:nvSpPr>
            <p:cNvPr id="35" name="Hexagon 34"/>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p:cNvGrpSpPr/>
          <p:nvPr/>
        </p:nvGrpSpPr>
        <p:grpSpPr>
          <a:xfrm>
            <a:off x="5754349" y="2645906"/>
            <a:ext cx="769895" cy="892291"/>
            <a:chOff x="4875418" y="1546325"/>
            <a:chExt cx="2476766" cy="2870513"/>
          </a:xfrm>
        </p:grpSpPr>
        <p:sp>
          <p:nvSpPr>
            <p:cNvPr id="38" name="Hexagon 37"/>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p:cNvGrpSpPr/>
          <p:nvPr/>
        </p:nvGrpSpPr>
        <p:grpSpPr>
          <a:xfrm>
            <a:off x="4396464" y="2629477"/>
            <a:ext cx="769895" cy="892291"/>
            <a:chOff x="4875418" y="1546325"/>
            <a:chExt cx="2476766" cy="2870513"/>
          </a:xfrm>
        </p:grpSpPr>
        <p:sp>
          <p:nvSpPr>
            <p:cNvPr id="41" name="Hexagon 40"/>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p:cNvGrpSpPr/>
          <p:nvPr/>
        </p:nvGrpSpPr>
        <p:grpSpPr>
          <a:xfrm>
            <a:off x="7142281" y="4211121"/>
            <a:ext cx="769895" cy="892291"/>
            <a:chOff x="4875418" y="1546325"/>
            <a:chExt cx="2476766" cy="2870513"/>
          </a:xfrm>
        </p:grpSpPr>
        <p:sp>
          <p:nvSpPr>
            <p:cNvPr id="44" name="Hexagon 43"/>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p:cNvGrpSpPr/>
          <p:nvPr/>
        </p:nvGrpSpPr>
        <p:grpSpPr>
          <a:xfrm>
            <a:off x="5762460" y="4236201"/>
            <a:ext cx="769895" cy="892291"/>
            <a:chOff x="4875418" y="1546325"/>
            <a:chExt cx="2476766" cy="2870513"/>
          </a:xfrm>
        </p:grpSpPr>
        <p:sp>
          <p:nvSpPr>
            <p:cNvPr id="47" name="Hexagon 46"/>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p:cNvGrpSpPr/>
          <p:nvPr/>
        </p:nvGrpSpPr>
        <p:grpSpPr>
          <a:xfrm>
            <a:off x="4404575" y="4219772"/>
            <a:ext cx="769895" cy="892291"/>
            <a:chOff x="4875418" y="1546325"/>
            <a:chExt cx="2476766" cy="2870513"/>
          </a:xfrm>
        </p:grpSpPr>
        <p:sp>
          <p:nvSpPr>
            <p:cNvPr id="50" name="Hexagon 49"/>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7134171" y="1135903"/>
            <a:ext cx="769895" cy="892291"/>
            <a:chOff x="4875418" y="1546325"/>
            <a:chExt cx="2476766" cy="2870513"/>
          </a:xfrm>
        </p:grpSpPr>
        <p:sp>
          <p:nvSpPr>
            <p:cNvPr id="32" name="Hexagon 31"/>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p:cNvGrpSpPr/>
          <p:nvPr/>
        </p:nvGrpSpPr>
        <p:grpSpPr>
          <a:xfrm>
            <a:off x="5754350" y="1160983"/>
            <a:ext cx="769895" cy="892291"/>
            <a:chOff x="4875418" y="1546325"/>
            <a:chExt cx="2476766" cy="2870513"/>
          </a:xfrm>
        </p:grpSpPr>
        <p:sp>
          <p:nvSpPr>
            <p:cNvPr id="29" name="Hexagon 28"/>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p:cNvGrpSpPr/>
          <p:nvPr/>
        </p:nvGrpSpPr>
        <p:grpSpPr>
          <a:xfrm>
            <a:off x="4396465" y="1144554"/>
            <a:ext cx="769895" cy="892291"/>
            <a:chOff x="4875418" y="1546325"/>
            <a:chExt cx="2476766" cy="2870513"/>
          </a:xfrm>
        </p:grpSpPr>
        <p:sp>
          <p:nvSpPr>
            <p:cNvPr id="25" name="Hexagon 24"/>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67" name="TextBox 466"/>
          <p:cNvSpPr txBox="1"/>
          <p:nvPr/>
        </p:nvSpPr>
        <p:spPr>
          <a:xfrm>
            <a:off x="504544" y="757199"/>
            <a:ext cx="3323153" cy="3970318"/>
          </a:xfrm>
          <a:prstGeom prst="rect">
            <a:avLst/>
          </a:prstGeom>
          <a:noFill/>
        </p:spPr>
        <p:txBody>
          <a:bodyPr wrap="square" rtlCol="0">
            <a:spAutoFit/>
          </a:bodyPr>
          <a:lstStyle/>
          <a:p>
            <a:r>
              <a:rPr lang="en-GB" sz="2800" dirty="0">
                <a:solidFill>
                  <a:srgbClr val="595959"/>
                </a:solidFill>
                <a:latin typeface="Segoe UI Semibold" panose="020B0702040204020203" pitchFamily="34" charset="0"/>
                <a:cs typeface="Segoe UI Semibold" panose="020B0702040204020203" pitchFamily="34" charset="0"/>
              </a:rPr>
              <a:t>Cost:</a:t>
            </a:r>
          </a:p>
          <a:p>
            <a:r>
              <a:rPr lang="en-GB" sz="2800" dirty="0">
                <a:solidFill>
                  <a:srgbClr val="595959"/>
                </a:solidFill>
                <a:latin typeface="Segoe UI Light" panose="020B0502040204020203" pitchFamily="34" charset="0"/>
                <a:cs typeface="Segoe UI Light" panose="020B0502040204020203" pitchFamily="34" charset="0"/>
              </a:rPr>
              <a:t>£350/</a:t>
            </a:r>
            <a:r>
              <a:rPr lang="en-GB" sz="2800" dirty="0" err="1">
                <a:solidFill>
                  <a:srgbClr val="595959"/>
                </a:solidFill>
                <a:latin typeface="Segoe UI Light" panose="020B0502040204020203" pitchFamily="34" charset="0"/>
                <a:cs typeface="Segoe UI Light" panose="020B0502040204020203" pitchFamily="34" charset="0"/>
              </a:rPr>
              <a:t>pcm</a:t>
            </a:r>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Dependencies:</a:t>
            </a:r>
          </a:p>
          <a:p>
            <a:r>
              <a:rPr lang="en-GB" sz="2800" dirty="0">
                <a:solidFill>
                  <a:srgbClr val="595959"/>
                </a:solidFill>
                <a:latin typeface="Segoe UI Light" panose="020B0502040204020203" pitchFamily="34" charset="0"/>
                <a:cs typeface="Segoe UI Light" panose="020B0502040204020203" pitchFamily="34" charset="0"/>
              </a:rPr>
              <a:t>Baked</a:t>
            </a: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Performance: </a:t>
            </a:r>
          </a:p>
          <a:p>
            <a:r>
              <a:rPr lang="en-GB" sz="2800" dirty="0">
                <a:solidFill>
                  <a:srgbClr val="595959"/>
                </a:solidFill>
                <a:latin typeface="Segoe UI Light" panose="020B0502040204020203" pitchFamily="34" charset="0"/>
                <a:cs typeface="Segoe UI Light" panose="020B0502040204020203" pitchFamily="34" charset="0"/>
              </a:rPr>
              <a:t>?</a:t>
            </a:r>
          </a:p>
          <a:p>
            <a:endParaRPr lang="en-GB" sz="2800" dirty="0">
              <a:solidFill>
                <a:srgbClr val="595959"/>
              </a:solidFill>
              <a:latin typeface="Segoe UI Light" panose="020B0502040204020203" pitchFamily="34" charset="0"/>
              <a:cs typeface="Segoe UI Light" panose="020B0502040204020203" pitchFamily="34" charset="0"/>
            </a:endParaRPr>
          </a:p>
        </p:txBody>
      </p:sp>
      <p:sp>
        <p:nvSpPr>
          <p:cNvPr id="1213" name="TextBox 1212"/>
          <p:cNvSpPr txBox="1"/>
          <p:nvPr/>
        </p:nvSpPr>
        <p:spPr>
          <a:xfrm>
            <a:off x="4003993" y="262975"/>
            <a:ext cx="4045731" cy="523220"/>
          </a:xfrm>
          <a:prstGeom prst="rect">
            <a:avLst/>
          </a:prstGeom>
          <a:noFill/>
        </p:spPr>
        <p:txBody>
          <a:bodyPr wrap="square" rtlCol="0">
            <a:spAutoFit/>
          </a:bodyPr>
          <a:lstStyle/>
          <a:p>
            <a:r>
              <a:rPr lang="en-GB" sz="2800" dirty="0">
                <a:solidFill>
                  <a:srgbClr val="595959"/>
                </a:solidFill>
                <a:latin typeface="Segoe UI Light" panose="020B0502040204020203" pitchFamily="34" charset="0"/>
                <a:cs typeface="Segoe UI Light" panose="020B0502040204020203" pitchFamily="34" charset="0"/>
              </a:rPr>
              <a:t>Host</a:t>
            </a:r>
          </a:p>
        </p:txBody>
      </p:sp>
      <p:sp>
        <p:nvSpPr>
          <p:cNvPr id="1224" name="Rectangle: Rounded Corners 1223"/>
          <p:cNvSpPr/>
          <p:nvPr/>
        </p:nvSpPr>
        <p:spPr>
          <a:xfrm>
            <a:off x="4102216" y="827407"/>
            <a:ext cx="4074165" cy="4583492"/>
          </a:xfrm>
          <a:prstGeom prst="roundRect">
            <a:avLst>
              <a:gd name="adj" fmla="val 5184"/>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Hosting compute</a:t>
            </a:r>
          </a:p>
        </p:txBody>
      </p:sp>
    </p:spTree>
    <p:extLst>
      <p:ext uri="{BB962C8B-B14F-4D97-AF65-F5344CB8AC3E}">
        <p14:creationId xmlns:p14="http://schemas.microsoft.com/office/powerpoint/2010/main" val="186896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60272" y="827407"/>
            <a:ext cx="1358055" cy="458349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102217" y="2336688"/>
            <a:ext cx="4074164" cy="156493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1" name="TextBox 310"/>
          <p:cNvSpPr txBox="1"/>
          <p:nvPr/>
        </p:nvSpPr>
        <p:spPr>
          <a:xfrm>
            <a:off x="504544" y="757199"/>
            <a:ext cx="3323153" cy="3970318"/>
          </a:xfrm>
          <a:prstGeom prst="rect">
            <a:avLst/>
          </a:prstGeom>
          <a:noFill/>
        </p:spPr>
        <p:txBody>
          <a:bodyPr wrap="square" rtlCol="0">
            <a:spAutoFit/>
          </a:bodyPr>
          <a:lstStyle/>
          <a:p>
            <a:r>
              <a:rPr lang="en-GB" sz="2800" dirty="0">
                <a:solidFill>
                  <a:srgbClr val="595959"/>
                </a:solidFill>
                <a:latin typeface="Segoe UI Semibold" panose="020B0702040204020203" pitchFamily="34" charset="0"/>
                <a:cs typeface="Segoe UI Semibold" panose="020B0702040204020203" pitchFamily="34" charset="0"/>
              </a:rPr>
              <a:t>Cost:</a:t>
            </a:r>
          </a:p>
          <a:p>
            <a:r>
              <a:rPr lang="en-GB" sz="2800" dirty="0">
                <a:solidFill>
                  <a:srgbClr val="595959"/>
                </a:solidFill>
                <a:latin typeface="Segoe UI Light" panose="020B0502040204020203" pitchFamily="34" charset="0"/>
                <a:cs typeface="Segoe UI Light" panose="020B0502040204020203" pitchFamily="34" charset="0"/>
              </a:rPr>
              <a:t>£350*</a:t>
            </a:r>
            <a:r>
              <a:rPr lang="en-GB" sz="2800" b="1" dirty="0">
                <a:solidFill>
                  <a:srgbClr val="FF5050"/>
                </a:solidFill>
                <a:latin typeface="Segoe UI Semibold" panose="020B0702040204020203" pitchFamily="34" charset="0"/>
                <a:cs typeface="Segoe UI Semibold" panose="020B0702040204020203" pitchFamily="34" charset="0"/>
              </a:rPr>
              <a:t>h</a:t>
            </a:r>
            <a:r>
              <a:rPr lang="en-GB" sz="2800" dirty="0">
                <a:solidFill>
                  <a:srgbClr val="595959"/>
                </a:solidFill>
                <a:latin typeface="Segoe UI Light" panose="020B0502040204020203" pitchFamily="34" charset="0"/>
                <a:cs typeface="Segoe UI Light" panose="020B0502040204020203" pitchFamily="34" charset="0"/>
              </a:rPr>
              <a:t>/</a:t>
            </a:r>
            <a:r>
              <a:rPr lang="en-GB" sz="2800" dirty="0" err="1">
                <a:solidFill>
                  <a:srgbClr val="595959"/>
                </a:solidFill>
                <a:latin typeface="Segoe UI Light" panose="020B0502040204020203" pitchFamily="34" charset="0"/>
                <a:cs typeface="Segoe UI Light" panose="020B0502040204020203" pitchFamily="34" charset="0"/>
              </a:rPr>
              <a:t>pcm</a:t>
            </a:r>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Dependencies:</a:t>
            </a:r>
          </a:p>
          <a:p>
            <a:r>
              <a:rPr lang="en-GB" sz="2800" dirty="0">
                <a:solidFill>
                  <a:srgbClr val="595959"/>
                </a:solidFill>
                <a:latin typeface="Segoe UI Light" panose="020B0502040204020203" pitchFamily="34" charset="0"/>
                <a:cs typeface="Segoe UI Light" panose="020B0502040204020203" pitchFamily="34" charset="0"/>
              </a:rPr>
              <a:t>?</a:t>
            </a: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Performance: </a:t>
            </a:r>
          </a:p>
          <a:p>
            <a:r>
              <a:rPr lang="en-GB" sz="2800" dirty="0">
                <a:solidFill>
                  <a:srgbClr val="595959"/>
                </a:solidFill>
                <a:latin typeface="Segoe UI Light" panose="020B0502040204020203" pitchFamily="34" charset="0"/>
                <a:cs typeface="Segoe UI Light" panose="020B0502040204020203" pitchFamily="34" charset="0"/>
              </a:rPr>
              <a:t>?</a:t>
            </a:r>
          </a:p>
          <a:p>
            <a:endParaRPr lang="en-GB" sz="2800" dirty="0">
              <a:solidFill>
                <a:srgbClr val="595959"/>
              </a:solidFill>
              <a:latin typeface="Segoe UI Light" panose="020B0502040204020203" pitchFamily="34" charset="0"/>
              <a:cs typeface="Segoe UI Light" panose="020B0502040204020203" pitchFamily="34" charset="0"/>
            </a:endParaRPr>
          </a:p>
        </p:txBody>
      </p:sp>
      <p:sp>
        <p:nvSpPr>
          <p:cNvPr id="789" name="TextBox 788"/>
          <p:cNvSpPr txBox="1"/>
          <p:nvPr/>
        </p:nvSpPr>
        <p:spPr>
          <a:xfrm>
            <a:off x="4003993" y="262975"/>
            <a:ext cx="4045731" cy="523220"/>
          </a:xfrm>
          <a:prstGeom prst="rect">
            <a:avLst/>
          </a:prstGeom>
          <a:noFill/>
        </p:spPr>
        <p:txBody>
          <a:bodyPr wrap="square" rtlCol="0">
            <a:spAutoFit/>
          </a:bodyPr>
          <a:lstStyle/>
          <a:p>
            <a:r>
              <a:rPr lang="en-GB" sz="2800" dirty="0">
                <a:solidFill>
                  <a:srgbClr val="595959"/>
                </a:solidFill>
                <a:latin typeface="Segoe UI Light" panose="020B0502040204020203" pitchFamily="34" charset="0"/>
                <a:cs typeface="Segoe UI Light" panose="020B0502040204020203" pitchFamily="34" charset="0"/>
              </a:rPr>
              <a:t>Hosts</a:t>
            </a:r>
          </a:p>
        </p:txBody>
      </p:sp>
      <p:sp>
        <p:nvSpPr>
          <p:cNvPr id="799" name="TextBox 798"/>
          <p:cNvSpPr txBox="1"/>
          <p:nvPr/>
        </p:nvSpPr>
        <p:spPr>
          <a:xfrm>
            <a:off x="7322311" y="5441933"/>
            <a:ext cx="965041" cy="400110"/>
          </a:xfrm>
          <a:prstGeom prst="rect">
            <a:avLst/>
          </a:prstGeom>
          <a:noFill/>
        </p:spPr>
        <p:txBody>
          <a:bodyPr wrap="square" rtlCol="0">
            <a:spAutoFit/>
          </a:bodyPr>
          <a:lstStyle/>
          <a:p>
            <a:r>
              <a:rPr lang="en-GB" sz="2000" i="1" dirty="0">
                <a:solidFill>
                  <a:srgbClr val="595959"/>
                </a:solidFill>
                <a:latin typeface="Segoe UI Light" panose="020B0502040204020203" pitchFamily="34" charset="0"/>
                <a:cs typeface="Segoe UI Light" panose="020B0502040204020203" pitchFamily="34" charset="0"/>
              </a:rPr>
              <a:t>h0…</a:t>
            </a:r>
            <a:r>
              <a:rPr lang="en-GB" sz="2000" i="1" dirty="0" err="1">
                <a:solidFill>
                  <a:srgbClr val="595959"/>
                </a:solidFill>
                <a:latin typeface="Segoe UI Light" panose="020B0502040204020203" pitchFamily="34" charset="0"/>
                <a:cs typeface="Segoe UI Light" panose="020B0502040204020203" pitchFamily="34" charset="0"/>
              </a:rPr>
              <a:t>hn</a:t>
            </a:r>
            <a:endParaRPr lang="en-GB" sz="2000" i="1" dirty="0">
              <a:solidFill>
                <a:srgbClr val="595959"/>
              </a:solidFill>
              <a:latin typeface="Segoe UI Light" panose="020B0502040204020203" pitchFamily="34" charset="0"/>
              <a:cs typeface="Segoe UI Light" panose="020B0502040204020203" pitchFamily="34" charset="0"/>
            </a:endParaRPr>
          </a:p>
        </p:txBody>
      </p:sp>
      <p:sp>
        <p:nvSpPr>
          <p:cNvPr id="800" name="Rectangle: Rounded Corners 799"/>
          <p:cNvSpPr/>
          <p:nvPr/>
        </p:nvSpPr>
        <p:spPr>
          <a:xfrm>
            <a:off x="4102216" y="827407"/>
            <a:ext cx="4074165" cy="4583492"/>
          </a:xfrm>
          <a:prstGeom prst="roundRect">
            <a:avLst>
              <a:gd name="adj" fmla="val 5184"/>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Hosting compute</a:t>
            </a:r>
          </a:p>
        </p:txBody>
      </p:sp>
      <p:grpSp>
        <p:nvGrpSpPr>
          <p:cNvPr id="45" name="Group 44"/>
          <p:cNvGrpSpPr/>
          <p:nvPr/>
        </p:nvGrpSpPr>
        <p:grpSpPr>
          <a:xfrm>
            <a:off x="7134170" y="2620826"/>
            <a:ext cx="769895" cy="892291"/>
            <a:chOff x="4875418" y="1546325"/>
            <a:chExt cx="2476766" cy="2870513"/>
          </a:xfrm>
        </p:grpSpPr>
        <p:sp>
          <p:nvSpPr>
            <p:cNvPr id="46" name="Hexagon 45"/>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p:cNvGrpSpPr/>
          <p:nvPr/>
        </p:nvGrpSpPr>
        <p:grpSpPr>
          <a:xfrm>
            <a:off x="5754349" y="2645906"/>
            <a:ext cx="769895" cy="892291"/>
            <a:chOff x="4875418" y="1546325"/>
            <a:chExt cx="2476766" cy="2870513"/>
          </a:xfrm>
        </p:grpSpPr>
        <p:sp>
          <p:nvSpPr>
            <p:cNvPr id="49" name="Hexagon 48"/>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4396464" y="2629477"/>
            <a:ext cx="769895" cy="892291"/>
            <a:chOff x="4875418" y="1546325"/>
            <a:chExt cx="2476766" cy="2870513"/>
          </a:xfrm>
        </p:grpSpPr>
        <p:sp>
          <p:nvSpPr>
            <p:cNvPr id="52" name="Hexagon 51"/>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7142281" y="4211121"/>
            <a:ext cx="769895" cy="892291"/>
            <a:chOff x="4875418" y="1546325"/>
            <a:chExt cx="2476766" cy="2870513"/>
          </a:xfrm>
        </p:grpSpPr>
        <p:sp>
          <p:nvSpPr>
            <p:cNvPr id="55" name="Hexagon 54"/>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762460" y="4236201"/>
            <a:ext cx="769895" cy="892291"/>
            <a:chOff x="4875418" y="1546325"/>
            <a:chExt cx="2476766" cy="2870513"/>
          </a:xfrm>
        </p:grpSpPr>
        <p:sp>
          <p:nvSpPr>
            <p:cNvPr id="58" name="Hexagon 57"/>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4404575" y="4219772"/>
            <a:ext cx="769895" cy="892291"/>
            <a:chOff x="4875418" y="1546325"/>
            <a:chExt cx="2476766" cy="2870513"/>
          </a:xfrm>
        </p:grpSpPr>
        <p:sp>
          <p:nvSpPr>
            <p:cNvPr id="61" name="Hexagon 60"/>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7134171" y="1135903"/>
            <a:ext cx="769895" cy="892291"/>
            <a:chOff x="4875418" y="1546325"/>
            <a:chExt cx="2476766" cy="2870513"/>
          </a:xfrm>
        </p:grpSpPr>
        <p:sp>
          <p:nvSpPr>
            <p:cNvPr id="64" name="Hexagon 63"/>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5754350" y="1160983"/>
            <a:ext cx="769895" cy="892291"/>
            <a:chOff x="4875418" y="1546325"/>
            <a:chExt cx="2476766" cy="2870513"/>
          </a:xfrm>
        </p:grpSpPr>
        <p:sp>
          <p:nvSpPr>
            <p:cNvPr id="67" name="Hexagon 66"/>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p:cNvGrpSpPr/>
          <p:nvPr/>
        </p:nvGrpSpPr>
        <p:grpSpPr>
          <a:xfrm>
            <a:off x="4396465" y="1144554"/>
            <a:ext cx="769895" cy="892291"/>
            <a:chOff x="4875418" y="1546325"/>
            <a:chExt cx="2476766" cy="2870513"/>
          </a:xfrm>
        </p:grpSpPr>
        <p:sp>
          <p:nvSpPr>
            <p:cNvPr id="70" name="Hexagon 69"/>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8558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6149916"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Linux kernel</a:t>
            </a:r>
          </a:p>
        </p:txBody>
      </p:sp>
      <p:sp>
        <p:nvSpPr>
          <p:cNvPr id="6" name="Text Placeholder 5"/>
          <p:cNvSpPr>
            <a:spLocks noGrp="1"/>
          </p:cNvSpPr>
          <p:nvPr>
            <p:ph type="body" sz="quarter" idx="12"/>
          </p:nvPr>
        </p:nvSpPr>
        <p:spPr/>
        <p:txBody>
          <a:bodyPr/>
          <a:lstStyle/>
          <a:p>
            <a:r>
              <a:rPr lang="en-GB" dirty="0"/>
              <a:t>Containers</a:t>
            </a:r>
          </a:p>
        </p:txBody>
      </p:sp>
      <p:sp>
        <p:nvSpPr>
          <p:cNvPr id="10" name="Rectangle: Rounded Corners 9"/>
          <p:cNvSpPr/>
          <p:nvPr/>
        </p:nvSpPr>
        <p:spPr>
          <a:xfrm>
            <a:off x="6381549" y="3551726"/>
            <a:ext cx="4206240" cy="1347537"/>
          </a:xfrm>
          <a:prstGeom prst="roundRect">
            <a:avLst>
              <a:gd name="adj" fmla="val 4369"/>
            </a:avLst>
          </a:prstGeom>
          <a:solidFill>
            <a:schemeClr val="tx1">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Base layer</a:t>
            </a:r>
          </a:p>
        </p:txBody>
      </p:sp>
      <p:sp>
        <p:nvSpPr>
          <p:cNvPr id="11" name="Rectangle: Rounded Corners 10"/>
          <p:cNvSpPr/>
          <p:nvPr/>
        </p:nvSpPr>
        <p:spPr>
          <a:xfrm>
            <a:off x="6381549" y="2204189"/>
            <a:ext cx="4206240" cy="1347537"/>
          </a:xfrm>
          <a:prstGeom prst="roundRect">
            <a:avLst>
              <a:gd name="adj" fmla="val 4369"/>
            </a:avLst>
          </a:prstGeom>
          <a:solidFill>
            <a:schemeClr val="tx1">
              <a:lumMod val="65000"/>
              <a:lumOff val="3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Binaries + libraries</a:t>
            </a:r>
          </a:p>
        </p:txBody>
      </p:sp>
      <p:sp>
        <p:nvSpPr>
          <p:cNvPr id="12" name="Rectangle: Rounded Corners 11"/>
          <p:cNvSpPr/>
          <p:nvPr/>
        </p:nvSpPr>
        <p:spPr>
          <a:xfrm>
            <a:off x="6381549" y="856652"/>
            <a:ext cx="4206240" cy="1347537"/>
          </a:xfrm>
          <a:prstGeom prst="roundRect">
            <a:avLst>
              <a:gd name="adj" fmla="val 4369"/>
            </a:avLst>
          </a:prstGeom>
          <a:solidFill>
            <a:schemeClr val="tx1">
              <a:lumMod val="50000"/>
              <a:lumOff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Application</a:t>
            </a:r>
          </a:p>
        </p:txBody>
      </p:sp>
    </p:spTree>
    <p:extLst>
      <p:ext uri="{BB962C8B-B14F-4D97-AF65-F5344CB8AC3E}">
        <p14:creationId xmlns:p14="http://schemas.microsoft.com/office/powerpoint/2010/main" val="36477793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6139977"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Windows kernel</a:t>
            </a:r>
          </a:p>
        </p:txBody>
      </p:sp>
      <p:sp>
        <p:nvSpPr>
          <p:cNvPr id="7" name="Rectangle: Rounded Corners 6"/>
          <p:cNvSpPr/>
          <p:nvPr/>
        </p:nvSpPr>
        <p:spPr>
          <a:xfrm>
            <a:off x="6149916"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Linux kernel</a:t>
            </a:r>
          </a:p>
        </p:txBody>
      </p:sp>
      <p:sp>
        <p:nvSpPr>
          <p:cNvPr id="6" name="Text Placeholder 5"/>
          <p:cNvSpPr>
            <a:spLocks noGrp="1"/>
          </p:cNvSpPr>
          <p:nvPr>
            <p:ph type="body" sz="quarter" idx="12"/>
          </p:nvPr>
        </p:nvSpPr>
        <p:spPr/>
        <p:txBody>
          <a:bodyPr/>
          <a:lstStyle/>
          <a:p>
            <a:r>
              <a:rPr lang="en-GB" dirty="0"/>
              <a:t>Containers</a:t>
            </a:r>
          </a:p>
        </p:txBody>
      </p:sp>
      <p:sp>
        <p:nvSpPr>
          <p:cNvPr id="10" name="Rectangle: Rounded Corners 9"/>
          <p:cNvSpPr/>
          <p:nvPr/>
        </p:nvSpPr>
        <p:spPr>
          <a:xfrm>
            <a:off x="6341793" y="4187830"/>
            <a:ext cx="1997138" cy="639815"/>
          </a:xfrm>
          <a:prstGeom prst="roundRect">
            <a:avLst>
              <a:gd name="adj" fmla="val 4369"/>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Base layer</a:t>
            </a:r>
          </a:p>
        </p:txBody>
      </p:sp>
      <p:sp>
        <p:nvSpPr>
          <p:cNvPr id="11" name="Rectangle: Rounded Corners 10"/>
          <p:cNvSpPr/>
          <p:nvPr/>
        </p:nvSpPr>
        <p:spPr>
          <a:xfrm>
            <a:off x="6341793"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2" name="Rectangle: Rounded Corners 11"/>
          <p:cNvSpPr/>
          <p:nvPr/>
        </p:nvSpPr>
        <p:spPr>
          <a:xfrm>
            <a:off x="6341793"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3" name="Rectangle: Rounded Corners 12"/>
          <p:cNvSpPr/>
          <p:nvPr/>
        </p:nvSpPr>
        <p:spPr>
          <a:xfrm>
            <a:off x="8590442" y="4187830"/>
            <a:ext cx="1997138" cy="639815"/>
          </a:xfrm>
          <a:prstGeom prst="roundRect">
            <a:avLst>
              <a:gd name="adj" fmla="val 4369"/>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Base layer</a:t>
            </a:r>
          </a:p>
        </p:txBody>
      </p:sp>
      <p:sp>
        <p:nvSpPr>
          <p:cNvPr id="14" name="Rectangle: Rounded Corners 13"/>
          <p:cNvSpPr/>
          <p:nvPr/>
        </p:nvSpPr>
        <p:spPr>
          <a:xfrm>
            <a:off x="8590442"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5" name="Rectangle: Rounded Corners 14"/>
          <p:cNvSpPr/>
          <p:nvPr/>
        </p:nvSpPr>
        <p:spPr>
          <a:xfrm>
            <a:off x="8590442"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Tree>
    <p:extLst>
      <p:ext uri="{BB962C8B-B14F-4D97-AF65-F5344CB8AC3E}">
        <p14:creationId xmlns:p14="http://schemas.microsoft.com/office/powerpoint/2010/main" val="323507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6139977"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Windows kernel</a:t>
            </a:r>
          </a:p>
        </p:txBody>
      </p:sp>
      <p:sp>
        <p:nvSpPr>
          <p:cNvPr id="7" name="Rectangle: Rounded Corners 6"/>
          <p:cNvSpPr/>
          <p:nvPr/>
        </p:nvSpPr>
        <p:spPr>
          <a:xfrm>
            <a:off x="6149916"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Linux kernel</a:t>
            </a:r>
          </a:p>
        </p:txBody>
      </p:sp>
      <p:sp>
        <p:nvSpPr>
          <p:cNvPr id="6" name="Text Placeholder 5"/>
          <p:cNvSpPr>
            <a:spLocks noGrp="1"/>
          </p:cNvSpPr>
          <p:nvPr>
            <p:ph type="body" sz="quarter" idx="12"/>
          </p:nvPr>
        </p:nvSpPr>
        <p:spPr/>
        <p:txBody>
          <a:bodyPr/>
          <a:lstStyle/>
          <a:p>
            <a:r>
              <a:rPr lang="en-GB" dirty="0"/>
              <a:t>Containers</a:t>
            </a:r>
          </a:p>
        </p:txBody>
      </p:sp>
      <p:sp>
        <p:nvSpPr>
          <p:cNvPr id="10" name="Rectangle: Rounded Corners 9"/>
          <p:cNvSpPr/>
          <p:nvPr/>
        </p:nvSpPr>
        <p:spPr>
          <a:xfrm>
            <a:off x="6341792" y="4187830"/>
            <a:ext cx="4245787" cy="639815"/>
          </a:xfrm>
          <a:prstGeom prst="roundRect">
            <a:avLst>
              <a:gd name="adj" fmla="val 4369"/>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Base layer</a:t>
            </a:r>
          </a:p>
        </p:txBody>
      </p:sp>
      <p:sp>
        <p:nvSpPr>
          <p:cNvPr id="11" name="Rectangle: Rounded Corners 10"/>
          <p:cNvSpPr/>
          <p:nvPr/>
        </p:nvSpPr>
        <p:spPr>
          <a:xfrm>
            <a:off x="6341793"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2" name="Rectangle: Rounded Corners 11"/>
          <p:cNvSpPr/>
          <p:nvPr/>
        </p:nvSpPr>
        <p:spPr>
          <a:xfrm>
            <a:off x="6341793"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4" name="Rectangle: Rounded Corners 13"/>
          <p:cNvSpPr/>
          <p:nvPr/>
        </p:nvSpPr>
        <p:spPr>
          <a:xfrm>
            <a:off x="8590442"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5" name="Rectangle: Rounded Corners 14"/>
          <p:cNvSpPr/>
          <p:nvPr/>
        </p:nvSpPr>
        <p:spPr>
          <a:xfrm>
            <a:off x="8590442"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3" name="Rectangle: Rounded Corners 12"/>
          <p:cNvSpPr/>
          <p:nvPr/>
        </p:nvSpPr>
        <p:spPr>
          <a:xfrm>
            <a:off x="6284965" y="1158550"/>
            <a:ext cx="4302614" cy="774299"/>
          </a:xfrm>
          <a:prstGeom prst="roundRect">
            <a:avLst>
              <a:gd name="adj" fmla="val 4369"/>
            </a:avLst>
          </a:prstGeom>
          <a:solidFill>
            <a:srgbClr val="FF5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bridge</a:t>
            </a:r>
          </a:p>
        </p:txBody>
      </p:sp>
      <p:sp>
        <p:nvSpPr>
          <p:cNvPr id="17" name="Rectangle: Rounded Corners 16"/>
          <p:cNvSpPr/>
          <p:nvPr/>
        </p:nvSpPr>
        <p:spPr>
          <a:xfrm>
            <a:off x="6894552" y="2561095"/>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8" name="Rectangle: Rounded Corners 17"/>
          <p:cNvSpPr/>
          <p:nvPr/>
        </p:nvSpPr>
        <p:spPr>
          <a:xfrm>
            <a:off x="9143201" y="2556878"/>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9" name="Rectangle: Rounded Corners 18"/>
          <p:cNvSpPr/>
          <p:nvPr/>
        </p:nvSpPr>
        <p:spPr>
          <a:xfrm>
            <a:off x="6894551" y="1787252"/>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sp>
        <p:nvSpPr>
          <p:cNvPr id="20" name="Rectangle: Rounded Corners 19"/>
          <p:cNvSpPr/>
          <p:nvPr/>
        </p:nvSpPr>
        <p:spPr>
          <a:xfrm>
            <a:off x="9143200" y="1784450"/>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cxnSp>
        <p:nvCxnSpPr>
          <p:cNvPr id="8" name="Straight Arrow Connector 7"/>
          <p:cNvCxnSpPr>
            <a:cxnSpLocks/>
            <a:stCxn id="19" idx="2"/>
            <a:endCxn id="17" idx="0"/>
          </p:cNvCxnSpPr>
          <p:nvPr/>
        </p:nvCxnSpPr>
        <p:spPr>
          <a:xfrm>
            <a:off x="7340361" y="2226490"/>
            <a:ext cx="1" cy="33460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0" idx="2"/>
            <a:endCxn id="18" idx="0"/>
          </p:cNvCxnSpPr>
          <p:nvPr/>
        </p:nvCxnSpPr>
        <p:spPr>
          <a:xfrm>
            <a:off x="9589010" y="2223688"/>
            <a:ext cx="1" cy="33319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p:cNvSpPr/>
          <p:nvPr/>
        </p:nvSpPr>
        <p:spPr>
          <a:xfrm>
            <a:off x="7990462" y="384747"/>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cxnSp>
        <p:nvCxnSpPr>
          <p:cNvPr id="26" name="Straight Arrow Connector 25"/>
          <p:cNvCxnSpPr>
            <a:cxnSpLocks/>
            <a:stCxn id="25" idx="2"/>
            <a:endCxn id="13" idx="0"/>
          </p:cNvCxnSpPr>
          <p:nvPr/>
        </p:nvCxnSpPr>
        <p:spPr>
          <a:xfrm>
            <a:off x="8436272" y="823985"/>
            <a:ext cx="0" cy="33456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63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0"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6139977"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Windows kernel</a:t>
            </a:r>
          </a:p>
        </p:txBody>
      </p:sp>
      <p:sp>
        <p:nvSpPr>
          <p:cNvPr id="7" name="Rectangle: Rounded Corners 6"/>
          <p:cNvSpPr/>
          <p:nvPr/>
        </p:nvSpPr>
        <p:spPr>
          <a:xfrm>
            <a:off x="6149916" y="4620130"/>
            <a:ext cx="4668252" cy="1463040"/>
          </a:xfrm>
          <a:prstGeom prst="roundRect">
            <a:avLst>
              <a:gd name="adj" fmla="val 4369"/>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Windows NT kernel</a:t>
            </a:r>
          </a:p>
        </p:txBody>
      </p:sp>
      <p:sp>
        <p:nvSpPr>
          <p:cNvPr id="6" name="Text Placeholder 5"/>
          <p:cNvSpPr>
            <a:spLocks noGrp="1"/>
          </p:cNvSpPr>
          <p:nvPr>
            <p:ph type="body" sz="quarter" idx="12"/>
          </p:nvPr>
        </p:nvSpPr>
        <p:spPr/>
        <p:txBody>
          <a:bodyPr/>
          <a:lstStyle/>
          <a:p>
            <a:r>
              <a:rPr lang="en-GB" dirty="0"/>
              <a:t>Containers</a:t>
            </a:r>
          </a:p>
        </p:txBody>
      </p:sp>
      <p:sp>
        <p:nvSpPr>
          <p:cNvPr id="10" name="Rectangle: Rounded Corners 9"/>
          <p:cNvSpPr/>
          <p:nvPr/>
        </p:nvSpPr>
        <p:spPr>
          <a:xfrm>
            <a:off x="6341792" y="4187830"/>
            <a:ext cx="4245787" cy="639815"/>
          </a:xfrm>
          <a:prstGeom prst="roundRect">
            <a:avLst>
              <a:gd name="adj" fmla="val 4369"/>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Base layer</a:t>
            </a:r>
          </a:p>
        </p:txBody>
      </p:sp>
      <p:sp>
        <p:nvSpPr>
          <p:cNvPr id="11" name="Rectangle: Rounded Corners 10"/>
          <p:cNvSpPr/>
          <p:nvPr/>
        </p:nvSpPr>
        <p:spPr>
          <a:xfrm>
            <a:off x="6341793"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2" name="Rectangle: Rounded Corners 11"/>
          <p:cNvSpPr/>
          <p:nvPr/>
        </p:nvSpPr>
        <p:spPr>
          <a:xfrm>
            <a:off x="6341793"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4" name="Rectangle: Rounded Corners 13"/>
          <p:cNvSpPr/>
          <p:nvPr/>
        </p:nvSpPr>
        <p:spPr>
          <a:xfrm>
            <a:off x="8590442"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5" name="Rectangle: Rounded Corners 14"/>
          <p:cNvSpPr/>
          <p:nvPr/>
        </p:nvSpPr>
        <p:spPr>
          <a:xfrm>
            <a:off x="8590442"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3" name="Rectangle: Rounded Corners 12"/>
          <p:cNvSpPr/>
          <p:nvPr/>
        </p:nvSpPr>
        <p:spPr>
          <a:xfrm>
            <a:off x="6284965" y="1158550"/>
            <a:ext cx="4302614" cy="774299"/>
          </a:xfrm>
          <a:prstGeom prst="roundRect">
            <a:avLst>
              <a:gd name="adj" fmla="val 4369"/>
            </a:avLst>
          </a:prstGeom>
          <a:solidFill>
            <a:srgbClr val="FF5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bridge</a:t>
            </a:r>
          </a:p>
        </p:txBody>
      </p:sp>
      <p:sp>
        <p:nvSpPr>
          <p:cNvPr id="17" name="Rectangle: Rounded Corners 16"/>
          <p:cNvSpPr/>
          <p:nvPr/>
        </p:nvSpPr>
        <p:spPr>
          <a:xfrm>
            <a:off x="6894552" y="2561095"/>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8" name="Rectangle: Rounded Corners 17"/>
          <p:cNvSpPr/>
          <p:nvPr/>
        </p:nvSpPr>
        <p:spPr>
          <a:xfrm>
            <a:off x="9143201" y="2556878"/>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9" name="Rectangle: Rounded Corners 18"/>
          <p:cNvSpPr/>
          <p:nvPr/>
        </p:nvSpPr>
        <p:spPr>
          <a:xfrm>
            <a:off x="6894551" y="1787252"/>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sp>
        <p:nvSpPr>
          <p:cNvPr id="20" name="Rectangle: Rounded Corners 19"/>
          <p:cNvSpPr/>
          <p:nvPr/>
        </p:nvSpPr>
        <p:spPr>
          <a:xfrm>
            <a:off x="9143200" y="1784450"/>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cxnSp>
        <p:nvCxnSpPr>
          <p:cNvPr id="8" name="Straight Arrow Connector 7"/>
          <p:cNvCxnSpPr>
            <a:cxnSpLocks/>
            <a:stCxn id="19" idx="2"/>
            <a:endCxn id="17" idx="0"/>
          </p:cNvCxnSpPr>
          <p:nvPr/>
        </p:nvCxnSpPr>
        <p:spPr>
          <a:xfrm>
            <a:off x="7340361" y="2226490"/>
            <a:ext cx="1" cy="33460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0" idx="2"/>
            <a:endCxn id="18" idx="0"/>
          </p:cNvCxnSpPr>
          <p:nvPr/>
        </p:nvCxnSpPr>
        <p:spPr>
          <a:xfrm>
            <a:off x="9589010" y="2223688"/>
            <a:ext cx="1" cy="33319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p:cNvSpPr/>
          <p:nvPr/>
        </p:nvSpPr>
        <p:spPr>
          <a:xfrm>
            <a:off x="7990462" y="384747"/>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cxnSp>
        <p:nvCxnSpPr>
          <p:cNvPr id="26" name="Straight Arrow Connector 25"/>
          <p:cNvCxnSpPr>
            <a:cxnSpLocks/>
            <a:stCxn id="25" idx="2"/>
            <a:endCxn id="13" idx="0"/>
          </p:cNvCxnSpPr>
          <p:nvPr/>
        </p:nvCxnSpPr>
        <p:spPr>
          <a:xfrm>
            <a:off x="8436272" y="823985"/>
            <a:ext cx="0" cy="33456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57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6130559" y="5435043"/>
            <a:ext cx="4668252" cy="615709"/>
          </a:xfrm>
          <a:prstGeom prst="roundRect">
            <a:avLst>
              <a:gd name="adj" fmla="val 436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Host OS</a:t>
            </a:r>
          </a:p>
        </p:txBody>
      </p:sp>
      <p:sp>
        <p:nvSpPr>
          <p:cNvPr id="6" name="Text Placeholder 5"/>
          <p:cNvSpPr>
            <a:spLocks noGrp="1"/>
          </p:cNvSpPr>
          <p:nvPr>
            <p:ph type="body" sz="quarter" idx="12"/>
          </p:nvPr>
        </p:nvSpPr>
        <p:spPr/>
        <p:txBody>
          <a:bodyPr/>
          <a:lstStyle/>
          <a:p>
            <a:r>
              <a:rPr lang="en-GB" dirty="0"/>
              <a:t>Containers</a:t>
            </a:r>
          </a:p>
        </p:txBody>
      </p:sp>
      <p:sp>
        <p:nvSpPr>
          <p:cNvPr id="10" name="Rectangle: Rounded Corners 9"/>
          <p:cNvSpPr/>
          <p:nvPr/>
        </p:nvSpPr>
        <p:spPr>
          <a:xfrm>
            <a:off x="6341792" y="4187830"/>
            <a:ext cx="4245787" cy="639815"/>
          </a:xfrm>
          <a:prstGeom prst="roundRect">
            <a:avLst>
              <a:gd name="adj" fmla="val 4369"/>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Base layer</a:t>
            </a:r>
          </a:p>
        </p:txBody>
      </p:sp>
      <p:sp>
        <p:nvSpPr>
          <p:cNvPr id="11" name="Rectangle: Rounded Corners 10"/>
          <p:cNvSpPr/>
          <p:nvPr/>
        </p:nvSpPr>
        <p:spPr>
          <a:xfrm>
            <a:off x="6341793"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2" name="Rectangle: Rounded Corners 11"/>
          <p:cNvSpPr/>
          <p:nvPr/>
        </p:nvSpPr>
        <p:spPr>
          <a:xfrm>
            <a:off x="6341793"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4" name="Rectangle: Rounded Corners 13"/>
          <p:cNvSpPr/>
          <p:nvPr/>
        </p:nvSpPr>
        <p:spPr>
          <a:xfrm>
            <a:off x="8590442" y="3548015"/>
            <a:ext cx="1997138" cy="639815"/>
          </a:xfrm>
          <a:prstGeom prst="roundRect">
            <a:avLst>
              <a:gd name="adj" fmla="val 4369"/>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5" name="Rectangle: Rounded Corners 14"/>
          <p:cNvSpPr/>
          <p:nvPr/>
        </p:nvSpPr>
        <p:spPr>
          <a:xfrm>
            <a:off x="8590442" y="2908200"/>
            <a:ext cx="1997138" cy="639815"/>
          </a:xfrm>
          <a:prstGeom prst="roundRect">
            <a:avLst>
              <a:gd name="adj" fmla="val 4369"/>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3" name="Rectangle: Rounded Corners 12"/>
          <p:cNvSpPr/>
          <p:nvPr/>
        </p:nvSpPr>
        <p:spPr>
          <a:xfrm>
            <a:off x="6284965" y="1158550"/>
            <a:ext cx="4302614" cy="774299"/>
          </a:xfrm>
          <a:prstGeom prst="roundRect">
            <a:avLst>
              <a:gd name="adj" fmla="val 4369"/>
            </a:avLst>
          </a:prstGeom>
          <a:solidFill>
            <a:srgbClr val="FF5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bridge</a:t>
            </a:r>
          </a:p>
        </p:txBody>
      </p:sp>
      <p:sp>
        <p:nvSpPr>
          <p:cNvPr id="17" name="Rectangle: Rounded Corners 16"/>
          <p:cNvSpPr/>
          <p:nvPr/>
        </p:nvSpPr>
        <p:spPr>
          <a:xfrm>
            <a:off x="6894552" y="2561095"/>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8" name="Rectangle: Rounded Corners 17"/>
          <p:cNvSpPr/>
          <p:nvPr/>
        </p:nvSpPr>
        <p:spPr>
          <a:xfrm>
            <a:off x="9143201" y="2556878"/>
            <a:ext cx="891619" cy="439238"/>
          </a:xfrm>
          <a:prstGeom prst="roundRect">
            <a:avLst>
              <a:gd name="adj" fmla="val 4369"/>
            </a:avLst>
          </a:prstGeom>
          <a:solidFill>
            <a:schemeClr val="bg2">
              <a:lumMod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sp>
        <p:nvSpPr>
          <p:cNvPr id="19" name="Rectangle: Rounded Corners 18"/>
          <p:cNvSpPr/>
          <p:nvPr/>
        </p:nvSpPr>
        <p:spPr>
          <a:xfrm>
            <a:off x="6894551" y="1787252"/>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sp>
        <p:nvSpPr>
          <p:cNvPr id="20" name="Rectangle: Rounded Corners 19"/>
          <p:cNvSpPr/>
          <p:nvPr/>
        </p:nvSpPr>
        <p:spPr>
          <a:xfrm>
            <a:off x="9143200" y="1784450"/>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Segoe UI Light" panose="020B0502040204020203" pitchFamily="34" charset="0"/>
                <a:cs typeface="Segoe UI Light" panose="020B0502040204020203" pitchFamily="34" charset="0"/>
              </a:rPr>
              <a:t>veth</a:t>
            </a:r>
            <a:endParaRPr lang="en-GB" dirty="0">
              <a:latin typeface="Segoe UI Light" panose="020B0502040204020203" pitchFamily="34" charset="0"/>
              <a:cs typeface="Segoe UI Light" panose="020B0502040204020203" pitchFamily="34" charset="0"/>
            </a:endParaRPr>
          </a:p>
        </p:txBody>
      </p:sp>
      <p:cxnSp>
        <p:nvCxnSpPr>
          <p:cNvPr id="8" name="Straight Arrow Connector 7"/>
          <p:cNvCxnSpPr>
            <a:cxnSpLocks/>
            <a:stCxn id="19" idx="2"/>
            <a:endCxn id="17" idx="0"/>
          </p:cNvCxnSpPr>
          <p:nvPr/>
        </p:nvCxnSpPr>
        <p:spPr>
          <a:xfrm>
            <a:off x="7340361" y="2226490"/>
            <a:ext cx="1" cy="33460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0" idx="2"/>
            <a:endCxn id="18" idx="0"/>
          </p:cNvCxnSpPr>
          <p:nvPr/>
        </p:nvCxnSpPr>
        <p:spPr>
          <a:xfrm>
            <a:off x="9589010" y="2223688"/>
            <a:ext cx="1" cy="33319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p:cNvSpPr/>
          <p:nvPr/>
        </p:nvSpPr>
        <p:spPr>
          <a:xfrm>
            <a:off x="7990462" y="384747"/>
            <a:ext cx="891619" cy="439238"/>
          </a:xfrm>
          <a:prstGeom prst="roundRect">
            <a:avLst>
              <a:gd name="adj" fmla="val 4369"/>
            </a:avLst>
          </a:prstGeom>
          <a:solidFill>
            <a:srgbClr val="C4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eth0</a:t>
            </a:r>
          </a:p>
        </p:txBody>
      </p:sp>
      <p:cxnSp>
        <p:nvCxnSpPr>
          <p:cNvPr id="26" name="Straight Arrow Connector 25"/>
          <p:cNvCxnSpPr>
            <a:cxnSpLocks/>
            <a:stCxn id="25" idx="2"/>
            <a:endCxn id="13" idx="0"/>
          </p:cNvCxnSpPr>
          <p:nvPr/>
        </p:nvCxnSpPr>
        <p:spPr>
          <a:xfrm>
            <a:off x="8436272" y="823985"/>
            <a:ext cx="0" cy="334565"/>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p:cNvSpPr/>
          <p:nvPr/>
        </p:nvSpPr>
        <p:spPr>
          <a:xfrm>
            <a:off x="6358724" y="4861849"/>
            <a:ext cx="1980207" cy="509359"/>
          </a:xfrm>
          <a:prstGeom prst="roundRect">
            <a:avLst>
              <a:gd name="adj" fmla="val 4369"/>
            </a:avLst>
          </a:pr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Guest OS</a:t>
            </a:r>
          </a:p>
        </p:txBody>
      </p:sp>
      <p:sp>
        <p:nvSpPr>
          <p:cNvPr id="24" name="Rectangle: Rounded Corners 23"/>
          <p:cNvSpPr/>
          <p:nvPr/>
        </p:nvSpPr>
        <p:spPr>
          <a:xfrm>
            <a:off x="8590442" y="4863421"/>
            <a:ext cx="1988671" cy="509359"/>
          </a:xfrm>
          <a:prstGeom prst="roundRect">
            <a:avLst>
              <a:gd name="adj" fmla="val 4369"/>
            </a:avLst>
          </a:pr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Guest OS</a:t>
            </a:r>
          </a:p>
        </p:txBody>
      </p:sp>
    </p:spTree>
    <p:extLst>
      <p:ext uri="{BB962C8B-B14F-4D97-AF65-F5344CB8AC3E}">
        <p14:creationId xmlns:p14="http://schemas.microsoft.com/office/powerpoint/2010/main" val="51307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642" y="783672"/>
            <a:ext cx="10057568" cy="3407382"/>
          </a:xfrm>
          <a:prstGeom prst="rect">
            <a:avLst/>
          </a:prstGeom>
        </p:spPr>
      </p:pic>
      <p:sp>
        <p:nvSpPr>
          <p:cNvPr id="3" name="TextBox 2"/>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Containers</a:t>
            </a:r>
          </a:p>
        </p:txBody>
      </p:sp>
      <p:grpSp>
        <p:nvGrpSpPr>
          <p:cNvPr id="4" name="Group 3"/>
          <p:cNvGrpSpPr/>
          <p:nvPr/>
        </p:nvGrpSpPr>
        <p:grpSpPr>
          <a:xfrm>
            <a:off x="2513677" y="4470177"/>
            <a:ext cx="1152128" cy="864096"/>
            <a:chOff x="2617837" y="3209230"/>
            <a:chExt cx="1152128" cy="864096"/>
          </a:xfrm>
        </p:grpSpPr>
        <p:pic>
          <p:nvPicPr>
            <p:cNvPr id="5" name="Picture 4" descr="https://image.freepik.com/free-icon/xml-file-format-symbol_318-458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2833861" y="3560820"/>
              <a:ext cx="720080" cy="29648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600" b="1" dirty="0">
                  <a:gradFill>
                    <a:gsLst>
                      <a:gs pos="0">
                        <a:srgbClr val="FFFFFF"/>
                      </a:gs>
                      <a:gs pos="100000">
                        <a:srgbClr val="FFFFFF"/>
                      </a:gs>
                    </a:gsLst>
                    <a:lin ang="5400000" scaled="0"/>
                  </a:gradFill>
                  <a:ea typeface="Segoe UI" pitchFamily="34" charset="0"/>
                  <a:cs typeface="Segoe UI" pitchFamily="34" charset="0"/>
                </a:rPr>
                <a:t>YML</a:t>
              </a:r>
            </a:p>
          </p:txBody>
        </p:sp>
      </p:grpSp>
      <p:pic>
        <p:nvPicPr>
          <p:cNvPr id="9" name="Picture 2" descr="https://image.freepik.com/free-icon/technical-support_318-3137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6952" y="4553107"/>
            <a:ext cx="815327" cy="8153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005.flaticon.com/27/png/512/27/2782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4531" y="4495960"/>
            <a:ext cx="956546" cy="95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07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7530549" y="1150027"/>
            <a:ext cx="3266662" cy="3103921"/>
            <a:chOff x="7530549" y="1150027"/>
            <a:chExt cx="3266662" cy="3103921"/>
          </a:xfrm>
        </p:grpSpPr>
        <p:sp>
          <p:nvSpPr>
            <p:cNvPr id="15" name="Rectangle: Rounded Corners 14"/>
            <p:cNvSpPr/>
            <p:nvPr/>
          </p:nvSpPr>
          <p:spPr>
            <a:xfrm>
              <a:off x="7596810" y="1740203"/>
              <a:ext cx="3200401" cy="2513745"/>
            </a:xfrm>
            <a:prstGeom prst="roundRect">
              <a:avLst>
                <a:gd name="adj" fmla="val 9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lumMod val="65000"/>
                      <a:lumOff val="35000"/>
                    </a:schemeClr>
                  </a:solidFill>
                  <a:latin typeface="Consolas" panose="020B0609020204030204" pitchFamily="49" charset="0"/>
                  <a:cs typeface="Segoe UI Light" panose="020B0502040204020203" pitchFamily="34" charset="0"/>
                </a:rPr>
                <a:t>FROM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Ubuntu:latest</a:t>
              </a:r>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RUN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sudo</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 apt-get install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nodejs</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 –y</a:t>
              </a:r>
            </a:p>
            <a:p>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RUN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mkdir</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 –p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myapp</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a:t>
              </a: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WORKDIR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myapp</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a:t>
              </a:r>
            </a:p>
            <a:p>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ADD .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myapp</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a:t>
              </a:r>
            </a:p>
            <a:p>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RUN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npm</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 install</a:t>
              </a: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EXPOSE 8080</a:t>
              </a:r>
            </a:p>
            <a:p>
              <a:endParaRPr lang="en-GB" sz="1200" dirty="0">
                <a:solidFill>
                  <a:schemeClr val="tx1">
                    <a:lumMod val="65000"/>
                    <a:lumOff val="35000"/>
                  </a:schemeClr>
                </a:solidFill>
                <a:latin typeface="Consolas" panose="020B0609020204030204" pitchFamily="49" charset="0"/>
                <a:cs typeface="Segoe UI Light" panose="020B0502040204020203" pitchFamily="34" charset="0"/>
              </a:endParaRPr>
            </a:p>
            <a:p>
              <a:r>
                <a:rPr lang="en-GB" sz="1200" dirty="0">
                  <a:solidFill>
                    <a:schemeClr val="tx1">
                      <a:lumMod val="65000"/>
                      <a:lumOff val="35000"/>
                    </a:schemeClr>
                  </a:solidFill>
                  <a:latin typeface="Consolas" panose="020B0609020204030204" pitchFamily="49" charset="0"/>
                  <a:cs typeface="Segoe UI Light" panose="020B0502040204020203" pitchFamily="34" charset="0"/>
                </a:rPr>
                <a:t>CMD [“</a:t>
              </a:r>
              <a:r>
                <a:rPr lang="en-GB" sz="1200" dirty="0" err="1">
                  <a:solidFill>
                    <a:schemeClr val="tx1">
                      <a:lumMod val="65000"/>
                      <a:lumOff val="35000"/>
                    </a:schemeClr>
                  </a:solidFill>
                  <a:latin typeface="Consolas" panose="020B0609020204030204" pitchFamily="49" charset="0"/>
                  <a:cs typeface="Segoe UI Light" panose="020B0502040204020203" pitchFamily="34" charset="0"/>
                </a:rPr>
                <a:t>npm</a:t>
              </a:r>
              <a:r>
                <a:rPr lang="en-GB" sz="1200" dirty="0">
                  <a:solidFill>
                    <a:schemeClr val="tx1">
                      <a:lumMod val="65000"/>
                      <a:lumOff val="35000"/>
                    </a:schemeClr>
                  </a:solidFill>
                  <a:latin typeface="Consolas" panose="020B0609020204030204" pitchFamily="49" charset="0"/>
                  <a:cs typeface="Segoe UI Light" panose="020B0502040204020203" pitchFamily="34" charset="0"/>
                </a:rPr>
                <a:t>” “start”]</a:t>
              </a:r>
            </a:p>
          </p:txBody>
        </p:sp>
        <p:sp>
          <p:nvSpPr>
            <p:cNvPr id="23" name="Rectangle: Rounded Corners 22"/>
            <p:cNvSpPr/>
            <p:nvPr/>
          </p:nvSpPr>
          <p:spPr>
            <a:xfrm>
              <a:off x="7530549" y="1150027"/>
              <a:ext cx="3220279" cy="409217"/>
            </a:xfrm>
            <a:prstGeom prst="roundRect">
              <a:avLst>
                <a:gd name="adj" fmla="val 37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err="1">
                  <a:solidFill>
                    <a:schemeClr val="tx1">
                      <a:lumMod val="65000"/>
                      <a:lumOff val="35000"/>
                    </a:schemeClr>
                  </a:solidFill>
                  <a:latin typeface="Segoe UI Semibold" panose="020B0702040204020203" pitchFamily="34" charset="0"/>
                  <a:cs typeface="Segoe UI Semibold" panose="020B0702040204020203" pitchFamily="34" charset="0"/>
                </a:rPr>
                <a:t>Dockerfile</a:t>
              </a:r>
              <a:endParaRPr lang="en-GB"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grpSp>
      <p:grpSp>
        <p:nvGrpSpPr>
          <p:cNvPr id="22" name="Group 21"/>
          <p:cNvGrpSpPr/>
          <p:nvPr/>
        </p:nvGrpSpPr>
        <p:grpSpPr>
          <a:xfrm>
            <a:off x="7474228" y="1162878"/>
            <a:ext cx="3220279" cy="3091070"/>
            <a:chOff x="7474228" y="1162878"/>
            <a:chExt cx="3220279" cy="3091070"/>
          </a:xfrm>
        </p:grpSpPr>
        <p:sp>
          <p:nvSpPr>
            <p:cNvPr id="20" name="Rectangle: Rounded Corners 19"/>
            <p:cNvSpPr/>
            <p:nvPr/>
          </p:nvSpPr>
          <p:spPr>
            <a:xfrm>
              <a:off x="7699513" y="1714501"/>
              <a:ext cx="2994993" cy="2539447"/>
            </a:xfrm>
            <a:prstGeom prst="roundRect">
              <a:avLst>
                <a:gd name="adj" fmla="val 9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solidFill>
                    <a:srgbClr val="595959"/>
                  </a:solidFill>
                  <a:latin typeface="Consolas" panose="020B0609020204030204" pitchFamily="49" charset="0"/>
                  <a:cs typeface="Segoe UI Light" panose="020B0502040204020203" pitchFamily="34" charset="0"/>
                </a:rPr>
                <a:t>511136ea3c5a Virtual Size: 0 B</a:t>
              </a:r>
            </a:p>
            <a:p>
              <a:r>
                <a:rPr lang="en-GB" sz="1100" dirty="0">
                  <a:solidFill>
                    <a:srgbClr val="595959"/>
                  </a:solidFill>
                  <a:latin typeface="Consolas" panose="020B0609020204030204" pitchFamily="49" charset="0"/>
                  <a:cs typeface="Segoe UI Light" panose="020B0502040204020203" pitchFamily="34" charset="0"/>
                </a:rPr>
                <a:t>1e8abad02296 Virtual Size: 113.2 MB </a:t>
              </a:r>
            </a:p>
            <a:p>
              <a:r>
                <a:rPr lang="en-GB" sz="1100" dirty="0">
                  <a:solidFill>
                    <a:srgbClr val="595959"/>
                  </a:solidFill>
                  <a:latin typeface="Consolas" panose="020B0609020204030204" pitchFamily="49" charset="0"/>
                  <a:cs typeface="Segoe UI Light" panose="020B0502040204020203" pitchFamily="34" charset="0"/>
                </a:rPr>
                <a:t>f106b5d7508a Virtual Size: 121.8 MB</a:t>
              </a:r>
            </a:p>
            <a:p>
              <a:r>
                <a:rPr lang="en-GB" sz="1100" dirty="0">
                  <a:solidFill>
                    <a:srgbClr val="595959"/>
                  </a:solidFill>
                  <a:latin typeface="Consolas" panose="020B0609020204030204" pitchFamily="49" charset="0"/>
                  <a:cs typeface="Segoe UI Light" panose="020B0502040204020203" pitchFamily="34" charset="0"/>
                </a:rPr>
                <a:t>0ae4b97648db Virtual Size: 690.2 MB</a:t>
              </a:r>
            </a:p>
            <a:p>
              <a:r>
                <a:rPr lang="en-GB" sz="1100" dirty="0">
                  <a:solidFill>
                    <a:srgbClr val="595959"/>
                  </a:solidFill>
                  <a:latin typeface="Consolas" panose="020B0609020204030204" pitchFamily="49" charset="0"/>
                </a:rPr>
                <a:t>55a2d383d743 Virtual Size: 1.009 GB 367e535883e4 Virtual Size: 1.302 GB a47bb557ed2a Virtual Size: 1.154 GB</a:t>
              </a:r>
              <a:endParaRPr lang="en-GB" sz="1100" dirty="0">
                <a:solidFill>
                  <a:srgbClr val="595959"/>
                </a:solidFill>
                <a:latin typeface="Consolas" panose="020B0609020204030204" pitchFamily="49" charset="0"/>
                <a:cs typeface="Segoe UI Light" panose="020B0502040204020203" pitchFamily="34" charset="0"/>
              </a:endParaRPr>
            </a:p>
          </p:txBody>
        </p:sp>
        <p:sp>
          <p:nvSpPr>
            <p:cNvPr id="7" name="Rectangle: Rounded Corners 6"/>
            <p:cNvSpPr/>
            <p:nvPr/>
          </p:nvSpPr>
          <p:spPr>
            <a:xfrm>
              <a:off x="7474228" y="1162878"/>
              <a:ext cx="3220279" cy="409217"/>
            </a:xfrm>
            <a:prstGeom prst="roundRect">
              <a:avLst>
                <a:gd name="adj" fmla="val 37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lumMod val="65000"/>
                      <a:lumOff val="35000"/>
                    </a:schemeClr>
                  </a:solidFill>
                  <a:latin typeface="Segoe UI Semibold" panose="020B0702040204020203" pitchFamily="34" charset="0"/>
                  <a:cs typeface="Segoe UI Semibold" panose="020B0702040204020203" pitchFamily="34" charset="0"/>
                </a:rPr>
                <a:t>Docker image</a:t>
              </a:r>
            </a:p>
          </p:txBody>
        </p:sp>
      </p:grpSp>
      <p:sp>
        <p:nvSpPr>
          <p:cNvPr id="8" name="Rectangle: Rounded Corners 7"/>
          <p:cNvSpPr/>
          <p:nvPr/>
        </p:nvSpPr>
        <p:spPr>
          <a:xfrm>
            <a:off x="7586871" y="1572095"/>
            <a:ext cx="3220279" cy="2801122"/>
          </a:xfrm>
          <a:prstGeom prst="roundRect">
            <a:avLst>
              <a:gd name="adj" fmla="val 926"/>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6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14" name="Rectangle: Rounded Corners 13"/>
          <p:cNvSpPr/>
          <p:nvPr/>
        </p:nvSpPr>
        <p:spPr>
          <a:xfrm>
            <a:off x="235227" y="185530"/>
            <a:ext cx="6225208" cy="5837582"/>
          </a:xfrm>
          <a:prstGeom prst="roundRect">
            <a:avLst>
              <a:gd name="adj" fmla="val 92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solidFill>
                <a:srgbClr val="14F43F"/>
              </a:solidFill>
              <a:latin typeface="Segoe UI Light" panose="020B0502040204020203" pitchFamily="34" charset="0"/>
              <a:cs typeface="Segoe UI Light" panose="020B0502040204020203" pitchFamily="34" charset="0"/>
            </a:endParaRPr>
          </a:p>
        </p:txBody>
      </p:sp>
      <p:sp>
        <p:nvSpPr>
          <p:cNvPr id="16" name="Rectangle: Rounded Corners 15"/>
          <p:cNvSpPr/>
          <p:nvPr/>
        </p:nvSpPr>
        <p:spPr>
          <a:xfrm>
            <a:off x="427383" y="447261"/>
            <a:ext cx="5824330" cy="506896"/>
          </a:xfrm>
          <a:prstGeom prst="roundRect">
            <a:avLst>
              <a:gd name="adj" fmla="val 92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14F43F"/>
                </a:solidFill>
                <a:latin typeface="Consolas" panose="020B0609020204030204" pitchFamily="49" charset="0"/>
                <a:cs typeface="Segoe UI Light" panose="020B0502040204020203" pitchFamily="34" charset="0"/>
              </a:rPr>
              <a:t>$ code </a:t>
            </a:r>
            <a:r>
              <a:rPr lang="en-GB" sz="2400" dirty="0" err="1">
                <a:solidFill>
                  <a:srgbClr val="14F43F"/>
                </a:solidFill>
                <a:latin typeface="Consolas" panose="020B0609020204030204" pitchFamily="49" charset="0"/>
                <a:cs typeface="Segoe UI Light" panose="020B0502040204020203" pitchFamily="34" charset="0"/>
              </a:rPr>
              <a:t>Dockerfile</a:t>
            </a:r>
            <a:endParaRPr lang="en-GB" sz="2400" dirty="0">
              <a:solidFill>
                <a:srgbClr val="14F43F"/>
              </a:solidFill>
              <a:latin typeface="Consolas" panose="020B0609020204030204" pitchFamily="49" charset="0"/>
              <a:cs typeface="Segoe UI Light" panose="020B0502040204020203" pitchFamily="34" charset="0"/>
            </a:endParaRPr>
          </a:p>
          <a:p>
            <a:endParaRPr lang="en-GB" sz="2400" dirty="0">
              <a:solidFill>
                <a:srgbClr val="14F43F"/>
              </a:solidFill>
              <a:latin typeface="Consolas" panose="020B0609020204030204" pitchFamily="49" charset="0"/>
              <a:cs typeface="Segoe UI Light" panose="020B0502040204020203" pitchFamily="34" charset="0"/>
            </a:endParaRPr>
          </a:p>
        </p:txBody>
      </p:sp>
      <p:sp>
        <p:nvSpPr>
          <p:cNvPr id="18" name="Rectangle: Rounded Corners 17"/>
          <p:cNvSpPr/>
          <p:nvPr/>
        </p:nvSpPr>
        <p:spPr>
          <a:xfrm>
            <a:off x="427383" y="1093732"/>
            <a:ext cx="5824330" cy="506896"/>
          </a:xfrm>
          <a:prstGeom prst="roundRect">
            <a:avLst>
              <a:gd name="adj" fmla="val 92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14F43F"/>
                </a:solidFill>
                <a:latin typeface="Consolas" panose="020B0609020204030204" pitchFamily="49" charset="0"/>
                <a:cs typeface="Segoe UI Light" panose="020B0502040204020203" pitchFamily="34" charset="0"/>
              </a:rPr>
              <a:t>$ </a:t>
            </a:r>
            <a:r>
              <a:rPr lang="en-GB" sz="2400" dirty="0" err="1">
                <a:solidFill>
                  <a:srgbClr val="14F43F"/>
                </a:solidFill>
                <a:latin typeface="Consolas" panose="020B0609020204030204" pitchFamily="49" charset="0"/>
                <a:cs typeface="Segoe UI Light" panose="020B0502040204020203" pitchFamily="34" charset="0"/>
              </a:rPr>
              <a:t>docker</a:t>
            </a:r>
            <a:r>
              <a:rPr lang="en-GB" sz="2400" dirty="0">
                <a:solidFill>
                  <a:srgbClr val="14F43F"/>
                </a:solidFill>
                <a:latin typeface="Consolas" panose="020B0609020204030204" pitchFamily="49" charset="0"/>
                <a:cs typeface="Segoe UI Light" panose="020B0502040204020203" pitchFamily="34" charset="0"/>
              </a:rPr>
              <a:t> build –t me/</a:t>
            </a:r>
            <a:r>
              <a:rPr lang="en-GB" sz="2400" dirty="0" err="1">
                <a:solidFill>
                  <a:srgbClr val="14F43F"/>
                </a:solidFill>
                <a:latin typeface="Consolas" panose="020B0609020204030204" pitchFamily="49" charset="0"/>
                <a:cs typeface="Segoe UI Light" panose="020B0502040204020203" pitchFamily="34" charset="0"/>
              </a:rPr>
              <a:t>myapp</a:t>
            </a:r>
            <a:r>
              <a:rPr lang="en-GB" sz="2400" dirty="0">
                <a:solidFill>
                  <a:srgbClr val="14F43F"/>
                </a:solidFill>
                <a:latin typeface="Consolas" panose="020B0609020204030204" pitchFamily="49" charset="0"/>
                <a:cs typeface="Segoe UI Light" panose="020B0502040204020203" pitchFamily="34" charset="0"/>
              </a:rPr>
              <a:t> . </a:t>
            </a:r>
          </a:p>
          <a:p>
            <a:endParaRPr lang="en-GB" sz="2400" dirty="0">
              <a:solidFill>
                <a:srgbClr val="14F43F"/>
              </a:solidFill>
              <a:latin typeface="Consolas" panose="020B0609020204030204" pitchFamily="49" charset="0"/>
              <a:cs typeface="Segoe UI Light" panose="020B0502040204020203" pitchFamily="34" charset="0"/>
            </a:endParaRPr>
          </a:p>
        </p:txBody>
      </p:sp>
      <p:sp>
        <p:nvSpPr>
          <p:cNvPr id="21" name="Rectangle: Rounded Corners 20"/>
          <p:cNvSpPr/>
          <p:nvPr/>
        </p:nvSpPr>
        <p:spPr>
          <a:xfrm>
            <a:off x="427383" y="1740203"/>
            <a:ext cx="5824330" cy="506896"/>
          </a:xfrm>
          <a:prstGeom prst="roundRect">
            <a:avLst>
              <a:gd name="adj" fmla="val 92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14F43F"/>
                </a:solidFill>
                <a:latin typeface="Consolas" panose="020B0609020204030204" pitchFamily="49" charset="0"/>
                <a:cs typeface="Segoe UI Light" panose="020B0502040204020203" pitchFamily="34" charset="0"/>
              </a:rPr>
              <a:t>$ </a:t>
            </a:r>
            <a:r>
              <a:rPr lang="en-GB" sz="2400" dirty="0" err="1">
                <a:solidFill>
                  <a:srgbClr val="14F43F"/>
                </a:solidFill>
                <a:latin typeface="Consolas" panose="020B0609020204030204" pitchFamily="49" charset="0"/>
                <a:cs typeface="Segoe UI Light" panose="020B0502040204020203" pitchFamily="34" charset="0"/>
              </a:rPr>
              <a:t>docker</a:t>
            </a:r>
            <a:r>
              <a:rPr lang="en-GB" sz="2400" dirty="0">
                <a:solidFill>
                  <a:srgbClr val="14F43F"/>
                </a:solidFill>
                <a:latin typeface="Consolas" panose="020B0609020204030204" pitchFamily="49" charset="0"/>
                <a:cs typeface="Segoe UI Light" panose="020B0502040204020203" pitchFamily="34" charset="0"/>
              </a:rPr>
              <a:t> run –d me/</a:t>
            </a:r>
            <a:r>
              <a:rPr lang="en-GB" sz="2400" dirty="0" err="1">
                <a:solidFill>
                  <a:srgbClr val="14F43F"/>
                </a:solidFill>
                <a:latin typeface="Consolas" panose="020B0609020204030204" pitchFamily="49" charset="0"/>
                <a:cs typeface="Segoe UI Light" panose="020B0502040204020203" pitchFamily="34" charset="0"/>
              </a:rPr>
              <a:t>myapp</a:t>
            </a:r>
            <a:r>
              <a:rPr lang="en-GB" sz="2400" dirty="0">
                <a:solidFill>
                  <a:srgbClr val="14F43F"/>
                </a:solidFill>
                <a:latin typeface="Consolas" panose="020B0609020204030204" pitchFamily="49" charset="0"/>
                <a:cs typeface="Segoe UI Light" panose="020B0502040204020203" pitchFamily="34" charset="0"/>
              </a:rPr>
              <a:t> </a:t>
            </a:r>
          </a:p>
          <a:p>
            <a:endParaRPr lang="en-GB" sz="2400" dirty="0">
              <a:solidFill>
                <a:srgbClr val="14F43F"/>
              </a:solidFill>
              <a:latin typeface="Consolas" panose="020B0609020204030204" pitchFamily="49" charset="0"/>
              <a:cs typeface="Segoe UI Light" panose="020B0502040204020203" pitchFamily="34" charset="0"/>
            </a:endParaRPr>
          </a:p>
        </p:txBody>
      </p:sp>
      <p:grpSp>
        <p:nvGrpSpPr>
          <p:cNvPr id="28" name="Group 27"/>
          <p:cNvGrpSpPr/>
          <p:nvPr/>
        </p:nvGrpSpPr>
        <p:grpSpPr>
          <a:xfrm>
            <a:off x="7530549" y="1156452"/>
            <a:ext cx="3220279" cy="3073076"/>
            <a:chOff x="7530549" y="1156452"/>
            <a:chExt cx="3220279" cy="3073076"/>
          </a:xfrm>
        </p:grpSpPr>
        <p:sp>
          <p:nvSpPr>
            <p:cNvPr id="26" name="Rectangle: Rounded Corners 25"/>
            <p:cNvSpPr/>
            <p:nvPr/>
          </p:nvSpPr>
          <p:spPr>
            <a:xfrm>
              <a:off x="7689574" y="1690081"/>
              <a:ext cx="2994993" cy="2539447"/>
            </a:xfrm>
            <a:prstGeom prst="roundRect">
              <a:avLst>
                <a:gd name="adj" fmla="val 9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solidFill>
                    <a:srgbClr val="595959"/>
                  </a:solidFill>
                  <a:latin typeface="Consolas" panose="020B0609020204030204" pitchFamily="49" charset="0"/>
                  <a:cs typeface="Segoe UI Light" panose="020B0502040204020203" pitchFamily="34" charset="0"/>
                </a:rPr>
                <a:t>Server listening on port 8080...</a:t>
              </a:r>
            </a:p>
          </p:txBody>
        </p:sp>
        <p:sp>
          <p:nvSpPr>
            <p:cNvPr id="27" name="Rectangle: Rounded Corners 26"/>
            <p:cNvSpPr/>
            <p:nvPr/>
          </p:nvSpPr>
          <p:spPr>
            <a:xfrm>
              <a:off x="7530549" y="1156452"/>
              <a:ext cx="3220279" cy="409217"/>
            </a:xfrm>
            <a:prstGeom prst="roundRect">
              <a:avLst>
                <a:gd name="adj" fmla="val 37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lumMod val="65000"/>
                      <a:lumOff val="35000"/>
                    </a:schemeClr>
                  </a:solidFill>
                  <a:latin typeface="Segoe UI Semibold" panose="020B0702040204020203" pitchFamily="34" charset="0"/>
                  <a:cs typeface="Segoe UI Semibold" panose="020B0702040204020203" pitchFamily="34" charset="0"/>
                </a:rPr>
                <a:t>Docker container</a:t>
              </a:r>
            </a:p>
          </p:txBody>
        </p:sp>
      </p:grpSp>
      <p:sp>
        <p:nvSpPr>
          <p:cNvPr id="29" name="Rectangle: Rounded Corners 28"/>
          <p:cNvSpPr/>
          <p:nvPr/>
        </p:nvSpPr>
        <p:spPr>
          <a:xfrm>
            <a:off x="427383" y="2386674"/>
            <a:ext cx="5824330" cy="506896"/>
          </a:xfrm>
          <a:prstGeom prst="roundRect">
            <a:avLst>
              <a:gd name="adj" fmla="val 92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rgbClr val="14F43F"/>
                </a:solidFill>
                <a:latin typeface="Consolas" panose="020B0609020204030204" pitchFamily="49" charset="0"/>
                <a:cs typeface="Segoe UI Light" panose="020B0502040204020203" pitchFamily="34" charset="0"/>
              </a:rPr>
              <a:t>$ </a:t>
            </a:r>
            <a:r>
              <a:rPr lang="en-GB" sz="2400" dirty="0" err="1">
                <a:solidFill>
                  <a:srgbClr val="14F43F"/>
                </a:solidFill>
                <a:latin typeface="Consolas" panose="020B0609020204030204" pitchFamily="49" charset="0"/>
                <a:cs typeface="Segoe UI Light" panose="020B0502040204020203" pitchFamily="34" charset="0"/>
              </a:rPr>
              <a:t>docker</a:t>
            </a:r>
            <a:r>
              <a:rPr lang="en-GB" sz="2400" dirty="0">
                <a:solidFill>
                  <a:srgbClr val="14F43F"/>
                </a:solidFill>
                <a:latin typeface="Consolas" panose="020B0609020204030204" pitchFamily="49" charset="0"/>
                <a:cs typeface="Segoe UI Light" panose="020B0502040204020203" pitchFamily="34" charset="0"/>
              </a:rPr>
              <a:t> push me/</a:t>
            </a:r>
            <a:r>
              <a:rPr lang="en-GB" sz="2400" dirty="0" err="1">
                <a:solidFill>
                  <a:srgbClr val="14F43F"/>
                </a:solidFill>
                <a:latin typeface="Consolas" panose="020B0609020204030204" pitchFamily="49" charset="0"/>
                <a:cs typeface="Segoe UI Light" panose="020B0502040204020203" pitchFamily="34" charset="0"/>
              </a:rPr>
              <a:t>myapp</a:t>
            </a:r>
            <a:endParaRPr lang="en-GB" sz="2400" dirty="0">
              <a:solidFill>
                <a:srgbClr val="14F43F"/>
              </a:solidFill>
              <a:latin typeface="Consolas" panose="020B0609020204030204" pitchFamily="49" charset="0"/>
              <a:cs typeface="Segoe UI Light" panose="020B0502040204020203" pitchFamily="34" charset="0"/>
            </a:endParaRPr>
          </a:p>
          <a:p>
            <a:endParaRPr lang="en-GB" sz="2400" dirty="0">
              <a:solidFill>
                <a:srgbClr val="14F43F"/>
              </a:solidFill>
              <a:latin typeface="Consolas" panose="020B0609020204030204" pitchFamily="49" charset="0"/>
              <a:cs typeface="Segoe UI Light" panose="020B0502040204020203" pitchFamily="34" charset="0"/>
            </a:endParaRPr>
          </a:p>
        </p:txBody>
      </p:sp>
      <p:grpSp>
        <p:nvGrpSpPr>
          <p:cNvPr id="39" name="Group 38"/>
          <p:cNvGrpSpPr/>
          <p:nvPr/>
        </p:nvGrpSpPr>
        <p:grpSpPr>
          <a:xfrm>
            <a:off x="7530549" y="1159600"/>
            <a:ext cx="3220279" cy="2587870"/>
            <a:chOff x="7530549" y="1159600"/>
            <a:chExt cx="3220279" cy="2587870"/>
          </a:xfrm>
        </p:grpSpPr>
        <p:sp>
          <p:nvSpPr>
            <p:cNvPr id="35" name="Rectangle: Rounded Corners 34"/>
            <p:cNvSpPr/>
            <p:nvPr/>
          </p:nvSpPr>
          <p:spPr>
            <a:xfrm>
              <a:off x="7530549" y="1159600"/>
              <a:ext cx="3220279" cy="409217"/>
            </a:xfrm>
            <a:prstGeom prst="roundRect">
              <a:avLst>
                <a:gd name="adj" fmla="val 37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lumMod val="65000"/>
                      <a:lumOff val="35000"/>
                    </a:schemeClr>
                  </a:solidFill>
                  <a:latin typeface="Segoe UI Semibold" panose="020B0702040204020203" pitchFamily="34" charset="0"/>
                  <a:cs typeface="Segoe UI Semibold" panose="020B0702040204020203" pitchFamily="34" charset="0"/>
                </a:rPr>
                <a:t>Docker registry</a:t>
              </a:r>
            </a:p>
          </p:txBody>
        </p:sp>
        <p:sp>
          <p:nvSpPr>
            <p:cNvPr id="36" name="Rectangle: Rounded Corners 35"/>
            <p:cNvSpPr/>
            <p:nvPr/>
          </p:nvSpPr>
          <p:spPr>
            <a:xfrm>
              <a:off x="7699512" y="1690081"/>
              <a:ext cx="2994993" cy="639815"/>
            </a:xfrm>
            <a:prstGeom prst="roundRect">
              <a:avLst>
                <a:gd name="adj" fmla="val 9029"/>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me/</a:t>
              </a:r>
              <a:r>
                <a:rPr lang="en-GB" dirty="0" err="1">
                  <a:latin typeface="Segoe UI Light" panose="020B0502040204020203" pitchFamily="34" charset="0"/>
                  <a:cs typeface="Segoe UI Light" panose="020B0502040204020203" pitchFamily="34" charset="0"/>
                </a:rPr>
                <a:t>myapp</a:t>
              </a:r>
              <a:endParaRPr lang="en-GB" dirty="0">
                <a:latin typeface="Segoe UI Light" panose="020B0502040204020203" pitchFamily="34" charset="0"/>
                <a:cs typeface="Segoe UI Light" panose="020B0502040204020203" pitchFamily="34" charset="0"/>
              </a:endParaRPr>
            </a:p>
          </p:txBody>
        </p:sp>
        <p:sp>
          <p:nvSpPr>
            <p:cNvPr id="37" name="Rectangle: Rounded Corners 36"/>
            <p:cNvSpPr/>
            <p:nvPr/>
          </p:nvSpPr>
          <p:spPr>
            <a:xfrm>
              <a:off x="7699512" y="2396984"/>
              <a:ext cx="2994993" cy="639815"/>
            </a:xfrm>
            <a:prstGeom prst="roundRect">
              <a:avLst>
                <a:gd name="adj" fmla="val 9029"/>
              </a:avLst>
            </a:prstGeom>
            <a:solidFill>
              <a:schemeClr val="tx1">
                <a:lumMod val="75000"/>
                <a:lumOff val="25000"/>
                <a:alpha val="2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me/</a:t>
              </a:r>
              <a:r>
                <a:rPr lang="en-GB" dirty="0" err="1">
                  <a:latin typeface="Segoe UI Light" panose="020B0502040204020203" pitchFamily="34" charset="0"/>
                  <a:cs typeface="Segoe UI Light" panose="020B0502040204020203" pitchFamily="34" charset="0"/>
                </a:rPr>
                <a:t>myotherapp</a:t>
              </a:r>
              <a:endParaRPr lang="en-GB" dirty="0">
                <a:latin typeface="Segoe UI Light" panose="020B0502040204020203" pitchFamily="34" charset="0"/>
                <a:cs typeface="Segoe UI Light" panose="020B0502040204020203" pitchFamily="34" charset="0"/>
              </a:endParaRPr>
            </a:p>
          </p:txBody>
        </p:sp>
        <p:sp>
          <p:nvSpPr>
            <p:cNvPr id="38" name="Rectangle: Rounded Corners 37"/>
            <p:cNvSpPr/>
            <p:nvPr/>
          </p:nvSpPr>
          <p:spPr>
            <a:xfrm>
              <a:off x="7699512" y="3107655"/>
              <a:ext cx="2994993" cy="639815"/>
            </a:xfrm>
            <a:prstGeom prst="roundRect">
              <a:avLst>
                <a:gd name="adj" fmla="val 9029"/>
              </a:avLst>
            </a:prstGeom>
            <a:solidFill>
              <a:schemeClr val="tx1">
                <a:lumMod val="75000"/>
                <a:lumOff val="25000"/>
                <a:alpha val="2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me/</a:t>
              </a:r>
              <a:r>
                <a:rPr lang="en-GB" dirty="0" err="1">
                  <a:latin typeface="Segoe UI Light" panose="020B0502040204020203" pitchFamily="34" charset="0"/>
                  <a:cs typeface="Segoe UI Light" panose="020B0502040204020203" pitchFamily="34" charset="0"/>
                </a:rPr>
                <a:t>mybetterapp</a:t>
              </a:r>
              <a:endParaRPr lang="en-GB" dirty="0">
                <a:latin typeface="Segoe UI Light" panose="020B0502040204020203" pitchFamily="34" charset="0"/>
                <a:cs typeface="Segoe UI Light" panose="020B0502040204020203" pitchFamily="34" charset="0"/>
              </a:endParaRPr>
            </a:p>
          </p:txBody>
        </p:sp>
      </p:grpSp>
      <p:sp>
        <p:nvSpPr>
          <p:cNvPr id="25" name="TextBox 24"/>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Containers</a:t>
            </a:r>
          </a:p>
        </p:txBody>
      </p:sp>
    </p:spTree>
    <p:extLst>
      <p:ext uri="{BB962C8B-B14F-4D97-AF65-F5344CB8AC3E}">
        <p14:creationId xmlns:p14="http://schemas.microsoft.com/office/powerpoint/2010/main" val="18763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701"/>
                            </p:stCondLst>
                            <p:childTnLst>
                              <p:par>
                                <p:cTn id="8" presetID="10"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50"/>
                                  </p:iterate>
                                  <p:childTnLst>
                                    <p:set>
                                      <p:cBhvr>
                                        <p:cTn id="17" dur="1" fill="hold">
                                          <p:stCondLst>
                                            <p:cond delay="0"/>
                                          </p:stCondLst>
                                        </p:cTn>
                                        <p:tgtEl>
                                          <p:spTgt spid="18">
                                            <p:txEl>
                                              <p:pRg st="0" end="0"/>
                                            </p:txEl>
                                          </p:spTgt>
                                        </p:tgtEl>
                                        <p:attrNameLst>
                                          <p:attrName>style.visibility</p:attrName>
                                        </p:attrNameLst>
                                      </p:cBhvr>
                                      <p:to>
                                        <p:strVal val="visible"/>
                                      </p:to>
                                    </p:set>
                                  </p:childTnLst>
                                </p:cTn>
                              </p:par>
                            </p:childTnLst>
                          </p:cTn>
                        </p:par>
                        <p:par>
                          <p:cTn id="18" fill="hold">
                            <p:stCondLst>
                              <p:cond delay="1101"/>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50"/>
                                  </p:iterate>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951"/>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1"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87017"/>
            <a:ext cx="5100587" cy="5267740"/>
          </a:xfrm>
          <a:ln w="127000" cap="rnd">
            <a:solidFill>
              <a:srgbClr val="FF5050"/>
            </a:solidFill>
          </a:ln>
        </p:spPr>
        <p:txBody>
          <a:bodyPr>
            <a:normAutofit/>
          </a:bodyPr>
          <a:lstStyle/>
          <a:p>
            <a:pPr marL="0" indent="0" algn="ctr">
              <a:buNone/>
            </a:pPr>
            <a:r>
              <a:rPr lang="en-GB" sz="3200" dirty="0"/>
              <a:t>Docker for Windows</a:t>
            </a:r>
          </a:p>
        </p:txBody>
      </p:sp>
      <p:sp>
        <p:nvSpPr>
          <p:cNvPr id="18" name="Rectangle: Rounded Corners 17"/>
          <p:cNvSpPr/>
          <p:nvPr/>
        </p:nvSpPr>
        <p:spPr>
          <a:xfrm>
            <a:off x="1749602" y="1848679"/>
            <a:ext cx="3230181" cy="1460798"/>
          </a:xfrm>
          <a:prstGeom prst="roundRect">
            <a:avLst>
              <a:gd name="adj" fmla="val 4369"/>
            </a:avLst>
          </a:prstGeom>
          <a:solidFill>
            <a:srgbClr val="DA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dirty="0">
              <a:latin typeface="Segoe UI Light" panose="020B0502040204020203" pitchFamily="34" charset="0"/>
              <a:cs typeface="Segoe UI Light" panose="020B0502040204020203" pitchFamily="34" charset="0"/>
            </a:endParaRPr>
          </a:p>
        </p:txBody>
      </p:sp>
      <p:sp>
        <p:nvSpPr>
          <p:cNvPr id="7" name="Content Placeholder 6"/>
          <p:cNvSpPr>
            <a:spLocks noGrp="1"/>
          </p:cNvSpPr>
          <p:nvPr>
            <p:ph idx="10"/>
          </p:nvPr>
        </p:nvSpPr>
        <p:spPr>
          <a:xfrm>
            <a:off x="6253213" y="487017"/>
            <a:ext cx="5100587" cy="5267740"/>
          </a:xfrm>
          <a:ln w="127000" cap="rnd">
            <a:solidFill>
              <a:srgbClr val="2FC9FF"/>
            </a:solidFill>
          </a:ln>
        </p:spPr>
        <p:txBody>
          <a:bodyPr>
            <a:normAutofit/>
          </a:bodyPr>
          <a:lstStyle/>
          <a:p>
            <a:pPr marL="0" indent="0" algn="ctr">
              <a:buNone/>
            </a:pPr>
            <a:r>
              <a:rPr lang="en-GB" sz="3200" dirty="0"/>
              <a:t>Windows Server Containers</a:t>
            </a:r>
          </a:p>
        </p:txBody>
      </p:sp>
      <p:sp>
        <p:nvSpPr>
          <p:cNvPr id="9" name="Rectangle: Rounded Corners 8"/>
          <p:cNvSpPr/>
          <p:nvPr/>
        </p:nvSpPr>
        <p:spPr>
          <a:xfrm>
            <a:off x="7553738" y="3949291"/>
            <a:ext cx="2526632" cy="639815"/>
          </a:xfrm>
          <a:prstGeom prst="roundRect">
            <a:avLst>
              <a:gd name="adj" fmla="val 4369"/>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Docker Client</a:t>
            </a:r>
          </a:p>
        </p:txBody>
      </p:sp>
      <p:sp>
        <p:nvSpPr>
          <p:cNvPr id="11" name="Rectangle: Rounded Corners 10"/>
          <p:cNvSpPr/>
          <p:nvPr/>
        </p:nvSpPr>
        <p:spPr>
          <a:xfrm>
            <a:off x="7553738" y="2262953"/>
            <a:ext cx="2526632" cy="639815"/>
          </a:xfrm>
          <a:prstGeom prst="roundRect">
            <a:avLst>
              <a:gd name="adj" fmla="val 4369"/>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Windows Container</a:t>
            </a:r>
          </a:p>
        </p:txBody>
      </p:sp>
      <p:sp>
        <p:nvSpPr>
          <p:cNvPr id="12" name="Rectangle: Rounded Corners 11"/>
          <p:cNvSpPr/>
          <p:nvPr/>
        </p:nvSpPr>
        <p:spPr>
          <a:xfrm>
            <a:off x="2087216" y="3949291"/>
            <a:ext cx="2526632" cy="639815"/>
          </a:xfrm>
          <a:prstGeom prst="roundRect">
            <a:avLst>
              <a:gd name="adj" fmla="val 4369"/>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Docker Client</a:t>
            </a:r>
          </a:p>
        </p:txBody>
      </p:sp>
      <p:sp>
        <p:nvSpPr>
          <p:cNvPr id="13" name="Rectangle: Rounded Corners 12"/>
          <p:cNvSpPr/>
          <p:nvPr/>
        </p:nvSpPr>
        <p:spPr>
          <a:xfrm>
            <a:off x="2087216" y="2262953"/>
            <a:ext cx="2526632" cy="639815"/>
          </a:xfrm>
          <a:prstGeom prst="roundRect">
            <a:avLst>
              <a:gd name="adj" fmla="val 4369"/>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Linux Container</a:t>
            </a:r>
          </a:p>
        </p:txBody>
      </p:sp>
      <p:sp>
        <p:nvSpPr>
          <p:cNvPr id="19" name="Rectangle: Rounded Corners 18"/>
          <p:cNvSpPr/>
          <p:nvPr/>
        </p:nvSpPr>
        <p:spPr>
          <a:xfrm>
            <a:off x="1701403" y="1725970"/>
            <a:ext cx="1245598" cy="639815"/>
          </a:xfrm>
          <a:prstGeom prst="roundRect">
            <a:avLst>
              <a:gd name="adj" fmla="val 4369"/>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Linux VM</a:t>
            </a:r>
          </a:p>
        </p:txBody>
      </p:sp>
      <p:cxnSp>
        <p:nvCxnSpPr>
          <p:cNvPr id="6" name="Straight Arrow Connector 5"/>
          <p:cNvCxnSpPr>
            <a:stCxn id="12" idx="0"/>
            <a:endCxn id="13" idx="2"/>
          </p:cNvCxnSpPr>
          <p:nvPr/>
        </p:nvCxnSpPr>
        <p:spPr>
          <a:xfrm flipV="1">
            <a:off x="3350532" y="2902768"/>
            <a:ext cx="0" cy="104652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0"/>
            <a:endCxn id="11" idx="2"/>
          </p:cNvCxnSpPr>
          <p:nvPr/>
        </p:nvCxnSpPr>
        <p:spPr>
          <a:xfrm flipV="1">
            <a:off x="8817054" y="2902768"/>
            <a:ext cx="0" cy="104652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4190770" y="3307103"/>
            <a:ext cx="1027047" cy="376896"/>
          </a:xfrm>
          <a:prstGeom prst="roundRect">
            <a:avLst>
              <a:gd name="adj" fmla="val 4369"/>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1"/>
                </a:solidFill>
                <a:latin typeface="Segoe UI Light" panose="020B0502040204020203" pitchFamily="34" charset="0"/>
                <a:cs typeface="Segoe UI Light" panose="020B0502040204020203" pitchFamily="34" charset="0"/>
              </a:rPr>
              <a:t>HyperV</a:t>
            </a:r>
            <a:endParaRPr lang="en-GB" sz="1400" dirty="0">
              <a:solidFill>
                <a:schemeClr val="bg1"/>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Containers</a:t>
            </a:r>
          </a:p>
        </p:txBody>
      </p:sp>
    </p:spTree>
    <p:extLst>
      <p:ext uri="{BB962C8B-B14F-4D97-AF65-F5344CB8AC3E}">
        <p14:creationId xmlns:p14="http://schemas.microsoft.com/office/powerpoint/2010/main" val="10419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5351" y="2859861"/>
            <a:ext cx="5155996" cy="1754326"/>
          </a:xfrm>
          <a:prstGeom prst="rect">
            <a:avLst/>
          </a:prstGeom>
          <a:noFill/>
        </p:spPr>
        <p:txBody>
          <a:bodyPr wrap="square" rtlCol="0">
            <a:spAutoFit/>
          </a:bodyPr>
          <a:lstStyle/>
          <a:p>
            <a:r>
              <a:rPr lang="en-GB" sz="5400" dirty="0">
                <a:solidFill>
                  <a:schemeClr val="bg1"/>
                </a:solidFill>
                <a:latin typeface="Segoe UI Light" panose="020B0502040204020203" pitchFamily="34" charset="0"/>
                <a:cs typeface="Segoe UI Light" panose="020B0502040204020203" pitchFamily="34" charset="0"/>
              </a:rPr>
              <a:t>disruption of IT</a:t>
            </a:r>
          </a:p>
        </p:txBody>
      </p:sp>
      <p:sp>
        <p:nvSpPr>
          <p:cNvPr id="3" name="TextBox 2"/>
          <p:cNvSpPr txBox="1"/>
          <p:nvPr/>
        </p:nvSpPr>
        <p:spPr>
          <a:xfrm>
            <a:off x="5875351" y="2859861"/>
            <a:ext cx="4594423" cy="923330"/>
          </a:xfrm>
          <a:prstGeom prst="rect">
            <a:avLst/>
          </a:prstGeom>
          <a:solidFill>
            <a:srgbClr val="FF5050"/>
          </a:solidFill>
        </p:spPr>
        <p:txBody>
          <a:bodyPr wrap="square" rtlCol="0">
            <a:spAutoFit/>
          </a:bodyPr>
          <a:lstStyle/>
          <a:p>
            <a:r>
              <a:rPr lang="en-GB" sz="5400" dirty="0">
                <a:solidFill>
                  <a:schemeClr val="bg1"/>
                </a:solidFill>
                <a:latin typeface="Segoe UI Light" panose="020B0502040204020203" pitchFamily="34" charset="0"/>
                <a:cs typeface="Segoe UI Light" panose="020B0502040204020203" pitchFamily="34" charset="0"/>
              </a:rPr>
              <a:t>delay of IT</a:t>
            </a:r>
          </a:p>
        </p:txBody>
      </p:sp>
      <p:sp>
        <p:nvSpPr>
          <p:cNvPr id="2" name="Title 1"/>
          <p:cNvSpPr>
            <a:spLocks noGrp="1"/>
          </p:cNvSpPr>
          <p:nvPr>
            <p:ph type="title"/>
          </p:nvPr>
        </p:nvSpPr>
        <p:spPr>
          <a:xfrm>
            <a:off x="662661" y="2658745"/>
            <a:ext cx="6025286" cy="1325563"/>
          </a:xfrm>
        </p:spPr>
        <p:txBody>
          <a:bodyPr/>
          <a:lstStyle/>
          <a:p>
            <a:r>
              <a:rPr lang="en-GB" dirty="0"/>
              <a:t>The cascading</a:t>
            </a:r>
          </a:p>
        </p:txBody>
      </p:sp>
    </p:spTree>
    <p:extLst>
      <p:ext uri="{BB962C8B-B14F-4D97-AF65-F5344CB8AC3E}">
        <p14:creationId xmlns:p14="http://schemas.microsoft.com/office/powerpoint/2010/main" val="2924535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Box 310"/>
          <p:cNvSpPr txBox="1"/>
          <p:nvPr/>
        </p:nvSpPr>
        <p:spPr>
          <a:xfrm>
            <a:off x="504544" y="757199"/>
            <a:ext cx="3323153" cy="3539430"/>
          </a:xfrm>
          <a:prstGeom prst="rect">
            <a:avLst/>
          </a:prstGeom>
          <a:noFill/>
        </p:spPr>
        <p:txBody>
          <a:bodyPr wrap="square" rtlCol="0">
            <a:spAutoFit/>
          </a:bodyPr>
          <a:lstStyle/>
          <a:p>
            <a:r>
              <a:rPr lang="en-GB" sz="2800" dirty="0">
                <a:solidFill>
                  <a:srgbClr val="595959"/>
                </a:solidFill>
                <a:latin typeface="Segoe UI Semibold" panose="020B0702040204020203" pitchFamily="34" charset="0"/>
                <a:cs typeface="Segoe UI Semibold" panose="020B0702040204020203" pitchFamily="34" charset="0"/>
              </a:rPr>
              <a:t>Cost:</a:t>
            </a:r>
          </a:p>
          <a:p>
            <a:r>
              <a:rPr lang="en-GB" sz="2800" dirty="0">
                <a:solidFill>
                  <a:srgbClr val="595959"/>
                </a:solidFill>
                <a:latin typeface="Segoe UI Light" panose="020B0502040204020203" pitchFamily="34" charset="0"/>
                <a:cs typeface="Segoe UI Light" panose="020B0502040204020203" pitchFamily="34" charset="0"/>
              </a:rPr>
              <a:t>£350/</a:t>
            </a:r>
            <a:r>
              <a:rPr lang="en-GB" sz="2800" dirty="0" err="1">
                <a:solidFill>
                  <a:srgbClr val="595959"/>
                </a:solidFill>
                <a:latin typeface="Segoe UI Light" panose="020B0502040204020203" pitchFamily="34" charset="0"/>
                <a:cs typeface="Segoe UI Light" panose="020B0502040204020203" pitchFamily="34" charset="0"/>
              </a:rPr>
              <a:t>pcm</a:t>
            </a:r>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Dependencies:</a:t>
            </a:r>
          </a:p>
          <a:p>
            <a:r>
              <a:rPr lang="en-GB" sz="2800" dirty="0">
                <a:solidFill>
                  <a:srgbClr val="595959"/>
                </a:solidFill>
                <a:latin typeface="Segoe UI Light" panose="020B0502040204020203" pitchFamily="34" charset="0"/>
                <a:cs typeface="Segoe UI Light" panose="020B0502040204020203" pitchFamily="34" charset="0"/>
              </a:rPr>
              <a:t>Baked</a:t>
            </a: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Performance: </a:t>
            </a:r>
          </a:p>
          <a:p>
            <a:r>
              <a:rPr lang="en-GB" sz="2800" dirty="0">
                <a:solidFill>
                  <a:srgbClr val="595959"/>
                </a:solidFill>
                <a:latin typeface="Segoe UI Light" panose="020B0502040204020203" pitchFamily="34" charset="0"/>
                <a:cs typeface="Segoe UI Light" panose="020B0502040204020203" pitchFamily="34" charset="0"/>
              </a:rPr>
              <a:t>~Tuned</a:t>
            </a:r>
          </a:p>
        </p:txBody>
      </p:sp>
      <p:sp>
        <p:nvSpPr>
          <p:cNvPr id="1054" name="TextBox 1053"/>
          <p:cNvSpPr txBox="1"/>
          <p:nvPr/>
        </p:nvSpPr>
        <p:spPr>
          <a:xfrm>
            <a:off x="4003993" y="262975"/>
            <a:ext cx="4045731" cy="523220"/>
          </a:xfrm>
          <a:prstGeom prst="rect">
            <a:avLst/>
          </a:prstGeom>
          <a:noFill/>
        </p:spPr>
        <p:txBody>
          <a:bodyPr wrap="square" rtlCol="0">
            <a:spAutoFit/>
          </a:bodyPr>
          <a:lstStyle/>
          <a:p>
            <a:r>
              <a:rPr lang="en-GB" sz="2800" dirty="0">
                <a:solidFill>
                  <a:srgbClr val="595959"/>
                </a:solidFill>
                <a:latin typeface="Segoe UI Light" panose="020B0502040204020203" pitchFamily="34" charset="0"/>
                <a:cs typeface="Segoe UI Light" panose="020B0502040204020203" pitchFamily="34" charset="0"/>
              </a:rPr>
              <a:t>Container host</a:t>
            </a:r>
          </a:p>
        </p:txBody>
      </p:sp>
      <p:sp>
        <p:nvSpPr>
          <p:cNvPr id="1056" name="Rectangle 1055"/>
          <p:cNvSpPr/>
          <p:nvPr/>
        </p:nvSpPr>
        <p:spPr>
          <a:xfrm>
            <a:off x="5460272" y="827407"/>
            <a:ext cx="1358055" cy="4583492"/>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7" name="Rectangle 1056"/>
          <p:cNvSpPr/>
          <p:nvPr/>
        </p:nvSpPr>
        <p:spPr>
          <a:xfrm>
            <a:off x="4102217" y="2336688"/>
            <a:ext cx="4074164" cy="1564930"/>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7" name="Rectangle: Rounded Corners 1066"/>
          <p:cNvSpPr/>
          <p:nvPr/>
        </p:nvSpPr>
        <p:spPr>
          <a:xfrm>
            <a:off x="4102216" y="827407"/>
            <a:ext cx="4074165" cy="4583492"/>
          </a:xfrm>
          <a:prstGeom prst="roundRect">
            <a:avLst>
              <a:gd name="adj" fmla="val 5184"/>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Containers</a:t>
            </a:r>
          </a:p>
        </p:txBody>
      </p:sp>
      <p:grpSp>
        <p:nvGrpSpPr>
          <p:cNvPr id="17" name="Group 16"/>
          <p:cNvGrpSpPr/>
          <p:nvPr/>
        </p:nvGrpSpPr>
        <p:grpSpPr>
          <a:xfrm>
            <a:off x="7134170" y="2620826"/>
            <a:ext cx="769895" cy="892291"/>
            <a:chOff x="4875418" y="1546325"/>
            <a:chExt cx="2476766" cy="2870513"/>
          </a:xfrm>
        </p:grpSpPr>
        <p:sp>
          <p:nvSpPr>
            <p:cNvPr id="18" name="Hexagon 17"/>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5754349" y="2645906"/>
            <a:ext cx="769895" cy="892291"/>
            <a:chOff x="4875418" y="1546325"/>
            <a:chExt cx="2476766" cy="2870513"/>
          </a:xfrm>
        </p:grpSpPr>
        <p:sp>
          <p:nvSpPr>
            <p:cNvPr id="21" name="Hexagon 20"/>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p:cNvGrpSpPr/>
          <p:nvPr/>
        </p:nvGrpSpPr>
        <p:grpSpPr>
          <a:xfrm>
            <a:off x="4396464" y="2629477"/>
            <a:ext cx="769895" cy="892291"/>
            <a:chOff x="4875418" y="1546325"/>
            <a:chExt cx="2476766" cy="2870513"/>
          </a:xfrm>
        </p:grpSpPr>
        <p:sp>
          <p:nvSpPr>
            <p:cNvPr id="24" name="Hexagon 23"/>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p:cNvGrpSpPr/>
          <p:nvPr/>
        </p:nvGrpSpPr>
        <p:grpSpPr>
          <a:xfrm>
            <a:off x="7142281" y="4211121"/>
            <a:ext cx="769895" cy="892291"/>
            <a:chOff x="4875418" y="1546325"/>
            <a:chExt cx="2476766" cy="2870513"/>
          </a:xfrm>
        </p:grpSpPr>
        <p:sp>
          <p:nvSpPr>
            <p:cNvPr id="27" name="Hexagon 26"/>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p:cNvGrpSpPr/>
          <p:nvPr/>
        </p:nvGrpSpPr>
        <p:grpSpPr>
          <a:xfrm>
            <a:off x="5762460" y="4236201"/>
            <a:ext cx="769895" cy="892291"/>
            <a:chOff x="4875418" y="1546325"/>
            <a:chExt cx="2476766" cy="2870513"/>
          </a:xfrm>
        </p:grpSpPr>
        <p:sp>
          <p:nvSpPr>
            <p:cNvPr id="30" name="Hexagon 29"/>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p:cNvGrpSpPr/>
          <p:nvPr/>
        </p:nvGrpSpPr>
        <p:grpSpPr>
          <a:xfrm>
            <a:off x="4404575" y="4219772"/>
            <a:ext cx="769895" cy="892291"/>
            <a:chOff x="4875418" y="1546325"/>
            <a:chExt cx="2476766" cy="2870513"/>
          </a:xfrm>
        </p:grpSpPr>
        <p:sp>
          <p:nvSpPr>
            <p:cNvPr id="33" name="Hexagon 32"/>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p:cNvGrpSpPr/>
          <p:nvPr/>
        </p:nvGrpSpPr>
        <p:grpSpPr>
          <a:xfrm>
            <a:off x="7134171" y="1135903"/>
            <a:ext cx="769895" cy="892291"/>
            <a:chOff x="4875418" y="1546325"/>
            <a:chExt cx="2476766" cy="2870513"/>
          </a:xfrm>
        </p:grpSpPr>
        <p:sp>
          <p:nvSpPr>
            <p:cNvPr id="36" name="Hexagon 35"/>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p:cNvGrpSpPr/>
          <p:nvPr/>
        </p:nvGrpSpPr>
        <p:grpSpPr>
          <a:xfrm>
            <a:off x="5754350" y="1160983"/>
            <a:ext cx="769895" cy="892291"/>
            <a:chOff x="4875418" y="1546325"/>
            <a:chExt cx="2476766" cy="2870513"/>
          </a:xfrm>
        </p:grpSpPr>
        <p:sp>
          <p:nvSpPr>
            <p:cNvPr id="39" name="Hexagon 38"/>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4396465" y="1144554"/>
            <a:ext cx="769895" cy="892291"/>
            <a:chOff x="4875418" y="1546325"/>
            <a:chExt cx="2476766" cy="2870513"/>
          </a:xfrm>
        </p:grpSpPr>
        <p:sp>
          <p:nvSpPr>
            <p:cNvPr id="42" name="Hexagon 41"/>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300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289103" y="1047292"/>
            <a:ext cx="4559393" cy="4953148"/>
            <a:chOff x="4289103" y="1047292"/>
            <a:chExt cx="4559393" cy="4953148"/>
          </a:xfrm>
        </p:grpSpPr>
        <p:sp>
          <p:nvSpPr>
            <p:cNvPr id="370" name="Rectangle 369"/>
            <p:cNvSpPr/>
            <p:nvPr/>
          </p:nvSpPr>
          <p:spPr>
            <a:xfrm rot="7959592">
              <a:off x="4320671" y="5020425"/>
              <a:ext cx="654237" cy="71737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7" name="Rectangle 366"/>
            <p:cNvSpPr/>
            <p:nvPr/>
          </p:nvSpPr>
          <p:spPr>
            <a:xfrm rot="7959592">
              <a:off x="7846141" y="937510"/>
              <a:ext cx="654237" cy="87380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p:cNvGrpSpPr/>
            <p:nvPr/>
          </p:nvGrpSpPr>
          <p:grpSpPr>
            <a:xfrm>
              <a:off x="4361468" y="1250899"/>
              <a:ext cx="4482211" cy="4746972"/>
              <a:chOff x="4361468" y="1250899"/>
              <a:chExt cx="4482211" cy="4746972"/>
            </a:xfrm>
          </p:grpSpPr>
          <p:grpSp>
            <p:nvGrpSpPr>
              <p:cNvPr id="21" name="Group 20"/>
              <p:cNvGrpSpPr/>
              <p:nvPr/>
            </p:nvGrpSpPr>
            <p:grpSpPr>
              <a:xfrm>
                <a:off x="4361468" y="1250899"/>
                <a:ext cx="4482209" cy="4746972"/>
                <a:chOff x="4361468" y="1250899"/>
                <a:chExt cx="4482209" cy="4746972"/>
              </a:xfrm>
            </p:grpSpPr>
            <p:sp>
              <p:nvSpPr>
                <p:cNvPr id="19" name="Parallelogram 18"/>
                <p:cNvSpPr/>
                <p:nvPr/>
              </p:nvSpPr>
              <p:spPr>
                <a:xfrm rot="5400000">
                  <a:off x="6436558" y="3003781"/>
                  <a:ext cx="4160002" cy="654237"/>
                </a:xfrm>
                <a:prstGeom prst="parallelogram">
                  <a:avLst>
                    <a:gd name="adj" fmla="val 913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8" name="Parallelogram 347"/>
                <p:cNvSpPr/>
                <p:nvPr/>
              </p:nvSpPr>
              <p:spPr>
                <a:xfrm rot="10800000" flipH="1">
                  <a:off x="4361468" y="5410899"/>
                  <a:ext cx="3970546" cy="586972"/>
                </a:xfrm>
                <a:prstGeom prst="parallelogram">
                  <a:avLst>
                    <a:gd name="adj" fmla="val 10386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Block Arc 19"/>
                <p:cNvSpPr/>
                <p:nvPr/>
              </p:nvSpPr>
              <p:spPr>
                <a:xfrm rot="5400000">
                  <a:off x="7363994" y="4536830"/>
                  <a:ext cx="1113242" cy="1086732"/>
                </a:xfrm>
                <a:prstGeom prst="blockArc">
                  <a:avLst>
                    <a:gd name="adj1" fmla="val 16050450"/>
                    <a:gd name="adj2" fmla="val 0"/>
                    <a:gd name="adj3" fmla="val 25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354" name="Block Arc 353"/>
              <p:cNvSpPr/>
              <p:nvPr/>
            </p:nvSpPr>
            <p:spPr>
              <a:xfrm rot="5400000">
                <a:off x="7730437" y="4884629"/>
                <a:ext cx="1113242" cy="1113242"/>
              </a:xfrm>
              <a:prstGeom prst="blockArc">
                <a:avLst>
                  <a:gd name="adj1" fmla="val 16050450"/>
                  <a:gd name="adj2" fmla="val 3372566"/>
                  <a:gd name="adj3" fmla="val 3576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2" name="Rectangle 21"/>
              <p:cNvSpPr/>
              <p:nvPr/>
            </p:nvSpPr>
            <p:spPr>
              <a:xfrm>
                <a:off x="8189441" y="3957523"/>
                <a:ext cx="654237" cy="14837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9" name="Rectangle 358"/>
              <p:cNvSpPr/>
              <p:nvPr/>
            </p:nvSpPr>
            <p:spPr>
              <a:xfrm rot="5400000">
                <a:off x="7459711" y="4934093"/>
                <a:ext cx="498695" cy="14837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66" name="Block Arc 365"/>
            <p:cNvSpPr/>
            <p:nvPr/>
          </p:nvSpPr>
          <p:spPr>
            <a:xfrm rot="2534503">
              <a:off x="7735254" y="1239227"/>
              <a:ext cx="1113242" cy="1113242"/>
            </a:xfrm>
            <a:prstGeom prst="blockArc">
              <a:avLst>
                <a:gd name="adj1" fmla="val 16050450"/>
                <a:gd name="adj2" fmla="val 19760889"/>
                <a:gd name="adj3" fmla="val 2472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68" name="Block Arc 367"/>
            <p:cNvSpPr/>
            <p:nvPr/>
          </p:nvSpPr>
          <p:spPr>
            <a:xfrm rot="5400000">
              <a:off x="4456697" y="4949296"/>
              <a:ext cx="1113242" cy="989046"/>
            </a:xfrm>
            <a:prstGeom prst="blockArc">
              <a:avLst>
                <a:gd name="adj1" fmla="val 21435316"/>
                <a:gd name="adj2" fmla="val 2494078"/>
                <a:gd name="adj3" fmla="val 31949"/>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351" name="Rectangle: Rounded Corners 350"/>
          <p:cNvSpPr/>
          <p:nvPr/>
        </p:nvSpPr>
        <p:spPr>
          <a:xfrm>
            <a:off x="4102216" y="827407"/>
            <a:ext cx="4074165" cy="4583492"/>
          </a:xfrm>
          <a:prstGeom prst="roundRect">
            <a:avLst>
              <a:gd name="adj" fmla="val 518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1" name="TextBox 310"/>
          <p:cNvSpPr txBox="1"/>
          <p:nvPr/>
        </p:nvSpPr>
        <p:spPr>
          <a:xfrm>
            <a:off x="504544" y="757199"/>
            <a:ext cx="3323153" cy="3970318"/>
          </a:xfrm>
          <a:prstGeom prst="rect">
            <a:avLst/>
          </a:prstGeom>
          <a:noFill/>
        </p:spPr>
        <p:txBody>
          <a:bodyPr wrap="square" rtlCol="0">
            <a:spAutoFit/>
          </a:bodyPr>
          <a:lstStyle/>
          <a:p>
            <a:r>
              <a:rPr lang="en-GB" sz="2800" dirty="0">
                <a:solidFill>
                  <a:srgbClr val="595959"/>
                </a:solidFill>
                <a:latin typeface="Segoe UI Semibold" panose="020B0702040204020203" pitchFamily="34" charset="0"/>
                <a:cs typeface="Segoe UI Semibold" panose="020B0702040204020203" pitchFamily="34" charset="0"/>
              </a:rPr>
              <a:t>Cost:</a:t>
            </a:r>
          </a:p>
          <a:p>
            <a:r>
              <a:rPr lang="en-GB" sz="2800" dirty="0">
                <a:solidFill>
                  <a:srgbClr val="595959"/>
                </a:solidFill>
                <a:latin typeface="Segoe UI Light" panose="020B0502040204020203" pitchFamily="34" charset="0"/>
                <a:cs typeface="Segoe UI Light" panose="020B0502040204020203" pitchFamily="34" charset="0"/>
              </a:rPr>
              <a:t>£350*</a:t>
            </a:r>
            <a:r>
              <a:rPr lang="en-GB" sz="2800" b="1" dirty="0">
                <a:solidFill>
                  <a:srgbClr val="FF5050"/>
                </a:solidFill>
                <a:latin typeface="Segoe UI Semibold" panose="020B0702040204020203" pitchFamily="34" charset="0"/>
                <a:cs typeface="Segoe UI Semibold" panose="020B0702040204020203" pitchFamily="34" charset="0"/>
              </a:rPr>
              <a:t>m</a:t>
            </a:r>
            <a:r>
              <a:rPr lang="en-GB" sz="2800" dirty="0">
                <a:solidFill>
                  <a:srgbClr val="595959"/>
                </a:solidFill>
                <a:latin typeface="Segoe UI Light" panose="020B0502040204020203" pitchFamily="34" charset="0"/>
                <a:cs typeface="Segoe UI Light" panose="020B0502040204020203" pitchFamily="34" charset="0"/>
              </a:rPr>
              <a:t>/</a:t>
            </a:r>
            <a:r>
              <a:rPr lang="en-GB" sz="2800" dirty="0" err="1">
                <a:solidFill>
                  <a:srgbClr val="595959"/>
                </a:solidFill>
                <a:latin typeface="Segoe UI Light" panose="020B0502040204020203" pitchFamily="34" charset="0"/>
                <a:cs typeface="Segoe UI Light" panose="020B0502040204020203" pitchFamily="34" charset="0"/>
              </a:rPr>
              <a:t>pcm</a:t>
            </a:r>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Dependencies:</a:t>
            </a:r>
          </a:p>
          <a:p>
            <a:r>
              <a:rPr lang="en-GB" sz="2800" dirty="0">
                <a:solidFill>
                  <a:srgbClr val="595959"/>
                </a:solidFill>
                <a:latin typeface="Segoe UI Light" panose="020B0502040204020203" pitchFamily="34" charset="0"/>
                <a:cs typeface="Segoe UI Light" panose="020B0502040204020203" pitchFamily="34" charset="0"/>
              </a:rPr>
              <a:t>Baked</a:t>
            </a:r>
          </a:p>
          <a:p>
            <a:endParaRPr lang="en-GB" sz="2800" dirty="0">
              <a:solidFill>
                <a:srgbClr val="595959"/>
              </a:solidFill>
              <a:latin typeface="Segoe UI Light" panose="020B0502040204020203" pitchFamily="34" charset="0"/>
              <a:cs typeface="Segoe UI Light" panose="020B0502040204020203" pitchFamily="34" charset="0"/>
            </a:endParaRPr>
          </a:p>
          <a:p>
            <a:r>
              <a:rPr lang="en-GB" sz="2800" dirty="0">
                <a:solidFill>
                  <a:srgbClr val="595959"/>
                </a:solidFill>
                <a:latin typeface="Segoe UI Semibold" panose="020B0702040204020203" pitchFamily="34" charset="0"/>
                <a:cs typeface="Segoe UI Semibold" panose="020B0702040204020203" pitchFamily="34" charset="0"/>
              </a:rPr>
              <a:t>Performance: </a:t>
            </a:r>
          </a:p>
          <a:p>
            <a:r>
              <a:rPr lang="en-GB" sz="2800" dirty="0">
                <a:solidFill>
                  <a:srgbClr val="595959"/>
                </a:solidFill>
                <a:latin typeface="Segoe UI Light" panose="020B0502040204020203" pitchFamily="34" charset="0"/>
                <a:cs typeface="Segoe UI Light" panose="020B0502040204020203" pitchFamily="34" charset="0"/>
              </a:rPr>
              <a:t>~Tuned</a:t>
            </a:r>
          </a:p>
          <a:p>
            <a:endParaRPr lang="en-GB" sz="2800" dirty="0">
              <a:solidFill>
                <a:srgbClr val="595959"/>
              </a:solidFill>
              <a:latin typeface="Segoe UI Light" panose="020B0502040204020203" pitchFamily="34" charset="0"/>
              <a:cs typeface="Segoe UI Light" panose="020B0502040204020203" pitchFamily="34" charset="0"/>
            </a:endParaRPr>
          </a:p>
        </p:txBody>
      </p:sp>
      <p:sp>
        <p:nvSpPr>
          <p:cNvPr id="334" name="TextBox 333"/>
          <p:cNvSpPr txBox="1"/>
          <p:nvPr/>
        </p:nvSpPr>
        <p:spPr>
          <a:xfrm>
            <a:off x="4003993" y="262975"/>
            <a:ext cx="4045731" cy="523220"/>
          </a:xfrm>
          <a:prstGeom prst="rect">
            <a:avLst/>
          </a:prstGeom>
          <a:noFill/>
        </p:spPr>
        <p:txBody>
          <a:bodyPr wrap="square" rtlCol="0">
            <a:spAutoFit/>
          </a:bodyPr>
          <a:lstStyle/>
          <a:p>
            <a:r>
              <a:rPr lang="en-GB" sz="2800" dirty="0">
                <a:solidFill>
                  <a:srgbClr val="595959"/>
                </a:solidFill>
                <a:latin typeface="Segoe UI Light" panose="020B0502040204020203" pitchFamily="34" charset="0"/>
                <a:cs typeface="Segoe UI Light" panose="020B0502040204020203" pitchFamily="34" charset="0"/>
              </a:rPr>
              <a:t>Container hosts</a:t>
            </a:r>
          </a:p>
        </p:txBody>
      </p:sp>
      <p:sp>
        <p:nvSpPr>
          <p:cNvPr id="336" name="Rectangle 335"/>
          <p:cNvSpPr/>
          <p:nvPr/>
        </p:nvSpPr>
        <p:spPr>
          <a:xfrm>
            <a:off x="5460272" y="827407"/>
            <a:ext cx="1358055" cy="4583492"/>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 name="Rectangle 336"/>
          <p:cNvSpPr/>
          <p:nvPr/>
        </p:nvSpPr>
        <p:spPr>
          <a:xfrm>
            <a:off x="4102217" y="2336688"/>
            <a:ext cx="4074164" cy="1564930"/>
          </a:xfrm>
          <a:prstGeom prst="rect">
            <a:avLst/>
          </a:prstGeom>
          <a:noFill/>
          <a:ln w="38100">
            <a:solidFill>
              <a:srgbClr val="59595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9" name="TextBox 348"/>
          <p:cNvSpPr txBox="1"/>
          <p:nvPr/>
        </p:nvSpPr>
        <p:spPr>
          <a:xfrm>
            <a:off x="8905972" y="5597761"/>
            <a:ext cx="1200554" cy="400110"/>
          </a:xfrm>
          <a:prstGeom prst="rect">
            <a:avLst/>
          </a:prstGeom>
          <a:noFill/>
        </p:spPr>
        <p:txBody>
          <a:bodyPr wrap="square" rtlCol="0">
            <a:spAutoFit/>
          </a:bodyPr>
          <a:lstStyle/>
          <a:p>
            <a:r>
              <a:rPr lang="en-GB" sz="2000" i="1" dirty="0">
                <a:solidFill>
                  <a:srgbClr val="595959"/>
                </a:solidFill>
                <a:latin typeface="Segoe UI Light" panose="020B0502040204020203" pitchFamily="34" charset="0"/>
                <a:cs typeface="Segoe UI Light" panose="020B0502040204020203" pitchFamily="34" charset="0"/>
              </a:rPr>
              <a:t>m0…</a:t>
            </a:r>
            <a:r>
              <a:rPr lang="en-GB" sz="2000" i="1" dirty="0" err="1">
                <a:solidFill>
                  <a:srgbClr val="595959"/>
                </a:solidFill>
                <a:latin typeface="Segoe UI Light" panose="020B0502040204020203" pitchFamily="34" charset="0"/>
                <a:cs typeface="Segoe UI Light" panose="020B0502040204020203" pitchFamily="34" charset="0"/>
              </a:rPr>
              <a:t>mn</a:t>
            </a:r>
            <a:endParaRPr lang="en-GB" sz="2000" i="1" dirty="0">
              <a:solidFill>
                <a:srgbClr val="595959"/>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9651832" y="919558"/>
            <a:ext cx="2043372" cy="5016758"/>
          </a:xfrm>
          <a:prstGeom prst="rect">
            <a:avLst/>
          </a:prstGeom>
          <a:noFill/>
        </p:spPr>
        <p:txBody>
          <a:bodyPr wrap="square" rtlCol="0">
            <a:spAutoFit/>
          </a:bodyPr>
          <a:lstStyle/>
          <a:p>
            <a:r>
              <a:rPr lang="en-GB" sz="2800" dirty="0">
                <a:solidFill>
                  <a:srgbClr val="595959"/>
                </a:solidFill>
                <a:latin typeface="+mj-lt"/>
                <a:cs typeface="Segoe UI Semibold" panose="020B0702040204020203" pitchFamily="34" charset="0"/>
              </a:rPr>
              <a:t>Scalability</a:t>
            </a:r>
          </a:p>
          <a:p>
            <a:r>
              <a:rPr lang="en-GB" sz="2800" dirty="0">
                <a:solidFill>
                  <a:srgbClr val="595959"/>
                </a:solidFill>
                <a:cs typeface="Segoe UI Semibold" panose="020B0702040204020203" pitchFamily="34" charset="0"/>
              </a:rPr>
              <a:t>. . . . . . . . . </a:t>
            </a:r>
            <a:endParaRPr lang="en-GB" sz="2800" dirty="0">
              <a:solidFill>
                <a:srgbClr val="595959"/>
              </a:solidFill>
              <a:latin typeface="+mj-lt"/>
              <a:cs typeface="Segoe UI Semibold" panose="020B0702040204020203" pitchFamily="34" charset="0"/>
            </a:endParaRPr>
          </a:p>
          <a:p>
            <a:r>
              <a:rPr lang="en-GB" sz="2800" dirty="0">
                <a:solidFill>
                  <a:srgbClr val="595959"/>
                </a:solidFill>
                <a:latin typeface="+mj-lt"/>
                <a:cs typeface="Segoe UI Semibold" panose="020B0702040204020203" pitchFamily="34" charset="0"/>
              </a:rPr>
              <a:t>Availability</a:t>
            </a:r>
          </a:p>
          <a:p>
            <a:r>
              <a:rPr lang="en-GB" sz="2800" dirty="0">
                <a:solidFill>
                  <a:srgbClr val="595959"/>
                </a:solidFill>
                <a:cs typeface="Segoe UI Semibold" panose="020B0702040204020203" pitchFamily="34" charset="0"/>
              </a:rPr>
              <a:t>. . . . . . . . . </a:t>
            </a:r>
          </a:p>
          <a:p>
            <a:r>
              <a:rPr lang="en-GB" sz="2800" dirty="0">
                <a:solidFill>
                  <a:srgbClr val="595959"/>
                </a:solidFill>
                <a:latin typeface="+mj-lt"/>
                <a:cs typeface="Segoe UI Semibold" panose="020B0702040204020203" pitchFamily="34" charset="0"/>
              </a:rPr>
              <a:t>Reliability</a:t>
            </a:r>
          </a:p>
          <a:p>
            <a:r>
              <a:rPr lang="en-GB" sz="2800" dirty="0">
                <a:solidFill>
                  <a:srgbClr val="595959"/>
                </a:solidFill>
                <a:cs typeface="Segoe UI Semibold" panose="020B0702040204020203" pitchFamily="34" charset="0"/>
              </a:rPr>
              <a:t>. . . . . . . . . </a:t>
            </a:r>
          </a:p>
          <a:p>
            <a:r>
              <a:rPr lang="en-GB" sz="2800" dirty="0">
                <a:solidFill>
                  <a:srgbClr val="595959"/>
                </a:solidFill>
                <a:latin typeface="+mj-lt"/>
                <a:cs typeface="Segoe UI Semibold" panose="020B0702040204020203" pitchFamily="34" charset="0"/>
              </a:rPr>
              <a:t>Efficiency</a:t>
            </a:r>
          </a:p>
          <a:p>
            <a:r>
              <a:rPr lang="en-GB" sz="2800" dirty="0">
                <a:solidFill>
                  <a:srgbClr val="595959"/>
                </a:solidFill>
                <a:cs typeface="Segoe UI Semibold" panose="020B0702040204020203" pitchFamily="34" charset="0"/>
              </a:rPr>
              <a:t>. . . . . . . . . </a:t>
            </a:r>
            <a:endParaRPr lang="en-GB" sz="2800" dirty="0">
              <a:solidFill>
                <a:srgbClr val="595959"/>
              </a:solidFill>
              <a:latin typeface="+mj-lt"/>
              <a:cs typeface="Segoe UI Semibold" panose="020B0702040204020203" pitchFamily="34" charset="0"/>
            </a:endParaRPr>
          </a:p>
          <a:p>
            <a:r>
              <a:rPr lang="en-GB" sz="4000" dirty="0">
                <a:solidFill>
                  <a:srgbClr val="595959"/>
                </a:solidFill>
                <a:latin typeface="Segoe UI Semibold" panose="020B0702040204020203" pitchFamily="34" charset="0"/>
                <a:cs typeface="Segoe UI Semibold" panose="020B0702040204020203" pitchFamily="34" charset="0"/>
              </a:rPr>
              <a:t>Agility</a:t>
            </a:r>
          </a:p>
          <a:p>
            <a:endParaRPr lang="en-GB" sz="2800" dirty="0">
              <a:solidFill>
                <a:srgbClr val="595959"/>
              </a:solidFill>
              <a:latin typeface="Segoe UI Light" panose="020B0502040204020203" pitchFamily="34" charset="0"/>
              <a:cs typeface="Segoe UI Light" panose="020B0502040204020203" pitchFamily="34" charset="0"/>
            </a:endParaRPr>
          </a:p>
          <a:p>
            <a:endParaRPr lang="en-GB" sz="2800" dirty="0">
              <a:solidFill>
                <a:srgbClr val="595959"/>
              </a:solidFill>
              <a:latin typeface="Segoe UI Light" panose="020B0502040204020203" pitchFamily="34" charset="0"/>
              <a:cs typeface="Segoe UI Light" panose="020B0502040204020203" pitchFamily="34" charset="0"/>
            </a:endParaRPr>
          </a:p>
        </p:txBody>
      </p:sp>
      <p:sp>
        <p:nvSpPr>
          <p:cNvPr id="31" name="TextBox 30"/>
          <p:cNvSpPr txBox="1"/>
          <p:nvPr/>
        </p:nvSpPr>
        <p:spPr>
          <a:xfrm>
            <a:off x="8307092" y="6338807"/>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Containers</a:t>
            </a:r>
          </a:p>
        </p:txBody>
      </p:sp>
      <p:grpSp>
        <p:nvGrpSpPr>
          <p:cNvPr id="32" name="Group 31"/>
          <p:cNvGrpSpPr/>
          <p:nvPr/>
        </p:nvGrpSpPr>
        <p:grpSpPr>
          <a:xfrm>
            <a:off x="7134170" y="2620826"/>
            <a:ext cx="769895" cy="892291"/>
            <a:chOff x="4875418" y="1546325"/>
            <a:chExt cx="2476766" cy="2870513"/>
          </a:xfrm>
        </p:grpSpPr>
        <p:sp>
          <p:nvSpPr>
            <p:cNvPr id="33" name="Hexagon 32"/>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p:cNvGrpSpPr/>
          <p:nvPr/>
        </p:nvGrpSpPr>
        <p:grpSpPr>
          <a:xfrm>
            <a:off x="5754349" y="2645906"/>
            <a:ext cx="769895" cy="892291"/>
            <a:chOff x="4875418" y="1546325"/>
            <a:chExt cx="2476766" cy="2870513"/>
          </a:xfrm>
        </p:grpSpPr>
        <p:sp>
          <p:nvSpPr>
            <p:cNvPr id="36" name="Hexagon 35"/>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p:cNvGrpSpPr/>
          <p:nvPr/>
        </p:nvGrpSpPr>
        <p:grpSpPr>
          <a:xfrm>
            <a:off x="4396464" y="2629477"/>
            <a:ext cx="769895" cy="892291"/>
            <a:chOff x="4875418" y="1546325"/>
            <a:chExt cx="2476766" cy="2870513"/>
          </a:xfrm>
        </p:grpSpPr>
        <p:sp>
          <p:nvSpPr>
            <p:cNvPr id="39" name="Hexagon 38"/>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p:cNvGrpSpPr/>
          <p:nvPr/>
        </p:nvGrpSpPr>
        <p:grpSpPr>
          <a:xfrm>
            <a:off x="7142281" y="4211121"/>
            <a:ext cx="769895" cy="892291"/>
            <a:chOff x="4875418" y="1546325"/>
            <a:chExt cx="2476766" cy="2870513"/>
          </a:xfrm>
        </p:grpSpPr>
        <p:sp>
          <p:nvSpPr>
            <p:cNvPr id="42" name="Hexagon 41"/>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p:cNvGrpSpPr/>
          <p:nvPr/>
        </p:nvGrpSpPr>
        <p:grpSpPr>
          <a:xfrm>
            <a:off x="5762460" y="4236201"/>
            <a:ext cx="769895" cy="892291"/>
            <a:chOff x="4875418" y="1546325"/>
            <a:chExt cx="2476766" cy="2870513"/>
          </a:xfrm>
        </p:grpSpPr>
        <p:sp>
          <p:nvSpPr>
            <p:cNvPr id="45" name="Hexagon 44"/>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4404575" y="4219772"/>
            <a:ext cx="769895" cy="892291"/>
            <a:chOff x="4875418" y="1546325"/>
            <a:chExt cx="2476766" cy="2870513"/>
          </a:xfrm>
        </p:grpSpPr>
        <p:sp>
          <p:nvSpPr>
            <p:cNvPr id="48" name="Hexagon 47"/>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p:cNvGrpSpPr/>
          <p:nvPr/>
        </p:nvGrpSpPr>
        <p:grpSpPr>
          <a:xfrm>
            <a:off x="7134171" y="1135903"/>
            <a:ext cx="769895" cy="892291"/>
            <a:chOff x="4875418" y="1546325"/>
            <a:chExt cx="2476766" cy="2870513"/>
          </a:xfrm>
        </p:grpSpPr>
        <p:sp>
          <p:nvSpPr>
            <p:cNvPr id="51" name="Hexagon 50"/>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p:cNvGrpSpPr/>
          <p:nvPr/>
        </p:nvGrpSpPr>
        <p:grpSpPr>
          <a:xfrm>
            <a:off x="5754350" y="1160983"/>
            <a:ext cx="769895" cy="892291"/>
            <a:chOff x="4875418" y="1546325"/>
            <a:chExt cx="2476766" cy="2870513"/>
          </a:xfrm>
        </p:grpSpPr>
        <p:sp>
          <p:nvSpPr>
            <p:cNvPr id="54" name="Hexagon 53"/>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 55"/>
          <p:cNvGrpSpPr/>
          <p:nvPr/>
        </p:nvGrpSpPr>
        <p:grpSpPr>
          <a:xfrm>
            <a:off x="4396465" y="1144554"/>
            <a:ext cx="769895" cy="892291"/>
            <a:chOff x="4875418" y="1546325"/>
            <a:chExt cx="2476766" cy="2870513"/>
          </a:xfrm>
        </p:grpSpPr>
        <p:sp>
          <p:nvSpPr>
            <p:cNvPr id="57" name="Hexagon 56"/>
            <p:cNvSpPr/>
            <p:nvPr/>
          </p:nvSpPr>
          <p:spPr>
            <a:xfrm rot="5400000">
              <a:off x="4677561" y="1744182"/>
              <a:ext cx="2868924" cy="2473210"/>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Hexagon 6"/>
            <p:cNvSpPr/>
            <p:nvPr/>
          </p:nvSpPr>
          <p:spPr>
            <a:xfrm rot="5400000">
              <a:off x="4986871" y="2051526"/>
              <a:ext cx="2253859" cy="2476766"/>
            </a:xfrm>
            <a:custGeom>
              <a:avLst/>
              <a:gdLst>
                <a:gd name="connsiteX0" fmla="*/ 0 w 2868924"/>
                <a:gd name="connsiteY0" fmla="*/ 1236605 h 2473210"/>
                <a:gd name="connsiteX1" fmla="*/ 618303 w 2868924"/>
                <a:gd name="connsiteY1" fmla="*/ 1 h 2473210"/>
                <a:gd name="connsiteX2" fmla="*/ 2250622 w 2868924"/>
                <a:gd name="connsiteY2" fmla="*/ 1 h 2473210"/>
                <a:gd name="connsiteX3" fmla="*/ 2868924 w 2868924"/>
                <a:gd name="connsiteY3" fmla="*/ 1236605 h 2473210"/>
                <a:gd name="connsiteX4" fmla="*/ 2250622 w 2868924"/>
                <a:gd name="connsiteY4" fmla="*/ 2473209 h 2473210"/>
                <a:gd name="connsiteX5" fmla="*/ 618303 w 2868924"/>
                <a:gd name="connsiteY5" fmla="*/ 2473209 h 2473210"/>
                <a:gd name="connsiteX6" fmla="*/ 0 w 2868924"/>
                <a:gd name="connsiteY6" fmla="*/ 1236605 h 2473210"/>
                <a:gd name="connsiteX0" fmla="*/ 0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 name="connsiteX5" fmla="*/ 0 w 2250621"/>
                <a:gd name="connsiteY5" fmla="*/ 2473208 h 2473208"/>
                <a:gd name="connsiteX0" fmla="*/ 1632319 w 2250621"/>
                <a:gd name="connsiteY0" fmla="*/ 2473208 h 2473208"/>
                <a:gd name="connsiteX1" fmla="*/ 0 w 2250621"/>
                <a:gd name="connsiteY1" fmla="*/ 0 h 2473208"/>
                <a:gd name="connsiteX2" fmla="*/ 1632319 w 2250621"/>
                <a:gd name="connsiteY2" fmla="*/ 0 h 2473208"/>
                <a:gd name="connsiteX3" fmla="*/ 2250621 w 2250621"/>
                <a:gd name="connsiteY3" fmla="*/ 1236604 h 2473208"/>
                <a:gd name="connsiteX4" fmla="*/ 1632319 w 2250621"/>
                <a:gd name="connsiteY4" fmla="*/ 2473208 h 2473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621" h="2473208">
                  <a:moveTo>
                    <a:pt x="1632319" y="2473208"/>
                  </a:moveTo>
                  <a:lnTo>
                    <a:pt x="0" y="0"/>
                  </a:lnTo>
                  <a:lnTo>
                    <a:pt x="1632319" y="0"/>
                  </a:lnTo>
                  <a:lnTo>
                    <a:pt x="2250621" y="1236604"/>
                  </a:lnTo>
                  <a:lnTo>
                    <a:pt x="1632319" y="2473208"/>
                  </a:lnTo>
                  <a:close/>
                </a:path>
              </a:pathLst>
            </a:custGeom>
            <a:solidFill>
              <a:srgbClr val="FF2929"/>
            </a:solidFill>
            <a:ln w="117475" cap="rnd">
              <a:solidFill>
                <a:srgbClr val="FF292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346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fade">
                                      <p:cBhvr>
                                        <p:cTn id="10" dur="500"/>
                                        <p:tgtEl>
                                          <p:spTgt spid="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animEffect transition="in" filter="fade">
                                      <p:cBhvr>
                                        <p:cTn id="15" dur="500"/>
                                        <p:tgtEl>
                                          <p:spTgt spid="3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xEl>
                                              <p:pRg st="3" end="3"/>
                                            </p:txEl>
                                          </p:spTgt>
                                        </p:tgtEl>
                                        <p:attrNameLst>
                                          <p:attrName>style.visibility</p:attrName>
                                        </p:attrNameLst>
                                      </p:cBhvr>
                                      <p:to>
                                        <p:strVal val="visible"/>
                                      </p:to>
                                    </p:set>
                                    <p:animEffect transition="in" filter="fade">
                                      <p:cBhvr>
                                        <p:cTn id="18" dur="500"/>
                                        <p:tgtEl>
                                          <p:spTgt spid="3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fade">
                                      <p:cBhvr>
                                        <p:cTn id="23" dur="500"/>
                                        <p:tgtEl>
                                          <p:spTgt spid="3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fade">
                                      <p:cBhvr>
                                        <p:cTn id="26" dur="500"/>
                                        <p:tgtEl>
                                          <p:spTgt spid="3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animEffect transition="in" filter="fade">
                                      <p:cBhvr>
                                        <p:cTn id="31" dur="500"/>
                                        <p:tgtEl>
                                          <p:spTgt spid="3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xEl>
                                              <p:pRg st="7" end="7"/>
                                            </p:txEl>
                                          </p:spTgt>
                                        </p:tgtEl>
                                        <p:attrNameLst>
                                          <p:attrName>style.visibility</p:attrName>
                                        </p:attrNameLst>
                                      </p:cBhvr>
                                      <p:to>
                                        <p:strVal val="visible"/>
                                      </p:to>
                                    </p:set>
                                    <p:animEffect transition="in" filter="fade">
                                      <p:cBhvr>
                                        <p:cTn id="34" dur="500"/>
                                        <p:tgtEl>
                                          <p:spTgt spid="30">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xEl>
                                              <p:pRg st="8" end="8"/>
                                            </p:txEl>
                                          </p:spTgt>
                                        </p:tgtEl>
                                        <p:attrNameLst>
                                          <p:attrName>style.visibility</p:attrName>
                                        </p:attrNameLst>
                                      </p:cBhvr>
                                      <p:to>
                                        <p:strVal val="visible"/>
                                      </p:to>
                                    </p:set>
                                    <p:animEffect transition="in" filter="fade">
                                      <p:cBhvr>
                                        <p:cTn id="39" dur="5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 spin up another data centre…”</a:t>
            </a:r>
          </a:p>
        </p:txBody>
      </p:sp>
      <p:sp>
        <p:nvSpPr>
          <p:cNvPr id="3" name="Title 1"/>
          <p:cNvSpPr txBox="1">
            <a:spLocks/>
          </p:cNvSpPr>
          <p:nvPr/>
        </p:nvSpPr>
        <p:spPr>
          <a:xfrm>
            <a:off x="8491780" y="3592077"/>
            <a:ext cx="2752241" cy="7844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sz="2400" dirty="0"/>
              <a:t>Abraham Lincoln</a:t>
            </a:r>
          </a:p>
        </p:txBody>
      </p:sp>
    </p:spTree>
    <p:extLst>
      <p:ext uri="{BB962C8B-B14F-4D97-AF65-F5344CB8AC3E}">
        <p14:creationId xmlns:p14="http://schemas.microsoft.com/office/powerpoint/2010/main" val="334539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202855" y="330017"/>
            <a:ext cx="5041985" cy="797743"/>
            <a:chOff x="3202855" y="330017"/>
            <a:chExt cx="5041985" cy="797743"/>
          </a:xfrm>
        </p:grpSpPr>
        <p:sp>
          <p:nvSpPr>
            <p:cNvPr id="4" name="Rectangle: Rounded Corners 3"/>
            <p:cNvSpPr/>
            <p:nvPr/>
          </p:nvSpPr>
          <p:spPr>
            <a:xfrm>
              <a:off x="4230998" y="335280"/>
              <a:ext cx="4013842" cy="792480"/>
            </a:xfrm>
            <a:prstGeom prst="roundRect">
              <a:avLst>
                <a:gd name="adj" fmla="val 8247"/>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Functions</a:t>
              </a:r>
            </a:p>
          </p:txBody>
        </p:sp>
        <p:grpSp>
          <p:nvGrpSpPr>
            <p:cNvPr id="52" name="Group 51"/>
            <p:cNvGrpSpPr/>
            <p:nvPr/>
          </p:nvGrpSpPr>
          <p:grpSpPr>
            <a:xfrm>
              <a:off x="3202855" y="330017"/>
              <a:ext cx="900871" cy="792480"/>
              <a:chOff x="3202855" y="559140"/>
              <a:chExt cx="900871" cy="792480"/>
            </a:xfrm>
          </p:grpSpPr>
          <p:sp>
            <p:nvSpPr>
              <p:cNvPr id="22" name="Rectangle: Rounded Corners 21"/>
              <p:cNvSpPr/>
              <p:nvPr/>
            </p:nvSpPr>
            <p:spPr>
              <a:xfrm>
                <a:off x="3202855" y="559140"/>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25151" y="743246"/>
                <a:ext cx="456278" cy="457262"/>
              </a:xfrm>
              <a:prstGeom prst="rect">
                <a:avLst/>
              </a:prstGeom>
            </p:spPr>
          </p:pic>
        </p:grpSp>
      </p:grpSp>
      <p:grpSp>
        <p:nvGrpSpPr>
          <p:cNvPr id="59" name="Group 58"/>
          <p:cNvGrpSpPr/>
          <p:nvPr/>
        </p:nvGrpSpPr>
        <p:grpSpPr>
          <a:xfrm>
            <a:off x="3202855" y="1295339"/>
            <a:ext cx="5041985" cy="808364"/>
            <a:chOff x="3202855" y="1295339"/>
            <a:chExt cx="5041985" cy="808364"/>
          </a:xfrm>
        </p:grpSpPr>
        <p:sp>
          <p:nvSpPr>
            <p:cNvPr id="7" name="Rectangle: Rounded Corners 6"/>
            <p:cNvSpPr/>
            <p:nvPr/>
          </p:nvSpPr>
          <p:spPr>
            <a:xfrm>
              <a:off x="4230998" y="1295339"/>
              <a:ext cx="4013842"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App Service</a:t>
              </a:r>
            </a:p>
          </p:txBody>
        </p:sp>
        <p:grpSp>
          <p:nvGrpSpPr>
            <p:cNvPr id="53" name="Group 52"/>
            <p:cNvGrpSpPr/>
            <p:nvPr/>
          </p:nvGrpSpPr>
          <p:grpSpPr>
            <a:xfrm>
              <a:off x="3202855" y="1311223"/>
              <a:ext cx="900871" cy="792480"/>
              <a:chOff x="3202855" y="1539823"/>
              <a:chExt cx="900871" cy="792480"/>
            </a:xfrm>
          </p:grpSpPr>
          <p:sp>
            <p:nvSpPr>
              <p:cNvPr id="21" name="Rectangle: Rounded Corners 20"/>
              <p:cNvSpPr/>
              <p:nvPr/>
            </p:nvSpPr>
            <p:spPr>
              <a:xfrm>
                <a:off x="3202855" y="1539823"/>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8" name="Group 4"/>
              <p:cNvGrpSpPr>
                <a:grpSpLocks noChangeAspect="1"/>
              </p:cNvGrpSpPr>
              <p:nvPr/>
            </p:nvGrpSpPr>
            <p:grpSpPr bwMode="auto">
              <a:xfrm>
                <a:off x="3456132" y="1738227"/>
                <a:ext cx="394315" cy="394315"/>
                <a:chOff x="2401" y="976"/>
                <a:chExt cx="373" cy="373"/>
              </a:xfrm>
            </p:grpSpPr>
            <p:sp>
              <p:nvSpPr>
                <p:cNvPr id="10" name="Freeform 5"/>
                <p:cNvSpPr>
                  <a:spLocks/>
                </p:cNvSpPr>
                <p:nvPr/>
              </p:nvSpPr>
              <p:spPr bwMode="auto">
                <a:xfrm>
                  <a:off x="2401" y="1173"/>
                  <a:ext cx="176" cy="176"/>
                </a:xfrm>
                <a:custGeom>
                  <a:avLst/>
                  <a:gdLst>
                    <a:gd name="T0" fmla="*/ 352 w 411"/>
                    <a:gd name="T1" fmla="*/ 350 h 409"/>
                    <a:gd name="T2" fmla="*/ 61 w 411"/>
                    <a:gd name="T3" fmla="*/ 350 h 409"/>
                    <a:gd name="T4" fmla="*/ 61 w 411"/>
                    <a:gd name="T5" fmla="*/ 62 h 409"/>
                    <a:gd name="T6" fmla="*/ 119 w 411"/>
                    <a:gd name="T7" fmla="*/ 62 h 409"/>
                    <a:gd name="T8" fmla="*/ 108 w 411"/>
                    <a:gd name="T9" fmla="*/ 4 h 409"/>
                    <a:gd name="T10" fmla="*/ 108 w 411"/>
                    <a:gd name="T11" fmla="*/ 0 h 409"/>
                    <a:gd name="T12" fmla="*/ 0 w 411"/>
                    <a:gd name="T13" fmla="*/ 0 h 409"/>
                    <a:gd name="T14" fmla="*/ 0 w 411"/>
                    <a:gd name="T15" fmla="*/ 409 h 409"/>
                    <a:gd name="T16" fmla="*/ 411 w 411"/>
                    <a:gd name="T17" fmla="*/ 409 h 409"/>
                    <a:gd name="T18" fmla="*/ 411 w 411"/>
                    <a:gd name="T19" fmla="*/ 168 h 409"/>
                    <a:gd name="T20" fmla="*/ 352 w 411"/>
                    <a:gd name="T21" fmla="*/ 168 h 409"/>
                    <a:gd name="T22" fmla="*/ 352 w 411"/>
                    <a:gd name="T23" fmla="*/ 3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352" y="350"/>
                      </a:moveTo>
                      <a:lnTo>
                        <a:pt x="61" y="350"/>
                      </a:lnTo>
                      <a:lnTo>
                        <a:pt x="61" y="62"/>
                      </a:lnTo>
                      <a:lnTo>
                        <a:pt x="119" y="62"/>
                      </a:lnTo>
                      <a:cubicBezTo>
                        <a:pt x="112" y="45"/>
                        <a:pt x="108" y="26"/>
                        <a:pt x="108" y="4"/>
                      </a:cubicBezTo>
                      <a:cubicBezTo>
                        <a:pt x="108" y="4"/>
                        <a:pt x="108" y="2"/>
                        <a:pt x="108" y="0"/>
                      </a:cubicBezTo>
                      <a:lnTo>
                        <a:pt x="0" y="0"/>
                      </a:lnTo>
                      <a:lnTo>
                        <a:pt x="0" y="409"/>
                      </a:lnTo>
                      <a:lnTo>
                        <a:pt x="411" y="409"/>
                      </a:lnTo>
                      <a:lnTo>
                        <a:pt x="411" y="168"/>
                      </a:lnTo>
                      <a:lnTo>
                        <a:pt x="352" y="168"/>
                      </a:lnTo>
                      <a:lnTo>
                        <a:pt x="352" y="3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p:nvSpPr>
              <p:spPr bwMode="auto">
                <a:xfrm>
                  <a:off x="2598" y="1173"/>
                  <a:ext cx="176" cy="176"/>
                </a:xfrm>
                <a:custGeom>
                  <a:avLst/>
                  <a:gdLst>
                    <a:gd name="T0" fmla="*/ 296 w 411"/>
                    <a:gd name="T1" fmla="*/ 62 h 409"/>
                    <a:gd name="T2" fmla="*/ 349 w 411"/>
                    <a:gd name="T3" fmla="*/ 62 h 409"/>
                    <a:gd name="T4" fmla="*/ 349 w 411"/>
                    <a:gd name="T5" fmla="*/ 350 h 409"/>
                    <a:gd name="T6" fmla="*/ 59 w 411"/>
                    <a:gd name="T7" fmla="*/ 350 h 409"/>
                    <a:gd name="T8" fmla="*/ 59 w 411"/>
                    <a:gd name="T9" fmla="*/ 168 h 409"/>
                    <a:gd name="T10" fmla="*/ 0 w 411"/>
                    <a:gd name="T11" fmla="*/ 168 h 409"/>
                    <a:gd name="T12" fmla="*/ 0 w 411"/>
                    <a:gd name="T13" fmla="*/ 409 h 409"/>
                    <a:gd name="T14" fmla="*/ 411 w 411"/>
                    <a:gd name="T15" fmla="*/ 409 h 409"/>
                    <a:gd name="T16" fmla="*/ 411 w 411"/>
                    <a:gd name="T17" fmla="*/ 0 h 409"/>
                    <a:gd name="T18" fmla="*/ 281 w 411"/>
                    <a:gd name="T19" fmla="*/ 0 h 409"/>
                    <a:gd name="T20" fmla="*/ 296 w 411"/>
                    <a:gd name="T21" fmla="*/ 57 h 409"/>
                    <a:gd name="T22" fmla="*/ 296 w 411"/>
                    <a:gd name="T23" fmla="*/ 62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296" y="62"/>
                      </a:moveTo>
                      <a:lnTo>
                        <a:pt x="349" y="62"/>
                      </a:lnTo>
                      <a:lnTo>
                        <a:pt x="349" y="350"/>
                      </a:lnTo>
                      <a:lnTo>
                        <a:pt x="59" y="350"/>
                      </a:lnTo>
                      <a:lnTo>
                        <a:pt x="59" y="168"/>
                      </a:lnTo>
                      <a:lnTo>
                        <a:pt x="0" y="168"/>
                      </a:lnTo>
                      <a:lnTo>
                        <a:pt x="0" y="409"/>
                      </a:lnTo>
                      <a:lnTo>
                        <a:pt x="411" y="409"/>
                      </a:lnTo>
                      <a:lnTo>
                        <a:pt x="411" y="0"/>
                      </a:lnTo>
                      <a:lnTo>
                        <a:pt x="281" y="0"/>
                      </a:lnTo>
                      <a:cubicBezTo>
                        <a:pt x="292" y="17"/>
                        <a:pt x="296" y="36"/>
                        <a:pt x="296" y="57"/>
                      </a:cubicBezTo>
                      <a:cubicBezTo>
                        <a:pt x="296" y="60"/>
                        <a:pt x="296" y="60"/>
                        <a:pt x="296" y="6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401" y="977"/>
                  <a:ext cx="176" cy="175"/>
                </a:xfrm>
                <a:custGeom>
                  <a:avLst/>
                  <a:gdLst>
                    <a:gd name="T0" fmla="*/ 59 w 409"/>
                    <a:gd name="T1" fmla="*/ 347 h 408"/>
                    <a:gd name="T2" fmla="*/ 59 w 409"/>
                    <a:gd name="T3" fmla="*/ 59 h 408"/>
                    <a:gd name="T4" fmla="*/ 350 w 409"/>
                    <a:gd name="T5" fmla="*/ 59 h 408"/>
                    <a:gd name="T6" fmla="*/ 350 w 409"/>
                    <a:gd name="T7" fmla="*/ 226 h 408"/>
                    <a:gd name="T8" fmla="*/ 409 w 409"/>
                    <a:gd name="T9" fmla="*/ 197 h 408"/>
                    <a:gd name="T10" fmla="*/ 409 w 409"/>
                    <a:gd name="T11" fmla="*/ 0 h 408"/>
                    <a:gd name="T12" fmla="*/ 0 w 409"/>
                    <a:gd name="T13" fmla="*/ 0 h 408"/>
                    <a:gd name="T14" fmla="*/ 0 w 409"/>
                    <a:gd name="T15" fmla="*/ 408 h 408"/>
                    <a:gd name="T16" fmla="*/ 119 w 409"/>
                    <a:gd name="T17" fmla="*/ 408 h 408"/>
                    <a:gd name="T18" fmla="*/ 157 w 409"/>
                    <a:gd name="T19" fmla="*/ 349 h 408"/>
                    <a:gd name="T20" fmla="*/ 59 w 409"/>
                    <a:gd name="T21" fmla="*/ 34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408">
                      <a:moveTo>
                        <a:pt x="59" y="347"/>
                      </a:moveTo>
                      <a:lnTo>
                        <a:pt x="59" y="59"/>
                      </a:lnTo>
                      <a:lnTo>
                        <a:pt x="350" y="59"/>
                      </a:lnTo>
                      <a:lnTo>
                        <a:pt x="350" y="226"/>
                      </a:lnTo>
                      <a:cubicBezTo>
                        <a:pt x="369" y="214"/>
                        <a:pt x="388" y="203"/>
                        <a:pt x="409" y="197"/>
                      </a:cubicBezTo>
                      <a:lnTo>
                        <a:pt x="409" y="0"/>
                      </a:lnTo>
                      <a:lnTo>
                        <a:pt x="0" y="0"/>
                      </a:lnTo>
                      <a:lnTo>
                        <a:pt x="0" y="408"/>
                      </a:lnTo>
                      <a:lnTo>
                        <a:pt x="119" y="408"/>
                      </a:lnTo>
                      <a:cubicBezTo>
                        <a:pt x="127" y="385"/>
                        <a:pt x="140" y="366"/>
                        <a:pt x="157" y="349"/>
                      </a:cubicBezTo>
                      <a:lnTo>
                        <a:pt x="59" y="34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2598" y="976"/>
                  <a:ext cx="176" cy="175"/>
                </a:xfrm>
                <a:custGeom>
                  <a:avLst/>
                  <a:gdLst>
                    <a:gd name="T0" fmla="*/ 59 w 411"/>
                    <a:gd name="T1" fmla="*/ 195 h 409"/>
                    <a:gd name="T2" fmla="*/ 59 w 411"/>
                    <a:gd name="T3" fmla="*/ 62 h 409"/>
                    <a:gd name="T4" fmla="*/ 349 w 411"/>
                    <a:gd name="T5" fmla="*/ 62 h 409"/>
                    <a:gd name="T6" fmla="*/ 349 w 411"/>
                    <a:gd name="T7" fmla="*/ 350 h 409"/>
                    <a:gd name="T8" fmla="*/ 224 w 411"/>
                    <a:gd name="T9" fmla="*/ 350 h 409"/>
                    <a:gd name="T10" fmla="*/ 233 w 411"/>
                    <a:gd name="T11" fmla="*/ 407 h 409"/>
                    <a:gd name="T12" fmla="*/ 233 w 411"/>
                    <a:gd name="T13" fmla="*/ 409 h 409"/>
                    <a:gd name="T14" fmla="*/ 411 w 411"/>
                    <a:gd name="T15" fmla="*/ 409 h 409"/>
                    <a:gd name="T16" fmla="*/ 411 w 411"/>
                    <a:gd name="T17" fmla="*/ 0 h 409"/>
                    <a:gd name="T18" fmla="*/ 0 w 411"/>
                    <a:gd name="T19" fmla="*/ 0 h 409"/>
                    <a:gd name="T20" fmla="*/ 0 w 411"/>
                    <a:gd name="T21" fmla="*/ 189 h 409"/>
                    <a:gd name="T22" fmla="*/ 14 w 411"/>
                    <a:gd name="T23" fmla="*/ 189 h 409"/>
                    <a:gd name="T24" fmla="*/ 59 w 411"/>
                    <a:gd name="T25" fmla="*/ 1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409">
                      <a:moveTo>
                        <a:pt x="59" y="195"/>
                      </a:moveTo>
                      <a:lnTo>
                        <a:pt x="59" y="62"/>
                      </a:lnTo>
                      <a:lnTo>
                        <a:pt x="349" y="62"/>
                      </a:lnTo>
                      <a:lnTo>
                        <a:pt x="349" y="350"/>
                      </a:lnTo>
                      <a:lnTo>
                        <a:pt x="224" y="350"/>
                      </a:lnTo>
                      <a:cubicBezTo>
                        <a:pt x="228" y="369"/>
                        <a:pt x="233" y="388"/>
                        <a:pt x="233" y="407"/>
                      </a:cubicBezTo>
                      <a:cubicBezTo>
                        <a:pt x="233" y="407"/>
                        <a:pt x="233" y="409"/>
                        <a:pt x="233" y="409"/>
                      </a:cubicBezTo>
                      <a:lnTo>
                        <a:pt x="411" y="409"/>
                      </a:lnTo>
                      <a:lnTo>
                        <a:pt x="411" y="0"/>
                      </a:lnTo>
                      <a:lnTo>
                        <a:pt x="0" y="0"/>
                      </a:lnTo>
                      <a:lnTo>
                        <a:pt x="0" y="189"/>
                      </a:lnTo>
                      <a:cubicBezTo>
                        <a:pt x="4" y="189"/>
                        <a:pt x="10" y="189"/>
                        <a:pt x="14" y="189"/>
                      </a:cubicBezTo>
                      <a:cubicBezTo>
                        <a:pt x="29" y="189"/>
                        <a:pt x="44" y="191"/>
                        <a:pt x="59" y="19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2468" y="1075"/>
                  <a:ext cx="238" cy="150"/>
                </a:xfrm>
                <a:custGeom>
                  <a:avLst/>
                  <a:gdLst>
                    <a:gd name="T0" fmla="*/ 555 w 555"/>
                    <a:gd name="T1" fmla="*/ 286 h 350"/>
                    <a:gd name="T2" fmla="*/ 491 w 555"/>
                    <a:gd name="T3" fmla="*/ 221 h 350"/>
                    <a:gd name="T4" fmla="*/ 483 w 555"/>
                    <a:gd name="T5" fmla="*/ 221 h 350"/>
                    <a:gd name="T6" fmla="*/ 489 w 555"/>
                    <a:gd name="T7" fmla="*/ 174 h 350"/>
                    <a:gd name="T8" fmla="*/ 317 w 555"/>
                    <a:gd name="T9" fmla="*/ 0 h 350"/>
                    <a:gd name="T10" fmla="*/ 154 w 555"/>
                    <a:gd name="T11" fmla="*/ 119 h 350"/>
                    <a:gd name="T12" fmla="*/ 116 w 555"/>
                    <a:gd name="T13" fmla="*/ 113 h 350"/>
                    <a:gd name="T14" fmla="*/ 0 w 555"/>
                    <a:gd name="T15" fmla="*/ 231 h 350"/>
                    <a:gd name="T16" fmla="*/ 116 w 555"/>
                    <a:gd name="T17" fmla="*/ 350 h 350"/>
                    <a:gd name="T18" fmla="*/ 498 w 555"/>
                    <a:gd name="T19" fmla="*/ 350 h 350"/>
                    <a:gd name="T20" fmla="*/ 555 w 555"/>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350">
                      <a:moveTo>
                        <a:pt x="555" y="286"/>
                      </a:moveTo>
                      <a:cubicBezTo>
                        <a:pt x="555" y="250"/>
                        <a:pt x="525" y="221"/>
                        <a:pt x="491" y="221"/>
                      </a:cubicBezTo>
                      <a:cubicBezTo>
                        <a:pt x="489" y="221"/>
                        <a:pt x="487" y="221"/>
                        <a:pt x="483" y="221"/>
                      </a:cubicBezTo>
                      <a:cubicBezTo>
                        <a:pt x="487" y="206"/>
                        <a:pt x="489" y="191"/>
                        <a:pt x="489" y="174"/>
                      </a:cubicBezTo>
                      <a:cubicBezTo>
                        <a:pt x="489" y="79"/>
                        <a:pt x="413" y="0"/>
                        <a:pt x="317" y="0"/>
                      </a:cubicBezTo>
                      <a:cubicBezTo>
                        <a:pt x="241" y="0"/>
                        <a:pt x="178" y="49"/>
                        <a:pt x="154" y="119"/>
                      </a:cubicBezTo>
                      <a:cubicBezTo>
                        <a:pt x="142" y="115"/>
                        <a:pt x="129" y="113"/>
                        <a:pt x="116" y="113"/>
                      </a:cubicBezTo>
                      <a:cubicBezTo>
                        <a:pt x="51" y="113"/>
                        <a:pt x="0" y="166"/>
                        <a:pt x="0" y="231"/>
                      </a:cubicBezTo>
                      <a:cubicBezTo>
                        <a:pt x="0" y="297"/>
                        <a:pt x="53" y="350"/>
                        <a:pt x="116" y="350"/>
                      </a:cubicBezTo>
                      <a:lnTo>
                        <a:pt x="498" y="350"/>
                      </a:lnTo>
                      <a:cubicBezTo>
                        <a:pt x="529" y="348"/>
                        <a:pt x="555" y="320"/>
                        <a:pt x="555" y="28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grpSp>
        <p:nvGrpSpPr>
          <p:cNvPr id="60" name="Group 59"/>
          <p:cNvGrpSpPr/>
          <p:nvPr/>
        </p:nvGrpSpPr>
        <p:grpSpPr>
          <a:xfrm>
            <a:off x="3202856" y="2274017"/>
            <a:ext cx="5041984" cy="800422"/>
            <a:chOff x="3202856" y="2274017"/>
            <a:chExt cx="5041984" cy="800422"/>
          </a:xfrm>
        </p:grpSpPr>
        <p:sp>
          <p:nvSpPr>
            <p:cNvPr id="16" name="Rectangle: Rounded Corners 15"/>
            <p:cNvSpPr/>
            <p:nvPr/>
          </p:nvSpPr>
          <p:spPr>
            <a:xfrm>
              <a:off x="4230998" y="2274017"/>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Service Fabric</a:t>
              </a:r>
            </a:p>
          </p:txBody>
        </p:sp>
        <p:grpSp>
          <p:nvGrpSpPr>
            <p:cNvPr id="54" name="Group 53"/>
            <p:cNvGrpSpPr/>
            <p:nvPr/>
          </p:nvGrpSpPr>
          <p:grpSpPr>
            <a:xfrm>
              <a:off x="3202856" y="2281959"/>
              <a:ext cx="900871" cy="792480"/>
              <a:chOff x="3202856" y="2510559"/>
              <a:chExt cx="900871" cy="792480"/>
            </a:xfrm>
          </p:grpSpPr>
          <p:sp>
            <p:nvSpPr>
              <p:cNvPr id="23" name="Rectangle: Rounded Corners 22"/>
              <p:cNvSpPr/>
              <p:nvPr/>
            </p:nvSpPr>
            <p:spPr>
              <a:xfrm>
                <a:off x="3202856" y="2510559"/>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sp>
            <p:nvSpPr>
              <p:cNvPr id="32" name="Freeform 14"/>
              <p:cNvSpPr>
                <a:spLocks noEditPoints="1"/>
              </p:cNvSpPr>
              <p:nvPr/>
            </p:nvSpPr>
            <p:spPr bwMode="auto">
              <a:xfrm>
                <a:off x="3428236" y="2670487"/>
                <a:ext cx="453193" cy="454046"/>
              </a:xfrm>
              <a:custGeom>
                <a:avLst/>
                <a:gdLst>
                  <a:gd name="T0" fmla="*/ 957 w 957"/>
                  <a:gd name="T1" fmla="*/ 404 h 958"/>
                  <a:gd name="T2" fmla="*/ 808 w 957"/>
                  <a:gd name="T3" fmla="*/ 255 h 958"/>
                  <a:gd name="T4" fmla="*/ 725 w 957"/>
                  <a:gd name="T5" fmla="*/ 280 h 958"/>
                  <a:gd name="T6" fmla="*/ 621 w 957"/>
                  <a:gd name="T7" fmla="*/ 194 h 958"/>
                  <a:gd name="T8" fmla="*/ 628 w 957"/>
                  <a:gd name="T9" fmla="*/ 150 h 958"/>
                  <a:gd name="T10" fmla="*/ 478 w 957"/>
                  <a:gd name="T11" fmla="*/ 0 h 958"/>
                  <a:gd name="T12" fmla="*/ 329 w 957"/>
                  <a:gd name="T13" fmla="*/ 150 h 958"/>
                  <a:gd name="T14" fmla="*/ 335 w 957"/>
                  <a:gd name="T15" fmla="*/ 194 h 958"/>
                  <a:gd name="T16" fmla="*/ 224 w 957"/>
                  <a:gd name="T17" fmla="*/ 286 h 958"/>
                  <a:gd name="T18" fmla="*/ 149 w 957"/>
                  <a:gd name="T19" fmla="*/ 270 h 958"/>
                  <a:gd name="T20" fmla="*/ 0 w 957"/>
                  <a:gd name="T21" fmla="*/ 404 h 958"/>
                  <a:gd name="T22" fmla="*/ 123 w 957"/>
                  <a:gd name="T23" fmla="*/ 552 h 958"/>
                  <a:gd name="T24" fmla="*/ 163 w 957"/>
                  <a:gd name="T25" fmla="*/ 696 h 958"/>
                  <a:gd name="T26" fmla="*/ 112 w 957"/>
                  <a:gd name="T27" fmla="*/ 809 h 958"/>
                  <a:gd name="T28" fmla="*/ 261 w 957"/>
                  <a:gd name="T29" fmla="*/ 958 h 958"/>
                  <a:gd name="T30" fmla="*/ 401 w 957"/>
                  <a:gd name="T31" fmla="*/ 861 h 958"/>
                  <a:gd name="T32" fmla="*/ 555 w 957"/>
                  <a:gd name="T33" fmla="*/ 861 h 958"/>
                  <a:gd name="T34" fmla="*/ 695 w 957"/>
                  <a:gd name="T35" fmla="*/ 958 h 958"/>
                  <a:gd name="T36" fmla="*/ 845 w 957"/>
                  <a:gd name="T37" fmla="*/ 809 h 958"/>
                  <a:gd name="T38" fmla="*/ 790 w 957"/>
                  <a:gd name="T39" fmla="*/ 692 h 958"/>
                  <a:gd name="T40" fmla="*/ 831 w 957"/>
                  <a:gd name="T41" fmla="*/ 552 h 958"/>
                  <a:gd name="T42" fmla="*/ 957 w 957"/>
                  <a:gd name="T43" fmla="*/ 404 h 958"/>
                  <a:gd name="T44" fmla="*/ 695 w 957"/>
                  <a:gd name="T45" fmla="*/ 659 h 958"/>
                  <a:gd name="T46" fmla="*/ 549 w 957"/>
                  <a:gd name="T47" fmla="*/ 778 h 958"/>
                  <a:gd name="T48" fmla="*/ 408 w 957"/>
                  <a:gd name="T49" fmla="*/ 778 h 958"/>
                  <a:gd name="T50" fmla="*/ 261 w 957"/>
                  <a:gd name="T51" fmla="*/ 659 h 958"/>
                  <a:gd name="T52" fmla="*/ 239 w 957"/>
                  <a:gd name="T53" fmla="*/ 661 h 958"/>
                  <a:gd name="T54" fmla="*/ 206 w 957"/>
                  <a:gd name="T55" fmla="*/ 543 h 958"/>
                  <a:gd name="T56" fmla="*/ 299 w 957"/>
                  <a:gd name="T57" fmla="*/ 404 h 958"/>
                  <a:gd name="T58" fmla="*/ 284 w 957"/>
                  <a:gd name="T59" fmla="*/ 343 h 958"/>
                  <a:gd name="T60" fmla="*/ 381 w 957"/>
                  <a:gd name="T61" fmla="*/ 263 h 958"/>
                  <a:gd name="T62" fmla="*/ 478 w 957"/>
                  <a:gd name="T63" fmla="*/ 300 h 958"/>
                  <a:gd name="T64" fmla="*/ 576 w 957"/>
                  <a:gd name="T65" fmla="*/ 263 h 958"/>
                  <a:gd name="T66" fmla="*/ 672 w 957"/>
                  <a:gd name="T67" fmla="*/ 342 h 958"/>
                  <a:gd name="T68" fmla="*/ 658 w 957"/>
                  <a:gd name="T69" fmla="*/ 404 h 958"/>
                  <a:gd name="T70" fmla="*/ 748 w 957"/>
                  <a:gd name="T71" fmla="*/ 542 h 958"/>
                  <a:gd name="T72" fmla="*/ 714 w 957"/>
                  <a:gd name="T73" fmla="*/ 660 h 958"/>
                  <a:gd name="T74" fmla="*/ 695 w 957"/>
                  <a:gd name="T75" fmla="*/ 65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7" h="958">
                    <a:moveTo>
                      <a:pt x="957" y="404"/>
                    </a:moveTo>
                    <a:cubicBezTo>
                      <a:pt x="957" y="322"/>
                      <a:pt x="890" y="255"/>
                      <a:pt x="808" y="255"/>
                    </a:cubicBezTo>
                    <a:cubicBezTo>
                      <a:pt x="777" y="255"/>
                      <a:pt x="749" y="264"/>
                      <a:pt x="725" y="280"/>
                    </a:cubicBezTo>
                    <a:lnTo>
                      <a:pt x="621" y="194"/>
                    </a:lnTo>
                    <a:cubicBezTo>
                      <a:pt x="626" y="180"/>
                      <a:pt x="628" y="165"/>
                      <a:pt x="628" y="150"/>
                    </a:cubicBezTo>
                    <a:cubicBezTo>
                      <a:pt x="628" y="67"/>
                      <a:pt x="561" y="0"/>
                      <a:pt x="478" y="0"/>
                    </a:cubicBezTo>
                    <a:cubicBezTo>
                      <a:pt x="396" y="0"/>
                      <a:pt x="329" y="67"/>
                      <a:pt x="329" y="150"/>
                    </a:cubicBezTo>
                    <a:cubicBezTo>
                      <a:pt x="329" y="165"/>
                      <a:pt x="331" y="180"/>
                      <a:pt x="335" y="194"/>
                    </a:cubicBezTo>
                    <a:lnTo>
                      <a:pt x="224" y="286"/>
                    </a:lnTo>
                    <a:cubicBezTo>
                      <a:pt x="202" y="276"/>
                      <a:pt x="176" y="270"/>
                      <a:pt x="149" y="270"/>
                    </a:cubicBezTo>
                    <a:cubicBezTo>
                      <a:pt x="67" y="270"/>
                      <a:pt x="0" y="322"/>
                      <a:pt x="0" y="404"/>
                    </a:cubicBezTo>
                    <a:cubicBezTo>
                      <a:pt x="0" y="478"/>
                      <a:pt x="53" y="539"/>
                      <a:pt x="123" y="552"/>
                    </a:cubicBezTo>
                    <a:lnTo>
                      <a:pt x="163" y="696"/>
                    </a:lnTo>
                    <a:cubicBezTo>
                      <a:pt x="132" y="723"/>
                      <a:pt x="112" y="763"/>
                      <a:pt x="112" y="809"/>
                    </a:cubicBezTo>
                    <a:cubicBezTo>
                      <a:pt x="112" y="891"/>
                      <a:pt x="179" y="958"/>
                      <a:pt x="261" y="958"/>
                    </a:cubicBezTo>
                    <a:cubicBezTo>
                      <a:pt x="326" y="958"/>
                      <a:pt x="380" y="918"/>
                      <a:pt x="401" y="861"/>
                    </a:cubicBezTo>
                    <a:lnTo>
                      <a:pt x="555" y="861"/>
                    </a:lnTo>
                    <a:cubicBezTo>
                      <a:pt x="576" y="918"/>
                      <a:pt x="631" y="958"/>
                      <a:pt x="695" y="958"/>
                    </a:cubicBezTo>
                    <a:cubicBezTo>
                      <a:pt x="778" y="958"/>
                      <a:pt x="845" y="891"/>
                      <a:pt x="845" y="809"/>
                    </a:cubicBezTo>
                    <a:cubicBezTo>
                      <a:pt x="845" y="762"/>
                      <a:pt x="824" y="720"/>
                      <a:pt x="790" y="692"/>
                    </a:cubicBezTo>
                    <a:lnTo>
                      <a:pt x="831" y="552"/>
                    </a:lnTo>
                    <a:cubicBezTo>
                      <a:pt x="903" y="541"/>
                      <a:pt x="957" y="479"/>
                      <a:pt x="957" y="404"/>
                    </a:cubicBezTo>
                    <a:close/>
                    <a:moveTo>
                      <a:pt x="695" y="659"/>
                    </a:moveTo>
                    <a:cubicBezTo>
                      <a:pt x="623" y="659"/>
                      <a:pt x="563" y="710"/>
                      <a:pt x="549" y="778"/>
                    </a:cubicBezTo>
                    <a:lnTo>
                      <a:pt x="408" y="778"/>
                    </a:lnTo>
                    <a:cubicBezTo>
                      <a:pt x="394" y="710"/>
                      <a:pt x="334" y="659"/>
                      <a:pt x="261" y="659"/>
                    </a:cubicBezTo>
                    <a:cubicBezTo>
                      <a:pt x="254" y="659"/>
                      <a:pt x="246" y="660"/>
                      <a:pt x="239" y="661"/>
                    </a:cubicBezTo>
                    <a:lnTo>
                      <a:pt x="206" y="543"/>
                    </a:lnTo>
                    <a:cubicBezTo>
                      <a:pt x="260" y="521"/>
                      <a:pt x="299" y="467"/>
                      <a:pt x="299" y="404"/>
                    </a:cubicBezTo>
                    <a:cubicBezTo>
                      <a:pt x="299" y="381"/>
                      <a:pt x="293" y="361"/>
                      <a:pt x="284" y="343"/>
                    </a:cubicBezTo>
                    <a:lnTo>
                      <a:pt x="381" y="263"/>
                    </a:lnTo>
                    <a:cubicBezTo>
                      <a:pt x="407" y="286"/>
                      <a:pt x="441" y="300"/>
                      <a:pt x="478" y="300"/>
                    </a:cubicBezTo>
                    <a:cubicBezTo>
                      <a:pt x="516" y="300"/>
                      <a:pt x="550" y="286"/>
                      <a:pt x="576" y="263"/>
                    </a:cubicBezTo>
                    <a:lnTo>
                      <a:pt x="672" y="342"/>
                    </a:lnTo>
                    <a:cubicBezTo>
                      <a:pt x="663" y="361"/>
                      <a:pt x="658" y="382"/>
                      <a:pt x="658" y="404"/>
                    </a:cubicBezTo>
                    <a:cubicBezTo>
                      <a:pt x="658" y="466"/>
                      <a:pt x="695" y="519"/>
                      <a:pt x="748" y="542"/>
                    </a:cubicBezTo>
                    <a:lnTo>
                      <a:pt x="714" y="660"/>
                    </a:lnTo>
                    <a:cubicBezTo>
                      <a:pt x="708" y="659"/>
                      <a:pt x="702" y="659"/>
                      <a:pt x="695" y="65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nvGrpSpPr>
          <p:cNvPr id="61" name="Group 60"/>
          <p:cNvGrpSpPr/>
          <p:nvPr/>
        </p:nvGrpSpPr>
        <p:grpSpPr>
          <a:xfrm>
            <a:off x="3202857" y="3252695"/>
            <a:ext cx="5041983" cy="792480"/>
            <a:chOff x="3202857" y="3252695"/>
            <a:chExt cx="5041983" cy="792480"/>
          </a:xfrm>
        </p:grpSpPr>
        <p:sp>
          <p:nvSpPr>
            <p:cNvPr id="17" name="Rectangle: Rounded Corners 16"/>
            <p:cNvSpPr/>
            <p:nvPr/>
          </p:nvSpPr>
          <p:spPr>
            <a:xfrm>
              <a:off x="4230998" y="3252695"/>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Container Service</a:t>
              </a:r>
            </a:p>
          </p:txBody>
        </p:sp>
        <p:grpSp>
          <p:nvGrpSpPr>
            <p:cNvPr id="55" name="Group 54"/>
            <p:cNvGrpSpPr/>
            <p:nvPr/>
          </p:nvGrpSpPr>
          <p:grpSpPr>
            <a:xfrm>
              <a:off x="3202857" y="3252695"/>
              <a:ext cx="900871" cy="792480"/>
              <a:chOff x="3202857" y="3481295"/>
              <a:chExt cx="900871" cy="792480"/>
            </a:xfrm>
          </p:grpSpPr>
          <p:sp>
            <p:nvSpPr>
              <p:cNvPr id="20" name="Rectangle: Rounded Corners 19"/>
              <p:cNvSpPr/>
              <p:nvPr/>
            </p:nvSpPr>
            <p:spPr>
              <a:xfrm>
                <a:off x="3202857" y="3481295"/>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3413653" y="3758877"/>
                <a:ext cx="457071" cy="262802"/>
                <a:chOff x="3413653" y="3758877"/>
                <a:chExt cx="457071" cy="262802"/>
              </a:xfrm>
            </p:grpSpPr>
            <p:sp>
              <p:nvSpPr>
                <p:cNvPr id="33" name="Rectangle: Rounded Corners 32"/>
                <p:cNvSpPr/>
                <p:nvPr/>
              </p:nvSpPr>
              <p:spPr>
                <a:xfrm>
                  <a:off x="3413653" y="3758877"/>
                  <a:ext cx="457071" cy="262802"/>
                </a:xfrm>
                <a:prstGeom prst="roundRect">
                  <a:avLst>
                    <a:gd name="adj" fmla="val 751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7" name="Straight Connector 36"/>
                <p:cNvCxnSpPr/>
                <p:nvPr/>
              </p:nvCxnSpPr>
              <p:spPr>
                <a:xfrm>
                  <a:off x="3526961" y="3759020"/>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63988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5219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62" name="Group 61"/>
          <p:cNvGrpSpPr/>
          <p:nvPr/>
        </p:nvGrpSpPr>
        <p:grpSpPr>
          <a:xfrm>
            <a:off x="3204326" y="4223431"/>
            <a:ext cx="5040513" cy="800422"/>
            <a:chOff x="3204326" y="4223431"/>
            <a:chExt cx="5040513" cy="800422"/>
          </a:xfrm>
        </p:grpSpPr>
        <p:sp>
          <p:nvSpPr>
            <p:cNvPr id="18" name="Rectangle: Rounded Corners 17"/>
            <p:cNvSpPr/>
            <p:nvPr/>
          </p:nvSpPr>
          <p:spPr>
            <a:xfrm>
              <a:off x="4230998" y="4231373"/>
              <a:ext cx="4013841"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 Scale Sets</a:t>
              </a:r>
            </a:p>
          </p:txBody>
        </p:sp>
        <p:grpSp>
          <p:nvGrpSpPr>
            <p:cNvPr id="56" name="Group 55"/>
            <p:cNvGrpSpPr/>
            <p:nvPr/>
          </p:nvGrpSpPr>
          <p:grpSpPr>
            <a:xfrm>
              <a:off x="3204326" y="4223431"/>
              <a:ext cx="900871" cy="792480"/>
              <a:chOff x="3204326" y="4452031"/>
              <a:chExt cx="900871" cy="792480"/>
            </a:xfrm>
          </p:grpSpPr>
          <p:sp>
            <p:nvSpPr>
              <p:cNvPr id="24" name="Rectangle: Rounded Corners 23"/>
              <p:cNvSpPr/>
              <p:nvPr/>
            </p:nvSpPr>
            <p:spPr>
              <a:xfrm>
                <a:off x="3204326" y="4452031"/>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8" name="Group 47"/>
              <p:cNvGrpSpPr/>
              <p:nvPr/>
            </p:nvGrpSpPr>
            <p:grpSpPr>
              <a:xfrm>
                <a:off x="3439621" y="4627774"/>
                <a:ext cx="426279" cy="456877"/>
                <a:chOff x="3352282" y="4547965"/>
                <a:chExt cx="575208" cy="616496"/>
              </a:xfrm>
            </p:grpSpPr>
            <p:cxnSp>
              <p:nvCxnSpPr>
                <p:cNvPr id="42" name="Straight Arrow Connector 41"/>
                <p:cNvCxnSpPr>
                  <a:cxnSpLocks/>
                </p:cNvCxnSpPr>
                <p:nvPr/>
              </p:nvCxnSpPr>
              <p:spPr>
                <a:xfrm>
                  <a:off x="3352282" y="4848271"/>
                  <a:ext cx="575208"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V="1">
                  <a:off x="3632448" y="4547965"/>
                  <a:ext cx="14876" cy="616496"/>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3" name="Group 62"/>
          <p:cNvGrpSpPr/>
          <p:nvPr/>
        </p:nvGrpSpPr>
        <p:grpSpPr>
          <a:xfrm>
            <a:off x="3202857" y="5194167"/>
            <a:ext cx="5041982" cy="808364"/>
            <a:chOff x="3202857" y="5194167"/>
            <a:chExt cx="5041982" cy="808364"/>
          </a:xfrm>
        </p:grpSpPr>
        <p:sp>
          <p:nvSpPr>
            <p:cNvPr id="19" name="Rectangle: Rounded Corners 18"/>
            <p:cNvSpPr/>
            <p:nvPr/>
          </p:nvSpPr>
          <p:spPr>
            <a:xfrm>
              <a:off x="4230998" y="5210051"/>
              <a:ext cx="4013841"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Machines</a:t>
              </a:r>
            </a:p>
          </p:txBody>
        </p:sp>
        <p:grpSp>
          <p:nvGrpSpPr>
            <p:cNvPr id="57" name="Group 56"/>
            <p:cNvGrpSpPr/>
            <p:nvPr/>
          </p:nvGrpSpPr>
          <p:grpSpPr>
            <a:xfrm>
              <a:off x="3202857" y="5194167"/>
              <a:ext cx="900871" cy="792480"/>
              <a:chOff x="3202857" y="5422767"/>
              <a:chExt cx="900871" cy="792480"/>
            </a:xfrm>
          </p:grpSpPr>
          <p:sp>
            <p:nvSpPr>
              <p:cNvPr id="25" name="Rectangle: Rounded Corners 24"/>
              <p:cNvSpPr/>
              <p:nvPr/>
            </p:nvSpPr>
            <p:spPr>
              <a:xfrm>
                <a:off x="3202857" y="5422767"/>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51" name="Group 50"/>
              <p:cNvGrpSpPr/>
              <p:nvPr/>
            </p:nvGrpSpPr>
            <p:grpSpPr>
              <a:xfrm>
                <a:off x="3401621" y="5596605"/>
                <a:ext cx="484927" cy="466879"/>
                <a:chOff x="3401621" y="5596605"/>
                <a:chExt cx="484927" cy="466879"/>
              </a:xfrm>
            </p:grpSpPr>
            <p:sp>
              <p:nvSpPr>
                <p:cNvPr id="49" name="Rectangle: Rounded Corners 48"/>
                <p:cNvSpPr/>
                <p:nvPr/>
              </p:nvSpPr>
              <p:spPr>
                <a:xfrm>
                  <a:off x="3401621" y="5596605"/>
                  <a:ext cx="338543" cy="33854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Rounded Corners 49"/>
                <p:cNvSpPr/>
                <p:nvPr/>
              </p:nvSpPr>
              <p:spPr>
                <a:xfrm>
                  <a:off x="3548005" y="5724941"/>
                  <a:ext cx="338543" cy="338543"/>
                </a:xfrm>
                <a:prstGeom prst="roundRect">
                  <a:avLst/>
                </a:prstGeom>
                <a:solidFill>
                  <a:srgbClr val="595959">
                    <a:alpha val="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66" name="Rectangle: Rounded Corners 65"/>
          <p:cNvSpPr/>
          <p:nvPr/>
        </p:nvSpPr>
        <p:spPr>
          <a:xfrm>
            <a:off x="8370640" y="330017"/>
            <a:ext cx="868680" cy="5672514"/>
          </a:xfrm>
          <a:prstGeom prst="roundRect">
            <a:avLst>
              <a:gd name="adj" fmla="val 7018"/>
            </a:avLst>
          </a:prstGeom>
          <a:solidFill>
            <a:srgbClr val="2FC9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Marketplaces</a:t>
            </a:r>
          </a:p>
        </p:txBody>
      </p:sp>
      <p:sp>
        <p:nvSpPr>
          <p:cNvPr id="67" name="Rectangle: Rounded Corners 66"/>
          <p:cNvSpPr/>
          <p:nvPr/>
        </p:nvSpPr>
        <p:spPr>
          <a:xfrm>
            <a:off x="2218370" y="330017"/>
            <a:ext cx="868680" cy="5672514"/>
          </a:xfrm>
          <a:prstGeom prst="roundRect">
            <a:avLst>
              <a:gd name="adj" fmla="val 7018"/>
            </a:avLst>
          </a:prstGeom>
          <a:solidFill>
            <a:schemeClr val="accent5">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Azure Resource Manager</a:t>
            </a:r>
          </a:p>
        </p:txBody>
      </p:sp>
      <p:sp>
        <p:nvSpPr>
          <p:cNvPr id="64" name="TextBox 63"/>
          <p:cNvSpPr txBox="1"/>
          <p:nvPr/>
        </p:nvSpPr>
        <p:spPr>
          <a:xfrm>
            <a:off x="10138410" y="211127"/>
            <a:ext cx="110490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Agility</a:t>
            </a:r>
          </a:p>
        </p:txBody>
      </p:sp>
      <p:sp>
        <p:nvSpPr>
          <p:cNvPr id="65" name="TextBox 64"/>
          <p:cNvSpPr txBox="1"/>
          <p:nvPr/>
        </p:nvSpPr>
        <p:spPr>
          <a:xfrm>
            <a:off x="10084187" y="5706548"/>
            <a:ext cx="128016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Control</a:t>
            </a:r>
          </a:p>
        </p:txBody>
      </p:sp>
      <p:cxnSp>
        <p:nvCxnSpPr>
          <p:cNvPr id="68" name="Straight Arrow Connector 67"/>
          <p:cNvCxnSpPr>
            <a:cxnSpLocks/>
          </p:cNvCxnSpPr>
          <p:nvPr/>
        </p:nvCxnSpPr>
        <p:spPr>
          <a:xfrm>
            <a:off x="9921240" y="396240"/>
            <a:ext cx="20060" cy="5590407"/>
          </a:xfrm>
          <a:prstGeom prst="straightConnector1">
            <a:avLst/>
          </a:prstGeom>
          <a:ln w="38100">
            <a:solidFill>
              <a:srgbClr val="59595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9989275" y="660369"/>
            <a:ext cx="298270" cy="257129"/>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TextBox 6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 compute</a:t>
            </a:r>
          </a:p>
        </p:txBody>
      </p:sp>
    </p:spTree>
    <p:extLst>
      <p:ext uri="{BB962C8B-B14F-4D97-AF65-F5344CB8AC3E}">
        <p14:creationId xmlns:p14="http://schemas.microsoft.com/office/powerpoint/2010/main" val="89931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GB" dirty="0"/>
              <a:t>Container cluster optimised for Azure </a:t>
            </a:r>
          </a:p>
        </p:txBody>
      </p:sp>
      <p:sp>
        <p:nvSpPr>
          <p:cNvPr id="14" name="Text Placeholder 3"/>
          <p:cNvSpPr txBox="1">
            <a:spLocks/>
          </p:cNvSpPr>
          <p:nvPr/>
        </p:nvSpPr>
        <p:spPr>
          <a:xfrm>
            <a:off x="563880" y="1789719"/>
            <a:ext cx="3573780" cy="833119"/>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800" kern="120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Container Service</a:t>
            </a:r>
          </a:p>
        </p:txBody>
      </p:sp>
      <p:grpSp>
        <p:nvGrpSpPr>
          <p:cNvPr id="15" name="Group 14"/>
          <p:cNvGrpSpPr/>
          <p:nvPr/>
        </p:nvGrpSpPr>
        <p:grpSpPr>
          <a:xfrm>
            <a:off x="1668742" y="755242"/>
            <a:ext cx="1141569" cy="656368"/>
            <a:chOff x="3413653" y="3530277"/>
            <a:chExt cx="457071" cy="262802"/>
          </a:xfrm>
        </p:grpSpPr>
        <p:sp>
          <p:nvSpPr>
            <p:cNvPr id="16" name="Rectangle: Rounded Corners 15"/>
            <p:cNvSpPr/>
            <p:nvPr/>
          </p:nvSpPr>
          <p:spPr>
            <a:xfrm>
              <a:off x="3413653" y="3530277"/>
              <a:ext cx="457071" cy="262802"/>
            </a:xfrm>
            <a:prstGeom prst="roundRect">
              <a:avLst>
                <a:gd name="adj" fmla="val 7513"/>
              </a:avLst>
            </a:prstGeom>
            <a:solidFill>
              <a:srgbClr val="FF5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p:cNvCxnSpPr/>
            <p:nvPr/>
          </p:nvCxnSpPr>
          <p:spPr>
            <a:xfrm>
              <a:off x="3526961" y="3530420"/>
              <a:ext cx="0" cy="2533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9886" y="3539693"/>
              <a:ext cx="0" cy="2533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52196" y="3539693"/>
              <a:ext cx="0" cy="2533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73" y="1916627"/>
            <a:ext cx="2463527" cy="1412422"/>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376" y="4145209"/>
            <a:ext cx="3500120" cy="2065071"/>
          </a:xfrm>
          <a:prstGeom prst="rect">
            <a:avLst/>
          </a:prstGeom>
        </p:spPr>
      </p:pic>
      <p:cxnSp>
        <p:nvCxnSpPr>
          <p:cNvPr id="35" name="Straight Connector 34"/>
          <p:cNvCxnSpPr>
            <a:cxnSpLocks/>
          </p:cNvCxnSpPr>
          <p:nvPr/>
        </p:nvCxnSpPr>
        <p:spPr>
          <a:xfrm>
            <a:off x="6291134" y="3924379"/>
            <a:ext cx="4449191" cy="0"/>
          </a:xfrm>
          <a:prstGeom prst="line">
            <a:avLst/>
          </a:prstGeom>
          <a:ln w="57150">
            <a:solidFill>
              <a:srgbClr val="595959"/>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756088963"/>
      </p:ext>
    </p:extLst>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p:cNvSpPr/>
          <p:nvPr/>
        </p:nvSpPr>
        <p:spPr>
          <a:xfrm>
            <a:off x="3942080" y="1320800"/>
            <a:ext cx="4023360" cy="3891280"/>
          </a:xfrm>
          <a:prstGeom prst="roundRect">
            <a:avLst>
              <a:gd name="adj" fmla="val 3788"/>
            </a:avLst>
          </a:prstGeom>
          <a:noFill/>
          <a:ln w="3810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p:cNvGrpSpPr/>
          <p:nvPr/>
        </p:nvGrpSpPr>
        <p:grpSpPr>
          <a:xfrm>
            <a:off x="4124960" y="1524000"/>
            <a:ext cx="3657600" cy="3454400"/>
            <a:chOff x="3911600" y="2418080"/>
            <a:chExt cx="3657600" cy="3454400"/>
          </a:xfrm>
        </p:grpSpPr>
        <p:sp>
          <p:nvSpPr>
            <p:cNvPr id="5" name="Rectangle: Rounded Corners 4"/>
            <p:cNvSpPr/>
            <p:nvPr/>
          </p:nvSpPr>
          <p:spPr>
            <a:xfrm>
              <a:off x="391160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p:cNvSpPr/>
            <p:nvPr/>
          </p:nvSpPr>
          <p:spPr>
            <a:xfrm>
              <a:off x="526288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p:cNvSpPr/>
            <p:nvPr/>
          </p:nvSpPr>
          <p:spPr>
            <a:xfrm>
              <a:off x="661416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91160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p:cNvSpPr/>
            <p:nvPr/>
          </p:nvSpPr>
          <p:spPr>
            <a:xfrm>
              <a:off x="526288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p:cNvSpPr/>
            <p:nvPr/>
          </p:nvSpPr>
          <p:spPr>
            <a:xfrm>
              <a:off x="661416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p:cNvSpPr/>
            <p:nvPr/>
          </p:nvSpPr>
          <p:spPr>
            <a:xfrm>
              <a:off x="391160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p:cNvSpPr/>
            <p:nvPr/>
          </p:nvSpPr>
          <p:spPr>
            <a:xfrm>
              <a:off x="526288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661416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3" name="Group 92"/>
          <p:cNvGrpSpPr/>
          <p:nvPr/>
        </p:nvGrpSpPr>
        <p:grpSpPr>
          <a:xfrm>
            <a:off x="8138160" y="1524000"/>
            <a:ext cx="2316480" cy="3454400"/>
            <a:chOff x="8138160" y="1524000"/>
            <a:chExt cx="2316480" cy="3454400"/>
          </a:xfrm>
        </p:grpSpPr>
        <p:sp>
          <p:nvSpPr>
            <p:cNvPr id="55" name="Rectangle: Rounded Corners 54"/>
            <p:cNvSpPr/>
            <p:nvPr/>
          </p:nvSpPr>
          <p:spPr>
            <a:xfrm>
              <a:off x="8138160" y="152400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Master</a:t>
              </a:r>
            </a:p>
          </p:txBody>
        </p:sp>
        <p:sp>
          <p:nvSpPr>
            <p:cNvPr id="56" name="Rectangle: Rounded Corners 55"/>
            <p:cNvSpPr/>
            <p:nvPr/>
          </p:nvSpPr>
          <p:spPr>
            <a:xfrm>
              <a:off x="8148320" y="27736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Master</a:t>
              </a:r>
            </a:p>
          </p:txBody>
        </p:sp>
        <p:sp>
          <p:nvSpPr>
            <p:cNvPr id="57" name="Rectangle: Rounded Corners 56"/>
            <p:cNvSpPr/>
            <p:nvPr/>
          </p:nvSpPr>
          <p:spPr>
            <a:xfrm>
              <a:off x="8148320" y="40233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Master</a:t>
              </a:r>
            </a:p>
          </p:txBody>
        </p:sp>
        <p:sp>
          <p:nvSpPr>
            <p:cNvPr id="58" name="Oval 57"/>
            <p:cNvSpPr/>
            <p:nvPr/>
          </p:nvSpPr>
          <p:spPr>
            <a:xfrm>
              <a:off x="9448800" y="157226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9448800" y="188849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9448800" y="220472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2" name="Straight Connector 61"/>
            <p:cNvCxnSpPr>
              <a:stCxn id="58" idx="2"/>
            </p:cNvCxnSpPr>
            <p:nvPr/>
          </p:nvCxnSpPr>
          <p:spPr>
            <a:xfrm flipH="1">
              <a:off x="9093200" y="166878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9093200" y="198501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9093200" y="230124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9830880" y="1985010"/>
              <a:ext cx="623760"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4283242" y="1969636"/>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6057565"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4695524" y="428117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Oval 71"/>
          <p:cNvSpPr/>
          <p:nvPr/>
        </p:nvSpPr>
        <p:spPr>
          <a:xfrm>
            <a:off x="7429099" y="292163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4695524" y="332613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p:cNvSpPr/>
          <p:nvPr/>
        </p:nvSpPr>
        <p:spPr>
          <a:xfrm>
            <a:off x="4283208"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4669155" y="1669682"/>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4638842" y="2119228"/>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p:cNvSpPr/>
          <p:nvPr/>
        </p:nvSpPr>
        <p:spPr>
          <a:xfrm>
            <a:off x="6035040" y="187515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Oval 77"/>
          <p:cNvSpPr/>
          <p:nvPr/>
        </p:nvSpPr>
        <p:spPr>
          <a:xfrm>
            <a:off x="6999170" y="2061143"/>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p:cNvSpPr/>
          <p:nvPr/>
        </p:nvSpPr>
        <p:spPr>
          <a:xfrm>
            <a:off x="5805705" y="4281170"/>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Oval 79"/>
          <p:cNvSpPr/>
          <p:nvPr/>
        </p:nvSpPr>
        <p:spPr>
          <a:xfrm>
            <a:off x="7429099" y="450088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70257" y="428117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p:cNvSpPr/>
          <p:nvPr/>
        </p:nvSpPr>
        <p:spPr>
          <a:xfrm>
            <a:off x="7062236" y="3156585"/>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p:cNvSpPr/>
          <p:nvPr/>
        </p:nvSpPr>
        <p:spPr>
          <a:xfrm>
            <a:off x="7406807" y="3325177"/>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p:cNvSpPr/>
          <p:nvPr/>
        </p:nvSpPr>
        <p:spPr>
          <a:xfrm>
            <a:off x="7347017" y="176530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Arrow Connector 84"/>
          <p:cNvCxnSpPr/>
          <p:nvPr/>
        </p:nvCxnSpPr>
        <p:spPr>
          <a:xfrm>
            <a:off x="2290813" y="2801520"/>
            <a:ext cx="1363011" cy="12269"/>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290812" y="3279545"/>
            <a:ext cx="1363011" cy="12269"/>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2278279" y="3751435"/>
            <a:ext cx="1363011" cy="12269"/>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5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500"/>
                                        <p:tgtEl>
                                          <p:spTgt spid="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childTnLst>
                                </p:cTn>
                              </p:par>
                              <p:par>
                                <p:cTn id="73" presetID="10" presetClass="entr" presetSubtype="0" fill="hold"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fade">
                                      <p:cBhvr>
                                        <p:cTn id="75" dur="500"/>
                                        <p:tgtEl>
                                          <p:spTgt spid="91"/>
                                        </p:tgtEl>
                                      </p:cBhvr>
                                    </p:animEffect>
                                  </p:childTnLst>
                                </p:cTn>
                              </p:par>
                              <p:par>
                                <p:cTn id="76" presetID="10" presetClass="entr" presetSubtype="0" fill="hold" nodeType="with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fade">
                                      <p:cBhvr>
                                        <p:cTn id="7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p:cNvSpPr/>
          <p:nvPr/>
        </p:nvSpPr>
        <p:spPr>
          <a:xfrm>
            <a:off x="3152640" y="5136482"/>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p:cNvSpPr/>
          <p:nvPr/>
        </p:nvSpPr>
        <p:spPr>
          <a:xfrm>
            <a:off x="1955587" y="5136482"/>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Rounded Corners 42"/>
          <p:cNvSpPr/>
          <p:nvPr/>
        </p:nvSpPr>
        <p:spPr>
          <a:xfrm>
            <a:off x="757145" y="5141139"/>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p:cNvSpPr/>
          <p:nvPr/>
        </p:nvSpPr>
        <p:spPr>
          <a:xfrm>
            <a:off x="3152640" y="3968978"/>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40"/>
          <p:cNvSpPr/>
          <p:nvPr/>
        </p:nvSpPr>
        <p:spPr>
          <a:xfrm>
            <a:off x="1955587" y="3962342"/>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Rounded Corners 39"/>
          <p:cNvSpPr/>
          <p:nvPr/>
        </p:nvSpPr>
        <p:spPr>
          <a:xfrm>
            <a:off x="757145" y="3962342"/>
            <a:ext cx="822758" cy="822758"/>
          </a:xfrm>
          <a:prstGeom prst="roundRect">
            <a:avLst>
              <a:gd name="adj" fmla="val 7099"/>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5151120" y="559751"/>
            <a:ext cx="6644640" cy="692468"/>
          </a:xfrm>
        </p:spPr>
        <p:txBody>
          <a:bodyPr>
            <a:normAutofit fontScale="90000"/>
          </a:bodyPr>
          <a:lstStyle/>
          <a:p>
            <a:r>
              <a:rPr lang="en-GB" dirty="0"/>
              <a:t>Hyper-scale microservices platform</a:t>
            </a:r>
          </a:p>
        </p:txBody>
      </p:sp>
      <p:pic>
        <p:nvPicPr>
          <p:cNvPr id="23" name="Content Placeholder 22"/>
          <p:cNvPicPr>
            <a:picLocks noGrp="1" noChangeAspect="1"/>
          </p:cNvPicPr>
          <p:nvPr>
            <p:ph idx="11"/>
          </p:nvPr>
        </p:nvPicPr>
        <p:blipFill>
          <a:blip r:embed="rId3">
            <a:extLst>
              <a:ext uri="{BEBA8EAE-BF5A-486C-A8C5-ECC9F3942E4B}">
                <a14:imgProps xmlns:a14="http://schemas.microsoft.com/office/drawing/2010/main">
                  <a14:imgLayer r:embed="rId4">
                    <a14:imgEffect>
                      <a14:backgroundRemoval t="0" b="100000" l="0" r="100000">
                        <a14:foregroundMark x1="62545" y1="57721" x2="62545" y2="57721"/>
                        <a14:foregroundMark x1="43273" y1="58088" x2="43273" y2="58088"/>
                        <a14:foregroundMark x1="28364" y1="68750" x2="28364" y2="68750"/>
                        <a14:foregroundMark x1="17455" y1="66544" x2="17455" y2="66544"/>
                      </a14:backgroundRemoval>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8675" y="4031358"/>
            <a:ext cx="694129" cy="686557"/>
          </a:xfrm>
          <a:solidFill>
            <a:srgbClr val="00698E"/>
          </a:solidFill>
        </p:spPr>
      </p:pic>
      <p:sp>
        <p:nvSpPr>
          <p:cNvPr id="9" name="Text Placeholder 6"/>
          <p:cNvSpPr txBox="1">
            <a:spLocks/>
          </p:cNvSpPr>
          <p:nvPr/>
        </p:nvSpPr>
        <p:spPr>
          <a:xfrm>
            <a:off x="563880" y="1686171"/>
            <a:ext cx="3573780" cy="8331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800" kern="120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400"/>
              <a:t>Service Fabric</a:t>
            </a:r>
            <a:endParaRPr lang="en-GB" sz="3400" dirty="0"/>
          </a:p>
        </p:txBody>
      </p:sp>
      <p:sp>
        <p:nvSpPr>
          <p:cNvPr id="13" name="Freeform 5"/>
          <p:cNvSpPr>
            <a:spLocks noEditPoints="1"/>
          </p:cNvSpPr>
          <p:nvPr/>
        </p:nvSpPr>
        <p:spPr bwMode="auto">
          <a:xfrm>
            <a:off x="1861377" y="494625"/>
            <a:ext cx="978786" cy="981153"/>
          </a:xfrm>
          <a:custGeom>
            <a:avLst/>
            <a:gdLst>
              <a:gd name="T0" fmla="*/ 957 w 957"/>
              <a:gd name="T1" fmla="*/ 404 h 958"/>
              <a:gd name="T2" fmla="*/ 808 w 957"/>
              <a:gd name="T3" fmla="*/ 255 h 958"/>
              <a:gd name="T4" fmla="*/ 725 w 957"/>
              <a:gd name="T5" fmla="*/ 280 h 958"/>
              <a:gd name="T6" fmla="*/ 621 w 957"/>
              <a:gd name="T7" fmla="*/ 194 h 958"/>
              <a:gd name="T8" fmla="*/ 628 w 957"/>
              <a:gd name="T9" fmla="*/ 150 h 958"/>
              <a:gd name="T10" fmla="*/ 478 w 957"/>
              <a:gd name="T11" fmla="*/ 0 h 958"/>
              <a:gd name="T12" fmla="*/ 329 w 957"/>
              <a:gd name="T13" fmla="*/ 150 h 958"/>
              <a:gd name="T14" fmla="*/ 335 w 957"/>
              <a:gd name="T15" fmla="*/ 194 h 958"/>
              <a:gd name="T16" fmla="*/ 224 w 957"/>
              <a:gd name="T17" fmla="*/ 286 h 958"/>
              <a:gd name="T18" fmla="*/ 149 w 957"/>
              <a:gd name="T19" fmla="*/ 270 h 958"/>
              <a:gd name="T20" fmla="*/ 0 w 957"/>
              <a:gd name="T21" fmla="*/ 404 h 958"/>
              <a:gd name="T22" fmla="*/ 123 w 957"/>
              <a:gd name="T23" fmla="*/ 552 h 958"/>
              <a:gd name="T24" fmla="*/ 163 w 957"/>
              <a:gd name="T25" fmla="*/ 696 h 958"/>
              <a:gd name="T26" fmla="*/ 112 w 957"/>
              <a:gd name="T27" fmla="*/ 809 h 958"/>
              <a:gd name="T28" fmla="*/ 261 w 957"/>
              <a:gd name="T29" fmla="*/ 958 h 958"/>
              <a:gd name="T30" fmla="*/ 401 w 957"/>
              <a:gd name="T31" fmla="*/ 861 h 958"/>
              <a:gd name="T32" fmla="*/ 555 w 957"/>
              <a:gd name="T33" fmla="*/ 861 h 958"/>
              <a:gd name="T34" fmla="*/ 695 w 957"/>
              <a:gd name="T35" fmla="*/ 958 h 958"/>
              <a:gd name="T36" fmla="*/ 845 w 957"/>
              <a:gd name="T37" fmla="*/ 809 h 958"/>
              <a:gd name="T38" fmla="*/ 790 w 957"/>
              <a:gd name="T39" fmla="*/ 692 h 958"/>
              <a:gd name="T40" fmla="*/ 831 w 957"/>
              <a:gd name="T41" fmla="*/ 552 h 958"/>
              <a:gd name="T42" fmla="*/ 957 w 957"/>
              <a:gd name="T43" fmla="*/ 404 h 958"/>
              <a:gd name="T44" fmla="*/ 695 w 957"/>
              <a:gd name="T45" fmla="*/ 659 h 958"/>
              <a:gd name="T46" fmla="*/ 549 w 957"/>
              <a:gd name="T47" fmla="*/ 778 h 958"/>
              <a:gd name="T48" fmla="*/ 408 w 957"/>
              <a:gd name="T49" fmla="*/ 778 h 958"/>
              <a:gd name="T50" fmla="*/ 261 w 957"/>
              <a:gd name="T51" fmla="*/ 659 h 958"/>
              <a:gd name="T52" fmla="*/ 239 w 957"/>
              <a:gd name="T53" fmla="*/ 661 h 958"/>
              <a:gd name="T54" fmla="*/ 206 w 957"/>
              <a:gd name="T55" fmla="*/ 543 h 958"/>
              <a:gd name="T56" fmla="*/ 299 w 957"/>
              <a:gd name="T57" fmla="*/ 404 h 958"/>
              <a:gd name="T58" fmla="*/ 284 w 957"/>
              <a:gd name="T59" fmla="*/ 343 h 958"/>
              <a:gd name="T60" fmla="*/ 381 w 957"/>
              <a:gd name="T61" fmla="*/ 263 h 958"/>
              <a:gd name="T62" fmla="*/ 478 w 957"/>
              <a:gd name="T63" fmla="*/ 300 h 958"/>
              <a:gd name="T64" fmla="*/ 576 w 957"/>
              <a:gd name="T65" fmla="*/ 263 h 958"/>
              <a:gd name="T66" fmla="*/ 672 w 957"/>
              <a:gd name="T67" fmla="*/ 342 h 958"/>
              <a:gd name="T68" fmla="*/ 658 w 957"/>
              <a:gd name="T69" fmla="*/ 404 h 958"/>
              <a:gd name="T70" fmla="*/ 748 w 957"/>
              <a:gd name="T71" fmla="*/ 542 h 958"/>
              <a:gd name="T72" fmla="*/ 714 w 957"/>
              <a:gd name="T73" fmla="*/ 660 h 958"/>
              <a:gd name="T74" fmla="*/ 695 w 957"/>
              <a:gd name="T75" fmla="*/ 65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7" h="958">
                <a:moveTo>
                  <a:pt x="957" y="404"/>
                </a:moveTo>
                <a:cubicBezTo>
                  <a:pt x="957" y="322"/>
                  <a:pt x="890" y="255"/>
                  <a:pt x="808" y="255"/>
                </a:cubicBezTo>
                <a:cubicBezTo>
                  <a:pt x="777" y="255"/>
                  <a:pt x="749" y="264"/>
                  <a:pt x="725" y="280"/>
                </a:cubicBezTo>
                <a:lnTo>
                  <a:pt x="621" y="194"/>
                </a:lnTo>
                <a:cubicBezTo>
                  <a:pt x="626" y="180"/>
                  <a:pt x="628" y="165"/>
                  <a:pt x="628" y="150"/>
                </a:cubicBezTo>
                <a:cubicBezTo>
                  <a:pt x="628" y="67"/>
                  <a:pt x="561" y="0"/>
                  <a:pt x="478" y="0"/>
                </a:cubicBezTo>
                <a:cubicBezTo>
                  <a:pt x="396" y="0"/>
                  <a:pt x="329" y="67"/>
                  <a:pt x="329" y="150"/>
                </a:cubicBezTo>
                <a:cubicBezTo>
                  <a:pt x="329" y="165"/>
                  <a:pt x="331" y="180"/>
                  <a:pt x="335" y="194"/>
                </a:cubicBezTo>
                <a:lnTo>
                  <a:pt x="224" y="286"/>
                </a:lnTo>
                <a:cubicBezTo>
                  <a:pt x="202" y="276"/>
                  <a:pt x="176" y="270"/>
                  <a:pt x="149" y="270"/>
                </a:cubicBezTo>
                <a:cubicBezTo>
                  <a:pt x="67" y="270"/>
                  <a:pt x="0" y="322"/>
                  <a:pt x="0" y="404"/>
                </a:cubicBezTo>
                <a:cubicBezTo>
                  <a:pt x="0" y="478"/>
                  <a:pt x="53" y="539"/>
                  <a:pt x="123" y="552"/>
                </a:cubicBezTo>
                <a:lnTo>
                  <a:pt x="163" y="696"/>
                </a:lnTo>
                <a:cubicBezTo>
                  <a:pt x="132" y="723"/>
                  <a:pt x="112" y="763"/>
                  <a:pt x="112" y="809"/>
                </a:cubicBezTo>
                <a:cubicBezTo>
                  <a:pt x="112" y="891"/>
                  <a:pt x="179" y="958"/>
                  <a:pt x="261" y="958"/>
                </a:cubicBezTo>
                <a:cubicBezTo>
                  <a:pt x="326" y="958"/>
                  <a:pt x="380" y="918"/>
                  <a:pt x="401" y="861"/>
                </a:cubicBezTo>
                <a:lnTo>
                  <a:pt x="555" y="861"/>
                </a:lnTo>
                <a:cubicBezTo>
                  <a:pt x="576" y="918"/>
                  <a:pt x="631" y="958"/>
                  <a:pt x="695" y="958"/>
                </a:cubicBezTo>
                <a:cubicBezTo>
                  <a:pt x="778" y="958"/>
                  <a:pt x="845" y="891"/>
                  <a:pt x="845" y="809"/>
                </a:cubicBezTo>
                <a:cubicBezTo>
                  <a:pt x="845" y="762"/>
                  <a:pt x="824" y="720"/>
                  <a:pt x="790" y="692"/>
                </a:cubicBezTo>
                <a:lnTo>
                  <a:pt x="831" y="552"/>
                </a:lnTo>
                <a:cubicBezTo>
                  <a:pt x="903" y="541"/>
                  <a:pt x="957" y="479"/>
                  <a:pt x="957" y="404"/>
                </a:cubicBezTo>
                <a:close/>
                <a:moveTo>
                  <a:pt x="695" y="659"/>
                </a:moveTo>
                <a:cubicBezTo>
                  <a:pt x="623" y="659"/>
                  <a:pt x="563" y="710"/>
                  <a:pt x="549" y="778"/>
                </a:cubicBezTo>
                <a:lnTo>
                  <a:pt x="408" y="778"/>
                </a:lnTo>
                <a:cubicBezTo>
                  <a:pt x="394" y="710"/>
                  <a:pt x="334" y="659"/>
                  <a:pt x="261" y="659"/>
                </a:cubicBezTo>
                <a:cubicBezTo>
                  <a:pt x="254" y="659"/>
                  <a:pt x="246" y="660"/>
                  <a:pt x="239" y="661"/>
                </a:cubicBezTo>
                <a:lnTo>
                  <a:pt x="206" y="543"/>
                </a:lnTo>
                <a:cubicBezTo>
                  <a:pt x="260" y="521"/>
                  <a:pt x="299" y="467"/>
                  <a:pt x="299" y="404"/>
                </a:cubicBezTo>
                <a:cubicBezTo>
                  <a:pt x="299" y="381"/>
                  <a:pt x="293" y="361"/>
                  <a:pt x="284" y="343"/>
                </a:cubicBezTo>
                <a:lnTo>
                  <a:pt x="381" y="263"/>
                </a:lnTo>
                <a:cubicBezTo>
                  <a:pt x="407" y="286"/>
                  <a:pt x="441" y="300"/>
                  <a:pt x="478" y="300"/>
                </a:cubicBezTo>
                <a:cubicBezTo>
                  <a:pt x="516" y="300"/>
                  <a:pt x="550" y="286"/>
                  <a:pt x="576" y="263"/>
                </a:cubicBezTo>
                <a:lnTo>
                  <a:pt x="672" y="342"/>
                </a:lnTo>
                <a:cubicBezTo>
                  <a:pt x="663" y="361"/>
                  <a:pt x="658" y="382"/>
                  <a:pt x="658" y="404"/>
                </a:cubicBezTo>
                <a:cubicBezTo>
                  <a:pt x="658" y="466"/>
                  <a:pt x="695" y="519"/>
                  <a:pt x="748" y="542"/>
                </a:cubicBezTo>
                <a:lnTo>
                  <a:pt x="714" y="660"/>
                </a:lnTo>
                <a:cubicBezTo>
                  <a:pt x="708" y="659"/>
                  <a:pt x="702" y="659"/>
                  <a:pt x="695" y="65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 name="Picture 15"/>
          <p:cNvPicPr>
            <a:picLocks noChangeAspect="1"/>
          </p:cNvPicPr>
          <p:nvPr/>
        </p:nvPicPr>
        <p:blipFill>
          <a:blip r:embed="rId5">
            <a:lum bright="100000"/>
          </a:blip>
          <a:stretch>
            <a:fillRect/>
          </a:stretch>
        </p:blipFill>
        <p:spPr>
          <a:xfrm>
            <a:off x="845222" y="5229852"/>
            <a:ext cx="646604" cy="645332"/>
          </a:xfrm>
          <a:prstGeom prst="rect">
            <a:avLst/>
          </a:prstGeom>
        </p:spPr>
      </p:pic>
      <p:sp>
        <p:nvSpPr>
          <p:cNvPr id="20" name="Freeform 11"/>
          <p:cNvSpPr>
            <a:spLocks noEditPoints="1"/>
          </p:cNvSpPr>
          <p:nvPr/>
        </p:nvSpPr>
        <p:spPr bwMode="auto">
          <a:xfrm>
            <a:off x="2135706" y="5229852"/>
            <a:ext cx="495690" cy="645332"/>
          </a:xfrm>
          <a:custGeom>
            <a:avLst/>
            <a:gdLst>
              <a:gd name="T0" fmla="*/ 316 w 632"/>
              <a:gd name="T1" fmla="*/ 0 h 821"/>
              <a:gd name="T2" fmla="*/ 0 w 632"/>
              <a:gd name="T3" fmla="*/ 122 h 821"/>
              <a:gd name="T4" fmla="*/ 0 w 632"/>
              <a:gd name="T5" fmla="*/ 697 h 821"/>
              <a:gd name="T6" fmla="*/ 316 w 632"/>
              <a:gd name="T7" fmla="*/ 821 h 821"/>
              <a:gd name="T8" fmla="*/ 632 w 632"/>
              <a:gd name="T9" fmla="*/ 699 h 821"/>
              <a:gd name="T10" fmla="*/ 632 w 632"/>
              <a:gd name="T11" fmla="*/ 124 h 821"/>
              <a:gd name="T12" fmla="*/ 316 w 632"/>
              <a:gd name="T13" fmla="*/ 0 h 821"/>
              <a:gd name="T14" fmla="*/ 7 w 632"/>
              <a:gd name="T15" fmla="*/ 723 h 821"/>
              <a:gd name="T16" fmla="*/ 7 w 632"/>
              <a:gd name="T17" fmla="*/ 716 h 821"/>
              <a:gd name="T18" fmla="*/ 7 w 632"/>
              <a:gd name="T19" fmla="*/ 723 h 821"/>
              <a:gd name="T20" fmla="*/ 225 w 632"/>
              <a:gd name="T21" fmla="*/ 365 h 821"/>
              <a:gd name="T22" fmla="*/ 194 w 632"/>
              <a:gd name="T23" fmla="*/ 381 h 821"/>
              <a:gd name="T24" fmla="*/ 194 w 632"/>
              <a:gd name="T25" fmla="*/ 426 h 821"/>
              <a:gd name="T26" fmla="*/ 166 w 632"/>
              <a:gd name="T27" fmla="*/ 487 h 821"/>
              <a:gd name="T28" fmla="*/ 166 w 632"/>
              <a:gd name="T29" fmla="*/ 489 h 821"/>
              <a:gd name="T30" fmla="*/ 194 w 632"/>
              <a:gd name="T31" fmla="*/ 564 h 821"/>
              <a:gd name="T32" fmla="*/ 194 w 632"/>
              <a:gd name="T33" fmla="*/ 615 h 821"/>
              <a:gd name="T34" fmla="*/ 201 w 632"/>
              <a:gd name="T35" fmla="*/ 639 h 821"/>
              <a:gd name="T36" fmla="*/ 225 w 632"/>
              <a:gd name="T37" fmla="*/ 646 h 821"/>
              <a:gd name="T38" fmla="*/ 225 w 632"/>
              <a:gd name="T39" fmla="*/ 690 h 821"/>
              <a:gd name="T40" fmla="*/ 155 w 632"/>
              <a:gd name="T41" fmla="*/ 671 h 821"/>
              <a:gd name="T42" fmla="*/ 134 w 632"/>
              <a:gd name="T43" fmla="*/ 604 h 821"/>
              <a:gd name="T44" fmla="*/ 134 w 632"/>
              <a:gd name="T45" fmla="*/ 547 h 821"/>
              <a:gd name="T46" fmla="*/ 103 w 632"/>
              <a:gd name="T47" fmla="*/ 517 h 821"/>
              <a:gd name="T48" fmla="*/ 103 w 632"/>
              <a:gd name="T49" fmla="*/ 459 h 821"/>
              <a:gd name="T50" fmla="*/ 134 w 632"/>
              <a:gd name="T51" fmla="*/ 433 h 821"/>
              <a:gd name="T52" fmla="*/ 134 w 632"/>
              <a:gd name="T53" fmla="*/ 388 h 821"/>
              <a:gd name="T54" fmla="*/ 155 w 632"/>
              <a:gd name="T55" fmla="*/ 332 h 821"/>
              <a:gd name="T56" fmla="*/ 225 w 632"/>
              <a:gd name="T57" fmla="*/ 316 h 821"/>
              <a:gd name="T58" fmla="*/ 225 w 632"/>
              <a:gd name="T59" fmla="*/ 365 h 821"/>
              <a:gd name="T60" fmla="*/ 536 w 632"/>
              <a:gd name="T61" fmla="*/ 473 h 821"/>
              <a:gd name="T62" fmla="*/ 536 w 632"/>
              <a:gd name="T63" fmla="*/ 519 h 821"/>
              <a:gd name="T64" fmla="*/ 505 w 632"/>
              <a:gd name="T65" fmla="*/ 550 h 821"/>
              <a:gd name="T66" fmla="*/ 505 w 632"/>
              <a:gd name="T67" fmla="*/ 604 h 821"/>
              <a:gd name="T68" fmla="*/ 484 w 632"/>
              <a:gd name="T69" fmla="*/ 674 h 821"/>
              <a:gd name="T70" fmla="*/ 412 w 632"/>
              <a:gd name="T71" fmla="*/ 692 h 821"/>
              <a:gd name="T72" fmla="*/ 412 w 632"/>
              <a:gd name="T73" fmla="*/ 648 h 821"/>
              <a:gd name="T74" fmla="*/ 435 w 632"/>
              <a:gd name="T75" fmla="*/ 641 h 821"/>
              <a:gd name="T76" fmla="*/ 442 w 632"/>
              <a:gd name="T77" fmla="*/ 618 h 821"/>
              <a:gd name="T78" fmla="*/ 442 w 632"/>
              <a:gd name="T79" fmla="*/ 566 h 821"/>
              <a:gd name="T80" fmla="*/ 473 w 632"/>
              <a:gd name="T81" fmla="*/ 491 h 821"/>
              <a:gd name="T82" fmla="*/ 473 w 632"/>
              <a:gd name="T83" fmla="*/ 489 h 821"/>
              <a:gd name="T84" fmla="*/ 442 w 632"/>
              <a:gd name="T85" fmla="*/ 426 h 821"/>
              <a:gd name="T86" fmla="*/ 442 w 632"/>
              <a:gd name="T87" fmla="*/ 384 h 821"/>
              <a:gd name="T88" fmla="*/ 412 w 632"/>
              <a:gd name="T89" fmla="*/ 367 h 821"/>
              <a:gd name="T90" fmla="*/ 412 w 632"/>
              <a:gd name="T91" fmla="*/ 318 h 821"/>
              <a:gd name="T92" fmla="*/ 482 w 632"/>
              <a:gd name="T93" fmla="*/ 335 h 821"/>
              <a:gd name="T94" fmla="*/ 505 w 632"/>
              <a:gd name="T95" fmla="*/ 391 h 821"/>
              <a:gd name="T96" fmla="*/ 505 w 632"/>
              <a:gd name="T97" fmla="*/ 435 h 821"/>
              <a:gd name="T98" fmla="*/ 536 w 632"/>
              <a:gd name="T99" fmla="*/ 459 h 821"/>
              <a:gd name="T100" fmla="*/ 536 w 632"/>
              <a:gd name="T101" fmla="*/ 473 h 821"/>
              <a:gd name="T102" fmla="*/ 316 w 632"/>
              <a:gd name="T103" fmla="*/ 178 h 821"/>
              <a:gd name="T104" fmla="*/ 92 w 632"/>
              <a:gd name="T105" fmla="*/ 110 h 821"/>
              <a:gd name="T106" fmla="*/ 316 w 632"/>
              <a:gd name="T107" fmla="*/ 43 h 821"/>
              <a:gd name="T108" fmla="*/ 540 w 632"/>
              <a:gd name="T109" fmla="*/ 110 h 821"/>
              <a:gd name="T110" fmla="*/ 316 w 632"/>
              <a:gd name="T111" fmla="*/ 178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2" h="821">
                <a:moveTo>
                  <a:pt x="316" y="0"/>
                </a:moveTo>
                <a:cubicBezTo>
                  <a:pt x="141" y="0"/>
                  <a:pt x="0" y="59"/>
                  <a:pt x="0" y="122"/>
                </a:cubicBezTo>
                <a:lnTo>
                  <a:pt x="0" y="697"/>
                </a:lnTo>
                <a:cubicBezTo>
                  <a:pt x="0" y="760"/>
                  <a:pt x="143" y="821"/>
                  <a:pt x="316" y="821"/>
                </a:cubicBezTo>
                <a:cubicBezTo>
                  <a:pt x="491" y="821"/>
                  <a:pt x="632" y="765"/>
                  <a:pt x="632" y="699"/>
                </a:cubicBezTo>
                <a:lnTo>
                  <a:pt x="632" y="124"/>
                </a:lnTo>
                <a:cubicBezTo>
                  <a:pt x="632" y="61"/>
                  <a:pt x="489" y="0"/>
                  <a:pt x="316" y="0"/>
                </a:cubicBezTo>
                <a:close/>
                <a:moveTo>
                  <a:pt x="7" y="723"/>
                </a:moveTo>
                <a:lnTo>
                  <a:pt x="7" y="716"/>
                </a:lnTo>
                <a:cubicBezTo>
                  <a:pt x="7" y="718"/>
                  <a:pt x="7" y="720"/>
                  <a:pt x="7" y="723"/>
                </a:cubicBezTo>
                <a:close/>
                <a:moveTo>
                  <a:pt x="225" y="365"/>
                </a:moveTo>
                <a:cubicBezTo>
                  <a:pt x="204" y="365"/>
                  <a:pt x="194" y="358"/>
                  <a:pt x="194" y="381"/>
                </a:cubicBezTo>
                <a:lnTo>
                  <a:pt x="194" y="426"/>
                </a:lnTo>
                <a:cubicBezTo>
                  <a:pt x="194" y="459"/>
                  <a:pt x="190" y="480"/>
                  <a:pt x="166" y="487"/>
                </a:cubicBezTo>
                <a:lnTo>
                  <a:pt x="166" y="489"/>
                </a:lnTo>
                <a:cubicBezTo>
                  <a:pt x="190" y="498"/>
                  <a:pt x="194" y="524"/>
                  <a:pt x="194" y="564"/>
                </a:cubicBezTo>
                <a:lnTo>
                  <a:pt x="194" y="615"/>
                </a:lnTo>
                <a:cubicBezTo>
                  <a:pt x="194" y="632"/>
                  <a:pt x="197" y="632"/>
                  <a:pt x="201" y="639"/>
                </a:cubicBezTo>
                <a:cubicBezTo>
                  <a:pt x="206" y="646"/>
                  <a:pt x="213" y="646"/>
                  <a:pt x="225" y="646"/>
                </a:cubicBezTo>
                <a:lnTo>
                  <a:pt x="225" y="690"/>
                </a:lnTo>
                <a:cubicBezTo>
                  <a:pt x="192" y="690"/>
                  <a:pt x="169" y="683"/>
                  <a:pt x="155" y="671"/>
                </a:cubicBezTo>
                <a:cubicBezTo>
                  <a:pt x="141" y="660"/>
                  <a:pt x="134" y="636"/>
                  <a:pt x="134" y="604"/>
                </a:cubicBezTo>
                <a:lnTo>
                  <a:pt x="134" y="547"/>
                </a:lnTo>
                <a:cubicBezTo>
                  <a:pt x="134" y="517"/>
                  <a:pt x="122" y="517"/>
                  <a:pt x="103" y="517"/>
                </a:cubicBezTo>
                <a:lnTo>
                  <a:pt x="103" y="459"/>
                </a:lnTo>
                <a:cubicBezTo>
                  <a:pt x="124" y="459"/>
                  <a:pt x="134" y="459"/>
                  <a:pt x="134" y="433"/>
                </a:cubicBezTo>
                <a:lnTo>
                  <a:pt x="134" y="388"/>
                </a:lnTo>
                <a:cubicBezTo>
                  <a:pt x="134" y="360"/>
                  <a:pt x="141" y="342"/>
                  <a:pt x="155" y="332"/>
                </a:cubicBezTo>
                <a:cubicBezTo>
                  <a:pt x="169" y="321"/>
                  <a:pt x="192" y="316"/>
                  <a:pt x="225" y="316"/>
                </a:cubicBezTo>
                <a:lnTo>
                  <a:pt x="225" y="365"/>
                </a:lnTo>
                <a:close/>
                <a:moveTo>
                  <a:pt x="536" y="473"/>
                </a:moveTo>
                <a:lnTo>
                  <a:pt x="536" y="519"/>
                </a:lnTo>
                <a:cubicBezTo>
                  <a:pt x="515" y="519"/>
                  <a:pt x="505" y="519"/>
                  <a:pt x="505" y="550"/>
                </a:cubicBezTo>
                <a:lnTo>
                  <a:pt x="505" y="604"/>
                </a:lnTo>
                <a:cubicBezTo>
                  <a:pt x="505" y="636"/>
                  <a:pt x="498" y="660"/>
                  <a:pt x="484" y="674"/>
                </a:cubicBezTo>
                <a:cubicBezTo>
                  <a:pt x="470" y="685"/>
                  <a:pt x="447" y="692"/>
                  <a:pt x="412" y="692"/>
                </a:cubicBezTo>
                <a:lnTo>
                  <a:pt x="412" y="648"/>
                </a:lnTo>
                <a:cubicBezTo>
                  <a:pt x="421" y="648"/>
                  <a:pt x="431" y="646"/>
                  <a:pt x="435" y="641"/>
                </a:cubicBezTo>
                <a:cubicBezTo>
                  <a:pt x="440" y="634"/>
                  <a:pt x="442" y="634"/>
                  <a:pt x="442" y="618"/>
                </a:cubicBezTo>
                <a:lnTo>
                  <a:pt x="442" y="566"/>
                </a:lnTo>
                <a:cubicBezTo>
                  <a:pt x="442" y="526"/>
                  <a:pt x="449" y="503"/>
                  <a:pt x="473" y="491"/>
                </a:cubicBezTo>
                <a:lnTo>
                  <a:pt x="473" y="489"/>
                </a:lnTo>
                <a:cubicBezTo>
                  <a:pt x="449" y="482"/>
                  <a:pt x="442" y="461"/>
                  <a:pt x="442" y="426"/>
                </a:cubicBezTo>
                <a:lnTo>
                  <a:pt x="442" y="384"/>
                </a:lnTo>
                <a:cubicBezTo>
                  <a:pt x="442" y="360"/>
                  <a:pt x="431" y="367"/>
                  <a:pt x="412" y="367"/>
                </a:cubicBezTo>
                <a:lnTo>
                  <a:pt x="412" y="318"/>
                </a:lnTo>
                <a:cubicBezTo>
                  <a:pt x="445" y="318"/>
                  <a:pt x="468" y="325"/>
                  <a:pt x="482" y="335"/>
                </a:cubicBezTo>
                <a:cubicBezTo>
                  <a:pt x="496" y="346"/>
                  <a:pt x="505" y="365"/>
                  <a:pt x="505" y="391"/>
                </a:cubicBezTo>
                <a:lnTo>
                  <a:pt x="505" y="435"/>
                </a:lnTo>
                <a:cubicBezTo>
                  <a:pt x="505" y="461"/>
                  <a:pt x="515" y="459"/>
                  <a:pt x="536" y="459"/>
                </a:cubicBezTo>
                <a:lnTo>
                  <a:pt x="536" y="473"/>
                </a:lnTo>
                <a:close/>
                <a:moveTo>
                  <a:pt x="316" y="178"/>
                </a:moveTo>
                <a:cubicBezTo>
                  <a:pt x="192" y="178"/>
                  <a:pt x="92" y="148"/>
                  <a:pt x="92" y="110"/>
                </a:cubicBezTo>
                <a:cubicBezTo>
                  <a:pt x="92" y="73"/>
                  <a:pt x="192" y="43"/>
                  <a:pt x="316" y="43"/>
                </a:cubicBezTo>
                <a:cubicBezTo>
                  <a:pt x="440" y="43"/>
                  <a:pt x="540" y="73"/>
                  <a:pt x="540" y="110"/>
                </a:cubicBezTo>
                <a:cubicBezTo>
                  <a:pt x="540" y="150"/>
                  <a:pt x="440" y="178"/>
                  <a:pt x="316" y="17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2"/>
          <p:cNvSpPr>
            <a:spLocks noEditPoints="1"/>
          </p:cNvSpPr>
          <p:nvPr/>
        </p:nvSpPr>
        <p:spPr bwMode="auto">
          <a:xfrm>
            <a:off x="3292196" y="5315092"/>
            <a:ext cx="560092" cy="560092"/>
          </a:xfrm>
          <a:custGeom>
            <a:avLst/>
            <a:gdLst>
              <a:gd name="T0" fmla="*/ 1024 w 1026"/>
              <a:gd name="T1" fmla="*/ 601 h 1021"/>
              <a:gd name="T2" fmla="*/ 1024 w 1026"/>
              <a:gd name="T3" fmla="*/ 353 h 1021"/>
              <a:gd name="T4" fmla="*/ 742 w 1026"/>
              <a:gd name="T5" fmla="*/ 598 h 1021"/>
              <a:gd name="T6" fmla="*/ 737 w 1026"/>
              <a:gd name="T7" fmla="*/ 598 h 1021"/>
              <a:gd name="T8" fmla="*/ 737 w 1026"/>
              <a:gd name="T9" fmla="*/ 353 h 1021"/>
              <a:gd name="T10" fmla="*/ 455 w 1026"/>
              <a:gd name="T11" fmla="*/ 598 h 1021"/>
              <a:gd name="T12" fmla="*/ 455 w 1026"/>
              <a:gd name="T13" fmla="*/ 86 h 1021"/>
              <a:gd name="T14" fmla="*/ 233 w 1026"/>
              <a:gd name="T15" fmla="*/ 0 h 1021"/>
              <a:gd name="T16" fmla="*/ 0 w 1026"/>
              <a:gd name="T17" fmla="*/ 86 h 1021"/>
              <a:gd name="T18" fmla="*/ 0 w 1026"/>
              <a:gd name="T19" fmla="*/ 1021 h 1021"/>
              <a:gd name="T20" fmla="*/ 1026 w 1026"/>
              <a:gd name="T21" fmla="*/ 1021 h 1021"/>
              <a:gd name="T22" fmla="*/ 1024 w 1026"/>
              <a:gd name="T23" fmla="*/ 601 h 1021"/>
              <a:gd name="T24" fmla="*/ 230 w 1026"/>
              <a:gd name="T25" fmla="*/ 126 h 1021"/>
              <a:gd name="T26" fmla="*/ 64 w 1026"/>
              <a:gd name="T27" fmla="*/ 79 h 1021"/>
              <a:gd name="T28" fmla="*/ 230 w 1026"/>
              <a:gd name="T29" fmla="*/ 32 h 1021"/>
              <a:gd name="T30" fmla="*/ 396 w 1026"/>
              <a:gd name="T31" fmla="*/ 79 h 1021"/>
              <a:gd name="T32" fmla="*/ 230 w 1026"/>
              <a:gd name="T33" fmla="*/ 126 h 1021"/>
              <a:gd name="T34" fmla="*/ 715 w 1026"/>
              <a:gd name="T35" fmla="*/ 855 h 1021"/>
              <a:gd name="T36" fmla="*/ 601 w 1026"/>
              <a:gd name="T37" fmla="*/ 855 h 1021"/>
              <a:gd name="T38" fmla="*/ 601 w 1026"/>
              <a:gd name="T39" fmla="*/ 742 h 1021"/>
              <a:gd name="T40" fmla="*/ 715 w 1026"/>
              <a:gd name="T41" fmla="*/ 742 h 1021"/>
              <a:gd name="T42" fmla="*/ 715 w 1026"/>
              <a:gd name="T43" fmla="*/ 855 h 1021"/>
              <a:gd name="T44" fmla="*/ 517 w 1026"/>
              <a:gd name="T45" fmla="*/ 855 h 1021"/>
              <a:gd name="T46" fmla="*/ 403 w 1026"/>
              <a:gd name="T47" fmla="*/ 855 h 1021"/>
              <a:gd name="T48" fmla="*/ 403 w 1026"/>
              <a:gd name="T49" fmla="*/ 742 h 1021"/>
              <a:gd name="T50" fmla="*/ 517 w 1026"/>
              <a:gd name="T51" fmla="*/ 742 h 1021"/>
              <a:gd name="T52" fmla="*/ 517 w 1026"/>
              <a:gd name="T53" fmla="*/ 855 h 1021"/>
              <a:gd name="T54" fmla="*/ 804 w 1026"/>
              <a:gd name="T55" fmla="*/ 855 h 1021"/>
              <a:gd name="T56" fmla="*/ 804 w 1026"/>
              <a:gd name="T57" fmla="*/ 742 h 1021"/>
              <a:gd name="T58" fmla="*/ 917 w 1026"/>
              <a:gd name="T59" fmla="*/ 742 h 1021"/>
              <a:gd name="T60" fmla="*/ 917 w 1026"/>
              <a:gd name="T61" fmla="*/ 855 h 1021"/>
              <a:gd name="T62" fmla="*/ 804 w 1026"/>
              <a:gd name="T63" fmla="*/ 855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6" h="1021">
                <a:moveTo>
                  <a:pt x="1024" y="601"/>
                </a:moveTo>
                <a:lnTo>
                  <a:pt x="1024" y="353"/>
                </a:lnTo>
                <a:lnTo>
                  <a:pt x="742" y="598"/>
                </a:lnTo>
                <a:lnTo>
                  <a:pt x="737" y="598"/>
                </a:lnTo>
                <a:lnTo>
                  <a:pt x="737" y="353"/>
                </a:lnTo>
                <a:lnTo>
                  <a:pt x="455" y="598"/>
                </a:lnTo>
                <a:lnTo>
                  <a:pt x="455" y="86"/>
                </a:lnTo>
                <a:cubicBezTo>
                  <a:pt x="455" y="44"/>
                  <a:pt x="359" y="0"/>
                  <a:pt x="233" y="0"/>
                </a:cubicBezTo>
                <a:cubicBezTo>
                  <a:pt x="106" y="0"/>
                  <a:pt x="0" y="42"/>
                  <a:pt x="0" y="86"/>
                </a:cubicBezTo>
                <a:lnTo>
                  <a:pt x="0" y="1021"/>
                </a:lnTo>
                <a:lnTo>
                  <a:pt x="1026" y="1021"/>
                </a:lnTo>
                <a:lnTo>
                  <a:pt x="1024" y="601"/>
                </a:lnTo>
                <a:close/>
                <a:moveTo>
                  <a:pt x="230" y="126"/>
                </a:moveTo>
                <a:cubicBezTo>
                  <a:pt x="139" y="126"/>
                  <a:pt x="64" y="104"/>
                  <a:pt x="64" y="79"/>
                </a:cubicBezTo>
                <a:cubicBezTo>
                  <a:pt x="64" y="54"/>
                  <a:pt x="139" y="32"/>
                  <a:pt x="230" y="32"/>
                </a:cubicBezTo>
                <a:cubicBezTo>
                  <a:pt x="322" y="32"/>
                  <a:pt x="396" y="52"/>
                  <a:pt x="396" y="79"/>
                </a:cubicBezTo>
                <a:cubicBezTo>
                  <a:pt x="396" y="104"/>
                  <a:pt x="322" y="126"/>
                  <a:pt x="230" y="126"/>
                </a:cubicBezTo>
                <a:close/>
                <a:moveTo>
                  <a:pt x="715" y="855"/>
                </a:moveTo>
                <a:lnTo>
                  <a:pt x="601" y="855"/>
                </a:lnTo>
                <a:lnTo>
                  <a:pt x="601" y="742"/>
                </a:lnTo>
                <a:lnTo>
                  <a:pt x="715" y="742"/>
                </a:lnTo>
                <a:lnTo>
                  <a:pt x="715" y="855"/>
                </a:lnTo>
                <a:close/>
                <a:moveTo>
                  <a:pt x="517" y="855"/>
                </a:moveTo>
                <a:lnTo>
                  <a:pt x="403" y="855"/>
                </a:lnTo>
                <a:lnTo>
                  <a:pt x="403" y="742"/>
                </a:lnTo>
                <a:lnTo>
                  <a:pt x="517" y="742"/>
                </a:lnTo>
                <a:lnTo>
                  <a:pt x="517" y="855"/>
                </a:lnTo>
                <a:close/>
                <a:moveTo>
                  <a:pt x="804" y="855"/>
                </a:moveTo>
                <a:lnTo>
                  <a:pt x="804" y="742"/>
                </a:lnTo>
                <a:lnTo>
                  <a:pt x="917" y="742"/>
                </a:lnTo>
                <a:lnTo>
                  <a:pt x="917" y="855"/>
                </a:lnTo>
                <a:lnTo>
                  <a:pt x="804" y="85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5" name="Picture 24"/>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3219828" y="4029532"/>
            <a:ext cx="688383" cy="688383"/>
          </a:xfrm>
          <a:prstGeom prst="rect">
            <a:avLst/>
          </a:prstGeom>
        </p:spPr>
      </p:pic>
      <p:grpSp>
        <p:nvGrpSpPr>
          <p:cNvPr id="39" name="Group 38"/>
          <p:cNvGrpSpPr/>
          <p:nvPr/>
        </p:nvGrpSpPr>
        <p:grpSpPr>
          <a:xfrm>
            <a:off x="2026976" y="4049929"/>
            <a:ext cx="647587" cy="647587"/>
            <a:chOff x="2064180" y="3381945"/>
            <a:chExt cx="647587" cy="647587"/>
          </a:xfrm>
        </p:grpSpPr>
        <p:sp>
          <p:nvSpPr>
            <p:cNvPr id="37" name="Oval 36"/>
            <p:cNvSpPr/>
            <p:nvPr/>
          </p:nvSpPr>
          <p:spPr>
            <a:xfrm>
              <a:off x="2064180" y="3381945"/>
              <a:ext cx="647587" cy="647587"/>
            </a:xfrm>
            <a:prstGeom prst="ellipse">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2172910" y="3490675"/>
              <a:ext cx="430125" cy="430125"/>
            </a:xfrm>
            <a:prstGeom prst="ellipse">
              <a:avLst/>
            </a:prstGeom>
            <a:solidFill>
              <a:srgbClr val="00698E"/>
            </a:solidFill>
            <a:ln w="57150">
              <a:solidFill>
                <a:srgbClr val="299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9" name="TextBox 48"/>
          <p:cNvSpPr txBox="1"/>
          <p:nvPr/>
        </p:nvSpPr>
        <p:spPr>
          <a:xfrm>
            <a:off x="1351193" y="2142429"/>
            <a:ext cx="1999150" cy="369332"/>
          </a:xfrm>
          <a:prstGeom prst="rect">
            <a:avLst/>
          </a:prstGeom>
          <a:noFill/>
        </p:spPr>
        <p:txBody>
          <a:bodyPr wrap="square" rtlCol="0">
            <a:spAutoFit/>
          </a:bodyPr>
          <a:lstStyle/>
          <a:p>
            <a:r>
              <a:rPr lang="en-GB" dirty="0">
                <a:solidFill>
                  <a:schemeClr val="bg1"/>
                </a:solidFill>
                <a:latin typeface="Segoe UI Light" panose="020B0502040204020203" pitchFamily="34" charset="0"/>
                <a:cs typeface="Segoe UI Light" panose="020B0502040204020203" pitchFamily="34" charset="0"/>
              </a:rPr>
              <a:t>x platform, x cloud</a:t>
            </a:r>
          </a:p>
        </p:txBody>
      </p:sp>
      <p:sp>
        <p:nvSpPr>
          <p:cNvPr id="27" name="Rectangle: Rounded Corners 26"/>
          <p:cNvSpPr/>
          <p:nvPr/>
        </p:nvSpPr>
        <p:spPr>
          <a:xfrm>
            <a:off x="5548135" y="4889956"/>
            <a:ext cx="5850610" cy="821450"/>
          </a:xfrm>
          <a:prstGeom prst="roundRect">
            <a:avLst>
              <a:gd name="adj" fmla="val 6938"/>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management</a:t>
            </a:r>
          </a:p>
        </p:txBody>
      </p:sp>
      <p:sp>
        <p:nvSpPr>
          <p:cNvPr id="28" name="Rectangle: Rounded Corners 27"/>
          <p:cNvSpPr/>
          <p:nvPr/>
        </p:nvSpPr>
        <p:spPr>
          <a:xfrm>
            <a:off x="5548135" y="3914920"/>
            <a:ext cx="5850610" cy="821450"/>
          </a:xfrm>
          <a:prstGeom prst="roundRect">
            <a:avLst>
              <a:gd name="adj" fmla="val 6938"/>
            </a:avLst>
          </a:prstGeom>
          <a:solidFill>
            <a:srgbClr val="00A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Resource scheduling</a:t>
            </a:r>
          </a:p>
        </p:txBody>
      </p:sp>
      <p:sp>
        <p:nvSpPr>
          <p:cNvPr id="29" name="Rectangle: Rounded Corners 28"/>
          <p:cNvSpPr/>
          <p:nvPr/>
        </p:nvSpPr>
        <p:spPr>
          <a:xfrm>
            <a:off x="5548137" y="2935232"/>
            <a:ext cx="1914298" cy="821452"/>
          </a:xfrm>
          <a:prstGeom prst="roundRect">
            <a:avLst>
              <a:gd name="adj" fmla="val 6938"/>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State</a:t>
            </a:r>
          </a:p>
        </p:txBody>
      </p:sp>
      <p:sp>
        <p:nvSpPr>
          <p:cNvPr id="31" name="Rectangle: Rounded Corners 30"/>
          <p:cNvSpPr/>
          <p:nvPr/>
        </p:nvSpPr>
        <p:spPr>
          <a:xfrm>
            <a:off x="5548135" y="1955545"/>
            <a:ext cx="4053065" cy="821451"/>
          </a:xfrm>
          <a:prstGeom prst="roundRect">
            <a:avLst>
              <a:gd name="adj" fmla="val 6938"/>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Application frameworks</a:t>
            </a:r>
          </a:p>
        </p:txBody>
      </p:sp>
      <p:sp>
        <p:nvSpPr>
          <p:cNvPr id="36" name="Rectangle: Rounded Corners 35"/>
          <p:cNvSpPr/>
          <p:nvPr/>
        </p:nvSpPr>
        <p:spPr>
          <a:xfrm>
            <a:off x="7593656" y="2935232"/>
            <a:ext cx="2007544" cy="821450"/>
          </a:xfrm>
          <a:prstGeom prst="roundRect">
            <a:avLst>
              <a:gd name="adj" fmla="val 6938"/>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Discovery</a:t>
            </a:r>
          </a:p>
        </p:txBody>
      </p:sp>
      <p:sp>
        <p:nvSpPr>
          <p:cNvPr id="50" name="Rectangle: Rounded Corners 49"/>
          <p:cNvSpPr/>
          <p:nvPr/>
        </p:nvSpPr>
        <p:spPr>
          <a:xfrm>
            <a:off x="9732935" y="2935232"/>
            <a:ext cx="1665809" cy="821452"/>
          </a:xfrm>
          <a:prstGeom prst="roundRect">
            <a:avLst>
              <a:gd name="adj" fmla="val 6938"/>
            </a:avLst>
          </a:prstGeom>
          <a:solidFill>
            <a:srgbClr val="0085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Health</a:t>
            </a:r>
          </a:p>
        </p:txBody>
      </p:sp>
      <p:sp>
        <p:nvSpPr>
          <p:cNvPr id="52" name="Rectangle: Rounded Corners 51"/>
          <p:cNvSpPr/>
          <p:nvPr/>
        </p:nvSpPr>
        <p:spPr>
          <a:xfrm>
            <a:off x="9732935" y="1955545"/>
            <a:ext cx="1665809" cy="821450"/>
          </a:xfrm>
          <a:prstGeom prst="roundRect">
            <a:avLst>
              <a:gd name="adj" fmla="val 6938"/>
            </a:avLst>
          </a:prstGeom>
          <a:solidFill>
            <a:srgbClr val="006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ALM</a:t>
            </a:r>
          </a:p>
        </p:txBody>
      </p:sp>
    </p:spTree>
    <p:extLst>
      <p:ext uri="{BB962C8B-B14F-4D97-AF65-F5344CB8AC3E}">
        <p14:creationId xmlns:p14="http://schemas.microsoft.com/office/powerpoint/2010/main" val="245047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p:cNvSpPr/>
          <p:nvPr/>
        </p:nvSpPr>
        <p:spPr>
          <a:xfrm>
            <a:off x="3942080" y="1320800"/>
            <a:ext cx="4023360" cy="3891280"/>
          </a:xfrm>
          <a:prstGeom prst="roundRect">
            <a:avLst>
              <a:gd name="adj" fmla="val 3788"/>
            </a:avLst>
          </a:prstGeom>
          <a:noFill/>
          <a:ln w="3810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p:cNvGrpSpPr/>
          <p:nvPr/>
        </p:nvGrpSpPr>
        <p:grpSpPr>
          <a:xfrm>
            <a:off x="4124960" y="1524000"/>
            <a:ext cx="3657600" cy="3454400"/>
            <a:chOff x="3911600" y="2418080"/>
            <a:chExt cx="3657600" cy="3454400"/>
          </a:xfrm>
        </p:grpSpPr>
        <p:sp>
          <p:nvSpPr>
            <p:cNvPr id="5" name="Rectangle: Rounded Corners 4"/>
            <p:cNvSpPr/>
            <p:nvPr/>
          </p:nvSpPr>
          <p:spPr>
            <a:xfrm>
              <a:off x="391160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p:cNvSpPr/>
            <p:nvPr/>
          </p:nvSpPr>
          <p:spPr>
            <a:xfrm>
              <a:off x="526288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p:cNvSpPr/>
            <p:nvPr/>
          </p:nvSpPr>
          <p:spPr>
            <a:xfrm>
              <a:off x="661416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91160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p:cNvSpPr/>
            <p:nvPr/>
          </p:nvSpPr>
          <p:spPr>
            <a:xfrm>
              <a:off x="526288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p:cNvSpPr/>
            <p:nvPr/>
          </p:nvSpPr>
          <p:spPr>
            <a:xfrm>
              <a:off x="661416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p:cNvSpPr/>
            <p:nvPr/>
          </p:nvSpPr>
          <p:spPr>
            <a:xfrm>
              <a:off x="391160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p:cNvSpPr/>
            <p:nvPr/>
          </p:nvSpPr>
          <p:spPr>
            <a:xfrm>
              <a:off x="526288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661416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3" name="Group 92"/>
          <p:cNvGrpSpPr/>
          <p:nvPr/>
        </p:nvGrpSpPr>
        <p:grpSpPr>
          <a:xfrm>
            <a:off x="7669697" y="1901825"/>
            <a:ext cx="645160" cy="2695575"/>
            <a:chOff x="6776562" y="1901825"/>
            <a:chExt cx="645160" cy="2695575"/>
          </a:xfrm>
        </p:grpSpPr>
        <p:sp>
          <p:nvSpPr>
            <p:cNvPr id="58" name="Oval 57"/>
            <p:cNvSpPr/>
            <p:nvPr/>
          </p:nvSpPr>
          <p:spPr>
            <a:xfrm>
              <a:off x="7228682" y="1901825"/>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7210936" y="313475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7132162" y="440436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2" name="Straight Connector 61"/>
            <p:cNvCxnSpPr>
              <a:stCxn id="58" idx="2"/>
            </p:cNvCxnSpPr>
            <p:nvPr/>
          </p:nvCxnSpPr>
          <p:spPr>
            <a:xfrm flipH="1">
              <a:off x="6873082" y="1998345"/>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855336" y="323127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776562" y="450088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4283242" y="1969636"/>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6057565"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4695524" y="428117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Oval 71"/>
          <p:cNvSpPr/>
          <p:nvPr/>
        </p:nvSpPr>
        <p:spPr>
          <a:xfrm>
            <a:off x="7429099" y="292163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4695524" y="332613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p:cNvSpPr/>
          <p:nvPr/>
        </p:nvSpPr>
        <p:spPr>
          <a:xfrm>
            <a:off x="4283208"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4669155" y="1669682"/>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4638842" y="2119228"/>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p:cNvSpPr/>
          <p:nvPr/>
        </p:nvSpPr>
        <p:spPr>
          <a:xfrm>
            <a:off x="6035040" y="187515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Oval 77"/>
          <p:cNvSpPr/>
          <p:nvPr/>
        </p:nvSpPr>
        <p:spPr>
          <a:xfrm>
            <a:off x="6999170" y="2061143"/>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p:cNvSpPr/>
          <p:nvPr/>
        </p:nvSpPr>
        <p:spPr>
          <a:xfrm>
            <a:off x="5805705" y="4281170"/>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Oval 79"/>
          <p:cNvSpPr/>
          <p:nvPr/>
        </p:nvSpPr>
        <p:spPr>
          <a:xfrm>
            <a:off x="7429099" y="450088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70257" y="428117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p:cNvSpPr/>
          <p:nvPr/>
        </p:nvSpPr>
        <p:spPr>
          <a:xfrm>
            <a:off x="7062236" y="3156585"/>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p:cNvSpPr/>
          <p:nvPr/>
        </p:nvSpPr>
        <p:spPr>
          <a:xfrm>
            <a:off x="7406807" y="3325177"/>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p:cNvSpPr/>
          <p:nvPr/>
        </p:nvSpPr>
        <p:spPr>
          <a:xfrm>
            <a:off x="7347017" y="176530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Arrow Connector 84"/>
          <p:cNvCxnSpPr/>
          <p:nvPr/>
        </p:nvCxnSpPr>
        <p:spPr>
          <a:xfrm flipH="1" flipV="1">
            <a:off x="8738307" y="2761763"/>
            <a:ext cx="1156824" cy="1041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8727674" y="3250201"/>
            <a:ext cx="1156824"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8738307" y="3733057"/>
            <a:ext cx="1144289" cy="103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p:cNvSpPr/>
          <p:nvPr/>
        </p:nvSpPr>
        <p:spPr>
          <a:xfrm>
            <a:off x="4072270"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ectangle: Rounded Corners 97"/>
          <p:cNvSpPr/>
          <p:nvPr/>
        </p:nvSpPr>
        <p:spPr>
          <a:xfrm>
            <a:off x="5409617"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Rectangle: Rounded Corners 98"/>
          <p:cNvSpPr/>
          <p:nvPr/>
        </p:nvSpPr>
        <p:spPr>
          <a:xfrm>
            <a:off x="6760162"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449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p:cNvSpPr/>
          <p:nvPr/>
        </p:nvSpPr>
        <p:spPr>
          <a:xfrm>
            <a:off x="3942080" y="83762"/>
            <a:ext cx="4023360" cy="5128318"/>
          </a:xfrm>
          <a:prstGeom prst="roundRect">
            <a:avLst>
              <a:gd name="adj" fmla="val 3788"/>
            </a:avLst>
          </a:prstGeom>
          <a:noFill/>
          <a:ln w="3810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p:cNvGrpSpPr/>
          <p:nvPr/>
        </p:nvGrpSpPr>
        <p:grpSpPr>
          <a:xfrm>
            <a:off x="4124960" y="1524000"/>
            <a:ext cx="3657600" cy="3454400"/>
            <a:chOff x="3911600" y="2418080"/>
            <a:chExt cx="3657600" cy="3454400"/>
          </a:xfrm>
        </p:grpSpPr>
        <p:sp>
          <p:nvSpPr>
            <p:cNvPr id="5" name="Rectangle: Rounded Corners 4"/>
            <p:cNvSpPr/>
            <p:nvPr/>
          </p:nvSpPr>
          <p:spPr>
            <a:xfrm>
              <a:off x="391160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p:cNvSpPr/>
            <p:nvPr/>
          </p:nvSpPr>
          <p:spPr>
            <a:xfrm>
              <a:off x="526288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p:cNvSpPr/>
            <p:nvPr/>
          </p:nvSpPr>
          <p:spPr>
            <a:xfrm>
              <a:off x="661416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91160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p:cNvSpPr/>
            <p:nvPr/>
          </p:nvSpPr>
          <p:spPr>
            <a:xfrm>
              <a:off x="526288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p:cNvSpPr/>
            <p:nvPr/>
          </p:nvSpPr>
          <p:spPr>
            <a:xfrm>
              <a:off x="661416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p:cNvSpPr/>
            <p:nvPr/>
          </p:nvSpPr>
          <p:spPr>
            <a:xfrm>
              <a:off x="391160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p:cNvSpPr/>
            <p:nvPr/>
          </p:nvSpPr>
          <p:spPr>
            <a:xfrm>
              <a:off x="526288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661416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3" name="Group 92"/>
          <p:cNvGrpSpPr/>
          <p:nvPr/>
        </p:nvGrpSpPr>
        <p:grpSpPr>
          <a:xfrm>
            <a:off x="7669697" y="1901825"/>
            <a:ext cx="645160" cy="2695575"/>
            <a:chOff x="6776562" y="1901825"/>
            <a:chExt cx="645160" cy="2695575"/>
          </a:xfrm>
        </p:grpSpPr>
        <p:sp>
          <p:nvSpPr>
            <p:cNvPr id="58" name="Oval 57"/>
            <p:cNvSpPr/>
            <p:nvPr/>
          </p:nvSpPr>
          <p:spPr>
            <a:xfrm>
              <a:off x="7228682" y="1901825"/>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7210936" y="313475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7132162" y="440436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2" name="Straight Connector 61"/>
            <p:cNvCxnSpPr>
              <a:stCxn id="58" idx="2"/>
            </p:cNvCxnSpPr>
            <p:nvPr/>
          </p:nvCxnSpPr>
          <p:spPr>
            <a:xfrm flipH="1">
              <a:off x="6873082" y="1998345"/>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855336" y="323127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776562" y="450088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4283242" y="1969636"/>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6057565"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4695524" y="428117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Oval 71"/>
          <p:cNvSpPr/>
          <p:nvPr/>
        </p:nvSpPr>
        <p:spPr>
          <a:xfrm>
            <a:off x="7429099" y="292163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4695524" y="332613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p:cNvSpPr/>
          <p:nvPr/>
        </p:nvSpPr>
        <p:spPr>
          <a:xfrm>
            <a:off x="4283208"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4669155" y="1669682"/>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4638842" y="2119228"/>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p:cNvSpPr/>
          <p:nvPr/>
        </p:nvSpPr>
        <p:spPr>
          <a:xfrm>
            <a:off x="6035040" y="187515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Oval 77"/>
          <p:cNvSpPr/>
          <p:nvPr/>
        </p:nvSpPr>
        <p:spPr>
          <a:xfrm>
            <a:off x="6999170" y="2061143"/>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p:cNvSpPr/>
          <p:nvPr/>
        </p:nvSpPr>
        <p:spPr>
          <a:xfrm>
            <a:off x="5805705" y="4281170"/>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Oval 79"/>
          <p:cNvSpPr/>
          <p:nvPr/>
        </p:nvSpPr>
        <p:spPr>
          <a:xfrm>
            <a:off x="7429099" y="450088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70257" y="428117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p:cNvSpPr/>
          <p:nvPr/>
        </p:nvSpPr>
        <p:spPr>
          <a:xfrm>
            <a:off x="7062236" y="3156585"/>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p:cNvSpPr/>
          <p:nvPr/>
        </p:nvSpPr>
        <p:spPr>
          <a:xfrm>
            <a:off x="7406807" y="3325177"/>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p:cNvSpPr/>
          <p:nvPr/>
        </p:nvSpPr>
        <p:spPr>
          <a:xfrm>
            <a:off x="7347017" y="176530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Arrow Connector 84"/>
          <p:cNvCxnSpPr/>
          <p:nvPr/>
        </p:nvCxnSpPr>
        <p:spPr>
          <a:xfrm flipH="1" flipV="1">
            <a:off x="8738307" y="2761763"/>
            <a:ext cx="1156824" cy="1041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8727674" y="3250201"/>
            <a:ext cx="1156824"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8738307" y="3733057"/>
            <a:ext cx="1144289" cy="103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p:cNvSpPr/>
          <p:nvPr/>
        </p:nvSpPr>
        <p:spPr>
          <a:xfrm>
            <a:off x="4072270"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ectangle: Rounded Corners 97"/>
          <p:cNvSpPr/>
          <p:nvPr/>
        </p:nvSpPr>
        <p:spPr>
          <a:xfrm>
            <a:off x="5409617" y="153563"/>
            <a:ext cx="1073838" cy="4891586"/>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Rectangle: Rounded Corners 98"/>
          <p:cNvSpPr/>
          <p:nvPr/>
        </p:nvSpPr>
        <p:spPr>
          <a:xfrm>
            <a:off x="6760162"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Rounded Corners 53"/>
          <p:cNvSpPr/>
          <p:nvPr/>
        </p:nvSpPr>
        <p:spPr>
          <a:xfrm>
            <a:off x="5476240" y="213939"/>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p:cNvSpPr/>
          <p:nvPr/>
        </p:nvSpPr>
        <p:spPr>
          <a:xfrm>
            <a:off x="5695850" y="691459"/>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p:cNvSpPr/>
          <p:nvPr/>
        </p:nvSpPr>
        <p:spPr>
          <a:xfrm>
            <a:off x="6013575" y="392061"/>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4003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p:cNvSpPr/>
          <p:nvPr/>
        </p:nvSpPr>
        <p:spPr>
          <a:xfrm>
            <a:off x="3942080" y="1320800"/>
            <a:ext cx="4023360" cy="3891280"/>
          </a:xfrm>
          <a:prstGeom prst="roundRect">
            <a:avLst>
              <a:gd name="adj" fmla="val 3788"/>
            </a:avLst>
          </a:prstGeom>
          <a:noFill/>
          <a:ln w="3810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p:cNvGrpSpPr/>
          <p:nvPr/>
        </p:nvGrpSpPr>
        <p:grpSpPr>
          <a:xfrm>
            <a:off x="4124960" y="1524000"/>
            <a:ext cx="3657600" cy="3454400"/>
            <a:chOff x="3911600" y="2418080"/>
            <a:chExt cx="3657600" cy="3454400"/>
          </a:xfrm>
        </p:grpSpPr>
        <p:sp>
          <p:nvSpPr>
            <p:cNvPr id="5" name="Rectangle: Rounded Corners 4"/>
            <p:cNvSpPr/>
            <p:nvPr/>
          </p:nvSpPr>
          <p:spPr>
            <a:xfrm>
              <a:off x="391160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p:cNvSpPr/>
            <p:nvPr/>
          </p:nvSpPr>
          <p:spPr>
            <a:xfrm>
              <a:off x="526288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p:cNvSpPr/>
            <p:nvPr/>
          </p:nvSpPr>
          <p:spPr>
            <a:xfrm>
              <a:off x="661416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91160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p:cNvSpPr/>
            <p:nvPr/>
          </p:nvSpPr>
          <p:spPr>
            <a:xfrm>
              <a:off x="526288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p:cNvSpPr/>
            <p:nvPr/>
          </p:nvSpPr>
          <p:spPr>
            <a:xfrm>
              <a:off x="661416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p:cNvSpPr/>
            <p:nvPr/>
          </p:nvSpPr>
          <p:spPr>
            <a:xfrm>
              <a:off x="391160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p:cNvSpPr/>
            <p:nvPr/>
          </p:nvSpPr>
          <p:spPr>
            <a:xfrm>
              <a:off x="526288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661416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3" name="Group 92"/>
          <p:cNvGrpSpPr/>
          <p:nvPr/>
        </p:nvGrpSpPr>
        <p:grpSpPr>
          <a:xfrm>
            <a:off x="7669697" y="1901825"/>
            <a:ext cx="645160" cy="2695575"/>
            <a:chOff x="6776562" y="1901825"/>
            <a:chExt cx="645160" cy="2695575"/>
          </a:xfrm>
        </p:grpSpPr>
        <p:sp>
          <p:nvSpPr>
            <p:cNvPr id="58" name="Oval 57"/>
            <p:cNvSpPr/>
            <p:nvPr/>
          </p:nvSpPr>
          <p:spPr>
            <a:xfrm>
              <a:off x="7228682" y="1901825"/>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7210936" y="313475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7132162" y="440436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2" name="Straight Connector 61"/>
            <p:cNvCxnSpPr>
              <a:stCxn id="58" idx="2"/>
            </p:cNvCxnSpPr>
            <p:nvPr/>
          </p:nvCxnSpPr>
          <p:spPr>
            <a:xfrm flipH="1">
              <a:off x="6873082" y="1998345"/>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855336" y="323127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776562" y="450088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4283242" y="1969636"/>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6057565"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4695524" y="428117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Oval 71"/>
          <p:cNvSpPr/>
          <p:nvPr/>
        </p:nvSpPr>
        <p:spPr>
          <a:xfrm>
            <a:off x="7429099" y="292163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4695524" y="332613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p:cNvSpPr/>
          <p:nvPr/>
        </p:nvSpPr>
        <p:spPr>
          <a:xfrm>
            <a:off x="4283208"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4669155" y="1669682"/>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4638842" y="2119228"/>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p:cNvSpPr/>
          <p:nvPr/>
        </p:nvSpPr>
        <p:spPr>
          <a:xfrm>
            <a:off x="6035040" y="1875155"/>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Oval 77"/>
          <p:cNvSpPr/>
          <p:nvPr/>
        </p:nvSpPr>
        <p:spPr>
          <a:xfrm>
            <a:off x="6999170" y="2061143"/>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p:cNvSpPr/>
          <p:nvPr/>
        </p:nvSpPr>
        <p:spPr>
          <a:xfrm>
            <a:off x="5805705" y="4281170"/>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Oval 79"/>
          <p:cNvSpPr/>
          <p:nvPr/>
        </p:nvSpPr>
        <p:spPr>
          <a:xfrm>
            <a:off x="7429099" y="450088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70257" y="428117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p:cNvSpPr/>
          <p:nvPr/>
        </p:nvSpPr>
        <p:spPr>
          <a:xfrm>
            <a:off x="7062236" y="3156585"/>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p:cNvSpPr/>
          <p:nvPr/>
        </p:nvSpPr>
        <p:spPr>
          <a:xfrm>
            <a:off x="7406807" y="3325177"/>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p:cNvSpPr/>
          <p:nvPr/>
        </p:nvSpPr>
        <p:spPr>
          <a:xfrm>
            <a:off x="7347017" y="176530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Arrow Connector 84"/>
          <p:cNvCxnSpPr/>
          <p:nvPr/>
        </p:nvCxnSpPr>
        <p:spPr>
          <a:xfrm flipH="1" flipV="1">
            <a:off x="8738307" y="2761763"/>
            <a:ext cx="1156824" cy="1041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8727674" y="3250201"/>
            <a:ext cx="1156824"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8738307" y="3733057"/>
            <a:ext cx="1144289" cy="103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p:cNvSpPr/>
          <p:nvPr/>
        </p:nvSpPr>
        <p:spPr>
          <a:xfrm>
            <a:off x="4072270"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ectangle: Rounded Corners 97"/>
          <p:cNvSpPr/>
          <p:nvPr/>
        </p:nvSpPr>
        <p:spPr>
          <a:xfrm>
            <a:off x="5409617"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Rectangle: Rounded Corners 98"/>
          <p:cNvSpPr/>
          <p:nvPr/>
        </p:nvSpPr>
        <p:spPr>
          <a:xfrm>
            <a:off x="6760162"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9031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4663440" y="1615440"/>
            <a:ext cx="2857500" cy="2857500"/>
          </a:xfrm>
          <a:prstGeom prst="roundRect">
            <a:avLst>
              <a:gd name="adj" fmla="val 2963"/>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p:cNvSpPr/>
          <p:nvPr/>
        </p:nvSpPr>
        <p:spPr>
          <a:xfrm>
            <a:off x="8442960" y="1615440"/>
            <a:ext cx="2857500" cy="2857500"/>
          </a:xfrm>
          <a:prstGeom prst="roundRect">
            <a:avLst>
              <a:gd name="adj" fmla="val 2963"/>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p:cNvSpPr txBox="1"/>
          <p:nvPr/>
        </p:nvSpPr>
        <p:spPr>
          <a:xfrm>
            <a:off x="4663440" y="3672840"/>
            <a:ext cx="2857500" cy="523220"/>
          </a:xfrm>
          <a:prstGeom prst="rect">
            <a:avLst/>
          </a:prstGeom>
          <a:noFill/>
        </p:spPr>
        <p:txBody>
          <a:bodyPr wrap="square" rtlCol="0">
            <a:spAutoFit/>
          </a:bodyPr>
          <a:lstStyle/>
          <a:p>
            <a:pPr algn="ctr"/>
            <a:r>
              <a:rPr lang="en-GB" sz="2800" dirty="0">
                <a:solidFill>
                  <a:schemeClr val="bg1"/>
                </a:solidFill>
                <a:latin typeface="Segoe UI Light" panose="020B0502040204020203" pitchFamily="34" charset="0"/>
                <a:cs typeface="Segoe UI Light" panose="020B0502040204020203" pitchFamily="34" charset="0"/>
              </a:rPr>
              <a:t>Organisational</a:t>
            </a:r>
          </a:p>
        </p:txBody>
      </p:sp>
      <p:sp>
        <p:nvSpPr>
          <p:cNvPr id="15" name="TextBox 14"/>
          <p:cNvSpPr txBox="1"/>
          <p:nvPr/>
        </p:nvSpPr>
        <p:spPr>
          <a:xfrm>
            <a:off x="8442960" y="3672840"/>
            <a:ext cx="2857500" cy="523220"/>
          </a:xfrm>
          <a:prstGeom prst="rect">
            <a:avLst/>
          </a:prstGeom>
          <a:noFill/>
        </p:spPr>
        <p:txBody>
          <a:bodyPr wrap="square" rtlCol="0">
            <a:spAutoFit/>
          </a:bodyPr>
          <a:lstStyle/>
          <a:p>
            <a:pPr algn="ctr"/>
            <a:r>
              <a:rPr lang="en-GB" sz="2800" dirty="0">
                <a:solidFill>
                  <a:schemeClr val="bg1"/>
                </a:solidFill>
                <a:latin typeface="Segoe UI Light" panose="020B0502040204020203" pitchFamily="34" charset="0"/>
                <a:cs typeface="Segoe UI Light" panose="020B0502040204020203" pitchFamily="34" charset="0"/>
              </a:rPr>
              <a:t>Operational</a:t>
            </a:r>
          </a:p>
        </p:txBody>
      </p:sp>
      <p:sp>
        <p:nvSpPr>
          <p:cNvPr id="8" name="Rectangle: Rounded Corners 7"/>
          <p:cNvSpPr/>
          <p:nvPr/>
        </p:nvSpPr>
        <p:spPr>
          <a:xfrm>
            <a:off x="883920" y="1615440"/>
            <a:ext cx="2857500" cy="2857500"/>
          </a:xfrm>
          <a:prstGeom prst="roundRect">
            <a:avLst>
              <a:gd name="adj" fmla="val 2963"/>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883920" y="3672840"/>
            <a:ext cx="2857500" cy="523220"/>
          </a:xfrm>
          <a:prstGeom prst="rect">
            <a:avLst/>
          </a:prstGeom>
          <a:noFill/>
        </p:spPr>
        <p:txBody>
          <a:bodyPr wrap="square" rtlCol="0">
            <a:spAutoFit/>
          </a:bodyPr>
          <a:lstStyle/>
          <a:p>
            <a:pPr algn="ctr"/>
            <a:r>
              <a:rPr lang="en-GB" sz="2800" dirty="0">
                <a:solidFill>
                  <a:schemeClr val="bg1"/>
                </a:solidFill>
                <a:latin typeface="Segoe UI Light" panose="020B0502040204020203" pitchFamily="34" charset="0"/>
                <a:cs typeface="Segoe UI Light" panose="020B0502040204020203" pitchFamily="34" charset="0"/>
              </a:rPr>
              <a:t>Technical</a:t>
            </a:r>
          </a:p>
        </p:txBody>
      </p:sp>
      <p:sp>
        <p:nvSpPr>
          <p:cNvPr id="25" name="TextBox 24"/>
          <p:cNvSpPr txBox="1"/>
          <p:nvPr/>
        </p:nvSpPr>
        <p:spPr>
          <a:xfrm>
            <a:off x="883920" y="2098655"/>
            <a:ext cx="2857500" cy="1107996"/>
          </a:xfrm>
          <a:prstGeom prst="rect">
            <a:avLst/>
          </a:prstGeom>
          <a:noFill/>
        </p:spPr>
        <p:txBody>
          <a:bodyPr wrap="square" rtlCol="0">
            <a:spAutoFit/>
          </a:bodyPr>
          <a:lstStyle/>
          <a:p>
            <a:pPr algn="ctr"/>
            <a:r>
              <a:rPr lang="en-GB" sz="6600" dirty="0">
                <a:solidFill>
                  <a:schemeClr val="bg1"/>
                </a:solidFill>
                <a:latin typeface="Segoe UI Semibold" panose="020B0702040204020203" pitchFamily="34" charset="0"/>
                <a:cs typeface="Segoe UI Semibold" panose="020B0702040204020203" pitchFamily="34" charset="0"/>
              </a:rPr>
              <a:t>{…}</a:t>
            </a:r>
          </a:p>
        </p:txBody>
      </p:sp>
      <p:sp>
        <p:nvSpPr>
          <p:cNvPr id="27" name="Rectangle: Rounded Corners 26"/>
          <p:cNvSpPr/>
          <p:nvPr/>
        </p:nvSpPr>
        <p:spPr>
          <a:xfrm>
            <a:off x="5088255" y="2870835"/>
            <a:ext cx="586740" cy="377190"/>
          </a:xfrm>
          <a:prstGeom prst="roundRect">
            <a:avLst>
              <a:gd name="adj" fmla="val 8586"/>
            </a:avLst>
          </a:prstGeom>
          <a:solidFill>
            <a:srgbClr val="2FC9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p:cNvSpPr/>
          <p:nvPr/>
        </p:nvSpPr>
        <p:spPr>
          <a:xfrm>
            <a:off x="6518910" y="2870835"/>
            <a:ext cx="586740" cy="377190"/>
          </a:xfrm>
          <a:prstGeom prst="roundRect">
            <a:avLst>
              <a:gd name="adj" fmla="val 8586"/>
            </a:avLst>
          </a:prstGeom>
          <a:solidFill>
            <a:srgbClr val="2FC9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p:cNvSpPr/>
          <p:nvPr/>
        </p:nvSpPr>
        <p:spPr>
          <a:xfrm>
            <a:off x="5798820" y="2177415"/>
            <a:ext cx="586740" cy="377190"/>
          </a:xfrm>
          <a:prstGeom prst="roundRect">
            <a:avLst>
              <a:gd name="adj" fmla="val 8586"/>
            </a:avLst>
          </a:prstGeom>
          <a:solidFill>
            <a:srgbClr val="2FC9FF"/>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ctor: Curved 30"/>
          <p:cNvCxnSpPr>
            <a:stCxn id="29" idx="3"/>
            <a:endCxn id="28" idx="0"/>
          </p:cNvCxnSpPr>
          <p:nvPr/>
        </p:nvCxnSpPr>
        <p:spPr>
          <a:xfrm>
            <a:off x="6385560" y="2366010"/>
            <a:ext cx="426720" cy="504825"/>
          </a:xfrm>
          <a:prstGeom prst="curvedConnector2">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nector: Curved 33"/>
          <p:cNvCxnSpPr>
            <a:stCxn id="29" idx="1"/>
            <a:endCxn id="27" idx="0"/>
          </p:cNvCxnSpPr>
          <p:nvPr/>
        </p:nvCxnSpPr>
        <p:spPr>
          <a:xfrm rot="10800000" flipV="1">
            <a:off x="5381626" y="2366009"/>
            <a:ext cx="417195" cy="504825"/>
          </a:xfrm>
          <a:prstGeom prst="curvedConnector2">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3">
            <a:extLst>
              <a:ext uri="{BEBA8EAE-BF5A-486C-A8C5-ECC9F3942E4B}">
                <a14:imgProps xmlns:a14="http://schemas.microsoft.com/office/drawing/2010/main">
                  <a14:imgLayer r:embed="rId4">
                    <a14:imgEffect>
                      <a14:saturation sat="189000"/>
                    </a14:imgEffect>
                    <a14:imgEffect>
                      <a14:brightnessContrast bright="100000" contrast="40000"/>
                    </a14:imgEffect>
                  </a14:imgLayer>
                </a14:imgProps>
              </a:ext>
              <a:ext uri="{28A0092B-C50C-407E-A947-70E740481C1C}">
                <a14:useLocalDpi xmlns:a14="http://schemas.microsoft.com/office/drawing/2010/main" val="0"/>
              </a:ext>
            </a:extLst>
          </a:blip>
          <a:stretch>
            <a:fillRect/>
          </a:stretch>
        </p:blipFill>
        <p:spPr>
          <a:xfrm>
            <a:off x="9166860" y="2098655"/>
            <a:ext cx="1295400" cy="1295400"/>
          </a:xfrm>
          <a:prstGeom prst="rect">
            <a:avLst/>
          </a:prstGeom>
        </p:spPr>
      </p:pic>
      <p:sp>
        <p:nvSpPr>
          <p:cNvPr id="50" name="Right Brace 49"/>
          <p:cNvSpPr/>
          <p:nvPr/>
        </p:nvSpPr>
        <p:spPr>
          <a:xfrm rot="5400000">
            <a:off x="5865419" y="-160097"/>
            <a:ext cx="453544" cy="10416542"/>
          </a:xfrm>
          <a:prstGeom prst="rightBrace">
            <a:avLst>
              <a:gd name="adj1" fmla="val 18944"/>
              <a:gd name="adj2" fmla="val 50000"/>
            </a:avLst>
          </a:prstGeom>
          <a:ln w="12700">
            <a:solidFill>
              <a:srgbClr val="5959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lumMod val="65000"/>
                  <a:lumOff val="35000"/>
                </a:schemeClr>
              </a:solidFill>
            </a:endParaRPr>
          </a:p>
        </p:txBody>
      </p:sp>
    </p:spTree>
    <p:extLst>
      <p:ext uri="{BB962C8B-B14F-4D97-AF65-F5344CB8AC3E}">
        <p14:creationId xmlns:p14="http://schemas.microsoft.com/office/powerpoint/2010/main" val="3104605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p:cNvSpPr/>
          <p:nvPr/>
        </p:nvSpPr>
        <p:spPr>
          <a:xfrm>
            <a:off x="3942080" y="1320800"/>
            <a:ext cx="4023360" cy="3891280"/>
          </a:xfrm>
          <a:prstGeom prst="roundRect">
            <a:avLst>
              <a:gd name="adj" fmla="val 3788"/>
            </a:avLst>
          </a:prstGeom>
          <a:noFill/>
          <a:ln w="3810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 name="Group 14"/>
          <p:cNvGrpSpPr/>
          <p:nvPr/>
        </p:nvGrpSpPr>
        <p:grpSpPr>
          <a:xfrm>
            <a:off x="4124960" y="1524000"/>
            <a:ext cx="3657600" cy="3454400"/>
            <a:chOff x="3911600" y="2418080"/>
            <a:chExt cx="3657600" cy="3454400"/>
          </a:xfrm>
        </p:grpSpPr>
        <p:sp>
          <p:nvSpPr>
            <p:cNvPr id="5" name="Rectangle: Rounded Corners 4"/>
            <p:cNvSpPr/>
            <p:nvPr/>
          </p:nvSpPr>
          <p:spPr>
            <a:xfrm>
              <a:off x="3911600" y="241808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911600" y="366776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p:cNvSpPr/>
            <p:nvPr/>
          </p:nvSpPr>
          <p:spPr>
            <a:xfrm>
              <a:off x="5262880" y="3667760"/>
              <a:ext cx="955040" cy="182372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p:cNvSpPr/>
            <p:nvPr/>
          </p:nvSpPr>
          <p:spPr>
            <a:xfrm>
              <a:off x="3911600" y="2418080"/>
              <a:ext cx="955040" cy="345440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p:cNvSpPr/>
            <p:nvPr/>
          </p:nvSpPr>
          <p:spPr>
            <a:xfrm>
              <a:off x="526288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6614160" y="4917440"/>
              <a:ext cx="955040" cy="955040"/>
            </a:xfrm>
            <a:prstGeom prst="roundRect">
              <a:avLst>
                <a:gd name="adj" fmla="val 7093"/>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93" name="Group 92"/>
          <p:cNvGrpSpPr/>
          <p:nvPr/>
        </p:nvGrpSpPr>
        <p:grpSpPr>
          <a:xfrm>
            <a:off x="7669697" y="4404360"/>
            <a:ext cx="548640" cy="193040"/>
            <a:chOff x="6776562" y="4404360"/>
            <a:chExt cx="548640" cy="193040"/>
          </a:xfrm>
        </p:grpSpPr>
        <p:sp>
          <p:nvSpPr>
            <p:cNvPr id="60" name="Oval 59"/>
            <p:cNvSpPr/>
            <p:nvPr/>
          </p:nvSpPr>
          <p:spPr>
            <a:xfrm>
              <a:off x="7132162" y="4404360"/>
              <a:ext cx="193040" cy="19304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4" name="Straight Connector 63"/>
            <p:cNvCxnSpPr/>
            <p:nvPr/>
          </p:nvCxnSpPr>
          <p:spPr>
            <a:xfrm flipH="1">
              <a:off x="6776562" y="4500880"/>
              <a:ext cx="355600" cy="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4283242" y="1969636"/>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p:cNvSpPr/>
          <p:nvPr/>
        </p:nvSpPr>
        <p:spPr>
          <a:xfrm>
            <a:off x="6057565"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p:cNvSpPr/>
          <p:nvPr/>
        </p:nvSpPr>
        <p:spPr>
          <a:xfrm>
            <a:off x="4695524" y="4281170"/>
            <a:ext cx="219710" cy="21971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p:cNvSpPr/>
          <p:nvPr/>
        </p:nvSpPr>
        <p:spPr>
          <a:xfrm>
            <a:off x="4695524" y="332613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p:cNvSpPr/>
          <p:nvPr/>
        </p:nvSpPr>
        <p:spPr>
          <a:xfrm>
            <a:off x="4283208" y="303149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p:cNvSpPr/>
          <p:nvPr/>
        </p:nvSpPr>
        <p:spPr>
          <a:xfrm>
            <a:off x="4669155" y="1669682"/>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p:cNvSpPr/>
          <p:nvPr/>
        </p:nvSpPr>
        <p:spPr>
          <a:xfrm>
            <a:off x="4638842" y="2119228"/>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9" name="Oval 78"/>
          <p:cNvSpPr/>
          <p:nvPr/>
        </p:nvSpPr>
        <p:spPr>
          <a:xfrm>
            <a:off x="5805705" y="4281170"/>
            <a:ext cx="219710" cy="21971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Oval 79"/>
          <p:cNvSpPr/>
          <p:nvPr/>
        </p:nvSpPr>
        <p:spPr>
          <a:xfrm>
            <a:off x="7429099" y="4500880"/>
            <a:ext cx="219710" cy="21971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p:cNvSpPr/>
          <p:nvPr/>
        </p:nvSpPr>
        <p:spPr>
          <a:xfrm>
            <a:off x="7070257" y="4281170"/>
            <a:ext cx="219710" cy="21971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Arrow Connector 84"/>
          <p:cNvCxnSpPr/>
          <p:nvPr/>
        </p:nvCxnSpPr>
        <p:spPr>
          <a:xfrm flipH="1" flipV="1">
            <a:off x="8738307" y="2761763"/>
            <a:ext cx="1156824" cy="10414"/>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8727674" y="3250201"/>
            <a:ext cx="1156824"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8738307" y="3733057"/>
            <a:ext cx="1144289" cy="103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p:cNvSpPr/>
          <p:nvPr/>
        </p:nvSpPr>
        <p:spPr>
          <a:xfrm>
            <a:off x="4072270" y="1461977"/>
            <a:ext cx="1073838" cy="3583172"/>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Rounded Corners 39"/>
          <p:cNvSpPr/>
          <p:nvPr/>
        </p:nvSpPr>
        <p:spPr>
          <a:xfrm>
            <a:off x="5409617" y="2701319"/>
            <a:ext cx="1073838" cy="2343830"/>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Rounded Corners 40"/>
          <p:cNvSpPr/>
          <p:nvPr/>
        </p:nvSpPr>
        <p:spPr>
          <a:xfrm>
            <a:off x="6760162" y="3950765"/>
            <a:ext cx="1073838" cy="1094383"/>
          </a:xfrm>
          <a:prstGeom prst="roundRect">
            <a:avLst>
              <a:gd name="adj" fmla="val 3788"/>
            </a:avLst>
          </a:prstGeom>
          <a:noFill/>
          <a:ln w="19050">
            <a:solidFill>
              <a:schemeClr val="tx1">
                <a:lumMod val="85000"/>
                <a:lumOff val="1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4210793" y="5388962"/>
            <a:ext cx="796792" cy="369332"/>
          </a:xfrm>
          <a:prstGeom prst="rect">
            <a:avLst/>
          </a:prstGeom>
          <a:noFill/>
        </p:spPr>
        <p:txBody>
          <a:bodyPr wrap="square" rtlCol="0">
            <a:spAutoFit/>
          </a:bodyPr>
          <a:lstStyle/>
          <a:p>
            <a:r>
              <a:rPr lang="en-GB" dirty="0">
                <a:latin typeface="Segoe UI Light" panose="020B0502040204020203" pitchFamily="34" charset="0"/>
                <a:cs typeface="Segoe UI Light" panose="020B0502040204020203" pitchFamily="34" charset="0"/>
              </a:rPr>
              <a:t>D4V2</a:t>
            </a:r>
          </a:p>
        </p:txBody>
      </p:sp>
      <p:sp>
        <p:nvSpPr>
          <p:cNvPr id="43" name="TextBox 42"/>
          <p:cNvSpPr txBox="1"/>
          <p:nvPr/>
        </p:nvSpPr>
        <p:spPr>
          <a:xfrm>
            <a:off x="5555364" y="5388962"/>
            <a:ext cx="796792" cy="369332"/>
          </a:xfrm>
          <a:prstGeom prst="rect">
            <a:avLst/>
          </a:prstGeom>
          <a:noFill/>
        </p:spPr>
        <p:txBody>
          <a:bodyPr wrap="square" rtlCol="0">
            <a:spAutoFit/>
          </a:bodyPr>
          <a:lstStyle/>
          <a:p>
            <a:r>
              <a:rPr lang="en-GB" dirty="0">
                <a:latin typeface="Segoe UI Light" panose="020B0502040204020203" pitchFamily="34" charset="0"/>
                <a:cs typeface="Segoe UI Light" panose="020B0502040204020203" pitchFamily="34" charset="0"/>
              </a:rPr>
              <a:t>D1V2</a:t>
            </a:r>
          </a:p>
        </p:txBody>
      </p:sp>
      <p:sp>
        <p:nvSpPr>
          <p:cNvPr id="44" name="TextBox 43"/>
          <p:cNvSpPr txBox="1"/>
          <p:nvPr/>
        </p:nvSpPr>
        <p:spPr>
          <a:xfrm>
            <a:off x="7063328" y="5388962"/>
            <a:ext cx="475626" cy="369332"/>
          </a:xfrm>
          <a:prstGeom prst="rect">
            <a:avLst/>
          </a:prstGeom>
          <a:noFill/>
        </p:spPr>
        <p:txBody>
          <a:bodyPr wrap="square" rtlCol="0">
            <a:spAutoFit/>
          </a:bodyPr>
          <a:lstStyle/>
          <a:p>
            <a:r>
              <a:rPr lang="en-GB" dirty="0">
                <a:latin typeface="Segoe UI Light" panose="020B0502040204020203" pitchFamily="34" charset="0"/>
                <a:cs typeface="Segoe UI Light" panose="020B0502040204020203" pitchFamily="34" charset="0"/>
              </a:rPr>
              <a:t>A2</a:t>
            </a:r>
          </a:p>
        </p:txBody>
      </p:sp>
    </p:spTree>
    <p:extLst>
      <p:ext uri="{BB962C8B-B14F-4D97-AF65-F5344CB8AC3E}">
        <p14:creationId xmlns:p14="http://schemas.microsoft.com/office/powerpoint/2010/main" val="2424105681"/>
      </p:ext>
    </p:extLst>
  </p:cSld>
  <p:clrMapOvr>
    <a:masterClrMapping/>
  </p:clrMapOvr>
  <mc:AlternateContent xmlns:mc="http://schemas.openxmlformats.org/markup-compatibility/2006" xmlns:p14="http://schemas.microsoft.com/office/powerpoint/2010/main">
    <mc:Choice Requires="p14">
      <p:transition spd="med">
        <p14:prism dir="u" isContent="1"/>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Application frameworks</a:t>
            </a:r>
          </a:p>
        </p:txBody>
      </p:sp>
      <p:sp>
        <p:nvSpPr>
          <p:cNvPr id="7" name="Rectangle: Rounded Corners 6"/>
          <p:cNvSpPr/>
          <p:nvPr/>
        </p:nvSpPr>
        <p:spPr>
          <a:xfrm>
            <a:off x="943311" y="2432117"/>
            <a:ext cx="3007149" cy="2432114"/>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0" name="Rectangle: Rounded Corners 9"/>
          <p:cNvSpPr/>
          <p:nvPr/>
        </p:nvSpPr>
        <p:spPr>
          <a:xfrm>
            <a:off x="4616308" y="2432117"/>
            <a:ext cx="3007149" cy="2432114"/>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8289305" y="2432117"/>
            <a:ext cx="3007149" cy="2432114"/>
          </a:xfrm>
          <a:prstGeom prst="roundRect">
            <a:avLst>
              <a:gd name="adj" fmla="val 411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8" name="TextBox 7"/>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9" name="Rectangle: Rounded Corners 8"/>
          <p:cNvSpPr/>
          <p:nvPr/>
        </p:nvSpPr>
        <p:spPr>
          <a:xfrm>
            <a:off x="4616308"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331935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Services</a:t>
            </a:r>
          </a:p>
        </p:txBody>
      </p:sp>
      <p:sp>
        <p:nvSpPr>
          <p:cNvPr id="12" name="Rectangle: Rounded Corners 11"/>
          <p:cNvSpPr/>
          <p:nvPr/>
        </p:nvSpPr>
        <p:spPr>
          <a:xfrm>
            <a:off x="943310"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3" name="Rectangle: Rounded Corners 12"/>
          <p:cNvSpPr/>
          <p:nvPr/>
        </p:nvSpPr>
        <p:spPr>
          <a:xfrm>
            <a:off x="8289305"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2" name="Isosceles Triangle 1"/>
          <p:cNvSpPr/>
          <p:nvPr/>
        </p:nvSpPr>
        <p:spPr>
          <a:xfrm>
            <a:off x="2166976" y="5237060"/>
            <a:ext cx="377278" cy="325240"/>
          </a:xfrm>
          <a:prstGeom prst="triangl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59928551"/>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Application frameworks</a:t>
            </a:r>
          </a:p>
        </p:txBody>
      </p:sp>
      <p:sp>
        <p:nvSpPr>
          <p:cNvPr id="7" name="Rectangle: Rounded Corners 6"/>
          <p:cNvSpPr/>
          <p:nvPr/>
        </p:nvSpPr>
        <p:spPr>
          <a:xfrm>
            <a:off x="943311" y="2432117"/>
            <a:ext cx="3007149" cy="2432114"/>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0" name="Rectangle: Rounded Corners 9"/>
          <p:cNvSpPr/>
          <p:nvPr/>
        </p:nvSpPr>
        <p:spPr>
          <a:xfrm>
            <a:off x="4616308" y="2432117"/>
            <a:ext cx="3007149" cy="2432114"/>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8289305" y="2432117"/>
            <a:ext cx="3007149" cy="2432114"/>
          </a:xfrm>
          <a:prstGeom prst="roundRect">
            <a:avLst>
              <a:gd name="adj" fmla="val 411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8" name="TextBox 7"/>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9" name="Rectangle: Rounded Corners 8"/>
          <p:cNvSpPr/>
          <p:nvPr/>
        </p:nvSpPr>
        <p:spPr>
          <a:xfrm>
            <a:off x="4616308"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331935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Services</a:t>
            </a:r>
          </a:p>
        </p:txBody>
      </p:sp>
      <p:sp>
        <p:nvSpPr>
          <p:cNvPr id="12" name="Rectangle: Rounded Corners 11"/>
          <p:cNvSpPr/>
          <p:nvPr/>
        </p:nvSpPr>
        <p:spPr>
          <a:xfrm>
            <a:off x="943310"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3" name="Rectangle: Rounded Corners 12"/>
          <p:cNvSpPr/>
          <p:nvPr/>
        </p:nvSpPr>
        <p:spPr>
          <a:xfrm>
            <a:off x="8289305"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2" name="Isosceles Triangle 1"/>
          <p:cNvSpPr/>
          <p:nvPr/>
        </p:nvSpPr>
        <p:spPr>
          <a:xfrm>
            <a:off x="5931243" y="5237060"/>
            <a:ext cx="377278" cy="325240"/>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p:cNvSpPr/>
          <p:nvPr/>
        </p:nvSpPr>
        <p:spPr>
          <a:xfrm>
            <a:off x="4616308" y="4229544"/>
            <a:ext cx="3007150" cy="43870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Stateless | </a:t>
            </a:r>
            <a:r>
              <a:rPr lang="en-GB" dirty="0" err="1">
                <a:latin typeface="Segoe UI Light" panose="020B0502040204020203" pitchFamily="34" charset="0"/>
                <a:cs typeface="Segoe UI Light" panose="020B0502040204020203" pitchFamily="34" charset="0"/>
              </a:rPr>
              <a:t>Stateful</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4539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35496" y="1113183"/>
            <a:ext cx="10714382" cy="4194306"/>
          </a:xfrm>
          <a:solidFill>
            <a:srgbClr val="404040"/>
          </a:solidFill>
        </p:spPr>
        <p:txBody>
          <a:bodyPr/>
          <a:lstStyle/>
          <a:p>
            <a:r>
              <a:rPr lang="en-GB" sz="2000" dirty="0">
                <a:solidFill>
                  <a:srgbClr val="3399FF"/>
                </a:solidFill>
              </a:rPr>
              <a:t>using</a:t>
            </a:r>
            <a:r>
              <a:rPr lang="en-GB" sz="2000" dirty="0"/>
              <a:t> (</a:t>
            </a:r>
            <a:r>
              <a:rPr lang="en-GB" sz="2000" dirty="0" err="1">
                <a:solidFill>
                  <a:srgbClr val="3399FF"/>
                </a:solidFill>
              </a:rPr>
              <a:t>var</a:t>
            </a:r>
            <a:r>
              <a:rPr lang="en-GB" sz="2000" dirty="0"/>
              <a:t> </a:t>
            </a:r>
            <a:r>
              <a:rPr lang="en-GB" sz="2000" dirty="0" err="1"/>
              <a:t>tx</a:t>
            </a:r>
            <a:r>
              <a:rPr lang="en-GB" sz="2000" dirty="0"/>
              <a:t> = </a:t>
            </a:r>
            <a:r>
              <a:rPr lang="en-GB" sz="2000" dirty="0" err="1">
                <a:solidFill>
                  <a:srgbClr val="3399FF"/>
                </a:solidFill>
              </a:rPr>
              <a:t>this</a:t>
            </a:r>
            <a:r>
              <a:rPr lang="en-GB" sz="2000" dirty="0" err="1"/>
              <a:t>.StateManager.CreateTransaction</a:t>
            </a:r>
            <a:r>
              <a:rPr lang="en-GB" sz="2000" dirty="0"/>
              <a:t>())</a:t>
            </a:r>
          </a:p>
          <a:p>
            <a:r>
              <a:rPr lang="en-GB" sz="2000" dirty="0"/>
              <a:t>{</a:t>
            </a:r>
            <a:endParaRPr lang="en-GB" sz="2000" dirty="0">
              <a:solidFill>
                <a:schemeClr val="accent6">
                  <a:lumMod val="75000"/>
                </a:schemeClr>
              </a:solidFill>
            </a:endParaRPr>
          </a:p>
          <a:p>
            <a:r>
              <a:rPr lang="en-GB" sz="2000" dirty="0">
                <a:solidFill>
                  <a:srgbClr val="3399FF"/>
                </a:solidFill>
              </a:rPr>
              <a:t>	</a:t>
            </a:r>
            <a:r>
              <a:rPr lang="en-GB" sz="2000" dirty="0" err="1">
                <a:solidFill>
                  <a:srgbClr val="3399FF"/>
                </a:solidFill>
              </a:rPr>
              <a:t>var</a:t>
            </a:r>
            <a:r>
              <a:rPr lang="en-GB" sz="2000" dirty="0"/>
              <a:t> </a:t>
            </a:r>
            <a:r>
              <a:rPr lang="en-GB" sz="2000" dirty="0" err="1"/>
              <a:t>myDictionary</a:t>
            </a:r>
            <a:r>
              <a:rPr lang="en-GB" sz="2000" dirty="0"/>
              <a:t> = </a:t>
            </a:r>
            <a:r>
              <a:rPr lang="en-GB" sz="2000" dirty="0">
                <a:solidFill>
                  <a:srgbClr val="3399FF"/>
                </a:solidFill>
              </a:rPr>
              <a:t>await </a:t>
            </a:r>
            <a:r>
              <a:rPr lang="en-GB" sz="2000" dirty="0" err="1">
                <a:solidFill>
                  <a:srgbClr val="3399FF"/>
                </a:solidFill>
              </a:rPr>
              <a:t>this</a:t>
            </a:r>
            <a:r>
              <a:rPr lang="en-GB" sz="2000" dirty="0" err="1"/>
              <a:t>.StateManager</a:t>
            </a:r>
            <a:r>
              <a:rPr lang="en-GB" sz="2000" dirty="0"/>
              <a:t>.</a:t>
            </a:r>
          </a:p>
          <a:p>
            <a:r>
              <a:rPr lang="en-GB" sz="2000" dirty="0"/>
              <a:t>		      </a:t>
            </a:r>
            <a:r>
              <a:rPr lang="en-GB" sz="2000" dirty="0" err="1"/>
              <a:t>AddAsync</a:t>
            </a:r>
            <a:r>
              <a:rPr lang="en-GB" sz="2000" dirty="0"/>
              <a:t>&lt;</a:t>
            </a:r>
            <a:r>
              <a:rPr lang="en-GB" sz="2000" dirty="0" err="1">
                <a:solidFill>
                  <a:schemeClr val="accent4">
                    <a:lumMod val="40000"/>
                    <a:lumOff val="60000"/>
                  </a:schemeClr>
                </a:solidFill>
              </a:rPr>
              <a:t>IReliableDictionary</a:t>
            </a:r>
            <a:r>
              <a:rPr lang="en-GB" sz="2000" dirty="0"/>
              <a:t>&lt;</a:t>
            </a:r>
            <a:r>
              <a:rPr lang="en-GB" sz="2000" dirty="0">
                <a:solidFill>
                  <a:srgbClr val="3399FF"/>
                </a:solidFill>
              </a:rPr>
              <a:t>string</a:t>
            </a:r>
            <a:r>
              <a:rPr lang="en-GB" sz="2000" dirty="0"/>
              <a:t>, </a:t>
            </a:r>
            <a:r>
              <a:rPr lang="en-GB" sz="2000" dirty="0">
                <a:solidFill>
                  <a:srgbClr val="3399FF"/>
                </a:solidFill>
              </a:rPr>
              <a:t>long</a:t>
            </a:r>
            <a:r>
              <a:rPr lang="en-GB" sz="2000" dirty="0"/>
              <a:t>&gt;&gt;(</a:t>
            </a:r>
            <a:r>
              <a:rPr lang="en-GB" sz="2000" dirty="0">
                <a:solidFill>
                  <a:srgbClr val="FF9966"/>
                </a:solidFill>
              </a:rPr>
              <a:t>“</a:t>
            </a:r>
            <a:r>
              <a:rPr lang="en-GB" sz="2000" dirty="0" err="1">
                <a:solidFill>
                  <a:srgbClr val="FF9966"/>
                </a:solidFill>
              </a:rPr>
              <a:t>myDict</a:t>
            </a:r>
            <a:r>
              <a:rPr lang="en-GB" sz="2000" dirty="0">
                <a:solidFill>
                  <a:srgbClr val="FF9966"/>
                </a:solidFill>
              </a:rPr>
              <a:t>”</a:t>
            </a:r>
            <a:r>
              <a:rPr lang="en-GB" sz="2000" dirty="0"/>
              <a:t>);</a:t>
            </a:r>
          </a:p>
          <a:p>
            <a:endParaRPr lang="en-GB" sz="2000" dirty="0"/>
          </a:p>
          <a:p>
            <a:r>
              <a:rPr lang="en-GB" sz="2000" dirty="0">
                <a:solidFill>
                  <a:srgbClr val="3399FF"/>
                </a:solidFill>
              </a:rPr>
              <a:t>	await</a:t>
            </a:r>
            <a:r>
              <a:rPr lang="en-GB" sz="2000" dirty="0"/>
              <a:t> </a:t>
            </a:r>
            <a:r>
              <a:rPr lang="en-GB" sz="2000" dirty="0" err="1"/>
              <a:t>myDictionary.AddAsync</a:t>
            </a:r>
            <a:r>
              <a:rPr lang="en-GB" sz="2000" dirty="0"/>
              <a:t>(</a:t>
            </a:r>
            <a:r>
              <a:rPr lang="en-GB" sz="2000" dirty="0" err="1"/>
              <a:t>tx</a:t>
            </a:r>
            <a:r>
              <a:rPr lang="en-GB" sz="2000" dirty="0"/>
              <a:t>, </a:t>
            </a:r>
            <a:r>
              <a:rPr lang="en-GB" sz="2000" dirty="0">
                <a:solidFill>
                  <a:srgbClr val="FF9966"/>
                </a:solidFill>
              </a:rPr>
              <a:t>“Alex”</a:t>
            </a:r>
            <a:r>
              <a:rPr lang="en-GB" sz="2000" dirty="0"/>
              <a:t>, 1000L);</a:t>
            </a:r>
          </a:p>
          <a:p>
            <a:r>
              <a:rPr lang="en-GB" sz="2000" dirty="0"/>
              <a:t>	</a:t>
            </a:r>
            <a:endParaRPr lang="en-GB" sz="2000" dirty="0">
              <a:solidFill>
                <a:schemeClr val="accent6">
                  <a:lumMod val="75000"/>
                </a:schemeClr>
              </a:solidFill>
            </a:endParaRPr>
          </a:p>
          <a:p>
            <a:r>
              <a:rPr lang="en-GB" sz="2000" dirty="0">
                <a:solidFill>
                  <a:schemeClr val="accent6">
                    <a:lumMod val="75000"/>
                  </a:schemeClr>
                </a:solidFill>
              </a:rPr>
              <a:t>	// Write to quorum of replicas now – update rest eventually</a:t>
            </a:r>
            <a:endParaRPr lang="en-GB" sz="2000" dirty="0"/>
          </a:p>
          <a:p>
            <a:r>
              <a:rPr lang="en-GB" sz="2000" dirty="0">
                <a:solidFill>
                  <a:srgbClr val="3399FF"/>
                </a:solidFill>
              </a:rPr>
              <a:t>	await</a:t>
            </a:r>
            <a:r>
              <a:rPr lang="en-GB" sz="2000" dirty="0"/>
              <a:t> </a:t>
            </a:r>
            <a:r>
              <a:rPr lang="en-GB" sz="2000" dirty="0" err="1"/>
              <a:t>tx.CommitAsync</a:t>
            </a:r>
            <a:r>
              <a:rPr lang="en-GB" sz="2000" dirty="0"/>
              <a:t>();</a:t>
            </a:r>
          </a:p>
          <a:p>
            <a:r>
              <a:rPr lang="en-GB" sz="2000" dirty="0"/>
              <a:t>}</a:t>
            </a:r>
          </a:p>
        </p:txBody>
      </p:sp>
      <p:sp>
        <p:nvSpPr>
          <p:cNvPr id="3" name="TextBox 2"/>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Tree>
    <p:extLst>
      <p:ext uri="{BB962C8B-B14F-4D97-AF65-F5344CB8AC3E}">
        <p14:creationId xmlns:p14="http://schemas.microsoft.com/office/powerpoint/2010/main" val="2948002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Application frameworks</a:t>
            </a:r>
          </a:p>
        </p:txBody>
      </p:sp>
      <p:sp>
        <p:nvSpPr>
          <p:cNvPr id="7" name="Rectangle: Rounded Corners 6"/>
          <p:cNvSpPr/>
          <p:nvPr/>
        </p:nvSpPr>
        <p:spPr>
          <a:xfrm>
            <a:off x="943311" y="2432117"/>
            <a:ext cx="3007149" cy="2432114"/>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0" name="Rectangle: Rounded Corners 9"/>
          <p:cNvSpPr/>
          <p:nvPr/>
        </p:nvSpPr>
        <p:spPr>
          <a:xfrm>
            <a:off x="4616308" y="2432117"/>
            <a:ext cx="3007149" cy="2432114"/>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8289305" y="2432117"/>
            <a:ext cx="3007149" cy="2432114"/>
          </a:xfrm>
          <a:prstGeom prst="roundRect">
            <a:avLst>
              <a:gd name="adj" fmla="val 411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8" name="TextBox 7"/>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9" name="Rectangle: Rounded Corners 8"/>
          <p:cNvSpPr/>
          <p:nvPr/>
        </p:nvSpPr>
        <p:spPr>
          <a:xfrm>
            <a:off x="4616308"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331935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Services</a:t>
            </a:r>
          </a:p>
        </p:txBody>
      </p:sp>
      <p:sp>
        <p:nvSpPr>
          <p:cNvPr id="12" name="Rectangle: Rounded Corners 11"/>
          <p:cNvSpPr/>
          <p:nvPr/>
        </p:nvSpPr>
        <p:spPr>
          <a:xfrm>
            <a:off x="943310"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3" name="Rectangle: Rounded Corners 12"/>
          <p:cNvSpPr/>
          <p:nvPr/>
        </p:nvSpPr>
        <p:spPr>
          <a:xfrm>
            <a:off x="8289305"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2" name="Isosceles Triangle 1"/>
          <p:cNvSpPr/>
          <p:nvPr/>
        </p:nvSpPr>
        <p:spPr>
          <a:xfrm>
            <a:off x="5931243" y="5237060"/>
            <a:ext cx="377278" cy="325240"/>
          </a:xfrm>
          <a:prstGeom prst="triangl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66308106"/>
      </p:ext>
    </p:extLst>
  </p:cSld>
  <p:clrMapOvr>
    <a:masterClrMapping/>
  </p:clrMapOvr>
  <p:transition spd="slow">
    <p:push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Application frameworks</a:t>
            </a:r>
          </a:p>
        </p:txBody>
      </p:sp>
      <p:sp>
        <p:nvSpPr>
          <p:cNvPr id="7" name="Rectangle: Rounded Corners 6"/>
          <p:cNvSpPr/>
          <p:nvPr/>
        </p:nvSpPr>
        <p:spPr>
          <a:xfrm>
            <a:off x="943311" y="2432117"/>
            <a:ext cx="3007149" cy="2432114"/>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0" name="Rectangle: Rounded Corners 9"/>
          <p:cNvSpPr/>
          <p:nvPr/>
        </p:nvSpPr>
        <p:spPr>
          <a:xfrm>
            <a:off x="4616308" y="2432117"/>
            <a:ext cx="3007149" cy="2432114"/>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8289305" y="2432117"/>
            <a:ext cx="3007149" cy="2432114"/>
          </a:xfrm>
          <a:prstGeom prst="roundRect">
            <a:avLst>
              <a:gd name="adj" fmla="val 411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8" name="TextBox 7"/>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9" name="Rectangle: Rounded Corners 8"/>
          <p:cNvSpPr/>
          <p:nvPr/>
        </p:nvSpPr>
        <p:spPr>
          <a:xfrm>
            <a:off x="4616308"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331935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Services</a:t>
            </a:r>
          </a:p>
        </p:txBody>
      </p:sp>
      <p:sp>
        <p:nvSpPr>
          <p:cNvPr id="12" name="Rectangle: Rounded Corners 11"/>
          <p:cNvSpPr/>
          <p:nvPr/>
        </p:nvSpPr>
        <p:spPr>
          <a:xfrm>
            <a:off x="943310"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3" name="Rectangle: Rounded Corners 12"/>
          <p:cNvSpPr/>
          <p:nvPr/>
        </p:nvSpPr>
        <p:spPr>
          <a:xfrm>
            <a:off x="8289305"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2" name="Isosceles Triangle 1"/>
          <p:cNvSpPr/>
          <p:nvPr/>
        </p:nvSpPr>
        <p:spPr>
          <a:xfrm>
            <a:off x="9757398" y="5237060"/>
            <a:ext cx="377278" cy="32524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31203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35496" y="934279"/>
            <a:ext cx="10714382" cy="4194306"/>
          </a:xfrm>
          <a:solidFill>
            <a:srgbClr val="404040"/>
          </a:solidFill>
        </p:spPr>
        <p:txBody>
          <a:bodyPr/>
          <a:lstStyle/>
          <a:p>
            <a:r>
              <a:rPr lang="en-GB" sz="2000" dirty="0">
                <a:solidFill>
                  <a:schemeClr val="accent6">
                    <a:lumMod val="75000"/>
                  </a:schemeClr>
                </a:solidFill>
              </a:rPr>
              <a:t>// Close door</a:t>
            </a:r>
          </a:p>
          <a:p>
            <a:r>
              <a:rPr lang="en-GB" sz="2000" dirty="0" err="1">
                <a:solidFill>
                  <a:srgbClr val="3399FF"/>
                </a:solidFill>
              </a:rPr>
              <a:t>var</a:t>
            </a:r>
            <a:r>
              <a:rPr lang="en-GB" sz="2000" dirty="0">
                <a:solidFill>
                  <a:srgbClr val="3399FF"/>
                </a:solidFill>
              </a:rPr>
              <a:t> </a:t>
            </a:r>
            <a:r>
              <a:rPr lang="en-GB" sz="2000" dirty="0"/>
              <a:t>door = </a:t>
            </a:r>
            <a:r>
              <a:rPr lang="en-GB" sz="2000" dirty="0" err="1"/>
              <a:t>ActorProxy.Create</a:t>
            </a:r>
            <a:r>
              <a:rPr lang="en-GB" sz="2000" dirty="0"/>
              <a:t>&lt;</a:t>
            </a:r>
            <a:r>
              <a:rPr lang="en-GB" sz="2000" dirty="0" err="1">
                <a:solidFill>
                  <a:schemeClr val="accent6">
                    <a:lumMod val="60000"/>
                    <a:lumOff val="40000"/>
                  </a:schemeClr>
                </a:solidFill>
              </a:rPr>
              <a:t>IRoomDoor</a:t>
            </a:r>
            <a:r>
              <a:rPr lang="en-GB" sz="2000" dirty="0"/>
              <a:t>&gt;($</a:t>
            </a:r>
            <a:r>
              <a:rPr lang="en-GB" sz="2000" dirty="0">
                <a:solidFill>
                  <a:srgbClr val="FF9966"/>
                </a:solidFill>
              </a:rPr>
              <a:t>“{</a:t>
            </a:r>
            <a:r>
              <a:rPr lang="en-GB" sz="2000" dirty="0" err="1">
                <a:solidFill>
                  <a:srgbClr val="FF9966"/>
                </a:solidFill>
              </a:rPr>
              <a:t>roomid</a:t>
            </a:r>
            <a:r>
              <a:rPr lang="en-GB" sz="2000" dirty="0">
                <a:solidFill>
                  <a:srgbClr val="FF9966"/>
                </a:solidFill>
              </a:rPr>
              <a:t>}_r{</a:t>
            </a:r>
            <a:r>
              <a:rPr lang="en-GB" sz="2000" dirty="0" err="1">
                <a:solidFill>
                  <a:srgbClr val="FF9966"/>
                </a:solidFill>
              </a:rPr>
              <a:t>doorid</a:t>
            </a:r>
            <a:r>
              <a:rPr lang="en-GB" sz="2000" dirty="0">
                <a:solidFill>
                  <a:srgbClr val="FF9966"/>
                </a:solidFill>
              </a:rPr>
              <a:t>}”</a:t>
            </a:r>
            <a:r>
              <a:rPr lang="en-GB" sz="2000" dirty="0"/>
              <a:t>);</a:t>
            </a:r>
          </a:p>
          <a:p>
            <a:r>
              <a:rPr lang="en-GB" sz="2000" dirty="0" err="1"/>
              <a:t>door.Close</a:t>
            </a:r>
            <a:r>
              <a:rPr lang="en-GB" sz="2000" dirty="0"/>
              <a:t>();</a:t>
            </a:r>
          </a:p>
          <a:p>
            <a:endParaRPr lang="en-GB" sz="2000" dirty="0"/>
          </a:p>
          <a:p>
            <a:r>
              <a:rPr lang="en-GB" sz="2000" dirty="0">
                <a:solidFill>
                  <a:schemeClr val="accent6">
                    <a:lumMod val="75000"/>
                  </a:schemeClr>
                </a:solidFill>
              </a:rPr>
              <a:t>// Turn off lights</a:t>
            </a:r>
          </a:p>
          <a:p>
            <a:r>
              <a:rPr lang="en-GB" sz="2000" dirty="0" err="1">
                <a:solidFill>
                  <a:srgbClr val="3399FF"/>
                </a:solidFill>
              </a:rPr>
              <a:t>var</a:t>
            </a:r>
            <a:r>
              <a:rPr lang="en-GB" sz="2000" dirty="0">
                <a:solidFill>
                  <a:srgbClr val="3399FF"/>
                </a:solidFill>
              </a:rPr>
              <a:t> </a:t>
            </a:r>
            <a:r>
              <a:rPr lang="en-GB" sz="2000" dirty="0"/>
              <a:t>lights = 	</a:t>
            </a:r>
            <a:r>
              <a:rPr lang="en-GB" sz="2000" dirty="0" err="1"/>
              <a:t>ActorProxy.Create</a:t>
            </a:r>
            <a:r>
              <a:rPr lang="en-GB" sz="2000" dirty="0"/>
              <a:t>&lt;</a:t>
            </a:r>
            <a:r>
              <a:rPr lang="en-GB" sz="2000" dirty="0" err="1">
                <a:solidFill>
                  <a:schemeClr val="accent6">
                    <a:lumMod val="60000"/>
                    <a:lumOff val="40000"/>
                  </a:schemeClr>
                </a:solidFill>
              </a:rPr>
              <a:t>IRoomLights</a:t>
            </a:r>
            <a:r>
              <a:rPr lang="en-GB" sz="2000" dirty="0"/>
              <a:t>&gt;($</a:t>
            </a:r>
            <a:r>
              <a:rPr lang="en-GB" sz="2000" dirty="0">
                <a:solidFill>
                  <a:srgbClr val="FF9966"/>
                </a:solidFill>
              </a:rPr>
              <a:t>“{</a:t>
            </a:r>
            <a:r>
              <a:rPr lang="en-GB" sz="2000" dirty="0" err="1">
                <a:solidFill>
                  <a:srgbClr val="FF9966"/>
                </a:solidFill>
              </a:rPr>
              <a:t>roomid</a:t>
            </a:r>
            <a:r>
              <a:rPr lang="en-GB" sz="2000" dirty="0">
                <a:solidFill>
                  <a:srgbClr val="FF9966"/>
                </a:solidFill>
              </a:rPr>
              <a:t>}_l{</a:t>
            </a:r>
            <a:r>
              <a:rPr lang="en-GB" sz="2000" dirty="0" err="1">
                <a:solidFill>
                  <a:srgbClr val="FF9966"/>
                </a:solidFill>
              </a:rPr>
              <a:t>lightid</a:t>
            </a:r>
            <a:r>
              <a:rPr lang="en-GB" sz="2000" dirty="0">
                <a:solidFill>
                  <a:srgbClr val="FF9966"/>
                </a:solidFill>
              </a:rPr>
              <a:t>}”</a:t>
            </a:r>
            <a:r>
              <a:rPr lang="en-GB" sz="2000" dirty="0"/>
              <a:t>);</a:t>
            </a:r>
          </a:p>
          <a:p>
            <a:r>
              <a:rPr lang="en-GB" sz="2000" dirty="0" err="1"/>
              <a:t>Lights.TurnOff</a:t>
            </a:r>
            <a:r>
              <a:rPr lang="en-GB" sz="2000" dirty="0"/>
              <a:t>();</a:t>
            </a:r>
          </a:p>
          <a:p>
            <a:endParaRPr lang="en-GB" sz="2000" dirty="0"/>
          </a:p>
          <a:p>
            <a:r>
              <a:rPr lang="en-GB" sz="2000" dirty="0">
                <a:solidFill>
                  <a:schemeClr val="accent6">
                    <a:lumMod val="75000"/>
                  </a:schemeClr>
                </a:solidFill>
              </a:rPr>
              <a:t>// Make room available</a:t>
            </a:r>
          </a:p>
          <a:p>
            <a:r>
              <a:rPr lang="en-GB" sz="2000" dirty="0" err="1">
                <a:solidFill>
                  <a:schemeClr val="accent6">
                    <a:lumMod val="60000"/>
                    <a:lumOff val="40000"/>
                  </a:schemeClr>
                </a:solidFill>
              </a:rPr>
              <a:t>RoomState</a:t>
            </a:r>
            <a:r>
              <a:rPr lang="en-GB" sz="2000" dirty="0"/>
              <a:t> state = </a:t>
            </a:r>
            <a:r>
              <a:rPr lang="en-GB" sz="2000" dirty="0" err="1"/>
              <a:t>RoomStates.Available</a:t>
            </a:r>
            <a:r>
              <a:rPr lang="en-GB" sz="2000" dirty="0"/>
              <a:t>;</a:t>
            </a:r>
          </a:p>
          <a:p>
            <a:r>
              <a:rPr lang="en-GB" sz="2000" dirty="0">
                <a:solidFill>
                  <a:srgbClr val="3399FF"/>
                </a:solidFill>
              </a:rPr>
              <a:t>await</a:t>
            </a:r>
            <a:r>
              <a:rPr lang="en-GB" sz="2000" dirty="0"/>
              <a:t> </a:t>
            </a:r>
            <a:r>
              <a:rPr lang="en-GB" sz="2000" dirty="0" err="1">
                <a:solidFill>
                  <a:srgbClr val="3399FF"/>
                </a:solidFill>
              </a:rPr>
              <a:t>this.</a:t>
            </a:r>
            <a:r>
              <a:rPr lang="en-GB" sz="2000" dirty="0" err="1"/>
              <a:t>StateManager.SetStateAsync</a:t>
            </a:r>
            <a:r>
              <a:rPr lang="en-GB" sz="2000" dirty="0"/>
              <a:t>&lt;</a:t>
            </a:r>
            <a:r>
              <a:rPr lang="en-GB" sz="2000" dirty="0" err="1">
                <a:solidFill>
                  <a:schemeClr val="accent6">
                    <a:lumMod val="60000"/>
                    <a:lumOff val="40000"/>
                  </a:schemeClr>
                </a:solidFill>
              </a:rPr>
              <a:t>RoomState</a:t>
            </a:r>
            <a:r>
              <a:rPr lang="en-GB" sz="2000" dirty="0"/>
              <a:t>&gt;(</a:t>
            </a:r>
            <a:r>
              <a:rPr lang="en-GB" sz="2000" dirty="0">
                <a:solidFill>
                  <a:srgbClr val="FF9966"/>
                </a:solidFill>
              </a:rPr>
              <a:t>“</a:t>
            </a:r>
            <a:r>
              <a:rPr lang="en-GB" sz="2000" dirty="0" err="1">
                <a:solidFill>
                  <a:srgbClr val="FF9966"/>
                </a:solidFill>
              </a:rPr>
              <a:t>CurrentState</a:t>
            </a:r>
            <a:r>
              <a:rPr lang="en-GB" sz="2000" dirty="0">
                <a:solidFill>
                  <a:srgbClr val="FF9966"/>
                </a:solidFill>
              </a:rPr>
              <a:t>”</a:t>
            </a:r>
            <a:r>
              <a:rPr lang="en-GB" sz="2000" dirty="0"/>
              <a:t>, state); </a:t>
            </a:r>
          </a:p>
        </p:txBody>
      </p:sp>
      <p:sp>
        <p:nvSpPr>
          <p:cNvPr id="3" name="TextBox 2"/>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Tree>
    <p:extLst>
      <p:ext uri="{BB962C8B-B14F-4D97-AF65-F5344CB8AC3E}">
        <p14:creationId xmlns:p14="http://schemas.microsoft.com/office/powerpoint/2010/main" val="286411857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Application frameworks</a:t>
            </a:r>
          </a:p>
        </p:txBody>
      </p:sp>
      <p:sp>
        <p:nvSpPr>
          <p:cNvPr id="7" name="Rectangle: Rounded Corners 6"/>
          <p:cNvSpPr/>
          <p:nvPr/>
        </p:nvSpPr>
        <p:spPr>
          <a:xfrm>
            <a:off x="943311" y="2432117"/>
            <a:ext cx="3007149" cy="2432114"/>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0" name="Rectangle: Rounded Corners 9"/>
          <p:cNvSpPr/>
          <p:nvPr/>
        </p:nvSpPr>
        <p:spPr>
          <a:xfrm>
            <a:off x="4616308" y="2432117"/>
            <a:ext cx="3007149" cy="2432114"/>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8289305" y="2432117"/>
            <a:ext cx="3007149" cy="2432114"/>
          </a:xfrm>
          <a:prstGeom prst="roundRect">
            <a:avLst>
              <a:gd name="adj" fmla="val 411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8" name="TextBox 7"/>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9" name="Rectangle: Rounded Corners 8"/>
          <p:cNvSpPr/>
          <p:nvPr/>
        </p:nvSpPr>
        <p:spPr>
          <a:xfrm>
            <a:off x="4616308"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331935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Services</a:t>
            </a:r>
          </a:p>
        </p:txBody>
      </p:sp>
      <p:sp>
        <p:nvSpPr>
          <p:cNvPr id="12" name="Rectangle: Rounded Corners 11"/>
          <p:cNvSpPr/>
          <p:nvPr/>
        </p:nvSpPr>
        <p:spPr>
          <a:xfrm>
            <a:off x="943310"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rgbClr val="09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Guest </a:t>
            </a:r>
          </a:p>
        </p:txBody>
      </p:sp>
      <p:sp>
        <p:nvSpPr>
          <p:cNvPr id="13" name="Rectangle: Rounded Corners 12"/>
          <p:cNvSpPr/>
          <p:nvPr/>
        </p:nvSpPr>
        <p:spPr>
          <a:xfrm>
            <a:off x="8289305" y="2432117"/>
            <a:ext cx="3007149" cy="2432114"/>
          </a:xfrm>
          <a:custGeom>
            <a:avLst/>
            <a:gdLst>
              <a:gd name="connsiteX0" fmla="*/ 0 w 3007149"/>
              <a:gd name="connsiteY0" fmla="*/ 100179 h 2432114"/>
              <a:gd name="connsiteX1" fmla="*/ 100179 w 3007149"/>
              <a:gd name="connsiteY1" fmla="*/ 0 h 2432114"/>
              <a:gd name="connsiteX2" fmla="*/ 2906970 w 3007149"/>
              <a:gd name="connsiteY2" fmla="*/ 0 h 2432114"/>
              <a:gd name="connsiteX3" fmla="*/ 3007149 w 3007149"/>
              <a:gd name="connsiteY3" fmla="*/ 100179 h 2432114"/>
              <a:gd name="connsiteX4" fmla="*/ 3007149 w 3007149"/>
              <a:gd name="connsiteY4" fmla="*/ 2331935 h 2432114"/>
              <a:gd name="connsiteX5" fmla="*/ 2906970 w 3007149"/>
              <a:gd name="connsiteY5" fmla="*/ 2432114 h 2432114"/>
              <a:gd name="connsiteX6" fmla="*/ 100179 w 3007149"/>
              <a:gd name="connsiteY6" fmla="*/ 2432114 h 2432114"/>
              <a:gd name="connsiteX7" fmla="*/ 0 w 3007149"/>
              <a:gd name="connsiteY7" fmla="*/ 2331935 h 2432114"/>
              <a:gd name="connsiteX8" fmla="*/ 0 w 3007149"/>
              <a:gd name="connsiteY8" fmla="*/ 100179 h 2432114"/>
              <a:gd name="connsiteX0" fmla="*/ 0 w 3007149"/>
              <a:gd name="connsiteY0" fmla="*/ 203167 h 2535102"/>
              <a:gd name="connsiteX1" fmla="*/ 2906970 w 3007149"/>
              <a:gd name="connsiteY1" fmla="*/ 102988 h 2535102"/>
              <a:gd name="connsiteX2" fmla="*/ 3007149 w 3007149"/>
              <a:gd name="connsiteY2" fmla="*/ 203167 h 2535102"/>
              <a:gd name="connsiteX3" fmla="*/ 3007149 w 3007149"/>
              <a:gd name="connsiteY3" fmla="*/ 2434923 h 2535102"/>
              <a:gd name="connsiteX4" fmla="*/ 2906970 w 3007149"/>
              <a:gd name="connsiteY4" fmla="*/ 2535102 h 2535102"/>
              <a:gd name="connsiteX5" fmla="*/ 100179 w 3007149"/>
              <a:gd name="connsiteY5" fmla="*/ 2535102 h 2535102"/>
              <a:gd name="connsiteX6" fmla="*/ 0 w 3007149"/>
              <a:gd name="connsiteY6" fmla="*/ 2434923 h 2535102"/>
              <a:gd name="connsiteX7" fmla="*/ 0 w 3007149"/>
              <a:gd name="connsiteY7" fmla="*/ 203167 h 2535102"/>
              <a:gd name="connsiteX0" fmla="*/ 0 w 3007149"/>
              <a:gd name="connsiteY0" fmla="*/ 2331935 h 2432114"/>
              <a:gd name="connsiteX1" fmla="*/ 2906970 w 3007149"/>
              <a:gd name="connsiteY1" fmla="*/ 0 h 2432114"/>
              <a:gd name="connsiteX2" fmla="*/ 3007149 w 3007149"/>
              <a:gd name="connsiteY2" fmla="*/ 100179 h 2432114"/>
              <a:gd name="connsiteX3" fmla="*/ 3007149 w 3007149"/>
              <a:gd name="connsiteY3" fmla="*/ 2331935 h 2432114"/>
              <a:gd name="connsiteX4" fmla="*/ 2906970 w 3007149"/>
              <a:gd name="connsiteY4" fmla="*/ 2432114 h 2432114"/>
              <a:gd name="connsiteX5" fmla="*/ 100179 w 3007149"/>
              <a:gd name="connsiteY5" fmla="*/ 2432114 h 2432114"/>
              <a:gd name="connsiteX6" fmla="*/ 0 w 3007149"/>
              <a:gd name="connsiteY6" fmla="*/ 2331935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149" h="2432114">
                <a:moveTo>
                  <a:pt x="0" y="2331935"/>
                </a:moveTo>
                <a:lnTo>
                  <a:pt x="2906970" y="0"/>
                </a:lnTo>
                <a:cubicBezTo>
                  <a:pt x="2962297" y="0"/>
                  <a:pt x="3007149" y="44852"/>
                  <a:pt x="3007149" y="100179"/>
                </a:cubicBezTo>
                <a:lnTo>
                  <a:pt x="3007149" y="2331935"/>
                </a:lnTo>
                <a:cubicBezTo>
                  <a:pt x="3007149" y="2387262"/>
                  <a:pt x="2962297" y="2432114"/>
                  <a:pt x="2906970" y="2432114"/>
                </a:cubicBezTo>
                <a:lnTo>
                  <a:pt x="100179" y="2432114"/>
                </a:lnTo>
                <a:cubicBezTo>
                  <a:pt x="44852" y="2432114"/>
                  <a:pt x="0" y="2387262"/>
                  <a:pt x="0" y="23319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Reliable Actors</a:t>
            </a:r>
          </a:p>
        </p:txBody>
      </p:sp>
      <p:sp>
        <p:nvSpPr>
          <p:cNvPr id="14" name="Title 4"/>
          <p:cNvSpPr txBox="1">
            <a:spLocks/>
          </p:cNvSpPr>
          <p:nvPr/>
        </p:nvSpPr>
        <p:spPr>
          <a:xfrm>
            <a:off x="2625406" y="4942878"/>
            <a:ext cx="6988952"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GB" sz="2800" dirty="0"/>
              <a:t>Integration with Docker containers</a:t>
            </a:r>
          </a:p>
        </p:txBody>
      </p:sp>
    </p:spTree>
    <p:extLst>
      <p:ext uri="{BB962C8B-B14F-4D97-AF65-F5344CB8AC3E}">
        <p14:creationId xmlns:p14="http://schemas.microsoft.com/office/powerpoint/2010/main" val="181174950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p:cNvSpPr/>
          <p:nvPr/>
        </p:nvSpPr>
        <p:spPr>
          <a:xfrm>
            <a:off x="2878657" y="1981752"/>
            <a:ext cx="1815129" cy="981643"/>
          </a:xfrm>
          <a:prstGeom prst="roundRect">
            <a:avLst>
              <a:gd name="adj" fmla="val 4119"/>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App A</a:t>
            </a:r>
          </a:p>
        </p:txBody>
      </p:sp>
      <p:sp>
        <p:nvSpPr>
          <p:cNvPr id="5" name="Rectangle: Rounded Corners 4"/>
          <p:cNvSpPr/>
          <p:nvPr/>
        </p:nvSpPr>
        <p:spPr>
          <a:xfrm>
            <a:off x="6029183" y="1981752"/>
            <a:ext cx="1815129" cy="981643"/>
          </a:xfrm>
          <a:prstGeom prst="roundRect">
            <a:avLst>
              <a:gd name="adj" fmla="val 411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Service A</a:t>
            </a:r>
          </a:p>
        </p:txBody>
      </p:sp>
      <p:sp>
        <p:nvSpPr>
          <p:cNvPr id="6" name="Rectangle: Rounded Corners 5"/>
          <p:cNvSpPr/>
          <p:nvPr/>
        </p:nvSpPr>
        <p:spPr>
          <a:xfrm>
            <a:off x="6029183" y="3322872"/>
            <a:ext cx="1815129" cy="981643"/>
          </a:xfrm>
          <a:prstGeom prst="roundRect">
            <a:avLst>
              <a:gd name="adj" fmla="val 4119"/>
            </a:avLst>
          </a:prstGeom>
          <a:solidFill>
            <a:srgbClr val="FF5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Service B</a:t>
            </a:r>
          </a:p>
        </p:txBody>
      </p:sp>
      <p:sp>
        <p:nvSpPr>
          <p:cNvPr id="7" name="Rectangle: Rounded Corners 6"/>
          <p:cNvSpPr/>
          <p:nvPr/>
        </p:nvSpPr>
        <p:spPr>
          <a:xfrm>
            <a:off x="6029183" y="4663992"/>
            <a:ext cx="1815129" cy="981643"/>
          </a:xfrm>
          <a:prstGeom prst="roundRect">
            <a:avLst>
              <a:gd name="adj" fmla="val 4119"/>
            </a:avLst>
          </a:prstGeom>
          <a:solidFill>
            <a:srgbClr val="FF5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Service C</a:t>
            </a:r>
          </a:p>
        </p:txBody>
      </p:sp>
      <p:sp>
        <p:nvSpPr>
          <p:cNvPr id="8" name="Rectangle: Rounded Corners 7"/>
          <p:cNvSpPr/>
          <p:nvPr/>
        </p:nvSpPr>
        <p:spPr>
          <a:xfrm>
            <a:off x="9112615" y="1981752"/>
            <a:ext cx="1815129" cy="981643"/>
          </a:xfrm>
          <a:prstGeom prst="roundRect">
            <a:avLst>
              <a:gd name="adj" fmla="val 4119"/>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Code</a:t>
            </a:r>
          </a:p>
        </p:txBody>
      </p:sp>
      <p:sp>
        <p:nvSpPr>
          <p:cNvPr id="9" name="Rectangle: Rounded Corners 8"/>
          <p:cNvSpPr/>
          <p:nvPr/>
        </p:nvSpPr>
        <p:spPr>
          <a:xfrm>
            <a:off x="9112614" y="3316521"/>
            <a:ext cx="1815129" cy="981643"/>
          </a:xfrm>
          <a:prstGeom prst="roundRect">
            <a:avLst>
              <a:gd name="adj" fmla="val 4119"/>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latin typeface="Segoe UI Light" panose="020B0502040204020203" pitchFamily="34" charset="0"/>
                <a:cs typeface="Segoe UI Light" panose="020B0502040204020203" pitchFamily="34" charset="0"/>
              </a:rPr>
              <a:t>Config</a:t>
            </a:r>
            <a:endParaRPr lang="en-GB" sz="2800" dirty="0">
              <a:latin typeface="Segoe UI Light" panose="020B0502040204020203" pitchFamily="34" charset="0"/>
              <a:cs typeface="Segoe UI Light" panose="020B0502040204020203" pitchFamily="34" charset="0"/>
            </a:endParaRPr>
          </a:p>
        </p:txBody>
      </p:sp>
      <p:sp>
        <p:nvSpPr>
          <p:cNvPr id="10" name="Rectangle: Rounded Corners 9"/>
          <p:cNvSpPr/>
          <p:nvPr/>
        </p:nvSpPr>
        <p:spPr>
          <a:xfrm>
            <a:off x="9112614" y="4663992"/>
            <a:ext cx="1815129" cy="981643"/>
          </a:xfrm>
          <a:prstGeom prst="roundRect">
            <a:avLst>
              <a:gd name="adj" fmla="val 4119"/>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a:t>
            </a:r>
          </a:p>
        </p:txBody>
      </p:sp>
      <p:cxnSp>
        <p:nvCxnSpPr>
          <p:cNvPr id="13" name="Connector: Elbow 12"/>
          <p:cNvCxnSpPr>
            <a:cxnSpLocks/>
            <a:stCxn id="4" idx="3"/>
            <a:endCxn id="6" idx="1"/>
          </p:cNvCxnSpPr>
          <p:nvPr/>
        </p:nvCxnSpPr>
        <p:spPr>
          <a:xfrm>
            <a:off x="4693786" y="2472574"/>
            <a:ext cx="1335397" cy="1341120"/>
          </a:xfrm>
          <a:prstGeom prst="bentConnector3">
            <a:avLst>
              <a:gd name="adj1" fmla="val 50000"/>
            </a:avLst>
          </a:prstGeom>
          <a:ln w="57150">
            <a:solidFill>
              <a:srgbClr val="595959">
                <a:alpha val="93000"/>
              </a:srgbClr>
            </a:solidFill>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4" idx="3"/>
            <a:endCxn id="7" idx="1"/>
          </p:cNvCxnSpPr>
          <p:nvPr/>
        </p:nvCxnSpPr>
        <p:spPr>
          <a:xfrm>
            <a:off x="4693786" y="2472574"/>
            <a:ext cx="1335397" cy="2682240"/>
          </a:xfrm>
          <a:prstGeom prst="bentConnector3">
            <a:avLst>
              <a:gd name="adj1" fmla="val 50000"/>
            </a:avLst>
          </a:prstGeom>
          <a:ln w="57150">
            <a:solidFill>
              <a:srgbClr val="595959">
                <a:alpha val="93000"/>
              </a:srgbClr>
            </a:solidFill>
          </a:ln>
        </p:spPr>
        <p:style>
          <a:lnRef idx="1">
            <a:schemeClr val="accent1"/>
          </a:lnRef>
          <a:fillRef idx="0">
            <a:schemeClr val="accent1"/>
          </a:fillRef>
          <a:effectRef idx="0">
            <a:schemeClr val="accent1"/>
          </a:effectRef>
          <a:fontRef idx="minor">
            <a:schemeClr val="tx1"/>
          </a:fontRef>
        </p:style>
      </p:cxnSp>
      <p:cxnSp>
        <p:nvCxnSpPr>
          <p:cNvPr id="26" name="Connector: Elbow 25"/>
          <p:cNvCxnSpPr>
            <a:cxnSpLocks/>
            <a:stCxn id="5" idx="3"/>
            <a:endCxn id="9" idx="1"/>
          </p:cNvCxnSpPr>
          <p:nvPr/>
        </p:nvCxnSpPr>
        <p:spPr>
          <a:xfrm>
            <a:off x="7844312" y="2472574"/>
            <a:ext cx="1268302" cy="1334769"/>
          </a:xfrm>
          <a:prstGeom prst="bentConnector3">
            <a:avLst>
              <a:gd name="adj1" fmla="val 50000"/>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Connector: Elbow 28"/>
          <p:cNvCxnSpPr>
            <a:cxnSpLocks/>
            <a:stCxn id="5" idx="3"/>
            <a:endCxn id="10" idx="1"/>
          </p:cNvCxnSpPr>
          <p:nvPr/>
        </p:nvCxnSpPr>
        <p:spPr>
          <a:xfrm>
            <a:off x="7844312" y="2472574"/>
            <a:ext cx="1268302" cy="2682240"/>
          </a:xfrm>
          <a:prstGeom prst="bentConnector3">
            <a:avLst>
              <a:gd name="adj1" fmla="val 50000"/>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p:cNvSpPr/>
          <p:nvPr/>
        </p:nvSpPr>
        <p:spPr>
          <a:xfrm>
            <a:off x="955443" y="640631"/>
            <a:ext cx="1815129" cy="981643"/>
          </a:xfrm>
          <a:prstGeom prst="roundRect">
            <a:avLst>
              <a:gd name="adj" fmla="val 4119"/>
            </a:avLst>
          </a:prstGeom>
          <a:solidFill>
            <a:schemeClr val="bg1"/>
          </a:solidFill>
          <a:ln w="571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595959"/>
                </a:solidFill>
                <a:latin typeface="Segoe UI Semibold" panose="020B0702040204020203" pitchFamily="34" charset="0"/>
                <a:cs typeface="Segoe UI Semibold" panose="020B0702040204020203" pitchFamily="34" charset="0"/>
              </a:rPr>
              <a:t>Cluster</a:t>
            </a:r>
          </a:p>
        </p:txBody>
      </p:sp>
      <p:sp>
        <p:nvSpPr>
          <p:cNvPr id="51" name="Rectangle: Rounded Corners 50"/>
          <p:cNvSpPr/>
          <p:nvPr/>
        </p:nvSpPr>
        <p:spPr>
          <a:xfrm>
            <a:off x="2905056" y="3335573"/>
            <a:ext cx="1815129" cy="981643"/>
          </a:xfrm>
          <a:prstGeom prst="roundRect">
            <a:avLst>
              <a:gd name="adj" fmla="val 4119"/>
            </a:avLst>
          </a:prstGeom>
          <a:solidFill>
            <a:srgbClr val="2FC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App B</a:t>
            </a:r>
          </a:p>
        </p:txBody>
      </p:sp>
      <p:sp>
        <p:nvSpPr>
          <p:cNvPr id="52" name="Rectangle: Rounded Corners 51"/>
          <p:cNvSpPr/>
          <p:nvPr/>
        </p:nvSpPr>
        <p:spPr>
          <a:xfrm>
            <a:off x="2945752" y="4676694"/>
            <a:ext cx="1815129" cy="981643"/>
          </a:xfrm>
          <a:prstGeom prst="roundRect">
            <a:avLst>
              <a:gd name="adj" fmla="val 4119"/>
            </a:avLst>
          </a:prstGeom>
          <a:solidFill>
            <a:srgbClr val="2FC9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App C</a:t>
            </a:r>
          </a:p>
        </p:txBody>
      </p:sp>
      <p:cxnSp>
        <p:nvCxnSpPr>
          <p:cNvPr id="60" name="Connector: Elbow 59"/>
          <p:cNvCxnSpPr>
            <a:cxnSpLocks/>
            <a:stCxn id="44" idx="2"/>
            <a:endCxn id="4" idx="1"/>
          </p:cNvCxnSpPr>
          <p:nvPr/>
        </p:nvCxnSpPr>
        <p:spPr>
          <a:xfrm rot="16200000" flipH="1">
            <a:off x="1945682" y="1539599"/>
            <a:ext cx="850300" cy="1015649"/>
          </a:xfrm>
          <a:prstGeom prst="bentConnector2">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3" name="Connector: Elbow 62"/>
          <p:cNvCxnSpPr>
            <a:cxnSpLocks/>
            <a:stCxn id="44" idx="2"/>
            <a:endCxn id="51" idx="1"/>
          </p:cNvCxnSpPr>
          <p:nvPr/>
        </p:nvCxnSpPr>
        <p:spPr>
          <a:xfrm rot="16200000" flipH="1">
            <a:off x="1281972" y="2203310"/>
            <a:ext cx="2204121" cy="1042048"/>
          </a:xfrm>
          <a:prstGeom prst="bentConnector2">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6" name="Connector: Elbow 65"/>
          <p:cNvCxnSpPr>
            <a:cxnSpLocks/>
            <a:stCxn id="44" idx="2"/>
            <a:endCxn id="52" idx="1"/>
          </p:cNvCxnSpPr>
          <p:nvPr/>
        </p:nvCxnSpPr>
        <p:spPr>
          <a:xfrm rot="16200000" flipH="1">
            <a:off x="631759" y="2853523"/>
            <a:ext cx="3545242" cy="1082744"/>
          </a:xfrm>
          <a:prstGeom prst="bentConnector2">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 idx="3"/>
            <a:endCxn id="5" idx="1"/>
          </p:cNvCxnSpPr>
          <p:nvPr/>
        </p:nvCxnSpPr>
        <p:spPr>
          <a:xfrm>
            <a:off x="4693786" y="2472574"/>
            <a:ext cx="1335397" cy="0"/>
          </a:xfrm>
          <a:prstGeom prst="line">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cxnSpLocks/>
            <a:stCxn id="5" idx="3"/>
            <a:endCxn id="8" idx="1"/>
          </p:cNvCxnSpPr>
          <p:nvPr/>
        </p:nvCxnSpPr>
        <p:spPr>
          <a:xfrm>
            <a:off x="7844312" y="2472574"/>
            <a:ext cx="1268303" cy="0"/>
          </a:xfrm>
          <a:prstGeom prst="line">
            <a:avLst/>
          </a:prstGeom>
          <a:ln w="57150">
            <a:solidFill>
              <a:srgbClr val="595959"/>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Tree>
    <p:extLst>
      <p:ext uri="{BB962C8B-B14F-4D97-AF65-F5344CB8AC3E}">
        <p14:creationId xmlns:p14="http://schemas.microsoft.com/office/powerpoint/2010/main" val="7614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51" grpId="0" animBg="1"/>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Rounded Corners 22"/>
          <p:cNvSpPr/>
          <p:nvPr/>
        </p:nvSpPr>
        <p:spPr>
          <a:xfrm>
            <a:off x="8005995"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p:cNvSpPr/>
          <p:nvPr/>
        </p:nvSpPr>
        <p:spPr>
          <a:xfrm>
            <a:off x="8005995"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p:cNvSpPr/>
          <p:nvPr/>
        </p:nvSpPr>
        <p:spPr>
          <a:xfrm>
            <a:off x="5199338"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Rounded Corners 21"/>
          <p:cNvSpPr/>
          <p:nvPr/>
        </p:nvSpPr>
        <p:spPr>
          <a:xfrm>
            <a:off x="5199338"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p:cNvSpPr/>
          <p:nvPr/>
        </p:nvSpPr>
        <p:spPr>
          <a:xfrm>
            <a:off x="2392681"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Rounded Corners 1"/>
          <p:cNvSpPr/>
          <p:nvPr/>
        </p:nvSpPr>
        <p:spPr>
          <a:xfrm>
            <a:off x="2392681"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p:cNvSpPr>
            <a:spLocks noGrp="1"/>
          </p:cNvSpPr>
          <p:nvPr>
            <p:ph type="title"/>
          </p:nvPr>
        </p:nvSpPr>
        <p:spPr>
          <a:xfrm>
            <a:off x="838200" y="22063"/>
            <a:ext cx="10515600" cy="1325563"/>
          </a:xfrm>
        </p:spPr>
        <p:txBody>
          <a:bodyPr/>
          <a:lstStyle/>
          <a:p>
            <a:r>
              <a:rPr lang="en-GB" dirty="0"/>
              <a:t>The cluster</a:t>
            </a:r>
          </a:p>
        </p:txBody>
      </p:sp>
      <p:sp>
        <p:nvSpPr>
          <p:cNvPr id="3" name="Oval 2"/>
          <p:cNvSpPr/>
          <p:nvPr/>
        </p:nvSpPr>
        <p:spPr>
          <a:xfrm>
            <a:off x="2849880" y="1948694"/>
            <a:ext cx="457200" cy="457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9" name="Oval 348"/>
          <p:cNvSpPr/>
          <p:nvPr/>
        </p:nvSpPr>
        <p:spPr>
          <a:xfrm>
            <a:off x="2963469" y="4961395"/>
            <a:ext cx="457200" cy="457200"/>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1" name="Oval 350"/>
          <p:cNvSpPr/>
          <p:nvPr/>
        </p:nvSpPr>
        <p:spPr>
          <a:xfrm>
            <a:off x="6317152" y="4773080"/>
            <a:ext cx="457200" cy="457200"/>
          </a:xfrm>
          <a:prstGeom prst="ellipse">
            <a:avLst/>
          </a:prstGeom>
          <a:solidFill>
            <a:srgbClr val="BD3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2" name="Oval 351"/>
          <p:cNvSpPr/>
          <p:nvPr/>
        </p:nvSpPr>
        <p:spPr>
          <a:xfrm>
            <a:off x="3663998" y="4046995"/>
            <a:ext cx="457200" cy="457200"/>
          </a:xfrm>
          <a:prstGeom prst="ellipse">
            <a:avLst/>
          </a:prstGeom>
          <a:solidFill>
            <a:srgbClr val="BD3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3" name="Oval 352"/>
          <p:cNvSpPr/>
          <p:nvPr/>
        </p:nvSpPr>
        <p:spPr>
          <a:xfrm>
            <a:off x="6397818" y="2786575"/>
            <a:ext cx="457200" cy="457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5" name="Oval 354"/>
          <p:cNvSpPr/>
          <p:nvPr/>
        </p:nvSpPr>
        <p:spPr>
          <a:xfrm>
            <a:off x="8662582" y="248839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6" name="Oval 355"/>
          <p:cNvSpPr/>
          <p:nvPr/>
        </p:nvSpPr>
        <p:spPr>
          <a:xfrm>
            <a:off x="9265920" y="4331120"/>
            <a:ext cx="457200" cy="457200"/>
          </a:xfrm>
          <a:prstGeom prst="ellipse">
            <a:avLst/>
          </a:prstGeom>
          <a:solidFill>
            <a:srgbClr val="BD3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7" name="Oval 356"/>
          <p:cNvSpPr/>
          <p:nvPr/>
        </p:nvSpPr>
        <p:spPr>
          <a:xfrm>
            <a:off x="8413498" y="4544480"/>
            <a:ext cx="457200" cy="457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0" name="Oval 359"/>
          <p:cNvSpPr/>
          <p:nvPr/>
        </p:nvSpPr>
        <p:spPr>
          <a:xfrm>
            <a:off x="5638800" y="2088965"/>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595959"/>
              </a:solidFill>
            </a:endParaRPr>
          </a:p>
        </p:txBody>
      </p:sp>
      <p:sp>
        <p:nvSpPr>
          <p:cNvPr id="362" name="Oval 361"/>
          <p:cNvSpPr/>
          <p:nvPr/>
        </p:nvSpPr>
        <p:spPr>
          <a:xfrm>
            <a:off x="5638800" y="4144343"/>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595959"/>
              </a:solidFill>
            </a:endParaRPr>
          </a:p>
        </p:txBody>
      </p:sp>
      <p:sp>
        <p:nvSpPr>
          <p:cNvPr id="19" name="TextBox 18"/>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Tree>
    <p:extLst>
      <p:ext uri="{BB962C8B-B14F-4D97-AF65-F5344CB8AC3E}">
        <p14:creationId xmlns:p14="http://schemas.microsoft.com/office/powerpoint/2010/main" val="212411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8745"/>
            <a:ext cx="12192000" cy="1325563"/>
          </a:xfrm>
        </p:spPr>
        <p:txBody>
          <a:bodyPr/>
          <a:lstStyle/>
          <a:p>
            <a:r>
              <a:rPr lang="en-GB" dirty="0">
                <a:latin typeface="Segoe UI Semibold" panose="020B0702040204020203" pitchFamily="34" charset="0"/>
                <a:cs typeface="Segoe UI Semibold" panose="020B0702040204020203" pitchFamily="34" charset="0"/>
              </a:rPr>
              <a:t>Agility</a:t>
            </a:r>
          </a:p>
        </p:txBody>
      </p:sp>
      <p:sp>
        <p:nvSpPr>
          <p:cNvPr id="3" name="Title 1"/>
          <p:cNvSpPr txBox="1">
            <a:spLocks/>
          </p:cNvSpPr>
          <p:nvPr/>
        </p:nvSpPr>
        <p:spPr>
          <a:xfrm>
            <a:off x="0" y="2788284"/>
            <a:ext cx="121920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5400" kern="1200">
                <a:solidFill>
                  <a:schemeClr val="bg1"/>
                </a:solidFill>
                <a:latin typeface="Segoe UI Light" panose="020B0502040204020203" pitchFamily="34" charset="0"/>
                <a:ea typeface="+mj-ea"/>
                <a:cs typeface="Segoe UI Light" panose="020B0502040204020203" pitchFamily="34" charset="0"/>
              </a:defRPr>
            </a:lvl1pPr>
          </a:lstStyle>
          <a:p>
            <a:r>
              <a:rPr lang="en-GB" sz="3600" i="1" dirty="0"/>
              <a:t>The ability to [change] quickly and easily</a:t>
            </a:r>
          </a:p>
        </p:txBody>
      </p:sp>
    </p:spTree>
    <p:extLst>
      <p:ext uri="{BB962C8B-B14F-4D97-AF65-F5344CB8AC3E}">
        <p14:creationId xmlns:p14="http://schemas.microsoft.com/office/powerpoint/2010/main" val="193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7.40741E-7 L 0 -0.11204 " pathEditMode="relative" rAng="0" ptsTypes="AA">
                                      <p:cBhvr>
                                        <p:cTn id="6" dur="2000" fill="hold"/>
                                        <p:tgtEl>
                                          <p:spTgt spid="2"/>
                                        </p:tgtEl>
                                        <p:attrNameLst>
                                          <p:attrName>ppt_x</p:attrName>
                                          <p:attrName>ppt_y</p:attrName>
                                        </p:attrNameLst>
                                      </p:cBhvr>
                                      <p:rCtr x="0" y="-5602"/>
                                    </p:animMotion>
                                  </p:childTnLst>
                                </p:cTn>
                              </p:par>
                              <p:par>
                                <p:cTn id="7" presetID="10" presetClass="entr" presetSubtype="0" fill="hold" nodeType="withEffect">
                                  <p:stCondLst>
                                    <p:cond delay="100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Rounded Corners 22"/>
          <p:cNvSpPr/>
          <p:nvPr/>
        </p:nvSpPr>
        <p:spPr>
          <a:xfrm>
            <a:off x="8005995" y="3889880"/>
            <a:ext cx="2090051" cy="2090051"/>
          </a:xfrm>
          <a:prstGeom prst="roundRect">
            <a:avLst>
              <a:gd name="adj" fmla="val 3287"/>
            </a:avLst>
          </a:prstGeom>
          <a:solidFill>
            <a:srgbClr val="C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p:cNvSpPr/>
          <p:nvPr/>
        </p:nvSpPr>
        <p:spPr>
          <a:xfrm>
            <a:off x="8005995" y="1501140"/>
            <a:ext cx="2090051" cy="2090051"/>
          </a:xfrm>
          <a:prstGeom prst="roundRect">
            <a:avLst>
              <a:gd name="adj" fmla="val 3287"/>
            </a:avLst>
          </a:prstGeom>
          <a:solidFill>
            <a:srgbClr val="82C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p:cNvSpPr/>
          <p:nvPr/>
        </p:nvSpPr>
        <p:spPr>
          <a:xfrm>
            <a:off x="5199338" y="3889880"/>
            <a:ext cx="2090051" cy="2090051"/>
          </a:xfrm>
          <a:prstGeom prst="roundRect">
            <a:avLst>
              <a:gd name="adj" fmla="val 3287"/>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Rounded Corners 21"/>
          <p:cNvSpPr/>
          <p:nvPr/>
        </p:nvSpPr>
        <p:spPr>
          <a:xfrm>
            <a:off x="5199338" y="1501140"/>
            <a:ext cx="2090051" cy="2090051"/>
          </a:xfrm>
          <a:prstGeom prst="roundRect">
            <a:avLst>
              <a:gd name="adj" fmla="val 32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p:cNvSpPr/>
          <p:nvPr/>
        </p:nvSpPr>
        <p:spPr>
          <a:xfrm>
            <a:off x="2392681" y="3889880"/>
            <a:ext cx="2090051" cy="2090051"/>
          </a:xfrm>
          <a:prstGeom prst="roundRect">
            <a:avLst>
              <a:gd name="adj" fmla="val 32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Rounded Corners 1"/>
          <p:cNvSpPr/>
          <p:nvPr/>
        </p:nvSpPr>
        <p:spPr>
          <a:xfrm>
            <a:off x="2392681" y="1501140"/>
            <a:ext cx="2090051" cy="2090051"/>
          </a:xfrm>
          <a:prstGeom prst="roundRect">
            <a:avLst>
              <a:gd name="adj" fmla="val 328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p:cNvSpPr/>
          <p:nvPr/>
        </p:nvSpPr>
        <p:spPr>
          <a:xfrm>
            <a:off x="2849880" y="1948694"/>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9" name="Oval 348"/>
          <p:cNvSpPr/>
          <p:nvPr/>
        </p:nvSpPr>
        <p:spPr>
          <a:xfrm>
            <a:off x="2963469" y="4961395"/>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1" name="Oval 350"/>
          <p:cNvSpPr/>
          <p:nvPr/>
        </p:nvSpPr>
        <p:spPr>
          <a:xfrm>
            <a:off x="6317152" y="4773080"/>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2" name="Oval 351"/>
          <p:cNvSpPr/>
          <p:nvPr/>
        </p:nvSpPr>
        <p:spPr>
          <a:xfrm>
            <a:off x="3663998" y="4046995"/>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3" name="Oval 352"/>
          <p:cNvSpPr/>
          <p:nvPr/>
        </p:nvSpPr>
        <p:spPr>
          <a:xfrm>
            <a:off x="6397818" y="2786575"/>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5" name="Oval 354"/>
          <p:cNvSpPr/>
          <p:nvPr/>
        </p:nvSpPr>
        <p:spPr>
          <a:xfrm>
            <a:off x="8662582" y="2488391"/>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6" name="Oval 355"/>
          <p:cNvSpPr/>
          <p:nvPr/>
        </p:nvSpPr>
        <p:spPr>
          <a:xfrm>
            <a:off x="9265920" y="4331120"/>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7" name="Oval 356"/>
          <p:cNvSpPr/>
          <p:nvPr/>
        </p:nvSpPr>
        <p:spPr>
          <a:xfrm>
            <a:off x="8413498" y="4544480"/>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0" name="Oval 359"/>
          <p:cNvSpPr/>
          <p:nvPr/>
        </p:nvSpPr>
        <p:spPr>
          <a:xfrm>
            <a:off x="5638800" y="2088965"/>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2" name="Oval 361"/>
          <p:cNvSpPr/>
          <p:nvPr/>
        </p:nvSpPr>
        <p:spPr>
          <a:xfrm>
            <a:off x="5638800" y="4144343"/>
            <a:ext cx="457200" cy="4572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25" name="Title 4"/>
          <p:cNvSpPr txBox="1">
            <a:spLocks/>
          </p:cNvSpPr>
          <p:nvPr/>
        </p:nvSpPr>
        <p:spPr>
          <a:xfrm>
            <a:off x="838200" y="2206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GB" dirty="0"/>
              <a:t>Resource balancing</a:t>
            </a:r>
          </a:p>
        </p:txBody>
      </p:sp>
    </p:spTree>
    <p:extLst>
      <p:ext uri="{BB962C8B-B14F-4D97-AF65-F5344CB8AC3E}">
        <p14:creationId xmlns:p14="http://schemas.microsoft.com/office/powerpoint/2010/main" val="27194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Rounded Corners 19"/>
          <p:cNvSpPr/>
          <p:nvPr/>
        </p:nvSpPr>
        <p:spPr>
          <a:xfrm>
            <a:off x="8005995"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p:cNvSpPr/>
          <p:nvPr/>
        </p:nvSpPr>
        <p:spPr>
          <a:xfrm>
            <a:off x="8005995"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Rounded Corners 21"/>
          <p:cNvSpPr/>
          <p:nvPr/>
        </p:nvSpPr>
        <p:spPr>
          <a:xfrm>
            <a:off x="5199338"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Rounded Corners 22"/>
          <p:cNvSpPr/>
          <p:nvPr/>
        </p:nvSpPr>
        <p:spPr>
          <a:xfrm>
            <a:off x="5199338"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p:cNvSpPr/>
          <p:nvPr/>
        </p:nvSpPr>
        <p:spPr>
          <a:xfrm>
            <a:off x="2392681"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p:cNvSpPr/>
          <p:nvPr/>
        </p:nvSpPr>
        <p:spPr>
          <a:xfrm>
            <a:off x="2392681"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p:cNvSpPr/>
          <p:nvPr/>
        </p:nvSpPr>
        <p:spPr>
          <a:xfrm>
            <a:off x="2849880" y="1948694"/>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9" name="Oval 348"/>
          <p:cNvSpPr/>
          <p:nvPr/>
        </p:nvSpPr>
        <p:spPr>
          <a:xfrm>
            <a:off x="2963469" y="49613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1" name="Oval 350"/>
          <p:cNvSpPr/>
          <p:nvPr/>
        </p:nvSpPr>
        <p:spPr>
          <a:xfrm>
            <a:off x="6317152" y="47730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2" name="Oval 351"/>
          <p:cNvSpPr/>
          <p:nvPr/>
        </p:nvSpPr>
        <p:spPr>
          <a:xfrm>
            <a:off x="3663998" y="40469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3" name="Oval 352"/>
          <p:cNvSpPr/>
          <p:nvPr/>
        </p:nvSpPr>
        <p:spPr>
          <a:xfrm>
            <a:off x="6397818" y="278657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5" name="Oval 354"/>
          <p:cNvSpPr/>
          <p:nvPr/>
        </p:nvSpPr>
        <p:spPr>
          <a:xfrm>
            <a:off x="8662582" y="248839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6" name="Oval 355"/>
          <p:cNvSpPr/>
          <p:nvPr/>
        </p:nvSpPr>
        <p:spPr>
          <a:xfrm>
            <a:off x="9265920" y="433112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7" name="Oval 356"/>
          <p:cNvSpPr/>
          <p:nvPr/>
        </p:nvSpPr>
        <p:spPr>
          <a:xfrm>
            <a:off x="8413498" y="45444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0" name="Oval 359"/>
          <p:cNvSpPr/>
          <p:nvPr/>
        </p:nvSpPr>
        <p:spPr>
          <a:xfrm>
            <a:off x="5638800" y="2088965"/>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595959"/>
              </a:solidFill>
            </a:endParaRPr>
          </a:p>
        </p:txBody>
      </p:sp>
      <p:sp>
        <p:nvSpPr>
          <p:cNvPr id="362" name="Oval 361"/>
          <p:cNvSpPr/>
          <p:nvPr/>
        </p:nvSpPr>
        <p:spPr>
          <a:xfrm>
            <a:off x="5638800" y="4144343"/>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595959"/>
              </a:solidFill>
            </a:endParaRPr>
          </a:p>
        </p:txBody>
      </p:sp>
      <p:sp>
        <p:nvSpPr>
          <p:cNvPr id="19" name="TextBox 18"/>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28" name="Title 4"/>
          <p:cNvSpPr txBox="1">
            <a:spLocks/>
          </p:cNvSpPr>
          <p:nvPr/>
        </p:nvSpPr>
        <p:spPr>
          <a:xfrm>
            <a:off x="838200" y="2206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GB" dirty="0"/>
              <a:t>State management</a:t>
            </a:r>
          </a:p>
        </p:txBody>
      </p:sp>
    </p:spTree>
    <p:extLst>
      <p:ext uri="{BB962C8B-B14F-4D97-AF65-F5344CB8AC3E}">
        <p14:creationId xmlns:p14="http://schemas.microsoft.com/office/powerpoint/2010/main" val="254027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p:cNvSpPr/>
          <p:nvPr/>
        </p:nvSpPr>
        <p:spPr>
          <a:xfrm>
            <a:off x="8005995"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Rounded Corners 41"/>
          <p:cNvSpPr/>
          <p:nvPr/>
        </p:nvSpPr>
        <p:spPr>
          <a:xfrm>
            <a:off x="8005995"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Rounded Corners 42"/>
          <p:cNvSpPr/>
          <p:nvPr/>
        </p:nvSpPr>
        <p:spPr>
          <a:xfrm>
            <a:off x="5199338"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Rounded Corners 43"/>
          <p:cNvSpPr/>
          <p:nvPr/>
        </p:nvSpPr>
        <p:spPr>
          <a:xfrm>
            <a:off x="5199338"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Rounded Corners 44"/>
          <p:cNvSpPr/>
          <p:nvPr/>
        </p:nvSpPr>
        <p:spPr>
          <a:xfrm>
            <a:off x="2392681"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Rounded Corners 45"/>
          <p:cNvSpPr/>
          <p:nvPr/>
        </p:nvSpPr>
        <p:spPr>
          <a:xfrm>
            <a:off x="2392681"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p:cNvSpPr/>
          <p:nvPr/>
        </p:nvSpPr>
        <p:spPr>
          <a:xfrm>
            <a:off x="2849880" y="1948694"/>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9" name="Oval 348"/>
          <p:cNvSpPr/>
          <p:nvPr/>
        </p:nvSpPr>
        <p:spPr>
          <a:xfrm>
            <a:off x="2963469" y="49613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1" name="Oval 350"/>
          <p:cNvSpPr/>
          <p:nvPr/>
        </p:nvSpPr>
        <p:spPr>
          <a:xfrm>
            <a:off x="6317152" y="47730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2" name="Oval 351"/>
          <p:cNvSpPr/>
          <p:nvPr/>
        </p:nvSpPr>
        <p:spPr>
          <a:xfrm>
            <a:off x="3663998" y="40469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3" name="Oval 352"/>
          <p:cNvSpPr/>
          <p:nvPr/>
        </p:nvSpPr>
        <p:spPr>
          <a:xfrm>
            <a:off x="6397818" y="278657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5" name="Oval 354"/>
          <p:cNvSpPr/>
          <p:nvPr/>
        </p:nvSpPr>
        <p:spPr>
          <a:xfrm>
            <a:off x="8662582" y="248839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sp>
        <p:nvSpPr>
          <p:cNvPr id="356" name="Oval 355"/>
          <p:cNvSpPr/>
          <p:nvPr/>
        </p:nvSpPr>
        <p:spPr>
          <a:xfrm>
            <a:off x="9265920" y="433112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7" name="Oval 356"/>
          <p:cNvSpPr/>
          <p:nvPr/>
        </p:nvSpPr>
        <p:spPr>
          <a:xfrm>
            <a:off x="8413498" y="45444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0" name="Oval 359"/>
          <p:cNvSpPr/>
          <p:nvPr/>
        </p:nvSpPr>
        <p:spPr>
          <a:xfrm>
            <a:off x="5638800" y="2088965"/>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362" name="Oval 361"/>
          <p:cNvSpPr/>
          <p:nvPr/>
        </p:nvSpPr>
        <p:spPr>
          <a:xfrm>
            <a:off x="5638800" y="4144343"/>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cxnSp>
        <p:nvCxnSpPr>
          <p:cNvPr id="6" name="Straight Arrow Connector 5"/>
          <p:cNvCxnSpPr>
            <a:endCxn id="360" idx="1"/>
          </p:cNvCxnSpPr>
          <p:nvPr/>
        </p:nvCxnSpPr>
        <p:spPr>
          <a:xfrm>
            <a:off x="4850296" y="1590261"/>
            <a:ext cx="855459" cy="56565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360" idx="4"/>
            <a:endCxn id="362" idx="0"/>
          </p:cNvCxnSpPr>
          <p:nvPr/>
        </p:nvCxnSpPr>
        <p:spPr>
          <a:xfrm>
            <a:off x="5867400" y="2546165"/>
            <a:ext cx="0" cy="159817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360" idx="6"/>
            <a:endCxn id="355" idx="2"/>
          </p:cNvCxnSpPr>
          <p:nvPr/>
        </p:nvCxnSpPr>
        <p:spPr>
          <a:xfrm>
            <a:off x="6096000" y="2317565"/>
            <a:ext cx="2566582" cy="399426"/>
          </a:xfrm>
          <a:prstGeom prst="straightConnector1">
            <a:avLst/>
          </a:prstGeom>
          <a:ln w="381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4574" y="2141523"/>
            <a:ext cx="1232115" cy="1015663"/>
          </a:xfrm>
          <a:prstGeom prst="rect">
            <a:avLst/>
          </a:prstGeom>
          <a:noFill/>
        </p:spPr>
        <p:txBody>
          <a:bodyPr wrap="square" rtlCol="0">
            <a:spAutoFit/>
          </a:bodyPr>
          <a:lstStyle/>
          <a:p>
            <a:r>
              <a:rPr lang="en-GB" sz="6000" b="1" dirty="0">
                <a:solidFill>
                  <a:schemeClr val="tx1">
                    <a:lumMod val="65000"/>
                    <a:lumOff val="35000"/>
                  </a:schemeClr>
                </a:solidFill>
                <a:latin typeface="Segoe UI" panose="020B0502040204020203" pitchFamily="34" charset="0"/>
                <a:cs typeface="Segoe UI" panose="020B0502040204020203" pitchFamily="34" charset="0"/>
              </a:rPr>
              <a:t>C</a:t>
            </a:r>
          </a:p>
        </p:txBody>
      </p:sp>
      <p:sp>
        <p:nvSpPr>
          <p:cNvPr id="34" name="TextBox 33"/>
          <p:cNvSpPr txBox="1"/>
          <p:nvPr/>
        </p:nvSpPr>
        <p:spPr>
          <a:xfrm>
            <a:off x="794972" y="3128680"/>
            <a:ext cx="1232115" cy="1015663"/>
          </a:xfrm>
          <a:prstGeom prst="rect">
            <a:avLst/>
          </a:prstGeom>
          <a:noFill/>
        </p:spPr>
        <p:txBody>
          <a:bodyPr wrap="square" rtlCol="0">
            <a:spAutoFit/>
          </a:bodyPr>
          <a:lstStyle/>
          <a:p>
            <a:r>
              <a:rPr lang="en-GB" sz="6000" b="1" dirty="0">
                <a:solidFill>
                  <a:schemeClr val="tx1">
                    <a:lumMod val="65000"/>
                    <a:lumOff val="35000"/>
                  </a:schemeClr>
                </a:solidFill>
                <a:latin typeface="Segoe UI" panose="020B0502040204020203" pitchFamily="34" charset="0"/>
                <a:cs typeface="Segoe UI" panose="020B0502040204020203" pitchFamily="34" charset="0"/>
              </a:rPr>
              <a:t>A</a:t>
            </a:r>
          </a:p>
        </p:txBody>
      </p:sp>
      <p:sp>
        <p:nvSpPr>
          <p:cNvPr id="35" name="TextBox 34"/>
          <p:cNvSpPr txBox="1"/>
          <p:nvPr/>
        </p:nvSpPr>
        <p:spPr>
          <a:xfrm>
            <a:off x="774574" y="4144343"/>
            <a:ext cx="1232115" cy="1015663"/>
          </a:xfrm>
          <a:prstGeom prst="rect">
            <a:avLst/>
          </a:prstGeom>
          <a:noFill/>
        </p:spPr>
        <p:txBody>
          <a:bodyPr wrap="square" rtlCol="0">
            <a:spAutoFit/>
          </a:bodyPr>
          <a:lstStyle/>
          <a:p>
            <a:r>
              <a:rPr lang="en-GB" sz="6000" b="1" dirty="0">
                <a:solidFill>
                  <a:schemeClr val="tx1">
                    <a:lumMod val="65000"/>
                    <a:lumOff val="35000"/>
                  </a:schemeClr>
                </a:solidFill>
                <a:latin typeface="Segoe UI" panose="020B0502040204020203" pitchFamily="34" charset="0"/>
                <a:cs typeface="Segoe UI" panose="020B0502040204020203" pitchFamily="34" charset="0"/>
              </a:rPr>
              <a:t>P</a:t>
            </a:r>
          </a:p>
        </p:txBody>
      </p:sp>
      <p:sp>
        <p:nvSpPr>
          <p:cNvPr id="36" name="Oval 35"/>
          <p:cNvSpPr/>
          <p:nvPr/>
        </p:nvSpPr>
        <p:spPr>
          <a:xfrm>
            <a:off x="5638800" y="415128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37" name="Oval 36"/>
          <p:cNvSpPr/>
          <p:nvPr/>
        </p:nvSpPr>
        <p:spPr>
          <a:xfrm>
            <a:off x="5638800" y="2088965"/>
            <a:ext cx="457200" cy="457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cxnSp>
        <p:nvCxnSpPr>
          <p:cNvPr id="38" name="Straight Arrow Connector 37"/>
          <p:cNvCxnSpPr>
            <a:cxnSpLocks/>
          </p:cNvCxnSpPr>
          <p:nvPr/>
        </p:nvCxnSpPr>
        <p:spPr>
          <a:xfrm>
            <a:off x="6096554" y="2317565"/>
            <a:ext cx="2566582" cy="399426"/>
          </a:xfrm>
          <a:prstGeom prst="straightConnector1">
            <a:avLst/>
          </a:prstGeom>
          <a:ln w="38100">
            <a:solidFill>
              <a:srgbClr val="FF5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5867400" y="2541931"/>
            <a:ext cx="0" cy="1602642"/>
          </a:xfrm>
          <a:prstGeom prst="straightConnector1">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sp>
        <p:nvSpPr>
          <p:cNvPr id="47" name="Title 4"/>
          <p:cNvSpPr txBox="1">
            <a:spLocks/>
          </p:cNvSpPr>
          <p:nvPr/>
        </p:nvSpPr>
        <p:spPr>
          <a:xfrm>
            <a:off x="838200" y="2206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Segoe UI Light" panose="020B0502040204020203" pitchFamily="34" charset="0"/>
                <a:ea typeface="+mj-ea"/>
                <a:cs typeface="Segoe UI Light" panose="020B0502040204020203" pitchFamily="34" charset="0"/>
              </a:defRPr>
            </a:lvl1pPr>
          </a:lstStyle>
          <a:p>
            <a:r>
              <a:rPr lang="en-GB" dirty="0"/>
              <a:t>State management</a:t>
            </a:r>
          </a:p>
        </p:txBody>
      </p:sp>
      <p:cxnSp>
        <p:nvCxnSpPr>
          <p:cNvPr id="48" name="Straight Arrow Connector 47"/>
          <p:cNvCxnSpPr/>
          <p:nvPr/>
        </p:nvCxnSpPr>
        <p:spPr>
          <a:xfrm>
            <a:off x="4792210" y="3709936"/>
            <a:ext cx="855459" cy="56565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06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xit" presetSubtype="0" fill="hold"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P spid="35" grpId="0"/>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oup 14"/>
          <p:cNvGrpSpPr/>
          <p:nvPr/>
        </p:nvGrpSpPr>
        <p:grpSpPr>
          <a:xfrm>
            <a:off x="2593938" y="1272076"/>
            <a:ext cx="7704543" cy="4514102"/>
            <a:chOff x="2645818" y="1259106"/>
            <a:chExt cx="7704543" cy="4514102"/>
          </a:xfrm>
        </p:grpSpPr>
        <p:sp>
          <p:nvSpPr>
            <p:cNvPr id="57" name="Rectangle: Rounded Corners 56"/>
            <p:cNvSpPr/>
            <p:nvPr/>
          </p:nvSpPr>
          <p:spPr>
            <a:xfrm>
              <a:off x="2645818" y="1259106"/>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Rounded Corners 57"/>
            <p:cNvSpPr/>
            <p:nvPr/>
          </p:nvSpPr>
          <p:spPr>
            <a:xfrm>
              <a:off x="2646996" y="3683157"/>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Rounded Corners 58"/>
            <p:cNvSpPr/>
            <p:nvPr/>
          </p:nvSpPr>
          <p:spPr>
            <a:xfrm>
              <a:off x="5450066" y="3654059"/>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Rounded Corners 59"/>
            <p:cNvSpPr/>
            <p:nvPr/>
          </p:nvSpPr>
          <p:spPr>
            <a:xfrm>
              <a:off x="5450067" y="1262949"/>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Rounded Corners 60"/>
            <p:cNvSpPr/>
            <p:nvPr/>
          </p:nvSpPr>
          <p:spPr>
            <a:xfrm>
              <a:off x="8260310" y="1262949"/>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Rounded Corners 61"/>
            <p:cNvSpPr/>
            <p:nvPr/>
          </p:nvSpPr>
          <p:spPr>
            <a:xfrm>
              <a:off x="8260310" y="3653770"/>
              <a:ext cx="2090051" cy="2090051"/>
            </a:xfrm>
            <a:prstGeom prst="roundRect">
              <a:avLst>
                <a:gd name="adj" fmla="val 32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p:cNvGrpSpPr/>
          <p:nvPr/>
        </p:nvGrpSpPr>
        <p:grpSpPr>
          <a:xfrm>
            <a:off x="2488086" y="1369995"/>
            <a:ext cx="7704543" cy="4514102"/>
            <a:chOff x="2539966" y="1357025"/>
            <a:chExt cx="7704543" cy="4514102"/>
          </a:xfrm>
        </p:grpSpPr>
        <p:sp>
          <p:nvSpPr>
            <p:cNvPr id="56" name="Rectangle: Rounded Corners 55"/>
            <p:cNvSpPr/>
            <p:nvPr/>
          </p:nvSpPr>
          <p:spPr>
            <a:xfrm>
              <a:off x="2539966" y="1357025"/>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ectangle: Rounded Corners 54"/>
            <p:cNvSpPr/>
            <p:nvPr/>
          </p:nvSpPr>
          <p:spPr>
            <a:xfrm>
              <a:off x="2541144" y="3781076"/>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Rounded Corners 53"/>
            <p:cNvSpPr/>
            <p:nvPr/>
          </p:nvSpPr>
          <p:spPr>
            <a:xfrm>
              <a:off x="5344214" y="3751978"/>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ectangle: Rounded Corners 52"/>
            <p:cNvSpPr/>
            <p:nvPr/>
          </p:nvSpPr>
          <p:spPr>
            <a:xfrm>
              <a:off x="5344215" y="1360868"/>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Rectangle: Rounded Corners 51"/>
            <p:cNvSpPr/>
            <p:nvPr/>
          </p:nvSpPr>
          <p:spPr>
            <a:xfrm>
              <a:off x="8154458" y="1360868"/>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ectangle: Rounded Corners 50"/>
            <p:cNvSpPr/>
            <p:nvPr/>
          </p:nvSpPr>
          <p:spPr>
            <a:xfrm>
              <a:off x="8154458" y="3751689"/>
              <a:ext cx="2090051" cy="2090051"/>
            </a:xfrm>
            <a:prstGeom prst="roundRect">
              <a:avLst>
                <a:gd name="adj" fmla="val 32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1" name="Rectangle: Rounded Corners 40"/>
          <p:cNvSpPr/>
          <p:nvPr/>
        </p:nvSpPr>
        <p:spPr>
          <a:xfrm>
            <a:off x="8005995"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Rounded Corners 41"/>
          <p:cNvSpPr/>
          <p:nvPr/>
        </p:nvSpPr>
        <p:spPr>
          <a:xfrm>
            <a:off x="8005995"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Rounded Corners 42"/>
          <p:cNvSpPr/>
          <p:nvPr/>
        </p:nvSpPr>
        <p:spPr>
          <a:xfrm>
            <a:off x="5199338"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Rounded Corners 43"/>
          <p:cNvSpPr/>
          <p:nvPr/>
        </p:nvSpPr>
        <p:spPr>
          <a:xfrm>
            <a:off x="5199338"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Rounded Corners 44"/>
          <p:cNvSpPr/>
          <p:nvPr/>
        </p:nvSpPr>
        <p:spPr>
          <a:xfrm>
            <a:off x="2392681" y="388988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Rounded Corners 45"/>
          <p:cNvSpPr/>
          <p:nvPr/>
        </p:nvSpPr>
        <p:spPr>
          <a:xfrm>
            <a:off x="2392681" y="1501140"/>
            <a:ext cx="2090051" cy="2090051"/>
          </a:xfrm>
          <a:prstGeom prst="roundRect">
            <a:avLst>
              <a:gd name="adj" fmla="val 3287"/>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p:cNvSpPr/>
          <p:nvPr/>
        </p:nvSpPr>
        <p:spPr>
          <a:xfrm>
            <a:off x="2849880" y="1948694"/>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9" name="Oval 348"/>
          <p:cNvSpPr/>
          <p:nvPr/>
        </p:nvSpPr>
        <p:spPr>
          <a:xfrm>
            <a:off x="2963469" y="49613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1" name="Oval 350"/>
          <p:cNvSpPr/>
          <p:nvPr/>
        </p:nvSpPr>
        <p:spPr>
          <a:xfrm>
            <a:off x="6317152" y="47730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2" name="Oval 351"/>
          <p:cNvSpPr/>
          <p:nvPr/>
        </p:nvSpPr>
        <p:spPr>
          <a:xfrm>
            <a:off x="3663998" y="404699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3" name="Oval 352"/>
          <p:cNvSpPr/>
          <p:nvPr/>
        </p:nvSpPr>
        <p:spPr>
          <a:xfrm>
            <a:off x="6397818" y="2786575"/>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5" name="Oval 354"/>
          <p:cNvSpPr/>
          <p:nvPr/>
        </p:nvSpPr>
        <p:spPr>
          <a:xfrm>
            <a:off x="8662582" y="248839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sp>
        <p:nvSpPr>
          <p:cNvPr id="356" name="Oval 355"/>
          <p:cNvSpPr/>
          <p:nvPr/>
        </p:nvSpPr>
        <p:spPr>
          <a:xfrm>
            <a:off x="9265920" y="433112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7" name="Oval 356"/>
          <p:cNvSpPr/>
          <p:nvPr/>
        </p:nvSpPr>
        <p:spPr>
          <a:xfrm>
            <a:off x="8413498" y="4544480"/>
            <a:ext cx="457200" cy="457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0" name="Oval 359"/>
          <p:cNvSpPr/>
          <p:nvPr/>
        </p:nvSpPr>
        <p:spPr>
          <a:xfrm>
            <a:off x="5638800" y="2088965"/>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362" name="Oval 361"/>
          <p:cNvSpPr/>
          <p:nvPr/>
        </p:nvSpPr>
        <p:spPr>
          <a:xfrm>
            <a:off x="5638800" y="4144343"/>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cxnSp>
        <p:nvCxnSpPr>
          <p:cNvPr id="21" name="Straight Arrow Connector 20"/>
          <p:cNvCxnSpPr>
            <a:cxnSpLocks/>
            <a:stCxn id="360" idx="4"/>
            <a:endCxn id="362" idx="0"/>
          </p:cNvCxnSpPr>
          <p:nvPr/>
        </p:nvCxnSpPr>
        <p:spPr>
          <a:xfrm>
            <a:off x="5867400" y="2546165"/>
            <a:ext cx="0" cy="159817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360" idx="6"/>
            <a:endCxn id="355" idx="2"/>
          </p:cNvCxnSpPr>
          <p:nvPr/>
        </p:nvCxnSpPr>
        <p:spPr>
          <a:xfrm>
            <a:off x="6096000" y="2317565"/>
            <a:ext cx="2566582" cy="399426"/>
          </a:xfrm>
          <a:prstGeom prst="straightConnector1">
            <a:avLst/>
          </a:prstGeom>
          <a:ln w="381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632952" y="1842791"/>
            <a:ext cx="6960628" cy="2945528"/>
            <a:chOff x="2632952" y="1842791"/>
            <a:chExt cx="6960628" cy="2945528"/>
          </a:xfrm>
          <a:solidFill>
            <a:srgbClr val="92D050"/>
          </a:solidFill>
        </p:grpSpPr>
        <p:sp>
          <p:nvSpPr>
            <p:cNvPr id="27" name="Oval 26"/>
            <p:cNvSpPr/>
            <p:nvPr/>
          </p:nvSpPr>
          <p:spPr>
            <a:xfrm>
              <a:off x="2734869" y="2766675"/>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29" name="Oval 28"/>
            <p:cNvSpPr/>
            <p:nvPr/>
          </p:nvSpPr>
          <p:spPr>
            <a:xfrm>
              <a:off x="2632952" y="4331119"/>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sp>
          <p:nvSpPr>
            <p:cNvPr id="32" name="Oval 31"/>
            <p:cNvSpPr/>
            <p:nvPr/>
          </p:nvSpPr>
          <p:spPr>
            <a:xfrm>
              <a:off x="9136380" y="1842791"/>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grpSp>
      <p:grpSp>
        <p:nvGrpSpPr>
          <p:cNvPr id="12" name="Group 11"/>
          <p:cNvGrpSpPr/>
          <p:nvPr/>
        </p:nvGrpSpPr>
        <p:grpSpPr>
          <a:xfrm>
            <a:off x="3719280" y="1761390"/>
            <a:ext cx="5853301" cy="3712278"/>
            <a:chOff x="3719280" y="1761390"/>
            <a:chExt cx="5853301" cy="3712278"/>
          </a:xfrm>
          <a:solidFill>
            <a:srgbClr val="92D050"/>
          </a:solidFill>
        </p:grpSpPr>
        <p:sp>
          <p:nvSpPr>
            <p:cNvPr id="28" name="Oval 27"/>
            <p:cNvSpPr/>
            <p:nvPr/>
          </p:nvSpPr>
          <p:spPr>
            <a:xfrm>
              <a:off x="5603394" y="5012860"/>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sp>
          <p:nvSpPr>
            <p:cNvPr id="31" name="Oval 30"/>
            <p:cNvSpPr/>
            <p:nvPr/>
          </p:nvSpPr>
          <p:spPr>
            <a:xfrm>
              <a:off x="9115381" y="5016468"/>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33" name="Oval 32"/>
            <p:cNvSpPr/>
            <p:nvPr/>
          </p:nvSpPr>
          <p:spPr>
            <a:xfrm>
              <a:off x="3719280" y="1761390"/>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grpSp>
      <p:sp>
        <p:nvSpPr>
          <p:cNvPr id="36" name="Oval 35"/>
          <p:cNvSpPr/>
          <p:nvPr/>
        </p:nvSpPr>
        <p:spPr>
          <a:xfrm>
            <a:off x="5638800" y="4151281"/>
            <a:ext cx="457200" cy="457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P</a:t>
            </a:r>
          </a:p>
        </p:txBody>
      </p:sp>
      <p:sp>
        <p:nvSpPr>
          <p:cNvPr id="37" name="Oval 36"/>
          <p:cNvSpPr/>
          <p:nvPr/>
        </p:nvSpPr>
        <p:spPr>
          <a:xfrm>
            <a:off x="5638800" y="2088099"/>
            <a:ext cx="457200" cy="457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595959"/>
                </a:solidFill>
                <a:latin typeface="Segoe UI Semibold" panose="020B0702040204020203" pitchFamily="34" charset="0"/>
                <a:cs typeface="Segoe UI Semibold" panose="020B0702040204020203" pitchFamily="34" charset="0"/>
              </a:rPr>
              <a:t>S</a:t>
            </a:r>
          </a:p>
        </p:txBody>
      </p:sp>
      <p:cxnSp>
        <p:nvCxnSpPr>
          <p:cNvPr id="38" name="Straight Arrow Connector 37"/>
          <p:cNvCxnSpPr>
            <a:cxnSpLocks/>
          </p:cNvCxnSpPr>
          <p:nvPr/>
        </p:nvCxnSpPr>
        <p:spPr>
          <a:xfrm>
            <a:off x="6096000" y="2318374"/>
            <a:ext cx="2566582" cy="399426"/>
          </a:xfrm>
          <a:prstGeom prst="straightConnector1">
            <a:avLst/>
          </a:prstGeom>
          <a:ln w="38100">
            <a:solidFill>
              <a:srgbClr val="FF5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5867400" y="2541379"/>
            <a:ext cx="0" cy="1602642"/>
          </a:xfrm>
          <a:prstGeom prst="straightConnector1">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Service Fabric</a:t>
            </a:r>
          </a:p>
        </p:txBody>
      </p:sp>
      <p:cxnSp>
        <p:nvCxnSpPr>
          <p:cNvPr id="47" name="Straight Arrow Connector 46"/>
          <p:cNvCxnSpPr>
            <a:cxnSpLocks/>
            <a:endCxn id="27" idx="2"/>
          </p:cNvCxnSpPr>
          <p:nvPr/>
        </p:nvCxnSpPr>
        <p:spPr>
          <a:xfrm>
            <a:off x="1998912" y="2563820"/>
            <a:ext cx="735957" cy="43145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31" idx="6"/>
          </p:cNvCxnSpPr>
          <p:nvPr/>
        </p:nvCxnSpPr>
        <p:spPr>
          <a:xfrm flipH="1">
            <a:off x="9572581" y="4665341"/>
            <a:ext cx="1057490" cy="57972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5" name="Title 4"/>
          <p:cNvSpPr>
            <a:spLocks noGrp="1"/>
          </p:cNvSpPr>
          <p:nvPr>
            <p:ph type="title"/>
          </p:nvPr>
        </p:nvSpPr>
        <p:spPr>
          <a:xfrm>
            <a:off x="838200" y="22063"/>
            <a:ext cx="10515600" cy="1325563"/>
          </a:xfrm>
        </p:spPr>
        <p:txBody>
          <a:bodyPr/>
          <a:lstStyle/>
          <a:p>
            <a:r>
              <a:rPr lang="en-GB" dirty="0"/>
              <a:t>Scalability</a:t>
            </a:r>
          </a:p>
        </p:txBody>
      </p:sp>
      <p:cxnSp>
        <p:nvCxnSpPr>
          <p:cNvPr id="70" name="Straight Arrow Connector 69"/>
          <p:cNvCxnSpPr/>
          <p:nvPr/>
        </p:nvCxnSpPr>
        <p:spPr>
          <a:xfrm>
            <a:off x="4792210" y="3709936"/>
            <a:ext cx="855459" cy="56565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0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lock Arc 12"/>
          <p:cNvSpPr/>
          <p:nvPr/>
        </p:nvSpPr>
        <p:spPr>
          <a:xfrm>
            <a:off x="3663046" y="981642"/>
            <a:ext cx="4687637" cy="4687637"/>
          </a:xfrm>
          <a:prstGeom prst="blockArc">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387" name="Group 386"/>
          <p:cNvGrpSpPr/>
          <p:nvPr/>
        </p:nvGrpSpPr>
        <p:grpSpPr>
          <a:xfrm>
            <a:off x="3258755" y="1645737"/>
            <a:ext cx="1097022" cy="1196890"/>
            <a:chOff x="3258755" y="1645737"/>
            <a:chExt cx="1097022" cy="1196890"/>
          </a:xfrm>
        </p:grpSpPr>
        <p:sp>
          <p:nvSpPr>
            <p:cNvPr id="386" name="Hexagon 385"/>
            <p:cNvSpPr/>
            <p:nvPr/>
          </p:nvSpPr>
          <p:spPr>
            <a:xfrm rot="5400000">
              <a:off x="3394971" y="1881821"/>
              <a:ext cx="1031977" cy="889635"/>
            </a:xfrm>
            <a:prstGeom prst="hexagon">
              <a:avLst/>
            </a:prstGeom>
            <a:noFill/>
            <a:ln w="127000" cap="rnd">
              <a:solidFill>
                <a:srgbClr val="00ADE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83" name="Group 382"/>
            <p:cNvGrpSpPr/>
            <p:nvPr/>
          </p:nvGrpSpPr>
          <p:grpSpPr>
            <a:xfrm>
              <a:off x="3258755" y="1645737"/>
              <a:ext cx="989944" cy="1148335"/>
              <a:chOff x="4875418" y="1546325"/>
              <a:chExt cx="840530" cy="975015"/>
            </a:xfrm>
          </p:grpSpPr>
          <p:sp>
            <p:nvSpPr>
              <p:cNvPr id="381" name="Hexagon 380"/>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2" name="Hexagon 381"/>
              <p:cNvSpPr/>
              <p:nvPr/>
            </p:nvSpPr>
            <p:spPr>
              <a:xfrm rot="5400000">
                <a:off x="4857573" y="1656152"/>
                <a:ext cx="876219" cy="755361"/>
              </a:xfrm>
              <a:prstGeom prst="hexagon">
                <a:avLst/>
              </a:prstGeom>
              <a:solidFill>
                <a:srgbClr val="2FC9FF"/>
              </a:solidFill>
              <a:ln w="127000" cap="rnd">
                <a:solidFill>
                  <a:srgbClr val="2FC9FF"/>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solidFill>
                      <a:schemeClr val="bg1"/>
                    </a:solidFill>
                    <a:latin typeface="Segoe UI Light" panose="020B0502040204020203" pitchFamily="34" charset="0"/>
                    <a:cs typeface="Segoe UI Light" panose="020B0502040204020203" pitchFamily="34" charset="0"/>
                  </a:rPr>
                  <a:t>Build</a:t>
                </a:r>
              </a:p>
            </p:txBody>
          </p:sp>
        </p:grpSp>
      </p:grpSp>
      <p:sp>
        <p:nvSpPr>
          <p:cNvPr id="384" name="Block Arc 383"/>
          <p:cNvSpPr/>
          <p:nvPr/>
        </p:nvSpPr>
        <p:spPr>
          <a:xfrm rot="10800000">
            <a:off x="3663045" y="981642"/>
            <a:ext cx="4687637" cy="4687637"/>
          </a:xfrm>
          <a:prstGeom prst="blockArc">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388" name="Group 387"/>
          <p:cNvGrpSpPr/>
          <p:nvPr/>
        </p:nvGrpSpPr>
        <p:grpSpPr>
          <a:xfrm>
            <a:off x="5624853" y="166587"/>
            <a:ext cx="989944" cy="1283515"/>
            <a:chOff x="3258755" y="1645737"/>
            <a:chExt cx="989944" cy="1283515"/>
          </a:xfrm>
        </p:grpSpPr>
        <p:sp>
          <p:nvSpPr>
            <p:cNvPr id="389" name="Hexagon 388"/>
            <p:cNvSpPr/>
            <p:nvPr/>
          </p:nvSpPr>
          <p:spPr>
            <a:xfrm rot="5400000">
              <a:off x="3231340" y="1968446"/>
              <a:ext cx="1031977" cy="889635"/>
            </a:xfrm>
            <a:prstGeom prst="hexagon">
              <a:avLst/>
            </a:prstGeom>
            <a:noFill/>
            <a:ln w="127000" cap="rnd">
              <a:solidFill>
                <a:srgbClr val="00ADE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90" name="Group 389"/>
            <p:cNvGrpSpPr/>
            <p:nvPr/>
          </p:nvGrpSpPr>
          <p:grpSpPr>
            <a:xfrm>
              <a:off x="3258755" y="1645737"/>
              <a:ext cx="989944" cy="1148335"/>
              <a:chOff x="4875418" y="1546325"/>
              <a:chExt cx="840530" cy="975015"/>
            </a:xfrm>
          </p:grpSpPr>
          <p:sp>
            <p:nvSpPr>
              <p:cNvPr id="391" name="Hexagon 390"/>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2" name="Hexagon 391"/>
              <p:cNvSpPr/>
              <p:nvPr/>
            </p:nvSpPr>
            <p:spPr>
              <a:xfrm rot="5400000">
                <a:off x="4857573" y="1656152"/>
                <a:ext cx="876219" cy="755361"/>
              </a:xfrm>
              <a:prstGeom prst="hexagon">
                <a:avLst/>
              </a:prstGeom>
              <a:solidFill>
                <a:srgbClr val="2FC9FF"/>
              </a:solidFill>
              <a:ln w="127000" cap="rnd">
                <a:solidFill>
                  <a:srgbClr val="2FC9FF"/>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solidFill>
                      <a:schemeClr val="bg1"/>
                    </a:solidFill>
                    <a:latin typeface="Segoe UI Light" panose="020B0502040204020203" pitchFamily="34" charset="0"/>
                    <a:cs typeface="Segoe UI Light" panose="020B0502040204020203" pitchFamily="34" charset="0"/>
                  </a:rPr>
                  <a:t>Bake</a:t>
                </a:r>
              </a:p>
            </p:txBody>
          </p:sp>
        </p:grpSp>
      </p:grpSp>
      <p:grpSp>
        <p:nvGrpSpPr>
          <p:cNvPr id="398" name="Group 397"/>
          <p:cNvGrpSpPr/>
          <p:nvPr/>
        </p:nvGrpSpPr>
        <p:grpSpPr>
          <a:xfrm>
            <a:off x="7353845" y="1651196"/>
            <a:ext cx="1815129" cy="1216136"/>
            <a:chOff x="7353845" y="1651196"/>
            <a:chExt cx="1815129" cy="1216136"/>
          </a:xfrm>
        </p:grpSpPr>
        <p:grpSp>
          <p:nvGrpSpPr>
            <p:cNvPr id="393" name="Group 392"/>
            <p:cNvGrpSpPr/>
            <p:nvPr/>
          </p:nvGrpSpPr>
          <p:grpSpPr>
            <a:xfrm>
              <a:off x="7656192" y="1651196"/>
              <a:ext cx="1100191" cy="1216136"/>
              <a:chOff x="3148508" y="1645737"/>
              <a:chExt cx="1100191" cy="1216136"/>
            </a:xfrm>
          </p:grpSpPr>
          <p:sp>
            <p:nvSpPr>
              <p:cNvPr id="394" name="Hexagon 393"/>
              <p:cNvSpPr/>
              <p:nvPr/>
            </p:nvSpPr>
            <p:spPr>
              <a:xfrm rot="5400000">
                <a:off x="3077337" y="1901067"/>
                <a:ext cx="1031977" cy="889635"/>
              </a:xfrm>
              <a:prstGeom prst="hexagon">
                <a:avLst/>
              </a:prstGeom>
              <a:noFill/>
              <a:ln w="127000" cap="rnd">
                <a:solidFill>
                  <a:srgbClr val="00ADE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95" name="Group 394"/>
              <p:cNvGrpSpPr/>
              <p:nvPr/>
            </p:nvGrpSpPr>
            <p:grpSpPr>
              <a:xfrm>
                <a:off x="3258755" y="1645737"/>
                <a:ext cx="989944" cy="1148335"/>
                <a:chOff x="4875418" y="1546325"/>
                <a:chExt cx="840530" cy="975015"/>
              </a:xfrm>
            </p:grpSpPr>
            <p:sp>
              <p:nvSpPr>
                <p:cNvPr id="396" name="Hexagon 395"/>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7" name="Hexagon 396"/>
                <p:cNvSpPr/>
                <p:nvPr/>
              </p:nvSpPr>
              <p:spPr>
                <a:xfrm rot="5400000">
                  <a:off x="4857574" y="1656152"/>
                  <a:ext cx="876219" cy="755361"/>
                </a:xfrm>
                <a:prstGeom prst="hexagon">
                  <a:avLst/>
                </a:prstGeom>
                <a:solidFill>
                  <a:srgbClr val="2FC9FF"/>
                </a:solidFill>
                <a:ln w="127000" cap="rnd">
                  <a:solidFill>
                    <a:srgbClr val="2FC9FF"/>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sp>
          <p:nvSpPr>
            <p:cNvPr id="9" name="Rectangle: Rounded Corners 8"/>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Deploy</a:t>
              </a:r>
            </a:p>
          </p:txBody>
        </p:sp>
      </p:grpSp>
      <p:grpSp>
        <p:nvGrpSpPr>
          <p:cNvPr id="399" name="Group 398"/>
          <p:cNvGrpSpPr/>
          <p:nvPr/>
        </p:nvGrpSpPr>
        <p:grpSpPr>
          <a:xfrm>
            <a:off x="7347447" y="3754137"/>
            <a:ext cx="1815129" cy="1185551"/>
            <a:chOff x="7353845" y="1613980"/>
            <a:chExt cx="1815129" cy="1185551"/>
          </a:xfrm>
        </p:grpSpPr>
        <p:grpSp>
          <p:nvGrpSpPr>
            <p:cNvPr id="400" name="Group 399"/>
            <p:cNvGrpSpPr/>
            <p:nvPr/>
          </p:nvGrpSpPr>
          <p:grpSpPr>
            <a:xfrm>
              <a:off x="7627319" y="1613980"/>
              <a:ext cx="1129064" cy="1185551"/>
              <a:chOff x="3119635" y="1608521"/>
              <a:chExt cx="1129064" cy="1185551"/>
            </a:xfrm>
          </p:grpSpPr>
          <p:sp>
            <p:nvSpPr>
              <p:cNvPr id="402" name="Hexagon 401"/>
              <p:cNvSpPr/>
              <p:nvPr/>
            </p:nvSpPr>
            <p:spPr>
              <a:xfrm rot="5400000">
                <a:off x="3048464" y="1679692"/>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03" name="Group 402"/>
              <p:cNvGrpSpPr/>
              <p:nvPr/>
            </p:nvGrpSpPr>
            <p:grpSpPr>
              <a:xfrm>
                <a:off x="3258755" y="1645737"/>
                <a:ext cx="989944" cy="1148335"/>
                <a:chOff x="4875418" y="1546325"/>
                <a:chExt cx="840530" cy="975015"/>
              </a:xfrm>
            </p:grpSpPr>
            <p:sp>
              <p:nvSpPr>
                <p:cNvPr id="404" name="Hexagon 403"/>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5" name="Hexagon 404"/>
                <p:cNvSpPr/>
                <p:nvPr/>
              </p:nvSpPr>
              <p:spPr>
                <a:xfrm rot="5400000">
                  <a:off x="4857574" y="1656152"/>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sp>
          <p:nvSpPr>
            <p:cNvPr id="401" name="Rectangle: Rounded Corners 400"/>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Monitor</a:t>
              </a:r>
            </a:p>
          </p:txBody>
        </p:sp>
      </p:grpSp>
      <p:grpSp>
        <p:nvGrpSpPr>
          <p:cNvPr id="406" name="Group 405"/>
          <p:cNvGrpSpPr/>
          <p:nvPr/>
        </p:nvGrpSpPr>
        <p:grpSpPr>
          <a:xfrm>
            <a:off x="5212259" y="5023567"/>
            <a:ext cx="1815129" cy="1291426"/>
            <a:chOff x="7353845" y="1508105"/>
            <a:chExt cx="1815129" cy="1291426"/>
          </a:xfrm>
        </p:grpSpPr>
        <p:grpSp>
          <p:nvGrpSpPr>
            <p:cNvPr id="407" name="Group 406"/>
            <p:cNvGrpSpPr/>
            <p:nvPr/>
          </p:nvGrpSpPr>
          <p:grpSpPr>
            <a:xfrm>
              <a:off x="7766439" y="1508105"/>
              <a:ext cx="989944" cy="1291426"/>
              <a:chOff x="3258755" y="1502646"/>
              <a:chExt cx="989944" cy="1291426"/>
            </a:xfrm>
          </p:grpSpPr>
          <p:sp>
            <p:nvSpPr>
              <p:cNvPr id="409" name="Hexagon 408"/>
              <p:cNvSpPr/>
              <p:nvPr/>
            </p:nvSpPr>
            <p:spPr>
              <a:xfrm rot="5400000">
                <a:off x="3240967" y="1573817"/>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10" name="Group 409"/>
              <p:cNvGrpSpPr/>
              <p:nvPr/>
            </p:nvGrpSpPr>
            <p:grpSpPr>
              <a:xfrm>
                <a:off x="3258755" y="1645737"/>
                <a:ext cx="989944" cy="1148335"/>
                <a:chOff x="4875418" y="1546325"/>
                <a:chExt cx="840530" cy="975015"/>
              </a:xfrm>
            </p:grpSpPr>
            <p:sp>
              <p:nvSpPr>
                <p:cNvPr id="411" name="Hexagon 410"/>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2" name="Hexagon 411"/>
                <p:cNvSpPr/>
                <p:nvPr/>
              </p:nvSpPr>
              <p:spPr>
                <a:xfrm rot="5400000">
                  <a:off x="4857574" y="1656152"/>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sp>
          <p:nvSpPr>
            <p:cNvPr id="408" name="Rectangle: Rounded Corners 407"/>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Connect</a:t>
              </a:r>
            </a:p>
          </p:txBody>
        </p:sp>
      </p:grpSp>
      <p:grpSp>
        <p:nvGrpSpPr>
          <p:cNvPr id="413" name="Group 412"/>
          <p:cNvGrpSpPr/>
          <p:nvPr/>
        </p:nvGrpSpPr>
        <p:grpSpPr>
          <a:xfrm>
            <a:off x="2919290" y="3754143"/>
            <a:ext cx="1815129" cy="1185546"/>
            <a:chOff x="7353845" y="1613985"/>
            <a:chExt cx="1815129" cy="1185546"/>
          </a:xfrm>
        </p:grpSpPr>
        <p:grpSp>
          <p:nvGrpSpPr>
            <p:cNvPr id="414" name="Group 413"/>
            <p:cNvGrpSpPr/>
            <p:nvPr/>
          </p:nvGrpSpPr>
          <p:grpSpPr>
            <a:xfrm>
              <a:off x="7766439" y="1613985"/>
              <a:ext cx="1125901" cy="1185546"/>
              <a:chOff x="3258755" y="1608526"/>
              <a:chExt cx="1125901" cy="1185546"/>
            </a:xfrm>
          </p:grpSpPr>
          <p:sp>
            <p:nvSpPr>
              <p:cNvPr id="416" name="Hexagon 415"/>
              <p:cNvSpPr/>
              <p:nvPr/>
            </p:nvSpPr>
            <p:spPr>
              <a:xfrm rot="5400000">
                <a:off x="3423850" y="1679697"/>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17" name="Group 416"/>
              <p:cNvGrpSpPr/>
              <p:nvPr/>
            </p:nvGrpSpPr>
            <p:grpSpPr>
              <a:xfrm>
                <a:off x="3258755" y="1645737"/>
                <a:ext cx="989944" cy="1148335"/>
                <a:chOff x="4875418" y="1546325"/>
                <a:chExt cx="840530" cy="975015"/>
              </a:xfrm>
            </p:grpSpPr>
            <p:sp>
              <p:nvSpPr>
                <p:cNvPr id="418" name="Hexagon 417"/>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9" name="Hexagon 418"/>
                <p:cNvSpPr/>
                <p:nvPr/>
              </p:nvSpPr>
              <p:spPr>
                <a:xfrm rot="5400000">
                  <a:off x="4857574" y="1656152"/>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tx1">
                        <a:lumMod val="95000"/>
                        <a:lumOff val="5000"/>
                      </a:schemeClr>
                    </a:solidFill>
                    <a:latin typeface="Segoe UI Light" panose="020B0502040204020203" pitchFamily="34" charset="0"/>
                    <a:cs typeface="Segoe UI Light" panose="020B0502040204020203" pitchFamily="34" charset="0"/>
                  </a:endParaRPr>
                </a:p>
              </p:txBody>
            </p:sp>
          </p:grpSp>
        </p:grpSp>
        <p:sp>
          <p:nvSpPr>
            <p:cNvPr id="415" name="Rectangle: Rounded Corners 414"/>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Define</a:t>
              </a:r>
            </a:p>
          </p:txBody>
        </p:sp>
      </p:grpSp>
      <p:sp>
        <p:nvSpPr>
          <p:cNvPr id="425" name="Rectangle: Rounded Corners 424"/>
          <p:cNvSpPr/>
          <p:nvPr/>
        </p:nvSpPr>
        <p:spPr>
          <a:xfrm>
            <a:off x="5068823" y="1314434"/>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Segoe UI Light" panose="020B0502040204020203" pitchFamily="34" charset="0"/>
                <a:cs typeface="Segoe UI Light" panose="020B0502040204020203" pitchFamily="34" charset="0"/>
              </a:rPr>
              <a:t>DevOps</a:t>
            </a:r>
          </a:p>
        </p:txBody>
      </p:sp>
      <p:sp>
        <p:nvSpPr>
          <p:cNvPr id="426" name="Rectangle: Rounded Corners 425"/>
          <p:cNvSpPr/>
          <p:nvPr/>
        </p:nvSpPr>
        <p:spPr>
          <a:xfrm>
            <a:off x="5009293" y="4320683"/>
            <a:ext cx="2199770"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Segoe UI Light" panose="020B0502040204020203" pitchFamily="34" charset="0"/>
                <a:cs typeface="Segoe UI Light" panose="020B0502040204020203" pitchFamily="34" charset="0"/>
              </a:rPr>
              <a:t>Development</a:t>
            </a:r>
          </a:p>
        </p:txBody>
      </p:sp>
      <p:sp>
        <p:nvSpPr>
          <p:cNvPr id="428" name="Arc 427"/>
          <p:cNvSpPr/>
          <p:nvPr/>
        </p:nvSpPr>
        <p:spPr>
          <a:xfrm rot="16200000">
            <a:off x="3307760" y="591966"/>
            <a:ext cx="5453953" cy="5453953"/>
          </a:xfrm>
          <a:prstGeom prst="arc">
            <a:avLst>
              <a:gd name="adj1" fmla="val 995703"/>
              <a:gd name="adj2" fmla="val 2852499"/>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9" name="Arc 428"/>
          <p:cNvSpPr/>
          <p:nvPr/>
        </p:nvSpPr>
        <p:spPr>
          <a:xfrm rot="16200000">
            <a:off x="3307759" y="598483"/>
            <a:ext cx="5453953" cy="5453953"/>
          </a:xfrm>
          <a:prstGeom prst="arc">
            <a:avLst>
              <a:gd name="adj1" fmla="val 4660387"/>
              <a:gd name="adj2" fmla="val 6075618"/>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0" name="Arc 429"/>
          <p:cNvSpPr/>
          <p:nvPr/>
        </p:nvSpPr>
        <p:spPr>
          <a:xfrm rot="16200000">
            <a:off x="3307757" y="598154"/>
            <a:ext cx="5453953" cy="5453953"/>
          </a:xfrm>
          <a:prstGeom prst="arc">
            <a:avLst>
              <a:gd name="adj1" fmla="val 7815621"/>
              <a:gd name="adj2" fmla="val 9788083"/>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1" name="Arc 430"/>
          <p:cNvSpPr/>
          <p:nvPr/>
        </p:nvSpPr>
        <p:spPr>
          <a:xfrm rot="16200000">
            <a:off x="3307753" y="605000"/>
            <a:ext cx="5453953" cy="5453953"/>
          </a:xfrm>
          <a:prstGeom prst="arc">
            <a:avLst>
              <a:gd name="adj1" fmla="val 11642470"/>
              <a:gd name="adj2" fmla="val 13693257"/>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2" name="Arc 431"/>
          <p:cNvSpPr/>
          <p:nvPr/>
        </p:nvSpPr>
        <p:spPr>
          <a:xfrm rot="16200000">
            <a:off x="3307746" y="604999"/>
            <a:ext cx="5453953" cy="5453953"/>
          </a:xfrm>
          <a:prstGeom prst="arc">
            <a:avLst>
              <a:gd name="adj1" fmla="val 15580748"/>
              <a:gd name="adj2" fmla="val 16873473"/>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3" name="Arc 432"/>
          <p:cNvSpPr/>
          <p:nvPr/>
        </p:nvSpPr>
        <p:spPr>
          <a:xfrm rot="16200000">
            <a:off x="3307734" y="601857"/>
            <a:ext cx="5453953" cy="5453953"/>
          </a:xfrm>
          <a:prstGeom prst="arc">
            <a:avLst>
              <a:gd name="adj1" fmla="val 18796806"/>
              <a:gd name="adj2" fmla="val 20912073"/>
            </a:avLst>
          </a:prstGeom>
          <a:ln w="1905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443" name="Picture 4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250" y="2484395"/>
            <a:ext cx="821356" cy="616017"/>
          </a:xfrm>
          <a:prstGeom prst="rect">
            <a:avLst/>
          </a:prstGeom>
        </p:spPr>
      </p:pic>
      <p:pic>
        <p:nvPicPr>
          <p:cNvPr id="444" name="Picture 4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699" y="3509154"/>
            <a:ext cx="979047" cy="699319"/>
          </a:xfrm>
          <a:prstGeom prst="rect">
            <a:avLst/>
          </a:prstGeom>
        </p:spPr>
      </p:pic>
      <p:sp>
        <p:nvSpPr>
          <p:cNvPr id="445" name="Rectangle: Rounded Corners 444"/>
          <p:cNvSpPr/>
          <p:nvPr/>
        </p:nvSpPr>
        <p:spPr>
          <a:xfrm>
            <a:off x="5659484" y="3142052"/>
            <a:ext cx="676889" cy="41030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lumMod val="75000"/>
                  </a:schemeClr>
                </a:solidFill>
                <a:latin typeface="Segoe UI Semibold" panose="020B0702040204020203" pitchFamily="34" charset="0"/>
                <a:cs typeface="Segoe UI Semibold" panose="020B0702040204020203" pitchFamily="34" charset="0"/>
              </a:rPr>
              <a:t>+</a:t>
            </a:r>
          </a:p>
        </p:txBody>
      </p:sp>
      <p:sp>
        <p:nvSpPr>
          <p:cNvPr id="54" name="TextBox 53"/>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datawire.io</a:t>
            </a:r>
          </a:p>
        </p:txBody>
      </p:sp>
    </p:spTree>
    <p:extLst>
      <p:ext uri="{BB962C8B-B14F-4D97-AF65-F5344CB8AC3E}">
        <p14:creationId xmlns:p14="http://schemas.microsoft.com/office/powerpoint/2010/main" val="47300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blogsprod.s3.amazonaws.com/blogs/wp-content/uploads/2015/04/OpenStac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431" y="2291134"/>
            <a:ext cx="1566325" cy="15663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8/8c/CoreOS.svg/2000px-CoreO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0209" y="3225606"/>
            <a:ext cx="2564625" cy="9912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ancher.com/wp-content/uploads/2015/06/Rancher-Logo-Final-300x1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708" y="907420"/>
            <a:ext cx="2136897" cy="128213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www.cloudfoundry.org/wp-content/uploads/2015/11/CloudFoundaryCorp_rg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8708" y="5237523"/>
            <a:ext cx="4451350" cy="58929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marcolenzo.github.io/images/kubernetes-logo.png"/>
          <p:cNvPicPr>
            <a:picLocks noChangeAspect="1" noChangeArrowheads="1"/>
          </p:cNvPicPr>
          <p:nvPr/>
        </p:nvPicPr>
        <p:blipFill rotWithShape="1">
          <a:blip r:embed="rId7">
            <a:extLst>
              <a:ext uri="{28A0092B-C50C-407E-A947-70E740481C1C}">
                <a14:useLocalDpi xmlns:a14="http://schemas.microsoft.com/office/drawing/2010/main" val="0"/>
              </a:ext>
            </a:extLst>
          </a:blip>
          <a:srcRect l="10663" t="21726" r="16114" b="38050"/>
          <a:stretch/>
        </p:blipFill>
        <p:spPr bwMode="auto">
          <a:xfrm>
            <a:off x="536685" y="661480"/>
            <a:ext cx="3843479" cy="895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7479" y="690188"/>
            <a:ext cx="2463527" cy="1412422"/>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9847" y="4312119"/>
            <a:ext cx="2340909" cy="1381136"/>
          </a:xfrm>
          <a:prstGeom prst="rect">
            <a:avLst/>
          </a:prstGeom>
        </p:spPr>
      </p:pic>
      <p:sp>
        <p:nvSpPr>
          <p:cNvPr id="10" name="TextBox 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a:t>
            </a:r>
          </a:p>
        </p:txBody>
      </p:sp>
      <p:pic>
        <p:nvPicPr>
          <p:cNvPr id="1026" name="Picture 2" descr="Image result for service fabric logo">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8056" y="2834321"/>
            <a:ext cx="2814853" cy="147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6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202855" y="330017"/>
            <a:ext cx="5041985" cy="797743"/>
            <a:chOff x="3202855" y="330017"/>
            <a:chExt cx="5041985" cy="797743"/>
          </a:xfrm>
        </p:grpSpPr>
        <p:sp>
          <p:nvSpPr>
            <p:cNvPr id="4" name="Rectangle: Rounded Corners 3"/>
            <p:cNvSpPr/>
            <p:nvPr/>
          </p:nvSpPr>
          <p:spPr>
            <a:xfrm>
              <a:off x="4230998" y="335280"/>
              <a:ext cx="4013842" cy="792480"/>
            </a:xfrm>
            <a:prstGeom prst="roundRect">
              <a:avLst>
                <a:gd name="adj" fmla="val 8247"/>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Functions</a:t>
              </a:r>
            </a:p>
          </p:txBody>
        </p:sp>
        <p:grpSp>
          <p:nvGrpSpPr>
            <p:cNvPr id="52" name="Group 51"/>
            <p:cNvGrpSpPr/>
            <p:nvPr/>
          </p:nvGrpSpPr>
          <p:grpSpPr>
            <a:xfrm>
              <a:off x="3202855" y="330017"/>
              <a:ext cx="900871" cy="792480"/>
              <a:chOff x="3202855" y="559140"/>
              <a:chExt cx="900871" cy="792480"/>
            </a:xfrm>
          </p:grpSpPr>
          <p:sp>
            <p:nvSpPr>
              <p:cNvPr id="22" name="Rectangle: Rounded Corners 21"/>
              <p:cNvSpPr/>
              <p:nvPr/>
            </p:nvSpPr>
            <p:spPr>
              <a:xfrm>
                <a:off x="3202855" y="559140"/>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25151" y="743246"/>
                <a:ext cx="456278" cy="457262"/>
              </a:xfrm>
              <a:prstGeom prst="rect">
                <a:avLst/>
              </a:prstGeom>
            </p:spPr>
          </p:pic>
        </p:grpSp>
      </p:grpSp>
      <p:grpSp>
        <p:nvGrpSpPr>
          <p:cNvPr id="59" name="Group 58"/>
          <p:cNvGrpSpPr/>
          <p:nvPr/>
        </p:nvGrpSpPr>
        <p:grpSpPr>
          <a:xfrm>
            <a:off x="3202855" y="1295339"/>
            <a:ext cx="5041985" cy="808364"/>
            <a:chOff x="3202855" y="1295339"/>
            <a:chExt cx="5041985" cy="808364"/>
          </a:xfrm>
        </p:grpSpPr>
        <p:sp>
          <p:nvSpPr>
            <p:cNvPr id="7" name="Rectangle: Rounded Corners 6"/>
            <p:cNvSpPr/>
            <p:nvPr/>
          </p:nvSpPr>
          <p:spPr>
            <a:xfrm>
              <a:off x="4230998" y="1295339"/>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App Service</a:t>
              </a:r>
            </a:p>
          </p:txBody>
        </p:sp>
        <p:grpSp>
          <p:nvGrpSpPr>
            <p:cNvPr id="53" name="Group 52"/>
            <p:cNvGrpSpPr/>
            <p:nvPr/>
          </p:nvGrpSpPr>
          <p:grpSpPr>
            <a:xfrm>
              <a:off x="3202855" y="1311223"/>
              <a:ext cx="900871" cy="792480"/>
              <a:chOff x="3202855" y="1539823"/>
              <a:chExt cx="900871" cy="792480"/>
            </a:xfrm>
          </p:grpSpPr>
          <p:sp>
            <p:nvSpPr>
              <p:cNvPr id="21" name="Rectangle: Rounded Corners 20"/>
              <p:cNvSpPr/>
              <p:nvPr/>
            </p:nvSpPr>
            <p:spPr>
              <a:xfrm>
                <a:off x="3202855" y="1539823"/>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8" name="Group 4"/>
              <p:cNvGrpSpPr>
                <a:grpSpLocks noChangeAspect="1"/>
              </p:cNvGrpSpPr>
              <p:nvPr/>
            </p:nvGrpSpPr>
            <p:grpSpPr bwMode="auto">
              <a:xfrm>
                <a:off x="3456132" y="1738227"/>
                <a:ext cx="394315" cy="394315"/>
                <a:chOff x="2401" y="976"/>
                <a:chExt cx="373" cy="373"/>
              </a:xfrm>
            </p:grpSpPr>
            <p:sp>
              <p:nvSpPr>
                <p:cNvPr id="10" name="Freeform 5"/>
                <p:cNvSpPr>
                  <a:spLocks/>
                </p:cNvSpPr>
                <p:nvPr/>
              </p:nvSpPr>
              <p:spPr bwMode="auto">
                <a:xfrm>
                  <a:off x="2401" y="1173"/>
                  <a:ext cx="176" cy="176"/>
                </a:xfrm>
                <a:custGeom>
                  <a:avLst/>
                  <a:gdLst>
                    <a:gd name="T0" fmla="*/ 352 w 411"/>
                    <a:gd name="T1" fmla="*/ 350 h 409"/>
                    <a:gd name="T2" fmla="*/ 61 w 411"/>
                    <a:gd name="T3" fmla="*/ 350 h 409"/>
                    <a:gd name="T4" fmla="*/ 61 w 411"/>
                    <a:gd name="T5" fmla="*/ 62 h 409"/>
                    <a:gd name="T6" fmla="*/ 119 w 411"/>
                    <a:gd name="T7" fmla="*/ 62 h 409"/>
                    <a:gd name="T8" fmla="*/ 108 w 411"/>
                    <a:gd name="T9" fmla="*/ 4 h 409"/>
                    <a:gd name="T10" fmla="*/ 108 w 411"/>
                    <a:gd name="T11" fmla="*/ 0 h 409"/>
                    <a:gd name="T12" fmla="*/ 0 w 411"/>
                    <a:gd name="T13" fmla="*/ 0 h 409"/>
                    <a:gd name="T14" fmla="*/ 0 w 411"/>
                    <a:gd name="T15" fmla="*/ 409 h 409"/>
                    <a:gd name="T16" fmla="*/ 411 w 411"/>
                    <a:gd name="T17" fmla="*/ 409 h 409"/>
                    <a:gd name="T18" fmla="*/ 411 w 411"/>
                    <a:gd name="T19" fmla="*/ 168 h 409"/>
                    <a:gd name="T20" fmla="*/ 352 w 411"/>
                    <a:gd name="T21" fmla="*/ 168 h 409"/>
                    <a:gd name="T22" fmla="*/ 352 w 411"/>
                    <a:gd name="T23" fmla="*/ 3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352" y="350"/>
                      </a:moveTo>
                      <a:lnTo>
                        <a:pt x="61" y="350"/>
                      </a:lnTo>
                      <a:lnTo>
                        <a:pt x="61" y="62"/>
                      </a:lnTo>
                      <a:lnTo>
                        <a:pt x="119" y="62"/>
                      </a:lnTo>
                      <a:cubicBezTo>
                        <a:pt x="112" y="45"/>
                        <a:pt x="108" y="26"/>
                        <a:pt x="108" y="4"/>
                      </a:cubicBezTo>
                      <a:cubicBezTo>
                        <a:pt x="108" y="4"/>
                        <a:pt x="108" y="2"/>
                        <a:pt x="108" y="0"/>
                      </a:cubicBezTo>
                      <a:lnTo>
                        <a:pt x="0" y="0"/>
                      </a:lnTo>
                      <a:lnTo>
                        <a:pt x="0" y="409"/>
                      </a:lnTo>
                      <a:lnTo>
                        <a:pt x="411" y="409"/>
                      </a:lnTo>
                      <a:lnTo>
                        <a:pt x="411" y="168"/>
                      </a:lnTo>
                      <a:lnTo>
                        <a:pt x="352" y="168"/>
                      </a:lnTo>
                      <a:lnTo>
                        <a:pt x="352" y="3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p:nvSpPr>
              <p:spPr bwMode="auto">
                <a:xfrm>
                  <a:off x="2598" y="1173"/>
                  <a:ext cx="176" cy="176"/>
                </a:xfrm>
                <a:custGeom>
                  <a:avLst/>
                  <a:gdLst>
                    <a:gd name="T0" fmla="*/ 296 w 411"/>
                    <a:gd name="T1" fmla="*/ 62 h 409"/>
                    <a:gd name="T2" fmla="*/ 349 w 411"/>
                    <a:gd name="T3" fmla="*/ 62 h 409"/>
                    <a:gd name="T4" fmla="*/ 349 w 411"/>
                    <a:gd name="T5" fmla="*/ 350 h 409"/>
                    <a:gd name="T6" fmla="*/ 59 w 411"/>
                    <a:gd name="T7" fmla="*/ 350 h 409"/>
                    <a:gd name="T8" fmla="*/ 59 w 411"/>
                    <a:gd name="T9" fmla="*/ 168 h 409"/>
                    <a:gd name="T10" fmla="*/ 0 w 411"/>
                    <a:gd name="T11" fmla="*/ 168 h 409"/>
                    <a:gd name="T12" fmla="*/ 0 w 411"/>
                    <a:gd name="T13" fmla="*/ 409 h 409"/>
                    <a:gd name="T14" fmla="*/ 411 w 411"/>
                    <a:gd name="T15" fmla="*/ 409 h 409"/>
                    <a:gd name="T16" fmla="*/ 411 w 411"/>
                    <a:gd name="T17" fmla="*/ 0 h 409"/>
                    <a:gd name="T18" fmla="*/ 281 w 411"/>
                    <a:gd name="T19" fmla="*/ 0 h 409"/>
                    <a:gd name="T20" fmla="*/ 296 w 411"/>
                    <a:gd name="T21" fmla="*/ 57 h 409"/>
                    <a:gd name="T22" fmla="*/ 296 w 411"/>
                    <a:gd name="T23" fmla="*/ 62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296" y="62"/>
                      </a:moveTo>
                      <a:lnTo>
                        <a:pt x="349" y="62"/>
                      </a:lnTo>
                      <a:lnTo>
                        <a:pt x="349" y="350"/>
                      </a:lnTo>
                      <a:lnTo>
                        <a:pt x="59" y="350"/>
                      </a:lnTo>
                      <a:lnTo>
                        <a:pt x="59" y="168"/>
                      </a:lnTo>
                      <a:lnTo>
                        <a:pt x="0" y="168"/>
                      </a:lnTo>
                      <a:lnTo>
                        <a:pt x="0" y="409"/>
                      </a:lnTo>
                      <a:lnTo>
                        <a:pt x="411" y="409"/>
                      </a:lnTo>
                      <a:lnTo>
                        <a:pt x="411" y="0"/>
                      </a:lnTo>
                      <a:lnTo>
                        <a:pt x="281" y="0"/>
                      </a:lnTo>
                      <a:cubicBezTo>
                        <a:pt x="292" y="17"/>
                        <a:pt x="296" y="36"/>
                        <a:pt x="296" y="57"/>
                      </a:cubicBezTo>
                      <a:cubicBezTo>
                        <a:pt x="296" y="60"/>
                        <a:pt x="296" y="60"/>
                        <a:pt x="296" y="6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401" y="977"/>
                  <a:ext cx="176" cy="175"/>
                </a:xfrm>
                <a:custGeom>
                  <a:avLst/>
                  <a:gdLst>
                    <a:gd name="T0" fmla="*/ 59 w 409"/>
                    <a:gd name="T1" fmla="*/ 347 h 408"/>
                    <a:gd name="T2" fmla="*/ 59 w 409"/>
                    <a:gd name="T3" fmla="*/ 59 h 408"/>
                    <a:gd name="T4" fmla="*/ 350 w 409"/>
                    <a:gd name="T5" fmla="*/ 59 h 408"/>
                    <a:gd name="T6" fmla="*/ 350 w 409"/>
                    <a:gd name="T7" fmla="*/ 226 h 408"/>
                    <a:gd name="T8" fmla="*/ 409 w 409"/>
                    <a:gd name="T9" fmla="*/ 197 h 408"/>
                    <a:gd name="T10" fmla="*/ 409 w 409"/>
                    <a:gd name="T11" fmla="*/ 0 h 408"/>
                    <a:gd name="T12" fmla="*/ 0 w 409"/>
                    <a:gd name="T13" fmla="*/ 0 h 408"/>
                    <a:gd name="T14" fmla="*/ 0 w 409"/>
                    <a:gd name="T15" fmla="*/ 408 h 408"/>
                    <a:gd name="T16" fmla="*/ 119 w 409"/>
                    <a:gd name="T17" fmla="*/ 408 h 408"/>
                    <a:gd name="T18" fmla="*/ 157 w 409"/>
                    <a:gd name="T19" fmla="*/ 349 h 408"/>
                    <a:gd name="T20" fmla="*/ 59 w 409"/>
                    <a:gd name="T21" fmla="*/ 34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408">
                      <a:moveTo>
                        <a:pt x="59" y="347"/>
                      </a:moveTo>
                      <a:lnTo>
                        <a:pt x="59" y="59"/>
                      </a:lnTo>
                      <a:lnTo>
                        <a:pt x="350" y="59"/>
                      </a:lnTo>
                      <a:lnTo>
                        <a:pt x="350" y="226"/>
                      </a:lnTo>
                      <a:cubicBezTo>
                        <a:pt x="369" y="214"/>
                        <a:pt x="388" y="203"/>
                        <a:pt x="409" y="197"/>
                      </a:cubicBezTo>
                      <a:lnTo>
                        <a:pt x="409" y="0"/>
                      </a:lnTo>
                      <a:lnTo>
                        <a:pt x="0" y="0"/>
                      </a:lnTo>
                      <a:lnTo>
                        <a:pt x="0" y="408"/>
                      </a:lnTo>
                      <a:lnTo>
                        <a:pt x="119" y="408"/>
                      </a:lnTo>
                      <a:cubicBezTo>
                        <a:pt x="127" y="385"/>
                        <a:pt x="140" y="366"/>
                        <a:pt x="157" y="349"/>
                      </a:cubicBezTo>
                      <a:lnTo>
                        <a:pt x="59" y="34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2598" y="976"/>
                  <a:ext cx="176" cy="175"/>
                </a:xfrm>
                <a:custGeom>
                  <a:avLst/>
                  <a:gdLst>
                    <a:gd name="T0" fmla="*/ 59 w 411"/>
                    <a:gd name="T1" fmla="*/ 195 h 409"/>
                    <a:gd name="T2" fmla="*/ 59 w 411"/>
                    <a:gd name="T3" fmla="*/ 62 h 409"/>
                    <a:gd name="T4" fmla="*/ 349 w 411"/>
                    <a:gd name="T5" fmla="*/ 62 h 409"/>
                    <a:gd name="T6" fmla="*/ 349 w 411"/>
                    <a:gd name="T7" fmla="*/ 350 h 409"/>
                    <a:gd name="T8" fmla="*/ 224 w 411"/>
                    <a:gd name="T9" fmla="*/ 350 h 409"/>
                    <a:gd name="T10" fmla="*/ 233 w 411"/>
                    <a:gd name="T11" fmla="*/ 407 h 409"/>
                    <a:gd name="T12" fmla="*/ 233 w 411"/>
                    <a:gd name="T13" fmla="*/ 409 h 409"/>
                    <a:gd name="T14" fmla="*/ 411 w 411"/>
                    <a:gd name="T15" fmla="*/ 409 h 409"/>
                    <a:gd name="T16" fmla="*/ 411 w 411"/>
                    <a:gd name="T17" fmla="*/ 0 h 409"/>
                    <a:gd name="T18" fmla="*/ 0 w 411"/>
                    <a:gd name="T19" fmla="*/ 0 h 409"/>
                    <a:gd name="T20" fmla="*/ 0 w 411"/>
                    <a:gd name="T21" fmla="*/ 189 h 409"/>
                    <a:gd name="T22" fmla="*/ 14 w 411"/>
                    <a:gd name="T23" fmla="*/ 189 h 409"/>
                    <a:gd name="T24" fmla="*/ 59 w 411"/>
                    <a:gd name="T25" fmla="*/ 1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409">
                      <a:moveTo>
                        <a:pt x="59" y="195"/>
                      </a:moveTo>
                      <a:lnTo>
                        <a:pt x="59" y="62"/>
                      </a:lnTo>
                      <a:lnTo>
                        <a:pt x="349" y="62"/>
                      </a:lnTo>
                      <a:lnTo>
                        <a:pt x="349" y="350"/>
                      </a:lnTo>
                      <a:lnTo>
                        <a:pt x="224" y="350"/>
                      </a:lnTo>
                      <a:cubicBezTo>
                        <a:pt x="228" y="369"/>
                        <a:pt x="233" y="388"/>
                        <a:pt x="233" y="407"/>
                      </a:cubicBezTo>
                      <a:cubicBezTo>
                        <a:pt x="233" y="407"/>
                        <a:pt x="233" y="409"/>
                        <a:pt x="233" y="409"/>
                      </a:cubicBezTo>
                      <a:lnTo>
                        <a:pt x="411" y="409"/>
                      </a:lnTo>
                      <a:lnTo>
                        <a:pt x="411" y="0"/>
                      </a:lnTo>
                      <a:lnTo>
                        <a:pt x="0" y="0"/>
                      </a:lnTo>
                      <a:lnTo>
                        <a:pt x="0" y="189"/>
                      </a:lnTo>
                      <a:cubicBezTo>
                        <a:pt x="4" y="189"/>
                        <a:pt x="10" y="189"/>
                        <a:pt x="14" y="189"/>
                      </a:cubicBezTo>
                      <a:cubicBezTo>
                        <a:pt x="29" y="189"/>
                        <a:pt x="44" y="191"/>
                        <a:pt x="59" y="19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2468" y="1075"/>
                  <a:ext cx="238" cy="150"/>
                </a:xfrm>
                <a:custGeom>
                  <a:avLst/>
                  <a:gdLst>
                    <a:gd name="T0" fmla="*/ 555 w 555"/>
                    <a:gd name="T1" fmla="*/ 286 h 350"/>
                    <a:gd name="T2" fmla="*/ 491 w 555"/>
                    <a:gd name="T3" fmla="*/ 221 h 350"/>
                    <a:gd name="T4" fmla="*/ 483 w 555"/>
                    <a:gd name="T5" fmla="*/ 221 h 350"/>
                    <a:gd name="T6" fmla="*/ 489 w 555"/>
                    <a:gd name="T7" fmla="*/ 174 h 350"/>
                    <a:gd name="T8" fmla="*/ 317 w 555"/>
                    <a:gd name="T9" fmla="*/ 0 h 350"/>
                    <a:gd name="T10" fmla="*/ 154 w 555"/>
                    <a:gd name="T11" fmla="*/ 119 h 350"/>
                    <a:gd name="T12" fmla="*/ 116 w 555"/>
                    <a:gd name="T13" fmla="*/ 113 h 350"/>
                    <a:gd name="T14" fmla="*/ 0 w 555"/>
                    <a:gd name="T15" fmla="*/ 231 h 350"/>
                    <a:gd name="T16" fmla="*/ 116 w 555"/>
                    <a:gd name="T17" fmla="*/ 350 h 350"/>
                    <a:gd name="T18" fmla="*/ 498 w 555"/>
                    <a:gd name="T19" fmla="*/ 350 h 350"/>
                    <a:gd name="T20" fmla="*/ 555 w 555"/>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350">
                      <a:moveTo>
                        <a:pt x="555" y="286"/>
                      </a:moveTo>
                      <a:cubicBezTo>
                        <a:pt x="555" y="250"/>
                        <a:pt x="525" y="221"/>
                        <a:pt x="491" y="221"/>
                      </a:cubicBezTo>
                      <a:cubicBezTo>
                        <a:pt x="489" y="221"/>
                        <a:pt x="487" y="221"/>
                        <a:pt x="483" y="221"/>
                      </a:cubicBezTo>
                      <a:cubicBezTo>
                        <a:pt x="487" y="206"/>
                        <a:pt x="489" y="191"/>
                        <a:pt x="489" y="174"/>
                      </a:cubicBezTo>
                      <a:cubicBezTo>
                        <a:pt x="489" y="79"/>
                        <a:pt x="413" y="0"/>
                        <a:pt x="317" y="0"/>
                      </a:cubicBezTo>
                      <a:cubicBezTo>
                        <a:pt x="241" y="0"/>
                        <a:pt x="178" y="49"/>
                        <a:pt x="154" y="119"/>
                      </a:cubicBezTo>
                      <a:cubicBezTo>
                        <a:pt x="142" y="115"/>
                        <a:pt x="129" y="113"/>
                        <a:pt x="116" y="113"/>
                      </a:cubicBezTo>
                      <a:cubicBezTo>
                        <a:pt x="51" y="113"/>
                        <a:pt x="0" y="166"/>
                        <a:pt x="0" y="231"/>
                      </a:cubicBezTo>
                      <a:cubicBezTo>
                        <a:pt x="0" y="297"/>
                        <a:pt x="53" y="350"/>
                        <a:pt x="116" y="350"/>
                      </a:cubicBezTo>
                      <a:lnTo>
                        <a:pt x="498" y="350"/>
                      </a:lnTo>
                      <a:cubicBezTo>
                        <a:pt x="529" y="348"/>
                        <a:pt x="555" y="320"/>
                        <a:pt x="555" y="28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grpSp>
        <p:nvGrpSpPr>
          <p:cNvPr id="60" name="Group 59"/>
          <p:cNvGrpSpPr/>
          <p:nvPr/>
        </p:nvGrpSpPr>
        <p:grpSpPr>
          <a:xfrm>
            <a:off x="3202856" y="2274017"/>
            <a:ext cx="5041984" cy="800422"/>
            <a:chOff x="3202856" y="2274017"/>
            <a:chExt cx="5041984" cy="800422"/>
          </a:xfrm>
        </p:grpSpPr>
        <p:sp>
          <p:nvSpPr>
            <p:cNvPr id="16" name="Rectangle: Rounded Corners 15"/>
            <p:cNvSpPr/>
            <p:nvPr/>
          </p:nvSpPr>
          <p:spPr>
            <a:xfrm>
              <a:off x="4230998" y="2274017"/>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Service Fabric</a:t>
              </a:r>
            </a:p>
          </p:txBody>
        </p:sp>
        <p:grpSp>
          <p:nvGrpSpPr>
            <p:cNvPr id="54" name="Group 53"/>
            <p:cNvGrpSpPr/>
            <p:nvPr/>
          </p:nvGrpSpPr>
          <p:grpSpPr>
            <a:xfrm>
              <a:off x="3202856" y="2281959"/>
              <a:ext cx="900871" cy="792480"/>
              <a:chOff x="3202856" y="2510559"/>
              <a:chExt cx="900871" cy="792480"/>
            </a:xfrm>
          </p:grpSpPr>
          <p:sp>
            <p:nvSpPr>
              <p:cNvPr id="23" name="Rectangle: Rounded Corners 22"/>
              <p:cNvSpPr/>
              <p:nvPr/>
            </p:nvSpPr>
            <p:spPr>
              <a:xfrm>
                <a:off x="3202856" y="2510559"/>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sp>
            <p:nvSpPr>
              <p:cNvPr id="32" name="Freeform 14"/>
              <p:cNvSpPr>
                <a:spLocks noEditPoints="1"/>
              </p:cNvSpPr>
              <p:nvPr/>
            </p:nvSpPr>
            <p:spPr bwMode="auto">
              <a:xfrm>
                <a:off x="3428236" y="2670487"/>
                <a:ext cx="453193" cy="454046"/>
              </a:xfrm>
              <a:custGeom>
                <a:avLst/>
                <a:gdLst>
                  <a:gd name="T0" fmla="*/ 957 w 957"/>
                  <a:gd name="T1" fmla="*/ 404 h 958"/>
                  <a:gd name="T2" fmla="*/ 808 w 957"/>
                  <a:gd name="T3" fmla="*/ 255 h 958"/>
                  <a:gd name="T4" fmla="*/ 725 w 957"/>
                  <a:gd name="T5" fmla="*/ 280 h 958"/>
                  <a:gd name="T6" fmla="*/ 621 w 957"/>
                  <a:gd name="T7" fmla="*/ 194 h 958"/>
                  <a:gd name="T8" fmla="*/ 628 w 957"/>
                  <a:gd name="T9" fmla="*/ 150 h 958"/>
                  <a:gd name="T10" fmla="*/ 478 w 957"/>
                  <a:gd name="T11" fmla="*/ 0 h 958"/>
                  <a:gd name="T12" fmla="*/ 329 w 957"/>
                  <a:gd name="T13" fmla="*/ 150 h 958"/>
                  <a:gd name="T14" fmla="*/ 335 w 957"/>
                  <a:gd name="T15" fmla="*/ 194 h 958"/>
                  <a:gd name="T16" fmla="*/ 224 w 957"/>
                  <a:gd name="T17" fmla="*/ 286 h 958"/>
                  <a:gd name="T18" fmla="*/ 149 w 957"/>
                  <a:gd name="T19" fmla="*/ 270 h 958"/>
                  <a:gd name="T20" fmla="*/ 0 w 957"/>
                  <a:gd name="T21" fmla="*/ 404 h 958"/>
                  <a:gd name="T22" fmla="*/ 123 w 957"/>
                  <a:gd name="T23" fmla="*/ 552 h 958"/>
                  <a:gd name="T24" fmla="*/ 163 w 957"/>
                  <a:gd name="T25" fmla="*/ 696 h 958"/>
                  <a:gd name="T26" fmla="*/ 112 w 957"/>
                  <a:gd name="T27" fmla="*/ 809 h 958"/>
                  <a:gd name="T28" fmla="*/ 261 w 957"/>
                  <a:gd name="T29" fmla="*/ 958 h 958"/>
                  <a:gd name="T30" fmla="*/ 401 w 957"/>
                  <a:gd name="T31" fmla="*/ 861 h 958"/>
                  <a:gd name="T32" fmla="*/ 555 w 957"/>
                  <a:gd name="T33" fmla="*/ 861 h 958"/>
                  <a:gd name="T34" fmla="*/ 695 w 957"/>
                  <a:gd name="T35" fmla="*/ 958 h 958"/>
                  <a:gd name="T36" fmla="*/ 845 w 957"/>
                  <a:gd name="T37" fmla="*/ 809 h 958"/>
                  <a:gd name="T38" fmla="*/ 790 w 957"/>
                  <a:gd name="T39" fmla="*/ 692 h 958"/>
                  <a:gd name="T40" fmla="*/ 831 w 957"/>
                  <a:gd name="T41" fmla="*/ 552 h 958"/>
                  <a:gd name="T42" fmla="*/ 957 w 957"/>
                  <a:gd name="T43" fmla="*/ 404 h 958"/>
                  <a:gd name="T44" fmla="*/ 695 w 957"/>
                  <a:gd name="T45" fmla="*/ 659 h 958"/>
                  <a:gd name="T46" fmla="*/ 549 w 957"/>
                  <a:gd name="T47" fmla="*/ 778 h 958"/>
                  <a:gd name="T48" fmla="*/ 408 w 957"/>
                  <a:gd name="T49" fmla="*/ 778 h 958"/>
                  <a:gd name="T50" fmla="*/ 261 w 957"/>
                  <a:gd name="T51" fmla="*/ 659 h 958"/>
                  <a:gd name="T52" fmla="*/ 239 w 957"/>
                  <a:gd name="T53" fmla="*/ 661 h 958"/>
                  <a:gd name="T54" fmla="*/ 206 w 957"/>
                  <a:gd name="T55" fmla="*/ 543 h 958"/>
                  <a:gd name="T56" fmla="*/ 299 w 957"/>
                  <a:gd name="T57" fmla="*/ 404 h 958"/>
                  <a:gd name="T58" fmla="*/ 284 w 957"/>
                  <a:gd name="T59" fmla="*/ 343 h 958"/>
                  <a:gd name="T60" fmla="*/ 381 w 957"/>
                  <a:gd name="T61" fmla="*/ 263 h 958"/>
                  <a:gd name="T62" fmla="*/ 478 w 957"/>
                  <a:gd name="T63" fmla="*/ 300 h 958"/>
                  <a:gd name="T64" fmla="*/ 576 w 957"/>
                  <a:gd name="T65" fmla="*/ 263 h 958"/>
                  <a:gd name="T66" fmla="*/ 672 w 957"/>
                  <a:gd name="T67" fmla="*/ 342 h 958"/>
                  <a:gd name="T68" fmla="*/ 658 w 957"/>
                  <a:gd name="T69" fmla="*/ 404 h 958"/>
                  <a:gd name="T70" fmla="*/ 748 w 957"/>
                  <a:gd name="T71" fmla="*/ 542 h 958"/>
                  <a:gd name="T72" fmla="*/ 714 w 957"/>
                  <a:gd name="T73" fmla="*/ 660 h 958"/>
                  <a:gd name="T74" fmla="*/ 695 w 957"/>
                  <a:gd name="T75" fmla="*/ 65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7" h="958">
                    <a:moveTo>
                      <a:pt x="957" y="404"/>
                    </a:moveTo>
                    <a:cubicBezTo>
                      <a:pt x="957" y="322"/>
                      <a:pt x="890" y="255"/>
                      <a:pt x="808" y="255"/>
                    </a:cubicBezTo>
                    <a:cubicBezTo>
                      <a:pt x="777" y="255"/>
                      <a:pt x="749" y="264"/>
                      <a:pt x="725" y="280"/>
                    </a:cubicBezTo>
                    <a:lnTo>
                      <a:pt x="621" y="194"/>
                    </a:lnTo>
                    <a:cubicBezTo>
                      <a:pt x="626" y="180"/>
                      <a:pt x="628" y="165"/>
                      <a:pt x="628" y="150"/>
                    </a:cubicBezTo>
                    <a:cubicBezTo>
                      <a:pt x="628" y="67"/>
                      <a:pt x="561" y="0"/>
                      <a:pt x="478" y="0"/>
                    </a:cubicBezTo>
                    <a:cubicBezTo>
                      <a:pt x="396" y="0"/>
                      <a:pt x="329" y="67"/>
                      <a:pt x="329" y="150"/>
                    </a:cubicBezTo>
                    <a:cubicBezTo>
                      <a:pt x="329" y="165"/>
                      <a:pt x="331" y="180"/>
                      <a:pt x="335" y="194"/>
                    </a:cubicBezTo>
                    <a:lnTo>
                      <a:pt x="224" y="286"/>
                    </a:lnTo>
                    <a:cubicBezTo>
                      <a:pt x="202" y="276"/>
                      <a:pt x="176" y="270"/>
                      <a:pt x="149" y="270"/>
                    </a:cubicBezTo>
                    <a:cubicBezTo>
                      <a:pt x="67" y="270"/>
                      <a:pt x="0" y="322"/>
                      <a:pt x="0" y="404"/>
                    </a:cubicBezTo>
                    <a:cubicBezTo>
                      <a:pt x="0" y="478"/>
                      <a:pt x="53" y="539"/>
                      <a:pt x="123" y="552"/>
                    </a:cubicBezTo>
                    <a:lnTo>
                      <a:pt x="163" y="696"/>
                    </a:lnTo>
                    <a:cubicBezTo>
                      <a:pt x="132" y="723"/>
                      <a:pt x="112" y="763"/>
                      <a:pt x="112" y="809"/>
                    </a:cubicBezTo>
                    <a:cubicBezTo>
                      <a:pt x="112" y="891"/>
                      <a:pt x="179" y="958"/>
                      <a:pt x="261" y="958"/>
                    </a:cubicBezTo>
                    <a:cubicBezTo>
                      <a:pt x="326" y="958"/>
                      <a:pt x="380" y="918"/>
                      <a:pt x="401" y="861"/>
                    </a:cubicBezTo>
                    <a:lnTo>
                      <a:pt x="555" y="861"/>
                    </a:lnTo>
                    <a:cubicBezTo>
                      <a:pt x="576" y="918"/>
                      <a:pt x="631" y="958"/>
                      <a:pt x="695" y="958"/>
                    </a:cubicBezTo>
                    <a:cubicBezTo>
                      <a:pt x="778" y="958"/>
                      <a:pt x="845" y="891"/>
                      <a:pt x="845" y="809"/>
                    </a:cubicBezTo>
                    <a:cubicBezTo>
                      <a:pt x="845" y="762"/>
                      <a:pt x="824" y="720"/>
                      <a:pt x="790" y="692"/>
                    </a:cubicBezTo>
                    <a:lnTo>
                      <a:pt x="831" y="552"/>
                    </a:lnTo>
                    <a:cubicBezTo>
                      <a:pt x="903" y="541"/>
                      <a:pt x="957" y="479"/>
                      <a:pt x="957" y="404"/>
                    </a:cubicBezTo>
                    <a:close/>
                    <a:moveTo>
                      <a:pt x="695" y="659"/>
                    </a:moveTo>
                    <a:cubicBezTo>
                      <a:pt x="623" y="659"/>
                      <a:pt x="563" y="710"/>
                      <a:pt x="549" y="778"/>
                    </a:cubicBezTo>
                    <a:lnTo>
                      <a:pt x="408" y="778"/>
                    </a:lnTo>
                    <a:cubicBezTo>
                      <a:pt x="394" y="710"/>
                      <a:pt x="334" y="659"/>
                      <a:pt x="261" y="659"/>
                    </a:cubicBezTo>
                    <a:cubicBezTo>
                      <a:pt x="254" y="659"/>
                      <a:pt x="246" y="660"/>
                      <a:pt x="239" y="661"/>
                    </a:cubicBezTo>
                    <a:lnTo>
                      <a:pt x="206" y="543"/>
                    </a:lnTo>
                    <a:cubicBezTo>
                      <a:pt x="260" y="521"/>
                      <a:pt x="299" y="467"/>
                      <a:pt x="299" y="404"/>
                    </a:cubicBezTo>
                    <a:cubicBezTo>
                      <a:pt x="299" y="381"/>
                      <a:pt x="293" y="361"/>
                      <a:pt x="284" y="343"/>
                    </a:cubicBezTo>
                    <a:lnTo>
                      <a:pt x="381" y="263"/>
                    </a:lnTo>
                    <a:cubicBezTo>
                      <a:pt x="407" y="286"/>
                      <a:pt x="441" y="300"/>
                      <a:pt x="478" y="300"/>
                    </a:cubicBezTo>
                    <a:cubicBezTo>
                      <a:pt x="516" y="300"/>
                      <a:pt x="550" y="286"/>
                      <a:pt x="576" y="263"/>
                    </a:cubicBezTo>
                    <a:lnTo>
                      <a:pt x="672" y="342"/>
                    </a:lnTo>
                    <a:cubicBezTo>
                      <a:pt x="663" y="361"/>
                      <a:pt x="658" y="382"/>
                      <a:pt x="658" y="404"/>
                    </a:cubicBezTo>
                    <a:cubicBezTo>
                      <a:pt x="658" y="466"/>
                      <a:pt x="695" y="519"/>
                      <a:pt x="748" y="542"/>
                    </a:cubicBezTo>
                    <a:lnTo>
                      <a:pt x="714" y="660"/>
                    </a:lnTo>
                    <a:cubicBezTo>
                      <a:pt x="708" y="659"/>
                      <a:pt x="702" y="659"/>
                      <a:pt x="695" y="65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grpSp>
        <p:nvGrpSpPr>
          <p:cNvPr id="61" name="Group 60"/>
          <p:cNvGrpSpPr/>
          <p:nvPr/>
        </p:nvGrpSpPr>
        <p:grpSpPr>
          <a:xfrm>
            <a:off x="3202857" y="3252695"/>
            <a:ext cx="5041983" cy="792480"/>
            <a:chOff x="3202857" y="3252695"/>
            <a:chExt cx="5041983" cy="792480"/>
          </a:xfrm>
        </p:grpSpPr>
        <p:sp>
          <p:nvSpPr>
            <p:cNvPr id="17" name="Rectangle: Rounded Corners 16"/>
            <p:cNvSpPr/>
            <p:nvPr/>
          </p:nvSpPr>
          <p:spPr>
            <a:xfrm>
              <a:off x="4230998" y="3252695"/>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Container Service</a:t>
              </a:r>
            </a:p>
          </p:txBody>
        </p:sp>
        <p:grpSp>
          <p:nvGrpSpPr>
            <p:cNvPr id="55" name="Group 54"/>
            <p:cNvGrpSpPr/>
            <p:nvPr/>
          </p:nvGrpSpPr>
          <p:grpSpPr>
            <a:xfrm>
              <a:off x="3202857" y="3252695"/>
              <a:ext cx="900871" cy="792480"/>
              <a:chOff x="3202857" y="3481295"/>
              <a:chExt cx="900871" cy="792480"/>
            </a:xfrm>
          </p:grpSpPr>
          <p:sp>
            <p:nvSpPr>
              <p:cNvPr id="20" name="Rectangle: Rounded Corners 19"/>
              <p:cNvSpPr/>
              <p:nvPr/>
            </p:nvSpPr>
            <p:spPr>
              <a:xfrm>
                <a:off x="3202857" y="3481295"/>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3413653" y="3758877"/>
                <a:ext cx="457071" cy="262802"/>
                <a:chOff x="3413653" y="3758877"/>
                <a:chExt cx="457071" cy="262802"/>
              </a:xfrm>
            </p:grpSpPr>
            <p:sp>
              <p:nvSpPr>
                <p:cNvPr id="33" name="Rectangle: Rounded Corners 32"/>
                <p:cNvSpPr/>
                <p:nvPr/>
              </p:nvSpPr>
              <p:spPr>
                <a:xfrm>
                  <a:off x="3413653" y="3758877"/>
                  <a:ext cx="457071" cy="262802"/>
                </a:xfrm>
                <a:prstGeom prst="roundRect">
                  <a:avLst>
                    <a:gd name="adj" fmla="val 751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7" name="Straight Connector 36"/>
                <p:cNvCxnSpPr/>
                <p:nvPr/>
              </p:nvCxnSpPr>
              <p:spPr>
                <a:xfrm>
                  <a:off x="3526961" y="3759020"/>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63988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5219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62" name="Group 61"/>
          <p:cNvGrpSpPr/>
          <p:nvPr/>
        </p:nvGrpSpPr>
        <p:grpSpPr>
          <a:xfrm>
            <a:off x="3204326" y="4223431"/>
            <a:ext cx="5040513" cy="800422"/>
            <a:chOff x="3204326" y="4223431"/>
            <a:chExt cx="5040513" cy="800422"/>
          </a:xfrm>
        </p:grpSpPr>
        <p:sp>
          <p:nvSpPr>
            <p:cNvPr id="18" name="Rectangle: Rounded Corners 17"/>
            <p:cNvSpPr/>
            <p:nvPr/>
          </p:nvSpPr>
          <p:spPr>
            <a:xfrm>
              <a:off x="4230998" y="4231373"/>
              <a:ext cx="4013841"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 Scale Sets</a:t>
              </a:r>
            </a:p>
          </p:txBody>
        </p:sp>
        <p:grpSp>
          <p:nvGrpSpPr>
            <p:cNvPr id="56" name="Group 55"/>
            <p:cNvGrpSpPr/>
            <p:nvPr/>
          </p:nvGrpSpPr>
          <p:grpSpPr>
            <a:xfrm>
              <a:off x="3204326" y="4223431"/>
              <a:ext cx="900871" cy="792480"/>
              <a:chOff x="3204326" y="4452031"/>
              <a:chExt cx="900871" cy="792480"/>
            </a:xfrm>
          </p:grpSpPr>
          <p:sp>
            <p:nvSpPr>
              <p:cNvPr id="24" name="Rectangle: Rounded Corners 23"/>
              <p:cNvSpPr/>
              <p:nvPr/>
            </p:nvSpPr>
            <p:spPr>
              <a:xfrm>
                <a:off x="3204326" y="4452031"/>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8" name="Group 47"/>
              <p:cNvGrpSpPr/>
              <p:nvPr/>
            </p:nvGrpSpPr>
            <p:grpSpPr>
              <a:xfrm>
                <a:off x="3439621" y="4627774"/>
                <a:ext cx="426279" cy="456877"/>
                <a:chOff x="3352282" y="4547965"/>
                <a:chExt cx="575208" cy="616496"/>
              </a:xfrm>
            </p:grpSpPr>
            <p:cxnSp>
              <p:nvCxnSpPr>
                <p:cNvPr id="42" name="Straight Arrow Connector 41"/>
                <p:cNvCxnSpPr>
                  <a:cxnSpLocks/>
                </p:cNvCxnSpPr>
                <p:nvPr/>
              </p:nvCxnSpPr>
              <p:spPr>
                <a:xfrm>
                  <a:off x="3352282" y="4848271"/>
                  <a:ext cx="575208"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V="1">
                  <a:off x="3632448" y="4547965"/>
                  <a:ext cx="14876" cy="616496"/>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3" name="Group 62"/>
          <p:cNvGrpSpPr/>
          <p:nvPr/>
        </p:nvGrpSpPr>
        <p:grpSpPr>
          <a:xfrm>
            <a:off x="3202857" y="5194167"/>
            <a:ext cx="5041982" cy="808364"/>
            <a:chOff x="3202857" y="5194167"/>
            <a:chExt cx="5041982" cy="808364"/>
          </a:xfrm>
        </p:grpSpPr>
        <p:sp>
          <p:nvSpPr>
            <p:cNvPr id="19" name="Rectangle: Rounded Corners 18"/>
            <p:cNvSpPr/>
            <p:nvPr/>
          </p:nvSpPr>
          <p:spPr>
            <a:xfrm>
              <a:off x="4230998" y="5210051"/>
              <a:ext cx="4013841"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Machines</a:t>
              </a:r>
            </a:p>
          </p:txBody>
        </p:sp>
        <p:grpSp>
          <p:nvGrpSpPr>
            <p:cNvPr id="57" name="Group 56"/>
            <p:cNvGrpSpPr/>
            <p:nvPr/>
          </p:nvGrpSpPr>
          <p:grpSpPr>
            <a:xfrm>
              <a:off x="3202857" y="5194167"/>
              <a:ext cx="900871" cy="792480"/>
              <a:chOff x="3202857" y="5422767"/>
              <a:chExt cx="900871" cy="792480"/>
            </a:xfrm>
          </p:grpSpPr>
          <p:sp>
            <p:nvSpPr>
              <p:cNvPr id="25" name="Rectangle: Rounded Corners 24"/>
              <p:cNvSpPr/>
              <p:nvPr/>
            </p:nvSpPr>
            <p:spPr>
              <a:xfrm>
                <a:off x="3202857" y="5422767"/>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51" name="Group 50"/>
              <p:cNvGrpSpPr/>
              <p:nvPr/>
            </p:nvGrpSpPr>
            <p:grpSpPr>
              <a:xfrm>
                <a:off x="3401621" y="5596605"/>
                <a:ext cx="484927" cy="466879"/>
                <a:chOff x="3401621" y="5596605"/>
                <a:chExt cx="484927" cy="466879"/>
              </a:xfrm>
            </p:grpSpPr>
            <p:sp>
              <p:nvSpPr>
                <p:cNvPr id="49" name="Rectangle: Rounded Corners 48"/>
                <p:cNvSpPr/>
                <p:nvPr/>
              </p:nvSpPr>
              <p:spPr>
                <a:xfrm>
                  <a:off x="3401621" y="5596605"/>
                  <a:ext cx="338543" cy="33854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Rounded Corners 49"/>
                <p:cNvSpPr/>
                <p:nvPr/>
              </p:nvSpPr>
              <p:spPr>
                <a:xfrm>
                  <a:off x="3548005" y="5724941"/>
                  <a:ext cx="338543" cy="338543"/>
                </a:xfrm>
                <a:prstGeom prst="roundRect">
                  <a:avLst/>
                </a:prstGeom>
                <a:solidFill>
                  <a:srgbClr val="59595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66" name="Rectangle: Rounded Corners 65"/>
          <p:cNvSpPr/>
          <p:nvPr/>
        </p:nvSpPr>
        <p:spPr>
          <a:xfrm>
            <a:off x="8370640" y="330017"/>
            <a:ext cx="868680" cy="5672514"/>
          </a:xfrm>
          <a:prstGeom prst="roundRect">
            <a:avLst>
              <a:gd name="adj" fmla="val 7018"/>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Marketplaces</a:t>
            </a:r>
          </a:p>
        </p:txBody>
      </p:sp>
      <p:sp>
        <p:nvSpPr>
          <p:cNvPr id="67" name="Rectangle: Rounded Corners 66"/>
          <p:cNvSpPr/>
          <p:nvPr/>
        </p:nvSpPr>
        <p:spPr>
          <a:xfrm>
            <a:off x="2218370" y="330017"/>
            <a:ext cx="868680" cy="5672514"/>
          </a:xfrm>
          <a:prstGeom prst="roundRect">
            <a:avLst>
              <a:gd name="adj" fmla="val 70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Azure Resource Manager</a:t>
            </a:r>
          </a:p>
        </p:txBody>
      </p:sp>
      <p:grpSp>
        <p:nvGrpSpPr>
          <p:cNvPr id="74" name="Group 73"/>
          <p:cNvGrpSpPr/>
          <p:nvPr/>
        </p:nvGrpSpPr>
        <p:grpSpPr>
          <a:xfrm>
            <a:off x="9921240" y="211127"/>
            <a:ext cx="1443107" cy="5957086"/>
            <a:chOff x="9921240" y="211127"/>
            <a:chExt cx="1443107" cy="5957086"/>
          </a:xfrm>
        </p:grpSpPr>
        <p:sp>
          <p:nvSpPr>
            <p:cNvPr id="70" name="TextBox 69"/>
            <p:cNvSpPr txBox="1"/>
            <p:nvPr/>
          </p:nvSpPr>
          <p:spPr>
            <a:xfrm>
              <a:off x="10138410" y="211127"/>
              <a:ext cx="110490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Agility</a:t>
              </a:r>
            </a:p>
          </p:txBody>
        </p:sp>
        <p:sp>
          <p:nvSpPr>
            <p:cNvPr id="71" name="TextBox 70"/>
            <p:cNvSpPr txBox="1"/>
            <p:nvPr/>
          </p:nvSpPr>
          <p:spPr>
            <a:xfrm>
              <a:off x="10084187" y="5706548"/>
              <a:ext cx="128016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Control</a:t>
              </a:r>
            </a:p>
          </p:txBody>
        </p:sp>
        <p:cxnSp>
          <p:nvCxnSpPr>
            <p:cNvPr id="73" name="Straight Arrow Connector 72"/>
            <p:cNvCxnSpPr>
              <a:cxnSpLocks/>
            </p:cNvCxnSpPr>
            <p:nvPr/>
          </p:nvCxnSpPr>
          <p:spPr>
            <a:xfrm>
              <a:off x="9921240" y="396240"/>
              <a:ext cx="20060" cy="5590407"/>
            </a:xfrm>
            <a:prstGeom prst="straightConnector1">
              <a:avLst/>
            </a:prstGeom>
            <a:ln w="38100">
              <a:solidFill>
                <a:srgbClr val="59595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2" name="Isosceles Triangle 81"/>
          <p:cNvSpPr/>
          <p:nvPr/>
        </p:nvSpPr>
        <p:spPr>
          <a:xfrm rot="16200000">
            <a:off x="9989275" y="660369"/>
            <a:ext cx="298270" cy="25712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Isosceles Triangle 74"/>
          <p:cNvSpPr/>
          <p:nvPr/>
        </p:nvSpPr>
        <p:spPr>
          <a:xfrm rot="16200000">
            <a:off x="9989275" y="5461842"/>
            <a:ext cx="298270" cy="257129"/>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 compute</a:t>
            </a:r>
          </a:p>
        </p:txBody>
      </p:sp>
    </p:spTree>
    <p:extLst>
      <p:ext uri="{BB962C8B-B14F-4D97-AF65-F5344CB8AC3E}">
        <p14:creationId xmlns:p14="http://schemas.microsoft.com/office/powerpoint/2010/main" val="422372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16667E-7 2.22222E-6 L -4.16667E-7 -0.70023 " pathEditMode="relative" rAng="0" ptsTypes="AA">
                                      <p:cBhvr>
                                        <p:cTn id="6" dur="2000" fill="hold"/>
                                        <p:tgtEl>
                                          <p:spTgt spid="75"/>
                                        </p:tgtEl>
                                        <p:attrNameLst>
                                          <p:attrName>ppt_x</p:attrName>
                                          <p:attrName>ppt_y</p:attrName>
                                        </p:attrNameLst>
                                      </p:cBhvr>
                                      <p:rCtr x="0" y="-3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GB" dirty="0"/>
              <a:t>Call to action</a:t>
            </a:r>
          </a:p>
        </p:txBody>
      </p:sp>
      <p:sp>
        <p:nvSpPr>
          <p:cNvPr id="14" name="TextBox 13"/>
          <p:cNvSpPr txBox="1"/>
          <p:nvPr/>
        </p:nvSpPr>
        <p:spPr>
          <a:xfrm>
            <a:off x="5447489" y="3309610"/>
            <a:ext cx="6760009" cy="1474250"/>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rgbClr val="000000"/>
                </a:solidFill>
                <a:latin typeface="Segoe UI Light" panose="020B0502040204020203" pitchFamily="34" charset="0"/>
                <a:cs typeface="Segoe UI Light" panose="020B0502040204020203" pitchFamily="34" charset="0"/>
              </a:rPr>
              <a:t>Building Microservices</a:t>
            </a:r>
            <a:r>
              <a:rPr lang="en-GB" sz="2400" dirty="0">
                <a:solidFill>
                  <a:srgbClr val="000000"/>
                </a:solidFill>
                <a:latin typeface="Segoe UI Light" panose="020B0502040204020203" pitchFamily="34" charset="0"/>
                <a:cs typeface="Segoe UI Light" panose="020B0502040204020203" pitchFamily="34" charset="0"/>
              </a:rPr>
              <a:t>: </a:t>
            </a:r>
          </a:p>
          <a:p>
            <a:pPr>
              <a:lnSpc>
                <a:spcPct val="90000"/>
              </a:lnSpc>
              <a:spcAft>
                <a:spcPts val="600"/>
              </a:spcAft>
            </a:pPr>
            <a:r>
              <a:rPr lang="en-GB" sz="2400" dirty="0">
                <a:solidFill>
                  <a:srgbClr val="000000"/>
                </a:solidFill>
                <a:latin typeface="Segoe UI Light" panose="020B0502040204020203" pitchFamily="34" charset="0"/>
                <a:cs typeface="Segoe UI Light" panose="020B0502040204020203" pitchFamily="34" charset="0"/>
              </a:rPr>
              <a:t>Designing Fine Grained Systems</a:t>
            </a:r>
          </a:p>
          <a:p>
            <a:pPr>
              <a:lnSpc>
                <a:spcPct val="90000"/>
              </a:lnSpc>
              <a:spcAft>
                <a:spcPts val="600"/>
              </a:spcAft>
            </a:pPr>
            <a:endParaRPr lang="en-GB" dirty="0">
              <a:solidFill>
                <a:schemeClr val="bg1"/>
              </a:solidFill>
              <a:latin typeface="Segoe UI Light" panose="020B0502040204020203" pitchFamily="34" charset="0"/>
              <a:cs typeface="Segoe UI Light" panose="020B0502040204020203" pitchFamily="34" charset="0"/>
            </a:endParaRPr>
          </a:p>
        </p:txBody>
      </p:sp>
      <p:sp>
        <p:nvSpPr>
          <p:cNvPr id="15" name="TextBox 14"/>
          <p:cNvSpPr txBox="1"/>
          <p:nvPr/>
        </p:nvSpPr>
        <p:spPr>
          <a:xfrm>
            <a:off x="5461415" y="1492071"/>
            <a:ext cx="3612464" cy="2182136"/>
          </a:xfrm>
          <a:prstGeom prst="rect">
            <a:avLst/>
          </a:prstGeom>
          <a:noFill/>
        </p:spPr>
        <p:txBody>
          <a:bodyPr wrap="none" lIns="182880" tIns="146304" rIns="182880" bIns="146304" rtlCol="0">
            <a:spAutoFit/>
          </a:bodyPr>
          <a:lstStyle/>
          <a:p>
            <a:pPr>
              <a:lnSpc>
                <a:spcPct val="90000"/>
              </a:lnSpc>
              <a:spcAft>
                <a:spcPts val="600"/>
              </a:spcAft>
            </a:pPr>
            <a:r>
              <a:rPr lang="en-GB" sz="2800" dirty="0">
                <a:solidFill>
                  <a:srgbClr val="000000"/>
                </a:solidFill>
                <a:latin typeface="Segoe UI Light" panose="020B0502040204020203" pitchFamily="34" charset="0"/>
                <a:cs typeface="Segoe UI Light" panose="020B0502040204020203" pitchFamily="34" charset="0"/>
              </a:rPr>
              <a:t>Microsoft Azure docs</a:t>
            </a:r>
          </a:p>
          <a:p>
            <a:pPr>
              <a:lnSpc>
                <a:spcPct val="90000"/>
              </a:lnSpc>
              <a:spcAft>
                <a:spcPts val="600"/>
              </a:spcAft>
            </a:pPr>
            <a:r>
              <a:rPr lang="en-GB" sz="2400" dirty="0">
                <a:solidFill>
                  <a:srgbClr val="000000"/>
                </a:solidFill>
                <a:latin typeface="Segoe UI Light" panose="020B0502040204020203" pitchFamily="34" charset="0"/>
                <a:cs typeface="Segoe UI Light" panose="020B0502040204020203" pitchFamily="34" charset="0"/>
                <a:hlinkClick r:id="rId2"/>
              </a:rPr>
              <a:t>https://aka.ms/azuredocs</a:t>
            </a:r>
            <a:endParaRPr lang="en-GB" sz="2400" dirty="0">
              <a:solidFill>
                <a:srgbClr val="000000"/>
              </a:solidFill>
              <a:latin typeface="Segoe UI Light" panose="020B0502040204020203" pitchFamily="34" charset="0"/>
              <a:cs typeface="Segoe UI Light" panose="020B0502040204020203" pitchFamily="34" charset="0"/>
            </a:endParaRPr>
          </a:p>
          <a:p>
            <a:pPr>
              <a:lnSpc>
                <a:spcPct val="90000"/>
              </a:lnSpc>
              <a:spcAft>
                <a:spcPts val="600"/>
              </a:spcAft>
            </a:pPr>
            <a:endParaRPr lang="en-GB" sz="2400" dirty="0">
              <a:solidFill>
                <a:srgbClr val="000000"/>
              </a:solidFill>
              <a:latin typeface="Segoe UI Light" panose="020B0502040204020203" pitchFamily="34" charset="0"/>
              <a:cs typeface="Segoe UI Light" panose="020B0502040204020203" pitchFamily="34" charset="0"/>
            </a:endParaRPr>
          </a:p>
          <a:p>
            <a:pPr>
              <a:lnSpc>
                <a:spcPct val="90000"/>
              </a:lnSpc>
              <a:spcAft>
                <a:spcPts val="600"/>
              </a:spcAft>
            </a:pPr>
            <a:endParaRPr lang="en-GB" sz="2000" dirty="0">
              <a:solidFill>
                <a:schemeClr val="bg1"/>
              </a:solidFill>
              <a:latin typeface="Segoe UI Light" panose="020B0502040204020203" pitchFamily="34" charset="0"/>
              <a:cs typeface="Segoe UI Light" panose="020B0502040204020203" pitchFamily="34" charset="0"/>
            </a:endParaRPr>
          </a:p>
          <a:p>
            <a:pPr>
              <a:lnSpc>
                <a:spcPct val="90000"/>
              </a:lnSpc>
              <a:spcAft>
                <a:spcPts val="600"/>
              </a:spcAft>
            </a:pPr>
            <a:endParaRPr lang="en-GB" dirty="0">
              <a:solidFill>
                <a:schemeClr val="bg1"/>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5522055" y="5139094"/>
            <a:ext cx="2371483" cy="1092607"/>
          </a:xfrm>
          <a:prstGeom prst="rect">
            <a:avLst/>
          </a:prstGeom>
          <a:noFill/>
        </p:spPr>
        <p:txBody>
          <a:bodyPr wrap="none" lIns="182880" tIns="146304" rIns="182880" bIns="146304" rtlCol="0">
            <a:spAutoFit/>
          </a:bodyPr>
          <a:lstStyle/>
          <a:p>
            <a:pPr>
              <a:lnSpc>
                <a:spcPct val="90000"/>
              </a:lnSpc>
              <a:spcAft>
                <a:spcPts val="600"/>
              </a:spcAft>
            </a:pPr>
            <a:r>
              <a:rPr lang="en-GB" sz="2800" dirty="0">
                <a:solidFill>
                  <a:srgbClr val="000000"/>
                </a:solidFill>
                <a:latin typeface="Segoe UI Light" panose="020B0502040204020203" pitchFamily="34" charset="0"/>
                <a:cs typeface="Segoe UI Light" panose="020B0502040204020203" pitchFamily="34" charset="0"/>
              </a:rPr>
              <a:t>Joni Collinge </a:t>
            </a:r>
          </a:p>
          <a:p>
            <a:pPr>
              <a:lnSpc>
                <a:spcPct val="90000"/>
              </a:lnSpc>
              <a:spcAft>
                <a:spcPts val="600"/>
              </a:spcAft>
            </a:pPr>
            <a:r>
              <a:rPr lang="en-GB" sz="2400" dirty="0">
                <a:solidFill>
                  <a:srgbClr val="000000"/>
                </a:solidFill>
                <a:latin typeface="Segoe UI Light" panose="020B0502040204020203" pitchFamily="34" charset="0"/>
                <a:cs typeface="Segoe UI Light" panose="020B0502040204020203" pitchFamily="34" charset="0"/>
              </a:rPr>
              <a:t>@</a:t>
            </a:r>
            <a:r>
              <a:rPr lang="en-GB" sz="2400" dirty="0" err="1">
                <a:solidFill>
                  <a:srgbClr val="000000"/>
                </a:solidFill>
                <a:latin typeface="Segoe UI Light" panose="020B0502040204020203" pitchFamily="34" charset="0"/>
                <a:cs typeface="Segoe UI Light" panose="020B0502040204020203" pitchFamily="34" charset="0"/>
              </a:rPr>
              <a:t>dotjson</a:t>
            </a:r>
            <a:endParaRPr lang="en-GB" sz="1400" dirty="0">
              <a:solidFill>
                <a:srgbClr val="000000"/>
              </a:solidFill>
              <a:latin typeface="Segoe UI Light" panose="020B0502040204020203" pitchFamily="34" charset="0"/>
              <a:cs typeface="Segoe UI Light" panose="020B0502040204020203" pitchFamily="34" charset="0"/>
            </a:endParaRPr>
          </a:p>
        </p:txBody>
      </p:sp>
      <p:grpSp>
        <p:nvGrpSpPr>
          <p:cNvPr id="23" name="Group 22"/>
          <p:cNvGrpSpPr/>
          <p:nvPr/>
        </p:nvGrpSpPr>
        <p:grpSpPr>
          <a:xfrm>
            <a:off x="3747354" y="1470299"/>
            <a:ext cx="1815129" cy="1148335"/>
            <a:chOff x="3703225" y="-710459"/>
            <a:chExt cx="1815129" cy="1148335"/>
          </a:xfrm>
        </p:grpSpPr>
        <p:grpSp>
          <p:nvGrpSpPr>
            <p:cNvPr id="24" name="Group 23"/>
            <p:cNvGrpSpPr/>
            <p:nvPr/>
          </p:nvGrpSpPr>
          <p:grpSpPr>
            <a:xfrm>
              <a:off x="3976699" y="-710459"/>
              <a:ext cx="1129064" cy="1148335"/>
              <a:chOff x="-530985" y="-715918"/>
              <a:chExt cx="1129064" cy="1148335"/>
            </a:xfrm>
          </p:grpSpPr>
          <p:sp>
            <p:nvSpPr>
              <p:cNvPr id="26" name="Hexagon 25"/>
              <p:cNvSpPr/>
              <p:nvPr/>
            </p:nvSpPr>
            <p:spPr>
              <a:xfrm rot="5400000">
                <a:off x="-602156" y="-585712"/>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27" name="Group 26"/>
              <p:cNvGrpSpPr/>
              <p:nvPr/>
            </p:nvGrpSpPr>
            <p:grpSpPr>
              <a:xfrm>
                <a:off x="-391865" y="-715918"/>
                <a:ext cx="989944" cy="1148335"/>
                <a:chOff x="1775793" y="-458882"/>
                <a:chExt cx="840530" cy="975015"/>
              </a:xfrm>
            </p:grpSpPr>
            <p:sp>
              <p:nvSpPr>
                <p:cNvPr id="28" name="Hexagon 27"/>
                <p:cNvSpPr/>
                <p:nvPr/>
              </p:nvSpPr>
              <p:spPr>
                <a:xfrm rot="5400000">
                  <a:off x="1708550" y="-391639"/>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9" name="Hexagon 28"/>
                <p:cNvSpPr/>
                <p:nvPr/>
              </p:nvSpPr>
              <p:spPr>
                <a:xfrm rot="5400000">
                  <a:off x="1757944" y="-349053"/>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bg1"/>
                    </a:solidFill>
                    <a:latin typeface="Segoe UI Light" panose="020B0502040204020203" pitchFamily="34" charset="0"/>
                    <a:cs typeface="Segoe UI Light" panose="020B0502040204020203" pitchFamily="34" charset="0"/>
                  </a:endParaRPr>
                </a:p>
              </p:txBody>
            </p:sp>
          </p:grpSp>
        </p:grpSp>
        <p:sp>
          <p:nvSpPr>
            <p:cNvPr id="25" name="Rectangle: Rounded Corners 24"/>
            <p:cNvSpPr/>
            <p:nvPr/>
          </p:nvSpPr>
          <p:spPr>
            <a:xfrm>
              <a:off x="3703225" y="-636036"/>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Visit</a:t>
              </a:r>
            </a:p>
          </p:txBody>
        </p:sp>
      </p:grpSp>
      <p:grpSp>
        <p:nvGrpSpPr>
          <p:cNvPr id="30" name="Group 29"/>
          <p:cNvGrpSpPr/>
          <p:nvPr/>
        </p:nvGrpSpPr>
        <p:grpSpPr>
          <a:xfrm>
            <a:off x="3745671" y="3276033"/>
            <a:ext cx="1815129" cy="1148335"/>
            <a:chOff x="7353845" y="1651196"/>
            <a:chExt cx="1815129" cy="1148335"/>
          </a:xfrm>
        </p:grpSpPr>
        <p:grpSp>
          <p:nvGrpSpPr>
            <p:cNvPr id="31" name="Group 30"/>
            <p:cNvGrpSpPr/>
            <p:nvPr/>
          </p:nvGrpSpPr>
          <p:grpSpPr>
            <a:xfrm>
              <a:off x="7627319" y="1651196"/>
              <a:ext cx="1129064" cy="1148335"/>
              <a:chOff x="3119635" y="1645737"/>
              <a:chExt cx="1129064" cy="1148335"/>
            </a:xfrm>
          </p:grpSpPr>
          <p:sp>
            <p:nvSpPr>
              <p:cNvPr id="33" name="Hexagon 32"/>
              <p:cNvSpPr/>
              <p:nvPr/>
            </p:nvSpPr>
            <p:spPr>
              <a:xfrm rot="5400000">
                <a:off x="3048464" y="1775943"/>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34" name="Group 33"/>
              <p:cNvGrpSpPr/>
              <p:nvPr/>
            </p:nvGrpSpPr>
            <p:grpSpPr>
              <a:xfrm>
                <a:off x="3258755" y="1645737"/>
                <a:ext cx="989944" cy="1148335"/>
                <a:chOff x="4875418" y="1546325"/>
                <a:chExt cx="840530" cy="975015"/>
              </a:xfrm>
            </p:grpSpPr>
            <p:sp>
              <p:nvSpPr>
                <p:cNvPr id="35" name="Hexagon 34"/>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Hexagon 35"/>
                <p:cNvSpPr/>
                <p:nvPr/>
              </p:nvSpPr>
              <p:spPr>
                <a:xfrm rot="5400000">
                  <a:off x="4857574" y="1656152"/>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bg1"/>
                    </a:solidFill>
                    <a:latin typeface="Segoe UI Light" panose="020B0502040204020203" pitchFamily="34" charset="0"/>
                    <a:cs typeface="Segoe UI Light" panose="020B0502040204020203" pitchFamily="34" charset="0"/>
                  </a:endParaRPr>
                </a:p>
              </p:txBody>
            </p:sp>
          </p:grpSp>
        </p:grpSp>
        <p:sp>
          <p:nvSpPr>
            <p:cNvPr id="32" name="Rectangle: Rounded Corners 31"/>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Read</a:t>
              </a:r>
            </a:p>
          </p:txBody>
        </p:sp>
      </p:grpSp>
      <p:grpSp>
        <p:nvGrpSpPr>
          <p:cNvPr id="37" name="Group 36"/>
          <p:cNvGrpSpPr/>
          <p:nvPr/>
        </p:nvGrpSpPr>
        <p:grpSpPr>
          <a:xfrm>
            <a:off x="3762853" y="5120154"/>
            <a:ext cx="1815129" cy="1148335"/>
            <a:chOff x="7353845" y="1651196"/>
            <a:chExt cx="1815129" cy="1148335"/>
          </a:xfrm>
        </p:grpSpPr>
        <p:grpSp>
          <p:nvGrpSpPr>
            <p:cNvPr id="38" name="Group 37"/>
            <p:cNvGrpSpPr/>
            <p:nvPr/>
          </p:nvGrpSpPr>
          <p:grpSpPr>
            <a:xfrm>
              <a:off x="7627319" y="1651196"/>
              <a:ext cx="1129064" cy="1148335"/>
              <a:chOff x="3119635" y="1645737"/>
              <a:chExt cx="1129064" cy="1148335"/>
            </a:xfrm>
          </p:grpSpPr>
          <p:sp>
            <p:nvSpPr>
              <p:cNvPr id="40" name="Hexagon 39"/>
              <p:cNvSpPr/>
              <p:nvPr/>
            </p:nvSpPr>
            <p:spPr>
              <a:xfrm rot="5400000">
                <a:off x="3048464" y="1775942"/>
                <a:ext cx="1031977" cy="889635"/>
              </a:xfrm>
              <a:prstGeom prst="hexagon">
                <a:avLst/>
              </a:prstGeom>
              <a:noFill/>
              <a:ln w="127000" cap="rnd">
                <a:solidFill>
                  <a:srgbClr val="FF2F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41" name="Group 40"/>
              <p:cNvGrpSpPr/>
              <p:nvPr/>
            </p:nvGrpSpPr>
            <p:grpSpPr>
              <a:xfrm>
                <a:off x="3258755" y="1645737"/>
                <a:ext cx="989944" cy="1148335"/>
                <a:chOff x="4875418" y="1546325"/>
                <a:chExt cx="840530" cy="975015"/>
              </a:xfrm>
            </p:grpSpPr>
            <p:sp>
              <p:nvSpPr>
                <p:cNvPr id="42" name="Hexagon 41"/>
                <p:cNvSpPr/>
                <p:nvPr/>
              </p:nvSpPr>
              <p:spPr>
                <a:xfrm rot="5400000">
                  <a:off x="4808175" y="1613568"/>
                  <a:ext cx="975015" cy="840530"/>
                </a:xfrm>
                <a:prstGeom prst="hexagon">
                  <a:avLst/>
                </a:prstGeom>
                <a:solidFill>
                  <a:schemeClr val="bg1"/>
                </a:solidFill>
                <a:ln w="1270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Hexagon 42"/>
                <p:cNvSpPr/>
                <p:nvPr/>
              </p:nvSpPr>
              <p:spPr>
                <a:xfrm rot="5400000">
                  <a:off x="4857574" y="1656152"/>
                  <a:ext cx="876219" cy="755361"/>
                </a:xfrm>
                <a:prstGeom prst="hexagon">
                  <a:avLst/>
                </a:prstGeom>
                <a:solidFill>
                  <a:srgbClr val="FF5050"/>
                </a:solidFill>
                <a:ln w="1270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dirty="0">
                    <a:solidFill>
                      <a:schemeClr val="bg1"/>
                    </a:solidFill>
                    <a:latin typeface="Segoe UI Light" panose="020B0502040204020203" pitchFamily="34" charset="0"/>
                    <a:cs typeface="Segoe UI Light" panose="020B0502040204020203" pitchFamily="34" charset="0"/>
                  </a:endParaRPr>
                </a:p>
              </p:txBody>
            </p:sp>
          </p:grpSp>
        </p:grpSp>
        <p:sp>
          <p:nvSpPr>
            <p:cNvPr id="39" name="Rectangle: Rounded Corners 38"/>
            <p:cNvSpPr/>
            <p:nvPr/>
          </p:nvSpPr>
          <p:spPr>
            <a:xfrm>
              <a:off x="7353845" y="1725619"/>
              <a:ext cx="1815129" cy="981643"/>
            </a:xfrm>
            <a:prstGeom prst="roundRect">
              <a:avLst>
                <a:gd name="adj" fmla="val 411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Segoe UI Light" panose="020B0502040204020203" pitchFamily="34" charset="0"/>
                  <a:cs typeface="Segoe UI Light" panose="020B0502040204020203" pitchFamily="34" charset="0"/>
                </a:rPr>
                <a:t>Follow</a:t>
              </a:r>
            </a:p>
          </p:txBody>
        </p:sp>
      </p:grpSp>
    </p:spTree>
    <p:extLst>
      <p:ext uri="{BB962C8B-B14F-4D97-AF65-F5344CB8AC3E}">
        <p14:creationId xmlns:p14="http://schemas.microsoft.com/office/powerpoint/2010/main" val="24711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3144770949"/>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4677047" y="1057907"/>
            <a:ext cx="2837905" cy="1825261"/>
            <a:chOff x="3727" y="2004"/>
            <a:chExt cx="227" cy="146"/>
          </a:xfrm>
          <a:solidFill>
            <a:srgbClr val="2FC9FF"/>
          </a:solidFill>
        </p:grpSpPr>
        <p:sp>
          <p:nvSpPr>
            <p:cNvPr id="8" name="Freeform 5"/>
            <p:cNvSpPr>
              <a:spLocks/>
            </p:cNvSpPr>
            <p:nvPr/>
          </p:nvSpPr>
          <p:spPr bwMode="auto">
            <a:xfrm>
              <a:off x="3727" y="2004"/>
              <a:ext cx="149" cy="112"/>
            </a:xfrm>
            <a:custGeom>
              <a:avLst/>
              <a:gdLst>
                <a:gd name="T0" fmla="*/ 803 w 891"/>
                <a:gd name="T1" fmla="*/ 495 h 668"/>
                <a:gd name="T2" fmla="*/ 724 w 891"/>
                <a:gd name="T3" fmla="*/ 547 h 668"/>
                <a:gd name="T4" fmla="*/ 221 w 891"/>
                <a:gd name="T5" fmla="*/ 547 h 668"/>
                <a:gd name="T6" fmla="*/ 67 w 891"/>
                <a:gd name="T7" fmla="*/ 393 h 668"/>
                <a:gd name="T8" fmla="*/ 221 w 891"/>
                <a:gd name="T9" fmla="*/ 238 h 668"/>
                <a:gd name="T10" fmla="*/ 293 w 891"/>
                <a:gd name="T11" fmla="*/ 238 h 668"/>
                <a:gd name="T12" fmla="*/ 309 w 891"/>
                <a:gd name="T13" fmla="*/ 188 h 668"/>
                <a:gd name="T14" fmla="*/ 318 w 891"/>
                <a:gd name="T15" fmla="*/ 170 h 668"/>
                <a:gd name="T16" fmla="*/ 496 w 891"/>
                <a:gd name="T17" fmla="*/ 68 h 668"/>
                <a:gd name="T18" fmla="*/ 661 w 891"/>
                <a:gd name="T19" fmla="*/ 151 h 668"/>
                <a:gd name="T20" fmla="*/ 728 w 891"/>
                <a:gd name="T21" fmla="*/ 129 h 668"/>
                <a:gd name="T22" fmla="*/ 496 w 891"/>
                <a:gd name="T23" fmla="*/ 0 h 668"/>
                <a:gd name="T24" fmla="*/ 243 w 891"/>
                <a:gd name="T25" fmla="*/ 171 h 668"/>
                <a:gd name="T26" fmla="*/ 243 w 891"/>
                <a:gd name="T27" fmla="*/ 172 h 668"/>
                <a:gd name="T28" fmla="*/ 243 w 891"/>
                <a:gd name="T29" fmla="*/ 171 h 668"/>
                <a:gd name="T30" fmla="*/ 223 w 891"/>
                <a:gd name="T31" fmla="*/ 171 h 668"/>
                <a:gd name="T32" fmla="*/ 0 w 891"/>
                <a:gd name="T33" fmla="*/ 394 h 668"/>
                <a:gd name="T34" fmla="*/ 223 w 891"/>
                <a:gd name="T35" fmla="*/ 617 h 668"/>
                <a:gd name="T36" fmla="*/ 726 w 891"/>
                <a:gd name="T37" fmla="*/ 617 h 668"/>
                <a:gd name="T38" fmla="*/ 805 w 891"/>
                <a:gd name="T39" fmla="*/ 668 h 668"/>
                <a:gd name="T40" fmla="*/ 891 w 891"/>
                <a:gd name="T41" fmla="*/ 582 h 668"/>
                <a:gd name="T42" fmla="*/ 803 w 891"/>
                <a:gd name="T43" fmla="*/ 495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1" h="668">
                  <a:moveTo>
                    <a:pt x="803" y="495"/>
                  </a:moveTo>
                  <a:cubicBezTo>
                    <a:pt x="768" y="495"/>
                    <a:pt x="739" y="516"/>
                    <a:pt x="724" y="547"/>
                  </a:cubicBezTo>
                  <a:lnTo>
                    <a:pt x="221" y="547"/>
                  </a:lnTo>
                  <a:cubicBezTo>
                    <a:pt x="137" y="547"/>
                    <a:pt x="67" y="479"/>
                    <a:pt x="67" y="393"/>
                  </a:cubicBezTo>
                  <a:cubicBezTo>
                    <a:pt x="67" y="308"/>
                    <a:pt x="135" y="238"/>
                    <a:pt x="221" y="238"/>
                  </a:cubicBezTo>
                  <a:lnTo>
                    <a:pt x="293" y="238"/>
                  </a:lnTo>
                  <a:cubicBezTo>
                    <a:pt x="297" y="221"/>
                    <a:pt x="302" y="203"/>
                    <a:pt x="309" y="188"/>
                  </a:cubicBezTo>
                  <a:cubicBezTo>
                    <a:pt x="311" y="182"/>
                    <a:pt x="314" y="176"/>
                    <a:pt x="318" y="170"/>
                  </a:cubicBezTo>
                  <a:cubicBezTo>
                    <a:pt x="353" y="109"/>
                    <a:pt x="419" y="68"/>
                    <a:pt x="496" y="68"/>
                  </a:cubicBezTo>
                  <a:cubicBezTo>
                    <a:pt x="563" y="68"/>
                    <a:pt x="623" y="101"/>
                    <a:pt x="661" y="151"/>
                  </a:cubicBezTo>
                  <a:cubicBezTo>
                    <a:pt x="682" y="142"/>
                    <a:pt x="704" y="134"/>
                    <a:pt x="728" y="129"/>
                  </a:cubicBezTo>
                  <a:cubicBezTo>
                    <a:pt x="680" y="51"/>
                    <a:pt x="594" y="0"/>
                    <a:pt x="496" y="0"/>
                  </a:cubicBezTo>
                  <a:cubicBezTo>
                    <a:pt x="382" y="0"/>
                    <a:pt x="283" y="71"/>
                    <a:pt x="243" y="171"/>
                  </a:cubicBezTo>
                  <a:cubicBezTo>
                    <a:pt x="243" y="171"/>
                    <a:pt x="243" y="172"/>
                    <a:pt x="243" y="172"/>
                  </a:cubicBezTo>
                  <a:cubicBezTo>
                    <a:pt x="243" y="172"/>
                    <a:pt x="243" y="171"/>
                    <a:pt x="243" y="171"/>
                  </a:cubicBezTo>
                  <a:lnTo>
                    <a:pt x="223" y="171"/>
                  </a:lnTo>
                  <a:cubicBezTo>
                    <a:pt x="100" y="171"/>
                    <a:pt x="0" y="270"/>
                    <a:pt x="0" y="394"/>
                  </a:cubicBezTo>
                  <a:cubicBezTo>
                    <a:pt x="0" y="518"/>
                    <a:pt x="99" y="617"/>
                    <a:pt x="223" y="617"/>
                  </a:cubicBezTo>
                  <a:lnTo>
                    <a:pt x="726" y="617"/>
                  </a:lnTo>
                  <a:cubicBezTo>
                    <a:pt x="739" y="647"/>
                    <a:pt x="769" y="668"/>
                    <a:pt x="805" y="668"/>
                  </a:cubicBezTo>
                  <a:cubicBezTo>
                    <a:pt x="852" y="668"/>
                    <a:pt x="891" y="631"/>
                    <a:pt x="891" y="582"/>
                  </a:cubicBezTo>
                  <a:cubicBezTo>
                    <a:pt x="891" y="534"/>
                    <a:pt x="850" y="495"/>
                    <a:pt x="803" y="49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p:cNvSpPr>
            <p:nvPr/>
          </p:nvSpPr>
          <p:spPr bwMode="auto">
            <a:xfrm>
              <a:off x="3775" y="2030"/>
              <a:ext cx="179" cy="120"/>
            </a:xfrm>
            <a:custGeom>
              <a:avLst/>
              <a:gdLst>
                <a:gd name="T0" fmla="*/ 790 w 1061"/>
                <a:gd name="T1" fmla="*/ 172 h 717"/>
                <a:gd name="T2" fmla="*/ 514 w 1061"/>
                <a:gd name="T3" fmla="*/ 0 h 717"/>
                <a:gd name="T4" fmla="*/ 214 w 1061"/>
                <a:gd name="T5" fmla="*/ 240 h 717"/>
                <a:gd name="T6" fmla="*/ 41 w 1061"/>
                <a:gd name="T7" fmla="*/ 341 h 717"/>
                <a:gd name="T8" fmla="*/ 407 w 1061"/>
                <a:gd name="T9" fmla="*/ 341 h 717"/>
                <a:gd name="T10" fmla="*/ 514 w 1061"/>
                <a:gd name="T11" fmla="*/ 289 h 717"/>
                <a:gd name="T12" fmla="*/ 651 w 1061"/>
                <a:gd name="T13" fmla="*/ 426 h 717"/>
                <a:gd name="T14" fmla="*/ 514 w 1061"/>
                <a:gd name="T15" fmla="*/ 563 h 717"/>
                <a:gd name="T16" fmla="*/ 407 w 1061"/>
                <a:gd name="T17" fmla="*/ 511 h 717"/>
                <a:gd name="T18" fmla="*/ 0 w 1061"/>
                <a:gd name="T19" fmla="*/ 511 h 717"/>
                <a:gd name="T20" fmla="*/ 236 w 1061"/>
                <a:gd name="T21" fmla="*/ 717 h 717"/>
                <a:gd name="T22" fmla="*/ 238 w 1061"/>
                <a:gd name="T23" fmla="*/ 717 h 717"/>
                <a:gd name="T24" fmla="*/ 786 w 1061"/>
                <a:gd name="T25" fmla="*/ 717 h 717"/>
                <a:gd name="T26" fmla="*/ 788 w 1061"/>
                <a:gd name="T27" fmla="*/ 717 h 717"/>
                <a:gd name="T28" fmla="*/ 1061 w 1061"/>
                <a:gd name="T29" fmla="*/ 444 h 717"/>
                <a:gd name="T30" fmla="*/ 790 w 1061"/>
                <a:gd name="T31" fmla="*/ 17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1" h="717">
                  <a:moveTo>
                    <a:pt x="790" y="172"/>
                  </a:moveTo>
                  <a:cubicBezTo>
                    <a:pt x="739" y="70"/>
                    <a:pt x="635" y="0"/>
                    <a:pt x="514" y="0"/>
                  </a:cubicBezTo>
                  <a:cubicBezTo>
                    <a:pt x="367" y="0"/>
                    <a:pt x="245" y="102"/>
                    <a:pt x="214" y="240"/>
                  </a:cubicBezTo>
                  <a:cubicBezTo>
                    <a:pt x="142" y="247"/>
                    <a:pt x="81" y="285"/>
                    <a:pt x="41" y="341"/>
                  </a:cubicBezTo>
                  <a:lnTo>
                    <a:pt x="407" y="341"/>
                  </a:lnTo>
                  <a:cubicBezTo>
                    <a:pt x="432" y="309"/>
                    <a:pt x="471" y="289"/>
                    <a:pt x="514" y="289"/>
                  </a:cubicBezTo>
                  <a:cubicBezTo>
                    <a:pt x="590" y="289"/>
                    <a:pt x="651" y="351"/>
                    <a:pt x="651" y="426"/>
                  </a:cubicBezTo>
                  <a:cubicBezTo>
                    <a:pt x="651" y="501"/>
                    <a:pt x="590" y="563"/>
                    <a:pt x="514" y="563"/>
                  </a:cubicBezTo>
                  <a:cubicBezTo>
                    <a:pt x="471" y="563"/>
                    <a:pt x="433" y="543"/>
                    <a:pt x="407" y="511"/>
                  </a:cubicBezTo>
                  <a:lnTo>
                    <a:pt x="0" y="511"/>
                  </a:lnTo>
                  <a:cubicBezTo>
                    <a:pt x="16" y="627"/>
                    <a:pt x="116" y="717"/>
                    <a:pt x="236" y="717"/>
                  </a:cubicBezTo>
                  <a:cubicBezTo>
                    <a:pt x="236" y="717"/>
                    <a:pt x="238" y="717"/>
                    <a:pt x="238" y="717"/>
                  </a:cubicBezTo>
                  <a:lnTo>
                    <a:pt x="786" y="717"/>
                  </a:lnTo>
                  <a:cubicBezTo>
                    <a:pt x="786" y="717"/>
                    <a:pt x="788" y="717"/>
                    <a:pt x="788" y="717"/>
                  </a:cubicBezTo>
                  <a:cubicBezTo>
                    <a:pt x="938" y="717"/>
                    <a:pt x="1061" y="595"/>
                    <a:pt x="1061" y="444"/>
                  </a:cubicBezTo>
                  <a:cubicBezTo>
                    <a:pt x="1061" y="294"/>
                    <a:pt x="940" y="173"/>
                    <a:pt x="790" y="17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 name="TextBox 12"/>
          <p:cNvSpPr txBox="1"/>
          <p:nvPr/>
        </p:nvSpPr>
        <p:spPr>
          <a:xfrm>
            <a:off x="0" y="3127508"/>
            <a:ext cx="12192000" cy="1107996"/>
          </a:xfrm>
          <a:prstGeom prst="rect">
            <a:avLst/>
          </a:prstGeom>
          <a:noFill/>
        </p:spPr>
        <p:txBody>
          <a:bodyPr wrap="square" rtlCol="0">
            <a:spAutoFit/>
          </a:bodyPr>
          <a:lstStyle/>
          <a:p>
            <a:pPr algn="ctr"/>
            <a:r>
              <a:rPr lang="en-GB" sz="6600" dirty="0">
                <a:solidFill>
                  <a:srgbClr val="2FC9FF"/>
                </a:solidFill>
                <a:latin typeface="Segoe UI" panose="020B0502040204020203" pitchFamily="34" charset="0"/>
                <a:cs typeface="Segoe UI" panose="020B0502040204020203" pitchFamily="34" charset="0"/>
              </a:rPr>
              <a:t>Microsoft Azure</a:t>
            </a:r>
          </a:p>
        </p:txBody>
      </p:sp>
      <p:grpSp>
        <p:nvGrpSpPr>
          <p:cNvPr id="4" name="Group 3"/>
          <p:cNvGrpSpPr/>
          <p:nvPr/>
        </p:nvGrpSpPr>
        <p:grpSpPr>
          <a:xfrm>
            <a:off x="2627401" y="4574907"/>
            <a:ext cx="873262" cy="201518"/>
            <a:chOff x="2627401" y="5626059"/>
            <a:chExt cx="873262" cy="201518"/>
          </a:xfrm>
        </p:grpSpPr>
        <p:sp>
          <p:nvSpPr>
            <p:cNvPr id="20" name="Oval 19"/>
            <p:cNvSpPr/>
            <p:nvPr/>
          </p:nvSpPr>
          <p:spPr>
            <a:xfrm>
              <a:off x="3299145" y="5626059"/>
              <a:ext cx="201518" cy="201518"/>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2963273" y="5626059"/>
              <a:ext cx="201518" cy="201518"/>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627401" y="5626059"/>
              <a:ext cx="201518" cy="201518"/>
            </a:xfrm>
            <a:prstGeom prst="ellipse">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67723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accel="20000" decel="80000" fill="hold" nodeType="withEffect">
                                  <p:stCondLst>
                                    <p:cond delay="0"/>
                                  </p:stCondLst>
                                  <p:childTnLst>
                                    <p:animMotion origin="layout" path="M -2.08333E-6 -2.96296E-6 L 0.27461 0.00047 " pathEditMode="relative" rAng="0" ptsTypes="AA">
                                      <p:cBhvr>
                                        <p:cTn id="9" dur="2000" fill="hold"/>
                                        <p:tgtEl>
                                          <p:spTgt spid="4"/>
                                        </p:tgtEl>
                                        <p:attrNameLst>
                                          <p:attrName>ppt_x</p:attrName>
                                          <p:attrName>ppt_y</p:attrName>
                                        </p:attrNameLst>
                                      </p:cBhvr>
                                      <p:rCtr x="13724" y="23"/>
                                    </p:animMotion>
                                  </p:childTnLst>
                                </p:cTn>
                              </p:par>
                              <p:par>
                                <p:cTn id="10" presetID="42" presetClass="path" presetSubtype="0" accel="80000" decel="20000" fill="hold" nodeType="withEffect">
                                  <p:stCondLst>
                                    <p:cond delay="2000"/>
                                  </p:stCondLst>
                                  <p:childTnLst>
                                    <p:animMotion origin="layout" path="M 0.27461 0.00047 L 0.52956 0.00162 " pathEditMode="relative" rAng="0" ptsTypes="AA">
                                      <p:cBhvr>
                                        <p:cTn id="11" dur="2000" fill="hold"/>
                                        <p:tgtEl>
                                          <p:spTgt spid="4"/>
                                        </p:tgtEl>
                                        <p:attrNameLst>
                                          <p:attrName>ppt_x</p:attrName>
                                          <p:attrName>ppt_y</p:attrName>
                                        </p:attrNameLst>
                                      </p:cBhvr>
                                      <p:rCtr x="12747" y="46"/>
                                    </p:animMotion>
                                  </p:childTnLst>
                                </p:cTn>
                              </p:par>
                              <p:par>
                                <p:cTn id="12" presetID="10" presetClass="exit" presetSubtype="0" fill="hold" nodeType="withEffect">
                                  <p:stCondLst>
                                    <p:cond delay="350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202855" y="330017"/>
            <a:ext cx="5041985" cy="797743"/>
            <a:chOff x="3202855" y="330017"/>
            <a:chExt cx="5041985" cy="797743"/>
          </a:xfrm>
        </p:grpSpPr>
        <p:sp>
          <p:nvSpPr>
            <p:cNvPr id="4" name="Rectangle: Rounded Corners 3"/>
            <p:cNvSpPr/>
            <p:nvPr/>
          </p:nvSpPr>
          <p:spPr>
            <a:xfrm>
              <a:off x="4230998" y="335280"/>
              <a:ext cx="4013842" cy="792480"/>
            </a:xfrm>
            <a:prstGeom prst="roundRect">
              <a:avLst>
                <a:gd name="adj" fmla="val 8247"/>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Functions</a:t>
              </a:r>
            </a:p>
          </p:txBody>
        </p:sp>
        <p:grpSp>
          <p:nvGrpSpPr>
            <p:cNvPr id="52" name="Group 51"/>
            <p:cNvGrpSpPr/>
            <p:nvPr/>
          </p:nvGrpSpPr>
          <p:grpSpPr>
            <a:xfrm>
              <a:off x="3202855" y="330017"/>
              <a:ext cx="900871" cy="792480"/>
              <a:chOff x="3202855" y="559140"/>
              <a:chExt cx="900871" cy="792480"/>
            </a:xfrm>
          </p:grpSpPr>
          <p:sp>
            <p:nvSpPr>
              <p:cNvPr id="22" name="Rectangle: Rounded Corners 21"/>
              <p:cNvSpPr/>
              <p:nvPr/>
            </p:nvSpPr>
            <p:spPr>
              <a:xfrm>
                <a:off x="3202855" y="559140"/>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25151" y="743246"/>
                <a:ext cx="456278" cy="457262"/>
              </a:xfrm>
              <a:prstGeom prst="rect">
                <a:avLst/>
              </a:prstGeom>
            </p:spPr>
          </p:pic>
        </p:grpSp>
      </p:grpSp>
      <p:grpSp>
        <p:nvGrpSpPr>
          <p:cNvPr id="59" name="Group 58"/>
          <p:cNvGrpSpPr/>
          <p:nvPr/>
        </p:nvGrpSpPr>
        <p:grpSpPr>
          <a:xfrm>
            <a:off x="3202855" y="1295339"/>
            <a:ext cx="5041985" cy="808364"/>
            <a:chOff x="3202855" y="1295339"/>
            <a:chExt cx="5041985" cy="808364"/>
          </a:xfrm>
        </p:grpSpPr>
        <p:sp>
          <p:nvSpPr>
            <p:cNvPr id="7" name="Rectangle: Rounded Corners 6"/>
            <p:cNvSpPr/>
            <p:nvPr/>
          </p:nvSpPr>
          <p:spPr>
            <a:xfrm>
              <a:off x="4230998" y="1295339"/>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App Service</a:t>
              </a:r>
            </a:p>
          </p:txBody>
        </p:sp>
        <p:grpSp>
          <p:nvGrpSpPr>
            <p:cNvPr id="53" name="Group 52"/>
            <p:cNvGrpSpPr/>
            <p:nvPr/>
          </p:nvGrpSpPr>
          <p:grpSpPr>
            <a:xfrm>
              <a:off x="3202855" y="1311223"/>
              <a:ext cx="900871" cy="792480"/>
              <a:chOff x="3202855" y="1539823"/>
              <a:chExt cx="900871" cy="792480"/>
            </a:xfrm>
          </p:grpSpPr>
          <p:sp>
            <p:nvSpPr>
              <p:cNvPr id="21" name="Rectangle: Rounded Corners 20"/>
              <p:cNvSpPr/>
              <p:nvPr/>
            </p:nvSpPr>
            <p:spPr>
              <a:xfrm>
                <a:off x="3202855" y="1539823"/>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8" name="Group 4"/>
              <p:cNvGrpSpPr>
                <a:grpSpLocks noChangeAspect="1"/>
              </p:cNvGrpSpPr>
              <p:nvPr/>
            </p:nvGrpSpPr>
            <p:grpSpPr bwMode="auto">
              <a:xfrm>
                <a:off x="3456132" y="1738227"/>
                <a:ext cx="394315" cy="394315"/>
                <a:chOff x="2401" y="976"/>
                <a:chExt cx="373" cy="373"/>
              </a:xfrm>
            </p:grpSpPr>
            <p:sp>
              <p:nvSpPr>
                <p:cNvPr id="10" name="Freeform 5"/>
                <p:cNvSpPr>
                  <a:spLocks/>
                </p:cNvSpPr>
                <p:nvPr/>
              </p:nvSpPr>
              <p:spPr bwMode="auto">
                <a:xfrm>
                  <a:off x="2401" y="1173"/>
                  <a:ext cx="176" cy="176"/>
                </a:xfrm>
                <a:custGeom>
                  <a:avLst/>
                  <a:gdLst>
                    <a:gd name="T0" fmla="*/ 352 w 411"/>
                    <a:gd name="T1" fmla="*/ 350 h 409"/>
                    <a:gd name="T2" fmla="*/ 61 w 411"/>
                    <a:gd name="T3" fmla="*/ 350 h 409"/>
                    <a:gd name="T4" fmla="*/ 61 w 411"/>
                    <a:gd name="T5" fmla="*/ 62 h 409"/>
                    <a:gd name="T6" fmla="*/ 119 w 411"/>
                    <a:gd name="T7" fmla="*/ 62 h 409"/>
                    <a:gd name="T8" fmla="*/ 108 w 411"/>
                    <a:gd name="T9" fmla="*/ 4 h 409"/>
                    <a:gd name="T10" fmla="*/ 108 w 411"/>
                    <a:gd name="T11" fmla="*/ 0 h 409"/>
                    <a:gd name="T12" fmla="*/ 0 w 411"/>
                    <a:gd name="T13" fmla="*/ 0 h 409"/>
                    <a:gd name="T14" fmla="*/ 0 w 411"/>
                    <a:gd name="T15" fmla="*/ 409 h 409"/>
                    <a:gd name="T16" fmla="*/ 411 w 411"/>
                    <a:gd name="T17" fmla="*/ 409 h 409"/>
                    <a:gd name="T18" fmla="*/ 411 w 411"/>
                    <a:gd name="T19" fmla="*/ 168 h 409"/>
                    <a:gd name="T20" fmla="*/ 352 w 411"/>
                    <a:gd name="T21" fmla="*/ 168 h 409"/>
                    <a:gd name="T22" fmla="*/ 352 w 411"/>
                    <a:gd name="T23" fmla="*/ 3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352" y="350"/>
                      </a:moveTo>
                      <a:lnTo>
                        <a:pt x="61" y="350"/>
                      </a:lnTo>
                      <a:lnTo>
                        <a:pt x="61" y="62"/>
                      </a:lnTo>
                      <a:lnTo>
                        <a:pt x="119" y="62"/>
                      </a:lnTo>
                      <a:cubicBezTo>
                        <a:pt x="112" y="45"/>
                        <a:pt x="108" y="26"/>
                        <a:pt x="108" y="4"/>
                      </a:cubicBezTo>
                      <a:cubicBezTo>
                        <a:pt x="108" y="4"/>
                        <a:pt x="108" y="2"/>
                        <a:pt x="108" y="0"/>
                      </a:cubicBezTo>
                      <a:lnTo>
                        <a:pt x="0" y="0"/>
                      </a:lnTo>
                      <a:lnTo>
                        <a:pt x="0" y="409"/>
                      </a:lnTo>
                      <a:lnTo>
                        <a:pt x="411" y="409"/>
                      </a:lnTo>
                      <a:lnTo>
                        <a:pt x="411" y="168"/>
                      </a:lnTo>
                      <a:lnTo>
                        <a:pt x="352" y="168"/>
                      </a:lnTo>
                      <a:lnTo>
                        <a:pt x="352" y="3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p:nvSpPr>
              <p:spPr bwMode="auto">
                <a:xfrm>
                  <a:off x="2598" y="1173"/>
                  <a:ext cx="176" cy="176"/>
                </a:xfrm>
                <a:custGeom>
                  <a:avLst/>
                  <a:gdLst>
                    <a:gd name="T0" fmla="*/ 296 w 411"/>
                    <a:gd name="T1" fmla="*/ 62 h 409"/>
                    <a:gd name="T2" fmla="*/ 349 w 411"/>
                    <a:gd name="T3" fmla="*/ 62 h 409"/>
                    <a:gd name="T4" fmla="*/ 349 w 411"/>
                    <a:gd name="T5" fmla="*/ 350 h 409"/>
                    <a:gd name="T6" fmla="*/ 59 w 411"/>
                    <a:gd name="T7" fmla="*/ 350 h 409"/>
                    <a:gd name="T8" fmla="*/ 59 w 411"/>
                    <a:gd name="T9" fmla="*/ 168 h 409"/>
                    <a:gd name="T10" fmla="*/ 0 w 411"/>
                    <a:gd name="T11" fmla="*/ 168 h 409"/>
                    <a:gd name="T12" fmla="*/ 0 w 411"/>
                    <a:gd name="T13" fmla="*/ 409 h 409"/>
                    <a:gd name="T14" fmla="*/ 411 w 411"/>
                    <a:gd name="T15" fmla="*/ 409 h 409"/>
                    <a:gd name="T16" fmla="*/ 411 w 411"/>
                    <a:gd name="T17" fmla="*/ 0 h 409"/>
                    <a:gd name="T18" fmla="*/ 281 w 411"/>
                    <a:gd name="T19" fmla="*/ 0 h 409"/>
                    <a:gd name="T20" fmla="*/ 296 w 411"/>
                    <a:gd name="T21" fmla="*/ 57 h 409"/>
                    <a:gd name="T22" fmla="*/ 296 w 411"/>
                    <a:gd name="T23" fmla="*/ 62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296" y="62"/>
                      </a:moveTo>
                      <a:lnTo>
                        <a:pt x="349" y="62"/>
                      </a:lnTo>
                      <a:lnTo>
                        <a:pt x="349" y="350"/>
                      </a:lnTo>
                      <a:lnTo>
                        <a:pt x="59" y="350"/>
                      </a:lnTo>
                      <a:lnTo>
                        <a:pt x="59" y="168"/>
                      </a:lnTo>
                      <a:lnTo>
                        <a:pt x="0" y="168"/>
                      </a:lnTo>
                      <a:lnTo>
                        <a:pt x="0" y="409"/>
                      </a:lnTo>
                      <a:lnTo>
                        <a:pt x="411" y="409"/>
                      </a:lnTo>
                      <a:lnTo>
                        <a:pt x="411" y="0"/>
                      </a:lnTo>
                      <a:lnTo>
                        <a:pt x="281" y="0"/>
                      </a:lnTo>
                      <a:cubicBezTo>
                        <a:pt x="292" y="17"/>
                        <a:pt x="296" y="36"/>
                        <a:pt x="296" y="57"/>
                      </a:cubicBezTo>
                      <a:cubicBezTo>
                        <a:pt x="296" y="60"/>
                        <a:pt x="296" y="60"/>
                        <a:pt x="296" y="6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401" y="977"/>
                  <a:ext cx="176" cy="175"/>
                </a:xfrm>
                <a:custGeom>
                  <a:avLst/>
                  <a:gdLst>
                    <a:gd name="T0" fmla="*/ 59 w 409"/>
                    <a:gd name="T1" fmla="*/ 347 h 408"/>
                    <a:gd name="T2" fmla="*/ 59 w 409"/>
                    <a:gd name="T3" fmla="*/ 59 h 408"/>
                    <a:gd name="T4" fmla="*/ 350 w 409"/>
                    <a:gd name="T5" fmla="*/ 59 h 408"/>
                    <a:gd name="T6" fmla="*/ 350 w 409"/>
                    <a:gd name="T7" fmla="*/ 226 h 408"/>
                    <a:gd name="T8" fmla="*/ 409 w 409"/>
                    <a:gd name="T9" fmla="*/ 197 h 408"/>
                    <a:gd name="T10" fmla="*/ 409 w 409"/>
                    <a:gd name="T11" fmla="*/ 0 h 408"/>
                    <a:gd name="T12" fmla="*/ 0 w 409"/>
                    <a:gd name="T13" fmla="*/ 0 h 408"/>
                    <a:gd name="T14" fmla="*/ 0 w 409"/>
                    <a:gd name="T15" fmla="*/ 408 h 408"/>
                    <a:gd name="T16" fmla="*/ 119 w 409"/>
                    <a:gd name="T17" fmla="*/ 408 h 408"/>
                    <a:gd name="T18" fmla="*/ 157 w 409"/>
                    <a:gd name="T19" fmla="*/ 349 h 408"/>
                    <a:gd name="T20" fmla="*/ 59 w 409"/>
                    <a:gd name="T21" fmla="*/ 34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408">
                      <a:moveTo>
                        <a:pt x="59" y="347"/>
                      </a:moveTo>
                      <a:lnTo>
                        <a:pt x="59" y="59"/>
                      </a:lnTo>
                      <a:lnTo>
                        <a:pt x="350" y="59"/>
                      </a:lnTo>
                      <a:lnTo>
                        <a:pt x="350" y="226"/>
                      </a:lnTo>
                      <a:cubicBezTo>
                        <a:pt x="369" y="214"/>
                        <a:pt x="388" y="203"/>
                        <a:pt x="409" y="197"/>
                      </a:cubicBezTo>
                      <a:lnTo>
                        <a:pt x="409" y="0"/>
                      </a:lnTo>
                      <a:lnTo>
                        <a:pt x="0" y="0"/>
                      </a:lnTo>
                      <a:lnTo>
                        <a:pt x="0" y="408"/>
                      </a:lnTo>
                      <a:lnTo>
                        <a:pt x="119" y="408"/>
                      </a:lnTo>
                      <a:cubicBezTo>
                        <a:pt x="127" y="385"/>
                        <a:pt x="140" y="366"/>
                        <a:pt x="157" y="349"/>
                      </a:cubicBezTo>
                      <a:lnTo>
                        <a:pt x="59" y="34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2598" y="976"/>
                  <a:ext cx="176" cy="175"/>
                </a:xfrm>
                <a:custGeom>
                  <a:avLst/>
                  <a:gdLst>
                    <a:gd name="T0" fmla="*/ 59 w 411"/>
                    <a:gd name="T1" fmla="*/ 195 h 409"/>
                    <a:gd name="T2" fmla="*/ 59 w 411"/>
                    <a:gd name="T3" fmla="*/ 62 h 409"/>
                    <a:gd name="T4" fmla="*/ 349 w 411"/>
                    <a:gd name="T5" fmla="*/ 62 h 409"/>
                    <a:gd name="T6" fmla="*/ 349 w 411"/>
                    <a:gd name="T7" fmla="*/ 350 h 409"/>
                    <a:gd name="T8" fmla="*/ 224 w 411"/>
                    <a:gd name="T9" fmla="*/ 350 h 409"/>
                    <a:gd name="T10" fmla="*/ 233 w 411"/>
                    <a:gd name="T11" fmla="*/ 407 h 409"/>
                    <a:gd name="T12" fmla="*/ 233 w 411"/>
                    <a:gd name="T13" fmla="*/ 409 h 409"/>
                    <a:gd name="T14" fmla="*/ 411 w 411"/>
                    <a:gd name="T15" fmla="*/ 409 h 409"/>
                    <a:gd name="T16" fmla="*/ 411 w 411"/>
                    <a:gd name="T17" fmla="*/ 0 h 409"/>
                    <a:gd name="T18" fmla="*/ 0 w 411"/>
                    <a:gd name="T19" fmla="*/ 0 h 409"/>
                    <a:gd name="T20" fmla="*/ 0 w 411"/>
                    <a:gd name="T21" fmla="*/ 189 h 409"/>
                    <a:gd name="T22" fmla="*/ 14 w 411"/>
                    <a:gd name="T23" fmla="*/ 189 h 409"/>
                    <a:gd name="T24" fmla="*/ 59 w 411"/>
                    <a:gd name="T25" fmla="*/ 1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409">
                      <a:moveTo>
                        <a:pt x="59" y="195"/>
                      </a:moveTo>
                      <a:lnTo>
                        <a:pt x="59" y="62"/>
                      </a:lnTo>
                      <a:lnTo>
                        <a:pt x="349" y="62"/>
                      </a:lnTo>
                      <a:lnTo>
                        <a:pt x="349" y="350"/>
                      </a:lnTo>
                      <a:lnTo>
                        <a:pt x="224" y="350"/>
                      </a:lnTo>
                      <a:cubicBezTo>
                        <a:pt x="228" y="369"/>
                        <a:pt x="233" y="388"/>
                        <a:pt x="233" y="407"/>
                      </a:cubicBezTo>
                      <a:cubicBezTo>
                        <a:pt x="233" y="407"/>
                        <a:pt x="233" y="409"/>
                        <a:pt x="233" y="409"/>
                      </a:cubicBezTo>
                      <a:lnTo>
                        <a:pt x="411" y="409"/>
                      </a:lnTo>
                      <a:lnTo>
                        <a:pt x="411" y="0"/>
                      </a:lnTo>
                      <a:lnTo>
                        <a:pt x="0" y="0"/>
                      </a:lnTo>
                      <a:lnTo>
                        <a:pt x="0" y="189"/>
                      </a:lnTo>
                      <a:cubicBezTo>
                        <a:pt x="4" y="189"/>
                        <a:pt x="10" y="189"/>
                        <a:pt x="14" y="189"/>
                      </a:cubicBezTo>
                      <a:cubicBezTo>
                        <a:pt x="29" y="189"/>
                        <a:pt x="44" y="191"/>
                        <a:pt x="59" y="19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2468" y="1075"/>
                  <a:ext cx="238" cy="150"/>
                </a:xfrm>
                <a:custGeom>
                  <a:avLst/>
                  <a:gdLst>
                    <a:gd name="T0" fmla="*/ 555 w 555"/>
                    <a:gd name="T1" fmla="*/ 286 h 350"/>
                    <a:gd name="T2" fmla="*/ 491 w 555"/>
                    <a:gd name="T3" fmla="*/ 221 h 350"/>
                    <a:gd name="T4" fmla="*/ 483 w 555"/>
                    <a:gd name="T5" fmla="*/ 221 h 350"/>
                    <a:gd name="T6" fmla="*/ 489 w 555"/>
                    <a:gd name="T7" fmla="*/ 174 h 350"/>
                    <a:gd name="T8" fmla="*/ 317 w 555"/>
                    <a:gd name="T9" fmla="*/ 0 h 350"/>
                    <a:gd name="T10" fmla="*/ 154 w 555"/>
                    <a:gd name="T11" fmla="*/ 119 h 350"/>
                    <a:gd name="T12" fmla="*/ 116 w 555"/>
                    <a:gd name="T13" fmla="*/ 113 h 350"/>
                    <a:gd name="T14" fmla="*/ 0 w 555"/>
                    <a:gd name="T15" fmla="*/ 231 h 350"/>
                    <a:gd name="T16" fmla="*/ 116 w 555"/>
                    <a:gd name="T17" fmla="*/ 350 h 350"/>
                    <a:gd name="T18" fmla="*/ 498 w 555"/>
                    <a:gd name="T19" fmla="*/ 350 h 350"/>
                    <a:gd name="T20" fmla="*/ 555 w 555"/>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350">
                      <a:moveTo>
                        <a:pt x="555" y="286"/>
                      </a:moveTo>
                      <a:cubicBezTo>
                        <a:pt x="555" y="250"/>
                        <a:pt x="525" y="221"/>
                        <a:pt x="491" y="221"/>
                      </a:cubicBezTo>
                      <a:cubicBezTo>
                        <a:pt x="489" y="221"/>
                        <a:pt x="487" y="221"/>
                        <a:pt x="483" y="221"/>
                      </a:cubicBezTo>
                      <a:cubicBezTo>
                        <a:pt x="487" y="206"/>
                        <a:pt x="489" y="191"/>
                        <a:pt x="489" y="174"/>
                      </a:cubicBezTo>
                      <a:cubicBezTo>
                        <a:pt x="489" y="79"/>
                        <a:pt x="413" y="0"/>
                        <a:pt x="317" y="0"/>
                      </a:cubicBezTo>
                      <a:cubicBezTo>
                        <a:pt x="241" y="0"/>
                        <a:pt x="178" y="49"/>
                        <a:pt x="154" y="119"/>
                      </a:cubicBezTo>
                      <a:cubicBezTo>
                        <a:pt x="142" y="115"/>
                        <a:pt x="129" y="113"/>
                        <a:pt x="116" y="113"/>
                      </a:cubicBezTo>
                      <a:cubicBezTo>
                        <a:pt x="51" y="113"/>
                        <a:pt x="0" y="166"/>
                        <a:pt x="0" y="231"/>
                      </a:cubicBezTo>
                      <a:cubicBezTo>
                        <a:pt x="0" y="297"/>
                        <a:pt x="53" y="350"/>
                        <a:pt x="116" y="350"/>
                      </a:cubicBezTo>
                      <a:lnTo>
                        <a:pt x="498" y="350"/>
                      </a:lnTo>
                      <a:cubicBezTo>
                        <a:pt x="529" y="348"/>
                        <a:pt x="555" y="320"/>
                        <a:pt x="555" y="28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grpSp>
        <p:nvGrpSpPr>
          <p:cNvPr id="60" name="Group 59"/>
          <p:cNvGrpSpPr/>
          <p:nvPr/>
        </p:nvGrpSpPr>
        <p:grpSpPr>
          <a:xfrm>
            <a:off x="3202856" y="2274017"/>
            <a:ext cx="5041984" cy="800422"/>
            <a:chOff x="3202856" y="2274017"/>
            <a:chExt cx="5041984" cy="800422"/>
          </a:xfrm>
        </p:grpSpPr>
        <p:sp>
          <p:nvSpPr>
            <p:cNvPr id="16" name="Rectangle: Rounded Corners 15"/>
            <p:cNvSpPr/>
            <p:nvPr/>
          </p:nvSpPr>
          <p:spPr>
            <a:xfrm>
              <a:off x="4230998" y="2274017"/>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Service Fabric</a:t>
              </a:r>
            </a:p>
          </p:txBody>
        </p:sp>
        <p:grpSp>
          <p:nvGrpSpPr>
            <p:cNvPr id="54" name="Group 53"/>
            <p:cNvGrpSpPr/>
            <p:nvPr/>
          </p:nvGrpSpPr>
          <p:grpSpPr>
            <a:xfrm>
              <a:off x="3202856" y="2281959"/>
              <a:ext cx="900871" cy="792480"/>
              <a:chOff x="3202856" y="2510559"/>
              <a:chExt cx="900871" cy="792480"/>
            </a:xfrm>
          </p:grpSpPr>
          <p:sp>
            <p:nvSpPr>
              <p:cNvPr id="23" name="Rectangle: Rounded Corners 22"/>
              <p:cNvSpPr/>
              <p:nvPr/>
            </p:nvSpPr>
            <p:spPr>
              <a:xfrm>
                <a:off x="3202856" y="2510559"/>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sp>
            <p:nvSpPr>
              <p:cNvPr id="32" name="Freeform 14"/>
              <p:cNvSpPr>
                <a:spLocks noEditPoints="1"/>
              </p:cNvSpPr>
              <p:nvPr/>
            </p:nvSpPr>
            <p:spPr bwMode="auto">
              <a:xfrm>
                <a:off x="3428236" y="2670487"/>
                <a:ext cx="453193" cy="454046"/>
              </a:xfrm>
              <a:custGeom>
                <a:avLst/>
                <a:gdLst>
                  <a:gd name="T0" fmla="*/ 957 w 957"/>
                  <a:gd name="T1" fmla="*/ 404 h 958"/>
                  <a:gd name="T2" fmla="*/ 808 w 957"/>
                  <a:gd name="T3" fmla="*/ 255 h 958"/>
                  <a:gd name="T4" fmla="*/ 725 w 957"/>
                  <a:gd name="T5" fmla="*/ 280 h 958"/>
                  <a:gd name="T6" fmla="*/ 621 w 957"/>
                  <a:gd name="T7" fmla="*/ 194 h 958"/>
                  <a:gd name="T8" fmla="*/ 628 w 957"/>
                  <a:gd name="T9" fmla="*/ 150 h 958"/>
                  <a:gd name="T10" fmla="*/ 478 w 957"/>
                  <a:gd name="T11" fmla="*/ 0 h 958"/>
                  <a:gd name="T12" fmla="*/ 329 w 957"/>
                  <a:gd name="T13" fmla="*/ 150 h 958"/>
                  <a:gd name="T14" fmla="*/ 335 w 957"/>
                  <a:gd name="T15" fmla="*/ 194 h 958"/>
                  <a:gd name="T16" fmla="*/ 224 w 957"/>
                  <a:gd name="T17" fmla="*/ 286 h 958"/>
                  <a:gd name="T18" fmla="*/ 149 w 957"/>
                  <a:gd name="T19" fmla="*/ 270 h 958"/>
                  <a:gd name="T20" fmla="*/ 0 w 957"/>
                  <a:gd name="T21" fmla="*/ 404 h 958"/>
                  <a:gd name="T22" fmla="*/ 123 w 957"/>
                  <a:gd name="T23" fmla="*/ 552 h 958"/>
                  <a:gd name="T24" fmla="*/ 163 w 957"/>
                  <a:gd name="T25" fmla="*/ 696 h 958"/>
                  <a:gd name="T26" fmla="*/ 112 w 957"/>
                  <a:gd name="T27" fmla="*/ 809 h 958"/>
                  <a:gd name="T28" fmla="*/ 261 w 957"/>
                  <a:gd name="T29" fmla="*/ 958 h 958"/>
                  <a:gd name="T30" fmla="*/ 401 w 957"/>
                  <a:gd name="T31" fmla="*/ 861 h 958"/>
                  <a:gd name="T32" fmla="*/ 555 w 957"/>
                  <a:gd name="T33" fmla="*/ 861 h 958"/>
                  <a:gd name="T34" fmla="*/ 695 w 957"/>
                  <a:gd name="T35" fmla="*/ 958 h 958"/>
                  <a:gd name="T36" fmla="*/ 845 w 957"/>
                  <a:gd name="T37" fmla="*/ 809 h 958"/>
                  <a:gd name="T38" fmla="*/ 790 w 957"/>
                  <a:gd name="T39" fmla="*/ 692 h 958"/>
                  <a:gd name="T40" fmla="*/ 831 w 957"/>
                  <a:gd name="T41" fmla="*/ 552 h 958"/>
                  <a:gd name="T42" fmla="*/ 957 w 957"/>
                  <a:gd name="T43" fmla="*/ 404 h 958"/>
                  <a:gd name="T44" fmla="*/ 695 w 957"/>
                  <a:gd name="T45" fmla="*/ 659 h 958"/>
                  <a:gd name="T46" fmla="*/ 549 w 957"/>
                  <a:gd name="T47" fmla="*/ 778 h 958"/>
                  <a:gd name="T48" fmla="*/ 408 w 957"/>
                  <a:gd name="T49" fmla="*/ 778 h 958"/>
                  <a:gd name="T50" fmla="*/ 261 w 957"/>
                  <a:gd name="T51" fmla="*/ 659 h 958"/>
                  <a:gd name="T52" fmla="*/ 239 w 957"/>
                  <a:gd name="T53" fmla="*/ 661 h 958"/>
                  <a:gd name="T54" fmla="*/ 206 w 957"/>
                  <a:gd name="T55" fmla="*/ 543 h 958"/>
                  <a:gd name="T56" fmla="*/ 299 w 957"/>
                  <a:gd name="T57" fmla="*/ 404 h 958"/>
                  <a:gd name="T58" fmla="*/ 284 w 957"/>
                  <a:gd name="T59" fmla="*/ 343 h 958"/>
                  <a:gd name="T60" fmla="*/ 381 w 957"/>
                  <a:gd name="T61" fmla="*/ 263 h 958"/>
                  <a:gd name="T62" fmla="*/ 478 w 957"/>
                  <a:gd name="T63" fmla="*/ 300 h 958"/>
                  <a:gd name="T64" fmla="*/ 576 w 957"/>
                  <a:gd name="T65" fmla="*/ 263 h 958"/>
                  <a:gd name="T66" fmla="*/ 672 w 957"/>
                  <a:gd name="T67" fmla="*/ 342 h 958"/>
                  <a:gd name="T68" fmla="*/ 658 w 957"/>
                  <a:gd name="T69" fmla="*/ 404 h 958"/>
                  <a:gd name="T70" fmla="*/ 748 w 957"/>
                  <a:gd name="T71" fmla="*/ 542 h 958"/>
                  <a:gd name="T72" fmla="*/ 714 w 957"/>
                  <a:gd name="T73" fmla="*/ 660 h 958"/>
                  <a:gd name="T74" fmla="*/ 695 w 957"/>
                  <a:gd name="T75" fmla="*/ 65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7" h="958">
                    <a:moveTo>
                      <a:pt x="957" y="404"/>
                    </a:moveTo>
                    <a:cubicBezTo>
                      <a:pt x="957" y="322"/>
                      <a:pt x="890" y="255"/>
                      <a:pt x="808" y="255"/>
                    </a:cubicBezTo>
                    <a:cubicBezTo>
                      <a:pt x="777" y="255"/>
                      <a:pt x="749" y="264"/>
                      <a:pt x="725" y="280"/>
                    </a:cubicBezTo>
                    <a:lnTo>
                      <a:pt x="621" y="194"/>
                    </a:lnTo>
                    <a:cubicBezTo>
                      <a:pt x="626" y="180"/>
                      <a:pt x="628" y="165"/>
                      <a:pt x="628" y="150"/>
                    </a:cubicBezTo>
                    <a:cubicBezTo>
                      <a:pt x="628" y="67"/>
                      <a:pt x="561" y="0"/>
                      <a:pt x="478" y="0"/>
                    </a:cubicBezTo>
                    <a:cubicBezTo>
                      <a:pt x="396" y="0"/>
                      <a:pt x="329" y="67"/>
                      <a:pt x="329" y="150"/>
                    </a:cubicBezTo>
                    <a:cubicBezTo>
                      <a:pt x="329" y="165"/>
                      <a:pt x="331" y="180"/>
                      <a:pt x="335" y="194"/>
                    </a:cubicBezTo>
                    <a:lnTo>
                      <a:pt x="224" y="286"/>
                    </a:lnTo>
                    <a:cubicBezTo>
                      <a:pt x="202" y="276"/>
                      <a:pt x="176" y="270"/>
                      <a:pt x="149" y="270"/>
                    </a:cubicBezTo>
                    <a:cubicBezTo>
                      <a:pt x="67" y="270"/>
                      <a:pt x="0" y="322"/>
                      <a:pt x="0" y="404"/>
                    </a:cubicBezTo>
                    <a:cubicBezTo>
                      <a:pt x="0" y="478"/>
                      <a:pt x="53" y="539"/>
                      <a:pt x="123" y="552"/>
                    </a:cubicBezTo>
                    <a:lnTo>
                      <a:pt x="163" y="696"/>
                    </a:lnTo>
                    <a:cubicBezTo>
                      <a:pt x="132" y="723"/>
                      <a:pt x="112" y="763"/>
                      <a:pt x="112" y="809"/>
                    </a:cubicBezTo>
                    <a:cubicBezTo>
                      <a:pt x="112" y="891"/>
                      <a:pt x="179" y="958"/>
                      <a:pt x="261" y="958"/>
                    </a:cubicBezTo>
                    <a:cubicBezTo>
                      <a:pt x="326" y="958"/>
                      <a:pt x="380" y="918"/>
                      <a:pt x="401" y="861"/>
                    </a:cubicBezTo>
                    <a:lnTo>
                      <a:pt x="555" y="861"/>
                    </a:lnTo>
                    <a:cubicBezTo>
                      <a:pt x="576" y="918"/>
                      <a:pt x="631" y="958"/>
                      <a:pt x="695" y="958"/>
                    </a:cubicBezTo>
                    <a:cubicBezTo>
                      <a:pt x="778" y="958"/>
                      <a:pt x="845" y="891"/>
                      <a:pt x="845" y="809"/>
                    </a:cubicBezTo>
                    <a:cubicBezTo>
                      <a:pt x="845" y="762"/>
                      <a:pt x="824" y="720"/>
                      <a:pt x="790" y="692"/>
                    </a:cubicBezTo>
                    <a:lnTo>
                      <a:pt x="831" y="552"/>
                    </a:lnTo>
                    <a:cubicBezTo>
                      <a:pt x="903" y="541"/>
                      <a:pt x="957" y="479"/>
                      <a:pt x="957" y="404"/>
                    </a:cubicBezTo>
                    <a:close/>
                    <a:moveTo>
                      <a:pt x="695" y="659"/>
                    </a:moveTo>
                    <a:cubicBezTo>
                      <a:pt x="623" y="659"/>
                      <a:pt x="563" y="710"/>
                      <a:pt x="549" y="778"/>
                    </a:cubicBezTo>
                    <a:lnTo>
                      <a:pt x="408" y="778"/>
                    </a:lnTo>
                    <a:cubicBezTo>
                      <a:pt x="394" y="710"/>
                      <a:pt x="334" y="659"/>
                      <a:pt x="261" y="659"/>
                    </a:cubicBezTo>
                    <a:cubicBezTo>
                      <a:pt x="254" y="659"/>
                      <a:pt x="246" y="660"/>
                      <a:pt x="239" y="661"/>
                    </a:cubicBezTo>
                    <a:lnTo>
                      <a:pt x="206" y="543"/>
                    </a:lnTo>
                    <a:cubicBezTo>
                      <a:pt x="260" y="521"/>
                      <a:pt x="299" y="467"/>
                      <a:pt x="299" y="404"/>
                    </a:cubicBezTo>
                    <a:cubicBezTo>
                      <a:pt x="299" y="381"/>
                      <a:pt x="293" y="361"/>
                      <a:pt x="284" y="343"/>
                    </a:cubicBezTo>
                    <a:lnTo>
                      <a:pt x="381" y="263"/>
                    </a:lnTo>
                    <a:cubicBezTo>
                      <a:pt x="407" y="286"/>
                      <a:pt x="441" y="300"/>
                      <a:pt x="478" y="300"/>
                    </a:cubicBezTo>
                    <a:cubicBezTo>
                      <a:pt x="516" y="300"/>
                      <a:pt x="550" y="286"/>
                      <a:pt x="576" y="263"/>
                    </a:cubicBezTo>
                    <a:lnTo>
                      <a:pt x="672" y="342"/>
                    </a:lnTo>
                    <a:cubicBezTo>
                      <a:pt x="663" y="361"/>
                      <a:pt x="658" y="382"/>
                      <a:pt x="658" y="404"/>
                    </a:cubicBezTo>
                    <a:cubicBezTo>
                      <a:pt x="658" y="466"/>
                      <a:pt x="695" y="519"/>
                      <a:pt x="748" y="542"/>
                    </a:cubicBezTo>
                    <a:lnTo>
                      <a:pt x="714" y="660"/>
                    </a:lnTo>
                    <a:cubicBezTo>
                      <a:pt x="708" y="659"/>
                      <a:pt x="702" y="659"/>
                      <a:pt x="695" y="65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grpSp>
      <p:grpSp>
        <p:nvGrpSpPr>
          <p:cNvPr id="61" name="Group 60"/>
          <p:cNvGrpSpPr/>
          <p:nvPr/>
        </p:nvGrpSpPr>
        <p:grpSpPr>
          <a:xfrm>
            <a:off x="3202857" y="3252695"/>
            <a:ext cx="5041983" cy="792480"/>
            <a:chOff x="3202857" y="3252695"/>
            <a:chExt cx="5041983" cy="792480"/>
          </a:xfrm>
        </p:grpSpPr>
        <p:sp>
          <p:nvSpPr>
            <p:cNvPr id="17" name="Rectangle: Rounded Corners 16"/>
            <p:cNvSpPr/>
            <p:nvPr/>
          </p:nvSpPr>
          <p:spPr>
            <a:xfrm>
              <a:off x="4230998" y="3252695"/>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Container Service</a:t>
              </a:r>
            </a:p>
          </p:txBody>
        </p:sp>
        <p:grpSp>
          <p:nvGrpSpPr>
            <p:cNvPr id="55" name="Group 54"/>
            <p:cNvGrpSpPr/>
            <p:nvPr/>
          </p:nvGrpSpPr>
          <p:grpSpPr>
            <a:xfrm>
              <a:off x="3202857" y="3252695"/>
              <a:ext cx="900871" cy="792480"/>
              <a:chOff x="3202857" y="3481295"/>
              <a:chExt cx="900871" cy="792480"/>
            </a:xfrm>
          </p:grpSpPr>
          <p:sp>
            <p:nvSpPr>
              <p:cNvPr id="20" name="Rectangle: Rounded Corners 19"/>
              <p:cNvSpPr/>
              <p:nvPr/>
            </p:nvSpPr>
            <p:spPr>
              <a:xfrm>
                <a:off x="3202857" y="3481295"/>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3413653" y="3758877"/>
                <a:ext cx="457071" cy="262802"/>
                <a:chOff x="3413653" y="3758877"/>
                <a:chExt cx="457071" cy="262802"/>
              </a:xfrm>
            </p:grpSpPr>
            <p:sp>
              <p:nvSpPr>
                <p:cNvPr id="33" name="Rectangle: Rounded Corners 32"/>
                <p:cNvSpPr/>
                <p:nvPr/>
              </p:nvSpPr>
              <p:spPr>
                <a:xfrm>
                  <a:off x="3413653" y="3758877"/>
                  <a:ext cx="457071" cy="262802"/>
                </a:xfrm>
                <a:prstGeom prst="roundRect">
                  <a:avLst>
                    <a:gd name="adj" fmla="val 751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7" name="Straight Connector 36"/>
                <p:cNvCxnSpPr/>
                <p:nvPr/>
              </p:nvCxnSpPr>
              <p:spPr>
                <a:xfrm>
                  <a:off x="3526961" y="3759020"/>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63988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5219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62" name="Group 61"/>
          <p:cNvGrpSpPr/>
          <p:nvPr/>
        </p:nvGrpSpPr>
        <p:grpSpPr>
          <a:xfrm>
            <a:off x="3204326" y="4223431"/>
            <a:ext cx="5040513" cy="800422"/>
            <a:chOff x="3204326" y="4223431"/>
            <a:chExt cx="5040513" cy="800422"/>
          </a:xfrm>
        </p:grpSpPr>
        <p:sp>
          <p:nvSpPr>
            <p:cNvPr id="18" name="Rectangle: Rounded Corners 17"/>
            <p:cNvSpPr/>
            <p:nvPr/>
          </p:nvSpPr>
          <p:spPr>
            <a:xfrm>
              <a:off x="4230998" y="4231373"/>
              <a:ext cx="4013841"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 Scale Sets</a:t>
              </a:r>
            </a:p>
          </p:txBody>
        </p:sp>
        <p:grpSp>
          <p:nvGrpSpPr>
            <p:cNvPr id="56" name="Group 55"/>
            <p:cNvGrpSpPr/>
            <p:nvPr/>
          </p:nvGrpSpPr>
          <p:grpSpPr>
            <a:xfrm>
              <a:off x="3204326" y="4223431"/>
              <a:ext cx="900871" cy="792480"/>
              <a:chOff x="3204326" y="4452031"/>
              <a:chExt cx="900871" cy="792480"/>
            </a:xfrm>
          </p:grpSpPr>
          <p:sp>
            <p:nvSpPr>
              <p:cNvPr id="24" name="Rectangle: Rounded Corners 23"/>
              <p:cNvSpPr/>
              <p:nvPr/>
            </p:nvSpPr>
            <p:spPr>
              <a:xfrm>
                <a:off x="3204326" y="4452031"/>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8" name="Group 47"/>
              <p:cNvGrpSpPr/>
              <p:nvPr/>
            </p:nvGrpSpPr>
            <p:grpSpPr>
              <a:xfrm>
                <a:off x="3439621" y="4627774"/>
                <a:ext cx="426279" cy="456877"/>
                <a:chOff x="3352282" y="4547965"/>
                <a:chExt cx="575208" cy="616496"/>
              </a:xfrm>
            </p:grpSpPr>
            <p:cxnSp>
              <p:nvCxnSpPr>
                <p:cNvPr id="42" name="Straight Arrow Connector 41"/>
                <p:cNvCxnSpPr>
                  <a:cxnSpLocks/>
                </p:cNvCxnSpPr>
                <p:nvPr/>
              </p:nvCxnSpPr>
              <p:spPr>
                <a:xfrm>
                  <a:off x="3352282" y="4848271"/>
                  <a:ext cx="575208"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V="1">
                  <a:off x="3632448" y="4547965"/>
                  <a:ext cx="14876" cy="616496"/>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3" name="Group 62"/>
          <p:cNvGrpSpPr/>
          <p:nvPr/>
        </p:nvGrpSpPr>
        <p:grpSpPr>
          <a:xfrm>
            <a:off x="3202857" y="5194167"/>
            <a:ext cx="5041982" cy="808364"/>
            <a:chOff x="3202857" y="5194167"/>
            <a:chExt cx="5041982" cy="808364"/>
          </a:xfrm>
        </p:grpSpPr>
        <p:sp>
          <p:nvSpPr>
            <p:cNvPr id="19" name="Rectangle: Rounded Corners 18"/>
            <p:cNvSpPr/>
            <p:nvPr/>
          </p:nvSpPr>
          <p:spPr>
            <a:xfrm>
              <a:off x="4230998" y="5210051"/>
              <a:ext cx="4013841"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Machines</a:t>
              </a:r>
            </a:p>
          </p:txBody>
        </p:sp>
        <p:grpSp>
          <p:nvGrpSpPr>
            <p:cNvPr id="57" name="Group 56"/>
            <p:cNvGrpSpPr/>
            <p:nvPr/>
          </p:nvGrpSpPr>
          <p:grpSpPr>
            <a:xfrm>
              <a:off x="3202857" y="5194167"/>
              <a:ext cx="900871" cy="792480"/>
              <a:chOff x="3202857" y="5422767"/>
              <a:chExt cx="900871" cy="792480"/>
            </a:xfrm>
          </p:grpSpPr>
          <p:sp>
            <p:nvSpPr>
              <p:cNvPr id="25" name="Rectangle: Rounded Corners 24"/>
              <p:cNvSpPr/>
              <p:nvPr/>
            </p:nvSpPr>
            <p:spPr>
              <a:xfrm>
                <a:off x="3202857" y="5422767"/>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51" name="Group 50"/>
              <p:cNvGrpSpPr/>
              <p:nvPr/>
            </p:nvGrpSpPr>
            <p:grpSpPr>
              <a:xfrm>
                <a:off x="3401621" y="5596605"/>
                <a:ext cx="484927" cy="466879"/>
                <a:chOff x="3401621" y="5596605"/>
                <a:chExt cx="484927" cy="466879"/>
              </a:xfrm>
            </p:grpSpPr>
            <p:sp>
              <p:nvSpPr>
                <p:cNvPr id="49" name="Rectangle: Rounded Corners 48"/>
                <p:cNvSpPr/>
                <p:nvPr/>
              </p:nvSpPr>
              <p:spPr>
                <a:xfrm>
                  <a:off x="3401621" y="5596605"/>
                  <a:ext cx="338543" cy="33854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Rounded Corners 49"/>
                <p:cNvSpPr/>
                <p:nvPr/>
              </p:nvSpPr>
              <p:spPr>
                <a:xfrm>
                  <a:off x="3548005" y="5724941"/>
                  <a:ext cx="338543" cy="338543"/>
                </a:xfrm>
                <a:prstGeom prst="roundRect">
                  <a:avLst/>
                </a:prstGeom>
                <a:solidFill>
                  <a:srgbClr val="59595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66" name="Rectangle: Rounded Corners 65"/>
          <p:cNvSpPr/>
          <p:nvPr/>
        </p:nvSpPr>
        <p:spPr>
          <a:xfrm>
            <a:off x="8370640" y="330017"/>
            <a:ext cx="868680" cy="5672514"/>
          </a:xfrm>
          <a:prstGeom prst="roundRect">
            <a:avLst>
              <a:gd name="adj" fmla="val 7018"/>
            </a:avLst>
          </a:prstGeom>
          <a:solidFill>
            <a:srgbClr val="2FC9F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Marketplaces</a:t>
            </a:r>
          </a:p>
        </p:txBody>
      </p:sp>
      <p:sp>
        <p:nvSpPr>
          <p:cNvPr id="67" name="Rectangle: Rounded Corners 66"/>
          <p:cNvSpPr/>
          <p:nvPr/>
        </p:nvSpPr>
        <p:spPr>
          <a:xfrm>
            <a:off x="2218370" y="330017"/>
            <a:ext cx="868680" cy="5672514"/>
          </a:xfrm>
          <a:prstGeom prst="roundRect">
            <a:avLst>
              <a:gd name="adj" fmla="val 70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Azure Resource Manager</a:t>
            </a:r>
          </a:p>
        </p:txBody>
      </p:sp>
      <p:grpSp>
        <p:nvGrpSpPr>
          <p:cNvPr id="74" name="Group 73"/>
          <p:cNvGrpSpPr/>
          <p:nvPr/>
        </p:nvGrpSpPr>
        <p:grpSpPr>
          <a:xfrm>
            <a:off x="9921240" y="211127"/>
            <a:ext cx="1443107" cy="5957086"/>
            <a:chOff x="9921240" y="211127"/>
            <a:chExt cx="1443107" cy="5957086"/>
          </a:xfrm>
        </p:grpSpPr>
        <p:sp>
          <p:nvSpPr>
            <p:cNvPr id="70" name="TextBox 69"/>
            <p:cNvSpPr txBox="1"/>
            <p:nvPr/>
          </p:nvSpPr>
          <p:spPr>
            <a:xfrm>
              <a:off x="10138410" y="211127"/>
              <a:ext cx="110490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Agility</a:t>
              </a:r>
            </a:p>
          </p:txBody>
        </p:sp>
        <p:sp>
          <p:nvSpPr>
            <p:cNvPr id="71" name="TextBox 70"/>
            <p:cNvSpPr txBox="1"/>
            <p:nvPr/>
          </p:nvSpPr>
          <p:spPr>
            <a:xfrm>
              <a:off x="10084187" y="5706548"/>
              <a:ext cx="128016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Control</a:t>
              </a:r>
            </a:p>
          </p:txBody>
        </p:sp>
        <p:cxnSp>
          <p:nvCxnSpPr>
            <p:cNvPr id="73" name="Straight Arrow Connector 72"/>
            <p:cNvCxnSpPr>
              <a:cxnSpLocks/>
            </p:cNvCxnSpPr>
            <p:nvPr/>
          </p:nvCxnSpPr>
          <p:spPr>
            <a:xfrm>
              <a:off x="9921240" y="396240"/>
              <a:ext cx="20060" cy="5590407"/>
            </a:xfrm>
            <a:prstGeom prst="straightConnector1">
              <a:avLst/>
            </a:prstGeom>
            <a:ln w="38100">
              <a:solidFill>
                <a:srgbClr val="59595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2" name="Isosceles Triangle 81"/>
          <p:cNvSpPr/>
          <p:nvPr/>
        </p:nvSpPr>
        <p:spPr>
          <a:xfrm rot="16200000">
            <a:off x="9989275" y="660369"/>
            <a:ext cx="298270" cy="25712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Isosceles Triangle 74"/>
          <p:cNvSpPr/>
          <p:nvPr/>
        </p:nvSpPr>
        <p:spPr>
          <a:xfrm rot="16200000">
            <a:off x="9989275" y="5461842"/>
            <a:ext cx="298270" cy="257129"/>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 compute</a:t>
            </a:r>
          </a:p>
        </p:txBody>
      </p:sp>
      <p:sp>
        <p:nvSpPr>
          <p:cNvPr id="78" name="Rectangle: Rounded Corners 77"/>
          <p:cNvSpPr/>
          <p:nvPr/>
        </p:nvSpPr>
        <p:spPr>
          <a:xfrm>
            <a:off x="4222473" y="330017"/>
            <a:ext cx="4022366" cy="4693836"/>
          </a:xfrm>
          <a:prstGeom prst="roundRect">
            <a:avLst>
              <a:gd name="adj" fmla="val 2679"/>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Platform as a Service</a:t>
            </a:r>
          </a:p>
        </p:txBody>
      </p:sp>
    </p:spTree>
    <p:extLst>
      <p:ext uri="{BB962C8B-B14F-4D97-AF65-F5344CB8AC3E}">
        <p14:creationId xmlns:p14="http://schemas.microsoft.com/office/powerpoint/2010/main" val="16352100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4.16667E-7 2.22222E-6 L -4.16667E-7 -0.70023 " pathEditMode="relative" rAng="0" ptsTypes="AA">
                                      <p:cBhvr>
                                        <p:cTn id="61" dur="2000" fill="hold"/>
                                        <p:tgtEl>
                                          <p:spTgt spid="75"/>
                                        </p:tgtEl>
                                        <p:attrNameLst>
                                          <p:attrName>ppt_x</p:attrName>
                                          <p:attrName>ppt_y</p:attrName>
                                        </p:attrNameLst>
                                      </p:cBhvr>
                                      <p:rCtr x="0" y="-35023"/>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82" grpId="0" animBg="1"/>
      <p:bldP spid="75" grpId="0" animBg="1"/>
      <p:bldP spid="75" grpId="1"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838201" y="1864527"/>
            <a:ext cx="5085080" cy="3164673"/>
          </a:xfrm>
          <a:ln w="127000" cap="rnd">
            <a:solidFill>
              <a:srgbClr val="FF5050"/>
            </a:solidFill>
          </a:ln>
        </p:spPr>
        <p:txBody>
          <a:bodyPr>
            <a:normAutofit lnSpcReduction="10000"/>
          </a:bodyPr>
          <a:lstStyle/>
          <a:p>
            <a:pPr marL="457200" lvl="1" indent="0">
              <a:buNone/>
            </a:pPr>
            <a:r>
              <a:rPr lang="en-GB" dirty="0">
                <a:latin typeface="Segoe Pro Semibold" panose="020B0702040504020203" pitchFamily="34" charset="0"/>
              </a:rPr>
              <a:t>Positives:</a:t>
            </a:r>
          </a:p>
          <a:p>
            <a:pPr lvl="1"/>
            <a:r>
              <a:rPr lang="en-GB" dirty="0"/>
              <a:t>Control</a:t>
            </a:r>
          </a:p>
          <a:p>
            <a:pPr lvl="1"/>
            <a:r>
              <a:rPr lang="en-GB" dirty="0"/>
              <a:t>Existing knowledge</a:t>
            </a:r>
          </a:p>
          <a:p>
            <a:pPr lvl="1"/>
            <a:r>
              <a:rPr lang="en-GB" dirty="0"/>
              <a:t>Isolation</a:t>
            </a:r>
          </a:p>
        </p:txBody>
      </p:sp>
      <p:sp>
        <p:nvSpPr>
          <p:cNvPr id="5" name="Title 4"/>
          <p:cNvSpPr>
            <a:spLocks noGrp="1"/>
          </p:cNvSpPr>
          <p:nvPr>
            <p:ph type="title"/>
          </p:nvPr>
        </p:nvSpPr>
        <p:spPr>
          <a:xfrm>
            <a:off x="1818640" y="365125"/>
            <a:ext cx="9535160" cy="1325563"/>
          </a:xfrm>
        </p:spPr>
        <p:txBody>
          <a:bodyPr/>
          <a:lstStyle/>
          <a:p>
            <a:r>
              <a:rPr lang="en-GB" dirty="0"/>
              <a:t>Virtual Machines</a:t>
            </a:r>
          </a:p>
        </p:txBody>
      </p:sp>
      <p:grpSp>
        <p:nvGrpSpPr>
          <p:cNvPr id="2" name="Group 1"/>
          <p:cNvGrpSpPr/>
          <p:nvPr/>
        </p:nvGrpSpPr>
        <p:grpSpPr>
          <a:xfrm>
            <a:off x="3477177" y="631666"/>
            <a:ext cx="900871" cy="792480"/>
            <a:chOff x="2989497" y="898208"/>
            <a:chExt cx="900871" cy="792480"/>
          </a:xfrm>
        </p:grpSpPr>
        <p:sp>
          <p:nvSpPr>
            <p:cNvPr id="7" name="Rectangle: Rounded Corners 6"/>
            <p:cNvSpPr/>
            <p:nvPr/>
          </p:nvSpPr>
          <p:spPr>
            <a:xfrm>
              <a:off x="2989497" y="898208"/>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sp>
          <p:nvSpPr>
            <p:cNvPr id="8" name="Rectangle: Rounded Corners 7"/>
            <p:cNvSpPr/>
            <p:nvPr/>
          </p:nvSpPr>
          <p:spPr>
            <a:xfrm>
              <a:off x="3188261" y="1072046"/>
              <a:ext cx="338543" cy="33854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p:cNvSpPr/>
            <p:nvPr/>
          </p:nvSpPr>
          <p:spPr>
            <a:xfrm>
              <a:off x="3334645" y="1200382"/>
              <a:ext cx="338543" cy="338543"/>
            </a:xfrm>
            <a:prstGeom prst="roundRect">
              <a:avLst/>
            </a:prstGeom>
            <a:solidFill>
              <a:srgbClr val="59595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TextBox 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 compute</a:t>
            </a:r>
          </a:p>
        </p:txBody>
      </p:sp>
      <p:sp>
        <p:nvSpPr>
          <p:cNvPr id="12" name="Text Placeholder 3"/>
          <p:cNvSpPr>
            <a:spLocks noGrp="1"/>
          </p:cNvSpPr>
          <p:nvPr>
            <p:ph idx="1"/>
          </p:nvPr>
        </p:nvSpPr>
        <p:spPr>
          <a:xfrm>
            <a:off x="6197600" y="1864527"/>
            <a:ext cx="5044160" cy="3164673"/>
          </a:xfrm>
          <a:solidFill>
            <a:srgbClr val="2FC9FF"/>
          </a:solidFill>
          <a:ln w="127000" cap="rnd">
            <a:solidFill>
              <a:srgbClr val="2FC9FF"/>
            </a:solidFill>
          </a:ln>
        </p:spPr>
        <p:txBody>
          <a:bodyPr>
            <a:normAutofit lnSpcReduction="10000"/>
          </a:bodyPr>
          <a:lstStyle/>
          <a:p>
            <a:pPr marL="457200" lvl="1" indent="0">
              <a:buNone/>
            </a:pPr>
            <a:r>
              <a:rPr lang="en-GB" dirty="0">
                <a:latin typeface="Segoe Pro Semibold" panose="020B0702040504020203" pitchFamily="34" charset="0"/>
                <a:cs typeface="Segoe UI" panose="020B0502040204020203" pitchFamily="34" charset="0"/>
              </a:rPr>
              <a:t>Negatives:</a:t>
            </a:r>
          </a:p>
          <a:p>
            <a:pPr lvl="1"/>
            <a:r>
              <a:rPr lang="en-GB" dirty="0"/>
              <a:t>Agility</a:t>
            </a:r>
          </a:p>
          <a:p>
            <a:pPr lvl="1"/>
            <a:r>
              <a:rPr lang="en-GB" dirty="0"/>
              <a:t>Cost</a:t>
            </a:r>
          </a:p>
          <a:p>
            <a:pPr lvl="1"/>
            <a:r>
              <a:rPr lang="en-GB" dirty="0"/>
              <a:t>Speed</a:t>
            </a:r>
          </a:p>
        </p:txBody>
      </p:sp>
      <p:sp>
        <p:nvSpPr>
          <p:cNvPr id="11" name="Text Placeholder 3"/>
          <p:cNvSpPr>
            <a:spLocks noGrp="1"/>
          </p:cNvSpPr>
          <p:nvPr>
            <p:ph idx="1"/>
          </p:nvPr>
        </p:nvSpPr>
        <p:spPr>
          <a:xfrm>
            <a:off x="838202" y="5263632"/>
            <a:ext cx="10403558" cy="619760"/>
          </a:xfrm>
          <a:solidFill>
            <a:schemeClr val="bg2">
              <a:lumMod val="25000"/>
            </a:schemeClr>
          </a:solidFill>
          <a:ln w="127000" cap="rnd">
            <a:solidFill>
              <a:schemeClr val="bg2">
                <a:lumMod val="25000"/>
              </a:schemeClr>
            </a:solidFill>
          </a:ln>
        </p:spPr>
        <p:txBody>
          <a:bodyPr>
            <a:normAutofit fontScale="77500" lnSpcReduction="20000"/>
          </a:bodyPr>
          <a:lstStyle/>
          <a:p>
            <a:pPr marL="457200" lvl="1" indent="0" algn="ctr">
              <a:buNone/>
            </a:pPr>
            <a:r>
              <a:rPr lang="en-GB" dirty="0"/>
              <a:t>Favour scaling out over scaling up</a:t>
            </a:r>
          </a:p>
        </p:txBody>
      </p:sp>
    </p:spTree>
    <p:extLst>
      <p:ext uri="{BB962C8B-B14F-4D97-AF65-F5344CB8AC3E}">
        <p14:creationId xmlns:p14="http://schemas.microsoft.com/office/powerpoint/2010/main" val="4133036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fade">
                                      <p:cBhvr>
                                        <p:cTn id="32" dur="500"/>
                                        <p:tgtEl>
                                          <p:spTgt spid="1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bg/>
                                          </p:spTgt>
                                        </p:tgtEl>
                                        <p:attrNameLst>
                                          <p:attrName>style.visibility</p:attrName>
                                        </p:attrNameLst>
                                      </p:cBhvr>
                                      <p:to>
                                        <p:strVal val="visible"/>
                                      </p:to>
                                    </p:set>
                                    <p:animEffect transition="in" filter="fade">
                                      <p:cBhvr>
                                        <p:cTn id="37" dur="500"/>
                                        <p:tgtEl>
                                          <p:spTgt spid="11">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202855" y="330017"/>
            <a:ext cx="5041985" cy="797743"/>
            <a:chOff x="3202855" y="330017"/>
            <a:chExt cx="5041985" cy="797743"/>
          </a:xfrm>
        </p:grpSpPr>
        <p:sp>
          <p:nvSpPr>
            <p:cNvPr id="4" name="Rectangle: Rounded Corners 3"/>
            <p:cNvSpPr/>
            <p:nvPr/>
          </p:nvSpPr>
          <p:spPr>
            <a:xfrm>
              <a:off x="4230998" y="335280"/>
              <a:ext cx="4013842" cy="792480"/>
            </a:xfrm>
            <a:prstGeom prst="roundRect">
              <a:avLst>
                <a:gd name="adj" fmla="val 8247"/>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Functions</a:t>
              </a:r>
            </a:p>
          </p:txBody>
        </p:sp>
        <p:grpSp>
          <p:nvGrpSpPr>
            <p:cNvPr id="52" name="Group 51"/>
            <p:cNvGrpSpPr/>
            <p:nvPr/>
          </p:nvGrpSpPr>
          <p:grpSpPr>
            <a:xfrm>
              <a:off x="3202855" y="330017"/>
              <a:ext cx="900871" cy="792480"/>
              <a:chOff x="3202855" y="559140"/>
              <a:chExt cx="900871" cy="792480"/>
            </a:xfrm>
          </p:grpSpPr>
          <p:sp>
            <p:nvSpPr>
              <p:cNvPr id="22" name="Rectangle: Rounded Corners 21"/>
              <p:cNvSpPr/>
              <p:nvPr/>
            </p:nvSpPr>
            <p:spPr>
              <a:xfrm>
                <a:off x="3202855" y="559140"/>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25151" y="743246"/>
                <a:ext cx="456278" cy="457262"/>
              </a:xfrm>
              <a:prstGeom prst="rect">
                <a:avLst/>
              </a:prstGeom>
            </p:spPr>
          </p:pic>
        </p:grpSp>
      </p:grpSp>
      <p:grpSp>
        <p:nvGrpSpPr>
          <p:cNvPr id="59" name="Group 58"/>
          <p:cNvGrpSpPr/>
          <p:nvPr/>
        </p:nvGrpSpPr>
        <p:grpSpPr>
          <a:xfrm>
            <a:off x="3202855" y="1295339"/>
            <a:ext cx="5041985" cy="808364"/>
            <a:chOff x="3202855" y="1295339"/>
            <a:chExt cx="5041985" cy="808364"/>
          </a:xfrm>
        </p:grpSpPr>
        <p:sp>
          <p:nvSpPr>
            <p:cNvPr id="7" name="Rectangle: Rounded Corners 6"/>
            <p:cNvSpPr/>
            <p:nvPr/>
          </p:nvSpPr>
          <p:spPr>
            <a:xfrm>
              <a:off x="4230998" y="1295339"/>
              <a:ext cx="4013842"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App Service</a:t>
              </a:r>
            </a:p>
          </p:txBody>
        </p:sp>
        <p:grpSp>
          <p:nvGrpSpPr>
            <p:cNvPr id="53" name="Group 52"/>
            <p:cNvGrpSpPr/>
            <p:nvPr/>
          </p:nvGrpSpPr>
          <p:grpSpPr>
            <a:xfrm>
              <a:off x="3202855" y="1311223"/>
              <a:ext cx="900871" cy="792480"/>
              <a:chOff x="3202855" y="1539823"/>
              <a:chExt cx="900871" cy="792480"/>
            </a:xfrm>
          </p:grpSpPr>
          <p:sp>
            <p:nvSpPr>
              <p:cNvPr id="21" name="Rectangle: Rounded Corners 20"/>
              <p:cNvSpPr/>
              <p:nvPr/>
            </p:nvSpPr>
            <p:spPr>
              <a:xfrm>
                <a:off x="3202855" y="1539823"/>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8" name="Group 4"/>
              <p:cNvGrpSpPr>
                <a:grpSpLocks noChangeAspect="1"/>
              </p:cNvGrpSpPr>
              <p:nvPr/>
            </p:nvGrpSpPr>
            <p:grpSpPr bwMode="auto">
              <a:xfrm>
                <a:off x="3456132" y="1738227"/>
                <a:ext cx="394315" cy="394315"/>
                <a:chOff x="2401" y="976"/>
                <a:chExt cx="373" cy="373"/>
              </a:xfrm>
            </p:grpSpPr>
            <p:sp>
              <p:nvSpPr>
                <p:cNvPr id="10" name="Freeform 5"/>
                <p:cNvSpPr>
                  <a:spLocks/>
                </p:cNvSpPr>
                <p:nvPr/>
              </p:nvSpPr>
              <p:spPr bwMode="auto">
                <a:xfrm>
                  <a:off x="2401" y="1173"/>
                  <a:ext cx="176" cy="176"/>
                </a:xfrm>
                <a:custGeom>
                  <a:avLst/>
                  <a:gdLst>
                    <a:gd name="T0" fmla="*/ 352 w 411"/>
                    <a:gd name="T1" fmla="*/ 350 h 409"/>
                    <a:gd name="T2" fmla="*/ 61 w 411"/>
                    <a:gd name="T3" fmla="*/ 350 h 409"/>
                    <a:gd name="T4" fmla="*/ 61 w 411"/>
                    <a:gd name="T5" fmla="*/ 62 h 409"/>
                    <a:gd name="T6" fmla="*/ 119 w 411"/>
                    <a:gd name="T7" fmla="*/ 62 h 409"/>
                    <a:gd name="T8" fmla="*/ 108 w 411"/>
                    <a:gd name="T9" fmla="*/ 4 h 409"/>
                    <a:gd name="T10" fmla="*/ 108 w 411"/>
                    <a:gd name="T11" fmla="*/ 0 h 409"/>
                    <a:gd name="T12" fmla="*/ 0 w 411"/>
                    <a:gd name="T13" fmla="*/ 0 h 409"/>
                    <a:gd name="T14" fmla="*/ 0 w 411"/>
                    <a:gd name="T15" fmla="*/ 409 h 409"/>
                    <a:gd name="T16" fmla="*/ 411 w 411"/>
                    <a:gd name="T17" fmla="*/ 409 h 409"/>
                    <a:gd name="T18" fmla="*/ 411 w 411"/>
                    <a:gd name="T19" fmla="*/ 168 h 409"/>
                    <a:gd name="T20" fmla="*/ 352 w 411"/>
                    <a:gd name="T21" fmla="*/ 168 h 409"/>
                    <a:gd name="T22" fmla="*/ 352 w 411"/>
                    <a:gd name="T23" fmla="*/ 35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352" y="350"/>
                      </a:moveTo>
                      <a:lnTo>
                        <a:pt x="61" y="350"/>
                      </a:lnTo>
                      <a:lnTo>
                        <a:pt x="61" y="62"/>
                      </a:lnTo>
                      <a:lnTo>
                        <a:pt x="119" y="62"/>
                      </a:lnTo>
                      <a:cubicBezTo>
                        <a:pt x="112" y="45"/>
                        <a:pt x="108" y="26"/>
                        <a:pt x="108" y="4"/>
                      </a:cubicBezTo>
                      <a:cubicBezTo>
                        <a:pt x="108" y="4"/>
                        <a:pt x="108" y="2"/>
                        <a:pt x="108" y="0"/>
                      </a:cubicBezTo>
                      <a:lnTo>
                        <a:pt x="0" y="0"/>
                      </a:lnTo>
                      <a:lnTo>
                        <a:pt x="0" y="409"/>
                      </a:lnTo>
                      <a:lnTo>
                        <a:pt x="411" y="409"/>
                      </a:lnTo>
                      <a:lnTo>
                        <a:pt x="411" y="168"/>
                      </a:lnTo>
                      <a:lnTo>
                        <a:pt x="352" y="168"/>
                      </a:lnTo>
                      <a:lnTo>
                        <a:pt x="352" y="3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p:nvSpPr>
              <p:spPr bwMode="auto">
                <a:xfrm>
                  <a:off x="2598" y="1173"/>
                  <a:ext cx="176" cy="176"/>
                </a:xfrm>
                <a:custGeom>
                  <a:avLst/>
                  <a:gdLst>
                    <a:gd name="T0" fmla="*/ 296 w 411"/>
                    <a:gd name="T1" fmla="*/ 62 h 409"/>
                    <a:gd name="T2" fmla="*/ 349 w 411"/>
                    <a:gd name="T3" fmla="*/ 62 h 409"/>
                    <a:gd name="T4" fmla="*/ 349 w 411"/>
                    <a:gd name="T5" fmla="*/ 350 h 409"/>
                    <a:gd name="T6" fmla="*/ 59 w 411"/>
                    <a:gd name="T7" fmla="*/ 350 h 409"/>
                    <a:gd name="T8" fmla="*/ 59 w 411"/>
                    <a:gd name="T9" fmla="*/ 168 h 409"/>
                    <a:gd name="T10" fmla="*/ 0 w 411"/>
                    <a:gd name="T11" fmla="*/ 168 h 409"/>
                    <a:gd name="T12" fmla="*/ 0 w 411"/>
                    <a:gd name="T13" fmla="*/ 409 h 409"/>
                    <a:gd name="T14" fmla="*/ 411 w 411"/>
                    <a:gd name="T15" fmla="*/ 409 h 409"/>
                    <a:gd name="T16" fmla="*/ 411 w 411"/>
                    <a:gd name="T17" fmla="*/ 0 h 409"/>
                    <a:gd name="T18" fmla="*/ 281 w 411"/>
                    <a:gd name="T19" fmla="*/ 0 h 409"/>
                    <a:gd name="T20" fmla="*/ 296 w 411"/>
                    <a:gd name="T21" fmla="*/ 57 h 409"/>
                    <a:gd name="T22" fmla="*/ 296 w 411"/>
                    <a:gd name="T23" fmla="*/ 62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1" h="409">
                      <a:moveTo>
                        <a:pt x="296" y="62"/>
                      </a:moveTo>
                      <a:lnTo>
                        <a:pt x="349" y="62"/>
                      </a:lnTo>
                      <a:lnTo>
                        <a:pt x="349" y="350"/>
                      </a:lnTo>
                      <a:lnTo>
                        <a:pt x="59" y="350"/>
                      </a:lnTo>
                      <a:lnTo>
                        <a:pt x="59" y="168"/>
                      </a:lnTo>
                      <a:lnTo>
                        <a:pt x="0" y="168"/>
                      </a:lnTo>
                      <a:lnTo>
                        <a:pt x="0" y="409"/>
                      </a:lnTo>
                      <a:lnTo>
                        <a:pt x="411" y="409"/>
                      </a:lnTo>
                      <a:lnTo>
                        <a:pt x="411" y="0"/>
                      </a:lnTo>
                      <a:lnTo>
                        <a:pt x="281" y="0"/>
                      </a:lnTo>
                      <a:cubicBezTo>
                        <a:pt x="292" y="17"/>
                        <a:pt x="296" y="36"/>
                        <a:pt x="296" y="57"/>
                      </a:cubicBezTo>
                      <a:cubicBezTo>
                        <a:pt x="296" y="60"/>
                        <a:pt x="296" y="60"/>
                        <a:pt x="296" y="6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401" y="977"/>
                  <a:ext cx="176" cy="175"/>
                </a:xfrm>
                <a:custGeom>
                  <a:avLst/>
                  <a:gdLst>
                    <a:gd name="T0" fmla="*/ 59 w 409"/>
                    <a:gd name="T1" fmla="*/ 347 h 408"/>
                    <a:gd name="T2" fmla="*/ 59 w 409"/>
                    <a:gd name="T3" fmla="*/ 59 h 408"/>
                    <a:gd name="T4" fmla="*/ 350 w 409"/>
                    <a:gd name="T5" fmla="*/ 59 h 408"/>
                    <a:gd name="T6" fmla="*/ 350 w 409"/>
                    <a:gd name="T7" fmla="*/ 226 h 408"/>
                    <a:gd name="T8" fmla="*/ 409 w 409"/>
                    <a:gd name="T9" fmla="*/ 197 h 408"/>
                    <a:gd name="T10" fmla="*/ 409 w 409"/>
                    <a:gd name="T11" fmla="*/ 0 h 408"/>
                    <a:gd name="T12" fmla="*/ 0 w 409"/>
                    <a:gd name="T13" fmla="*/ 0 h 408"/>
                    <a:gd name="T14" fmla="*/ 0 w 409"/>
                    <a:gd name="T15" fmla="*/ 408 h 408"/>
                    <a:gd name="T16" fmla="*/ 119 w 409"/>
                    <a:gd name="T17" fmla="*/ 408 h 408"/>
                    <a:gd name="T18" fmla="*/ 157 w 409"/>
                    <a:gd name="T19" fmla="*/ 349 h 408"/>
                    <a:gd name="T20" fmla="*/ 59 w 409"/>
                    <a:gd name="T21" fmla="*/ 34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408">
                      <a:moveTo>
                        <a:pt x="59" y="347"/>
                      </a:moveTo>
                      <a:lnTo>
                        <a:pt x="59" y="59"/>
                      </a:lnTo>
                      <a:lnTo>
                        <a:pt x="350" y="59"/>
                      </a:lnTo>
                      <a:lnTo>
                        <a:pt x="350" y="226"/>
                      </a:lnTo>
                      <a:cubicBezTo>
                        <a:pt x="369" y="214"/>
                        <a:pt x="388" y="203"/>
                        <a:pt x="409" y="197"/>
                      </a:cubicBezTo>
                      <a:lnTo>
                        <a:pt x="409" y="0"/>
                      </a:lnTo>
                      <a:lnTo>
                        <a:pt x="0" y="0"/>
                      </a:lnTo>
                      <a:lnTo>
                        <a:pt x="0" y="408"/>
                      </a:lnTo>
                      <a:lnTo>
                        <a:pt x="119" y="408"/>
                      </a:lnTo>
                      <a:cubicBezTo>
                        <a:pt x="127" y="385"/>
                        <a:pt x="140" y="366"/>
                        <a:pt x="157" y="349"/>
                      </a:cubicBezTo>
                      <a:lnTo>
                        <a:pt x="59" y="34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2598" y="976"/>
                  <a:ext cx="176" cy="175"/>
                </a:xfrm>
                <a:custGeom>
                  <a:avLst/>
                  <a:gdLst>
                    <a:gd name="T0" fmla="*/ 59 w 411"/>
                    <a:gd name="T1" fmla="*/ 195 h 409"/>
                    <a:gd name="T2" fmla="*/ 59 w 411"/>
                    <a:gd name="T3" fmla="*/ 62 h 409"/>
                    <a:gd name="T4" fmla="*/ 349 w 411"/>
                    <a:gd name="T5" fmla="*/ 62 h 409"/>
                    <a:gd name="T6" fmla="*/ 349 w 411"/>
                    <a:gd name="T7" fmla="*/ 350 h 409"/>
                    <a:gd name="T8" fmla="*/ 224 w 411"/>
                    <a:gd name="T9" fmla="*/ 350 h 409"/>
                    <a:gd name="T10" fmla="*/ 233 w 411"/>
                    <a:gd name="T11" fmla="*/ 407 h 409"/>
                    <a:gd name="T12" fmla="*/ 233 w 411"/>
                    <a:gd name="T13" fmla="*/ 409 h 409"/>
                    <a:gd name="T14" fmla="*/ 411 w 411"/>
                    <a:gd name="T15" fmla="*/ 409 h 409"/>
                    <a:gd name="T16" fmla="*/ 411 w 411"/>
                    <a:gd name="T17" fmla="*/ 0 h 409"/>
                    <a:gd name="T18" fmla="*/ 0 w 411"/>
                    <a:gd name="T19" fmla="*/ 0 h 409"/>
                    <a:gd name="T20" fmla="*/ 0 w 411"/>
                    <a:gd name="T21" fmla="*/ 189 h 409"/>
                    <a:gd name="T22" fmla="*/ 14 w 411"/>
                    <a:gd name="T23" fmla="*/ 189 h 409"/>
                    <a:gd name="T24" fmla="*/ 59 w 411"/>
                    <a:gd name="T25" fmla="*/ 1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409">
                      <a:moveTo>
                        <a:pt x="59" y="195"/>
                      </a:moveTo>
                      <a:lnTo>
                        <a:pt x="59" y="62"/>
                      </a:lnTo>
                      <a:lnTo>
                        <a:pt x="349" y="62"/>
                      </a:lnTo>
                      <a:lnTo>
                        <a:pt x="349" y="350"/>
                      </a:lnTo>
                      <a:lnTo>
                        <a:pt x="224" y="350"/>
                      </a:lnTo>
                      <a:cubicBezTo>
                        <a:pt x="228" y="369"/>
                        <a:pt x="233" y="388"/>
                        <a:pt x="233" y="407"/>
                      </a:cubicBezTo>
                      <a:cubicBezTo>
                        <a:pt x="233" y="407"/>
                        <a:pt x="233" y="409"/>
                        <a:pt x="233" y="409"/>
                      </a:cubicBezTo>
                      <a:lnTo>
                        <a:pt x="411" y="409"/>
                      </a:lnTo>
                      <a:lnTo>
                        <a:pt x="411" y="0"/>
                      </a:lnTo>
                      <a:lnTo>
                        <a:pt x="0" y="0"/>
                      </a:lnTo>
                      <a:lnTo>
                        <a:pt x="0" y="189"/>
                      </a:lnTo>
                      <a:cubicBezTo>
                        <a:pt x="4" y="189"/>
                        <a:pt x="10" y="189"/>
                        <a:pt x="14" y="189"/>
                      </a:cubicBezTo>
                      <a:cubicBezTo>
                        <a:pt x="29" y="189"/>
                        <a:pt x="44" y="191"/>
                        <a:pt x="59" y="19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2468" y="1075"/>
                  <a:ext cx="238" cy="150"/>
                </a:xfrm>
                <a:custGeom>
                  <a:avLst/>
                  <a:gdLst>
                    <a:gd name="T0" fmla="*/ 555 w 555"/>
                    <a:gd name="T1" fmla="*/ 286 h 350"/>
                    <a:gd name="T2" fmla="*/ 491 w 555"/>
                    <a:gd name="T3" fmla="*/ 221 h 350"/>
                    <a:gd name="T4" fmla="*/ 483 w 555"/>
                    <a:gd name="T5" fmla="*/ 221 h 350"/>
                    <a:gd name="T6" fmla="*/ 489 w 555"/>
                    <a:gd name="T7" fmla="*/ 174 h 350"/>
                    <a:gd name="T8" fmla="*/ 317 w 555"/>
                    <a:gd name="T9" fmla="*/ 0 h 350"/>
                    <a:gd name="T10" fmla="*/ 154 w 555"/>
                    <a:gd name="T11" fmla="*/ 119 h 350"/>
                    <a:gd name="T12" fmla="*/ 116 w 555"/>
                    <a:gd name="T13" fmla="*/ 113 h 350"/>
                    <a:gd name="T14" fmla="*/ 0 w 555"/>
                    <a:gd name="T15" fmla="*/ 231 h 350"/>
                    <a:gd name="T16" fmla="*/ 116 w 555"/>
                    <a:gd name="T17" fmla="*/ 350 h 350"/>
                    <a:gd name="T18" fmla="*/ 498 w 555"/>
                    <a:gd name="T19" fmla="*/ 350 h 350"/>
                    <a:gd name="T20" fmla="*/ 555 w 555"/>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350">
                      <a:moveTo>
                        <a:pt x="555" y="286"/>
                      </a:moveTo>
                      <a:cubicBezTo>
                        <a:pt x="555" y="250"/>
                        <a:pt x="525" y="221"/>
                        <a:pt x="491" y="221"/>
                      </a:cubicBezTo>
                      <a:cubicBezTo>
                        <a:pt x="489" y="221"/>
                        <a:pt x="487" y="221"/>
                        <a:pt x="483" y="221"/>
                      </a:cubicBezTo>
                      <a:cubicBezTo>
                        <a:pt x="487" y="206"/>
                        <a:pt x="489" y="191"/>
                        <a:pt x="489" y="174"/>
                      </a:cubicBezTo>
                      <a:cubicBezTo>
                        <a:pt x="489" y="79"/>
                        <a:pt x="413" y="0"/>
                        <a:pt x="317" y="0"/>
                      </a:cubicBezTo>
                      <a:cubicBezTo>
                        <a:pt x="241" y="0"/>
                        <a:pt x="178" y="49"/>
                        <a:pt x="154" y="119"/>
                      </a:cubicBezTo>
                      <a:cubicBezTo>
                        <a:pt x="142" y="115"/>
                        <a:pt x="129" y="113"/>
                        <a:pt x="116" y="113"/>
                      </a:cubicBezTo>
                      <a:cubicBezTo>
                        <a:pt x="51" y="113"/>
                        <a:pt x="0" y="166"/>
                        <a:pt x="0" y="231"/>
                      </a:cubicBezTo>
                      <a:cubicBezTo>
                        <a:pt x="0" y="297"/>
                        <a:pt x="53" y="350"/>
                        <a:pt x="116" y="350"/>
                      </a:cubicBezTo>
                      <a:lnTo>
                        <a:pt x="498" y="350"/>
                      </a:lnTo>
                      <a:cubicBezTo>
                        <a:pt x="529" y="348"/>
                        <a:pt x="555" y="320"/>
                        <a:pt x="555" y="28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grpSp>
        <p:nvGrpSpPr>
          <p:cNvPr id="60" name="Group 59"/>
          <p:cNvGrpSpPr/>
          <p:nvPr/>
        </p:nvGrpSpPr>
        <p:grpSpPr>
          <a:xfrm>
            <a:off x="3202856" y="2274017"/>
            <a:ext cx="5041984" cy="800422"/>
            <a:chOff x="3202856" y="2274017"/>
            <a:chExt cx="5041984" cy="800422"/>
          </a:xfrm>
        </p:grpSpPr>
        <p:sp>
          <p:nvSpPr>
            <p:cNvPr id="16" name="Rectangle: Rounded Corners 15"/>
            <p:cNvSpPr/>
            <p:nvPr/>
          </p:nvSpPr>
          <p:spPr>
            <a:xfrm>
              <a:off x="4230998" y="2274017"/>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Service Fabric</a:t>
              </a:r>
            </a:p>
          </p:txBody>
        </p:sp>
        <p:grpSp>
          <p:nvGrpSpPr>
            <p:cNvPr id="54" name="Group 53"/>
            <p:cNvGrpSpPr/>
            <p:nvPr/>
          </p:nvGrpSpPr>
          <p:grpSpPr>
            <a:xfrm>
              <a:off x="3202856" y="2281959"/>
              <a:ext cx="900871" cy="792480"/>
              <a:chOff x="3202856" y="2510559"/>
              <a:chExt cx="900871" cy="792480"/>
            </a:xfrm>
          </p:grpSpPr>
          <p:sp>
            <p:nvSpPr>
              <p:cNvPr id="23" name="Rectangle: Rounded Corners 22"/>
              <p:cNvSpPr/>
              <p:nvPr/>
            </p:nvSpPr>
            <p:spPr>
              <a:xfrm>
                <a:off x="3202856" y="2510559"/>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sp>
            <p:nvSpPr>
              <p:cNvPr id="32" name="Freeform 14"/>
              <p:cNvSpPr>
                <a:spLocks noEditPoints="1"/>
              </p:cNvSpPr>
              <p:nvPr/>
            </p:nvSpPr>
            <p:spPr bwMode="auto">
              <a:xfrm>
                <a:off x="3428236" y="2670487"/>
                <a:ext cx="453193" cy="454046"/>
              </a:xfrm>
              <a:custGeom>
                <a:avLst/>
                <a:gdLst>
                  <a:gd name="T0" fmla="*/ 957 w 957"/>
                  <a:gd name="T1" fmla="*/ 404 h 958"/>
                  <a:gd name="T2" fmla="*/ 808 w 957"/>
                  <a:gd name="T3" fmla="*/ 255 h 958"/>
                  <a:gd name="T4" fmla="*/ 725 w 957"/>
                  <a:gd name="T5" fmla="*/ 280 h 958"/>
                  <a:gd name="T6" fmla="*/ 621 w 957"/>
                  <a:gd name="T7" fmla="*/ 194 h 958"/>
                  <a:gd name="T8" fmla="*/ 628 w 957"/>
                  <a:gd name="T9" fmla="*/ 150 h 958"/>
                  <a:gd name="T10" fmla="*/ 478 w 957"/>
                  <a:gd name="T11" fmla="*/ 0 h 958"/>
                  <a:gd name="T12" fmla="*/ 329 w 957"/>
                  <a:gd name="T13" fmla="*/ 150 h 958"/>
                  <a:gd name="T14" fmla="*/ 335 w 957"/>
                  <a:gd name="T15" fmla="*/ 194 h 958"/>
                  <a:gd name="T16" fmla="*/ 224 w 957"/>
                  <a:gd name="T17" fmla="*/ 286 h 958"/>
                  <a:gd name="T18" fmla="*/ 149 w 957"/>
                  <a:gd name="T19" fmla="*/ 270 h 958"/>
                  <a:gd name="T20" fmla="*/ 0 w 957"/>
                  <a:gd name="T21" fmla="*/ 404 h 958"/>
                  <a:gd name="T22" fmla="*/ 123 w 957"/>
                  <a:gd name="T23" fmla="*/ 552 h 958"/>
                  <a:gd name="T24" fmla="*/ 163 w 957"/>
                  <a:gd name="T25" fmla="*/ 696 h 958"/>
                  <a:gd name="T26" fmla="*/ 112 w 957"/>
                  <a:gd name="T27" fmla="*/ 809 h 958"/>
                  <a:gd name="T28" fmla="*/ 261 w 957"/>
                  <a:gd name="T29" fmla="*/ 958 h 958"/>
                  <a:gd name="T30" fmla="*/ 401 w 957"/>
                  <a:gd name="T31" fmla="*/ 861 h 958"/>
                  <a:gd name="T32" fmla="*/ 555 w 957"/>
                  <a:gd name="T33" fmla="*/ 861 h 958"/>
                  <a:gd name="T34" fmla="*/ 695 w 957"/>
                  <a:gd name="T35" fmla="*/ 958 h 958"/>
                  <a:gd name="T36" fmla="*/ 845 w 957"/>
                  <a:gd name="T37" fmla="*/ 809 h 958"/>
                  <a:gd name="T38" fmla="*/ 790 w 957"/>
                  <a:gd name="T39" fmla="*/ 692 h 958"/>
                  <a:gd name="T40" fmla="*/ 831 w 957"/>
                  <a:gd name="T41" fmla="*/ 552 h 958"/>
                  <a:gd name="T42" fmla="*/ 957 w 957"/>
                  <a:gd name="T43" fmla="*/ 404 h 958"/>
                  <a:gd name="T44" fmla="*/ 695 w 957"/>
                  <a:gd name="T45" fmla="*/ 659 h 958"/>
                  <a:gd name="T46" fmla="*/ 549 w 957"/>
                  <a:gd name="T47" fmla="*/ 778 h 958"/>
                  <a:gd name="T48" fmla="*/ 408 w 957"/>
                  <a:gd name="T49" fmla="*/ 778 h 958"/>
                  <a:gd name="T50" fmla="*/ 261 w 957"/>
                  <a:gd name="T51" fmla="*/ 659 h 958"/>
                  <a:gd name="T52" fmla="*/ 239 w 957"/>
                  <a:gd name="T53" fmla="*/ 661 h 958"/>
                  <a:gd name="T54" fmla="*/ 206 w 957"/>
                  <a:gd name="T55" fmla="*/ 543 h 958"/>
                  <a:gd name="T56" fmla="*/ 299 w 957"/>
                  <a:gd name="T57" fmla="*/ 404 h 958"/>
                  <a:gd name="T58" fmla="*/ 284 w 957"/>
                  <a:gd name="T59" fmla="*/ 343 h 958"/>
                  <a:gd name="T60" fmla="*/ 381 w 957"/>
                  <a:gd name="T61" fmla="*/ 263 h 958"/>
                  <a:gd name="T62" fmla="*/ 478 w 957"/>
                  <a:gd name="T63" fmla="*/ 300 h 958"/>
                  <a:gd name="T64" fmla="*/ 576 w 957"/>
                  <a:gd name="T65" fmla="*/ 263 h 958"/>
                  <a:gd name="T66" fmla="*/ 672 w 957"/>
                  <a:gd name="T67" fmla="*/ 342 h 958"/>
                  <a:gd name="T68" fmla="*/ 658 w 957"/>
                  <a:gd name="T69" fmla="*/ 404 h 958"/>
                  <a:gd name="T70" fmla="*/ 748 w 957"/>
                  <a:gd name="T71" fmla="*/ 542 h 958"/>
                  <a:gd name="T72" fmla="*/ 714 w 957"/>
                  <a:gd name="T73" fmla="*/ 660 h 958"/>
                  <a:gd name="T74" fmla="*/ 695 w 957"/>
                  <a:gd name="T75" fmla="*/ 65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7" h="958">
                    <a:moveTo>
                      <a:pt x="957" y="404"/>
                    </a:moveTo>
                    <a:cubicBezTo>
                      <a:pt x="957" y="322"/>
                      <a:pt x="890" y="255"/>
                      <a:pt x="808" y="255"/>
                    </a:cubicBezTo>
                    <a:cubicBezTo>
                      <a:pt x="777" y="255"/>
                      <a:pt x="749" y="264"/>
                      <a:pt x="725" y="280"/>
                    </a:cubicBezTo>
                    <a:lnTo>
                      <a:pt x="621" y="194"/>
                    </a:lnTo>
                    <a:cubicBezTo>
                      <a:pt x="626" y="180"/>
                      <a:pt x="628" y="165"/>
                      <a:pt x="628" y="150"/>
                    </a:cubicBezTo>
                    <a:cubicBezTo>
                      <a:pt x="628" y="67"/>
                      <a:pt x="561" y="0"/>
                      <a:pt x="478" y="0"/>
                    </a:cubicBezTo>
                    <a:cubicBezTo>
                      <a:pt x="396" y="0"/>
                      <a:pt x="329" y="67"/>
                      <a:pt x="329" y="150"/>
                    </a:cubicBezTo>
                    <a:cubicBezTo>
                      <a:pt x="329" y="165"/>
                      <a:pt x="331" y="180"/>
                      <a:pt x="335" y="194"/>
                    </a:cubicBezTo>
                    <a:lnTo>
                      <a:pt x="224" y="286"/>
                    </a:lnTo>
                    <a:cubicBezTo>
                      <a:pt x="202" y="276"/>
                      <a:pt x="176" y="270"/>
                      <a:pt x="149" y="270"/>
                    </a:cubicBezTo>
                    <a:cubicBezTo>
                      <a:pt x="67" y="270"/>
                      <a:pt x="0" y="322"/>
                      <a:pt x="0" y="404"/>
                    </a:cubicBezTo>
                    <a:cubicBezTo>
                      <a:pt x="0" y="478"/>
                      <a:pt x="53" y="539"/>
                      <a:pt x="123" y="552"/>
                    </a:cubicBezTo>
                    <a:lnTo>
                      <a:pt x="163" y="696"/>
                    </a:lnTo>
                    <a:cubicBezTo>
                      <a:pt x="132" y="723"/>
                      <a:pt x="112" y="763"/>
                      <a:pt x="112" y="809"/>
                    </a:cubicBezTo>
                    <a:cubicBezTo>
                      <a:pt x="112" y="891"/>
                      <a:pt x="179" y="958"/>
                      <a:pt x="261" y="958"/>
                    </a:cubicBezTo>
                    <a:cubicBezTo>
                      <a:pt x="326" y="958"/>
                      <a:pt x="380" y="918"/>
                      <a:pt x="401" y="861"/>
                    </a:cubicBezTo>
                    <a:lnTo>
                      <a:pt x="555" y="861"/>
                    </a:lnTo>
                    <a:cubicBezTo>
                      <a:pt x="576" y="918"/>
                      <a:pt x="631" y="958"/>
                      <a:pt x="695" y="958"/>
                    </a:cubicBezTo>
                    <a:cubicBezTo>
                      <a:pt x="778" y="958"/>
                      <a:pt x="845" y="891"/>
                      <a:pt x="845" y="809"/>
                    </a:cubicBezTo>
                    <a:cubicBezTo>
                      <a:pt x="845" y="762"/>
                      <a:pt x="824" y="720"/>
                      <a:pt x="790" y="692"/>
                    </a:cubicBezTo>
                    <a:lnTo>
                      <a:pt x="831" y="552"/>
                    </a:lnTo>
                    <a:cubicBezTo>
                      <a:pt x="903" y="541"/>
                      <a:pt x="957" y="479"/>
                      <a:pt x="957" y="404"/>
                    </a:cubicBezTo>
                    <a:close/>
                    <a:moveTo>
                      <a:pt x="695" y="659"/>
                    </a:moveTo>
                    <a:cubicBezTo>
                      <a:pt x="623" y="659"/>
                      <a:pt x="563" y="710"/>
                      <a:pt x="549" y="778"/>
                    </a:cubicBezTo>
                    <a:lnTo>
                      <a:pt x="408" y="778"/>
                    </a:lnTo>
                    <a:cubicBezTo>
                      <a:pt x="394" y="710"/>
                      <a:pt x="334" y="659"/>
                      <a:pt x="261" y="659"/>
                    </a:cubicBezTo>
                    <a:cubicBezTo>
                      <a:pt x="254" y="659"/>
                      <a:pt x="246" y="660"/>
                      <a:pt x="239" y="661"/>
                    </a:cubicBezTo>
                    <a:lnTo>
                      <a:pt x="206" y="543"/>
                    </a:lnTo>
                    <a:cubicBezTo>
                      <a:pt x="260" y="521"/>
                      <a:pt x="299" y="467"/>
                      <a:pt x="299" y="404"/>
                    </a:cubicBezTo>
                    <a:cubicBezTo>
                      <a:pt x="299" y="381"/>
                      <a:pt x="293" y="361"/>
                      <a:pt x="284" y="343"/>
                    </a:cubicBezTo>
                    <a:lnTo>
                      <a:pt x="381" y="263"/>
                    </a:lnTo>
                    <a:cubicBezTo>
                      <a:pt x="407" y="286"/>
                      <a:pt x="441" y="300"/>
                      <a:pt x="478" y="300"/>
                    </a:cubicBezTo>
                    <a:cubicBezTo>
                      <a:pt x="516" y="300"/>
                      <a:pt x="550" y="286"/>
                      <a:pt x="576" y="263"/>
                    </a:cubicBezTo>
                    <a:lnTo>
                      <a:pt x="672" y="342"/>
                    </a:lnTo>
                    <a:cubicBezTo>
                      <a:pt x="663" y="361"/>
                      <a:pt x="658" y="382"/>
                      <a:pt x="658" y="404"/>
                    </a:cubicBezTo>
                    <a:cubicBezTo>
                      <a:pt x="658" y="466"/>
                      <a:pt x="695" y="519"/>
                      <a:pt x="748" y="542"/>
                    </a:cubicBezTo>
                    <a:lnTo>
                      <a:pt x="714" y="660"/>
                    </a:lnTo>
                    <a:cubicBezTo>
                      <a:pt x="708" y="659"/>
                      <a:pt x="702" y="659"/>
                      <a:pt x="695" y="65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grpSp>
        <p:nvGrpSpPr>
          <p:cNvPr id="61" name="Group 60"/>
          <p:cNvGrpSpPr/>
          <p:nvPr/>
        </p:nvGrpSpPr>
        <p:grpSpPr>
          <a:xfrm>
            <a:off x="3202857" y="3252695"/>
            <a:ext cx="5041983" cy="792480"/>
            <a:chOff x="3202857" y="3252695"/>
            <a:chExt cx="5041983" cy="792480"/>
          </a:xfrm>
        </p:grpSpPr>
        <p:sp>
          <p:nvSpPr>
            <p:cNvPr id="17" name="Rectangle: Rounded Corners 16"/>
            <p:cNvSpPr/>
            <p:nvPr/>
          </p:nvSpPr>
          <p:spPr>
            <a:xfrm>
              <a:off x="4230998" y="3252695"/>
              <a:ext cx="4013842" cy="792480"/>
            </a:xfrm>
            <a:prstGeom prst="roundRect">
              <a:avLst>
                <a:gd name="adj" fmla="val 8248"/>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Container Service</a:t>
              </a:r>
            </a:p>
          </p:txBody>
        </p:sp>
        <p:grpSp>
          <p:nvGrpSpPr>
            <p:cNvPr id="55" name="Group 54"/>
            <p:cNvGrpSpPr/>
            <p:nvPr/>
          </p:nvGrpSpPr>
          <p:grpSpPr>
            <a:xfrm>
              <a:off x="3202857" y="3252695"/>
              <a:ext cx="900871" cy="792480"/>
              <a:chOff x="3202857" y="3481295"/>
              <a:chExt cx="900871" cy="792480"/>
            </a:xfrm>
          </p:grpSpPr>
          <p:sp>
            <p:nvSpPr>
              <p:cNvPr id="20" name="Rectangle: Rounded Corners 19"/>
              <p:cNvSpPr/>
              <p:nvPr/>
            </p:nvSpPr>
            <p:spPr>
              <a:xfrm>
                <a:off x="3202857" y="3481295"/>
                <a:ext cx="900871" cy="792480"/>
              </a:xfrm>
              <a:prstGeom prst="roundRect">
                <a:avLst>
                  <a:gd name="adj" fmla="val 8248"/>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0" name="Group 39"/>
              <p:cNvGrpSpPr/>
              <p:nvPr/>
            </p:nvGrpSpPr>
            <p:grpSpPr>
              <a:xfrm>
                <a:off x="3413653" y="3758877"/>
                <a:ext cx="457071" cy="262802"/>
                <a:chOff x="3413653" y="3758877"/>
                <a:chExt cx="457071" cy="262802"/>
              </a:xfrm>
            </p:grpSpPr>
            <p:sp>
              <p:nvSpPr>
                <p:cNvPr id="33" name="Rectangle: Rounded Corners 32"/>
                <p:cNvSpPr/>
                <p:nvPr/>
              </p:nvSpPr>
              <p:spPr>
                <a:xfrm>
                  <a:off x="3413653" y="3758877"/>
                  <a:ext cx="457071" cy="262802"/>
                </a:xfrm>
                <a:prstGeom prst="roundRect">
                  <a:avLst>
                    <a:gd name="adj" fmla="val 751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7" name="Straight Connector 36"/>
                <p:cNvCxnSpPr/>
                <p:nvPr/>
              </p:nvCxnSpPr>
              <p:spPr>
                <a:xfrm>
                  <a:off x="3526961" y="3759020"/>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63988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52196" y="3768293"/>
                  <a:ext cx="0" cy="2533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62" name="Group 61"/>
          <p:cNvGrpSpPr/>
          <p:nvPr/>
        </p:nvGrpSpPr>
        <p:grpSpPr>
          <a:xfrm>
            <a:off x="3204326" y="4223431"/>
            <a:ext cx="5040513" cy="800422"/>
            <a:chOff x="3204326" y="4223431"/>
            <a:chExt cx="5040513" cy="800422"/>
          </a:xfrm>
        </p:grpSpPr>
        <p:sp>
          <p:nvSpPr>
            <p:cNvPr id="18" name="Rectangle: Rounded Corners 17"/>
            <p:cNvSpPr/>
            <p:nvPr/>
          </p:nvSpPr>
          <p:spPr>
            <a:xfrm>
              <a:off x="4230998" y="4231373"/>
              <a:ext cx="4013841"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 Scale Sets</a:t>
              </a:r>
            </a:p>
          </p:txBody>
        </p:sp>
        <p:grpSp>
          <p:nvGrpSpPr>
            <p:cNvPr id="56" name="Group 55"/>
            <p:cNvGrpSpPr/>
            <p:nvPr/>
          </p:nvGrpSpPr>
          <p:grpSpPr>
            <a:xfrm>
              <a:off x="3204326" y="4223431"/>
              <a:ext cx="900871" cy="792480"/>
              <a:chOff x="3204326" y="4452031"/>
              <a:chExt cx="900871" cy="792480"/>
            </a:xfrm>
          </p:grpSpPr>
          <p:sp>
            <p:nvSpPr>
              <p:cNvPr id="24" name="Rectangle: Rounded Corners 23"/>
              <p:cNvSpPr/>
              <p:nvPr/>
            </p:nvSpPr>
            <p:spPr>
              <a:xfrm>
                <a:off x="3204326" y="4452031"/>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48" name="Group 47"/>
              <p:cNvGrpSpPr/>
              <p:nvPr/>
            </p:nvGrpSpPr>
            <p:grpSpPr>
              <a:xfrm>
                <a:off x="3439621" y="4627774"/>
                <a:ext cx="426279" cy="456877"/>
                <a:chOff x="3352282" y="4547965"/>
                <a:chExt cx="575208" cy="616496"/>
              </a:xfrm>
            </p:grpSpPr>
            <p:cxnSp>
              <p:nvCxnSpPr>
                <p:cNvPr id="42" name="Straight Arrow Connector 41"/>
                <p:cNvCxnSpPr>
                  <a:cxnSpLocks/>
                </p:cNvCxnSpPr>
                <p:nvPr/>
              </p:nvCxnSpPr>
              <p:spPr>
                <a:xfrm>
                  <a:off x="3352282" y="4848271"/>
                  <a:ext cx="575208"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V="1">
                  <a:off x="3632448" y="4547965"/>
                  <a:ext cx="14876" cy="616496"/>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3" name="Group 62"/>
          <p:cNvGrpSpPr/>
          <p:nvPr/>
        </p:nvGrpSpPr>
        <p:grpSpPr>
          <a:xfrm>
            <a:off x="3202857" y="5194167"/>
            <a:ext cx="5041982" cy="808364"/>
            <a:chOff x="3202857" y="5194167"/>
            <a:chExt cx="5041982" cy="808364"/>
          </a:xfrm>
        </p:grpSpPr>
        <p:sp>
          <p:nvSpPr>
            <p:cNvPr id="19" name="Rectangle: Rounded Corners 18"/>
            <p:cNvSpPr/>
            <p:nvPr/>
          </p:nvSpPr>
          <p:spPr>
            <a:xfrm>
              <a:off x="4230998" y="5210051"/>
              <a:ext cx="4013841" cy="792480"/>
            </a:xfrm>
            <a:prstGeom prst="roundRect">
              <a:avLst>
                <a:gd name="adj" fmla="val 8248"/>
              </a:avLst>
            </a:prstGeom>
            <a:solidFill>
              <a:srgbClr val="FF5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Segoe UI Light" panose="020B0502040204020203" pitchFamily="34" charset="0"/>
                  <a:cs typeface="Segoe UI Light" panose="020B0502040204020203" pitchFamily="34" charset="0"/>
                </a:rPr>
                <a:t>Virtual Machines</a:t>
              </a:r>
            </a:p>
          </p:txBody>
        </p:sp>
        <p:grpSp>
          <p:nvGrpSpPr>
            <p:cNvPr id="57" name="Group 56"/>
            <p:cNvGrpSpPr/>
            <p:nvPr/>
          </p:nvGrpSpPr>
          <p:grpSpPr>
            <a:xfrm>
              <a:off x="3202857" y="5194167"/>
              <a:ext cx="900871" cy="792480"/>
              <a:chOff x="3202857" y="5422767"/>
              <a:chExt cx="900871" cy="792480"/>
            </a:xfrm>
          </p:grpSpPr>
          <p:sp>
            <p:nvSpPr>
              <p:cNvPr id="25" name="Rectangle: Rounded Corners 24"/>
              <p:cNvSpPr/>
              <p:nvPr/>
            </p:nvSpPr>
            <p:spPr>
              <a:xfrm>
                <a:off x="3202857" y="5422767"/>
                <a:ext cx="900871" cy="792480"/>
              </a:xfrm>
              <a:prstGeom prst="roundRect">
                <a:avLst>
                  <a:gd name="adj" fmla="val 8248"/>
                </a:avLst>
              </a:prstGeom>
              <a:solidFill>
                <a:srgbClr val="5959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Segoe UI Light" panose="020B0502040204020203" pitchFamily="34" charset="0"/>
                  <a:cs typeface="Segoe UI Light" panose="020B0502040204020203" pitchFamily="34" charset="0"/>
                </a:endParaRPr>
              </a:p>
            </p:txBody>
          </p:sp>
          <p:grpSp>
            <p:nvGrpSpPr>
              <p:cNvPr id="51" name="Group 50"/>
              <p:cNvGrpSpPr/>
              <p:nvPr/>
            </p:nvGrpSpPr>
            <p:grpSpPr>
              <a:xfrm>
                <a:off x="3401621" y="5596605"/>
                <a:ext cx="484927" cy="466879"/>
                <a:chOff x="3401621" y="5596605"/>
                <a:chExt cx="484927" cy="466879"/>
              </a:xfrm>
            </p:grpSpPr>
            <p:sp>
              <p:nvSpPr>
                <p:cNvPr id="49" name="Rectangle: Rounded Corners 48"/>
                <p:cNvSpPr/>
                <p:nvPr/>
              </p:nvSpPr>
              <p:spPr>
                <a:xfrm>
                  <a:off x="3401621" y="5596605"/>
                  <a:ext cx="338543" cy="33854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Rounded Corners 49"/>
                <p:cNvSpPr/>
                <p:nvPr/>
              </p:nvSpPr>
              <p:spPr>
                <a:xfrm>
                  <a:off x="3548005" y="5724941"/>
                  <a:ext cx="338543" cy="338543"/>
                </a:xfrm>
                <a:prstGeom prst="roundRect">
                  <a:avLst/>
                </a:prstGeom>
                <a:solidFill>
                  <a:srgbClr val="595959">
                    <a:alpha val="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66" name="Rectangle: Rounded Corners 65"/>
          <p:cNvSpPr/>
          <p:nvPr/>
        </p:nvSpPr>
        <p:spPr>
          <a:xfrm>
            <a:off x="8370640" y="330017"/>
            <a:ext cx="868680" cy="5672514"/>
          </a:xfrm>
          <a:prstGeom prst="roundRect">
            <a:avLst>
              <a:gd name="adj" fmla="val 7018"/>
            </a:avLst>
          </a:prstGeom>
          <a:solidFill>
            <a:srgbClr val="2FC9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Marketplaces</a:t>
            </a:r>
          </a:p>
        </p:txBody>
      </p:sp>
      <p:sp>
        <p:nvSpPr>
          <p:cNvPr id="67" name="Rectangle: Rounded Corners 66"/>
          <p:cNvSpPr/>
          <p:nvPr/>
        </p:nvSpPr>
        <p:spPr>
          <a:xfrm>
            <a:off x="2218370" y="330017"/>
            <a:ext cx="868680" cy="5672514"/>
          </a:xfrm>
          <a:prstGeom prst="roundRect">
            <a:avLst>
              <a:gd name="adj" fmla="val 7018"/>
            </a:avLst>
          </a:prstGeom>
          <a:solidFill>
            <a:schemeClr val="accent5">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latin typeface="Segoe UI Light" panose="020B0502040204020203" pitchFamily="34" charset="0"/>
                <a:cs typeface="Segoe UI Light" panose="020B0502040204020203" pitchFamily="34" charset="0"/>
              </a:rPr>
              <a:t>Azure Resource Manager</a:t>
            </a:r>
          </a:p>
        </p:txBody>
      </p:sp>
      <p:sp>
        <p:nvSpPr>
          <p:cNvPr id="64" name="TextBox 63"/>
          <p:cNvSpPr txBox="1"/>
          <p:nvPr/>
        </p:nvSpPr>
        <p:spPr>
          <a:xfrm>
            <a:off x="10138410" y="211127"/>
            <a:ext cx="110490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Agility</a:t>
            </a:r>
          </a:p>
        </p:txBody>
      </p:sp>
      <p:sp>
        <p:nvSpPr>
          <p:cNvPr id="65" name="TextBox 64"/>
          <p:cNvSpPr txBox="1"/>
          <p:nvPr/>
        </p:nvSpPr>
        <p:spPr>
          <a:xfrm>
            <a:off x="10084187" y="5706548"/>
            <a:ext cx="1280160"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Control</a:t>
            </a:r>
          </a:p>
        </p:txBody>
      </p:sp>
      <p:cxnSp>
        <p:nvCxnSpPr>
          <p:cNvPr id="68" name="Straight Arrow Connector 67"/>
          <p:cNvCxnSpPr>
            <a:cxnSpLocks/>
          </p:cNvCxnSpPr>
          <p:nvPr/>
        </p:nvCxnSpPr>
        <p:spPr>
          <a:xfrm>
            <a:off x="9921240" y="396240"/>
            <a:ext cx="20060" cy="5590407"/>
          </a:xfrm>
          <a:prstGeom prst="straightConnector1">
            <a:avLst/>
          </a:prstGeom>
          <a:ln w="38100">
            <a:solidFill>
              <a:srgbClr val="59595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Isosceles Triangle 68"/>
          <p:cNvSpPr/>
          <p:nvPr/>
        </p:nvSpPr>
        <p:spPr>
          <a:xfrm rot="16200000">
            <a:off x="9989275" y="660369"/>
            <a:ext cx="298270" cy="257129"/>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TextBox 69"/>
          <p:cNvSpPr txBox="1"/>
          <p:nvPr/>
        </p:nvSpPr>
        <p:spPr>
          <a:xfrm>
            <a:off x="8307092" y="6331058"/>
            <a:ext cx="3277891" cy="369332"/>
          </a:xfrm>
          <a:prstGeom prst="rect">
            <a:avLst/>
          </a:prstGeom>
          <a:noFill/>
        </p:spPr>
        <p:txBody>
          <a:bodyPr wrap="square" rtlCol="0">
            <a:spAutoFit/>
          </a:bodyPr>
          <a:lstStyle/>
          <a:p>
            <a:pPr algn="r"/>
            <a:r>
              <a:rPr lang="en-GB" dirty="0">
                <a:solidFill>
                  <a:schemeClr val="bg1">
                    <a:lumMod val="75000"/>
                  </a:schemeClr>
                </a:solidFill>
                <a:latin typeface="Segoe UI Light" panose="020B0502040204020203" pitchFamily="34" charset="0"/>
                <a:cs typeface="Segoe UI Light" panose="020B0502040204020203" pitchFamily="34" charset="0"/>
              </a:rPr>
              <a:t>Azure compute</a:t>
            </a:r>
          </a:p>
        </p:txBody>
      </p:sp>
    </p:spTree>
    <p:extLst>
      <p:ext uri="{BB962C8B-B14F-4D97-AF65-F5344CB8AC3E}">
        <p14:creationId xmlns:p14="http://schemas.microsoft.com/office/powerpoint/2010/main" val="3529097209"/>
      </p:ext>
    </p:extLst>
  </p:cSld>
  <p:clrMapOvr>
    <a:masterClrMapping/>
  </p:clrMapOvr>
  <p:transition spd="slow">
    <p:push dir="d"/>
  </p:transition>
</p:sld>
</file>

<file path=ppt/theme/theme1.xml><?xml version="1.0" encoding="utf-8"?>
<a:theme xmlns:a="http://schemas.openxmlformats.org/drawingml/2006/main" name="Simp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mple.potx" id="{3A91A626-9BE7-4B07-9998-C8CF1C67CCCC}" vid="{8C0019A3-62AD-4037-BF09-9A12E71EE3D6}"/>
    </a:ext>
  </a:extLst>
</a:theme>
</file>

<file path=ppt/theme/theme2.xml><?xml version="1.0" encoding="utf-8"?>
<a:theme xmlns:a="http://schemas.openxmlformats.org/drawingml/2006/main" name="1_Simp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e.potx" id="{38137C4E-0474-4911-BC36-4DD82900128C}" vid="{6C57D37B-CBD9-4EF8-9A67-D3467990EF9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
  <TotalTime>6321</TotalTime>
  <Words>2641</Words>
  <Application>Microsoft Office PowerPoint</Application>
  <PresentationFormat>Widescreen</PresentationFormat>
  <Paragraphs>568</Paragraphs>
  <Slides>58</Slides>
  <Notes>57</Notes>
  <HiddenSlides>6</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Calibri</vt:lpstr>
      <vt:lpstr>Calibri Light</vt:lpstr>
      <vt:lpstr>Consolas</vt:lpstr>
      <vt:lpstr>Segoe Pro Semibold</vt:lpstr>
      <vt:lpstr>Segoe UI</vt:lpstr>
      <vt:lpstr>Segoe UI Light</vt:lpstr>
      <vt:lpstr>Segoe UI Semibold</vt:lpstr>
      <vt:lpstr>Verdana</vt:lpstr>
      <vt:lpstr>Wingdings</vt:lpstr>
      <vt:lpstr>Simple</vt:lpstr>
      <vt:lpstr>1_Simple</vt:lpstr>
      <vt:lpstr>Future of the cloud</vt:lpstr>
      <vt:lpstr>PowerPoint Presentation</vt:lpstr>
      <vt:lpstr>The cascading</vt:lpstr>
      <vt:lpstr>PowerPoint Presentation</vt:lpstr>
      <vt:lpstr>Agility</vt:lpstr>
      <vt:lpstr>PowerPoint Presentation</vt:lpstr>
      <vt:lpstr>PowerPoint Presentation</vt:lpstr>
      <vt:lpstr>Virtual Machines</vt:lpstr>
      <vt:lpstr>PowerPoint Presentation</vt:lpstr>
      <vt:lpstr>Things to consider</vt:lpstr>
      <vt:lpstr>Microservices…</vt:lpstr>
      <vt:lpstr>PowerPoint Presentation</vt:lpstr>
      <vt:lpstr>PowerPoint Presentation</vt:lpstr>
      <vt:lpstr>PowerPoint Presentation</vt:lpstr>
      <vt:lpstr>PowerPoint Presentation</vt:lpstr>
      <vt:lpstr>PowerPoint Presentation</vt:lpstr>
      <vt:lpstr>PowerPoint Presentation</vt:lpstr>
      <vt:lpstr>Write faster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spin up another data centre…”</vt:lpstr>
      <vt:lpstr>PowerPoint Presentation</vt:lpstr>
      <vt:lpstr>Container cluster optimised for Azure </vt:lpstr>
      <vt:lpstr>PowerPoint Presentation</vt:lpstr>
      <vt:lpstr>Hyper-scale microservices platform</vt:lpstr>
      <vt:lpstr>PowerPoint Presentation</vt:lpstr>
      <vt:lpstr>PowerPoint Presentation</vt:lpstr>
      <vt:lpstr>PowerPoint Presentation</vt:lpstr>
      <vt:lpstr>PowerPoint Presentation</vt:lpstr>
      <vt:lpstr>Application frameworks</vt:lpstr>
      <vt:lpstr>Application frameworks</vt:lpstr>
      <vt:lpstr>PowerPoint Presentation</vt:lpstr>
      <vt:lpstr>Application frameworks</vt:lpstr>
      <vt:lpstr>Application frameworks</vt:lpstr>
      <vt:lpstr>PowerPoint Presentation</vt:lpstr>
      <vt:lpstr>Application frameworks</vt:lpstr>
      <vt:lpstr>PowerPoint Presentation</vt:lpstr>
      <vt:lpstr>The cluster</vt:lpstr>
      <vt:lpstr>PowerPoint Presentation</vt:lpstr>
      <vt:lpstr>PowerPoint Presentation</vt:lpstr>
      <vt:lpstr>PowerPoint Presentation</vt:lpstr>
      <vt:lpstr>Scalability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on Azure</dc:title>
  <dc:creator>Jonathan Collinge</dc:creator>
  <cp:lastModifiedBy>Jonathan Collinge</cp:lastModifiedBy>
  <cp:revision>229</cp:revision>
  <dcterms:created xsi:type="dcterms:W3CDTF">2016-08-12T14:30:02Z</dcterms:created>
  <dcterms:modified xsi:type="dcterms:W3CDTF">2016-09-07T10:29:09Z</dcterms:modified>
</cp:coreProperties>
</file>