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308" r:id="rId5"/>
    <p:sldMasterId id="2147484336" r:id="rId6"/>
  </p:sldMasterIdLst>
  <p:notesMasterIdLst>
    <p:notesMasterId r:id="rId30"/>
  </p:notesMasterIdLst>
  <p:handoutMasterIdLst>
    <p:handoutMasterId r:id="rId31"/>
  </p:handoutMasterIdLst>
  <p:sldIdLst>
    <p:sldId id="285" r:id="rId7"/>
    <p:sldId id="270" r:id="rId8"/>
    <p:sldId id="262" r:id="rId9"/>
    <p:sldId id="286" r:id="rId10"/>
    <p:sldId id="287" r:id="rId11"/>
    <p:sldId id="288" r:id="rId12"/>
    <p:sldId id="263" r:id="rId13"/>
    <p:sldId id="264" r:id="rId14"/>
    <p:sldId id="275" r:id="rId15"/>
    <p:sldId id="294" r:id="rId16"/>
    <p:sldId id="291" r:id="rId17"/>
    <p:sldId id="292" r:id="rId18"/>
    <p:sldId id="293" r:id="rId19"/>
    <p:sldId id="271" r:id="rId20"/>
    <p:sldId id="272" r:id="rId21"/>
    <p:sldId id="273" r:id="rId22"/>
    <p:sldId id="295" r:id="rId23"/>
    <p:sldId id="274" r:id="rId24"/>
    <p:sldId id="278" r:id="rId25"/>
    <p:sldId id="279" r:id="rId26"/>
    <p:sldId id="281" r:id="rId27"/>
    <p:sldId id="290" r:id="rId28"/>
    <p:sldId id="296" r:id="rId29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R23 BO CT Template" id="{A073DAE3-B461-442F-A3D3-6642BD875E45}">
          <p14:sldIdLst>
            <p14:sldId id="285"/>
            <p14:sldId id="270"/>
            <p14:sldId id="262"/>
            <p14:sldId id="286"/>
            <p14:sldId id="287"/>
            <p14:sldId id="288"/>
            <p14:sldId id="263"/>
            <p14:sldId id="264"/>
            <p14:sldId id="275"/>
            <p14:sldId id="294"/>
            <p14:sldId id="291"/>
            <p14:sldId id="292"/>
            <p14:sldId id="293"/>
            <p14:sldId id="271"/>
            <p14:sldId id="272"/>
            <p14:sldId id="273"/>
            <p14:sldId id="295"/>
            <p14:sldId id="274"/>
            <p14:sldId id="278"/>
            <p14:sldId id="279"/>
            <p14:sldId id="281"/>
            <p14:sldId id="290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  <p:cmAuthor id="4" name="Chris Anderson (ZUMO)" initials="CA(" lastIdx="4" clrIdx="4">
    <p:extLst>
      <p:ext uri="{19B8F6BF-5375-455C-9EA6-DF929625EA0E}">
        <p15:presenceInfo xmlns:p15="http://schemas.microsoft.com/office/powerpoint/2012/main" userId="S-1-5-21-2127521184-1604012920-1887927527-1203568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CF2"/>
    <a:srgbClr val="FFFFFF"/>
    <a:srgbClr val="505050"/>
    <a:srgbClr val="FF8C00"/>
    <a:srgbClr val="00188F"/>
    <a:srgbClr val="000000"/>
    <a:srgbClr val="D63F27"/>
    <a:srgbClr val="F78C1F"/>
    <a:srgbClr val="0B4B25"/>
    <a:srgbClr val="002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354" autoAdjust="0"/>
  </p:normalViewPr>
  <p:slideViewPr>
    <p:cSldViewPr>
      <p:cViewPr>
        <p:scale>
          <a:sx n="60" d="100"/>
          <a:sy n="60" d="100"/>
        </p:scale>
        <p:origin x="1272" y="8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-560"/>
    </p:cViewPr>
  </p:sorterViewPr>
  <p:notesViewPr>
    <p:cSldViewPr showGuides="1">
      <p:cViewPr>
        <p:scale>
          <a:sx n="100" d="100"/>
          <a:sy n="100" d="100"/>
        </p:scale>
        <p:origin x="2694" y="35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A80199-E171-D64D-97FC-98DC54226E17}" type="doc">
      <dgm:prSet loTypeId="urn:microsoft.com/office/officeart/2005/8/layout/cycle2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8D025D8-F1B4-E340-8017-A3F96EB49642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7FC59775-5D47-7040-B655-569FE15A8A3B}" type="parTrans" cxnId="{BA954C29-6641-1742-9C44-2DAE9AEF48B2}">
      <dgm:prSet/>
      <dgm:spPr/>
      <dgm:t>
        <a:bodyPr/>
        <a:lstStyle/>
        <a:p>
          <a:endParaRPr lang="en-US"/>
        </a:p>
      </dgm:t>
    </dgm:pt>
    <dgm:pt modelId="{FD11F52C-A2D5-734C-8456-3C254DFAA87F}" type="sibTrans" cxnId="{BA954C29-6641-1742-9C44-2DAE9AEF48B2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AB23B465-8C21-E846-8FCC-5DFBD178334D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502CBB04-7B0E-7244-9F0F-FE8FDADA0496}" type="parTrans" cxnId="{42F82BBE-3C51-AE40-9201-2E6A93659275}">
      <dgm:prSet/>
      <dgm:spPr/>
      <dgm:t>
        <a:bodyPr/>
        <a:lstStyle/>
        <a:p>
          <a:endParaRPr lang="en-US"/>
        </a:p>
      </dgm:t>
    </dgm:pt>
    <dgm:pt modelId="{E44BEFA8-C88F-7544-AD6C-857B185E495A}" type="sibTrans" cxnId="{42F82BBE-3C51-AE40-9201-2E6A93659275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39872F0B-D76E-AF42-A4CB-32169B00C6BB}" type="pres">
      <dgm:prSet presAssocID="{1BA80199-E171-D64D-97FC-98DC54226E17}" presName="cycle" presStyleCnt="0">
        <dgm:presLayoutVars>
          <dgm:dir/>
          <dgm:resizeHandles val="exact"/>
        </dgm:presLayoutVars>
      </dgm:prSet>
      <dgm:spPr/>
    </dgm:pt>
    <dgm:pt modelId="{F4E532E6-66D6-C542-B8C3-136424B07555}" type="pres">
      <dgm:prSet presAssocID="{18D025D8-F1B4-E340-8017-A3F96EB49642}" presName="node" presStyleLbl="node1" presStyleIdx="0" presStyleCnt="2">
        <dgm:presLayoutVars>
          <dgm:bulletEnabled val="1"/>
        </dgm:presLayoutVars>
      </dgm:prSet>
      <dgm:spPr/>
    </dgm:pt>
    <dgm:pt modelId="{4CCCA322-8FF1-034E-BCA3-496EEEFA1B28}" type="pres">
      <dgm:prSet presAssocID="{FD11F52C-A2D5-734C-8456-3C254DFAA87F}" presName="sibTrans" presStyleLbl="sibTrans2D1" presStyleIdx="0" presStyleCnt="2"/>
      <dgm:spPr/>
    </dgm:pt>
    <dgm:pt modelId="{7CBDF54A-8860-7740-AB04-556D1D7774A6}" type="pres">
      <dgm:prSet presAssocID="{FD11F52C-A2D5-734C-8456-3C254DFAA87F}" presName="connectorText" presStyleLbl="sibTrans2D1" presStyleIdx="0" presStyleCnt="2"/>
      <dgm:spPr/>
    </dgm:pt>
    <dgm:pt modelId="{3F34A553-5877-D14B-B6C4-8484F152709B}" type="pres">
      <dgm:prSet presAssocID="{AB23B465-8C21-E846-8FCC-5DFBD178334D}" presName="node" presStyleLbl="node1" presStyleIdx="1" presStyleCnt="2">
        <dgm:presLayoutVars>
          <dgm:bulletEnabled val="1"/>
        </dgm:presLayoutVars>
      </dgm:prSet>
      <dgm:spPr/>
    </dgm:pt>
    <dgm:pt modelId="{E747E740-F8F7-6B41-8142-09025A60FA83}" type="pres">
      <dgm:prSet presAssocID="{E44BEFA8-C88F-7544-AD6C-857B185E495A}" presName="sibTrans" presStyleLbl="sibTrans2D1" presStyleIdx="1" presStyleCnt="2"/>
      <dgm:spPr/>
    </dgm:pt>
    <dgm:pt modelId="{242A9705-8B08-184E-AE75-417ABD03C1B0}" type="pres">
      <dgm:prSet presAssocID="{E44BEFA8-C88F-7544-AD6C-857B185E495A}" presName="connectorText" presStyleLbl="sibTrans2D1" presStyleIdx="1" presStyleCnt="2"/>
      <dgm:spPr/>
    </dgm:pt>
  </dgm:ptLst>
  <dgm:cxnLst>
    <dgm:cxn modelId="{267A82A3-AB26-2F4D-8C62-966A59ADF120}" type="presOf" srcId="{AB23B465-8C21-E846-8FCC-5DFBD178334D}" destId="{3F34A553-5877-D14B-B6C4-8484F152709B}" srcOrd="0" destOrd="0" presId="urn:microsoft.com/office/officeart/2005/8/layout/cycle2"/>
    <dgm:cxn modelId="{42F82BBE-3C51-AE40-9201-2E6A93659275}" srcId="{1BA80199-E171-D64D-97FC-98DC54226E17}" destId="{AB23B465-8C21-E846-8FCC-5DFBD178334D}" srcOrd="1" destOrd="0" parTransId="{502CBB04-7B0E-7244-9F0F-FE8FDADA0496}" sibTransId="{E44BEFA8-C88F-7544-AD6C-857B185E495A}"/>
    <dgm:cxn modelId="{D478B156-9B84-D34E-8917-5D8190AB7A96}" type="presOf" srcId="{1BA80199-E171-D64D-97FC-98DC54226E17}" destId="{39872F0B-D76E-AF42-A4CB-32169B00C6BB}" srcOrd="0" destOrd="0" presId="urn:microsoft.com/office/officeart/2005/8/layout/cycle2"/>
    <dgm:cxn modelId="{DCCDB145-5DE0-6748-8342-BCE3A8A38F98}" type="presOf" srcId="{E44BEFA8-C88F-7544-AD6C-857B185E495A}" destId="{242A9705-8B08-184E-AE75-417ABD03C1B0}" srcOrd="1" destOrd="0" presId="urn:microsoft.com/office/officeart/2005/8/layout/cycle2"/>
    <dgm:cxn modelId="{F7F94C27-5824-6342-810E-B4A5E1141458}" type="presOf" srcId="{FD11F52C-A2D5-734C-8456-3C254DFAA87F}" destId="{7CBDF54A-8860-7740-AB04-556D1D7774A6}" srcOrd="1" destOrd="0" presId="urn:microsoft.com/office/officeart/2005/8/layout/cycle2"/>
    <dgm:cxn modelId="{646D4A41-8B18-1440-A93E-B190B9297A87}" type="presOf" srcId="{FD11F52C-A2D5-734C-8456-3C254DFAA87F}" destId="{4CCCA322-8FF1-034E-BCA3-496EEEFA1B28}" srcOrd="0" destOrd="0" presId="urn:microsoft.com/office/officeart/2005/8/layout/cycle2"/>
    <dgm:cxn modelId="{BA954C29-6641-1742-9C44-2DAE9AEF48B2}" srcId="{1BA80199-E171-D64D-97FC-98DC54226E17}" destId="{18D025D8-F1B4-E340-8017-A3F96EB49642}" srcOrd="0" destOrd="0" parTransId="{7FC59775-5D47-7040-B655-569FE15A8A3B}" sibTransId="{FD11F52C-A2D5-734C-8456-3C254DFAA87F}"/>
    <dgm:cxn modelId="{5E09B3CC-0A1E-C444-BFAB-FCDA483641B0}" type="presOf" srcId="{18D025D8-F1B4-E340-8017-A3F96EB49642}" destId="{F4E532E6-66D6-C542-B8C3-136424B07555}" srcOrd="0" destOrd="0" presId="urn:microsoft.com/office/officeart/2005/8/layout/cycle2"/>
    <dgm:cxn modelId="{C9FFB072-0DEF-9646-83DE-04C1CE5B54D4}" type="presOf" srcId="{E44BEFA8-C88F-7544-AD6C-857B185E495A}" destId="{E747E740-F8F7-6B41-8142-09025A60FA83}" srcOrd="0" destOrd="0" presId="urn:microsoft.com/office/officeart/2005/8/layout/cycle2"/>
    <dgm:cxn modelId="{12D4C1E9-0592-8A40-A213-1198FDF56B8B}" type="presParOf" srcId="{39872F0B-D76E-AF42-A4CB-32169B00C6BB}" destId="{F4E532E6-66D6-C542-B8C3-136424B07555}" srcOrd="0" destOrd="0" presId="urn:microsoft.com/office/officeart/2005/8/layout/cycle2"/>
    <dgm:cxn modelId="{718CC46D-E029-524F-BB04-539E86F98D57}" type="presParOf" srcId="{39872F0B-D76E-AF42-A4CB-32169B00C6BB}" destId="{4CCCA322-8FF1-034E-BCA3-496EEEFA1B28}" srcOrd="1" destOrd="0" presId="urn:microsoft.com/office/officeart/2005/8/layout/cycle2"/>
    <dgm:cxn modelId="{5585FAF6-D5BC-7547-B6AA-6A7B7FAC313B}" type="presParOf" srcId="{4CCCA322-8FF1-034E-BCA3-496EEEFA1B28}" destId="{7CBDF54A-8860-7740-AB04-556D1D7774A6}" srcOrd="0" destOrd="0" presId="urn:microsoft.com/office/officeart/2005/8/layout/cycle2"/>
    <dgm:cxn modelId="{65A7F929-9F0F-7E41-A4E7-1DBD23DAE85C}" type="presParOf" srcId="{39872F0B-D76E-AF42-A4CB-32169B00C6BB}" destId="{3F34A553-5877-D14B-B6C4-8484F152709B}" srcOrd="2" destOrd="0" presId="urn:microsoft.com/office/officeart/2005/8/layout/cycle2"/>
    <dgm:cxn modelId="{9A301ACF-CE3C-0A4D-B37B-EB98F40ADC1D}" type="presParOf" srcId="{39872F0B-D76E-AF42-A4CB-32169B00C6BB}" destId="{E747E740-F8F7-6B41-8142-09025A60FA83}" srcOrd="3" destOrd="0" presId="urn:microsoft.com/office/officeart/2005/8/layout/cycle2"/>
    <dgm:cxn modelId="{62F5F254-1C41-A741-994F-3F4D265D04BC}" type="presParOf" srcId="{E747E740-F8F7-6B41-8142-09025A60FA83}" destId="{242A9705-8B08-184E-AE75-417ABD03C1B0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E532E6-66D6-C542-B8C3-136424B07555}">
      <dsp:nvSpPr>
        <dsp:cNvPr id="0" name=""/>
        <dsp:cNvSpPr/>
      </dsp:nvSpPr>
      <dsp:spPr>
        <a:xfrm>
          <a:off x="477" y="514514"/>
          <a:ext cx="900054" cy="900054"/>
        </a:xfrm>
        <a:prstGeom prst="ellipse">
          <a:avLst/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 </a:t>
          </a:r>
        </a:p>
      </dsp:txBody>
      <dsp:txXfrm>
        <a:off x="132287" y="646324"/>
        <a:ext cx="636434" cy="636434"/>
      </dsp:txXfrm>
    </dsp:sp>
    <dsp:sp modelId="{4CCCA322-8FF1-034E-BCA3-496EEEFA1B28}">
      <dsp:nvSpPr>
        <dsp:cNvPr id="0" name=""/>
        <dsp:cNvSpPr/>
      </dsp:nvSpPr>
      <dsp:spPr>
        <a:xfrm>
          <a:off x="830358" y="387316"/>
          <a:ext cx="560965" cy="303768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830358" y="448070"/>
        <a:ext cx="469835" cy="182260"/>
      </dsp:txXfrm>
    </dsp:sp>
    <dsp:sp modelId="{3F34A553-5877-D14B-B6C4-8484F152709B}">
      <dsp:nvSpPr>
        <dsp:cNvPr id="0" name=""/>
        <dsp:cNvSpPr/>
      </dsp:nvSpPr>
      <dsp:spPr>
        <a:xfrm>
          <a:off x="1352904" y="514514"/>
          <a:ext cx="900054" cy="900054"/>
        </a:xfrm>
        <a:prstGeom prst="ellipse">
          <a:avLst/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 </a:t>
          </a:r>
        </a:p>
      </dsp:txBody>
      <dsp:txXfrm>
        <a:off x="1484714" y="646324"/>
        <a:ext cx="636434" cy="636434"/>
      </dsp:txXfrm>
    </dsp:sp>
    <dsp:sp modelId="{E747E740-F8F7-6B41-8142-09025A60FA83}">
      <dsp:nvSpPr>
        <dsp:cNvPr id="0" name=""/>
        <dsp:cNvSpPr/>
      </dsp:nvSpPr>
      <dsp:spPr>
        <a:xfrm rot="10800000">
          <a:off x="862111" y="1237999"/>
          <a:ext cx="560965" cy="303768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953241" y="1298753"/>
        <a:ext cx="469835" cy="1822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TechReady 23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10/11/2016 11:15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TechReady 23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10/11/2016 11:13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828910" y="493939"/>
            <a:ext cx="7135291" cy="132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12313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288">
          <p15:clr>
            <a:srgbClr val="C35EA4"/>
          </p15:clr>
        </p15:guide>
        <p15:guide id="2" pos="7546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orient="horz" pos="4104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7"/>
          <p:cNvSpPr txBox="1"/>
          <p:nvPr userDrawn="1"/>
        </p:nvSpPr>
        <p:spPr bwMode="white">
          <a:xfrm>
            <a:off x="4418866" y="6697627"/>
            <a:ext cx="3598742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7"/>
          <p:cNvSpPr txBox="1"/>
          <p:nvPr userDrawn="1"/>
        </p:nvSpPr>
        <p:spPr bwMode="white">
          <a:xfrm>
            <a:off x="4418866" y="6697627"/>
            <a:ext cx="3598742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7"/>
          <p:cNvSpPr txBox="1"/>
          <p:nvPr userDrawn="1"/>
        </p:nvSpPr>
        <p:spPr bwMode="white">
          <a:xfrm>
            <a:off x="4418866" y="6697627"/>
            <a:ext cx="3598742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Box 7"/>
          <p:cNvSpPr txBox="1"/>
          <p:nvPr userDrawn="1"/>
        </p:nvSpPr>
        <p:spPr bwMode="white">
          <a:xfrm>
            <a:off x="4418866" y="6697627"/>
            <a:ext cx="3598742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73151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9" y="4868863"/>
            <a:ext cx="7315198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57448" y="304193"/>
            <a:ext cx="4409440" cy="64008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 bwMode="white">
          <a:xfrm>
            <a:off x="4454934" y="6697627"/>
            <a:ext cx="3526606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914363" rtl="0" eaLnBrk="1" latinLnBrk="0" hangingPunct="1"/>
            <a:r>
              <a:rPr lang="en-US" sz="1050" b="0" kern="120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4571278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5" y="3410196"/>
            <a:ext cx="12435840" cy="3104213"/>
          </a:xfrm>
          <a:prstGeom prst="rect">
            <a:avLst/>
          </a:prstGeom>
        </p:spPr>
      </p:pic>
      <p:sp>
        <p:nvSpPr>
          <p:cNvPr id="5" name="TextBox 7"/>
          <p:cNvSpPr txBox="1"/>
          <p:nvPr userDrawn="1"/>
        </p:nvSpPr>
        <p:spPr bwMode="white">
          <a:xfrm>
            <a:off x="4454934" y="6697627"/>
            <a:ext cx="3526606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914363" rtl="0" eaLnBrk="1" latinLnBrk="0" hangingPunct="1"/>
            <a:r>
              <a:rPr lang="en-US" sz="1050" b="0" kern="120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 Layout_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3225" y="2125663"/>
            <a:ext cx="8219813" cy="1828800"/>
          </a:xfrm>
        </p:spPr>
        <p:txBody>
          <a:bodyPr/>
          <a:lstStyle>
            <a:lvl1pPr>
              <a:defRPr sz="6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Box 7"/>
          <p:cNvSpPr txBox="1"/>
          <p:nvPr userDrawn="1"/>
        </p:nvSpPr>
        <p:spPr bwMode="white">
          <a:xfrm>
            <a:off x="4454934" y="6697627"/>
            <a:ext cx="3526606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914363" rtl="0" eaLnBrk="1" latinLnBrk="0" hangingPunct="1"/>
            <a:r>
              <a:rPr lang="en-US" sz="1050" b="0" kern="120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882856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_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189038" y="2125663"/>
            <a:ext cx="10058399" cy="917575"/>
          </a:xfrm>
        </p:spPr>
        <p:txBody>
          <a:bodyPr/>
          <a:lstStyle>
            <a:lvl1pPr marL="282575" indent="-282575">
              <a:tabLst>
                <a:tab pos="282575" algn="l"/>
              </a:tabLst>
              <a:defRPr sz="6000" baseline="0"/>
            </a:lvl1pPr>
          </a:lstStyle>
          <a:p>
            <a:r>
              <a:rPr lang="en-US" dirty="0"/>
              <a:t>“	Add a quote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761038" y="4868847"/>
            <a:ext cx="5486400" cy="1071062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3200" baseline="0">
                <a:latin typeface="+mj-lt"/>
              </a:defRPr>
            </a:lvl1pPr>
          </a:lstStyle>
          <a:p>
            <a:pPr lvl="0"/>
            <a:r>
              <a:rPr lang="en-US" dirty="0"/>
              <a:t>Author’s 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5" name="TextBox 7"/>
          <p:cNvSpPr txBox="1"/>
          <p:nvPr userDrawn="1"/>
        </p:nvSpPr>
        <p:spPr bwMode="white">
          <a:xfrm>
            <a:off x="4418866" y="6697627"/>
            <a:ext cx="3598742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859157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NIMATED">
    <p:bg bwMode="auto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>
            <a:spLocks noChangeArrowheads="1"/>
          </p:cNvSpPr>
          <p:nvPr userDrawn="1"/>
        </p:nvSpPr>
        <p:spPr bwMode="auto">
          <a:xfrm>
            <a:off x="3175" y="4395788"/>
            <a:ext cx="12433300" cy="2601913"/>
          </a:xfrm>
          <a:prstGeom prst="rect">
            <a:avLst/>
          </a:prstGeom>
          <a:solidFill>
            <a:srgbClr val="4DA0E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0" y="5843588"/>
            <a:ext cx="12433301" cy="1154113"/>
          </a:xfrm>
          <a:prstGeom prst="rect">
            <a:avLst/>
          </a:prstGeom>
          <a:solidFill>
            <a:srgbClr val="00188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3175" y="3409950"/>
            <a:ext cx="12430127" cy="282575"/>
          </a:xfrm>
          <a:prstGeom prst="rect">
            <a:avLst/>
          </a:prstGeom>
          <a:solidFill>
            <a:srgbClr val="25B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 bwMode="white">
          <a:xfrm>
            <a:off x="0" y="-318"/>
            <a:ext cx="12435840" cy="699516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3551231"/>
            <a:ext cx="6399213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3" y="1713939"/>
            <a:ext cx="10058336" cy="1837298"/>
          </a:xfrm>
          <a:noFill/>
        </p:spPr>
        <p:txBody>
          <a:bodyPr lIns="146304" tIns="91440" rIns="146304" bIns="91440" anchor="t" anchorCtr="0"/>
          <a:lstStyle>
            <a:lvl1pPr>
              <a:defRPr sz="6000" spc="-100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3175" y="4395788"/>
            <a:ext cx="12433300" cy="260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Box 7"/>
          <p:cNvSpPr txBox="1"/>
          <p:nvPr userDrawn="1"/>
        </p:nvSpPr>
        <p:spPr bwMode="white">
          <a:xfrm>
            <a:off x="4418866" y="6697627"/>
            <a:ext cx="3598742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+mn-lt"/>
              </a:rPr>
              <a:t>MICROSOFT CONFIDENTIAL – INTERNAL ONLY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8481738" y="294304"/>
            <a:ext cx="3657600" cy="461665"/>
          </a:xfrm>
        </p:spPr>
        <p:txBody>
          <a:bodyPr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274703" y="6026443"/>
            <a:ext cx="3657600" cy="461665"/>
          </a:xfrm>
        </p:spPr>
        <p:txBody>
          <a:bodyPr/>
          <a:lstStyle>
            <a:lvl1pPr marL="0" indent="0" algn="l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Yammer hashtag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1512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24000" decel="7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24000" decel="76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24000" decel="76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9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455 4.96142E-6 L -4.34261E-6 4.96142E-6 " pathEditMode="relative" rAng="0" ptsTypes="AA">
                                      <p:cBhvr>
                                        <p:cTn id="17" dur="9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accel="100000" autoRev="1" fill="hold" grpId="2" nodeType="withEffect">
                                  <p:stCondLst>
                                    <p:cond delay="5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9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1455 2.42851E-6 L -3.02783E-6 2.42851E-6 " pathEditMode="relative" rAng="0" ptsTypes="AA">
                                      <p:cBhvr>
                                        <p:cTn id="24" dur="9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" presetClass="emph" presetSubtype="0" accel="100000" autoRev="1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9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3" presetClass="path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31" dur="9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" presetClass="emph" presetSubtype="0" accel="10000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9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3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38" dur="9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" presetClass="emph" presetSubtype="0" accel="100000" autoRev="1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9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3" presetClass="path" presetSubtype="0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1455 2.13345E-6 L 1.62369E-6 2.13345E-6 " pathEditMode="relative" rAng="0" ptsTypes="AA">
                                      <p:cBhvr>
                                        <p:cTn id="45" dur="9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" presetClass="emph" presetSubtype="0" accel="10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9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3" presetClass="path" presetSubtype="0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1455 -2.09714E-6 L -4.54174E-6 -2.09714E-6 " pathEditMode="relative" rAng="0" ptsTypes="AA">
                                      <p:cBhvr>
                                        <p:cTn id="52" dur="9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" presetClass="emph" presetSubtype="0" accel="10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  <p:bldP spid="11" grpId="0" animBg="1"/>
      <p:bldP spid="13" grpId="0" animBg="1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800"/>
                  </p:stCondLst>
                  <p:childTnLst>
                    <p:animMotion origin="layout" path="M -0.01455 2.42851E-6 L -3.02783E-6 2.42851E-6 " pathEditMode="relative" rAng="0" ptsTypes="AA">
                      <p:cBhvr>
                        <p:cTn dur="95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728" y="0"/>
                    </p:animMotion>
                  </p:childTnLst>
                </p:cTn>
              </p:par>
            </p:tnLst>
          </p:tmpl>
        </p:tmplLst>
      </p:bldP>
      <p:bldP spid="5" grpId="2">
        <p:tmplLst>
          <p:tmpl>
            <p:tnLst>
              <p:par>
                <p:cTn presetID="6" presetClass="emph" presetSubtype="0" accel="100000" autoRev="1" fill="hold" nodeType="withEffect">
                  <p:stCondLst>
                    <p:cond delay="100"/>
                  </p:stCondLst>
                  <p:childTnLst>
                    <p:animScale>
                      <p:cBhvr>
                        <p:cTn dur="500" fill="hold"/>
                        <p:tgtEl>
                          <p:spTgt spid="5"/>
                        </p:tgtEl>
                      </p:cBhvr>
                      <p:by x="95000" y="95000"/>
                    </p:animScale>
                  </p:childTnLst>
                </p:cTn>
              </p:par>
            </p:tnLst>
          </p:tmpl>
        </p:tmplLst>
      </p:bldP>
      <p:bldP spid="9" grpId="0"/>
      <p:bldP spid="9" grpId="1"/>
      <p:bldP spid="9" grpId="2"/>
      <p:bldP spid="14" grpId="0"/>
      <p:bldP spid="14" grpId="1"/>
      <p:bldP spid="14" grpId="2"/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700"/>
                  </p:stCondLst>
                  <p:childTnLst>
                    <p:animMotion origin="layout" path="M -0.01455 2.13345E-6 L 1.62369E-6 2.13345E-6 " pathEditMode="relative" rAng="0" ptsTypes="AA">
                      <p:cBhvr>
                        <p:cTn dur="950" fill="hold"/>
                        <p:tgtEl>
                          <p:spTgt spid="1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728" y="0"/>
                    </p:animMotion>
                  </p:childTnLst>
                </p:cTn>
              </p:par>
            </p:tnLst>
          </p:tmpl>
        </p:tmplLst>
      </p:bldP>
      <p:bldP spid="17" grpId="2"/>
      <p:bldP spid="15" grpId="0">
        <p:tmplLst>
          <p:tmpl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700"/>
                  </p:stCondLst>
                  <p:childTnLst>
                    <p:animMotion origin="layout" path="M -0.01455 -2.09714E-6 L -4.54174E-6 -2.09714E-6 " pathEditMode="relative" rAng="0" ptsTypes="AA">
                      <p:cBhvr>
                        <p:cTn dur="950" fill="hold"/>
                        <p:tgtEl>
                          <p:spTgt spid="1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728" y="0"/>
                    </p:animMotion>
                  </p:childTnLst>
                </p:cTn>
              </p:par>
            </p:tnLst>
          </p:tmpl>
        </p:tmplLst>
      </p:bldP>
      <p:bldP spid="15" grpId="2"/>
    </p:bldLst>
  </p:timing>
  <p:extLst mod="1">
    <p:ext uri="{DCECCB84-F9BA-43D5-87BE-67443E8EF086}">
      <p15:sldGuideLst xmlns:p15="http://schemas.microsoft.com/office/powerpoint/2012/main">
        <p15:guide id="4" orient="horz" pos="4406">
          <p15:clr>
            <a:srgbClr val="C35EA4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974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 userDrawn="1"/>
        </p:nvSpPr>
        <p:spPr bwMode="white">
          <a:xfrm>
            <a:off x="4418866" y="6697627"/>
            <a:ext cx="3598742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 userDrawn="1"/>
        </p:nvSpPr>
        <p:spPr bwMode="white">
          <a:xfrm>
            <a:off x="4418866" y="6697627"/>
            <a:ext cx="3598742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8910" y="493939"/>
            <a:ext cx="7135291" cy="132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95958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288">
          <p15:clr>
            <a:srgbClr val="C35EA4"/>
          </p15:clr>
        </p15:guide>
        <p15:guide id="2" pos="7546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orient="horz" pos="4104">
          <p15:clr>
            <a:srgbClr val="C35EA4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ANIMATED">
    <p:bg bwMode="auto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3176" y="4395789"/>
            <a:ext cx="12433300" cy="2601913"/>
          </a:xfrm>
          <a:prstGeom prst="rect">
            <a:avLst/>
          </a:prstGeom>
          <a:solidFill>
            <a:srgbClr val="4DA0E2"/>
          </a:solidFill>
          <a:ln>
            <a:noFill/>
          </a:ln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" y="5843588"/>
            <a:ext cx="12433301" cy="1154113"/>
          </a:xfrm>
          <a:prstGeom prst="rect">
            <a:avLst/>
          </a:prstGeom>
          <a:solidFill>
            <a:srgbClr val="00188F"/>
          </a:solidFill>
          <a:ln>
            <a:noFill/>
          </a:ln>
          <a:ex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3176" y="3409951"/>
            <a:ext cx="12430127" cy="282575"/>
          </a:xfrm>
          <a:prstGeom prst="rect">
            <a:avLst/>
          </a:prstGeom>
          <a:solidFill>
            <a:srgbClr val="25B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3" name="Rectangle 12"/>
          <p:cNvSpPr/>
          <p:nvPr/>
        </p:nvSpPr>
        <p:spPr bwMode="white">
          <a:xfrm>
            <a:off x="0" y="-318"/>
            <a:ext cx="12435840" cy="699516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3551231"/>
            <a:ext cx="6399213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9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3" y="1713939"/>
            <a:ext cx="10058336" cy="1837298"/>
          </a:xfrm>
          <a:noFill/>
        </p:spPr>
        <p:txBody>
          <a:bodyPr lIns="146304" tIns="91440" rIns="146304" bIns="91440" anchor="t" anchorCtr="0"/>
          <a:lstStyle>
            <a:lvl1pPr>
              <a:defRPr sz="5999" spc="-100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176" y="4395789"/>
            <a:ext cx="12433300" cy="260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4" name="TextBox 7"/>
          <p:cNvSpPr txBox="1"/>
          <p:nvPr/>
        </p:nvSpPr>
        <p:spPr bwMode="white">
          <a:xfrm>
            <a:off x="4419577" y="6696086"/>
            <a:ext cx="3597322" cy="16466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49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+mn-lt"/>
              </a:rPr>
              <a:t>MICROSOFT CONFIDENTIAL – INTERNAL ONLY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8481739" y="294305"/>
            <a:ext cx="3657600" cy="461665"/>
          </a:xfrm>
        </p:spPr>
        <p:txBody>
          <a:bodyPr/>
          <a:lstStyle>
            <a:lvl1pPr marL="0" indent="0" algn="r">
              <a:buNone/>
              <a:defRPr sz="2000">
                <a:latin typeface="+mn-lt"/>
              </a:defRPr>
            </a:lvl1pPr>
            <a:lvl2pPr marL="342834" indent="0">
              <a:buNone/>
              <a:defRPr sz="2000"/>
            </a:lvl2pPr>
            <a:lvl3pPr marL="571390" indent="0">
              <a:buNone/>
              <a:defRPr sz="2000"/>
            </a:lvl3pPr>
            <a:lvl4pPr marL="799946" indent="0">
              <a:buNone/>
              <a:defRPr sz="2000"/>
            </a:lvl4pPr>
            <a:lvl5pPr marL="1028503" indent="0">
              <a:buNone/>
              <a:defRPr sz="2000"/>
            </a:lvl5pPr>
          </a:lstStyle>
          <a:p>
            <a:pPr lvl="0"/>
            <a:r>
              <a:rPr lang="en-US" dirty="0"/>
              <a:t>Session Code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274703" y="6026443"/>
            <a:ext cx="3657600" cy="461665"/>
          </a:xfrm>
        </p:spPr>
        <p:txBody>
          <a:bodyPr/>
          <a:lstStyle>
            <a:lvl1pPr marL="0" indent="0" algn="l">
              <a:buNone/>
              <a:defRPr sz="2000">
                <a:latin typeface="+mn-lt"/>
              </a:defRPr>
            </a:lvl1pPr>
            <a:lvl2pPr marL="342834" indent="0">
              <a:buNone/>
              <a:defRPr sz="2000"/>
            </a:lvl2pPr>
            <a:lvl3pPr marL="571390" indent="0">
              <a:buNone/>
              <a:defRPr sz="2000"/>
            </a:lvl3pPr>
            <a:lvl4pPr marL="799946" indent="0">
              <a:buNone/>
              <a:defRPr sz="2000"/>
            </a:lvl4pPr>
            <a:lvl5pPr marL="1028503" indent="0">
              <a:buNone/>
              <a:defRPr sz="2000"/>
            </a:lvl5pPr>
          </a:lstStyle>
          <a:p>
            <a:pPr lvl="0"/>
            <a:r>
              <a:rPr lang="en-US" dirty="0"/>
              <a:t>Yammer hashtag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1101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24000" decel="7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24000" decel="76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24000" decel="76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9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455 4.96142E-6 L -4.34261E-6 4.96142E-6 " pathEditMode="relative" rAng="0" ptsTypes="AA">
                                      <p:cBhvr>
                                        <p:cTn id="17" dur="9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accel="100000" autoRev="1" fill="hold" grpId="2" nodeType="withEffect">
                                  <p:stCondLst>
                                    <p:cond delay="5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9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1455 2.42851E-6 L -3.02783E-6 2.42851E-6 " pathEditMode="relative" rAng="0" ptsTypes="AA">
                                      <p:cBhvr>
                                        <p:cTn id="24" dur="9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" presetClass="emph" presetSubtype="0" accel="100000" autoRev="1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9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3" presetClass="path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31" dur="9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" presetClass="emph" presetSubtype="0" accel="10000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9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3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38" dur="9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" presetClass="emph" presetSubtype="0" accel="100000" autoRev="1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9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3" presetClass="path" presetSubtype="0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1455 2.13345E-6 L 1.62369E-6 2.13345E-6 " pathEditMode="relative" rAng="0" ptsTypes="AA">
                                      <p:cBhvr>
                                        <p:cTn id="45" dur="9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" presetClass="emph" presetSubtype="0" accel="10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9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3" presetClass="path" presetSubtype="0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1455 -2.09714E-6 L -4.54174E-6 -2.09714E-6 " pathEditMode="relative" rAng="0" ptsTypes="AA">
                                      <p:cBhvr>
                                        <p:cTn id="52" dur="9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" presetClass="emph" presetSubtype="0" accel="10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  <p:bldP spid="11" grpId="0" animBg="1"/>
      <p:bldP spid="13" grpId="0" animBg="1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800"/>
                  </p:stCondLst>
                  <p:childTnLst>
                    <p:animMotion origin="layout" path="M -0.01455 2.42851E-6 L -3.02783E-6 2.42851E-6 " pathEditMode="relative" rAng="0" ptsTypes="AA">
                      <p:cBhvr>
                        <p:cTn dur="95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728" y="0"/>
                    </p:animMotion>
                  </p:childTnLst>
                </p:cTn>
              </p:par>
            </p:tnLst>
          </p:tmpl>
        </p:tmplLst>
      </p:bldP>
      <p:bldP spid="5" grpId="2">
        <p:tmplLst>
          <p:tmpl>
            <p:tnLst>
              <p:par>
                <p:cTn presetID="6" presetClass="emph" presetSubtype="0" accel="100000" autoRev="1" fill="hold" nodeType="withEffect">
                  <p:stCondLst>
                    <p:cond delay="100"/>
                  </p:stCondLst>
                  <p:childTnLst>
                    <p:animScale>
                      <p:cBhvr>
                        <p:cTn dur="500" fill="hold"/>
                        <p:tgtEl>
                          <p:spTgt spid="5"/>
                        </p:tgtEl>
                      </p:cBhvr>
                      <p:by x="95000" y="95000"/>
                    </p:animScale>
                  </p:childTnLst>
                </p:cTn>
              </p:par>
            </p:tnLst>
          </p:tmpl>
        </p:tmplLst>
      </p:bldP>
      <p:bldP spid="9" grpId="0"/>
      <p:bldP spid="9" grpId="1"/>
      <p:bldP spid="9" grpId="2"/>
      <p:bldP spid="14" grpId="0"/>
      <p:bldP spid="14" grpId="1"/>
      <p:bldP spid="14" grpId="2"/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700"/>
                  </p:stCondLst>
                  <p:childTnLst>
                    <p:animMotion origin="layout" path="M -0.01455 2.13345E-6 L 1.62369E-6 2.13345E-6 " pathEditMode="relative" rAng="0" ptsTypes="AA">
                      <p:cBhvr>
                        <p:cTn dur="950" fill="hold"/>
                        <p:tgtEl>
                          <p:spTgt spid="1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728" y="0"/>
                    </p:animMotion>
                  </p:childTnLst>
                </p:cTn>
              </p:par>
            </p:tnLst>
          </p:tmpl>
        </p:tmplLst>
      </p:bldP>
      <p:bldP spid="17" grpId="2"/>
      <p:bldP spid="15" grpId="0">
        <p:tmplLst>
          <p:tmpl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700"/>
                  </p:stCondLst>
                  <p:childTnLst>
                    <p:animMotion origin="layout" path="M -0.01455 -2.09714E-6 L -4.54174E-6 -2.09714E-6 " pathEditMode="relative" rAng="0" ptsTypes="AA">
                      <p:cBhvr>
                        <p:cTn dur="950" fill="hold"/>
                        <p:tgtEl>
                          <p:spTgt spid="1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728" y="0"/>
                    </p:animMotion>
                  </p:childTnLst>
                </p:cTn>
              </p:par>
            </p:tnLst>
          </p:tmpl>
        </p:tmplLst>
      </p:bldP>
      <p:bldP spid="15" grpId="2"/>
    </p:bld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STATI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3505774"/>
            <a:ext cx="6399213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9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3" y="1668482"/>
            <a:ext cx="10058336" cy="1837298"/>
          </a:xfrm>
          <a:noFill/>
        </p:spPr>
        <p:txBody>
          <a:bodyPr lIns="146304" tIns="91440" rIns="146304" bIns="91440" anchor="t" anchorCtr="0"/>
          <a:lstStyle>
            <a:lvl1pPr>
              <a:defRPr sz="5999" spc="-100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176" y="4395789"/>
            <a:ext cx="12433300" cy="260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4" name="TextBox 7"/>
          <p:cNvSpPr txBox="1"/>
          <p:nvPr/>
        </p:nvSpPr>
        <p:spPr bwMode="white">
          <a:xfrm>
            <a:off x="4419577" y="6696086"/>
            <a:ext cx="3597323" cy="16466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914187" rtl="0" eaLnBrk="1" latinLnBrk="0" hangingPunct="1"/>
            <a:r>
              <a:rPr lang="en-US" sz="1049" b="0" kern="120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MICROSOFT CONFIDENTIAL – INTERNAL ONLY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8504083" y="285943"/>
            <a:ext cx="3657600" cy="461665"/>
          </a:xfrm>
        </p:spPr>
        <p:txBody>
          <a:bodyPr/>
          <a:lstStyle>
            <a:lvl1pPr marL="0" indent="0" algn="r">
              <a:buNone/>
              <a:defRPr sz="2000">
                <a:latin typeface="+mn-lt"/>
              </a:defRPr>
            </a:lvl1pPr>
            <a:lvl2pPr marL="342834" indent="0">
              <a:buNone/>
              <a:defRPr sz="2000"/>
            </a:lvl2pPr>
            <a:lvl3pPr marL="571390" indent="0">
              <a:buNone/>
              <a:defRPr sz="2000"/>
            </a:lvl3pPr>
            <a:lvl4pPr marL="799946" indent="0">
              <a:buNone/>
              <a:defRPr sz="2000"/>
            </a:lvl4pPr>
            <a:lvl5pPr marL="1028503" indent="0">
              <a:buNone/>
              <a:defRPr sz="2000"/>
            </a:lvl5pPr>
          </a:lstStyle>
          <a:p>
            <a:pPr lvl="0"/>
            <a:r>
              <a:rPr lang="en-US" dirty="0"/>
              <a:t>Session Code</a:t>
            </a:r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280052" y="6045468"/>
            <a:ext cx="3657600" cy="461665"/>
          </a:xfrm>
        </p:spPr>
        <p:txBody>
          <a:bodyPr/>
          <a:lstStyle>
            <a:lvl1pPr marL="0" indent="0" algn="l">
              <a:buNone/>
              <a:defRPr sz="2000">
                <a:latin typeface="+mn-lt"/>
              </a:defRPr>
            </a:lvl1pPr>
            <a:lvl2pPr marL="342834" indent="0">
              <a:buNone/>
              <a:defRPr sz="2000"/>
            </a:lvl2pPr>
            <a:lvl3pPr marL="571390" indent="0">
              <a:buNone/>
              <a:defRPr sz="2000"/>
            </a:lvl3pPr>
            <a:lvl4pPr marL="799946" indent="0">
              <a:buNone/>
              <a:defRPr sz="2000"/>
            </a:lvl4pPr>
            <a:lvl5pPr marL="1028503" indent="0">
              <a:buNone/>
              <a:defRPr sz="2000"/>
            </a:lvl5pPr>
          </a:lstStyle>
          <a:p>
            <a:pPr lvl="0"/>
            <a:r>
              <a:rPr lang="en-US" dirty="0"/>
              <a:t>Yammer hashtag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0838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ity Slide">
    <p:bg bwMode="gray"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562992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STATI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3505774"/>
            <a:ext cx="6399213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3" y="1668482"/>
            <a:ext cx="10058336" cy="1837298"/>
          </a:xfrm>
          <a:noFill/>
        </p:spPr>
        <p:txBody>
          <a:bodyPr lIns="146304" tIns="91440" rIns="146304" bIns="91440" anchor="t" anchorCtr="0"/>
          <a:lstStyle>
            <a:lvl1pPr>
              <a:defRPr sz="6000" spc="-100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3175" y="4395788"/>
            <a:ext cx="12433300" cy="260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Box 7"/>
          <p:cNvSpPr txBox="1"/>
          <p:nvPr userDrawn="1"/>
        </p:nvSpPr>
        <p:spPr bwMode="white">
          <a:xfrm>
            <a:off x="4454934" y="6697627"/>
            <a:ext cx="3526606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914363" rtl="0" eaLnBrk="1" latinLnBrk="0" hangingPunct="1"/>
            <a:r>
              <a:rPr lang="en-US" sz="1050" b="0" kern="120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MICROSOFT CONFIDENTIAL – INTERNAL ONLY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8504082" y="285943"/>
            <a:ext cx="3657600" cy="461665"/>
          </a:xfrm>
        </p:spPr>
        <p:txBody>
          <a:bodyPr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</a:t>
            </a:r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280051" y="6045467"/>
            <a:ext cx="3657600" cy="461665"/>
          </a:xfrm>
        </p:spPr>
        <p:txBody>
          <a:bodyPr/>
          <a:lstStyle>
            <a:lvl1pPr marL="0" indent="0" algn="l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Yammer hashtag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7864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57" indent="0">
              <a:buNone/>
              <a:defRPr/>
            </a:lvl3pPr>
            <a:lvl4pPr marL="457112" indent="0">
              <a:buNone/>
              <a:defRPr/>
            </a:lvl4pPr>
            <a:lvl5pPr marL="685669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3145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57" indent="0">
              <a:buNone/>
              <a:defRPr/>
            </a:lvl3pPr>
            <a:lvl4pPr marL="457112" indent="0">
              <a:buNone/>
              <a:defRPr/>
            </a:lvl4pPr>
            <a:lvl5pPr marL="685669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5616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2092881"/>
          </a:xfrm>
        </p:spPr>
        <p:txBody>
          <a:bodyPr>
            <a:spAutoFit/>
          </a:bodyPr>
          <a:lstStyle>
            <a:lvl1pPr>
              <a:defRPr sz="39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Box 7"/>
          <p:cNvSpPr txBox="1"/>
          <p:nvPr/>
        </p:nvSpPr>
        <p:spPr bwMode="white">
          <a:xfrm>
            <a:off x="4419577" y="6696086"/>
            <a:ext cx="3597322" cy="16466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49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4070111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2092881"/>
          </a:xfrm>
        </p:spPr>
        <p:txBody>
          <a:bodyPr>
            <a:spAutoFit/>
          </a:bodyPr>
          <a:lstStyle>
            <a:lvl1pPr>
              <a:defRPr sz="3999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Box 7"/>
          <p:cNvSpPr txBox="1"/>
          <p:nvPr/>
        </p:nvSpPr>
        <p:spPr bwMode="white">
          <a:xfrm>
            <a:off x="4419577" y="6696086"/>
            <a:ext cx="3597322" cy="16466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49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1219937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7"/>
          <p:cNvSpPr txBox="1"/>
          <p:nvPr/>
        </p:nvSpPr>
        <p:spPr bwMode="white">
          <a:xfrm>
            <a:off x="4419577" y="6696086"/>
            <a:ext cx="3597322" cy="16466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49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4113133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/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/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7"/>
          <p:cNvSpPr txBox="1"/>
          <p:nvPr/>
        </p:nvSpPr>
        <p:spPr bwMode="white">
          <a:xfrm>
            <a:off x="4419577" y="6696086"/>
            <a:ext cx="3597322" cy="16466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49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38909265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2425279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7"/>
          <p:cNvSpPr txBox="1"/>
          <p:nvPr/>
        </p:nvSpPr>
        <p:spPr bwMode="white">
          <a:xfrm>
            <a:off x="4419577" y="6696086"/>
            <a:ext cx="3597322" cy="16466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49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5021554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2425279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199"/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199"/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7"/>
          <p:cNvSpPr txBox="1"/>
          <p:nvPr/>
        </p:nvSpPr>
        <p:spPr bwMode="white">
          <a:xfrm>
            <a:off x="4419577" y="6696086"/>
            <a:ext cx="3597322" cy="16466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49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5376243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Box 7"/>
          <p:cNvSpPr txBox="1"/>
          <p:nvPr/>
        </p:nvSpPr>
        <p:spPr bwMode="white">
          <a:xfrm>
            <a:off x="4419577" y="6696086"/>
            <a:ext cx="3597322" cy="16466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49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6229785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4"/>
            <a:ext cx="73151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40" y="4868863"/>
            <a:ext cx="7315198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9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7448" y="304193"/>
            <a:ext cx="4409440" cy="6400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 bwMode="white">
          <a:xfrm>
            <a:off x="4419577" y="6696086"/>
            <a:ext cx="3597323" cy="16466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914187" rtl="0" eaLnBrk="1" latinLnBrk="0" hangingPunct="1"/>
            <a:r>
              <a:rPr lang="en-US" sz="1049" b="0" kern="120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018263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ity Slide">
    <p:bg bwMode="gray"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338779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4"/>
            <a:ext cx="4571278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" y="3410197"/>
            <a:ext cx="12435840" cy="3104213"/>
          </a:xfrm>
          <a:prstGeom prst="rect">
            <a:avLst/>
          </a:prstGeom>
        </p:spPr>
      </p:pic>
      <p:sp>
        <p:nvSpPr>
          <p:cNvPr id="5" name="TextBox 7"/>
          <p:cNvSpPr txBox="1"/>
          <p:nvPr/>
        </p:nvSpPr>
        <p:spPr bwMode="white">
          <a:xfrm>
            <a:off x="4419577" y="6696086"/>
            <a:ext cx="3597323" cy="16466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914187" rtl="0" eaLnBrk="1" latinLnBrk="0" hangingPunct="1"/>
            <a:r>
              <a:rPr lang="en-US" sz="1049" b="0" kern="120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3369521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991989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603585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 Layout_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3226" y="2125664"/>
            <a:ext cx="8219813" cy="1828800"/>
          </a:xfrm>
        </p:spPr>
        <p:txBody>
          <a:bodyPr/>
          <a:lstStyle>
            <a:lvl1pPr>
              <a:defRPr sz="5999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Box 7"/>
          <p:cNvSpPr txBox="1"/>
          <p:nvPr/>
        </p:nvSpPr>
        <p:spPr bwMode="white">
          <a:xfrm>
            <a:off x="4419577" y="6696086"/>
            <a:ext cx="3597323" cy="16466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914187" rtl="0" eaLnBrk="1" latinLnBrk="0" hangingPunct="1"/>
            <a:r>
              <a:rPr lang="en-US" sz="1049" b="0" kern="120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9695289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Layout_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189038" y="2125664"/>
            <a:ext cx="10058399" cy="917575"/>
          </a:xfrm>
        </p:spPr>
        <p:txBody>
          <a:bodyPr/>
          <a:lstStyle>
            <a:lvl1pPr marL="282520" indent="-282520">
              <a:tabLst>
                <a:tab pos="282520" algn="l"/>
              </a:tabLst>
              <a:defRPr sz="5999" baseline="0"/>
            </a:lvl1pPr>
          </a:lstStyle>
          <a:p>
            <a:r>
              <a:rPr lang="en-US" dirty="0"/>
              <a:t>“	Add a quote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761038" y="4868847"/>
            <a:ext cx="5486400" cy="1071062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3199" baseline="0">
                <a:latin typeface="+mj-lt"/>
              </a:defRPr>
            </a:lvl1pPr>
          </a:lstStyle>
          <a:p>
            <a:pPr lvl="0"/>
            <a:r>
              <a:rPr lang="en-US" dirty="0"/>
              <a:t>Author’s 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5" name="TextBox 7"/>
          <p:cNvSpPr txBox="1"/>
          <p:nvPr/>
        </p:nvSpPr>
        <p:spPr bwMode="white">
          <a:xfrm>
            <a:off x="4419577" y="6696086"/>
            <a:ext cx="3597322" cy="16466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49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4566472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40" y="1241426"/>
            <a:ext cx="5486399" cy="2012859"/>
          </a:xfrm>
        </p:spPr>
        <p:txBody>
          <a:bodyPr>
            <a:spAutoFit/>
          </a:bodyPr>
          <a:lstStyle>
            <a:lvl1pPr>
              <a:defRPr sz="659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99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824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/>
        </p:nvSpPr>
        <p:spPr bwMode="white">
          <a:xfrm>
            <a:off x="4419577" y="6696086"/>
            <a:ext cx="3597322" cy="16466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49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723701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/>
        </p:nvSpPr>
        <p:spPr bwMode="white">
          <a:xfrm>
            <a:off x="4419577" y="6696086"/>
            <a:ext cx="3597322" cy="16466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49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5610931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2" tIns="46632" rIns="46632" bIns="466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8"/>
            <a:ext cx="11887199" cy="1995931"/>
          </a:xfrm>
        </p:spPr>
        <p:txBody>
          <a:bodyPr/>
          <a:lstStyle>
            <a:lvl1pPr marL="0" indent="0">
              <a:buNone/>
              <a:defRPr sz="3299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8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9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40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795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403362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_colo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274638" y="6294477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54" tIns="146283" rIns="182854" bIns="146283" numCol="1" anchor="t" anchorCtr="0" compatLnSpc="1">
            <a:prstTxWarp prst="textNoShape">
              <a:avLst/>
            </a:prstTxWarp>
            <a:spAutoFit/>
          </a:bodyPr>
          <a:lstStyle/>
          <a:p>
            <a:pPr defTabSz="932111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0485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Box 7"/>
          <p:cNvSpPr txBox="1"/>
          <p:nvPr userDrawn="1"/>
        </p:nvSpPr>
        <p:spPr bwMode="white">
          <a:xfrm>
            <a:off x="4418866" y="6697627"/>
            <a:ext cx="3598742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9" y="1212851"/>
            <a:ext cx="11887200" cy="2443746"/>
          </a:xfrm>
          <a:prstGeom prst="rect">
            <a:avLst/>
          </a:prstGeom>
        </p:spPr>
        <p:txBody>
          <a:bodyPr/>
          <a:lstStyle>
            <a:lvl1pPr marL="29045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35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390" indent="-280935">
              <a:buClr>
                <a:schemeClr val="tx1"/>
              </a:buClr>
              <a:buSzPct val="90000"/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84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404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8960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99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5925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4560" y="1144706"/>
            <a:ext cx="9327356" cy="2435131"/>
          </a:xfrm>
        </p:spPr>
        <p:txBody>
          <a:bodyPr anchor="b"/>
          <a:lstStyle>
            <a:lvl1pPr algn="ctr">
              <a:defRPr sz="611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4560" y="3673745"/>
            <a:ext cx="9327356" cy="523733"/>
          </a:xfrm>
        </p:spPr>
        <p:txBody>
          <a:bodyPr/>
          <a:lstStyle>
            <a:lvl1pPr marL="0" indent="0" algn="ctr">
              <a:buNone/>
              <a:defRPr sz="2448"/>
            </a:lvl1pPr>
            <a:lvl2pPr marL="466298" indent="0" algn="ctr">
              <a:buNone/>
              <a:defRPr sz="2040"/>
            </a:lvl2pPr>
            <a:lvl3pPr marL="932597" indent="0" algn="ctr">
              <a:buNone/>
              <a:defRPr sz="1836"/>
            </a:lvl3pPr>
            <a:lvl4pPr marL="1398895" indent="0" algn="ctr">
              <a:buNone/>
              <a:defRPr sz="1632"/>
            </a:lvl4pPr>
            <a:lvl5pPr marL="1865193" indent="0" algn="ctr">
              <a:buNone/>
              <a:defRPr sz="1632"/>
            </a:lvl5pPr>
            <a:lvl6pPr marL="2331491" indent="0" algn="ctr">
              <a:buNone/>
              <a:defRPr sz="1632"/>
            </a:lvl6pPr>
            <a:lvl7pPr marL="2797790" indent="0" algn="ctr">
              <a:buNone/>
              <a:defRPr sz="1632"/>
            </a:lvl7pPr>
            <a:lvl8pPr marL="3264088" indent="0" algn="ctr">
              <a:buNone/>
              <a:defRPr sz="1632"/>
            </a:lvl8pPr>
            <a:lvl9pPr marL="3730386" indent="0" algn="ctr">
              <a:buNone/>
              <a:defRPr sz="1632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5008" y="6482889"/>
            <a:ext cx="2798207" cy="372394"/>
          </a:xfrm>
          <a:prstGeom prst="rect">
            <a:avLst/>
          </a:prstGeom>
        </p:spPr>
        <p:txBody>
          <a:bodyPr/>
          <a:lstStyle/>
          <a:p>
            <a:fld id="{73B56CCA-43F1-4B3F-A155-C1DEFF4B37D1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19583" y="6482889"/>
            <a:ext cx="4197310" cy="37239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83260" y="6482889"/>
            <a:ext cx="2798207" cy="372394"/>
          </a:xfrm>
          <a:prstGeom prst="rect">
            <a:avLst/>
          </a:prstGeom>
        </p:spPr>
        <p:txBody>
          <a:bodyPr/>
          <a:lstStyle/>
          <a:p>
            <a:fld id="{21E8D164-ACF8-43CB-8D0C-62B3D727D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6420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nnouncing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75399" y="2284962"/>
            <a:ext cx="7086439" cy="1015663"/>
          </a:xfrm>
          <a:noFill/>
        </p:spPr>
        <p:txBody>
          <a:bodyPr wrap="square" tIns="91440" bIns="91440" anchor="b" anchorCtr="0">
            <a:spAutoFit/>
          </a:bodyPr>
          <a:lstStyle>
            <a:lvl1pPr>
              <a:defRPr sz="5999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Announcing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096036" y="3768007"/>
            <a:ext cx="7087559" cy="6832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/>
              <a:t>Content placeholder</a:t>
            </a:r>
          </a:p>
        </p:txBody>
      </p:sp>
    </p:spTree>
    <p:extLst>
      <p:ext uri="{BB962C8B-B14F-4D97-AF65-F5344CB8AC3E}">
        <p14:creationId xmlns:p14="http://schemas.microsoft.com/office/powerpoint/2010/main" val="2941060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-4.28389E-6 2.19246E-6 " pathEditMode="relative" rAng="0" ptsTypes="AA">
                                      <p:cBhvr>
                                        <p:cTn id="12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-0.03944 -0.00046 L -4.28389E-6 2.19246E-6 " pathEditMode="relative" rAng="0" ptsTypes="AA">
                      <p:cBhvr>
                        <p:cTn dur="60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828910" y="493939"/>
            <a:ext cx="7135291" cy="132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82383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288">
          <p15:clr>
            <a:srgbClr val="C35EA4"/>
          </p15:clr>
        </p15:guide>
        <p15:guide id="2" pos="7546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orient="horz" pos="4104">
          <p15:clr>
            <a:srgbClr val="C35EA4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NIMATED">
    <p:bg bwMode="auto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>
            <a:spLocks noChangeArrowheads="1"/>
          </p:cNvSpPr>
          <p:nvPr userDrawn="1"/>
        </p:nvSpPr>
        <p:spPr bwMode="auto">
          <a:xfrm>
            <a:off x="3176" y="4395789"/>
            <a:ext cx="12433300" cy="2601913"/>
          </a:xfrm>
          <a:prstGeom prst="rect">
            <a:avLst/>
          </a:prstGeom>
          <a:solidFill>
            <a:srgbClr val="4DA0E2"/>
          </a:solidFill>
          <a:ln>
            <a:noFill/>
          </a:ln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1" y="5843588"/>
            <a:ext cx="12433301" cy="1154113"/>
          </a:xfrm>
          <a:prstGeom prst="rect">
            <a:avLst/>
          </a:prstGeom>
          <a:solidFill>
            <a:srgbClr val="00188F"/>
          </a:solidFill>
          <a:ln>
            <a:noFill/>
          </a:ln>
          <a:ex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3176" y="3409951"/>
            <a:ext cx="12430127" cy="282575"/>
          </a:xfrm>
          <a:prstGeom prst="rect">
            <a:avLst/>
          </a:prstGeom>
          <a:solidFill>
            <a:srgbClr val="25B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3" name="Rectangle 12"/>
          <p:cNvSpPr/>
          <p:nvPr userDrawn="1"/>
        </p:nvSpPr>
        <p:spPr bwMode="white">
          <a:xfrm>
            <a:off x="0" y="-318"/>
            <a:ext cx="12435840" cy="699516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3551231"/>
            <a:ext cx="6399213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9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3" y="1713939"/>
            <a:ext cx="10058336" cy="1837298"/>
          </a:xfrm>
          <a:noFill/>
        </p:spPr>
        <p:txBody>
          <a:bodyPr lIns="146304" tIns="91440" rIns="146304" bIns="91440" anchor="t" anchorCtr="0"/>
          <a:lstStyle>
            <a:lvl1pPr>
              <a:defRPr sz="5999" spc="-100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3176" y="4395789"/>
            <a:ext cx="12433300" cy="260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4" name="TextBox 7"/>
          <p:cNvSpPr txBox="1"/>
          <p:nvPr userDrawn="1"/>
        </p:nvSpPr>
        <p:spPr bwMode="white">
          <a:xfrm>
            <a:off x="4419577" y="6696086"/>
            <a:ext cx="3597322" cy="16466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49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+mn-lt"/>
              </a:rPr>
              <a:t>MICROSOFT CONFIDENTIAL – INTERNAL ONLY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8481739" y="294305"/>
            <a:ext cx="3657600" cy="461665"/>
          </a:xfrm>
        </p:spPr>
        <p:txBody>
          <a:bodyPr/>
          <a:lstStyle>
            <a:lvl1pPr marL="0" indent="0" algn="r">
              <a:buNone/>
              <a:defRPr sz="2000">
                <a:latin typeface="+mn-lt"/>
              </a:defRPr>
            </a:lvl1pPr>
            <a:lvl2pPr marL="342834" indent="0">
              <a:buNone/>
              <a:defRPr sz="2000"/>
            </a:lvl2pPr>
            <a:lvl3pPr marL="571390" indent="0">
              <a:buNone/>
              <a:defRPr sz="2000"/>
            </a:lvl3pPr>
            <a:lvl4pPr marL="799946" indent="0">
              <a:buNone/>
              <a:defRPr sz="2000"/>
            </a:lvl4pPr>
            <a:lvl5pPr marL="1028503" indent="0">
              <a:buNone/>
              <a:defRPr sz="2000"/>
            </a:lvl5pPr>
          </a:lstStyle>
          <a:p>
            <a:pPr lvl="0"/>
            <a:r>
              <a:rPr lang="en-US" dirty="0"/>
              <a:t>Session Code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274703" y="6026443"/>
            <a:ext cx="3657600" cy="461665"/>
          </a:xfrm>
        </p:spPr>
        <p:txBody>
          <a:bodyPr/>
          <a:lstStyle>
            <a:lvl1pPr marL="0" indent="0" algn="l">
              <a:buNone/>
              <a:defRPr sz="2000">
                <a:latin typeface="+mn-lt"/>
              </a:defRPr>
            </a:lvl1pPr>
            <a:lvl2pPr marL="342834" indent="0">
              <a:buNone/>
              <a:defRPr sz="2000"/>
            </a:lvl2pPr>
            <a:lvl3pPr marL="571390" indent="0">
              <a:buNone/>
              <a:defRPr sz="2000"/>
            </a:lvl3pPr>
            <a:lvl4pPr marL="799946" indent="0">
              <a:buNone/>
              <a:defRPr sz="2000"/>
            </a:lvl4pPr>
            <a:lvl5pPr marL="1028503" indent="0">
              <a:buNone/>
              <a:defRPr sz="2000"/>
            </a:lvl5pPr>
          </a:lstStyle>
          <a:p>
            <a:pPr lvl="0"/>
            <a:r>
              <a:rPr lang="en-US" dirty="0"/>
              <a:t>Yammer hashtag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2529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24000" decel="7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24000" decel="76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24000" decel="76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9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455 4.96142E-6 L -4.34261E-6 4.96142E-6 " pathEditMode="relative" rAng="0" ptsTypes="AA">
                                      <p:cBhvr>
                                        <p:cTn id="17" dur="9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accel="100000" autoRev="1" fill="hold" grpId="2" nodeType="withEffect">
                                  <p:stCondLst>
                                    <p:cond delay="5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9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1455 2.42851E-6 L -3.02783E-6 2.42851E-6 " pathEditMode="relative" rAng="0" ptsTypes="AA">
                                      <p:cBhvr>
                                        <p:cTn id="24" dur="9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" presetClass="emph" presetSubtype="0" accel="100000" autoRev="1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9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3" presetClass="path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31" dur="9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" presetClass="emph" presetSubtype="0" accel="10000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9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3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38" dur="9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" presetClass="emph" presetSubtype="0" accel="100000" autoRev="1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9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3" presetClass="path" presetSubtype="0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1455 2.13345E-6 L 1.62369E-6 2.13345E-6 " pathEditMode="relative" rAng="0" ptsTypes="AA">
                                      <p:cBhvr>
                                        <p:cTn id="45" dur="9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" presetClass="emph" presetSubtype="0" accel="10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9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3" presetClass="path" presetSubtype="0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1455 -2.09714E-6 L -4.54174E-6 -2.09714E-6 " pathEditMode="relative" rAng="0" ptsTypes="AA">
                                      <p:cBhvr>
                                        <p:cTn id="52" dur="9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" presetClass="emph" presetSubtype="0" accel="10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  <p:bldP spid="11" grpId="0" animBg="1"/>
      <p:bldP spid="13" grpId="0" animBg="1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800"/>
                  </p:stCondLst>
                  <p:childTnLst>
                    <p:animMotion origin="layout" path="M -0.01455 2.42851E-6 L -3.02783E-6 2.42851E-6 " pathEditMode="relative" rAng="0" ptsTypes="AA">
                      <p:cBhvr>
                        <p:cTn dur="95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728" y="0"/>
                    </p:animMotion>
                  </p:childTnLst>
                </p:cTn>
              </p:par>
            </p:tnLst>
          </p:tmpl>
        </p:tmplLst>
      </p:bldP>
      <p:bldP spid="5" grpId="2">
        <p:tmplLst>
          <p:tmpl>
            <p:tnLst>
              <p:par>
                <p:cTn presetID="6" presetClass="emph" presetSubtype="0" accel="100000" autoRev="1" fill="hold" nodeType="withEffect">
                  <p:stCondLst>
                    <p:cond delay="100"/>
                  </p:stCondLst>
                  <p:childTnLst>
                    <p:animScale>
                      <p:cBhvr>
                        <p:cTn dur="500" fill="hold"/>
                        <p:tgtEl>
                          <p:spTgt spid="5"/>
                        </p:tgtEl>
                      </p:cBhvr>
                      <p:by x="95000" y="95000"/>
                    </p:animScale>
                  </p:childTnLst>
                </p:cTn>
              </p:par>
            </p:tnLst>
          </p:tmpl>
        </p:tmplLst>
      </p:bldP>
      <p:bldP spid="9" grpId="0"/>
      <p:bldP spid="9" grpId="1"/>
      <p:bldP spid="9" grpId="2"/>
      <p:bldP spid="14" grpId="0"/>
      <p:bldP spid="14" grpId="1"/>
      <p:bldP spid="14" grpId="2"/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700"/>
                  </p:stCondLst>
                  <p:childTnLst>
                    <p:animMotion origin="layout" path="M -0.01455 2.13345E-6 L 1.62369E-6 2.13345E-6 " pathEditMode="relative" rAng="0" ptsTypes="AA">
                      <p:cBhvr>
                        <p:cTn dur="950" fill="hold"/>
                        <p:tgtEl>
                          <p:spTgt spid="1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728" y="0"/>
                    </p:animMotion>
                  </p:childTnLst>
                </p:cTn>
              </p:par>
            </p:tnLst>
          </p:tmpl>
        </p:tmplLst>
      </p:bldP>
      <p:bldP spid="17" grpId="2"/>
      <p:bldP spid="15" grpId="0">
        <p:tmplLst>
          <p:tmpl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700"/>
                  </p:stCondLst>
                  <p:childTnLst>
                    <p:animMotion origin="layout" path="M -0.01455 -2.09714E-6 L -4.54174E-6 -2.09714E-6 " pathEditMode="relative" rAng="0" ptsTypes="AA">
                      <p:cBhvr>
                        <p:cTn dur="950" fill="hold"/>
                        <p:tgtEl>
                          <p:spTgt spid="1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728" y="0"/>
                    </p:animMotion>
                  </p:childTnLst>
                </p:cTn>
              </p:par>
            </p:tnLst>
          </p:tmpl>
        </p:tmplLst>
      </p:bldP>
      <p:bldP spid="15" grpId="2"/>
    </p:bldLst>
  </p:timing>
  <p:extLst mod="1">
    <p:ext uri="{DCECCB84-F9BA-43D5-87BE-67443E8EF086}">
      <p15:sldGuideLst xmlns:p15="http://schemas.microsoft.com/office/powerpoint/2012/main">
        <p15:guide id="4" orient="horz" pos="4406">
          <p15:clr>
            <a:srgbClr val="C35EA4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STATI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3505774"/>
            <a:ext cx="6399213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9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3" y="1668482"/>
            <a:ext cx="10058336" cy="1837298"/>
          </a:xfrm>
          <a:noFill/>
        </p:spPr>
        <p:txBody>
          <a:bodyPr lIns="146304" tIns="91440" rIns="146304" bIns="91440" anchor="t" anchorCtr="0"/>
          <a:lstStyle>
            <a:lvl1pPr>
              <a:defRPr sz="5999" spc="-100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3176" y="4395789"/>
            <a:ext cx="12433300" cy="260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4" name="TextBox 7"/>
          <p:cNvSpPr txBox="1"/>
          <p:nvPr userDrawn="1"/>
        </p:nvSpPr>
        <p:spPr bwMode="white">
          <a:xfrm>
            <a:off x="4419577" y="6696086"/>
            <a:ext cx="3597323" cy="16466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914187" rtl="0" eaLnBrk="1" latinLnBrk="0" hangingPunct="1"/>
            <a:r>
              <a:rPr lang="en-US" sz="1049" b="0" kern="120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MICROSOFT CONFIDENTIAL – INTERNAL ONLY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8504083" y="285943"/>
            <a:ext cx="3657600" cy="461665"/>
          </a:xfrm>
        </p:spPr>
        <p:txBody>
          <a:bodyPr/>
          <a:lstStyle>
            <a:lvl1pPr marL="0" indent="0" algn="r">
              <a:buNone/>
              <a:defRPr sz="2000">
                <a:latin typeface="+mn-lt"/>
              </a:defRPr>
            </a:lvl1pPr>
            <a:lvl2pPr marL="342834" indent="0">
              <a:buNone/>
              <a:defRPr sz="2000"/>
            </a:lvl2pPr>
            <a:lvl3pPr marL="571390" indent="0">
              <a:buNone/>
              <a:defRPr sz="2000"/>
            </a:lvl3pPr>
            <a:lvl4pPr marL="799946" indent="0">
              <a:buNone/>
              <a:defRPr sz="2000"/>
            </a:lvl4pPr>
            <a:lvl5pPr marL="1028503" indent="0">
              <a:buNone/>
              <a:defRPr sz="2000"/>
            </a:lvl5pPr>
          </a:lstStyle>
          <a:p>
            <a:pPr lvl="0"/>
            <a:r>
              <a:rPr lang="en-US" dirty="0"/>
              <a:t>Session Code</a:t>
            </a:r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280052" y="6045468"/>
            <a:ext cx="3657600" cy="461665"/>
          </a:xfrm>
        </p:spPr>
        <p:txBody>
          <a:bodyPr/>
          <a:lstStyle>
            <a:lvl1pPr marL="0" indent="0" algn="l">
              <a:buNone/>
              <a:defRPr sz="2000">
                <a:latin typeface="+mn-lt"/>
              </a:defRPr>
            </a:lvl1pPr>
            <a:lvl2pPr marL="342834" indent="0">
              <a:buNone/>
              <a:defRPr sz="2000"/>
            </a:lvl2pPr>
            <a:lvl3pPr marL="571390" indent="0">
              <a:buNone/>
              <a:defRPr sz="2000"/>
            </a:lvl3pPr>
            <a:lvl4pPr marL="799946" indent="0">
              <a:buNone/>
              <a:defRPr sz="2000"/>
            </a:lvl4pPr>
            <a:lvl5pPr marL="1028503" indent="0">
              <a:buNone/>
              <a:defRPr sz="2000"/>
            </a:lvl5pPr>
          </a:lstStyle>
          <a:p>
            <a:pPr lvl="0"/>
            <a:r>
              <a:rPr lang="en-US" dirty="0"/>
              <a:t>Yammer hashtag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64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ity Slide">
    <p:bg bwMode="gray"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29273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57" indent="0">
              <a:buNone/>
              <a:defRPr/>
            </a:lvl3pPr>
            <a:lvl4pPr marL="457112" indent="0">
              <a:buNone/>
              <a:defRPr/>
            </a:lvl4pPr>
            <a:lvl5pPr marL="685669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Box 7"/>
          <p:cNvSpPr txBox="1"/>
          <p:nvPr userDrawn="1"/>
        </p:nvSpPr>
        <p:spPr bwMode="white">
          <a:xfrm>
            <a:off x="4419577" y="6696086"/>
            <a:ext cx="3597322" cy="16466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49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7556734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57" indent="0">
              <a:buNone/>
              <a:defRPr/>
            </a:lvl3pPr>
            <a:lvl4pPr marL="457112" indent="0">
              <a:buNone/>
              <a:defRPr/>
            </a:lvl4pPr>
            <a:lvl5pPr marL="685669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Box 7"/>
          <p:cNvSpPr txBox="1"/>
          <p:nvPr userDrawn="1"/>
        </p:nvSpPr>
        <p:spPr bwMode="white">
          <a:xfrm>
            <a:off x="4419577" y="6696086"/>
            <a:ext cx="3597322" cy="16466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49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9314514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2092881"/>
          </a:xfrm>
        </p:spPr>
        <p:txBody>
          <a:bodyPr>
            <a:spAutoFit/>
          </a:bodyPr>
          <a:lstStyle>
            <a:lvl1pPr>
              <a:defRPr sz="39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Box 7"/>
          <p:cNvSpPr txBox="1"/>
          <p:nvPr userDrawn="1"/>
        </p:nvSpPr>
        <p:spPr bwMode="white">
          <a:xfrm>
            <a:off x="4419577" y="6696086"/>
            <a:ext cx="3597322" cy="16466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49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850834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Box 7"/>
          <p:cNvSpPr txBox="1"/>
          <p:nvPr userDrawn="1"/>
        </p:nvSpPr>
        <p:spPr bwMode="white">
          <a:xfrm>
            <a:off x="4418866" y="6697627"/>
            <a:ext cx="3598742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2092881"/>
          </a:xfrm>
        </p:spPr>
        <p:txBody>
          <a:bodyPr>
            <a:spAutoFit/>
          </a:bodyPr>
          <a:lstStyle>
            <a:lvl1pPr>
              <a:defRPr sz="3999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Box 7"/>
          <p:cNvSpPr txBox="1"/>
          <p:nvPr userDrawn="1"/>
        </p:nvSpPr>
        <p:spPr bwMode="white">
          <a:xfrm>
            <a:off x="4419577" y="6696086"/>
            <a:ext cx="3597322" cy="16466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49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5072927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7"/>
          <p:cNvSpPr txBox="1"/>
          <p:nvPr userDrawn="1"/>
        </p:nvSpPr>
        <p:spPr bwMode="white">
          <a:xfrm>
            <a:off x="4419577" y="6696086"/>
            <a:ext cx="3597322" cy="16466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49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8627838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/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/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7"/>
          <p:cNvSpPr txBox="1"/>
          <p:nvPr userDrawn="1"/>
        </p:nvSpPr>
        <p:spPr bwMode="white">
          <a:xfrm>
            <a:off x="4419577" y="6696086"/>
            <a:ext cx="3597322" cy="16466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49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4953416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50"/>
            <a:ext cx="5486399" cy="1985506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50"/>
            <a:ext cx="5486399" cy="1985506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7"/>
          <p:cNvSpPr txBox="1"/>
          <p:nvPr userDrawn="1"/>
        </p:nvSpPr>
        <p:spPr bwMode="white">
          <a:xfrm>
            <a:off x="4419577" y="6696086"/>
            <a:ext cx="3597322" cy="16466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49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243431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50"/>
            <a:ext cx="5486399" cy="1985506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199"/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50"/>
            <a:ext cx="5486399" cy="1985506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199"/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7"/>
          <p:cNvSpPr txBox="1"/>
          <p:nvPr userDrawn="1"/>
        </p:nvSpPr>
        <p:spPr bwMode="white">
          <a:xfrm>
            <a:off x="4419577" y="6696086"/>
            <a:ext cx="3597322" cy="16466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49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39019147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Box 7"/>
          <p:cNvSpPr txBox="1"/>
          <p:nvPr userDrawn="1"/>
        </p:nvSpPr>
        <p:spPr bwMode="white">
          <a:xfrm>
            <a:off x="4419577" y="6696086"/>
            <a:ext cx="3597322" cy="16466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49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9903580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4"/>
            <a:ext cx="73151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40" y="4868863"/>
            <a:ext cx="7315198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9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57448" y="304193"/>
            <a:ext cx="4409440" cy="64008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 bwMode="white">
          <a:xfrm>
            <a:off x="4419577" y="6696086"/>
            <a:ext cx="3597323" cy="16466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914187" rtl="0" eaLnBrk="1" latinLnBrk="0" hangingPunct="1"/>
            <a:r>
              <a:rPr lang="en-US" sz="1049" b="0" kern="120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0769316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4"/>
            <a:ext cx="4571278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6" y="3410197"/>
            <a:ext cx="12435840" cy="3104213"/>
          </a:xfrm>
          <a:prstGeom prst="rect">
            <a:avLst/>
          </a:prstGeom>
        </p:spPr>
      </p:pic>
      <p:sp>
        <p:nvSpPr>
          <p:cNvPr id="5" name="TextBox 7"/>
          <p:cNvSpPr txBox="1"/>
          <p:nvPr userDrawn="1"/>
        </p:nvSpPr>
        <p:spPr bwMode="white">
          <a:xfrm>
            <a:off x="4419577" y="6696086"/>
            <a:ext cx="3597323" cy="16466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914187" rtl="0" eaLnBrk="1" latinLnBrk="0" hangingPunct="1"/>
            <a:r>
              <a:rPr lang="en-US" sz="1049" b="0" kern="120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485368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109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392683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Box 7"/>
          <p:cNvSpPr txBox="1"/>
          <p:nvPr userDrawn="1"/>
        </p:nvSpPr>
        <p:spPr bwMode="white">
          <a:xfrm>
            <a:off x="4418866" y="6697627"/>
            <a:ext cx="3598742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 Layout_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3226" y="2125664"/>
            <a:ext cx="8219813" cy="1828800"/>
          </a:xfrm>
        </p:spPr>
        <p:txBody>
          <a:bodyPr/>
          <a:lstStyle>
            <a:lvl1pPr>
              <a:defRPr sz="5999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Box 7"/>
          <p:cNvSpPr txBox="1"/>
          <p:nvPr userDrawn="1"/>
        </p:nvSpPr>
        <p:spPr bwMode="white">
          <a:xfrm>
            <a:off x="4419577" y="6696086"/>
            <a:ext cx="3597323" cy="16466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914187" rtl="0" eaLnBrk="1" latinLnBrk="0" hangingPunct="1"/>
            <a:r>
              <a:rPr lang="en-US" sz="1049" b="0" kern="120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660768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_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189038" y="2125664"/>
            <a:ext cx="10058399" cy="917575"/>
          </a:xfrm>
        </p:spPr>
        <p:txBody>
          <a:bodyPr/>
          <a:lstStyle>
            <a:lvl1pPr marL="282520" indent="-282520">
              <a:tabLst>
                <a:tab pos="282520" algn="l"/>
              </a:tabLst>
              <a:defRPr sz="5999" baseline="0"/>
            </a:lvl1pPr>
          </a:lstStyle>
          <a:p>
            <a:r>
              <a:rPr lang="en-US" dirty="0"/>
              <a:t>“	Add a quote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761038" y="4868847"/>
            <a:ext cx="5486400" cy="1071062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3199" baseline="0">
                <a:latin typeface="+mj-lt"/>
              </a:defRPr>
            </a:lvl1pPr>
          </a:lstStyle>
          <a:p>
            <a:pPr lvl="0"/>
            <a:r>
              <a:rPr lang="en-US" dirty="0"/>
              <a:t>Author’s 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5" name="TextBox 7"/>
          <p:cNvSpPr txBox="1"/>
          <p:nvPr userDrawn="1"/>
        </p:nvSpPr>
        <p:spPr bwMode="white">
          <a:xfrm>
            <a:off x="4419577" y="6696086"/>
            <a:ext cx="3597322" cy="16466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49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39937526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40" y="1241426"/>
            <a:ext cx="5486399" cy="2012859"/>
          </a:xfrm>
        </p:spPr>
        <p:txBody>
          <a:bodyPr>
            <a:spAutoFit/>
          </a:bodyPr>
          <a:lstStyle>
            <a:lvl1pPr>
              <a:defRPr sz="659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99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137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 userDrawn="1"/>
        </p:nvSpPr>
        <p:spPr bwMode="white">
          <a:xfrm>
            <a:off x="4419577" y="6696086"/>
            <a:ext cx="3597322" cy="16466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49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9747523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 userDrawn="1"/>
        </p:nvSpPr>
        <p:spPr bwMode="white">
          <a:xfrm>
            <a:off x="4419577" y="6696086"/>
            <a:ext cx="3597322" cy="16466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49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635262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2" tIns="46632" rIns="46632" bIns="466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8"/>
            <a:ext cx="11887199" cy="1995931"/>
          </a:xfrm>
        </p:spPr>
        <p:txBody>
          <a:bodyPr/>
          <a:lstStyle>
            <a:lvl1pPr marL="0" indent="0">
              <a:buNone/>
              <a:defRPr sz="3299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8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9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40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795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086484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7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54" tIns="146283" rIns="182854" bIns="146283" numCol="1" anchor="t" anchorCtr="0" compatLnSpc="1">
            <a:prstTxWarp prst="textNoShape">
              <a:avLst/>
            </a:prstTxWarp>
            <a:spAutoFit/>
          </a:bodyPr>
          <a:lstStyle/>
          <a:p>
            <a:pPr defTabSz="932111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661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9" y="1212851"/>
            <a:ext cx="11887200" cy="2443746"/>
          </a:xfrm>
          <a:prstGeom prst="rect">
            <a:avLst/>
          </a:prstGeom>
        </p:spPr>
        <p:txBody>
          <a:bodyPr/>
          <a:lstStyle>
            <a:lvl1pPr marL="29045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35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390" indent="-280935">
              <a:buClr>
                <a:schemeClr val="tx1"/>
              </a:buClr>
              <a:buSzPct val="90000"/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84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404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8960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99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5579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Box 7"/>
          <p:cNvSpPr txBox="1"/>
          <p:nvPr userDrawn="1"/>
        </p:nvSpPr>
        <p:spPr bwMode="white">
          <a:xfrm>
            <a:off x="4418866" y="6697627"/>
            <a:ext cx="3598742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7"/>
          <p:cNvSpPr txBox="1"/>
          <p:nvPr userDrawn="1"/>
        </p:nvSpPr>
        <p:spPr bwMode="white">
          <a:xfrm>
            <a:off x="4418866" y="6697627"/>
            <a:ext cx="3598742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slideLayout" Target="../slideLayouts/slideLayout51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slideLayout" Target="../slideLayouts/slideLayout5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65.xml"/><Relationship Id="rId18" Type="http://schemas.openxmlformats.org/officeDocument/2006/relationships/slideLayout" Target="../slideLayouts/slideLayout70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55.xml"/><Relationship Id="rId21" Type="http://schemas.openxmlformats.org/officeDocument/2006/relationships/slideLayout" Target="../slideLayouts/slideLayout73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17" Type="http://schemas.openxmlformats.org/officeDocument/2006/relationships/slideLayout" Target="../slideLayouts/slideLayout69.xml"/><Relationship Id="rId25" Type="http://schemas.openxmlformats.org/officeDocument/2006/relationships/slideLayout" Target="../slideLayouts/slideLayout77.xml"/><Relationship Id="rId2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68.xml"/><Relationship Id="rId20" Type="http://schemas.openxmlformats.org/officeDocument/2006/relationships/slideLayout" Target="../slideLayouts/slideLayout72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24" Type="http://schemas.openxmlformats.org/officeDocument/2006/relationships/slideLayout" Target="../slideLayouts/slideLayout76.xml"/><Relationship Id="rId5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7.xml"/><Relationship Id="rId23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62.xml"/><Relationship Id="rId19" Type="http://schemas.openxmlformats.org/officeDocument/2006/relationships/slideLayout" Target="../slideLayouts/slideLayout71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6.xml"/><Relationship Id="rId22" Type="http://schemas.openxmlformats.org/officeDocument/2006/relationships/slideLayout" Target="../slideLayouts/slideLayout7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0"/>
              <a:ext cx="952401" cy="5720411"/>
              <a:chOff x="12618967" y="0"/>
              <a:chExt cx="952401" cy="5720411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0864" y="1044098"/>
                <a:ext cx="2705442" cy="629236"/>
                <a:chOff x="1584344" y="4543426"/>
                <a:chExt cx="2705442" cy="629236"/>
              </a:xfrm>
            </p:grpSpPr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1586734" y="4543428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5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  <a:endPara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2505456" y="4543427"/>
                  <a:ext cx="869930" cy="289766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5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3419856" y="4543426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14644">
                            <a:schemeClr val="tx1"/>
                          </a:gs>
                          <a:gs pos="42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Green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10042">
                            <a:schemeClr val="tx1"/>
                          </a:gs>
                          <a:gs pos="39000">
                            <a:schemeClr val="tx1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500" baseline="0" dirty="0">
                      <a:gradFill>
                        <a:gsLst>
                          <a:gs pos="10042">
                            <a:schemeClr val="tx1"/>
                          </a:gs>
                          <a:gs pos="39000">
                            <a:schemeClr val="tx1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186 G:216 B:10</a:t>
                  </a:r>
                  <a:endParaRPr lang="en-US" sz="500" dirty="0">
                    <a:gradFill>
                      <a:gsLst>
                        <a:gs pos="10042">
                          <a:schemeClr val="tx1"/>
                        </a:gs>
                        <a:gs pos="39000">
                          <a:schemeClr val="tx1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2498744" y="4882896"/>
                  <a:ext cx="869930" cy="289766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50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92 G:45 B:145</a:t>
                  </a:r>
                  <a:endPara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3413144" y="4882895"/>
                  <a:ext cx="869930" cy="289766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Blue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50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G:32 B:80</a:t>
                  </a:r>
                  <a:endPara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4344" y="4882896"/>
                  <a:ext cx="869930" cy="289766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14644">
                            <a:schemeClr val="tx1"/>
                          </a:gs>
                          <a:gs pos="42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kern="1200" dirty="0">
                      <a:gradFill>
                        <a:gsLst>
                          <a:gs pos="10042">
                            <a:schemeClr val="tx1"/>
                          </a:gs>
                          <a:gs pos="39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1870606" y="3812276"/>
                <a:ext cx="1786491" cy="289766"/>
                <a:chOff x="4476564" y="4543426"/>
                <a:chExt cx="1786491" cy="289766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4476564" y="4543426"/>
                  <a:ext cx="869930" cy="289766"/>
                </a:xfrm>
                <a:prstGeom prst="rect">
                  <a:avLst/>
                </a:prstGeom>
                <a:solidFill>
                  <a:srgbClr val="00188F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Mid-Blue</a:t>
                  </a:r>
                </a:p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kern="120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R:0 G:24 B:143</a:t>
                  </a:r>
                </a:p>
              </p:txBody>
            </p:sp>
            <p:sp>
              <p:nvSpPr>
                <p:cNvPr id="19" name="Rectangle 18"/>
                <p:cNvSpPr/>
                <p:nvPr userDrawn="1"/>
              </p:nvSpPr>
              <p:spPr bwMode="auto">
                <a:xfrm>
                  <a:off x="5393125" y="4543426"/>
                  <a:ext cx="869930" cy="289766"/>
                </a:xfrm>
                <a:prstGeom prst="rect">
                  <a:avLst/>
                </a:prstGeom>
                <a:solidFill>
                  <a:srgbClr val="00BCF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14644">
                            <a:schemeClr val="tx1"/>
                          </a:gs>
                          <a:gs pos="42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Blue</a:t>
                  </a:r>
                </a:p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kern="1200" dirty="0">
                      <a:gradFill>
                        <a:gsLst>
                          <a:gs pos="10042">
                            <a:schemeClr val="tx1"/>
                          </a:gs>
                          <a:gs pos="39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R:0 G:188 B:242</a:t>
                  </a: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8035" y="260168"/>
                <a:ext cx="843501" cy="323165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0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2070" y="4230580"/>
                <a:ext cx="2656496" cy="323165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0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1000" baseline="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20" name="Rectangle 19"/>
            <p:cNvSpPr/>
            <p:nvPr userDrawn="1"/>
          </p:nvSpPr>
          <p:spPr bwMode="auto">
            <a:xfrm rot="5400000">
              <a:off x="12328886" y="5187117"/>
              <a:ext cx="869930" cy="289766"/>
            </a:xfrm>
            <a:prstGeom prst="rect">
              <a:avLst/>
            </a:prstGeom>
            <a:solidFill>
              <a:srgbClr val="505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12389">
                        <a:srgbClr val="FFFFFF"/>
                      </a:gs>
                      <a:gs pos="46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Gray</a:t>
              </a:r>
            </a:p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kern="1200" dirty="0">
                  <a:gradFill>
                    <a:gsLst>
                      <a:gs pos="12389">
                        <a:srgbClr val="FFFFFF"/>
                      </a:gs>
                      <a:gs pos="46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R:80 G:80 B:80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2" r:id="rId1"/>
    <p:sldLayoutId id="2147484303" r:id="rId2"/>
    <p:sldLayoutId id="2147484304" r:id="rId3"/>
    <p:sldLayoutId id="2147484305" r:id="rId4"/>
    <p:sldLayoutId id="2147484295" r:id="rId5"/>
    <p:sldLayoutId id="2147484240" r:id="rId6"/>
    <p:sldLayoutId id="2147484296" r:id="rId7"/>
    <p:sldLayoutId id="2147484241" r:id="rId8"/>
    <p:sldLayoutId id="2147484297" r:id="rId9"/>
    <p:sldLayoutId id="2147484244" r:id="rId10"/>
    <p:sldLayoutId id="2147484298" r:id="rId11"/>
    <p:sldLayoutId id="2147484245" r:id="rId12"/>
    <p:sldLayoutId id="2147484247" r:id="rId13"/>
    <p:sldLayoutId id="2147484249" r:id="rId14"/>
    <p:sldLayoutId id="2147484301" r:id="rId15"/>
    <p:sldLayoutId id="2147484251" r:id="rId16"/>
    <p:sldLayoutId id="2147484252" r:id="rId17"/>
    <p:sldLayoutId id="2147484306" r:id="rId18"/>
    <p:sldLayoutId id="2147484307" r:id="rId19"/>
    <p:sldLayoutId id="2147484254" r:id="rId20"/>
    <p:sldLayoutId id="2147484257" r:id="rId21"/>
    <p:sldLayoutId id="2147484258" r:id="rId22"/>
    <p:sldLayoutId id="2147484260" r:id="rId23"/>
    <p:sldLayoutId id="2147484299" r:id="rId24"/>
    <p:sldLayoutId id="2147484263" r:id="rId25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1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2618964" y="-8395"/>
            <a:ext cx="955641" cy="5775361"/>
            <a:chOff x="12618967" y="-8396"/>
            <a:chExt cx="955641" cy="5775361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8396"/>
              <a:ext cx="955641" cy="5755249"/>
              <a:chOff x="12618967" y="-8396"/>
              <a:chExt cx="955641" cy="5755249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0864" y="1044098"/>
                <a:ext cx="2705442" cy="629236"/>
                <a:chOff x="1584344" y="4543426"/>
                <a:chExt cx="2705442" cy="629236"/>
              </a:xfrm>
            </p:grpSpPr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1586734" y="4543428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32293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32293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5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  <a:endPara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2505456" y="4543427"/>
                  <a:ext cx="869930" cy="289766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32293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32293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5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3419856" y="4543426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29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14644">
                            <a:schemeClr val="tx1"/>
                          </a:gs>
                          <a:gs pos="42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Green</a:t>
                  </a:r>
                </a:p>
                <a:p>
                  <a:pPr algn="l" defTabSz="932293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10042">
                            <a:schemeClr val="tx1"/>
                          </a:gs>
                          <a:gs pos="39000">
                            <a:schemeClr val="tx1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500" baseline="0" dirty="0">
                      <a:gradFill>
                        <a:gsLst>
                          <a:gs pos="10042">
                            <a:schemeClr val="tx1"/>
                          </a:gs>
                          <a:gs pos="39000">
                            <a:schemeClr val="tx1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186 G:216 B:10</a:t>
                  </a:r>
                  <a:endParaRPr lang="en-US" sz="500" dirty="0">
                    <a:gradFill>
                      <a:gsLst>
                        <a:gs pos="10042">
                          <a:schemeClr val="tx1"/>
                        </a:gs>
                        <a:gs pos="39000">
                          <a:schemeClr val="tx1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2498744" y="4882896"/>
                  <a:ext cx="869930" cy="289766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29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32293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50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92 G:45 B:145</a:t>
                  </a:r>
                  <a:endPara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3413144" y="4882895"/>
                  <a:ext cx="869930" cy="289766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29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Blue</a:t>
                  </a:r>
                </a:p>
                <a:p>
                  <a:pPr algn="l" defTabSz="932293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50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G:32 B:80</a:t>
                  </a:r>
                  <a:endPara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4344" y="4882896"/>
                  <a:ext cx="869930" cy="289766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29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14644">
                            <a:schemeClr val="tx1"/>
                          </a:gs>
                          <a:gs pos="42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3229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kern="1200" dirty="0">
                      <a:gradFill>
                        <a:gsLst>
                          <a:gs pos="10042">
                            <a:schemeClr val="tx1"/>
                          </a:gs>
                          <a:gs pos="39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1870606" y="3812276"/>
                <a:ext cx="1786491" cy="289766"/>
                <a:chOff x="4476564" y="4543426"/>
                <a:chExt cx="1786491" cy="289766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4476564" y="4543426"/>
                  <a:ext cx="869930" cy="289766"/>
                </a:xfrm>
                <a:prstGeom prst="rect">
                  <a:avLst/>
                </a:prstGeom>
                <a:solidFill>
                  <a:srgbClr val="00188F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29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Mid-Blue</a:t>
                  </a:r>
                </a:p>
                <a:p>
                  <a:pPr marL="0" algn="l" defTabSz="93229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kern="120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R:0 G:24 B:143</a:t>
                  </a:r>
                </a:p>
              </p:txBody>
            </p:sp>
            <p:sp>
              <p:nvSpPr>
                <p:cNvPr id="19" name="Rectangle 18"/>
                <p:cNvSpPr/>
                <p:nvPr userDrawn="1"/>
              </p:nvSpPr>
              <p:spPr bwMode="auto">
                <a:xfrm>
                  <a:off x="5393125" y="4543426"/>
                  <a:ext cx="869930" cy="289766"/>
                </a:xfrm>
                <a:prstGeom prst="rect">
                  <a:avLst/>
                </a:prstGeom>
                <a:solidFill>
                  <a:srgbClr val="00BCF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29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14644">
                            <a:schemeClr val="tx1"/>
                          </a:gs>
                          <a:gs pos="42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Blue</a:t>
                  </a:r>
                </a:p>
                <a:p>
                  <a:pPr marL="0" algn="l" defTabSz="93229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kern="1200" dirty="0">
                      <a:gradFill>
                        <a:gsLst>
                          <a:gs pos="10042">
                            <a:schemeClr val="tx1"/>
                          </a:gs>
                          <a:gs pos="39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R:0 G:188 B:242</a:t>
                  </a: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79639" y="256928"/>
                <a:ext cx="860293" cy="329645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0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15628" y="4227340"/>
                <a:ext cx="2709380" cy="329645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0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1000" baseline="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20" name="Rectangle 19"/>
            <p:cNvSpPr/>
            <p:nvPr userDrawn="1"/>
          </p:nvSpPr>
          <p:spPr bwMode="auto">
            <a:xfrm rot="5400000">
              <a:off x="12328886" y="5187117"/>
              <a:ext cx="869930" cy="289766"/>
            </a:xfrm>
            <a:prstGeom prst="rect">
              <a:avLst/>
            </a:prstGeom>
            <a:solidFill>
              <a:srgbClr val="505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29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12389">
                        <a:srgbClr val="FFFFFF"/>
                      </a:gs>
                      <a:gs pos="46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Gray</a:t>
              </a:r>
            </a:p>
            <a:p>
              <a:pPr marL="0" algn="l" defTabSz="93229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kern="1200" dirty="0">
                  <a:gradFill>
                    <a:gsLst>
                      <a:gs pos="12389">
                        <a:srgbClr val="FFFFFF"/>
                      </a:gs>
                      <a:gs pos="46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R:80 G:80 B:80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051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9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5" r:id="rId7"/>
    <p:sldLayoutId id="2147484316" r:id="rId8"/>
    <p:sldLayoutId id="2147484317" r:id="rId9"/>
    <p:sldLayoutId id="2147484318" r:id="rId10"/>
    <p:sldLayoutId id="2147484319" r:id="rId11"/>
    <p:sldLayoutId id="2147484320" r:id="rId12"/>
    <p:sldLayoutId id="2147484321" r:id="rId13"/>
    <p:sldLayoutId id="2147484322" r:id="rId14"/>
    <p:sldLayoutId id="2147484323" r:id="rId15"/>
    <p:sldLayoutId id="2147484324" r:id="rId16"/>
    <p:sldLayoutId id="2147484325" r:id="rId17"/>
    <p:sldLayoutId id="2147484326" r:id="rId18"/>
    <p:sldLayoutId id="2147484327" r:id="rId19"/>
    <p:sldLayoutId id="2147484328" r:id="rId20"/>
    <p:sldLayoutId id="2147484329" r:id="rId21"/>
    <p:sldLayoutId id="2147484330" r:id="rId22"/>
    <p:sldLayoutId id="2147484331" r:id="rId23"/>
    <p:sldLayoutId id="2147484332" r:id="rId24"/>
    <p:sldLayoutId id="2147484333" r:id="rId25"/>
    <p:sldLayoutId id="2147484334" r:id="rId26"/>
    <p:sldLayoutId id="2147484335" r:id="rId27"/>
  </p:sldLayoutIdLst>
  <p:transition>
    <p:fade/>
  </p:transition>
  <p:txStyles>
    <p:titleStyle>
      <a:lvl1pPr algn="l" defTabSz="932563" rtl="0" eaLnBrk="1" latinLnBrk="0" hangingPunct="1">
        <a:lnSpc>
          <a:spcPct val="90000"/>
        </a:lnSpc>
        <a:spcBef>
          <a:spcPct val="0"/>
        </a:spcBef>
        <a:buNone/>
        <a:defRPr lang="en-US" sz="4799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834" marR="0" indent="-342834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399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088" marR="0" indent="-241253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99946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503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058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548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0830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112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394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281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56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844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126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408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689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97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25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1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4" y="-8395"/>
            <a:ext cx="955641" cy="5775361"/>
            <a:chOff x="12618967" y="-8396"/>
            <a:chExt cx="955641" cy="5775361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8396"/>
              <a:ext cx="955641" cy="5755249"/>
              <a:chOff x="12618967" y="-8396"/>
              <a:chExt cx="955641" cy="5755249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0864" y="1044098"/>
                <a:ext cx="2705442" cy="629236"/>
                <a:chOff x="1584344" y="4543426"/>
                <a:chExt cx="2705442" cy="629236"/>
              </a:xfrm>
            </p:grpSpPr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1586734" y="4543428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32293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32293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5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  <a:endPara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2505456" y="4543427"/>
                  <a:ext cx="869930" cy="289766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32293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32293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5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3419856" y="4543426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29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14644">
                            <a:schemeClr val="tx1"/>
                          </a:gs>
                          <a:gs pos="42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Green</a:t>
                  </a:r>
                </a:p>
                <a:p>
                  <a:pPr algn="l" defTabSz="932293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10042">
                            <a:schemeClr val="tx1"/>
                          </a:gs>
                          <a:gs pos="39000">
                            <a:schemeClr val="tx1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500" baseline="0" dirty="0">
                      <a:gradFill>
                        <a:gsLst>
                          <a:gs pos="10042">
                            <a:schemeClr val="tx1"/>
                          </a:gs>
                          <a:gs pos="39000">
                            <a:schemeClr val="tx1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186 G:216 B:10</a:t>
                  </a:r>
                  <a:endParaRPr lang="en-US" sz="500" dirty="0">
                    <a:gradFill>
                      <a:gsLst>
                        <a:gs pos="10042">
                          <a:schemeClr val="tx1"/>
                        </a:gs>
                        <a:gs pos="39000">
                          <a:schemeClr val="tx1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2498744" y="4882896"/>
                  <a:ext cx="869930" cy="289766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29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32293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50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92 G:45 B:145</a:t>
                  </a:r>
                  <a:endPara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3413144" y="4882895"/>
                  <a:ext cx="869930" cy="289766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29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Blue</a:t>
                  </a:r>
                </a:p>
                <a:p>
                  <a:pPr algn="l" defTabSz="932293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50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G:32 B:80</a:t>
                  </a:r>
                  <a:endPara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4344" y="4882896"/>
                  <a:ext cx="869930" cy="289766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29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14644">
                            <a:schemeClr val="tx1"/>
                          </a:gs>
                          <a:gs pos="42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3229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kern="1200" dirty="0">
                      <a:gradFill>
                        <a:gsLst>
                          <a:gs pos="10042">
                            <a:schemeClr val="tx1"/>
                          </a:gs>
                          <a:gs pos="39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1870606" y="3812276"/>
                <a:ext cx="1786491" cy="289766"/>
                <a:chOff x="4476564" y="4543426"/>
                <a:chExt cx="1786491" cy="289766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4476564" y="4543426"/>
                  <a:ext cx="869930" cy="289766"/>
                </a:xfrm>
                <a:prstGeom prst="rect">
                  <a:avLst/>
                </a:prstGeom>
                <a:solidFill>
                  <a:srgbClr val="00188F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29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Mid-Blue</a:t>
                  </a:r>
                </a:p>
                <a:p>
                  <a:pPr marL="0" algn="l" defTabSz="93229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kern="120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R:0 G:24 B:143</a:t>
                  </a:r>
                </a:p>
              </p:txBody>
            </p:sp>
            <p:sp>
              <p:nvSpPr>
                <p:cNvPr id="19" name="Rectangle 18"/>
                <p:cNvSpPr/>
                <p:nvPr userDrawn="1"/>
              </p:nvSpPr>
              <p:spPr bwMode="auto">
                <a:xfrm>
                  <a:off x="5393125" y="4543426"/>
                  <a:ext cx="869930" cy="289766"/>
                </a:xfrm>
                <a:prstGeom prst="rect">
                  <a:avLst/>
                </a:prstGeom>
                <a:solidFill>
                  <a:srgbClr val="00BCF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29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14644">
                            <a:schemeClr val="tx1"/>
                          </a:gs>
                          <a:gs pos="42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Blue</a:t>
                  </a:r>
                </a:p>
                <a:p>
                  <a:pPr marL="0" algn="l" defTabSz="93229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kern="1200" dirty="0">
                      <a:gradFill>
                        <a:gsLst>
                          <a:gs pos="10042">
                            <a:schemeClr val="tx1"/>
                          </a:gs>
                          <a:gs pos="39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R:0 G:188 B:242</a:t>
                  </a: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79639" y="256928"/>
                <a:ext cx="860293" cy="329645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0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15628" y="4227340"/>
                <a:ext cx="2709380" cy="329645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0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1000" baseline="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20" name="Rectangle 19"/>
            <p:cNvSpPr/>
            <p:nvPr userDrawn="1"/>
          </p:nvSpPr>
          <p:spPr bwMode="auto">
            <a:xfrm rot="5400000">
              <a:off x="12328886" y="5187117"/>
              <a:ext cx="869930" cy="289766"/>
            </a:xfrm>
            <a:prstGeom prst="rect">
              <a:avLst/>
            </a:prstGeom>
            <a:solidFill>
              <a:srgbClr val="505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29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12389">
                        <a:srgbClr val="FFFFFF"/>
                      </a:gs>
                      <a:gs pos="46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Gray</a:t>
              </a:r>
            </a:p>
            <a:p>
              <a:pPr marL="0" algn="l" defTabSz="93229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kern="1200" dirty="0">
                  <a:gradFill>
                    <a:gsLst>
                      <a:gs pos="12389">
                        <a:srgbClr val="FFFFFF"/>
                      </a:gs>
                      <a:gs pos="46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R:80 G:80 B:80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6504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7" r:id="rId1"/>
    <p:sldLayoutId id="2147484338" r:id="rId2"/>
    <p:sldLayoutId id="2147484339" r:id="rId3"/>
    <p:sldLayoutId id="2147484340" r:id="rId4"/>
    <p:sldLayoutId id="2147484341" r:id="rId5"/>
    <p:sldLayoutId id="2147484342" r:id="rId6"/>
    <p:sldLayoutId id="2147484343" r:id="rId7"/>
    <p:sldLayoutId id="2147484344" r:id="rId8"/>
    <p:sldLayoutId id="2147484345" r:id="rId9"/>
    <p:sldLayoutId id="2147484346" r:id="rId10"/>
    <p:sldLayoutId id="2147484347" r:id="rId11"/>
    <p:sldLayoutId id="2147484348" r:id="rId12"/>
    <p:sldLayoutId id="2147484349" r:id="rId13"/>
    <p:sldLayoutId id="2147484350" r:id="rId14"/>
    <p:sldLayoutId id="2147484351" r:id="rId15"/>
    <p:sldLayoutId id="2147484352" r:id="rId16"/>
    <p:sldLayoutId id="2147484353" r:id="rId17"/>
    <p:sldLayoutId id="2147484354" r:id="rId18"/>
    <p:sldLayoutId id="2147484355" r:id="rId19"/>
    <p:sldLayoutId id="2147484356" r:id="rId20"/>
    <p:sldLayoutId id="2147484357" r:id="rId21"/>
    <p:sldLayoutId id="2147484358" r:id="rId22"/>
    <p:sldLayoutId id="2147484359" r:id="rId23"/>
    <p:sldLayoutId id="2147484360" r:id="rId24"/>
    <p:sldLayoutId id="2147484361" r:id="rId25"/>
  </p:sldLayoutIdLst>
  <p:transition>
    <p:fade/>
  </p:transition>
  <p:txStyles>
    <p:titleStyle>
      <a:lvl1pPr algn="l" defTabSz="932563" rtl="0" eaLnBrk="1" latinLnBrk="0" hangingPunct="1">
        <a:lnSpc>
          <a:spcPct val="90000"/>
        </a:lnSpc>
        <a:spcBef>
          <a:spcPct val="0"/>
        </a:spcBef>
        <a:buNone/>
        <a:defRPr lang="en-US" sz="4799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834" marR="0" indent="-342834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399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088" marR="0" indent="-241253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99946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503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058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548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0830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112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394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281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56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844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126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408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689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97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25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msdn.microsoft.com/martinkearn/2016/05/06/smart-image-re-sizing-with-azure-functions-and-cognitive-services/" TargetMode="External"/><Relationship Id="rId2" Type="http://schemas.openxmlformats.org/officeDocument/2006/relationships/hyperlink" Target="https://github.com/Azure/Azure-Functions" TargetMode="Externa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00BCF2"/>
                </a:solidFill>
              </a:rPr>
              <a:t>Using Azure Functions in serverless applications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8580" y="4335462"/>
            <a:ext cx="9327356" cy="1711238"/>
          </a:xfrm>
        </p:spPr>
        <p:txBody>
          <a:bodyPr/>
          <a:lstStyle/>
          <a:p>
            <a:pPr algn="l"/>
            <a:r>
              <a:rPr lang="en-GB" sz="3200" dirty="0"/>
              <a:t>David Gristwood</a:t>
            </a:r>
          </a:p>
          <a:p>
            <a:pPr algn="l"/>
            <a:r>
              <a:rPr lang="en-GB" sz="3200" dirty="0"/>
              <a:t>Technical Evangelist</a:t>
            </a:r>
          </a:p>
          <a:p>
            <a:pPr algn="l"/>
            <a:r>
              <a:rPr lang="en-GB" sz="3200" dirty="0"/>
              <a:t>David.Gristwood@microsoft.com</a:t>
            </a:r>
          </a:p>
        </p:txBody>
      </p:sp>
    </p:spTree>
    <p:extLst>
      <p:ext uri="{BB962C8B-B14F-4D97-AF65-F5344CB8AC3E}">
        <p14:creationId xmlns:p14="http://schemas.microsoft.com/office/powerpoint/2010/main" val="3730611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Portal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837" y="1516062"/>
            <a:ext cx="9096375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29872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36" y="1287462"/>
            <a:ext cx="11916527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08744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Integrate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14" y="1212850"/>
            <a:ext cx="12090123" cy="31378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74" y="4642316"/>
            <a:ext cx="5867400" cy="758952"/>
          </a:xfrm>
          <a:prstGeom prst="rect">
            <a:avLst/>
          </a:prstGeom>
        </p:spPr>
      </p:pic>
      <p:cxnSp>
        <p:nvCxnSpPr>
          <p:cNvPr id="7" name="Straight Arrow Connector 6"/>
          <p:cNvCxnSpPr>
            <a:cxnSpLocks/>
          </p:cNvCxnSpPr>
          <p:nvPr/>
        </p:nvCxnSpPr>
        <p:spPr>
          <a:xfrm flipV="1">
            <a:off x="2408237" y="2130425"/>
            <a:ext cx="1066800" cy="243363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7954" y="4792662"/>
            <a:ext cx="5464465" cy="1409431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cxnSpLocks/>
          </p:cNvCxnSpPr>
          <p:nvPr/>
        </p:nvCxnSpPr>
        <p:spPr>
          <a:xfrm flipV="1">
            <a:off x="9723437" y="2278062"/>
            <a:ext cx="381000" cy="228600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2837" y="5859462"/>
            <a:ext cx="5105400" cy="817240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cxnSpLocks/>
          </p:cNvCxnSpPr>
          <p:nvPr/>
        </p:nvCxnSpPr>
        <p:spPr>
          <a:xfrm flipV="1">
            <a:off x="4583654" y="2130426"/>
            <a:ext cx="2167983" cy="357663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89030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Monitor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63" y="1897062"/>
            <a:ext cx="12180732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15421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Functions architecture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5481" y="1212850"/>
            <a:ext cx="11885514" cy="742187"/>
          </a:xfrm>
        </p:spPr>
        <p:txBody>
          <a:bodyPr/>
          <a:lstStyle/>
          <a:p>
            <a:r>
              <a:rPr lang="en-US" dirty="0"/>
              <a:t>Built on top of App Service and WebJobs SDK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19762" y="2049462"/>
            <a:ext cx="11052648" cy="4368034"/>
            <a:chOff x="753110" y="1993700"/>
            <a:chExt cx="10836913" cy="4282775"/>
          </a:xfrm>
        </p:grpSpPr>
        <p:sp>
          <p:nvSpPr>
            <p:cNvPr id="6" name="Rectangle 5"/>
            <p:cNvSpPr/>
            <p:nvPr/>
          </p:nvSpPr>
          <p:spPr bwMode="auto">
            <a:xfrm>
              <a:off x="753112" y="5476874"/>
              <a:ext cx="10836911" cy="799601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521" tIns="149217" rIns="186521" bIns="14921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5102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48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App Service Dynamic Runtime</a:t>
              </a:r>
              <a:br>
                <a:rPr lang="en-US" sz="2448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</a:br>
              <a:r>
                <a:rPr lang="en-US" sz="1836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Hosting, CI</a:t>
              </a:r>
              <a:r>
                <a:rPr lang="en-US" sz="1836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, Deployment Slots, Remote Debugging, etc.</a:t>
              </a:r>
              <a:endParaRPr lang="en-US" sz="2448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53111" y="4608116"/>
              <a:ext cx="6324602" cy="762539"/>
            </a:xfrm>
            <a:prstGeom prst="rect">
              <a:avLst/>
            </a:prstGeom>
            <a:solidFill>
              <a:srgbClr val="7030A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521" tIns="149217" rIns="186521" bIns="14921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5102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48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WebJobs Core</a:t>
              </a:r>
            </a:p>
            <a:p>
              <a:pPr algn="ctr" defTabSz="95102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4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Programming model, common abstractions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7153912" y="4609920"/>
              <a:ext cx="4410079" cy="760735"/>
            </a:xfrm>
            <a:prstGeom prst="rect">
              <a:avLst/>
            </a:prstGeom>
            <a:solidFill>
              <a:srgbClr val="7030A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521" tIns="149217" rIns="186521" bIns="14921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5102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48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WebJobs Extensions</a:t>
              </a:r>
            </a:p>
            <a:p>
              <a:pPr algn="ctr" defTabSz="95102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836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Triggers, input and output bindings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753111" y="3737046"/>
              <a:ext cx="10836911" cy="764851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521" tIns="149217" rIns="186521" bIns="14921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5102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48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WebJobs Script Runtime</a:t>
              </a:r>
              <a:br>
                <a:rPr lang="en-US" sz="2448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</a:br>
              <a:r>
                <a:rPr lang="en-US" sz="1836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Azure Functions Host – Dynamic Compilation, Language abstractions, etc.</a:t>
              </a:r>
              <a:endParaRPr lang="en-US" sz="2448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753110" y="1993700"/>
              <a:ext cx="5376809" cy="760374"/>
            </a:xfrm>
            <a:prstGeom prst="rect">
              <a:avLst/>
            </a:prstGeom>
            <a:solidFill>
              <a:schemeClr val="accent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521" tIns="149217" rIns="186521" bIns="14921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5102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48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Code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6210938" y="1996497"/>
              <a:ext cx="5379084" cy="754781"/>
            </a:xfrm>
            <a:prstGeom prst="rect">
              <a:avLst/>
            </a:prstGeom>
            <a:solidFill>
              <a:schemeClr val="accent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521" tIns="149217" rIns="186521" bIns="14921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5102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48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Config</a:t>
              </a:r>
              <a:endParaRPr lang="en-US" sz="2448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4" name="Rectangle 23"/>
          <p:cNvSpPr/>
          <p:nvPr/>
        </p:nvSpPr>
        <p:spPr bwMode="auto">
          <a:xfrm>
            <a:off x="719762" y="2921190"/>
            <a:ext cx="11052646" cy="780077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48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Language Runtime</a:t>
            </a:r>
            <a:br>
              <a:rPr lang="en-US" sz="2448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836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C#, Node.js, F#, PHP, etc.</a:t>
            </a:r>
            <a:endParaRPr lang="en-US" sz="2448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 rot="16200000">
            <a:off x="-603993" y="3492275"/>
            <a:ext cx="2177327" cy="5724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000" dirty="0">
                <a:solidFill>
                  <a:srgbClr val="00B0F0"/>
                </a:solidFill>
              </a:rPr>
              <a:t>Azure Functions</a:t>
            </a:r>
          </a:p>
        </p:txBody>
      </p:sp>
    </p:spTree>
    <p:extLst>
      <p:ext uri="{BB962C8B-B14F-4D97-AF65-F5344CB8AC3E}">
        <p14:creationId xmlns:p14="http://schemas.microsoft.com/office/powerpoint/2010/main" val="377521576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abstraction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5481" y="1212851"/>
            <a:ext cx="11885514" cy="1292662"/>
          </a:xfrm>
        </p:spPr>
        <p:txBody>
          <a:bodyPr/>
          <a:lstStyle/>
          <a:p>
            <a:pPr marL="582873" indent="-582873">
              <a:buFont typeface="Arial" panose="020B0604020202020204" pitchFamily="34" charset="0"/>
              <a:buChar char="•"/>
            </a:pPr>
            <a:r>
              <a:rPr lang="en-US" sz="3600" dirty="0"/>
              <a:t>Serverless compute abstracts away the compute</a:t>
            </a:r>
          </a:p>
          <a:p>
            <a:pPr marL="582873" indent="-582873">
              <a:buFont typeface="Arial" panose="020B0604020202020204" pitchFamily="34" charset="0"/>
              <a:buChar char="•"/>
            </a:pPr>
            <a:r>
              <a:rPr lang="en-US" sz="3600" dirty="0"/>
              <a:t>Bindings abstract away the services you interact with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4465546" y="4339280"/>
            <a:ext cx="3485743" cy="97187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48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      Business Logic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465545" y="5488073"/>
            <a:ext cx="3485743" cy="971872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48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Serverless PaaS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465548" y="3270043"/>
            <a:ext cx="3485743" cy="892313"/>
          </a:xfrm>
          <a:prstGeom prst="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48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Other Services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446" y="4557453"/>
            <a:ext cx="622702" cy="53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69949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and scaling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8689" y="1363662"/>
            <a:ext cx="11885514" cy="5084212"/>
          </a:xfrm>
        </p:spPr>
        <p:txBody>
          <a:bodyPr/>
          <a:lstStyle/>
          <a:p>
            <a:pPr marL="582873" indent="-582873">
              <a:buFont typeface="Arial" panose="020B0604020202020204" pitchFamily="34" charset="0"/>
              <a:buChar char="•"/>
            </a:pPr>
            <a:r>
              <a:rPr lang="en-US" sz="3600" dirty="0"/>
              <a:t>App Service offers dedicated and dynamic tiers.</a:t>
            </a:r>
          </a:p>
          <a:p>
            <a:pPr marL="582873" indent="-582873">
              <a:buFont typeface="Arial" panose="020B0604020202020204" pitchFamily="34" charset="0"/>
              <a:buChar char="•"/>
            </a:pPr>
            <a:r>
              <a:rPr lang="en-US" sz="3600" dirty="0"/>
              <a:t>Dedicated is the existing App Service plan tiers</a:t>
            </a:r>
          </a:p>
          <a:p>
            <a:pPr marL="1398895" indent="-466298">
              <a:buFont typeface="Arial" panose="020B0604020202020204" pitchFamily="34" charset="0"/>
              <a:buChar char="•"/>
            </a:pPr>
            <a:r>
              <a:rPr lang="en-US" sz="3600" dirty="0"/>
              <a:t>Basic, Standard, Premium</a:t>
            </a:r>
          </a:p>
          <a:p>
            <a:pPr marL="1398895" indent="-466298">
              <a:buFont typeface="Arial" panose="020B0604020202020204" pitchFamily="34" charset="0"/>
              <a:buChar char="•"/>
            </a:pPr>
            <a:r>
              <a:rPr lang="en-US" sz="3600" dirty="0"/>
              <a:t>Pay based on # of reserved VMs</a:t>
            </a:r>
          </a:p>
          <a:p>
            <a:pPr marL="1398895" indent="-466298">
              <a:buFont typeface="Arial" panose="020B0604020202020204" pitchFamily="34" charset="0"/>
              <a:buChar char="•"/>
            </a:pPr>
            <a:r>
              <a:rPr lang="en-US" sz="3600" dirty="0"/>
              <a:t>You’re responsible for scale</a:t>
            </a:r>
          </a:p>
          <a:p>
            <a:pPr marL="582873" indent="-582873">
              <a:buFont typeface="Arial" panose="020B0604020202020204" pitchFamily="34" charset="0"/>
              <a:buChar char="•"/>
            </a:pPr>
            <a:r>
              <a:rPr lang="en-US" sz="3600" dirty="0"/>
              <a:t>Dynamic </a:t>
            </a:r>
          </a:p>
          <a:p>
            <a:pPr marL="1398895" indent="-466298">
              <a:buFont typeface="Arial" panose="020B0604020202020204" pitchFamily="34" charset="0"/>
              <a:buChar char="•"/>
            </a:pPr>
            <a:r>
              <a:rPr lang="en-US" sz="3600" dirty="0"/>
              <a:t>Pay on number of executions</a:t>
            </a:r>
          </a:p>
          <a:p>
            <a:pPr marL="1398895" indent="-466298">
              <a:buFont typeface="Arial" panose="020B0604020202020204" pitchFamily="34" charset="0"/>
              <a:buChar char="•"/>
            </a:pPr>
            <a:r>
              <a:rPr lang="en-US" sz="3600" dirty="0"/>
              <a:t>Platform responsible for scale</a:t>
            </a:r>
          </a:p>
        </p:txBody>
      </p:sp>
    </p:spTree>
    <p:extLst>
      <p:ext uri="{BB962C8B-B14F-4D97-AF65-F5344CB8AC3E}">
        <p14:creationId xmlns:p14="http://schemas.microsoft.com/office/powerpoint/2010/main" val="101240158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App Service Plans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837" y="1363662"/>
            <a:ext cx="9487297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556529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tier pricing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5481" y="1212850"/>
            <a:ext cx="11885514" cy="2468368"/>
          </a:xfrm>
        </p:spPr>
        <p:txBody>
          <a:bodyPr/>
          <a:lstStyle/>
          <a:p>
            <a:r>
              <a:rPr lang="en-US" sz="2800" dirty="0"/>
              <a:t>Pay per execution:</a:t>
            </a:r>
          </a:p>
          <a:p>
            <a:pPr marL="582873" indent="-582873">
              <a:buFont typeface="Arial" panose="020B0604020202020204" pitchFamily="34" charset="0"/>
              <a:buChar char="•"/>
            </a:pPr>
            <a:r>
              <a:rPr lang="en-US" sz="2800" dirty="0"/>
              <a:t>Execution time </a:t>
            </a:r>
          </a:p>
          <a:p>
            <a:pPr marL="582873" lvl="1" indent="-582873">
              <a:buFont typeface="Arial" panose="020B0604020202020204" pitchFamily="34" charset="0"/>
              <a:buChar char="•"/>
            </a:pPr>
            <a:r>
              <a:rPr lang="en-GB" sz="1400" dirty="0"/>
              <a:t>Metered in Gigabyte Seconds(GB-s) </a:t>
            </a:r>
          </a:p>
          <a:p>
            <a:pPr marL="582873" lvl="1" indent="-582873">
              <a:buFont typeface="Arial" panose="020B0604020202020204" pitchFamily="34" charset="0"/>
              <a:buChar char="•"/>
            </a:pPr>
            <a:r>
              <a:rPr lang="en-GB" sz="1400" dirty="0"/>
              <a:t>Duration </a:t>
            </a:r>
            <a:r>
              <a:rPr lang="en-US" sz="1400" dirty="0"/>
              <a:t>of execution (</a:t>
            </a:r>
            <a:r>
              <a:rPr lang="en-GB" sz="1400" dirty="0"/>
              <a:t>rounded to the nearest 100 ms) </a:t>
            </a:r>
            <a:r>
              <a:rPr lang="en-US" sz="1400" dirty="0"/>
              <a:t>x reserved memory (</a:t>
            </a:r>
            <a:r>
              <a:rPr lang="en-GB" sz="1400" dirty="0"/>
              <a:t>128 MB increments between 128 MB and 1,536 MB)</a:t>
            </a:r>
          </a:p>
          <a:p>
            <a:pPr marL="582873" lvl="1" indent="-582873">
              <a:buFont typeface="Arial" panose="020B0604020202020204" pitchFamily="34" charset="0"/>
              <a:buChar char="•"/>
            </a:pPr>
            <a:r>
              <a:rPr lang="en-GB" sz="1400" dirty="0"/>
              <a:t>Free grant of 400,000 GB-s execution time per month</a:t>
            </a:r>
            <a:endParaRPr lang="en-US" sz="1400" dirty="0"/>
          </a:p>
          <a:p>
            <a:pPr marL="582873" indent="-582873">
              <a:buFont typeface="Arial" panose="020B0604020202020204" pitchFamily="34" charset="0"/>
              <a:buChar char="•"/>
            </a:pPr>
            <a:r>
              <a:rPr lang="en-US" sz="2800" dirty="0"/>
              <a:t>Number of executions</a:t>
            </a:r>
          </a:p>
          <a:p>
            <a:pPr marL="582873" lvl="1" indent="-582873">
              <a:buFont typeface="Arial" panose="020B0604020202020204" pitchFamily="34" charset="0"/>
              <a:buChar char="•"/>
            </a:pPr>
            <a:r>
              <a:rPr lang="en-GB" sz="1400" dirty="0"/>
              <a:t>The first million executions included free each month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3017837" y="6469062"/>
            <a:ext cx="7908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https://azure.microsoft.com/en-gb/pricing/details/functions/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311" y="4411662"/>
            <a:ext cx="93154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908438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WebJobs SDK vs Azure 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5481" y="1212850"/>
            <a:ext cx="11885514" cy="2921313"/>
          </a:xfrm>
        </p:spPr>
        <p:txBody>
          <a:bodyPr/>
          <a:lstStyle/>
          <a:p>
            <a:pPr marL="582873" indent="-582873">
              <a:buFont typeface="Arial" charset="0"/>
              <a:buChar char="•"/>
            </a:pPr>
            <a:r>
              <a:rPr lang="en-US" dirty="0"/>
              <a:t>Philosophy:</a:t>
            </a:r>
          </a:p>
          <a:p>
            <a:pPr marL="582873" indent="-582873">
              <a:buFont typeface="Arial" charset="0"/>
              <a:buChar char="•"/>
            </a:pPr>
            <a:endParaRPr lang="en-US" dirty="0"/>
          </a:p>
          <a:p>
            <a:r>
              <a:rPr lang="en-US" sz="2448" dirty="0">
                <a:solidFill>
                  <a:schemeClr val="tx2"/>
                </a:solidFill>
              </a:rPr>
              <a:t>                  WebJobs SDK == </a:t>
            </a:r>
            <a:r>
              <a:rPr lang="en-US" sz="2448" u="sng" dirty="0">
                <a:solidFill>
                  <a:schemeClr val="tx2"/>
                </a:solidFill>
              </a:rPr>
              <a:t>more freedom </a:t>
            </a:r>
            <a:r>
              <a:rPr lang="en-US" sz="2448" dirty="0">
                <a:solidFill>
                  <a:schemeClr val="tx2"/>
                </a:solidFill>
              </a:rPr>
              <a:t>-&gt; more work</a:t>
            </a:r>
          </a:p>
          <a:p>
            <a:pPr lvl="1"/>
            <a:r>
              <a:rPr lang="en-US" sz="2448" dirty="0">
                <a:solidFill>
                  <a:schemeClr val="tx2"/>
                </a:solidFill>
                <a:latin typeface="+mj-lt"/>
              </a:rPr>
              <a:t>                  Azure Functions == </a:t>
            </a:r>
            <a:r>
              <a:rPr lang="en-US" sz="2448" u="sng" dirty="0">
                <a:solidFill>
                  <a:schemeClr val="tx2"/>
                </a:solidFill>
                <a:latin typeface="+mj-lt"/>
              </a:rPr>
              <a:t>less responsibilities </a:t>
            </a:r>
            <a:r>
              <a:rPr lang="en-US" sz="2448" dirty="0">
                <a:solidFill>
                  <a:schemeClr val="tx2"/>
                </a:solidFill>
                <a:latin typeface="+mj-lt"/>
              </a:rPr>
              <a:t>-&gt; less work</a:t>
            </a:r>
          </a:p>
          <a:p>
            <a:pPr marL="582873" indent="-582873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75271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180291" y="1231454"/>
            <a:ext cx="6824326" cy="4549669"/>
            <a:chOff x="5078313" y="565597"/>
            <a:chExt cx="6691123" cy="4460865"/>
          </a:xfrm>
        </p:grpSpPr>
        <p:sp>
          <p:nvSpPr>
            <p:cNvPr id="30" name="Title 4"/>
            <p:cNvSpPr txBox="1">
              <a:spLocks/>
            </p:cNvSpPr>
            <p:nvPr/>
          </p:nvSpPr>
          <p:spPr>
            <a:xfrm>
              <a:off x="5078313" y="565597"/>
              <a:ext cx="6277546" cy="790304"/>
            </a:xfrm>
            <a:prstGeom prst="rect">
              <a:avLst/>
            </a:prstGeom>
            <a:noFill/>
          </p:spPr>
          <p:txBody>
            <a:bodyPr vert="horz" wrap="square" lIns="146283" tIns="91427" rIns="146283" bIns="91427" rtlCol="0" anchor="b" anchorCtr="0">
              <a:spAutoFit/>
            </a:bodyPr>
            <a:lstStyle>
              <a:lvl1pPr algn="l" defTabSz="93274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6000" b="0" kern="1200" cap="none" spc="-100" baseline="0">
                  <a:ln w="3175">
                    <a:noFill/>
                  </a:ln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defTabSz="932563">
                <a:defRPr/>
              </a:pPr>
              <a:r>
                <a:rPr lang="en-US" sz="4399" spc="0" dirty="0">
                  <a:solidFill>
                    <a:srgbClr val="505050"/>
                  </a:solidFill>
                  <a:cs typeface="Segoe UI Light" panose="020B0502040204020203" pitchFamily="34" charset="0"/>
                </a:rPr>
                <a:t>Azure Functions</a:t>
              </a:r>
            </a:p>
          </p:txBody>
        </p:sp>
        <p:sp>
          <p:nvSpPr>
            <p:cNvPr id="37" name="Text Placeholder 5"/>
            <p:cNvSpPr txBox="1">
              <a:spLocks/>
            </p:cNvSpPr>
            <p:nvPr/>
          </p:nvSpPr>
          <p:spPr>
            <a:xfrm>
              <a:off x="5081830" y="1509001"/>
              <a:ext cx="6687605" cy="666364"/>
            </a:xfrm>
            <a:prstGeom prst="rect">
              <a:avLst/>
            </a:prstGeom>
            <a:noFill/>
          </p:spPr>
          <p:txBody>
            <a:bodyPr vert="horz" wrap="square" lIns="182854" tIns="146283" rIns="182854" bIns="146283" rtlCol="0">
              <a:spAutoFit/>
            </a:bodyPr>
            <a:lstStyle>
              <a:lvl1pPr marL="0" marR="0" indent="0" algn="l" defTabSz="932742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 sz="2800" kern="1200" spc="0" baseline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563">
                <a:lnSpc>
                  <a:spcPct val="100000"/>
                </a:lnSpc>
                <a:spcAft>
                  <a:spcPts val="1199"/>
                </a:spcAft>
                <a:defRPr/>
              </a:pPr>
              <a:r>
                <a:rPr lang="en-US" sz="2448" dirty="0">
                  <a:solidFill>
                    <a:srgbClr val="50505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Process events with Serverless code.  </a:t>
              </a:r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5271655" y="1458800"/>
              <a:ext cx="6497781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5271654" y="2268697"/>
              <a:ext cx="6497781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 Placeholder 5"/>
            <p:cNvSpPr txBox="1">
              <a:spLocks/>
            </p:cNvSpPr>
            <p:nvPr/>
          </p:nvSpPr>
          <p:spPr>
            <a:xfrm>
              <a:off x="5081830" y="2460412"/>
              <a:ext cx="6687605" cy="2566050"/>
            </a:xfrm>
            <a:prstGeom prst="rect">
              <a:avLst/>
            </a:prstGeom>
            <a:noFill/>
          </p:spPr>
          <p:txBody>
            <a:bodyPr vert="horz" wrap="square" lIns="182854" tIns="146283" rIns="182854" bIns="146283" rtlCol="0">
              <a:spAutoFit/>
            </a:bodyPr>
            <a:lstStyle>
              <a:lvl1pPr marL="0" marR="0" indent="0" algn="l" defTabSz="932742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 sz="2800" kern="1200" spc="0" baseline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563">
                <a:lnSpc>
                  <a:spcPct val="100000"/>
                </a:lnSpc>
                <a:spcAft>
                  <a:spcPts val="1199"/>
                </a:spcAft>
                <a:defRPr/>
              </a:pPr>
              <a:r>
                <a:rPr lang="en-US" sz="1632" dirty="0">
                  <a:solidFill>
                    <a:srgbClr val="505050"/>
                  </a:solidFill>
                  <a:latin typeface="Segoe UI"/>
                  <a:cs typeface="Segoe UI Semibold" panose="020B0702040204020203" pitchFamily="34" charset="0"/>
                </a:rPr>
                <a:t>Make composing Cloud Apps insanely easy</a:t>
              </a:r>
            </a:p>
            <a:p>
              <a:pPr defTabSz="932563">
                <a:lnSpc>
                  <a:spcPct val="100000"/>
                </a:lnSpc>
                <a:spcAft>
                  <a:spcPts val="1199"/>
                </a:spcAft>
                <a:defRPr/>
              </a:pPr>
              <a:r>
                <a:rPr lang="en-US" sz="1632" dirty="0">
                  <a:solidFill>
                    <a:srgbClr val="505050"/>
                  </a:solidFill>
                  <a:latin typeface="Segoe UI"/>
                  <a:cs typeface="Segoe UI Semibold" panose="020B0702040204020203" pitchFamily="34" charset="0"/>
                </a:rPr>
                <a:t>Develop Functions in C#, Node.js, F#, Python, PHP, Batch and more </a:t>
              </a:r>
            </a:p>
            <a:p>
              <a:pPr defTabSz="932563">
                <a:lnSpc>
                  <a:spcPct val="100000"/>
                </a:lnSpc>
                <a:spcAft>
                  <a:spcPts val="1199"/>
                </a:spcAft>
                <a:defRPr/>
              </a:pPr>
              <a:r>
                <a:rPr lang="en-US" sz="1632" dirty="0">
                  <a:solidFill>
                    <a:srgbClr val="505050"/>
                  </a:solidFill>
                  <a:latin typeface="Segoe UI"/>
                  <a:cs typeface="Segoe UI Semibold" panose="020B0702040204020203" pitchFamily="34" charset="0"/>
                </a:rPr>
                <a:t>Easily schedule event-driven tasks across services</a:t>
              </a:r>
            </a:p>
            <a:p>
              <a:pPr defTabSz="932563">
                <a:lnSpc>
                  <a:spcPct val="100000"/>
                </a:lnSpc>
                <a:spcAft>
                  <a:spcPts val="1199"/>
                </a:spcAft>
                <a:defRPr/>
              </a:pPr>
              <a:r>
                <a:rPr lang="en-US" sz="1632" dirty="0">
                  <a:solidFill>
                    <a:srgbClr val="505050"/>
                  </a:solidFill>
                  <a:latin typeface="Segoe UI"/>
                  <a:cs typeface="Segoe UI Semibold" panose="020B0702040204020203" pitchFamily="34" charset="0"/>
                </a:rPr>
                <a:t>Expose Functions as HTTP API endpoints</a:t>
              </a:r>
            </a:p>
            <a:p>
              <a:pPr defTabSz="932563">
                <a:lnSpc>
                  <a:spcPct val="100000"/>
                </a:lnSpc>
                <a:spcAft>
                  <a:spcPts val="1199"/>
                </a:spcAft>
                <a:defRPr/>
              </a:pPr>
              <a:r>
                <a:rPr lang="en-US" sz="1632" dirty="0">
                  <a:solidFill>
                    <a:srgbClr val="505050"/>
                  </a:solidFill>
                  <a:latin typeface="Segoe UI"/>
                  <a:cs typeface="Segoe UI Semibold" panose="020B0702040204020203" pitchFamily="34" charset="0"/>
                </a:rPr>
                <a:t>Scale Functions based on customer demand</a:t>
              </a:r>
            </a:p>
            <a:p>
              <a:pPr defTabSz="932563">
                <a:lnSpc>
                  <a:spcPct val="100000"/>
                </a:lnSpc>
                <a:spcAft>
                  <a:spcPts val="1199"/>
                </a:spcAft>
                <a:defRPr/>
              </a:pPr>
              <a:r>
                <a:rPr lang="en-US" sz="1632" dirty="0">
                  <a:solidFill>
                    <a:srgbClr val="505050"/>
                  </a:solidFill>
                  <a:latin typeface="Segoe UI"/>
                  <a:cs typeface="Segoe UI Semibold" panose="020B0702040204020203" pitchFamily="34" charset="0"/>
                </a:rPr>
                <a:t>Easily integrate with Logic Apps </a:t>
              </a:r>
              <a:endParaRPr lang="en-US" sz="1632" dirty="0">
                <a:solidFill>
                  <a:srgbClr val="505050"/>
                </a:solidFill>
                <a:latin typeface="Segoe UI"/>
                <a:cs typeface="Segoe UI Light" panose="020B0502040204020203" pitchFamily="34" charset="0"/>
              </a:endParaRPr>
            </a:p>
          </p:txBody>
        </p:sp>
      </p:grpSp>
      <p:sp>
        <p:nvSpPr>
          <p:cNvPr id="18" name="Plus 17"/>
          <p:cNvSpPr/>
          <p:nvPr/>
        </p:nvSpPr>
        <p:spPr bwMode="auto">
          <a:xfrm>
            <a:off x="2880621" y="3227830"/>
            <a:ext cx="503264" cy="437282"/>
          </a:xfrm>
          <a:prstGeom prst="mathPlus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836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" y="2454290"/>
            <a:ext cx="2082292" cy="198436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32494" y="2131206"/>
            <a:ext cx="1904660" cy="555610"/>
          </a:xfrm>
          <a:prstGeom prst="rect">
            <a:avLst/>
          </a:prstGeom>
          <a:noFill/>
        </p:spPr>
        <p:txBody>
          <a:bodyPr wrap="square" lIns="186521" tIns="149217" rIns="186521" bIns="149217" rtlCol="0">
            <a:spAutoFit/>
          </a:bodyPr>
          <a:lstStyle/>
          <a:p>
            <a:pPr algn="ctr" defTabSz="932597">
              <a:lnSpc>
                <a:spcPct val="90000"/>
              </a:lnSpc>
              <a:spcAft>
                <a:spcPts val="612"/>
              </a:spcAft>
              <a:defRPr/>
            </a:pPr>
            <a:r>
              <a:rPr lang="en-US" sz="1836" kern="0" dirty="0"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</a:rPr>
              <a:t>Code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76248" y="2146059"/>
            <a:ext cx="1904660" cy="555610"/>
          </a:xfrm>
          <a:prstGeom prst="rect">
            <a:avLst/>
          </a:prstGeom>
          <a:noFill/>
        </p:spPr>
        <p:txBody>
          <a:bodyPr wrap="square" lIns="186521" tIns="149217" rIns="186521" bIns="149217" rtlCol="0">
            <a:spAutoFit/>
          </a:bodyPr>
          <a:lstStyle/>
          <a:p>
            <a:pPr algn="ctr" defTabSz="932597">
              <a:lnSpc>
                <a:spcPct val="90000"/>
              </a:lnSpc>
              <a:spcAft>
                <a:spcPts val="612"/>
              </a:spcAft>
              <a:defRPr/>
            </a:pPr>
            <a:r>
              <a:rPr lang="en-US" sz="1836" kern="0" dirty="0"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</a:rPr>
              <a:t>Events + data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238" y="2524075"/>
            <a:ext cx="2144679" cy="189261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737190" y="2044726"/>
            <a:ext cx="2258485" cy="2443428"/>
            <a:chOff x="1702418" y="2004815"/>
            <a:chExt cx="2214402" cy="2395735"/>
          </a:xfrm>
        </p:grpSpPr>
        <p:pic>
          <p:nvPicPr>
            <p:cNvPr id="24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02418" y="2446408"/>
              <a:ext cx="2214402" cy="1954142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1710765" y="2004815"/>
              <a:ext cx="2197709" cy="544765"/>
            </a:xfrm>
            <a:prstGeom prst="rect">
              <a:avLst/>
            </a:prstGeom>
            <a:noFill/>
          </p:spPr>
          <p:txBody>
            <a:bodyPr wrap="square" lIns="186521" tIns="149217" rIns="186521" bIns="149217" rtlCol="0">
              <a:spAutoFit/>
            </a:bodyPr>
            <a:lstStyle/>
            <a:p>
              <a:pPr algn="ctr" defTabSz="932597">
                <a:lnSpc>
                  <a:spcPct val="90000"/>
                </a:lnSpc>
                <a:spcAft>
                  <a:spcPts val="612"/>
                </a:spcAft>
                <a:defRPr/>
              </a:pPr>
              <a:r>
                <a:rPr lang="en-US" sz="1836" kern="0" dirty="0"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Azure Functions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613925" y="1875095"/>
            <a:ext cx="2512000" cy="2998796"/>
            <a:chOff x="1581558" y="1838495"/>
            <a:chExt cx="2462969" cy="2940263"/>
          </a:xfrm>
        </p:grpSpPr>
        <p:sp>
          <p:nvSpPr>
            <p:cNvPr id="6" name="Explosion 1 5"/>
            <p:cNvSpPr/>
            <p:nvPr/>
          </p:nvSpPr>
          <p:spPr bwMode="auto">
            <a:xfrm>
              <a:off x="1602533" y="1838495"/>
              <a:ext cx="2441994" cy="2940263"/>
            </a:xfrm>
            <a:prstGeom prst="irregularSeal1">
              <a:avLst/>
            </a:prstGeom>
            <a:solidFill>
              <a:srgbClr val="5C2D9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5102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48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 rot="21035138">
              <a:off x="1581558" y="2773624"/>
              <a:ext cx="2456122" cy="923330"/>
            </a:xfrm>
            <a:prstGeom prst="rect">
              <a:avLst/>
            </a:prstGeom>
            <a:noFill/>
          </p:spPr>
          <p:txBody>
            <a:bodyPr wrap="none" lIns="93260" tIns="46630" rIns="93260" bIns="46630" numCol="1">
              <a:prstTxWarp prst="textInflate">
                <a:avLst/>
              </a:prstTxWarp>
              <a:spAutoFit/>
            </a:bodyPr>
            <a:lstStyle/>
            <a:p>
              <a:pPr algn="ctr" defTabSz="932597"/>
              <a:r>
                <a:rPr lang="en-US" sz="5507" b="1" kern="0" dirty="0">
                  <a:ln w="12700">
                    <a:solidFill>
                      <a:srgbClr val="0078D7">
                        <a:lumMod val="75000"/>
                      </a:srgbClr>
                    </a:solidFill>
                    <a:prstDash val="solid"/>
                  </a:ln>
                  <a:gradFill flip="none" rotWithShape="1">
                    <a:gsLst>
                      <a:gs pos="0">
                        <a:srgbClr val="FFFF00"/>
                      </a:gs>
                      <a:gs pos="100000">
                        <a:srgbClr val="D83B01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effectLst>
                    <a:outerShdw dist="38100" dir="2640000" algn="bl" rotWithShape="0">
                      <a:srgbClr val="0078D7">
                        <a:lumMod val="75000"/>
                      </a:srgbClr>
                    </a:outerShdw>
                  </a:effectLst>
                  <a:latin typeface="Comic Sans MS" panose="030F0702030302020204" pitchFamily="66" charset="0"/>
                </a:rPr>
                <a:t>BAM!!!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7770" y="91710"/>
            <a:ext cx="2007785" cy="916902"/>
            <a:chOff x="8933917" y="2939538"/>
            <a:chExt cx="1968595" cy="899005"/>
          </a:xfrm>
        </p:grpSpPr>
        <p:sp>
          <p:nvSpPr>
            <p:cNvPr id="31" name="Rectangle 30"/>
            <p:cNvSpPr/>
            <p:nvPr/>
          </p:nvSpPr>
          <p:spPr bwMode="auto">
            <a:xfrm>
              <a:off x="8933917" y="2939538"/>
              <a:ext cx="1808150" cy="899005"/>
            </a:xfrm>
            <a:prstGeom prst="rect">
              <a:avLst/>
            </a:prstGeom>
            <a:solidFill>
              <a:srgbClr val="0078D7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u="sng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650838" y="2999724"/>
              <a:ext cx="1251674" cy="816295"/>
            </a:xfrm>
            <a:prstGeom prst="flowChartOffpageConnector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224">
                <a:defRPr/>
              </a:pPr>
              <a:r>
                <a:rPr lang="en-US" sz="1836" kern="0" dirty="0">
                  <a:solidFill>
                    <a:srgbClr val="FFFFFF"/>
                  </a:solidFill>
                  <a:latin typeface="Segoe UI Light"/>
                  <a:cs typeface="Segoe UI Semilight" panose="020B0402040204020203" pitchFamily="34" charset="0"/>
                </a:rPr>
                <a:t>Azure</a:t>
              </a:r>
            </a:p>
            <a:p>
              <a:pPr defTabSz="914224">
                <a:defRPr/>
              </a:pPr>
              <a:r>
                <a:rPr lang="en-US" sz="1836" kern="0" dirty="0">
                  <a:solidFill>
                    <a:srgbClr val="FFFFFF"/>
                  </a:solidFill>
                  <a:latin typeface="Segoe UI Light"/>
                  <a:cs typeface="Segoe UI Semilight" panose="020B0402040204020203" pitchFamily="34" charset="0"/>
                </a:rPr>
                <a:t>Functions</a:t>
              </a:r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5740" y="3173814"/>
              <a:ext cx="607241" cy="522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266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59259E-6 L 0.11237 0.008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12" y="44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81481E-6 L -0.13242 -0.00069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28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Commonalities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7922" y="1363662"/>
            <a:ext cx="11887200" cy="3730252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Both use the ”Function” oriented programming model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Both support ”bindings” for trigger/input/output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Both support WebJobs SDK extensions model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Both support external libraries being used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Both can run locally and be debugged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Both have runtime telemetry via the WebJobs Dashboard</a:t>
            </a:r>
          </a:p>
        </p:txBody>
      </p:sp>
    </p:spTree>
    <p:extLst>
      <p:ext uri="{BB962C8B-B14F-4D97-AF65-F5344CB8AC3E}">
        <p14:creationId xmlns:p14="http://schemas.microsoft.com/office/powerpoint/2010/main" val="2095789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Hosting model differences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5482" y="1212849"/>
            <a:ext cx="5485621" cy="1443826"/>
          </a:xfrm>
        </p:spPr>
        <p:txBody>
          <a:bodyPr/>
          <a:lstStyle/>
          <a:p>
            <a:r>
              <a:rPr lang="en-US" dirty="0"/>
              <a:t>WebJobs SDK</a:t>
            </a:r>
          </a:p>
          <a:p>
            <a:pPr lvl="1"/>
            <a:r>
              <a:rPr lang="en-US" dirty="0"/>
              <a:t>You configure host</a:t>
            </a:r>
          </a:p>
          <a:p>
            <a:pPr lvl="1"/>
            <a:r>
              <a:rPr lang="en-US" dirty="0"/>
              <a:t>Build a console app which is run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374" y="1212849"/>
            <a:ext cx="5485621" cy="1443826"/>
          </a:xfrm>
        </p:spPr>
        <p:txBody>
          <a:bodyPr/>
          <a:lstStyle/>
          <a:p>
            <a:r>
              <a:rPr lang="en-US" dirty="0"/>
              <a:t>Azure Functions</a:t>
            </a:r>
          </a:p>
          <a:p>
            <a:pPr lvl="1"/>
            <a:r>
              <a:rPr lang="en-US" dirty="0"/>
              <a:t>Limited control over the host</a:t>
            </a:r>
          </a:p>
          <a:p>
            <a:pPr lvl="1"/>
            <a:r>
              <a:rPr lang="en-US" dirty="0"/>
              <a:t>Just give it your code/</a:t>
            </a:r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273118" y="2656675"/>
            <a:ext cx="5485621" cy="3352229"/>
          </a:xfrm>
          <a:prstGeom prst="rect">
            <a:avLst/>
          </a:prstGeom>
        </p:spPr>
        <p:txBody>
          <a:bodyPr vert="horz" wrap="square" lIns="149217" tIns="93260" rIns="149217" bIns="93260" rtlCol="0">
            <a:spAutoFit/>
          </a:bodyPr>
          <a:lstStyle>
            <a:lvl1pPr marL="281677" marR="0" indent="-28167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itchFamily="34" charset="0"/>
              <a:buChar char="•"/>
              <a:tabLst/>
              <a:defRPr sz="3137" kern="1200" spc="0" baseline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20702" marR="0" indent="-228601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3" marR="0" indent="-165101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63603" marR="0" indent="-177801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8704" marR="0" indent="-165101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282" indent="-287282" defTabSz="932563">
              <a:spcBef>
                <a:spcPts val="1224"/>
              </a:spcBef>
            </a:pPr>
            <a:r>
              <a:rPr lang="en-US" sz="3199" dirty="0"/>
              <a:t>WebJobs &amp; Dedicated App Service plans</a:t>
            </a:r>
          </a:p>
          <a:p>
            <a:pPr marL="531064" lvl="1" indent="-233150" defTabSz="932563"/>
            <a:r>
              <a:rPr lang="en-US" sz="2400" dirty="0"/>
              <a:t>Runs the service in the background of Web/Mobile/API app</a:t>
            </a:r>
          </a:p>
          <a:p>
            <a:pPr marL="531064" lvl="1" indent="-233150" defTabSz="932563"/>
            <a:r>
              <a:rPr lang="en-US" sz="2400" dirty="0"/>
              <a:t>Runs any console app (not just SDK based ones)</a:t>
            </a:r>
          </a:p>
          <a:p>
            <a:pPr marL="531064" lvl="1" indent="-233150" defTabSz="932563"/>
            <a:r>
              <a:rPr lang="en-US" sz="2400" dirty="0"/>
              <a:t>You manage scale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675374" y="2656674"/>
            <a:ext cx="5485621" cy="3427566"/>
          </a:xfrm>
          <a:prstGeom prst="rect">
            <a:avLst/>
          </a:prstGeom>
        </p:spPr>
        <p:txBody>
          <a:bodyPr vert="horz" wrap="square" lIns="149217" tIns="93260" rIns="149217" bIns="93260" rtlCol="0">
            <a:spAutoFit/>
          </a:bodyPr>
          <a:lstStyle>
            <a:lvl1pPr marL="281677" marR="0" indent="-28167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itchFamily="34" charset="0"/>
              <a:buChar char="•"/>
              <a:tabLst/>
              <a:defRPr sz="3137" kern="1200" spc="0" baseline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20702" marR="0" indent="-228601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3" marR="0" indent="-165101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63603" marR="0" indent="-177801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8704" marR="0" indent="-165101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282" indent="-287282" defTabSz="932563">
              <a:spcBef>
                <a:spcPts val="1224"/>
              </a:spcBef>
            </a:pPr>
            <a:r>
              <a:rPr lang="en-US" sz="3199" dirty="0"/>
              <a:t>Function App + Dynamic App Service Plans</a:t>
            </a:r>
          </a:p>
          <a:p>
            <a:pPr marL="531064" lvl="1" indent="-233150" defTabSz="932563"/>
            <a:r>
              <a:rPr lang="en-US" sz="2400" dirty="0"/>
              <a:t>Function app owns the whole host, including web frontend.</a:t>
            </a:r>
          </a:p>
          <a:p>
            <a:pPr marL="531064" lvl="1" indent="-233150" defTabSz="932563"/>
            <a:r>
              <a:rPr lang="en-US" sz="2400" dirty="0"/>
              <a:t>Only runs Azure Functions stuff – no other things</a:t>
            </a:r>
          </a:p>
          <a:p>
            <a:pPr marL="531064" lvl="1" indent="-233150" defTabSz="932563"/>
            <a:r>
              <a:rPr lang="en-US" sz="2400" dirty="0"/>
              <a:t>Scale is managed for you</a:t>
            </a:r>
          </a:p>
          <a:p>
            <a:pPr marL="531064" lvl="1" indent="-233150" defTabSz="932563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41602365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Hosting model differences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5482" y="1212849"/>
            <a:ext cx="5485621" cy="1443826"/>
          </a:xfrm>
        </p:spPr>
        <p:txBody>
          <a:bodyPr/>
          <a:lstStyle/>
          <a:p>
            <a:r>
              <a:rPr lang="en-US" dirty="0"/>
              <a:t>WebJobs SDK</a:t>
            </a:r>
          </a:p>
          <a:p>
            <a:pPr lvl="1"/>
            <a:r>
              <a:rPr lang="en-US" dirty="0"/>
              <a:t>You configure host</a:t>
            </a:r>
          </a:p>
          <a:p>
            <a:pPr lvl="1"/>
            <a:r>
              <a:rPr lang="en-US" dirty="0"/>
              <a:t>Build a console app which is run</a:t>
            </a: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275482" y="3268662"/>
            <a:ext cx="5485621" cy="3352229"/>
          </a:xfrm>
          <a:prstGeom prst="rect">
            <a:avLst/>
          </a:prstGeom>
        </p:spPr>
        <p:txBody>
          <a:bodyPr vert="horz" wrap="square" lIns="149217" tIns="93260" rIns="149217" bIns="93260" rtlCol="0">
            <a:spAutoFit/>
          </a:bodyPr>
          <a:lstStyle>
            <a:lvl1pPr marL="281677" marR="0" indent="-28167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itchFamily="34" charset="0"/>
              <a:buChar char="•"/>
              <a:tabLst/>
              <a:defRPr sz="3137" kern="1200" spc="0" baseline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20702" marR="0" indent="-228601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3" marR="0" indent="-165101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63603" marR="0" indent="-177801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8704" marR="0" indent="-165101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282" indent="-287282" defTabSz="932563">
              <a:spcBef>
                <a:spcPts val="1224"/>
              </a:spcBef>
            </a:pPr>
            <a:r>
              <a:rPr lang="en-US" sz="3199" dirty="0"/>
              <a:t>WebJobs &amp; Dedicated App Service plans</a:t>
            </a:r>
          </a:p>
          <a:p>
            <a:pPr marL="531064" lvl="1" indent="-233150" defTabSz="932563"/>
            <a:r>
              <a:rPr lang="en-US" sz="2400" dirty="0"/>
              <a:t>Runs the service in the background of Web/Mobile/API app</a:t>
            </a:r>
          </a:p>
          <a:p>
            <a:pPr marL="531064" lvl="1" indent="-233150" defTabSz="932563"/>
            <a:r>
              <a:rPr lang="en-US" sz="2400" dirty="0"/>
              <a:t>Runs any console app (not just SDK based ones)</a:t>
            </a:r>
          </a:p>
          <a:p>
            <a:pPr marL="531064" lvl="1" indent="-233150" defTabSz="932563"/>
            <a:r>
              <a:rPr lang="en-US" sz="2400" dirty="0"/>
              <a:t>You manage scale</a:t>
            </a: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6675373" y="3193325"/>
            <a:ext cx="5485621" cy="3427566"/>
          </a:xfrm>
          <a:prstGeom prst="rect">
            <a:avLst/>
          </a:prstGeom>
        </p:spPr>
        <p:txBody>
          <a:bodyPr vert="horz" wrap="square" lIns="149217" tIns="93260" rIns="149217" bIns="93260" rtlCol="0">
            <a:spAutoFit/>
          </a:bodyPr>
          <a:lstStyle>
            <a:lvl1pPr marL="281677" marR="0" indent="-28167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itchFamily="34" charset="0"/>
              <a:buChar char="•"/>
              <a:tabLst/>
              <a:defRPr sz="3137" kern="1200" spc="0" baseline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20702" marR="0" indent="-228601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3" marR="0" indent="-165101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63603" marR="0" indent="-177801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8704" marR="0" indent="-165101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282" indent="-287282" defTabSz="932563">
              <a:spcBef>
                <a:spcPts val="1224"/>
              </a:spcBef>
            </a:pPr>
            <a:r>
              <a:rPr lang="en-US" sz="3199" dirty="0"/>
              <a:t>Function App + Dynamic App Service Plans</a:t>
            </a:r>
          </a:p>
          <a:p>
            <a:pPr marL="531064" lvl="1" indent="-233150" defTabSz="932563"/>
            <a:r>
              <a:rPr lang="en-US" sz="2400" dirty="0"/>
              <a:t>Function app owns the whole host, including web frontend.</a:t>
            </a:r>
          </a:p>
          <a:p>
            <a:pPr marL="531064" lvl="1" indent="-233150" defTabSz="932563"/>
            <a:r>
              <a:rPr lang="en-US" sz="2400" dirty="0"/>
              <a:t>Only runs Azure Functions stuff – no other things</a:t>
            </a:r>
          </a:p>
          <a:p>
            <a:pPr marL="531064" lvl="1" indent="-233150" defTabSz="932563"/>
            <a:r>
              <a:rPr lang="en-US" sz="2400" dirty="0"/>
              <a:t>Scale is managed for you</a:t>
            </a:r>
          </a:p>
          <a:p>
            <a:pPr marL="531064" lvl="1" indent="-233150" defTabSz="932563"/>
            <a:endParaRPr lang="en-US" sz="2400" dirty="0"/>
          </a:p>
        </p:txBody>
      </p:sp>
      <p:sp>
        <p:nvSpPr>
          <p:cNvPr id="16" name="Text Placeholder 2"/>
          <p:cNvSpPr txBox="1">
            <a:spLocks/>
          </p:cNvSpPr>
          <p:nvPr/>
        </p:nvSpPr>
        <p:spPr>
          <a:xfrm>
            <a:off x="6675374" y="1135062"/>
            <a:ext cx="5485621" cy="1551066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3999" kern="1200" spc="0" baseline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557" marR="0" indent="0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112" marR="0" indent="0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669" marR="0" indent="0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548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830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112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394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Azure Functions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Limited control over the host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Just give it your code/config</a:t>
            </a:r>
          </a:p>
        </p:txBody>
      </p:sp>
    </p:spTree>
    <p:extLst>
      <p:ext uri="{BB962C8B-B14F-4D97-AF65-F5344CB8AC3E}">
        <p14:creationId xmlns:p14="http://schemas.microsoft.com/office/powerpoint/2010/main" val="2119205011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6" y="1439862"/>
            <a:ext cx="11887200" cy="5078313"/>
          </a:xfrm>
        </p:spPr>
        <p:txBody>
          <a:bodyPr/>
          <a:lstStyle/>
          <a:p>
            <a:r>
              <a:rPr lang="en-GB" sz="3600" dirty="0"/>
              <a:t>Portal</a:t>
            </a:r>
          </a:p>
          <a:p>
            <a:r>
              <a:rPr lang="en-GB" sz="2400" dirty="0"/>
              <a:t>https://functions.azure.com/  </a:t>
            </a:r>
            <a:endParaRPr lang="en-GB" sz="2400" dirty="0"/>
          </a:p>
          <a:p>
            <a:r>
              <a:rPr lang="en-GB" sz="3600" dirty="0"/>
              <a:t>Azure.com</a:t>
            </a:r>
          </a:p>
          <a:p>
            <a:r>
              <a:rPr lang="en-GB" sz="2400" dirty="0"/>
              <a:t>https://azure.microsoft.com/documentation/services/functions </a:t>
            </a:r>
            <a:endParaRPr lang="en-GB" sz="2400" dirty="0"/>
          </a:p>
          <a:p>
            <a:r>
              <a:rPr lang="en-GB" sz="3600" dirty="0"/>
              <a:t>GitHub</a:t>
            </a:r>
          </a:p>
          <a:p>
            <a:r>
              <a:rPr lang="en-GB" sz="2400" dirty="0">
                <a:hlinkClick r:id="rId2"/>
              </a:rPr>
              <a:t>https://github.com/Azure/Azure-Functions</a:t>
            </a:r>
            <a:endParaRPr lang="en-GB" sz="2400" dirty="0"/>
          </a:p>
          <a:p>
            <a:endParaRPr lang="en-GB" sz="3600" dirty="0"/>
          </a:p>
          <a:p>
            <a:r>
              <a:rPr lang="en-GB" sz="3600" dirty="0"/>
              <a:t>Image resizing sample</a:t>
            </a:r>
          </a:p>
          <a:p>
            <a:r>
              <a:rPr lang="en-GB" sz="2400" dirty="0">
                <a:hlinkClick r:id="rId3"/>
              </a:rPr>
              <a:t>https://blogs.msdn.microsoft.com/martinkearn/2016/05/06/smart-image-re-sizing-with-azure-functions-and-cognitive-services/</a:t>
            </a:r>
            <a:r>
              <a:rPr lang="en-GB" sz="2400" dirty="0"/>
              <a:t> </a:t>
            </a:r>
            <a:endParaRPr lang="en-GB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-11482"/>
            <a:ext cx="12436475" cy="122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16797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“Functions” programming model?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5481" y="1212850"/>
            <a:ext cx="11885514" cy="2769476"/>
          </a:xfrm>
        </p:spPr>
        <p:txBody>
          <a:bodyPr/>
          <a:lstStyle/>
          <a:p>
            <a:pPr marL="582873" indent="-582873">
              <a:buFont typeface="Arial" panose="020B0604020202020204" pitchFamily="34" charset="0"/>
              <a:buChar char="•"/>
            </a:pPr>
            <a:r>
              <a:rPr lang="en-US" dirty="0"/>
              <a:t>Function as the unit of work</a:t>
            </a:r>
          </a:p>
          <a:p>
            <a:pPr marL="582873" indent="-582873">
              <a:buFont typeface="Arial" panose="020B0604020202020204" pitchFamily="34" charset="0"/>
              <a:buChar char="•"/>
            </a:pPr>
            <a:r>
              <a:rPr lang="en-US" dirty="0"/>
              <a:t>Functions are executed; they start and finish</a:t>
            </a:r>
          </a:p>
          <a:p>
            <a:pPr marL="582873" indent="-582873">
              <a:buFont typeface="Arial" panose="020B0604020202020204" pitchFamily="34" charset="0"/>
              <a:buChar char="•"/>
            </a:pPr>
            <a:r>
              <a:rPr lang="en-US" dirty="0"/>
              <a:t>Functions have inputs and outputs</a:t>
            </a:r>
          </a:p>
          <a:p>
            <a:pPr marL="582873" indent="-582873">
              <a:buFont typeface="Arial" panose="020B0604020202020204" pitchFamily="34" charset="0"/>
              <a:buChar char="•"/>
            </a:pPr>
            <a:r>
              <a:rPr lang="en-US" i="1" dirty="0"/>
              <a:t>a.k.a. “Nano Services”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252534" y="4183062"/>
            <a:ext cx="7931408" cy="2450987"/>
            <a:chOff x="1619075" y="3932120"/>
            <a:chExt cx="7776596" cy="240314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570" r="639"/>
            <a:stretch/>
          </p:blipFill>
          <p:spPr>
            <a:xfrm>
              <a:off x="1619075" y="3932120"/>
              <a:ext cx="7776596" cy="240314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5" name="Rectangle 4"/>
            <p:cNvSpPr/>
            <p:nvPr/>
          </p:nvSpPr>
          <p:spPr bwMode="auto">
            <a:xfrm>
              <a:off x="8338657" y="3932120"/>
              <a:ext cx="939567" cy="472100"/>
            </a:xfrm>
            <a:prstGeom prst="rect">
              <a:avLst/>
            </a:prstGeom>
            <a:solidFill>
              <a:srgbClr val="EEEEEE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7565" rIns="0" bIns="47565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51028" fontAlgn="base">
                <a:spcBef>
                  <a:spcPct val="0"/>
                </a:spcBef>
                <a:spcAft>
                  <a:spcPct val="0"/>
                </a:spcAft>
              </a:pPr>
              <a:endParaRPr lang="en-US" sz="2040" kern="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39550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“Functions” architecture ?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5552" y="1439862"/>
            <a:ext cx="11887200" cy="344645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/>
              <a:t>Helps decouples business logic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/>
              <a:t>Easier to </a:t>
            </a:r>
            <a:r>
              <a:rPr lang="en-GB"/>
              <a:t>upgrade, scale</a:t>
            </a:r>
            <a:r>
              <a:rPr lang="en-GB" dirty="0"/>
              <a:t>, balance load, </a:t>
            </a:r>
            <a:r>
              <a:rPr lang="en-GB" dirty="0" err="1"/>
              <a:t>etc</a:t>
            </a:r>
            <a:endParaRPr lang="en-GB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/>
              <a:t>Mean no “server estate” to manage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/>
              <a:t>Drives an event driven model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/>
              <a:t>Supports models such as CQRS</a:t>
            </a:r>
          </a:p>
        </p:txBody>
      </p:sp>
    </p:spTree>
    <p:extLst>
      <p:ext uri="{BB962C8B-B14F-4D97-AF65-F5344CB8AC3E}">
        <p14:creationId xmlns:p14="http://schemas.microsoft.com/office/powerpoint/2010/main" val="352775495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/>
              <a:t>Command Query Responsibility Segregation (CQRS)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1169551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dirty="0"/>
              <a:t>Alternative to traditional CRUD data access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dirty="0"/>
              <a:t>Split into separate models for update and display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837" y="2430462"/>
            <a:ext cx="4349244" cy="3168052"/>
          </a:xfrm>
          <a:prstGeom prst="rect">
            <a:avLst/>
          </a:prstGeom>
        </p:spPr>
      </p:pic>
      <p:sp>
        <p:nvSpPr>
          <p:cNvPr id="5" name="Text Placeholder 2"/>
          <p:cNvSpPr txBox="1">
            <a:spLocks/>
          </p:cNvSpPr>
          <p:nvPr/>
        </p:nvSpPr>
        <p:spPr>
          <a:xfrm>
            <a:off x="427037" y="5859462"/>
            <a:ext cx="11887200" cy="1071062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3999" kern="1200" spc="0" baseline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557" marR="0" indent="0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112" marR="0" indent="0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669" marR="0" indent="0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548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830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112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394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dirty="0"/>
              <a:t>Adds complexity, so use for more complex system, such as high performance, geo-distributed, </a:t>
            </a:r>
            <a:r>
              <a:rPr lang="en-GB" sz="3200" dirty="0" err="1"/>
              <a:t>etc</a:t>
            </a:r>
            <a:r>
              <a:rPr lang="en-GB" sz="3200" dirty="0"/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9113837" y="4411662"/>
            <a:ext cx="2819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i="1" dirty="0"/>
              <a:t>A command is any method that mutates state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i="1" dirty="0"/>
              <a:t>A query is any method that returns a value</a:t>
            </a:r>
          </a:p>
        </p:txBody>
      </p:sp>
    </p:spTree>
    <p:extLst>
      <p:ext uri="{BB962C8B-B14F-4D97-AF65-F5344CB8AC3E}">
        <p14:creationId xmlns:p14="http://schemas.microsoft.com/office/powerpoint/2010/main" val="330914694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Event Drive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837" y="2049462"/>
            <a:ext cx="5562600" cy="30487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8837" y="1392410"/>
            <a:ext cx="4325225" cy="436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68600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80" dirty="0"/>
              <a:t>Best practices for the “Functions” programming model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7845" y="1248955"/>
            <a:ext cx="11885514" cy="2134152"/>
          </a:xfrm>
        </p:spPr>
        <p:txBody>
          <a:bodyPr/>
          <a:lstStyle/>
          <a:p>
            <a:pPr marL="582873" indent="-582873">
              <a:buFont typeface="Arial" charset="0"/>
              <a:buChar char="•"/>
            </a:pPr>
            <a:r>
              <a:rPr lang="en-US" dirty="0"/>
              <a:t>Functions </a:t>
            </a:r>
            <a:r>
              <a:rPr lang="en-US" i="1" dirty="0"/>
              <a:t>should</a:t>
            </a:r>
            <a:r>
              <a:rPr lang="en-US" dirty="0"/>
              <a:t> “do one thing”</a:t>
            </a:r>
          </a:p>
          <a:p>
            <a:pPr marL="582873" indent="-582873">
              <a:buFont typeface="Arial" charset="0"/>
              <a:buChar char="•"/>
            </a:pPr>
            <a:r>
              <a:rPr lang="en-US" dirty="0"/>
              <a:t>Functions </a:t>
            </a:r>
            <a:r>
              <a:rPr lang="en-US" i="1" dirty="0"/>
              <a:t>should</a:t>
            </a:r>
            <a:r>
              <a:rPr lang="en-US" dirty="0"/>
              <a:t> be idempotent</a:t>
            </a:r>
          </a:p>
          <a:p>
            <a:pPr marL="582873" indent="-582873">
              <a:buFont typeface="Arial" charset="0"/>
              <a:buChar char="•"/>
            </a:pPr>
            <a:r>
              <a:rPr lang="en-US" dirty="0"/>
              <a:t>Functions </a:t>
            </a:r>
            <a:r>
              <a:rPr lang="en-US" i="1" dirty="0"/>
              <a:t>should</a:t>
            </a:r>
            <a:r>
              <a:rPr lang="en-US" dirty="0"/>
              <a:t> finish as quickly as possible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099566" y="3898620"/>
            <a:ext cx="2414548" cy="2286795"/>
          </a:xfrm>
          <a:prstGeom prst="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algn="ctr" defTabSz="951028" fontAlgn="base">
              <a:spcBef>
                <a:spcPct val="0"/>
              </a:spcBef>
              <a:spcAft>
                <a:spcPct val="0"/>
              </a:spcAft>
            </a:pPr>
            <a:endParaRPr lang="en-US" sz="2040" kern="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908761" y="3898622"/>
            <a:ext cx="2414548" cy="2286795"/>
          </a:xfrm>
          <a:prstGeom prst="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algn="ctr" defTabSz="951028" fontAlgn="base">
              <a:spcBef>
                <a:spcPct val="0"/>
              </a:spcBef>
              <a:spcAft>
                <a:spcPct val="0"/>
              </a:spcAft>
            </a:pPr>
            <a:endParaRPr lang="en-US" sz="2040" kern="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8717956" y="3898621"/>
            <a:ext cx="2414548" cy="2286795"/>
          </a:xfrm>
          <a:prstGeom prst="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algn="ctr" defTabSz="951028" fontAlgn="base">
              <a:spcBef>
                <a:spcPct val="0"/>
              </a:spcBef>
              <a:spcAft>
                <a:spcPct val="0"/>
              </a:spcAft>
            </a:pPr>
            <a:endParaRPr lang="en-US" sz="2040" kern="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23135" y="3934726"/>
            <a:ext cx="1967410" cy="2289534"/>
          </a:xfrm>
          <a:prstGeom prst="rect">
            <a:avLst/>
          </a:prstGeom>
          <a:noFill/>
        </p:spPr>
        <p:txBody>
          <a:bodyPr wrap="square" lIns="186521" tIns="149217" rIns="186521" bIns="149217" rtlCol="0">
            <a:spAutoFit/>
          </a:bodyPr>
          <a:lstStyle/>
          <a:p>
            <a:pPr algn="ctr" defTabSz="932597">
              <a:lnSpc>
                <a:spcPct val="90000"/>
              </a:lnSpc>
              <a:spcAft>
                <a:spcPts val="612"/>
              </a:spcAft>
            </a:pPr>
            <a:r>
              <a:rPr lang="en-US" sz="14075" kern="0">
                <a:solidFill>
                  <a:schemeClr val="bg2"/>
                </a:solidFill>
              </a:rPr>
              <a:t>1</a:t>
            </a:r>
            <a:endParaRPr lang="en-US" sz="14075" kern="0" dirty="0" err="1">
              <a:solidFill>
                <a:schemeClr val="bg2"/>
              </a:solidFill>
            </a:endParaRPr>
          </a:p>
        </p:txBody>
      </p:sp>
      <p:graphicFrame>
        <p:nvGraphicFramePr>
          <p:cNvPr id="14" name="Diagram 13"/>
          <p:cNvGraphicFramePr/>
          <p:nvPr>
            <p:extLst/>
          </p:nvPr>
        </p:nvGraphicFramePr>
        <p:xfrm>
          <a:off x="4978315" y="4075348"/>
          <a:ext cx="2253436" cy="19290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Oval 14"/>
          <p:cNvSpPr/>
          <p:nvPr/>
        </p:nvSpPr>
        <p:spPr bwMode="auto">
          <a:xfrm>
            <a:off x="8977721" y="4118998"/>
            <a:ext cx="1895017" cy="1841783"/>
          </a:xfrm>
          <a:prstGeom prst="ellipse">
            <a:avLst/>
          </a:prstGeom>
          <a:noFill/>
          <a:ln w="762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algn="ctr" defTabSz="951028" fontAlgn="base">
              <a:spcBef>
                <a:spcPct val="0"/>
              </a:spcBef>
              <a:spcAft>
                <a:spcPct val="0"/>
              </a:spcAft>
            </a:pPr>
            <a:endParaRPr lang="en-US" sz="2040" kern="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9925229" y="4203102"/>
            <a:ext cx="0" cy="229958"/>
          </a:xfrm>
          <a:prstGeom prst="line">
            <a:avLst/>
          </a:prstGeom>
          <a:ln w="19050">
            <a:solidFill>
              <a:schemeClr val="bg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9925229" y="4318080"/>
            <a:ext cx="423716" cy="721809"/>
          </a:xfrm>
          <a:prstGeom prst="straightConnector1">
            <a:avLst/>
          </a:prstGeom>
          <a:ln w="76200"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9925229" y="4986701"/>
            <a:ext cx="513145" cy="53189"/>
          </a:xfrm>
          <a:prstGeom prst="straightConnector1">
            <a:avLst/>
          </a:prstGeom>
          <a:ln w="76200"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 bwMode="auto">
          <a:xfrm>
            <a:off x="9819300" y="4892973"/>
            <a:ext cx="210262" cy="234194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algn="ctr" defTabSz="951028" fontAlgn="base">
              <a:spcBef>
                <a:spcPct val="0"/>
              </a:spcBef>
              <a:spcAft>
                <a:spcPct val="0"/>
              </a:spcAft>
            </a:pPr>
            <a:endParaRPr lang="en-US" sz="2040" kern="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81118209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88" dirty="0"/>
              <a:t>The “Functions” programming model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5481" y="1212850"/>
            <a:ext cx="11885514" cy="5460876"/>
          </a:xfrm>
        </p:spPr>
        <p:txBody>
          <a:bodyPr/>
          <a:lstStyle/>
          <a:p>
            <a:pPr marL="757735" indent="-757735">
              <a:buFont typeface="+mj-lt"/>
              <a:buAutoNum type="arabicPeriod"/>
            </a:pPr>
            <a:r>
              <a:rPr lang="en-US" dirty="0"/>
              <a:t>What is you need to do? (business logic wise)</a:t>
            </a:r>
          </a:p>
          <a:p>
            <a:pPr marL="757735" indent="-757735">
              <a:buFont typeface="+mj-lt"/>
              <a:buAutoNum type="arabicPeriod"/>
            </a:pPr>
            <a:r>
              <a:rPr lang="en-US" dirty="0"/>
              <a:t>Am I solving more than one business problem? Split up, go back to 1.</a:t>
            </a:r>
          </a:p>
          <a:p>
            <a:pPr marL="757735" indent="-757735">
              <a:buFont typeface="+mj-lt"/>
              <a:buAutoNum type="arabicPeriod"/>
            </a:pPr>
            <a:r>
              <a:rPr lang="en-US" dirty="0"/>
              <a:t>What will trigger the function?</a:t>
            </a:r>
          </a:p>
          <a:p>
            <a:pPr marL="757735" indent="-757735">
              <a:buFont typeface="+mj-lt"/>
              <a:buAutoNum type="arabicPeriod"/>
            </a:pPr>
            <a:r>
              <a:rPr lang="en-US" dirty="0"/>
              <a:t>Is there additional data I need?</a:t>
            </a:r>
          </a:p>
          <a:p>
            <a:pPr marL="757735" indent="-757735">
              <a:buFont typeface="+mj-lt"/>
              <a:buAutoNum type="arabicPeriod"/>
            </a:pPr>
            <a:r>
              <a:rPr lang="en-US" dirty="0"/>
              <a:t>Is there output I should produce?</a:t>
            </a:r>
          </a:p>
          <a:p>
            <a:endParaRPr lang="en-US" dirty="0"/>
          </a:p>
          <a:p>
            <a:r>
              <a:rPr lang="en-US" dirty="0"/>
              <a:t>“When ___, get ___, do ___, and output ___”</a:t>
            </a:r>
          </a:p>
        </p:txBody>
      </p:sp>
    </p:spTree>
    <p:extLst>
      <p:ext uri="{BB962C8B-B14F-4D97-AF65-F5344CB8AC3E}">
        <p14:creationId xmlns:p14="http://schemas.microsoft.com/office/powerpoint/2010/main" val="175332604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2142956" y="1212849"/>
            <a:ext cx="8150565" cy="5199263"/>
            <a:chOff x="1773004" y="1189176"/>
            <a:chExt cx="7991475" cy="5097779"/>
          </a:xfrm>
        </p:grpSpPr>
        <p:grpSp>
          <p:nvGrpSpPr>
            <p:cNvPr id="9" name="Group 8"/>
            <p:cNvGrpSpPr/>
            <p:nvPr/>
          </p:nvGrpSpPr>
          <p:grpSpPr>
            <a:xfrm>
              <a:off x="1773004" y="1189176"/>
              <a:ext cx="7991475" cy="5097779"/>
              <a:chOff x="2100262" y="880110"/>
              <a:chExt cx="7991475" cy="5097779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00262" y="2767012"/>
                <a:ext cx="7991475" cy="1323975"/>
              </a:xfrm>
              <a:prstGeom prst="rect">
                <a:avLst/>
              </a:prstGeom>
            </p:spPr>
          </p:pic>
          <p:sp>
            <p:nvSpPr>
              <p:cNvPr id="3" name="Line Callout 1 2"/>
              <p:cNvSpPr/>
              <p:nvPr/>
            </p:nvSpPr>
            <p:spPr bwMode="auto">
              <a:xfrm>
                <a:off x="3440802" y="880110"/>
                <a:ext cx="2251710" cy="1211580"/>
              </a:xfrm>
              <a:prstGeom prst="borderCallout1">
                <a:avLst>
                  <a:gd name="adj1" fmla="val 97995"/>
                  <a:gd name="adj2" fmla="val 52073"/>
                  <a:gd name="adj3" fmla="val 156840"/>
                  <a:gd name="adj4" fmla="val 185525"/>
                </a:avLst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6521" tIns="149217" rIns="186521" bIns="14921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5102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48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Trigger</a:t>
                </a:r>
              </a:p>
            </p:txBody>
          </p:sp>
          <p:sp>
            <p:nvSpPr>
              <p:cNvPr id="6" name="Line Callout 1 5"/>
              <p:cNvSpPr/>
              <p:nvPr/>
            </p:nvSpPr>
            <p:spPr bwMode="auto">
              <a:xfrm>
                <a:off x="7215558" y="880110"/>
                <a:ext cx="2251710" cy="1211580"/>
              </a:xfrm>
              <a:prstGeom prst="borderCallout1">
                <a:avLst>
                  <a:gd name="adj1" fmla="val 97995"/>
                  <a:gd name="adj2" fmla="val 52073"/>
                  <a:gd name="adj3" fmla="val 163513"/>
                  <a:gd name="adj4" fmla="val 58783"/>
                </a:avLst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6521" tIns="149217" rIns="186521" bIns="14921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5102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48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Input</a:t>
                </a:r>
              </a:p>
            </p:txBody>
          </p:sp>
          <p:sp>
            <p:nvSpPr>
              <p:cNvPr id="7" name="Line Callout 1 6"/>
              <p:cNvSpPr/>
              <p:nvPr/>
            </p:nvSpPr>
            <p:spPr bwMode="auto">
              <a:xfrm>
                <a:off x="7215558" y="4766309"/>
                <a:ext cx="2251710" cy="1211580"/>
              </a:xfrm>
              <a:prstGeom prst="borderCallout1">
                <a:avLst>
                  <a:gd name="adj1" fmla="val -90684"/>
                  <a:gd name="adj2" fmla="val -20515"/>
                  <a:gd name="adj3" fmla="val -2594"/>
                  <a:gd name="adj4" fmla="val 44408"/>
                </a:avLst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6521" tIns="149217" rIns="186521" bIns="14921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5102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48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Output</a:t>
                </a:r>
              </a:p>
            </p:txBody>
          </p:sp>
          <p:sp>
            <p:nvSpPr>
              <p:cNvPr id="8" name="Line Callout 1 7"/>
              <p:cNvSpPr/>
              <p:nvPr/>
            </p:nvSpPr>
            <p:spPr bwMode="auto">
              <a:xfrm>
                <a:off x="3440802" y="4766309"/>
                <a:ext cx="2251710" cy="1211580"/>
              </a:xfrm>
              <a:prstGeom prst="borderCallout1">
                <a:avLst>
                  <a:gd name="adj1" fmla="val 1769"/>
                  <a:gd name="adj2" fmla="val 40398"/>
                  <a:gd name="adj3" fmla="val -109198"/>
                  <a:gd name="adj4" fmla="val 41870"/>
                </a:avLst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6521" tIns="149217" rIns="186521" bIns="14921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5102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48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Code</a:t>
                </a:r>
              </a:p>
            </p:txBody>
          </p:sp>
        </p:grpSp>
        <p:cxnSp>
          <p:nvCxnSpPr>
            <p:cNvPr id="4" name="Straight Arrow Connector 3"/>
            <p:cNvCxnSpPr>
              <a:stCxn id="3" idx="1"/>
            </p:cNvCxnSpPr>
            <p:nvPr/>
          </p:nvCxnSpPr>
          <p:spPr>
            <a:xfrm>
              <a:off x="4239399" y="2400756"/>
              <a:ext cx="3095051" cy="74776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6" idx="1"/>
            </p:cNvCxnSpPr>
            <p:nvPr/>
          </p:nvCxnSpPr>
          <p:spPr>
            <a:xfrm>
              <a:off x="8014155" y="2400756"/>
              <a:ext cx="427201" cy="67532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8" idx="3"/>
            </p:cNvCxnSpPr>
            <p:nvPr/>
          </p:nvCxnSpPr>
          <p:spPr>
            <a:xfrm flipH="1" flipV="1">
              <a:off x="3830855" y="3706784"/>
              <a:ext cx="408544" cy="136859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7" idx="3"/>
            </p:cNvCxnSpPr>
            <p:nvPr/>
          </p:nvCxnSpPr>
          <p:spPr>
            <a:xfrm flipH="1" flipV="1">
              <a:off x="6169794" y="3928165"/>
              <a:ext cx="1844361" cy="114721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programming concepts</a:t>
            </a:r>
          </a:p>
        </p:txBody>
      </p:sp>
    </p:spTree>
    <p:extLst>
      <p:ext uri="{BB962C8B-B14F-4D97-AF65-F5344CB8AC3E}">
        <p14:creationId xmlns:p14="http://schemas.microsoft.com/office/powerpoint/2010/main" val="33568806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50033_TR23_BO_CT_Template">
  <a:themeElements>
    <a:clrScheme name="TR23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D83B01"/>
      </a:accent1>
      <a:accent2>
        <a:srgbClr val="0078D7"/>
      </a:accent2>
      <a:accent3>
        <a:srgbClr val="BAD80A"/>
      </a:accent3>
      <a:accent4>
        <a:srgbClr val="FFB900"/>
      </a:accent4>
      <a:accent5>
        <a:srgbClr val="5C2D91"/>
      </a:accent5>
      <a:accent6>
        <a:srgbClr val="002050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R23_BO_CT_Template" id="{23F76093-1046-4AF3-84AA-19C5D2FB0852}" vid="{1C71AE89-6A47-41A8-9720-D10C4E6044B9}"/>
    </a:ext>
  </a:extLst>
</a:theme>
</file>

<file path=ppt/theme/theme2.xml><?xml version="1.0" encoding="utf-8"?>
<a:theme xmlns:a="http://schemas.openxmlformats.org/drawingml/2006/main" name="1_5-50033_TR23_BO_CT_Template">
  <a:themeElements>
    <a:clrScheme name="TR23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D83B01"/>
      </a:accent1>
      <a:accent2>
        <a:srgbClr val="0078D7"/>
      </a:accent2>
      <a:accent3>
        <a:srgbClr val="BAD80A"/>
      </a:accent3>
      <a:accent4>
        <a:srgbClr val="FFB900"/>
      </a:accent4>
      <a:accent5>
        <a:srgbClr val="5C2D91"/>
      </a:accent5>
      <a:accent6>
        <a:srgbClr val="002050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R23_BO_CT_Template.potx [Read-Only]" id="{1530D5E8-20CA-4CF3-8212-8BA00317751E}" vid="{ACFB5AF2-7E03-452D-A202-569D7361D7E7}"/>
    </a:ext>
  </a:extLst>
</a:theme>
</file>

<file path=ppt/theme/theme3.xml><?xml version="1.0" encoding="utf-8"?>
<a:theme xmlns:a="http://schemas.openxmlformats.org/drawingml/2006/main" name="2_5-50033_TR23_BO_CT_Template">
  <a:themeElements>
    <a:clrScheme name="TR23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D83B01"/>
      </a:accent1>
      <a:accent2>
        <a:srgbClr val="0078D7"/>
      </a:accent2>
      <a:accent3>
        <a:srgbClr val="BAD80A"/>
      </a:accent3>
      <a:accent4>
        <a:srgbClr val="FFB900"/>
      </a:accent4>
      <a:accent5>
        <a:srgbClr val="5C2D91"/>
      </a:accent5>
      <a:accent6>
        <a:srgbClr val="002050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R23_BO_CT_Template" id="{23F76093-1046-4AF3-84AA-19C5D2FB0852}" vid="{1C71AE89-6A47-41A8-9720-D10C4E6044B9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d12e2661e9634d9aa98bbb375f31aced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Washington State Convention and Trade Center</TermName>
          <TermId xmlns="http://schemas.microsoft.com/office/infopath/2007/PartnerControls">2ebf141d-f871-4cc9-bf08-f87f112ab464</TermId>
        </TermInfo>
      </Terms>
    </d12e2661e9634d9aa98bbb375f31aced>
    <Event_x0020_Start_x0020_Date xmlns="01c77077-aee4-4b5f-bd4e-9cd40a6fff29">2016-07-25T07:00:00+00:00</Event_x0020_Start_x0020_Date>
    <Target_x0020_Audiences xmlns="8ff673fc-3231-4e3a-893b-6d7f7cd32766" xsi:nil="true"/>
    <iaa5f83406f94009a0f6a3e890699ff7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Seattle</TermName>
          <TermId xmlns="http://schemas.microsoft.com/office/infopath/2007/PartnerControls">54f46ed2-c77e-4a59-b182-a4171fdb0d11</TermId>
        </TermInfo>
      </Terms>
    </iaa5f83406f94009a0f6a3e890699ff7>
    <External_x0020_Speaker xmlns="01c77077-aee4-4b5f-bd4e-9cd40a6fff29">Fabio Cavalcante; Christopher Anderson</External_x0020_Speaker>
    <m6878b9dd7994da4ba144f95347d99c6 xmlns="01c77077-aee4-4b5f-bd4e-9cd40a6fff29">
      <Terms xmlns="http://schemas.microsoft.com/office/infopath/2007/PartnerControls"/>
    </m6878b9dd7994da4ba144f95347d99c6>
    <Presentation_x0020_Date xmlns="01c77077-aee4-4b5f-bd4e-9cd40a6fff29">2016-07-25T07:00:00+00:00</Presentation_x0020_Date>
    <fc15c16204564de583b4c942b10d19ec xmlns="01c77077-aee4-4b5f-bd4e-9cd40a6fff29">
      <Terms xmlns="http://schemas.microsoft.com/office/infopath/2007/PartnerControls"/>
    </fc15c16204564de583b4c942b10d19ec>
    <mb2e01f7e2d8413988e28e59aa226eec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TechReady</TermName>
          <TermId xmlns="http://schemas.microsoft.com/office/infopath/2007/PartnerControls">ebdf1b7d-d34f-4ccf-ac45-ca5a756d5c65</TermId>
        </TermInfo>
      </Terms>
    </mb2e01f7e2d8413988e28e59aa226eec>
    <MS_x0020_Content_x0020_Owner xmlns="01c77077-aee4-4b5f-bd4e-9cd40a6fff29">
      <UserInfo>
        <DisplayName/>
        <AccountId xsi:nil="true"/>
        <AccountType/>
      </UserInfo>
    </MS_x0020_Content_x0020_Owner>
    <Session_x0020_Code xmlns="01c77077-aee4-4b5f-bd4e-9cd40a6fff29">AZR309</Session_x0020_Code>
    <Event_x0020_End_x0020_Date xmlns="01c77077-aee4-4b5f-bd4e-9cd40a6fff29">2016-07-29T07:00:00+00:00</Event_x0020_End_x0020_Date>
    <o1010385baed4da9b5076a6aa651d1e5 xmlns="01c77077-aee4-4b5f-bd4e-9cd40a6fff29">
      <Terms xmlns="http://schemas.microsoft.com/office/infopath/2007/PartnerControls"/>
    </o1010385baed4da9b5076a6aa651d1e5>
    <kc6d1bd9a46e4e5fbbbf99ca3de7a092 xmlns="01c77077-aee4-4b5f-bd4e-9cd40a6fff29">
      <Terms xmlns="http://schemas.microsoft.com/office/infopath/2007/PartnerControls"/>
    </kc6d1bd9a46e4e5fbbbf99ca3de7a092>
    <MS_x0020_Speaker xmlns="01c77077-aee4-4b5f-bd4e-9cd40a6fff29">
      <UserInfo>
        <DisplayName/>
        <AccountId xsi:nil="true"/>
        <AccountType/>
      </UserInfo>
    </MS_x0020_Speak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TechReady 23</TermName>
          <TermId xmlns="http://schemas.microsoft.com/office/infopath/2007/PartnerControls">c09d5ec5-2933-44ea-a749-1cb568168204</TermId>
        </TermInfo>
      </Terms>
    </TaxKeywordTaxHTField>
    <TaxCatchAll xmlns="230e9df3-be65-4c73-a93b-d1236ebd677e">
      <Value>166</Value>
      <Value>53</Value>
      <Value>52</Value>
      <Value>51</Value>
    </TaxCatchAll>
    <NumberofDownloads xmlns="230e9df3-be65-4c73-a93b-d1236ebd677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31DCF4CA090F824DB1E4CCBB6B9D64EA00101E8AAD132F8F4D96340D6376C8BB3E" ma:contentTypeVersion="22" ma:contentTypeDescription="" ma:contentTypeScope="" ma:versionID="8add498658ef06bbcf3bc1f2c97d938c">
  <xsd:schema xmlns:xsd="http://www.w3.org/2001/XMLSchema" xmlns:xs="http://www.w3.org/2001/XMLSchema" xmlns:p="http://schemas.microsoft.com/office/2006/metadata/properties" xmlns:ns1="http://schemas.microsoft.com/sharepoint/v3" xmlns:ns2="01c77077-aee4-4b5f-bd4e-9cd40a6fff29" xmlns:ns3="230e9df3-be65-4c73-a93b-d1236ebd677e" xmlns:ns5="8ff673fc-3231-4e3a-893b-6d7f7cd32766" targetNamespace="http://schemas.microsoft.com/office/2006/metadata/properties" ma:root="true" ma:fieldsID="a14070d067e341e7ddc7e27ecc4a2d88" ns1:_="" ns2:_="" ns3:_="" ns5:_="">
    <xsd:import namespace="http://schemas.microsoft.com/sharepoint/v3"/>
    <xsd:import namespace="01c77077-aee4-4b5f-bd4e-9cd40a6fff29"/>
    <xsd:import namespace="230e9df3-be65-4c73-a93b-d1236ebd677e"/>
    <xsd:import namespace="8ff673fc-3231-4e3a-893b-6d7f7cd32766"/>
    <xsd:element name="properties">
      <xsd:complexType>
        <xsd:sequence>
          <xsd:element name="documentManagement">
            <xsd:complexType>
              <xsd:all>
                <xsd:element ref="ns2:mb2e01f7e2d8413988e28e59aa226eec" minOccurs="0"/>
                <xsd:element ref="ns3:TaxCatchAll" minOccurs="0"/>
                <xsd:element ref="ns3:TaxCatchAllLabel" minOccurs="0"/>
                <xsd:element ref="ns2:iaa5f83406f94009a0f6a3e890699ff7" minOccurs="0"/>
                <xsd:element ref="ns2:d12e2661e9634d9aa98bbb375f31aced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1010385baed4da9b5076a6aa651d1e5" minOccurs="0"/>
                <xsd:element ref="ns2:kc6d1bd9a46e4e5fbbbf99ca3de7a092" minOccurs="0"/>
                <xsd:element ref="ns2:Session_x0020_Code" minOccurs="0"/>
                <xsd:element ref="ns2:MS_x0020_Content_x0020_Owner" minOccurs="0"/>
                <xsd:element ref="ns2:m6878b9dd7994da4ba144f95347d99c6" minOccurs="0"/>
                <xsd:element ref="ns2:fc15c16204564de583b4c942b10d19ec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5:Target_x0020_Audiences" minOccurs="0"/>
                <xsd:element ref="ns2:SharedWithUsers" minOccurs="0"/>
                <xsd:element ref="ns2:SharedWithDetails" minOccurs="0"/>
                <xsd:element ref="ns3:NumberofDownloa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77077-aee4-4b5f-bd4e-9cd40a6fff29" elementFormDefault="qualified">
    <xsd:import namespace="http://schemas.microsoft.com/office/2006/documentManagement/types"/>
    <xsd:import namespace="http://schemas.microsoft.com/office/infopath/2007/PartnerControls"/>
    <xsd:element name="mb2e01f7e2d8413988e28e59aa226eec" ma:index="8" nillable="true" ma:taxonomy="true" ma:internalName="mb2e01f7e2d8413988e28e59aa226eec" ma:taxonomyFieldName="Event_x0020_Name" ma:displayName="Event Name" ma:default="" ma:fieldId="{6b2e01f7-e2d8-4139-88e2-8e59aa226eec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iaa5f83406f94009a0f6a3e890699ff7" ma:index="12" nillable="true" ma:taxonomy="true" ma:internalName="iaa5f83406f94009a0f6a3e890699ff7" ma:taxonomyFieldName="Event_x0020_Location" ma:displayName="Event Location" ma:default="" ma:fieldId="{2aa5f834-06f9-4009-a0f6-a3e890699ff7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2e2661e9634d9aa98bbb375f31aced" ma:index="14" nillable="true" ma:taxonomy="true" ma:internalName="d12e2661e9634d9aa98bbb375f31aced" ma:taxonomyFieldName="Event_x0020_Venue" ma:displayName="Event Venue" ma:default="" ma:fieldId="{d12e2661-e963-4d9a-a98b-bb375f31aced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1010385baed4da9b5076a6aa651d1e5" ma:index="21" nillable="true" ma:taxonomy="true" ma:internalName="o1010385baed4da9b5076a6aa651d1e5" ma:taxonomyFieldName="Product" ma:displayName="Product" ma:default="" ma:fieldId="{81010385-baed-4da9-b507-6a6aa651d1e5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c6d1bd9a46e4e5fbbbf99ca3de7a092" ma:index="23" nillable="true" ma:taxonomy="true" ma:internalName="kc6d1bd9a46e4e5fbbbf99ca3de7a092" ma:taxonomyFieldName="Campaign" ma:displayName="Campaign" ma:default="" ma:fieldId="{4c6d1bd9-a46e-4e5f-bbbf-99ca3de7a092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6878b9dd7994da4ba144f95347d99c6" ma:index="27" nillable="true" ma:taxonomy="true" ma:internalName="m6878b9dd7994da4ba144f95347d99c6" ma:taxonomyFieldName="Track" ma:displayName="Track" ma:readOnly="false" ma:default="" ma:fieldId="{66878b9d-d799-4da4-ba14-4f95347d99c6}" ma:sspId="e385fb40-52d4-4fae-9c5b-3e8ff8a5878e" ma:termSetId="8113a965-58e2-4a85-99b9-55376be5482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c15c16204564de583b4c942b10d19ec" ma:index="29" nillable="true" ma:taxonomy="true" ma:internalName="fc15c16204564de583b4c942b10d19ec" ma:taxonomyFieldName="Audience1" ma:displayName="Audience" ma:default="" ma:fieldId="{fc15c162-0456-4de5-83b4-c942b10d19ec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0d8ba32e-6f24-4e39-985b-e3fd5ec6bdb7}" ma:internalName="TaxCatchAll" ma:showField="CatchAllData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0d8ba32e-6f24-4e39-985b-e3fd5ec6bdb7}" ma:internalName="TaxCatchAllLabel" ma:readOnly="true" ma:showField="CatchAllDataLabel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NumberofDownloads" ma:index="40" nillable="true" ma:displayName="NumberofDownloads" ma:internalName="NumberofDownload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673fc-3231-4e3a-893b-6d7f7cd3276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37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schemas.microsoft.com/sharepoint/v3"/>
    <ds:schemaRef ds:uri="230e9df3-be65-4c73-a93b-d1236ebd677e"/>
    <ds:schemaRef ds:uri="http://purl.org/dc/terms/"/>
    <ds:schemaRef ds:uri="01c77077-aee4-4b5f-bd4e-9cd40a6fff29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26ACC50-8F95-49B3-AB6F-6DC6481BB9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1c77077-aee4-4b5f-bd4e-9cd40a6fff29"/>
    <ds:schemaRef ds:uri="230e9df3-be65-4c73-a93b-d1236ebd677e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TR23_BO_CT_Template</Template>
  <TotalTime>347</TotalTime>
  <Words>829</Words>
  <Application>Microsoft Office PowerPoint</Application>
  <PresentationFormat>Custom</PresentationFormat>
  <Paragraphs>148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Arial</vt:lpstr>
      <vt:lpstr>Comic Sans MS</vt:lpstr>
      <vt:lpstr>Consolas</vt:lpstr>
      <vt:lpstr>Segoe UI</vt:lpstr>
      <vt:lpstr>Segoe UI Light</vt:lpstr>
      <vt:lpstr>Segoe UI Semibold</vt:lpstr>
      <vt:lpstr>Segoe UI Semilight</vt:lpstr>
      <vt:lpstr>Wingdings</vt:lpstr>
      <vt:lpstr>5-50033_TR23_BO_CT_Template</vt:lpstr>
      <vt:lpstr>1_5-50033_TR23_BO_CT_Template</vt:lpstr>
      <vt:lpstr>2_5-50033_TR23_BO_CT_Template</vt:lpstr>
      <vt:lpstr>Using Azure Functions in serverless applications</vt:lpstr>
      <vt:lpstr>PowerPoint Presentation</vt:lpstr>
      <vt:lpstr>What is the “Functions” programming model?</vt:lpstr>
      <vt:lpstr>What is the “Functions” architecture ?</vt:lpstr>
      <vt:lpstr>Command Query Responsibility Segregation (CQRS)</vt:lpstr>
      <vt:lpstr>Event Drive Model</vt:lpstr>
      <vt:lpstr>Best practices for the “Functions” programming model</vt:lpstr>
      <vt:lpstr>The “Functions” programming model</vt:lpstr>
      <vt:lpstr>Functions programming concepts</vt:lpstr>
      <vt:lpstr>Azure Portal </vt:lpstr>
      <vt:lpstr>Develop</vt:lpstr>
      <vt:lpstr>Integrate</vt:lpstr>
      <vt:lpstr>Monitor</vt:lpstr>
      <vt:lpstr>Azure Functions architecture</vt:lpstr>
      <vt:lpstr>Dual abstraction</vt:lpstr>
      <vt:lpstr>Platform and scaling</vt:lpstr>
      <vt:lpstr>App Service Plans</vt:lpstr>
      <vt:lpstr>Dynamic tier pricing</vt:lpstr>
      <vt:lpstr>WebJobs SDK vs Azure Functions</vt:lpstr>
      <vt:lpstr>Commonalities</vt:lpstr>
      <vt:lpstr>Hosting model differences</vt:lpstr>
      <vt:lpstr>Hosting model differences</vt:lpstr>
      <vt:lpstr>PowerPoint Presentation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Azure Functions and WebJobs in modern &amp; serverless applications</dc:title>
  <dc:subject>Using Azure Functions and WebJobs in modern &amp; serverless applications</dc:subject>
  <dc:creator>MS Events 0217</dc:creator>
  <cp:keywords>TechReady 23</cp:keywords>
  <dc:description>Template: Mitchell Derrey, Silverfox Productions_x000d_
Formatting: _x000d_
Audience Type:</dc:description>
  <cp:lastModifiedBy>David Gristwood</cp:lastModifiedBy>
  <cp:revision>40</cp:revision>
  <dcterms:created xsi:type="dcterms:W3CDTF">2016-07-25T23:04:24Z</dcterms:created>
  <dcterms:modified xsi:type="dcterms:W3CDTF">2016-10-11T10:31:40Z</dcterms:modified>
  <cp:category>TechReady 23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0x01010031DCF4CA090F824DB1E4CCBB6B9D64EA00101E8AAD132F8F4D96340D6376C8BB3E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53;#Washington State Convention and Trade Center|2ebf141d-f871-4cc9-bf08-f87f112ab464</vt:lpwstr>
  </property>
  <property fmtid="{D5CDD505-2E9C-101B-9397-08002B2CF9AE}" pid="7" name="Track">
    <vt:lpwstr/>
  </property>
  <property fmtid="{D5CDD505-2E9C-101B-9397-08002B2CF9AE}" pid="8" name="Event Location">
    <vt:lpwstr>52;#Seattle|54f46ed2-c77e-4a59-b182-a4171fdb0d11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166;#TechReady 23|c09d5ec5-2933-44ea-a749-1cb568168204</vt:lpwstr>
  </property>
  <property fmtid="{D5CDD505-2E9C-101B-9397-08002B2CF9AE}" pid="12" name="Audience1">
    <vt:lpwstr/>
  </property>
  <property fmtid="{D5CDD505-2E9C-101B-9397-08002B2CF9AE}" pid="13" name="Event Name">
    <vt:lpwstr>51;#TechReady|ebdf1b7d-d34f-4ccf-ac45-ca5a756d5c65</vt:lpwstr>
  </property>
</Properties>
</file>