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notesMasterIdLst>
    <p:notesMasterId r:id="rId37"/>
  </p:notesMasterIdLst>
  <p:handoutMasterIdLst>
    <p:handoutMasterId r:id="rId38"/>
  </p:handoutMasterIdLst>
  <p:sldIdLst>
    <p:sldId id="329" r:id="rId5"/>
    <p:sldId id="350" r:id="rId6"/>
    <p:sldId id="351" r:id="rId7"/>
    <p:sldId id="363" r:id="rId8"/>
    <p:sldId id="362" r:id="rId9"/>
    <p:sldId id="364" r:id="rId10"/>
    <p:sldId id="353" r:id="rId11"/>
    <p:sldId id="365" r:id="rId12"/>
    <p:sldId id="366" r:id="rId13"/>
    <p:sldId id="371" r:id="rId14"/>
    <p:sldId id="354" r:id="rId15"/>
    <p:sldId id="367" r:id="rId16"/>
    <p:sldId id="368" r:id="rId17"/>
    <p:sldId id="369" r:id="rId18"/>
    <p:sldId id="370" r:id="rId19"/>
    <p:sldId id="372" r:id="rId20"/>
    <p:sldId id="373" r:id="rId21"/>
    <p:sldId id="385" r:id="rId22"/>
    <p:sldId id="355" r:id="rId23"/>
    <p:sldId id="374" r:id="rId24"/>
    <p:sldId id="375" r:id="rId25"/>
    <p:sldId id="377" r:id="rId26"/>
    <p:sldId id="378" r:id="rId27"/>
    <p:sldId id="359" r:id="rId28"/>
    <p:sldId id="360" r:id="rId29"/>
    <p:sldId id="383" r:id="rId30"/>
    <p:sldId id="379" r:id="rId31"/>
    <p:sldId id="380" r:id="rId32"/>
    <p:sldId id="381" r:id="rId33"/>
    <p:sldId id="382" r:id="rId34"/>
    <p:sldId id="384" r:id="rId35"/>
    <p:sldId id="36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92DDF5-F9C7-40E1-A4D0-EAB325BD6EEA}">
          <p14:sldIdLst>
            <p14:sldId id="329"/>
            <p14:sldId id="350"/>
            <p14:sldId id="351"/>
            <p14:sldId id="363"/>
            <p14:sldId id="362"/>
            <p14:sldId id="364"/>
            <p14:sldId id="353"/>
            <p14:sldId id="365"/>
            <p14:sldId id="366"/>
            <p14:sldId id="371"/>
            <p14:sldId id="354"/>
            <p14:sldId id="367"/>
            <p14:sldId id="368"/>
            <p14:sldId id="369"/>
            <p14:sldId id="370"/>
            <p14:sldId id="372"/>
            <p14:sldId id="373"/>
            <p14:sldId id="385"/>
            <p14:sldId id="355"/>
            <p14:sldId id="374"/>
            <p14:sldId id="375"/>
            <p14:sldId id="377"/>
            <p14:sldId id="378"/>
            <p14:sldId id="359"/>
            <p14:sldId id="360"/>
            <p14:sldId id="383"/>
            <p14:sldId id="379"/>
            <p14:sldId id="380"/>
            <p14:sldId id="381"/>
            <p14:sldId id="382"/>
            <p14:sldId id="384"/>
            <p14:sldId id="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74" autoAdjust="0"/>
  </p:normalViewPr>
  <p:slideViewPr>
    <p:cSldViewPr snapToGrid="0">
      <p:cViewPr varScale="1">
        <p:scale>
          <a:sx n="78" d="100"/>
          <a:sy n="78" d="100"/>
        </p:scale>
        <p:origin x="878" y="91"/>
      </p:cViewPr>
      <p:guideLst/>
    </p:cSldViewPr>
  </p:slideViewPr>
  <p:outlineViewPr>
    <p:cViewPr>
      <p:scale>
        <a:sx n="33" d="100"/>
        <a:sy n="33" d="100"/>
      </p:scale>
      <p:origin x="0" y="-1037"/>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A1D659-9682-BE2B-7FE8-67902A124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DC9DD43-96CB-5A3C-DDAC-DDED88E718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58D1BA-8333-4060-BE89-08083514E197}" type="datetimeFigureOut">
              <a:rPr lang="en-US" smtClean="0"/>
              <a:t>7/7/2024</a:t>
            </a:fld>
            <a:endParaRPr lang="en-US" dirty="0"/>
          </a:p>
        </p:txBody>
      </p:sp>
      <p:sp>
        <p:nvSpPr>
          <p:cNvPr id="4" name="Footer Placeholder 3">
            <a:extLst>
              <a:ext uri="{FF2B5EF4-FFF2-40B4-BE49-F238E27FC236}">
                <a16:creationId xmlns:a16="http://schemas.microsoft.com/office/drawing/2014/main" id="{244C9BD9-497A-49AE-566B-AE7A53D6FC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46ABFDD-E1A7-7283-43F9-290FFE047F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83D930-11DD-4CC7-B456-986AFD28BEA3}" type="slidenum">
              <a:rPr lang="en-US" smtClean="0"/>
              <a:t>‹#›</a:t>
            </a:fld>
            <a:endParaRPr lang="en-US" dirty="0"/>
          </a:p>
        </p:txBody>
      </p:sp>
    </p:spTree>
    <p:extLst>
      <p:ext uri="{BB962C8B-B14F-4D97-AF65-F5344CB8AC3E}">
        <p14:creationId xmlns:p14="http://schemas.microsoft.com/office/powerpoint/2010/main" val="3730994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1824D-16BB-6842-B177-66C991E75B96}" type="datetimeFigureOut">
              <a:rPr lang="en-US" smtClean="0"/>
              <a:t>7/7/2024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95E6C-1521-6645-A89B-0D424B85A347}" type="slidenum">
              <a:rPr lang="en-US" smtClean="0"/>
              <a:t>‹#›</a:t>
            </a:fld>
            <a:endParaRPr lang="en-US" dirty="0"/>
          </a:p>
        </p:txBody>
      </p:sp>
    </p:spTree>
    <p:extLst>
      <p:ext uri="{BB962C8B-B14F-4D97-AF65-F5344CB8AC3E}">
        <p14:creationId xmlns:p14="http://schemas.microsoft.com/office/powerpoint/2010/main" val="204650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a:t>
            </a:fld>
            <a:endParaRPr lang="en-US" dirty="0"/>
          </a:p>
        </p:txBody>
      </p:sp>
    </p:spTree>
    <p:extLst>
      <p:ext uri="{BB962C8B-B14F-4D97-AF65-F5344CB8AC3E}">
        <p14:creationId xmlns:p14="http://schemas.microsoft.com/office/powerpoint/2010/main" val="3122667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10</a:t>
            </a:fld>
            <a:endParaRPr lang="en-US" dirty="0"/>
          </a:p>
        </p:txBody>
      </p:sp>
    </p:spTree>
    <p:extLst>
      <p:ext uri="{BB962C8B-B14F-4D97-AF65-F5344CB8AC3E}">
        <p14:creationId xmlns:p14="http://schemas.microsoft.com/office/powerpoint/2010/main" val="3504939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11</a:t>
            </a:fld>
            <a:endParaRPr lang="en-US" dirty="0"/>
          </a:p>
        </p:txBody>
      </p:sp>
    </p:spTree>
    <p:extLst>
      <p:ext uri="{BB962C8B-B14F-4D97-AF65-F5344CB8AC3E}">
        <p14:creationId xmlns:p14="http://schemas.microsoft.com/office/powerpoint/2010/main" val="3657885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12</a:t>
            </a:fld>
            <a:endParaRPr lang="en-US" dirty="0"/>
          </a:p>
        </p:txBody>
      </p:sp>
    </p:spTree>
    <p:extLst>
      <p:ext uri="{BB962C8B-B14F-4D97-AF65-F5344CB8AC3E}">
        <p14:creationId xmlns:p14="http://schemas.microsoft.com/office/powerpoint/2010/main" val="2361680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13</a:t>
            </a:fld>
            <a:endParaRPr lang="en-US" dirty="0"/>
          </a:p>
        </p:txBody>
      </p:sp>
    </p:spTree>
    <p:extLst>
      <p:ext uri="{BB962C8B-B14F-4D97-AF65-F5344CB8AC3E}">
        <p14:creationId xmlns:p14="http://schemas.microsoft.com/office/powerpoint/2010/main" val="1902552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14</a:t>
            </a:fld>
            <a:endParaRPr lang="en-US" dirty="0"/>
          </a:p>
        </p:txBody>
      </p:sp>
    </p:spTree>
    <p:extLst>
      <p:ext uri="{BB962C8B-B14F-4D97-AF65-F5344CB8AC3E}">
        <p14:creationId xmlns:p14="http://schemas.microsoft.com/office/powerpoint/2010/main" val="4000723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15</a:t>
            </a:fld>
            <a:endParaRPr lang="en-US" dirty="0"/>
          </a:p>
        </p:txBody>
      </p:sp>
    </p:spTree>
    <p:extLst>
      <p:ext uri="{BB962C8B-B14F-4D97-AF65-F5344CB8AC3E}">
        <p14:creationId xmlns:p14="http://schemas.microsoft.com/office/powerpoint/2010/main" val="1891442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16</a:t>
            </a:fld>
            <a:endParaRPr lang="en-US" dirty="0"/>
          </a:p>
        </p:txBody>
      </p:sp>
    </p:spTree>
    <p:extLst>
      <p:ext uri="{BB962C8B-B14F-4D97-AF65-F5344CB8AC3E}">
        <p14:creationId xmlns:p14="http://schemas.microsoft.com/office/powerpoint/2010/main" val="2594957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17</a:t>
            </a:fld>
            <a:endParaRPr lang="en-US" dirty="0"/>
          </a:p>
        </p:txBody>
      </p:sp>
    </p:spTree>
    <p:extLst>
      <p:ext uri="{BB962C8B-B14F-4D97-AF65-F5344CB8AC3E}">
        <p14:creationId xmlns:p14="http://schemas.microsoft.com/office/powerpoint/2010/main" val="3419159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18</a:t>
            </a:fld>
            <a:endParaRPr lang="en-US" dirty="0"/>
          </a:p>
        </p:txBody>
      </p:sp>
    </p:spTree>
    <p:extLst>
      <p:ext uri="{BB962C8B-B14F-4D97-AF65-F5344CB8AC3E}">
        <p14:creationId xmlns:p14="http://schemas.microsoft.com/office/powerpoint/2010/main" val="830623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19</a:t>
            </a:fld>
            <a:endParaRPr lang="en-US" dirty="0"/>
          </a:p>
        </p:txBody>
      </p:sp>
    </p:spTree>
    <p:extLst>
      <p:ext uri="{BB962C8B-B14F-4D97-AF65-F5344CB8AC3E}">
        <p14:creationId xmlns:p14="http://schemas.microsoft.com/office/powerpoint/2010/main" val="1732685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a:t>
            </a:fld>
            <a:endParaRPr lang="en-US" dirty="0"/>
          </a:p>
        </p:txBody>
      </p:sp>
    </p:spTree>
    <p:extLst>
      <p:ext uri="{BB962C8B-B14F-4D97-AF65-F5344CB8AC3E}">
        <p14:creationId xmlns:p14="http://schemas.microsoft.com/office/powerpoint/2010/main" val="3893243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20</a:t>
            </a:fld>
            <a:endParaRPr lang="en-US" dirty="0"/>
          </a:p>
        </p:txBody>
      </p:sp>
    </p:spTree>
    <p:extLst>
      <p:ext uri="{BB962C8B-B14F-4D97-AF65-F5344CB8AC3E}">
        <p14:creationId xmlns:p14="http://schemas.microsoft.com/office/powerpoint/2010/main" val="3073767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21</a:t>
            </a:fld>
            <a:endParaRPr lang="en-US" dirty="0"/>
          </a:p>
        </p:txBody>
      </p:sp>
    </p:spTree>
    <p:extLst>
      <p:ext uri="{BB962C8B-B14F-4D97-AF65-F5344CB8AC3E}">
        <p14:creationId xmlns:p14="http://schemas.microsoft.com/office/powerpoint/2010/main" val="2320183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22</a:t>
            </a:fld>
            <a:endParaRPr lang="en-US" dirty="0"/>
          </a:p>
        </p:txBody>
      </p:sp>
    </p:spTree>
    <p:extLst>
      <p:ext uri="{BB962C8B-B14F-4D97-AF65-F5344CB8AC3E}">
        <p14:creationId xmlns:p14="http://schemas.microsoft.com/office/powerpoint/2010/main" val="2337755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23</a:t>
            </a:fld>
            <a:endParaRPr lang="en-US" dirty="0"/>
          </a:p>
        </p:txBody>
      </p:sp>
    </p:spTree>
    <p:extLst>
      <p:ext uri="{BB962C8B-B14F-4D97-AF65-F5344CB8AC3E}">
        <p14:creationId xmlns:p14="http://schemas.microsoft.com/office/powerpoint/2010/main" val="834086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24</a:t>
            </a:fld>
            <a:endParaRPr lang="en-US" dirty="0"/>
          </a:p>
        </p:txBody>
      </p:sp>
    </p:spTree>
    <p:extLst>
      <p:ext uri="{BB962C8B-B14F-4D97-AF65-F5344CB8AC3E}">
        <p14:creationId xmlns:p14="http://schemas.microsoft.com/office/powerpoint/2010/main" val="1915496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25</a:t>
            </a:fld>
            <a:endParaRPr lang="en-US" dirty="0"/>
          </a:p>
        </p:txBody>
      </p:sp>
    </p:spTree>
    <p:extLst>
      <p:ext uri="{BB962C8B-B14F-4D97-AF65-F5344CB8AC3E}">
        <p14:creationId xmlns:p14="http://schemas.microsoft.com/office/powerpoint/2010/main" val="1508492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26</a:t>
            </a:fld>
            <a:endParaRPr lang="en-US" dirty="0"/>
          </a:p>
        </p:txBody>
      </p:sp>
    </p:spTree>
    <p:extLst>
      <p:ext uri="{BB962C8B-B14F-4D97-AF65-F5344CB8AC3E}">
        <p14:creationId xmlns:p14="http://schemas.microsoft.com/office/powerpoint/2010/main" val="1821656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27</a:t>
            </a:fld>
            <a:endParaRPr lang="en-US" dirty="0"/>
          </a:p>
        </p:txBody>
      </p:sp>
    </p:spTree>
    <p:extLst>
      <p:ext uri="{BB962C8B-B14F-4D97-AF65-F5344CB8AC3E}">
        <p14:creationId xmlns:p14="http://schemas.microsoft.com/office/powerpoint/2010/main" val="92585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28</a:t>
            </a:fld>
            <a:endParaRPr lang="en-US" dirty="0"/>
          </a:p>
        </p:txBody>
      </p:sp>
    </p:spTree>
    <p:extLst>
      <p:ext uri="{BB962C8B-B14F-4D97-AF65-F5344CB8AC3E}">
        <p14:creationId xmlns:p14="http://schemas.microsoft.com/office/powerpoint/2010/main" val="451263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29</a:t>
            </a:fld>
            <a:endParaRPr lang="en-US" dirty="0"/>
          </a:p>
        </p:txBody>
      </p:sp>
    </p:spTree>
    <p:extLst>
      <p:ext uri="{BB962C8B-B14F-4D97-AF65-F5344CB8AC3E}">
        <p14:creationId xmlns:p14="http://schemas.microsoft.com/office/powerpoint/2010/main" val="850259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3</a:t>
            </a:fld>
            <a:endParaRPr lang="en-US" dirty="0"/>
          </a:p>
        </p:txBody>
      </p:sp>
    </p:spTree>
    <p:extLst>
      <p:ext uri="{BB962C8B-B14F-4D97-AF65-F5344CB8AC3E}">
        <p14:creationId xmlns:p14="http://schemas.microsoft.com/office/powerpoint/2010/main" val="4029281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30</a:t>
            </a:fld>
            <a:endParaRPr lang="en-US" dirty="0"/>
          </a:p>
        </p:txBody>
      </p:sp>
    </p:spTree>
    <p:extLst>
      <p:ext uri="{BB962C8B-B14F-4D97-AF65-F5344CB8AC3E}">
        <p14:creationId xmlns:p14="http://schemas.microsoft.com/office/powerpoint/2010/main" val="4038526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31</a:t>
            </a:fld>
            <a:endParaRPr lang="en-US" dirty="0"/>
          </a:p>
        </p:txBody>
      </p:sp>
    </p:spTree>
    <p:extLst>
      <p:ext uri="{BB962C8B-B14F-4D97-AF65-F5344CB8AC3E}">
        <p14:creationId xmlns:p14="http://schemas.microsoft.com/office/powerpoint/2010/main" val="2784130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32</a:t>
            </a:fld>
            <a:endParaRPr lang="en-US" dirty="0"/>
          </a:p>
        </p:txBody>
      </p:sp>
    </p:spTree>
    <p:extLst>
      <p:ext uri="{BB962C8B-B14F-4D97-AF65-F5344CB8AC3E}">
        <p14:creationId xmlns:p14="http://schemas.microsoft.com/office/powerpoint/2010/main" val="1169768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4</a:t>
            </a:fld>
            <a:endParaRPr lang="en-US" dirty="0"/>
          </a:p>
        </p:txBody>
      </p:sp>
    </p:spTree>
    <p:extLst>
      <p:ext uri="{BB962C8B-B14F-4D97-AF65-F5344CB8AC3E}">
        <p14:creationId xmlns:p14="http://schemas.microsoft.com/office/powerpoint/2010/main" val="1741474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5</a:t>
            </a:fld>
            <a:endParaRPr lang="en-US" dirty="0"/>
          </a:p>
        </p:txBody>
      </p:sp>
    </p:spTree>
    <p:extLst>
      <p:ext uri="{BB962C8B-B14F-4D97-AF65-F5344CB8AC3E}">
        <p14:creationId xmlns:p14="http://schemas.microsoft.com/office/powerpoint/2010/main" val="2289423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6</a:t>
            </a:fld>
            <a:endParaRPr lang="en-US" dirty="0"/>
          </a:p>
        </p:txBody>
      </p:sp>
    </p:spTree>
    <p:extLst>
      <p:ext uri="{BB962C8B-B14F-4D97-AF65-F5344CB8AC3E}">
        <p14:creationId xmlns:p14="http://schemas.microsoft.com/office/powerpoint/2010/main" val="3327450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7</a:t>
            </a:fld>
            <a:endParaRPr lang="en-US" dirty="0"/>
          </a:p>
        </p:txBody>
      </p:sp>
    </p:spTree>
    <p:extLst>
      <p:ext uri="{BB962C8B-B14F-4D97-AF65-F5344CB8AC3E}">
        <p14:creationId xmlns:p14="http://schemas.microsoft.com/office/powerpoint/2010/main" val="956402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8</a:t>
            </a:fld>
            <a:endParaRPr lang="en-US" dirty="0"/>
          </a:p>
        </p:txBody>
      </p:sp>
    </p:spTree>
    <p:extLst>
      <p:ext uri="{BB962C8B-B14F-4D97-AF65-F5344CB8AC3E}">
        <p14:creationId xmlns:p14="http://schemas.microsoft.com/office/powerpoint/2010/main" val="167736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95E6C-1521-6645-A89B-0D424B85A347}" type="slidenum">
              <a:rPr lang="en-US" smtClean="0"/>
              <a:t>9</a:t>
            </a:fld>
            <a:endParaRPr lang="en-US" dirty="0"/>
          </a:p>
        </p:txBody>
      </p:sp>
    </p:spTree>
    <p:extLst>
      <p:ext uri="{BB962C8B-B14F-4D97-AF65-F5344CB8AC3E}">
        <p14:creationId xmlns:p14="http://schemas.microsoft.com/office/powerpoint/2010/main" val="269363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5A44-E1AD-3345-B0DE-859020076B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3BF7A3-146E-84F5-DAB2-4322AC1E5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4E79B0-373C-31A1-9B6D-DBEA15AE9E4C}"/>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5" name="Footer Placeholder 4">
            <a:extLst>
              <a:ext uri="{FF2B5EF4-FFF2-40B4-BE49-F238E27FC236}">
                <a16:creationId xmlns:a16="http://schemas.microsoft.com/office/drawing/2014/main" id="{979D744C-18B8-3243-FEAF-EA23E9D29D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55C0B-CD72-4191-9179-2852E6C21780}"/>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2696365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B841-D19C-3441-DFEB-1B272BD402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7C69B0-2E20-8572-F587-F5D4A4E1F1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7C2C17-5B94-5798-047B-A41FC0000EB3}"/>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5" name="Footer Placeholder 4">
            <a:extLst>
              <a:ext uri="{FF2B5EF4-FFF2-40B4-BE49-F238E27FC236}">
                <a16:creationId xmlns:a16="http://schemas.microsoft.com/office/drawing/2014/main" id="{DC3974AC-7634-C501-451E-7FD2FCF618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CF9167-2894-F392-DC77-918A492D2FFF}"/>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125437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FA9F31-62FA-905E-F37D-ECFE622BC6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C0B76A-EB6A-4C93-A439-93A2DD0D59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EEE78C-3BE4-0860-90E2-9C18315A66A0}"/>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5" name="Footer Placeholder 4">
            <a:extLst>
              <a:ext uri="{FF2B5EF4-FFF2-40B4-BE49-F238E27FC236}">
                <a16:creationId xmlns:a16="http://schemas.microsoft.com/office/drawing/2014/main" id="{CEE68335-FACC-3CEA-7BFE-ED8FBA693B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86388B-F26B-CDE3-A6C2-28B09E793AFF}"/>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156666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105B8-FA74-BFE4-E87B-952F8C9E187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180284">
            <a:off x="8925362" y="-797841"/>
            <a:ext cx="2185022" cy="4033887"/>
          </a:xfrm>
          <a:prstGeom prst="rect">
            <a:avLst/>
          </a:prstGeom>
        </p:spPr>
      </p:pic>
      <p:pic>
        <p:nvPicPr>
          <p:cNvPr id="5" name="Graphic 4">
            <a:extLst>
              <a:ext uri="{FF2B5EF4-FFF2-40B4-BE49-F238E27FC236}">
                <a16:creationId xmlns:a16="http://schemas.microsoft.com/office/drawing/2014/main" id="{350CAB61-2CE4-1544-7C29-56035B106E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67816" y="151458"/>
            <a:ext cx="4696585" cy="6883545"/>
          </a:xfrm>
          <a:prstGeom prst="rect">
            <a:avLst/>
          </a:prstGeom>
        </p:spPr>
      </p:pic>
      <p:sp>
        <p:nvSpPr>
          <p:cNvPr id="6" name="Rounded Rectangle 5">
            <a:extLst>
              <a:ext uri="{FF2B5EF4-FFF2-40B4-BE49-F238E27FC236}">
                <a16:creationId xmlns:a16="http://schemas.microsoft.com/office/drawing/2014/main" id="{F7F0F132-0A38-0910-9F59-FD05608FD910}"/>
              </a:ext>
              <a:ext uri="{C183D7F6-B498-43B3-948B-1728B52AA6E4}">
                <adec:decorative xmlns:adec="http://schemas.microsoft.com/office/drawing/2017/decorative" val="1"/>
              </a:ext>
            </a:extLst>
          </p:cNvPr>
          <p:cNvSpPr/>
          <p:nvPr userDrawn="1"/>
        </p:nvSpPr>
        <p:spPr>
          <a:xfrm>
            <a:off x="8928728" y="4744937"/>
            <a:ext cx="1576388" cy="1572768"/>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9">
            <a:extLst>
              <a:ext uri="{FF2B5EF4-FFF2-40B4-BE49-F238E27FC236}">
                <a16:creationId xmlns:a16="http://schemas.microsoft.com/office/drawing/2014/main" id="{0EB495D4-165D-1D97-941A-DF6328D17FEF}"/>
              </a:ext>
              <a:ext uri="{C183D7F6-B498-43B3-948B-1728B52AA6E4}">
                <adec:decorative xmlns:adec="http://schemas.microsoft.com/office/drawing/2017/decorative" val="1"/>
              </a:ext>
            </a:extLst>
          </p:cNvPr>
          <p:cNvSpPr/>
          <p:nvPr userDrawn="1"/>
        </p:nvSpPr>
        <p:spPr>
          <a:xfrm rot="2700000">
            <a:off x="3145265" y="-755509"/>
            <a:ext cx="3647766" cy="10430735"/>
          </a:xfrm>
          <a:custGeom>
            <a:avLst/>
            <a:gdLst>
              <a:gd name="connsiteX0" fmla="*/ 534203 w 3647766"/>
              <a:gd name="connsiteY0" fmla="*/ 534203 h 10430735"/>
              <a:gd name="connsiteX1" fmla="*/ 1823883 w 3647766"/>
              <a:gd name="connsiteY1" fmla="*/ 0 h 10430735"/>
              <a:gd name="connsiteX2" fmla="*/ 3647766 w 3647766"/>
              <a:gd name="connsiteY2" fmla="*/ 1823883 h 10430735"/>
              <a:gd name="connsiteX3" fmla="*/ 3647766 w 3647766"/>
              <a:gd name="connsiteY3" fmla="*/ 6782970 h 10430735"/>
              <a:gd name="connsiteX4" fmla="*/ 0 w 3647766"/>
              <a:gd name="connsiteY4" fmla="*/ 10430735 h 10430735"/>
              <a:gd name="connsiteX5" fmla="*/ 0 w 3647766"/>
              <a:gd name="connsiteY5" fmla="*/ 1823883 h 10430735"/>
              <a:gd name="connsiteX6" fmla="*/ 534203 w 3647766"/>
              <a:gd name="connsiteY6" fmla="*/ 534203 h 1043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7766" h="10430735">
                <a:moveTo>
                  <a:pt x="534203" y="534203"/>
                </a:moveTo>
                <a:cubicBezTo>
                  <a:pt x="864261" y="204145"/>
                  <a:pt x="1320232" y="0"/>
                  <a:pt x="1823883" y="0"/>
                </a:cubicBezTo>
                <a:cubicBezTo>
                  <a:pt x="2831186" y="0"/>
                  <a:pt x="3647766" y="816580"/>
                  <a:pt x="3647766" y="1823883"/>
                </a:cubicBezTo>
                <a:lnTo>
                  <a:pt x="3647766" y="6782970"/>
                </a:lnTo>
                <a:lnTo>
                  <a:pt x="0" y="10430735"/>
                </a:lnTo>
                <a:lnTo>
                  <a:pt x="0" y="1823883"/>
                </a:lnTo>
                <a:cubicBezTo>
                  <a:pt x="0" y="1320232"/>
                  <a:pt x="204145" y="864261"/>
                  <a:pt x="534203" y="534203"/>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FEC3CAC6-583F-07D1-4F38-5C4AFAA6D248}"/>
              </a:ext>
              <a:ext uri="{C183D7F6-B498-43B3-948B-1728B52AA6E4}">
                <adec:decorative xmlns:adec="http://schemas.microsoft.com/office/drawing/2017/decorative" val="1"/>
              </a:ext>
            </a:extLst>
          </p:cNvPr>
          <p:cNvSpPr/>
          <p:nvPr userDrawn="1"/>
        </p:nvSpPr>
        <p:spPr>
          <a:xfrm rot="2700000">
            <a:off x="-226263" y="3580387"/>
            <a:ext cx="1576388" cy="3165770"/>
          </a:xfrm>
          <a:custGeom>
            <a:avLst/>
            <a:gdLst>
              <a:gd name="connsiteX0" fmla="*/ 230857 w 1576388"/>
              <a:gd name="connsiteY0" fmla="*/ 230857 h 3165770"/>
              <a:gd name="connsiteX1" fmla="*/ 788194 w 1576388"/>
              <a:gd name="connsiteY1" fmla="*/ 0 h 3165770"/>
              <a:gd name="connsiteX2" fmla="*/ 1576388 w 1576388"/>
              <a:gd name="connsiteY2" fmla="*/ 788194 h 3165770"/>
              <a:gd name="connsiteX3" fmla="*/ 1576388 w 1576388"/>
              <a:gd name="connsiteY3" fmla="*/ 3165770 h 3165770"/>
              <a:gd name="connsiteX4" fmla="*/ 0 w 1576388"/>
              <a:gd name="connsiteY4" fmla="*/ 1589383 h 3165770"/>
              <a:gd name="connsiteX5" fmla="*/ 0 w 1576388"/>
              <a:gd name="connsiteY5" fmla="*/ 788194 h 3165770"/>
              <a:gd name="connsiteX6" fmla="*/ 230857 w 1576388"/>
              <a:gd name="connsiteY6" fmla="*/ 230857 h 316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388" h="3165770">
                <a:moveTo>
                  <a:pt x="230857" y="230857"/>
                </a:moveTo>
                <a:cubicBezTo>
                  <a:pt x="373492" y="88222"/>
                  <a:pt x="570540" y="0"/>
                  <a:pt x="788194" y="0"/>
                </a:cubicBezTo>
                <a:cubicBezTo>
                  <a:pt x="1223502" y="0"/>
                  <a:pt x="1576388" y="352886"/>
                  <a:pt x="1576388" y="788194"/>
                </a:cubicBezTo>
                <a:lnTo>
                  <a:pt x="1576388" y="3165770"/>
                </a:lnTo>
                <a:lnTo>
                  <a:pt x="0" y="1589383"/>
                </a:lnTo>
                <a:lnTo>
                  <a:pt x="0" y="788194"/>
                </a:lnTo>
                <a:cubicBezTo>
                  <a:pt x="0" y="570540"/>
                  <a:pt x="88222" y="373492"/>
                  <a:pt x="230857" y="230857"/>
                </a:cubicBez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ounded Rectangle 15">
            <a:extLst>
              <a:ext uri="{FF2B5EF4-FFF2-40B4-BE49-F238E27FC236}">
                <a16:creationId xmlns:a16="http://schemas.microsoft.com/office/drawing/2014/main" id="{A8EE820E-E5BD-B48E-CD48-33690FF1E30B}"/>
              </a:ext>
              <a:ext uri="{C183D7F6-B498-43B3-948B-1728B52AA6E4}">
                <adec:decorative xmlns:adec="http://schemas.microsoft.com/office/drawing/2017/decorative" val="1"/>
              </a:ext>
            </a:extLst>
          </p:cNvPr>
          <p:cNvSpPr/>
          <p:nvPr userDrawn="1"/>
        </p:nvSpPr>
        <p:spPr>
          <a:xfrm>
            <a:off x="4122835" y="315152"/>
            <a:ext cx="906031" cy="903950"/>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830286" y="1221103"/>
            <a:ext cx="5428878" cy="4415795"/>
          </a:xfrm>
        </p:spPr>
        <p:txBody>
          <a:bodyPr anchor="ctr">
            <a:normAutofit/>
          </a:bodyPr>
          <a:lstStyle>
            <a:lvl1pPr algn="l">
              <a:lnSpc>
                <a:spcPct val="100000"/>
              </a:lnSpc>
              <a:defRPr sz="5400" b="1" cap="all" baseline="0"/>
            </a:lvl1pPr>
          </a:lstStyle>
          <a:p>
            <a:r>
              <a:rPr lang="en-US" dirty="0"/>
              <a:t>Click to add title</a:t>
            </a:r>
          </a:p>
        </p:txBody>
      </p:sp>
      <p:sp>
        <p:nvSpPr>
          <p:cNvPr id="14" name="Picture Placeholder 13">
            <a:extLst>
              <a:ext uri="{FF2B5EF4-FFF2-40B4-BE49-F238E27FC236}">
                <a16:creationId xmlns:a16="http://schemas.microsoft.com/office/drawing/2014/main" id="{1F678F28-657B-EB5D-2122-E904530003C6}"/>
              </a:ext>
            </a:extLst>
          </p:cNvPr>
          <p:cNvSpPr>
            <a:spLocks noGrp="1"/>
          </p:cNvSpPr>
          <p:nvPr>
            <p:ph type="pic" sz="quarter" idx="10" hasCustomPrompt="1"/>
          </p:nvPr>
        </p:nvSpPr>
        <p:spPr>
          <a:xfrm>
            <a:off x="6500366" y="1112107"/>
            <a:ext cx="4617720" cy="4617720"/>
          </a:xfrm>
          <a:prstGeom prst="ellipse">
            <a:avLst/>
          </a:prstGeom>
          <a:noFill/>
        </p:spPr>
        <p:txBody>
          <a:bodyPr>
            <a:normAutofit/>
          </a:bodyPr>
          <a:lstStyle>
            <a:lvl1pPr marL="0" indent="0" algn="ctr">
              <a:buNone/>
              <a:defRPr sz="2000"/>
            </a:lvl1pPr>
          </a:lstStyle>
          <a:p>
            <a:r>
              <a:rPr lang="en-US" dirty="0"/>
              <a:t>Click icon to add picture </a:t>
            </a:r>
          </a:p>
        </p:txBody>
      </p:sp>
    </p:spTree>
    <p:extLst>
      <p:ext uri="{BB962C8B-B14F-4D97-AF65-F5344CB8AC3E}">
        <p14:creationId xmlns:p14="http://schemas.microsoft.com/office/powerpoint/2010/main" val="3491282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959CC860-7AD2-181E-8740-F1A23EEF8BDC}"/>
              </a:ext>
              <a:ext uri="{C183D7F6-B498-43B3-948B-1728B52AA6E4}">
                <adec:decorative xmlns:adec="http://schemas.microsoft.com/office/drawing/2017/decorative" val="1"/>
              </a:ext>
            </a:extLst>
          </p:cNvPr>
          <p:cNvSpPr/>
          <p:nvPr userDrawn="1"/>
        </p:nvSpPr>
        <p:spPr>
          <a:xfrm>
            <a:off x="4951533" y="4056446"/>
            <a:ext cx="2496416" cy="2490682"/>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7281C8DE-1CE0-D1C2-FDF9-18B9C3D69E28}"/>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41026"/>
          <a:stretch/>
        </p:blipFill>
        <p:spPr>
          <a:xfrm>
            <a:off x="8045068" y="3116724"/>
            <a:ext cx="4328419" cy="3741276"/>
          </a:xfrm>
          <a:prstGeom prst="rect">
            <a:avLst/>
          </a:prstGeom>
        </p:spPr>
      </p:pic>
      <p:sp>
        <p:nvSpPr>
          <p:cNvPr id="16" name="Rounded Rectangle 14">
            <a:extLst>
              <a:ext uri="{FF2B5EF4-FFF2-40B4-BE49-F238E27FC236}">
                <a16:creationId xmlns:a16="http://schemas.microsoft.com/office/drawing/2014/main" id="{F2CFC212-BD96-550A-AC95-A514C6417141}"/>
              </a:ext>
              <a:ext uri="{C183D7F6-B498-43B3-948B-1728B52AA6E4}">
                <adec:decorative xmlns:adec="http://schemas.microsoft.com/office/drawing/2017/decorative" val="1"/>
              </a:ext>
            </a:extLst>
          </p:cNvPr>
          <p:cNvSpPr/>
          <p:nvPr userDrawn="1"/>
        </p:nvSpPr>
        <p:spPr>
          <a:xfrm>
            <a:off x="512510" y="4485800"/>
            <a:ext cx="1387442" cy="1384255"/>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5">
            <a:extLst>
              <a:ext uri="{FF2B5EF4-FFF2-40B4-BE49-F238E27FC236}">
                <a16:creationId xmlns:a16="http://schemas.microsoft.com/office/drawing/2014/main" id="{F99AEEAC-FF4A-0E33-26A8-2D963A6BAC0D}"/>
              </a:ext>
              <a:ext uri="{C183D7F6-B498-43B3-948B-1728B52AA6E4}">
                <adec:decorative xmlns:adec="http://schemas.microsoft.com/office/drawing/2017/decorative" val="1"/>
              </a:ext>
            </a:extLst>
          </p:cNvPr>
          <p:cNvSpPr/>
          <p:nvPr userDrawn="1"/>
        </p:nvSpPr>
        <p:spPr>
          <a:xfrm>
            <a:off x="2862900" y="3712319"/>
            <a:ext cx="3059474" cy="3145681"/>
          </a:xfrm>
          <a:custGeom>
            <a:avLst/>
            <a:gdLst>
              <a:gd name="connsiteX0" fmla="*/ 2216294 w 3059474"/>
              <a:gd name="connsiteY0" fmla="*/ 1963 h 3145681"/>
              <a:gd name="connsiteX1" fmla="*/ 2665245 w 3059474"/>
              <a:gd name="connsiteY1" fmla="*/ 105730 h 3145681"/>
              <a:gd name="connsiteX2" fmla="*/ 2953745 w 3059474"/>
              <a:gd name="connsiteY2" fmla="*/ 1182423 h 3145681"/>
              <a:gd name="connsiteX3" fmla="*/ 1820257 w 3059474"/>
              <a:gd name="connsiteY3" fmla="*/ 3145681 h 3145681"/>
              <a:gd name="connsiteX4" fmla="*/ 0 w 3059474"/>
              <a:gd name="connsiteY4" fmla="*/ 3145681 h 3145681"/>
              <a:gd name="connsiteX5" fmla="*/ 1588552 w 3059474"/>
              <a:gd name="connsiteY5" fmla="*/ 394229 h 3145681"/>
              <a:gd name="connsiteX6" fmla="*/ 2216294 w 3059474"/>
              <a:gd name="connsiteY6" fmla="*/ 1963 h 314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9474" h="3145681">
                <a:moveTo>
                  <a:pt x="2216294" y="1963"/>
                </a:moveTo>
                <a:cubicBezTo>
                  <a:pt x="2367730" y="-8739"/>
                  <a:pt x="2523875" y="24110"/>
                  <a:pt x="2665245" y="105730"/>
                </a:cubicBezTo>
                <a:cubicBezTo>
                  <a:pt x="3042233" y="323384"/>
                  <a:pt x="3171399" y="805435"/>
                  <a:pt x="2953745" y="1182423"/>
                </a:cubicBezTo>
                <a:lnTo>
                  <a:pt x="1820257" y="3145681"/>
                </a:lnTo>
                <a:lnTo>
                  <a:pt x="0" y="3145681"/>
                </a:lnTo>
                <a:lnTo>
                  <a:pt x="1588552" y="394229"/>
                </a:lnTo>
                <a:cubicBezTo>
                  <a:pt x="1724586" y="158612"/>
                  <a:pt x="1963900" y="19800"/>
                  <a:pt x="2216294" y="1963"/>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643512" y="34509"/>
            <a:ext cx="4042719" cy="2771343"/>
          </a:xfrm>
        </p:spPr>
        <p:txBody>
          <a:bodyPr anchor="b">
            <a:noAutofit/>
          </a:bodyPr>
          <a:lstStyle>
            <a:lvl1pPr algn="ctr">
              <a:lnSpc>
                <a:spcPct val="100000"/>
              </a:lnSpc>
              <a:defRPr sz="3600" b="1" cap="all" baseline="0"/>
            </a:lvl1pPr>
          </a:lstStyle>
          <a:p>
            <a:r>
              <a:rPr lang="en-US"/>
              <a:t>Click to edit Master title style</a:t>
            </a:r>
            <a:endParaRPr lang="en-US" dirty="0"/>
          </a:p>
        </p:txBody>
      </p:sp>
      <p:sp>
        <p:nvSpPr>
          <p:cNvPr id="41" name="Picture Placeholder 40">
            <a:extLst>
              <a:ext uri="{FF2B5EF4-FFF2-40B4-BE49-F238E27FC236}">
                <a16:creationId xmlns:a16="http://schemas.microsoft.com/office/drawing/2014/main" id="{397632CB-D12B-61D5-AE6C-29B888CF5189}"/>
              </a:ext>
            </a:extLst>
          </p:cNvPr>
          <p:cNvSpPr>
            <a:spLocks noGrp="1"/>
          </p:cNvSpPr>
          <p:nvPr>
            <p:ph type="pic" sz="quarter" idx="11" hasCustomPrompt="1"/>
          </p:nvPr>
        </p:nvSpPr>
        <p:spPr>
          <a:xfrm>
            <a:off x="1021742" y="0"/>
            <a:ext cx="5455978" cy="4833388"/>
          </a:xfrm>
          <a:custGeom>
            <a:avLst/>
            <a:gdLst>
              <a:gd name="connsiteX0" fmla="*/ 5053562 w 5455978"/>
              <a:gd name="connsiteY0" fmla="*/ 697005 h 4833388"/>
              <a:gd name="connsiteX1" fmla="*/ 4555554 w 5455978"/>
              <a:gd name="connsiteY1" fmla="*/ 1559581 h 4833388"/>
              <a:gd name="connsiteX2" fmla="*/ 4520518 w 5455978"/>
              <a:gd name="connsiteY2" fmla="*/ 1446747 h 4833388"/>
              <a:gd name="connsiteX3" fmla="*/ 4507691 w 5455978"/>
              <a:gd name="connsiteY3" fmla="*/ 1319547 h 4833388"/>
              <a:gd name="connsiteX4" fmla="*/ 5011792 w 5455978"/>
              <a:gd name="connsiteY4" fmla="*/ 701215 h 4833388"/>
              <a:gd name="connsiteX5" fmla="*/ 1553707 w 5455978"/>
              <a:gd name="connsiteY5" fmla="*/ 0 h 4833388"/>
              <a:gd name="connsiteX6" fmla="*/ 5455978 w 5455978"/>
              <a:gd name="connsiteY6" fmla="*/ 0 h 4833388"/>
              <a:gd name="connsiteX7" fmla="*/ 5100963 w 5455978"/>
              <a:gd name="connsiteY7" fmla="*/ 614906 h 4833388"/>
              <a:gd name="connsiteX8" fmla="*/ 4996209 w 5455978"/>
              <a:gd name="connsiteY8" fmla="*/ 625463 h 4833388"/>
              <a:gd name="connsiteX9" fmla="*/ 4430368 w 5455978"/>
              <a:gd name="connsiteY9" fmla="*/ 1319547 h 4833388"/>
              <a:gd name="connsiteX10" fmla="*/ 4486058 w 5455978"/>
              <a:gd name="connsiteY10" fmla="*/ 1595319 h 4833388"/>
              <a:gd name="connsiteX11" fmla="*/ 4509739 w 5455978"/>
              <a:gd name="connsiteY11" fmla="*/ 1638936 h 4833388"/>
              <a:gd name="connsiteX12" fmla="*/ 3153367 w 5455978"/>
              <a:gd name="connsiteY12" fmla="*/ 3988240 h 4833388"/>
              <a:gd name="connsiteX13" fmla="*/ 845150 w 5455978"/>
              <a:gd name="connsiteY13" fmla="*/ 4606725 h 4833388"/>
              <a:gd name="connsiteX14" fmla="*/ 226664 w 5455978"/>
              <a:gd name="connsiteY14" fmla="*/ 2298507 h 4833388"/>
              <a:gd name="connsiteX15" fmla="*/ 329235 w 5455978"/>
              <a:gd name="connsiteY15" fmla="*/ 2120849 h 4833388"/>
              <a:gd name="connsiteX16" fmla="*/ 371252 w 5455978"/>
              <a:gd name="connsiteY16" fmla="*/ 2229458 h 4833388"/>
              <a:gd name="connsiteX17" fmla="*/ 559552 w 5455978"/>
              <a:gd name="connsiteY17" fmla="*/ 2626762 h 4833388"/>
              <a:gd name="connsiteX18" fmla="*/ 957839 w 5455978"/>
              <a:gd name="connsiteY18" fmla="*/ 2993841 h 4833388"/>
              <a:gd name="connsiteX19" fmla="*/ 995878 w 5455978"/>
              <a:gd name="connsiteY19" fmla="*/ 3008734 h 4833388"/>
              <a:gd name="connsiteX20" fmla="*/ 1019279 w 5455978"/>
              <a:gd name="connsiteY20" fmla="*/ 2937771 h 4833388"/>
              <a:gd name="connsiteX21" fmla="*/ 626913 w 5455978"/>
              <a:gd name="connsiteY21" fmla="*/ 1958089 h 4833388"/>
              <a:gd name="connsiteX22" fmla="*/ 521718 w 5455978"/>
              <a:gd name="connsiteY22" fmla="*/ 1853095 h 4833388"/>
              <a:gd name="connsiteX23" fmla="*/ 497773 w 5455978"/>
              <a:gd name="connsiteY23" fmla="*/ 1828933 h 4833388"/>
              <a:gd name="connsiteX24" fmla="*/ 723060 w 5455978"/>
              <a:gd name="connsiteY24" fmla="*/ 1438724 h 4833388"/>
              <a:gd name="connsiteX25" fmla="*/ 730945 w 5455978"/>
              <a:gd name="connsiteY25" fmla="*/ 1446043 h 4833388"/>
              <a:gd name="connsiteX26" fmla="*/ 813264 w 5455978"/>
              <a:gd name="connsiteY26" fmla="*/ 1496390 h 4833388"/>
              <a:gd name="connsiteX27" fmla="*/ 1064353 w 5455978"/>
              <a:gd name="connsiteY27" fmla="*/ 1518729 h 4833388"/>
              <a:gd name="connsiteX28" fmla="*/ 1103267 w 5455978"/>
              <a:gd name="connsiteY28" fmla="*/ 1237288 h 4833388"/>
              <a:gd name="connsiteX29" fmla="*/ 985448 w 5455978"/>
              <a:gd name="connsiteY29" fmla="*/ 1135252 h 4833388"/>
              <a:gd name="connsiteX30" fmla="*/ 915960 w 5455978"/>
              <a:gd name="connsiteY30" fmla="*/ 1104611 h 483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55978" h="4833388">
                <a:moveTo>
                  <a:pt x="5053562" y="697005"/>
                </a:moveTo>
                <a:lnTo>
                  <a:pt x="4555554" y="1559581"/>
                </a:lnTo>
                <a:lnTo>
                  <a:pt x="4520518" y="1446747"/>
                </a:lnTo>
                <a:cubicBezTo>
                  <a:pt x="4512108" y="1405660"/>
                  <a:pt x="4507691" y="1363119"/>
                  <a:pt x="4507691" y="1319547"/>
                </a:cubicBezTo>
                <a:cubicBezTo>
                  <a:pt x="4507691" y="1014542"/>
                  <a:pt x="4724102" y="760068"/>
                  <a:pt x="5011792" y="701215"/>
                </a:cubicBezTo>
                <a:close/>
                <a:moveTo>
                  <a:pt x="1553707" y="0"/>
                </a:moveTo>
                <a:lnTo>
                  <a:pt x="5455978" y="0"/>
                </a:lnTo>
                <a:lnTo>
                  <a:pt x="5100963" y="614906"/>
                </a:lnTo>
                <a:lnTo>
                  <a:pt x="4996209" y="625463"/>
                </a:lnTo>
                <a:cubicBezTo>
                  <a:pt x="4673284" y="691526"/>
                  <a:pt x="4430368" y="977175"/>
                  <a:pt x="4430368" y="1319547"/>
                </a:cubicBezTo>
                <a:cubicBezTo>
                  <a:pt x="4430368" y="1417368"/>
                  <a:pt x="4450198" y="1510558"/>
                  <a:pt x="4486058" y="1595319"/>
                </a:cubicBezTo>
                <a:lnTo>
                  <a:pt x="4509739" y="1638936"/>
                </a:lnTo>
                <a:lnTo>
                  <a:pt x="3153367" y="3988240"/>
                </a:lnTo>
                <a:cubicBezTo>
                  <a:pt x="2686760" y="4796427"/>
                  <a:pt x="1653336" y="5073332"/>
                  <a:pt x="845150" y="4606725"/>
                </a:cubicBezTo>
                <a:cubicBezTo>
                  <a:pt x="36963" y="4140118"/>
                  <a:pt x="-239943" y="3106694"/>
                  <a:pt x="226664" y="2298507"/>
                </a:cubicBezTo>
                <a:lnTo>
                  <a:pt x="329235" y="2120849"/>
                </a:lnTo>
                <a:lnTo>
                  <a:pt x="371252" y="2229458"/>
                </a:lnTo>
                <a:cubicBezTo>
                  <a:pt x="422650" y="2367223"/>
                  <a:pt x="474920" y="2506739"/>
                  <a:pt x="559552" y="2626762"/>
                </a:cubicBezTo>
                <a:cubicBezTo>
                  <a:pt x="664100" y="2775040"/>
                  <a:pt x="812390" y="2885864"/>
                  <a:pt x="957839" y="2993841"/>
                </a:cubicBezTo>
                <a:cubicBezTo>
                  <a:pt x="968982" y="3002164"/>
                  <a:pt x="982113" y="3010924"/>
                  <a:pt x="995878" y="3008734"/>
                </a:cubicBezTo>
                <a:cubicBezTo>
                  <a:pt x="1023452" y="3004135"/>
                  <a:pt x="1024981" y="2965150"/>
                  <a:pt x="1019279" y="2937771"/>
                </a:cubicBezTo>
                <a:cubicBezTo>
                  <a:pt x="947330" y="2588870"/>
                  <a:pt x="866401" y="2221571"/>
                  <a:pt x="626913" y="1958089"/>
                </a:cubicBezTo>
                <a:cubicBezTo>
                  <a:pt x="593561" y="1921403"/>
                  <a:pt x="557585" y="1887290"/>
                  <a:pt x="521718" y="1853095"/>
                </a:cubicBezTo>
                <a:lnTo>
                  <a:pt x="497773" y="1828933"/>
                </a:lnTo>
                <a:lnTo>
                  <a:pt x="723060" y="1438724"/>
                </a:lnTo>
                <a:lnTo>
                  <a:pt x="730945" y="1446043"/>
                </a:lnTo>
                <a:cubicBezTo>
                  <a:pt x="756833" y="1465071"/>
                  <a:pt x="784718" y="1481607"/>
                  <a:pt x="813264" y="1496390"/>
                </a:cubicBezTo>
                <a:cubicBezTo>
                  <a:pt x="891352" y="1536689"/>
                  <a:pt x="988887" y="1563849"/>
                  <a:pt x="1064353" y="1518729"/>
                </a:cubicBezTo>
                <a:cubicBezTo>
                  <a:pt x="1155333" y="1464192"/>
                  <a:pt x="1162980" y="1324896"/>
                  <a:pt x="1103267" y="1237288"/>
                </a:cubicBezTo>
                <a:cubicBezTo>
                  <a:pt x="1073421" y="1193484"/>
                  <a:pt x="1032143" y="1160466"/>
                  <a:pt x="985448" y="1135252"/>
                </a:cubicBezTo>
                <a:lnTo>
                  <a:pt x="915960" y="1104611"/>
                </a:lnTo>
                <a:close/>
              </a:path>
            </a:pathLst>
          </a:custGeom>
          <a:noFill/>
        </p:spPr>
        <p:txBody>
          <a:bodyPr wrap="square">
            <a:noAutofit/>
          </a:bodyPr>
          <a:lstStyle>
            <a:lvl1pPr marL="0" indent="0" algn="ctr">
              <a:buNone/>
              <a:defRPr sz="1800"/>
            </a:lvl1pPr>
          </a:lstStyle>
          <a:p>
            <a:r>
              <a:rPr lang="en-US" dirty="0"/>
              <a:t>Click to add picture</a:t>
            </a:r>
          </a:p>
        </p:txBody>
      </p:sp>
      <p:sp>
        <p:nvSpPr>
          <p:cNvPr id="15" name="Content Placeholder 2">
            <a:extLst>
              <a:ext uri="{FF2B5EF4-FFF2-40B4-BE49-F238E27FC236}">
                <a16:creationId xmlns:a16="http://schemas.microsoft.com/office/drawing/2014/main" id="{673E1CDE-B1E9-C63B-80D3-45CB15FC2671}"/>
              </a:ext>
            </a:extLst>
          </p:cNvPr>
          <p:cNvSpPr>
            <a:spLocks noGrp="1"/>
          </p:cNvSpPr>
          <p:nvPr>
            <p:ph idx="1" hasCustomPrompt="1"/>
          </p:nvPr>
        </p:nvSpPr>
        <p:spPr>
          <a:xfrm>
            <a:off x="6643512" y="2907616"/>
            <a:ext cx="4042719" cy="3216688"/>
          </a:xfrm>
        </p:spPr>
        <p:txBody>
          <a:bodyPr vert="horz" lIns="91440" tIns="45720" rIns="91440" bIns="45720" rtlCol="0" anchor="t">
            <a:normAutofit/>
          </a:bodyPr>
          <a:lstStyle>
            <a:lvl1pPr marL="0" indent="0" algn="ctr">
              <a:buNone/>
              <a:defRPr sz="2400"/>
            </a:lvl1pPr>
            <a:lvl2pPr marL="0" indent="0" algn="ctr">
              <a:buNone/>
              <a:defRPr sz="2000"/>
            </a:lvl2pPr>
            <a:lvl3pPr marL="0" indent="0" algn="ctr">
              <a:buNone/>
              <a:defRPr sz="1800"/>
            </a:lvl3pPr>
            <a:lvl4pPr marL="0" indent="0" algn="ctr">
              <a:buNone/>
              <a:defRPr sz="1600"/>
            </a:lvl4pPr>
            <a:lvl5pPr marL="0" indent="0" algn="ctr">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ircle: Hollow 3">
            <a:extLst>
              <a:ext uri="{FF2B5EF4-FFF2-40B4-BE49-F238E27FC236}">
                <a16:creationId xmlns:a16="http://schemas.microsoft.com/office/drawing/2014/main" id="{BB9B4C44-DD5A-5344-2D5C-F08BAC8BD011}"/>
              </a:ext>
            </a:extLst>
          </p:cNvPr>
          <p:cNvSpPr/>
          <p:nvPr userDrawn="1"/>
        </p:nvSpPr>
        <p:spPr>
          <a:xfrm>
            <a:off x="5452110" y="613411"/>
            <a:ext cx="1417320" cy="1416956"/>
          </a:xfrm>
          <a:prstGeom prst="donut">
            <a:avLst>
              <a:gd name="adj" fmla="val 5457"/>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Freeform: Shape 46">
            <a:extLst>
              <a:ext uri="{FF2B5EF4-FFF2-40B4-BE49-F238E27FC236}">
                <a16:creationId xmlns:a16="http://schemas.microsoft.com/office/drawing/2014/main" id="{7486F694-E877-CFAD-29E0-B4E6CBEFF61F}"/>
              </a:ext>
            </a:extLst>
          </p:cNvPr>
          <p:cNvSpPr/>
          <p:nvPr userDrawn="1"/>
        </p:nvSpPr>
        <p:spPr>
          <a:xfrm rot="10800000" flipH="1">
            <a:off x="0" y="0"/>
            <a:ext cx="2163417" cy="3009075"/>
          </a:xfrm>
          <a:custGeom>
            <a:avLst/>
            <a:gdLst>
              <a:gd name="connsiteX0" fmla="*/ 1493017 w 2163417"/>
              <a:gd name="connsiteY0" fmla="*/ 3009075 h 3009075"/>
              <a:gd name="connsiteX1" fmla="*/ 1872777 w 2163417"/>
              <a:gd name="connsiteY1" fmla="*/ 3009075 h 3009075"/>
              <a:gd name="connsiteX2" fmla="*/ 1913900 w 2163417"/>
              <a:gd name="connsiteY2" fmla="*/ 2952775 h 3009075"/>
              <a:gd name="connsiteX3" fmla="*/ 2084325 w 2163417"/>
              <a:gd name="connsiteY3" fmla="*/ 2522160 h 3009075"/>
              <a:gd name="connsiteX4" fmla="*/ 1761963 w 2163417"/>
              <a:gd name="connsiteY4" fmla="*/ 2620279 h 3009075"/>
              <a:gd name="connsiteX5" fmla="*/ 1555926 w 2163417"/>
              <a:gd name="connsiteY5" fmla="*/ 2902372 h 3009075"/>
              <a:gd name="connsiteX6" fmla="*/ 834010 w 2163417"/>
              <a:gd name="connsiteY6" fmla="*/ 3009075 h 3009075"/>
              <a:gd name="connsiteX7" fmla="*/ 948009 w 2163417"/>
              <a:gd name="connsiteY7" fmla="*/ 3009075 h 3009075"/>
              <a:gd name="connsiteX8" fmla="*/ 989692 w 2163417"/>
              <a:gd name="connsiteY8" fmla="*/ 2797901 h 3009075"/>
              <a:gd name="connsiteX9" fmla="*/ 986849 w 2163417"/>
              <a:gd name="connsiteY9" fmla="*/ 2611518 h 3009075"/>
              <a:gd name="connsiteX10" fmla="*/ 1262642 w 2163417"/>
              <a:gd name="connsiteY10" fmla="*/ 2219239 h 3009075"/>
              <a:gd name="connsiteX11" fmla="*/ 1549153 w 2163417"/>
              <a:gd name="connsiteY11" fmla="*/ 2007013 h 3009075"/>
              <a:gd name="connsiteX12" fmla="*/ 1856876 w 2163417"/>
              <a:gd name="connsiteY12" fmla="*/ 1929045 h 3009075"/>
              <a:gd name="connsiteX13" fmla="*/ 2125008 w 2163417"/>
              <a:gd name="connsiteY13" fmla="*/ 1771787 h 3009075"/>
              <a:gd name="connsiteX14" fmla="*/ 2086094 w 2163417"/>
              <a:gd name="connsiteY14" fmla="*/ 1490346 h 3009075"/>
              <a:gd name="connsiteX15" fmla="*/ 1835005 w 2163417"/>
              <a:gd name="connsiteY15" fmla="*/ 1512685 h 3009075"/>
              <a:gd name="connsiteX16" fmla="*/ 1682345 w 2163417"/>
              <a:gd name="connsiteY16" fmla="*/ 1628328 h 3009075"/>
              <a:gd name="connsiteX17" fmla="*/ 1575831 w 2163417"/>
              <a:gd name="connsiteY17" fmla="*/ 1813181 h 3009075"/>
              <a:gd name="connsiteX18" fmla="*/ 1151755 w 2163417"/>
              <a:gd name="connsiteY18" fmla="*/ 2268518 h 3009075"/>
              <a:gd name="connsiteX19" fmla="*/ 1084611 w 2163417"/>
              <a:gd name="connsiteY19" fmla="*/ 2294800 h 3009075"/>
              <a:gd name="connsiteX20" fmla="*/ 1438920 w 2163417"/>
              <a:gd name="connsiteY20" fmla="*/ 1261465 h 3009075"/>
              <a:gd name="connsiteX21" fmla="*/ 1648654 w 2163417"/>
              <a:gd name="connsiteY21" fmla="*/ 1050986 h 3009075"/>
              <a:gd name="connsiteX22" fmla="*/ 2041020 w 2163417"/>
              <a:gd name="connsiteY22" fmla="*/ 71304 h 3009075"/>
              <a:gd name="connsiteX23" fmla="*/ 2017619 w 2163417"/>
              <a:gd name="connsiteY23" fmla="*/ 341 h 3009075"/>
              <a:gd name="connsiteX24" fmla="*/ 1979580 w 2163417"/>
              <a:gd name="connsiteY24" fmla="*/ 15234 h 3009075"/>
              <a:gd name="connsiteX25" fmla="*/ 1581293 w 2163417"/>
              <a:gd name="connsiteY25" fmla="*/ 382313 h 3009075"/>
              <a:gd name="connsiteX26" fmla="*/ 1392993 w 2163417"/>
              <a:gd name="connsiteY26" fmla="*/ 779617 h 3009075"/>
              <a:gd name="connsiteX27" fmla="*/ 1164880 w 2163417"/>
              <a:gd name="connsiteY27" fmla="*/ 1442374 h 3009075"/>
              <a:gd name="connsiteX28" fmla="*/ 1048527 w 2163417"/>
              <a:gd name="connsiteY28" fmla="*/ 2002632 h 3009075"/>
              <a:gd name="connsiteX29" fmla="*/ 913146 w 2163417"/>
              <a:gd name="connsiteY29" fmla="*/ 2268080 h 3009075"/>
              <a:gd name="connsiteX30" fmla="*/ 856937 w 2163417"/>
              <a:gd name="connsiteY30" fmla="*/ 2219896 h 3009075"/>
              <a:gd name="connsiteX31" fmla="*/ 370747 w 2163417"/>
              <a:gd name="connsiteY31" fmla="*/ 856053 h 3009075"/>
              <a:gd name="connsiteX32" fmla="*/ 110511 w 2163417"/>
              <a:gd name="connsiteY32" fmla="*/ 404268 h 3009075"/>
              <a:gd name="connsiteX33" fmla="*/ 0 w 2163417"/>
              <a:gd name="connsiteY33" fmla="*/ 276682 h 3009075"/>
              <a:gd name="connsiteX34" fmla="*/ 0 w 2163417"/>
              <a:gd name="connsiteY34" fmla="*/ 1089858 h 3009075"/>
              <a:gd name="connsiteX35" fmla="*/ 70976 w 2163417"/>
              <a:gd name="connsiteY35" fmla="*/ 1225338 h 3009075"/>
              <a:gd name="connsiteX36" fmla="*/ 295948 w 2163417"/>
              <a:gd name="connsiteY36" fmla="*/ 1566999 h 3009075"/>
              <a:gd name="connsiteX37" fmla="*/ 514658 w 2163417"/>
              <a:gd name="connsiteY37" fmla="*/ 1845813 h 3009075"/>
              <a:gd name="connsiteX38" fmla="*/ 825662 w 2163417"/>
              <a:gd name="connsiteY38" fmla="*/ 2764392 h 3009075"/>
              <a:gd name="connsiteX39" fmla="*/ 837091 w 2163417"/>
              <a:gd name="connsiteY39" fmla="*/ 2992607 h 3009075"/>
              <a:gd name="connsiteX40" fmla="*/ 496733 w 2163417"/>
              <a:gd name="connsiteY40" fmla="*/ 3009075 h 3009075"/>
              <a:gd name="connsiteX41" fmla="*/ 596226 w 2163417"/>
              <a:gd name="connsiteY41" fmla="*/ 3009075 h 3009075"/>
              <a:gd name="connsiteX42" fmla="*/ 569498 w 2163417"/>
              <a:gd name="connsiteY42" fmla="*/ 2969555 h 3009075"/>
              <a:gd name="connsiteX43" fmla="*/ 434172 w 2163417"/>
              <a:gd name="connsiteY43" fmla="*/ 2684451 h 3009075"/>
              <a:gd name="connsiteX44" fmla="*/ 11408 w 2163417"/>
              <a:gd name="connsiteY44" fmla="*/ 2260195 h 3009075"/>
              <a:gd name="connsiteX45" fmla="*/ 0 w 2163417"/>
              <a:gd name="connsiteY45" fmla="*/ 2259556 h 3009075"/>
              <a:gd name="connsiteX46" fmla="*/ 0 w 2163417"/>
              <a:gd name="connsiteY46" fmla="*/ 2700555 h 3009075"/>
              <a:gd name="connsiteX47" fmla="*/ 95610 w 2163417"/>
              <a:gd name="connsiteY47" fmla="*/ 2774247 h 3009075"/>
              <a:gd name="connsiteX48" fmla="*/ 409240 w 2163417"/>
              <a:gd name="connsiteY48" fmla="*/ 2928873 h 3009075"/>
              <a:gd name="connsiteX49" fmla="*/ 477743 w 2163417"/>
              <a:gd name="connsiteY49" fmla="*/ 2986594 h 300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163417" h="3009075">
                <a:moveTo>
                  <a:pt x="1493017" y="3009075"/>
                </a:moveTo>
                <a:lnTo>
                  <a:pt x="1872777" y="3009075"/>
                </a:lnTo>
                <a:lnTo>
                  <a:pt x="1913900" y="2952775"/>
                </a:lnTo>
                <a:cubicBezTo>
                  <a:pt x="1999195" y="2822759"/>
                  <a:pt x="2058412" y="2675581"/>
                  <a:pt x="2084325" y="2522160"/>
                </a:cubicBezTo>
                <a:cubicBezTo>
                  <a:pt x="1970819" y="2493907"/>
                  <a:pt x="1849447" y="2542748"/>
                  <a:pt x="1761963" y="2620279"/>
                </a:cubicBezTo>
                <a:cubicBezTo>
                  <a:pt x="1674480" y="2697811"/>
                  <a:pt x="1614329" y="2801186"/>
                  <a:pt x="1555926" y="2902372"/>
                </a:cubicBezTo>
                <a:close/>
                <a:moveTo>
                  <a:pt x="834010" y="3009075"/>
                </a:moveTo>
                <a:lnTo>
                  <a:pt x="948009" y="3009075"/>
                </a:lnTo>
                <a:lnTo>
                  <a:pt x="989692" y="2797901"/>
                </a:lnTo>
                <a:cubicBezTo>
                  <a:pt x="1003033" y="2732853"/>
                  <a:pt x="973508" y="2676566"/>
                  <a:pt x="986849" y="2611518"/>
                </a:cubicBezTo>
                <a:cubicBezTo>
                  <a:pt x="1019219" y="2452294"/>
                  <a:pt x="1144102" y="2330521"/>
                  <a:pt x="1262642" y="2219239"/>
                </a:cubicBezTo>
                <a:cubicBezTo>
                  <a:pt x="1349907" y="2137546"/>
                  <a:pt x="1439359" y="2054101"/>
                  <a:pt x="1549153" y="2007013"/>
                </a:cubicBezTo>
                <a:cubicBezTo>
                  <a:pt x="1646469" y="1964964"/>
                  <a:pt x="1753857" y="1954234"/>
                  <a:pt x="1856876" y="1929045"/>
                </a:cubicBezTo>
                <a:cubicBezTo>
                  <a:pt x="1959894" y="1903856"/>
                  <a:pt x="2065316" y="1859396"/>
                  <a:pt x="2125008" y="1771787"/>
                </a:cubicBezTo>
                <a:cubicBezTo>
                  <a:pt x="2184721" y="1684179"/>
                  <a:pt x="2177074" y="1544883"/>
                  <a:pt x="2086094" y="1490346"/>
                </a:cubicBezTo>
                <a:cubicBezTo>
                  <a:pt x="2010628" y="1445226"/>
                  <a:pt x="1913093" y="1472386"/>
                  <a:pt x="1835005" y="1512685"/>
                </a:cubicBezTo>
                <a:cubicBezTo>
                  <a:pt x="1777913" y="1542252"/>
                  <a:pt x="1723465" y="1578828"/>
                  <a:pt x="1682345" y="1628328"/>
                </a:cubicBezTo>
                <a:cubicBezTo>
                  <a:pt x="1636855" y="1683084"/>
                  <a:pt x="1610178" y="1750760"/>
                  <a:pt x="1575831" y="1813181"/>
                </a:cubicBezTo>
                <a:cubicBezTo>
                  <a:pt x="1475445" y="1996281"/>
                  <a:pt x="1311850" y="2134480"/>
                  <a:pt x="1151755" y="2268518"/>
                </a:cubicBezTo>
                <a:cubicBezTo>
                  <a:pt x="1132509" y="2284506"/>
                  <a:pt x="1108669" y="2301808"/>
                  <a:pt x="1084611" y="2294800"/>
                </a:cubicBezTo>
                <a:cubicBezTo>
                  <a:pt x="1133601" y="1928167"/>
                  <a:pt x="1193092" y="1537651"/>
                  <a:pt x="1438920" y="1261465"/>
                </a:cubicBezTo>
                <a:cubicBezTo>
                  <a:pt x="1504751" y="1187438"/>
                  <a:pt x="1581949" y="1124359"/>
                  <a:pt x="1648654" y="1050986"/>
                </a:cubicBezTo>
                <a:cubicBezTo>
                  <a:pt x="1888142" y="787504"/>
                  <a:pt x="1969071" y="420205"/>
                  <a:pt x="2041020" y="71304"/>
                </a:cubicBezTo>
                <a:cubicBezTo>
                  <a:pt x="2046722" y="43925"/>
                  <a:pt x="2045193" y="4940"/>
                  <a:pt x="2017619" y="341"/>
                </a:cubicBezTo>
                <a:cubicBezTo>
                  <a:pt x="2003854" y="-1849"/>
                  <a:pt x="1990723" y="6911"/>
                  <a:pt x="1979580" y="15234"/>
                </a:cubicBezTo>
                <a:cubicBezTo>
                  <a:pt x="1834131" y="123211"/>
                  <a:pt x="1685841" y="234035"/>
                  <a:pt x="1581293" y="382313"/>
                </a:cubicBezTo>
                <a:cubicBezTo>
                  <a:pt x="1496661" y="502336"/>
                  <a:pt x="1444391" y="641852"/>
                  <a:pt x="1392993" y="779617"/>
                </a:cubicBezTo>
                <a:cubicBezTo>
                  <a:pt x="1311634" y="997761"/>
                  <a:pt x="1212341" y="1214372"/>
                  <a:pt x="1164880" y="1442374"/>
                </a:cubicBezTo>
                <a:cubicBezTo>
                  <a:pt x="1126170" y="1629199"/>
                  <a:pt x="1087239" y="1815805"/>
                  <a:pt x="1048527" y="2002632"/>
                </a:cubicBezTo>
                <a:cubicBezTo>
                  <a:pt x="1027749" y="2102723"/>
                  <a:pt x="999756" y="2213764"/>
                  <a:pt x="913146" y="2268080"/>
                </a:cubicBezTo>
                <a:cubicBezTo>
                  <a:pt x="888430" y="2263042"/>
                  <a:pt x="871154" y="2240922"/>
                  <a:pt x="856937" y="2219896"/>
                </a:cubicBezTo>
                <a:cubicBezTo>
                  <a:pt x="584863" y="1819090"/>
                  <a:pt x="556650" y="1303514"/>
                  <a:pt x="370747" y="856053"/>
                </a:cubicBezTo>
                <a:cubicBezTo>
                  <a:pt x="303931" y="695074"/>
                  <a:pt x="216010" y="542963"/>
                  <a:pt x="110511" y="404268"/>
                </a:cubicBezTo>
                <a:lnTo>
                  <a:pt x="0" y="276682"/>
                </a:lnTo>
                <a:lnTo>
                  <a:pt x="0" y="1089858"/>
                </a:lnTo>
                <a:lnTo>
                  <a:pt x="70976" y="1225338"/>
                </a:lnTo>
                <a:cubicBezTo>
                  <a:pt x="137808" y="1344185"/>
                  <a:pt x="212019" y="1458638"/>
                  <a:pt x="295948" y="1566999"/>
                </a:cubicBezTo>
                <a:cubicBezTo>
                  <a:pt x="368560" y="1660302"/>
                  <a:pt x="447732" y="1748567"/>
                  <a:pt x="514658" y="1845813"/>
                </a:cubicBezTo>
                <a:cubicBezTo>
                  <a:pt x="699466" y="2114550"/>
                  <a:pt x="781920" y="2440883"/>
                  <a:pt x="825662" y="2764392"/>
                </a:cubicBezTo>
                <a:cubicBezTo>
                  <a:pt x="835833" y="2838967"/>
                  <a:pt x="843160" y="2917430"/>
                  <a:pt x="837091" y="2992607"/>
                </a:cubicBezTo>
                <a:close/>
                <a:moveTo>
                  <a:pt x="496733" y="3009075"/>
                </a:moveTo>
                <a:lnTo>
                  <a:pt x="596226" y="3009075"/>
                </a:lnTo>
                <a:lnTo>
                  <a:pt x="569498" y="2969555"/>
                </a:lnTo>
                <a:cubicBezTo>
                  <a:pt x="518265" y="2878718"/>
                  <a:pt x="477585" y="2778957"/>
                  <a:pt x="434172" y="2684451"/>
                </a:cubicBezTo>
                <a:cubicBezTo>
                  <a:pt x="347346" y="2495440"/>
                  <a:pt x="215681" y="2297209"/>
                  <a:pt x="11408" y="2260195"/>
                </a:cubicBezTo>
                <a:lnTo>
                  <a:pt x="0" y="2259556"/>
                </a:lnTo>
                <a:lnTo>
                  <a:pt x="0" y="2700555"/>
                </a:lnTo>
                <a:lnTo>
                  <a:pt x="95610" y="2774247"/>
                </a:lnTo>
                <a:cubicBezTo>
                  <a:pt x="194905" y="2835572"/>
                  <a:pt x="313227" y="2862511"/>
                  <a:pt x="409240" y="2928873"/>
                </a:cubicBezTo>
                <a:cubicBezTo>
                  <a:pt x="433954" y="2945956"/>
                  <a:pt x="456727" y="2965366"/>
                  <a:pt x="477743" y="2986594"/>
                </a:cubicBezTo>
                <a:close/>
              </a:path>
            </a:pathLst>
          </a:custGeom>
          <a:solidFill>
            <a:schemeClr val="bg1"/>
          </a:solidFill>
          <a:ln w="0" cap="flat">
            <a:noFill/>
            <a:prstDash val="solid"/>
            <a:miter/>
          </a:ln>
        </p:spPr>
        <p:txBody>
          <a:bodyPr rtlCol="0" anchor="ctr"/>
          <a:lstStyle/>
          <a:p>
            <a:endParaRPr lang="en-US"/>
          </a:p>
        </p:txBody>
      </p:sp>
    </p:spTree>
    <p:extLst>
      <p:ext uri="{BB962C8B-B14F-4D97-AF65-F5344CB8AC3E}">
        <p14:creationId xmlns:p14="http://schemas.microsoft.com/office/powerpoint/2010/main" val="683476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5A99838A-BAEC-33DF-F234-3BE9E19DB860}"/>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8292"/>
          <a:stretch/>
        </p:blipFill>
        <p:spPr>
          <a:xfrm rot="16200000">
            <a:off x="8460658" y="2977669"/>
            <a:ext cx="2975009" cy="4487675"/>
          </a:xfrm>
          <a:prstGeom prst="rect">
            <a:avLst/>
          </a:prstGeom>
        </p:spPr>
      </p:pic>
      <p:pic>
        <p:nvPicPr>
          <p:cNvPr id="14" name="Graphic 13">
            <a:extLst>
              <a:ext uri="{FF2B5EF4-FFF2-40B4-BE49-F238E27FC236}">
                <a16:creationId xmlns:a16="http://schemas.microsoft.com/office/drawing/2014/main" id="{97F68367-2C07-B98F-1312-DE9F52974714}"/>
              </a:ext>
              <a:ext uri="{C183D7F6-B498-43B3-948B-1728B52AA6E4}">
                <adec:decorative xmlns:adec="http://schemas.microsoft.com/office/drawing/2017/decorative" val="1"/>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939" t="-1" b="50014"/>
          <a:stretch/>
        </p:blipFill>
        <p:spPr>
          <a:xfrm rot="10800000" flipH="1">
            <a:off x="-1118397" y="0"/>
            <a:ext cx="4787698" cy="3440798"/>
          </a:xfrm>
          <a:prstGeom prst="rect">
            <a:avLst/>
          </a:prstGeom>
        </p:spPr>
      </p:pic>
      <p:sp>
        <p:nvSpPr>
          <p:cNvPr id="15" name="Freeform 5">
            <a:extLst>
              <a:ext uri="{FF2B5EF4-FFF2-40B4-BE49-F238E27FC236}">
                <a16:creationId xmlns:a16="http://schemas.microsoft.com/office/drawing/2014/main" id="{EA4CF3B8-63C6-A7E6-1A16-A517CF1537E6}"/>
              </a:ext>
              <a:ext uri="{C183D7F6-B498-43B3-948B-1728B52AA6E4}">
                <adec:decorative xmlns:adec="http://schemas.microsoft.com/office/drawing/2017/decorative" val="1"/>
              </a:ext>
            </a:extLst>
          </p:cNvPr>
          <p:cNvSpPr/>
          <p:nvPr userDrawn="1"/>
        </p:nvSpPr>
        <p:spPr>
          <a:xfrm rot="8100000">
            <a:off x="8942561" y="-1269021"/>
            <a:ext cx="2169988" cy="3494471"/>
          </a:xfrm>
          <a:custGeom>
            <a:avLst/>
            <a:gdLst>
              <a:gd name="connsiteX0" fmla="*/ 2169988 w 2169988"/>
              <a:gd name="connsiteY0" fmla="*/ 3494471 h 3494471"/>
              <a:gd name="connsiteX1" fmla="*/ 0 w 2169988"/>
              <a:gd name="connsiteY1" fmla="*/ 1324484 h 3494471"/>
              <a:gd name="connsiteX2" fmla="*/ 0 w 2169988"/>
              <a:gd name="connsiteY2" fmla="*/ 1084994 h 3494471"/>
              <a:gd name="connsiteX3" fmla="*/ 1084994 w 2169988"/>
              <a:gd name="connsiteY3" fmla="*/ 0 h 3494471"/>
              <a:gd name="connsiteX4" fmla="*/ 2169988 w 2169988"/>
              <a:gd name="connsiteY4" fmla="*/ 1084994 h 3494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988" h="3494471">
                <a:moveTo>
                  <a:pt x="2169988" y="3494471"/>
                </a:moveTo>
                <a:lnTo>
                  <a:pt x="0" y="1324484"/>
                </a:lnTo>
                <a:lnTo>
                  <a:pt x="0" y="1084994"/>
                </a:lnTo>
                <a:cubicBezTo>
                  <a:pt x="0" y="485768"/>
                  <a:pt x="485768" y="0"/>
                  <a:pt x="1084994" y="0"/>
                </a:cubicBezTo>
                <a:cubicBezTo>
                  <a:pt x="1684220" y="0"/>
                  <a:pt x="2169988" y="485768"/>
                  <a:pt x="2169988" y="1084994"/>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6">
            <a:extLst>
              <a:ext uri="{FF2B5EF4-FFF2-40B4-BE49-F238E27FC236}">
                <a16:creationId xmlns:a16="http://schemas.microsoft.com/office/drawing/2014/main" id="{E30E2D33-308E-4256-37BE-DE3B6C51891A}"/>
              </a:ext>
              <a:ext uri="{C183D7F6-B498-43B3-948B-1728B52AA6E4}">
                <adec:decorative xmlns:adec="http://schemas.microsoft.com/office/drawing/2017/decorative" val="1"/>
              </a:ext>
            </a:extLst>
          </p:cNvPr>
          <p:cNvSpPr/>
          <p:nvPr userDrawn="1"/>
        </p:nvSpPr>
        <p:spPr>
          <a:xfrm>
            <a:off x="314795" y="4285476"/>
            <a:ext cx="5195233" cy="2572525"/>
          </a:xfrm>
          <a:custGeom>
            <a:avLst/>
            <a:gdLst>
              <a:gd name="connsiteX0" fmla="*/ 1854535 w 5195233"/>
              <a:gd name="connsiteY0" fmla="*/ 0 h 2572525"/>
              <a:gd name="connsiteX1" fmla="*/ 3165888 w 5195233"/>
              <a:gd name="connsiteY1" fmla="*/ 543180 h 2572525"/>
              <a:gd name="connsiteX2" fmla="*/ 5195233 w 5195233"/>
              <a:gd name="connsiteY2" fmla="*/ 2572525 h 2572525"/>
              <a:gd name="connsiteX3" fmla="*/ 145137 w 5195233"/>
              <a:gd name="connsiteY3" fmla="*/ 2572525 h 2572525"/>
              <a:gd name="connsiteX4" fmla="*/ 135796 w 5195233"/>
              <a:gd name="connsiteY4" fmla="*/ 2552397 h 2572525"/>
              <a:gd name="connsiteX5" fmla="*/ 543181 w 5195233"/>
              <a:gd name="connsiteY5" fmla="*/ 543180 h 2572525"/>
              <a:gd name="connsiteX6" fmla="*/ 1854535 w 5195233"/>
              <a:gd name="connsiteY6" fmla="*/ 0 h 257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5233" h="2572525">
                <a:moveTo>
                  <a:pt x="1854535" y="0"/>
                </a:moveTo>
                <a:cubicBezTo>
                  <a:pt x="2329151" y="0"/>
                  <a:pt x="2803768" y="181060"/>
                  <a:pt x="3165888" y="543180"/>
                </a:cubicBezTo>
                <a:lnTo>
                  <a:pt x="5195233" y="2572525"/>
                </a:lnTo>
                <a:lnTo>
                  <a:pt x="145137" y="2572525"/>
                </a:lnTo>
                <a:lnTo>
                  <a:pt x="135796" y="2552397"/>
                </a:lnTo>
                <a:cubicBezTo>
                  <a:pt x="-135795" y="1882658"/>
                  <a:pt x="0" y="1086361"/>
                  <a:pt x="543181" y="543180"/>
                </a:cubicBezTo>
                <a:cubicBezTo>
                  <a:pt x="905301" y="181060"/>
                  <a:pt x="1379918" y="0"/>
                  <a:pt x="1854535" y="0"/>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1478280"/>
            <a:ext cx="11430000" cy="1941577"/>
          </a:xfrm>
        </p:spPr>
        <p:txBody>
          <a:bodyPr anchor="b">
            <a:noAutofit/>
          </a:bodyPr>
          <a:lstStyle>
            <a:lvl1pPr algn="ctr">
              <a:defRPr sz="5400"/>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524000" y="3566161"/>
            <a:ext cx="9144000" cy="2610802"/>
          </a:xfrm>
        </p:spPr>
        <p:txBody>
          <a:bodyPr>
            <a:normAutofit/>
          </a:bodyPr>
          <a:lstStyle>
            <a:lvl1pPr marL="0" indent="0" algn="ctr">
              <a:buNone/>
              <a:defRPr sz="2400"/>
            </a:lvl1pPr>
            <a:lvl2pPr marL="0" indent="0" algn="ctr">
              <a:buNone/>
              <a:defRPr sz="2000"/>
            </a:lvl2pPr>
            <a:lvl3pPr marL="0" indent="0" algn="ctr">
              <a:buNone/>
              <a:defRPr sz="1800"/>
            </a:lvl3pPr>
            <a:lvl4pPr marL="0" indent="0" algn="ctr">
              <a:buNone/>
              <a:defRPr sz="1600"/>
            </a:lvl4pPr>
            <a:lvl5pPr marL="0" indent="0" algn="ctr">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59A771C6-AE2A-169D-1961-6A9B07F65741}"/>
              </a:ext>
            </a:extLst>
          </p:cNvPr>
          <p:cNvSpPr>
            <a:spLocks noGrp="1"/>
          </p:cNvSpPr>
          <p:nvPr>
            <p:ph type="ftr" sz="quarter" idx="10"/>
          </p:nvPr>
        </p:nvSpPr>
        <p:spPr/>
        <p:txBody>
          <a:bodyPr/>
          <a:lstStyle/>
          <a:p>
            <a:r>
              <a:rPr lang="en-US"/>
              <a:t>Business marketing meeting</a:t>
            </a:r>
            <a:endParaRPr lang="en-US" dirty="0"/>
          </a:p>
        </p:txBody>
      </p:sp>
      <p:sp>
        <p:nvSpPr>
          <p:cNvPr id="5" name="Slide Number Placeholder 4">
            <a:extLst>
              <a:ext uri="{FF2B5EF4-FFF2-40B4-BE49-F238E27FC236}">
                <a16:creationId xmlns:a16="http://schemas.microsoft.com/office/drawing/2014/main" id="{B668C91C-57D3-9B9E-10DD-14689B45B716}"/>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27842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4" name="Rounded Rectangle 7">
            <a:extLst>
              <a:ext uri="{FF2B5EF4-FFF2-40B4-BE49-F238E27FC236}">
                <a16:creationId xmlns:a16="http://schemas.microsoft.com/office/drawing/2014/main" id="{59461A55-24E1-7568-7BA9-8A309336924B}"/>
              </a:ext>
              <a:ext uri="{C183D7F6-B498-43B3-948B-1728B52AA6E4}">
                <adec:decorative xmlns:adec="http://schemas.microsoft.com/office/drawing/2017/decorative" val="1"/>
              </a:ext>
            </a:extLst>
          </p:cNvPr>
          <p:cNvSpPr/>
          <p:nvPr userDrawn="1"/>
        </p:nvSpPr>
        <p:spPr>
          <a:xfrm>
            <a:off x="8343414" y="4494073"/>
            <a:ext cx="1987492" cy="1982927"/>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5">
            <a:extLst>
              <a:ext uri="{FF2B5EF4-FFF2-40B4-BE49-F238E27FC236}">
                <a16:creationId xmlns:a16="http://schemas.microsoft.com/office/drawing/2014/main" id="{4BAAB243-57F0-D7E3-BD79-EDEAFC03E6D4}"/>
              </a:ext>
              <a:ext uri="{C183D7F6-B498-43B3-948B-1728B52AA6E4}">
                <adec:decorative xmlns:adec="http://schemas.microsoft.com/office/drawing/2017/decorative" val="1"/>
              </a:ext>
            </a:extLst>
          </p:cNvPr>
          <p:cNvSpPr/>
          <p:nvPr userDrawn="1"/>
        </p:nvSpPr>
        <p:spPr>
          <a:xfrm>
            <a:off x="1577145" y="459664"/>
            <a:ext cx="1264173" cy="1222535"/>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F49DBD24-5A22-C1C0-861E-4CDC352F5244}"/>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9177" b="21401"/>
          <a:stretch/>
        </p:blipFill>
        <p:spPr>
          <a:xfrm rot="10800000">
            <a:off x="10330906" y="0"/>
            <a:ext cx="1869610" cy="4237825"/>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42672"/>
            <a:ext cx="11430000" cy="1941577"/>
          </a:xfrm>
        </p:spPr>
        <p:txBody>
          <a:bodyPr anchor="ctr">
            <a:noAutofit/>
          </a:bodyPr>
          <a:lstStyle>
            <a:lvl1pPr algn="ctr">
              <a:defRPr sz="4400"/>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93410" y="2103121"/>
            <a:ext cx="9805181" cy="3951179"/>
          </a:xfrm>
        </p:spPr>
        <p:txBody>
          <a:bodyPr>
            <a:normAutofit/>
          </a:bodyPr>
          <a:lstStyle>
            <a:lvl1pPr marL="0" indent="0" algn="l">
              <a:lnSpc>
                <a:spcPct val="100000"/>
              </a:lnSpc>
              <a:spcBef>
                <a:spcPts val="1000"/>
              </a:spcBef>
              <a:spcAft>
                <a:spcPts val="800"/>
              </a:spcAft>
              <a:buNone/>
              <a:defRPr sz="1800"/>
            </a:lvl1pPr>
            <a:lvl2pPr marL="742950" indent="-285750" algn="l">
              <a:lnSpc>
                <a:spcPct val="100000"/>
              </a:lnSpc>
              <a:spcBef>
                <a:spcPts val="1000"/>
              </a:spcBef>
              <a:spcAft>
                <a:spcPts val="800"/>
              </a:spcAft>
              <a:buFont typeface="Arial" panose="020B0604020202020204" pitchFamily="34" charset="0"/>
              <a:buChar char="•"/>
              <a:defRPr sz="1600"/>
            </a:lvl2pPr>
            <a:lvl3pPr marL="1200150" indent="-285750" algn="l">
              <a:lnSpc>
                <a:spcPct val="100000"/>
              </a:lnSpc>
              <a:spcBef>
                <a:spcPts val="1000"/>
              </a:spcBef>
              <a:spcAft>
                <a:spcPts val="800"/>
              </a:spcAft>
              <a:buFont typeface="Arial" panose="020B0604020202020204" pitchFamily="34" charset="0"/>
              <a:buChar char="•"/>
              <a:defRPr sz="1400"/>
            </a:lvl3pPr>
            <a:lvl4pPr marL="1543050" indent="-171450" algn="l">
              <a:lnSpc>
                <a:spcPct val="100000"/>
              </a:lnSpc>
              <a:spcBef>
                <a:spcPts val="1000"/>
              </a:spcBef>
              <a:spcAft>
                <a:spcPts val="800"/>
              </a:spcAft>
              <a:buFont typeface="Arial" panose="020B0604020202020204" pitchFamily="34" charset="0"/>
              <a:buChar char="•"/>
              <a:defRPr sz="1200"/>
            </a:lvl4pPr>
            <a:lvl5pPr marL="2000250" indent="-171450" algn="l">
              <a:lnSpc>
                <a:spcPct val="100000"/>
              </a:lnSpc>
              <a:spcBef>
                <a:spcPts val="1000"/>
              </a:spcBef>
              <a:spcAft>
                <a:spcPts val="8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0099172E-C881-44E9-5467-BA33ECCD7A62}"/>
              </a:ext>
            </a:extLst>
          </p:cNvPr>
          <p:cNvSpPr>
            <a:spLocks noGrp="1"/>
          </p:cNvSpPr>
          <p:nvPr>
            <p:ph type="ftr" sz="quarter" idx="10"/>
          </p:nvPr>
        </p:nvSpPr>
        <p:spPr/>
        <p:txBody>
          <a:bodyPr/>
          <a:lstStyle/>
          <a:p>
            <a:r>
              <a:rPr lang="en-US"/>
              <a:t>Business marketing meeting</a:t>
            </a:r>
            <a:endParaRPr lang="en-US" dirty="0"/>
          </a:p>
        </p:txBody>
      </p:sp>
      <p:sp>
        <p:nvSpPr>
          <p:cNvPr id="8" name="Slide Number Placeholder 7">
            <a:extLst>
              <a:ext uri="{FF2B5EF4-FFF2-40B4-BE49-F238E27FC236}">
                <a16:creationId xmlns:a16="http://schemas.microsoft.com/office/drawing/2014/main" id="{7FDF938C-5CEB-5C7A-0721-D88C7A8A4531}"/>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63566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Content and Picture 1">
    <p:spTree>
      <p:nvGrpSpPr>
        <p:cNvPr id="1" name=""/>
        <p:cNvGrpSpPr/>
        <p:nvPr/>
      </p:nvGrpSpPr>
      <p:grpSpPr>
        <a:xfrm>
          <a:off x="0" y="0"/>
          <a:ext cx="0" cy="0"/>
          <a:chOff x="0" y="0"/>
          <a:chExt cx="0" cy="0"/>
        </a:xfrm>
      </p:grpSpPr>
      <p:sp>
        <p:nvSpPr>
          <p:cNvPr id="7" name="Freeform 3">
            <a:extLst>
              <a:ext uri="{FF2B5EF4-FFF2-40B4-BE49-F238E27FC236}">
                <a16:creationId xmlns:a16="http://schemas.microsoft.com/office/drawing/2014/main" id="{118CD2E6-847D-7319-53AD-33D7B5F46585}"/>
              </a:ext>
              <a:ext uri="{C183D7F6-B498-43B3-948B-1728B52AA6E4}">
                <adec:decorative xmlns:adec="http://schemas.microsoft.com/office/drawing/2017/decorative" val="1"/>
              </a:ext>
            </a:extLst>
          </p:cNvPr>
          <p:cNvSpPr/>
          <p:nvPr userDrawn="1"/>
        </p:nvSpPr>
        <p:spPr>
          <a:xfrm>
            <a:off x="2535937" y="0"/>
            <a:ext cx="7498230" cy="6858000"/>
          </a:xfrm>
          <a:custGeom>
            <a:avLst/>
            <a:gdLst>
              <a:gd name="connsiteX0" fmla="*/ 3959468 w 7498230"/>
              <a:gd name="connsiteY0" fmla="*/ 0 h 6858000"/>
              <a:gd name="connsiteX1" fmla="*/ 7498230 w 7498230"/>
              <a:gd name="connsiteY1" fmla="*/ 0 h 6858000"/>
              <a:gd name="connsiteX2" fmla="*/ 3538762 w 7498230"/>
              <a:gd name="connsiteY2" fmla="*/ 6858000 h 6858000"/>
              <a:gd name="connsiteX3" fmla="*/ 0 w 749823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98230" h="6858000">
                <a:moveTo>
                  <a:pt x="3959468" y="0"/>
                </a:moveTo>
                <a:lnTo>
                  <a:pt x="7498230" y="0"/>
                </a:lnTo>
                <a:lnTo>
                  <a:pt x="3538762" y="6858000"/>
                </a:lnTo>
                <a:lnTo>
                  <a:pt x="0" y="6858000"/>
                </a:ln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Graphic 7">
            <a:extLst>
              <a:ext uri="{FF2B5EF4-FFF2-40B4-BE49-F238E27FC236}">
                <a16:creationId xmlns:a16="http://schemas.microsoft.com/office/drawing/2014/main" id="{2ABDF0DF-C2C4-90E3-5019-F4F9496B0BAE}"/>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3700" b="63293"/>
          <a:stretch/>
        </p:blipFill>
        <p:spPr>
          <a:xfrm rot="5400000">
            <a:off x="-439665" y="431782"/>
            <a:ext cx="3388135" cy="2524571"/>
          </a:xfrm>
          <a:prstGeom prst="rect">
            <a:avLst/>
          </a:prstGeom>
        </p:spPr>
      </p:pic>
      <p:pic>
        <p:nvPicPr>
          <p:cNvPr id="10" name="Graphic 9">
            <a:extLst>
              <a:ext uri="{FF2B5EF4-FFF2-40B4-BE49-F238E27FC236}">
                <a16:creationId xmlns:a16="http://schemas.microsoft.com/office/drawing/2014/main" id="{906063E2-8FA6-3FA8-50F0-710C2DABE183}"/>
              </a:ext>
              <a:ext uri="{C183D7F6-B498-43B3-948B-1728B52AA6E4}">
                <adec:decorative xmlns:adec="http://schemas.microsoft.com/office/drawing/2017/decorative" val="1"/>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9907" b="26473"/>
          <a:stretch/>
        </p:blipFill>
        <p:spPr>
          <a:xfrm flipH="1">
            <a:off x="9858702" y="2673752"/>
            <a:ext cx="2333297" cy="4184248"/>
          </a:xfrm>
          <a:prstGeom prst="rect">
            <a:avLst/>
          </a:prstGeom>
        </p:spPr>
      </p:pic>
      <p:sp>
        <p:nvSpPr>
          <p:cNvPr id="11" name="Rounded Rectangle 7">
            <a:extLst>
              <a:ext uri="{FF2B5EF4-FFF2-40B4-BE49-F238E27FC236}">
                <a16:creationId xmlns:a16="http://schemas.microsoft.com/office/drawing/2014/main" id="{6DA7FCDE-54E0-5546-8AC9-AC281A4748AE}"/>
              </a:ext>
              <a:ext uri="{C183D7F6-B498-43B3-948B-1728B52AA6E4}">
                <adec:decorative xmlns:adec="http://schemas.microsoft.com/office/drawing/2017/decorative" val="1"/>
              </a:ext>
            </a:extLst>
          </p:cNvPr>
          <p:cNvSpPr/>
          <p:nvPr userDrawn="1"/>
        </p:nvSpPr>
        <p:spPr>
          <a:xfrm>
            <a:off x="11234253" y="909530"/>
            <a:ext cx="664855" cy="663328"/>
          </a:xfrm>
          <a:prstGeom prst="roundRect">
            <a:avLst>
              <a:gd name="adj" fmla="val 50000"/>
            </a:avLst>
          </a:prstGeom>
          <a:noFill/>
          <a:ln w="76200">
            <a:solidFill>
              <a:schemeClr val="bg1">
                <a:alpha val="68642"/>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92176" y="1188720"/>
            <a:ext cx="5815519" cy="3685032"/>
          </a:xfrm>
        </p:spPr>
        <p:txBody>
          <a:bodyPr anchor="b">
            <a:noAutofit/>
          </a:bodyPr>
          <a:lstStyle>
            <a:lvl1pPr algn="l">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093307" y="4896517"/>
            <a:ext cx="5814388" cy="1641443"/>
          </a:xfrm>
        </p:spPr>
        <p:txBody>
          <a:bodyPr>
            <a:normAutofit/>
          </a:bodyPr>
          <a:lstStyle>
            <a:lvl1pPr marL="0" indent="0" algn="l">
              <a:lnSpc>
                <a:spcPct val="100000"/>
              </a:lnSpc>
              <a:spcBef>
                <a:spcPts val="1000"/>
              </a:spcBef>
              <a:spcAft>
                <a:spcPts val="800"/>
              </a:spcAft>
              <a:buFont typeface="Arial" panose="020B0604020202020204" pitchFamily="34" charset="0"/>
              <a:buNone/>
              <a:defRPr sz="2400"/>
            </a:lvl1pPr>
            <a:lvl2pPr marL="800100" indent="-342900" algn="l">
              <a:lnSpc>
                <a:spcPct val="100000"/>
              </a:lnSpc>
              <a:spcBef>
                <a:spcPts val="1000"/>
              </a:spcBef>
              <a:spcAft>
                <a:spcPts val="800"/>
              </a:spcAft>
              <a:buFont typeface="Arial" panose="020B0604020202020204" pitchFamily="34" charset="0"/>
              <a:buChar char="•"/>
              <a:defRPr sz="2000"/>
            </a:lvl2pPr>
            <a:lvl3pPr marL="914400" indent="0" algn="l">
              <a:lnSpc>
                <a:spcPct val="100000"/>
              </a:lnSpc>
              <a:spcBef>
                <a:spcPts val="1000"/>
              </a:spcBef>
              <a:spcAft>
                <a:spcPts val="800"/>
              </a:spcAft>
              <a:buFont typeface="Arial" panose="020B0604020202020204" pitchFamily="34" charset="0"/>
              <a:buNone/>
              <a:defRPr sz="1800"/>
            </a:lvl3pPr>
            <a:lvl4pPr marL="1371600" indent="0" algn="l">
              <a:lnSpc>
                <a:spcPct val="100000"/>
              </a:lnSpc>
              <a:spcBef>
                <a:spcPts val="1000"/>
              </a:spcBef>
              <a:spcAft>
                <a:spcPts val="800"/>
              </a:spcAft>
              <a:buNone/>
              <a:defRPr sz="1200"/>
            </a:lvl4pPr>
            <a:lvl5pPr marL="1828800" indent="0" algn="l">
              <a:lnSpc>
                <a:spcPct val="100000"/>
              </a:lnSpc>
              <a:spcBef>
                <a:spcPts val="1000"/>
              </a:spcBef>
              <a:spcAft>
                <a:spcPts val="800"/>
              </a:spcAft>
              <a:buNone/>
              <a:defRPr sz="1200"/>
            </a:lvl5pPr>
          </a:lstStyle>
          <a:p>
            <a:pPr lvl="0"/>
            <a:r>
              <a:rPr lang="en-US" dirty="0"/>
              <a:t>Click to add content</a:t>
            </a:r>
          </a:p>
          <a:p>
            <a:pPr lvl="1"/>
            <a:r>
              <a:rPr lang="en-US" dirty="0"/>
              <a:t>Second level</a:t>
            </a:r>
          </a:p>
          <a:p>
            <a:pPr lvl="2"/>
            <a:endParaRPr lang="en-US" dirty="0"/>
          </a:p>
        </p:txBody>
      </p:sp>
      <p:sp>
        <p:nvSpPr>
          <p:cNvPr id="31" name="Picture Placeholder 30">
            <a:extLst>
              <a:ext uri="{FF2B5EF4-FFF2-40B4-BE49-F238E27FC236}">
                <a16:creationId xmlns:a16="http://schemas.microsoft.com/office/drawing/2014/main" id="{4BE4E254-2D24-97F7-EBB1-212D2F9D9A59}"/>
              </a:ext>
              <a:ext uri="{C183D7F6-B498-43B3-948B-1728B52AA6E4}">
                <adec:decorative xmlns:adec="http://schemas.microsoft.com/office/drawing/2017/decorative" val="0"/>
              </a:ext>
            </a:extLst>
          </p:cNvPr>
          <p:cNvSpPr>
            <a:spLocks noGrp="1"/>
          </p:cNvSpPr>
          <p:nvPr>
            <p:ph type="pic" sz="quarter" idx="10" hasCustomPrompt="1"/>
          </p:nvPr>
        </p:nvSpPr>
        <p:spPr>
          <a:xfrm>
            <a:off x="5627906" y="1709738"/>
            <a:ext cx="5829158" cy="5148262"/>
          </a:xfrm>
          <a:custGeom>
            <a:avLst/>
            <a:gdLst>
              <a:gd name="connsiteX0" fmla="*/ 4066426 w 5829158"/>
              <a:gd name="connsiteY0" fmla="*/ 610 h 5148262"/>
              <a:gd name="connsiteX1" fmla="*/ 4923324 w 5829158"/>
              <a:gd name="connsiteY1" fmla="*/ 242939 h 5148262"/>
              <a:gd name="connsiteX2" fmla="*/ 5586219 w 5829158"/>
              <a:gd name="connsiteY2" fmla="*/ 2716897 h 5148262"/>
              <a:gd name="connsiteX3" fmla="*/ 4182471 w 5829158"/>
              <a:gd name="connsiteY3" fmla="*/ 5148262 h 5148262"/>
              <a:gd name="connsiteX4" fmla="*/ 0 w 5829158"/>
              <a:gd name="connsiteY4" fmla="*/ 5148262 h 5148262"/>
              <a:gd name="connsiteX5" fmla="*/ 2449366 w 5829158"/>
              <a:gd name="connsiteY5" fmla="*/ 905835 h 5148262"/>
              <a:gd name="connsiteX6" fmla="*/ 4066426 w 5829158"/>
              <a:gd name="connsiteY6" fmla="*/ 610 h 514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9158" h="5148262">
                <a:moveTo>
                  <a:pt x="4066426" y="610"/>
                </a:moveTo>
                <a:cubicBezTo>
                  <a:pt x="4358363" y="8192"/>
                  <a:pt x="4652631" y="86654"/>
                  <a:pt x="4923324" y="242939"/>
                </a:cubicBezTo>
                <a:cubicBezTo>
                  <a:pt x="5789542" y="743051"/>
                  <a:pt x="6086331" y="1850680"/>
                  <a:pt x="5586219" y="2716897"/>
                </a:cubicBezTo>
                <a:lnTo>
                  <a:pt x="4182471" y="5148262"/>
                </a:lnTo>
                <a:lnTo>
                  <a:pt x="0" y="5148262"/>
                </a:lnTo>
                <a:lnTo>
                  <a:pt x="2449366" y="905835"/>
                </a:lnTo>
                <a:cubicBezTo>
                  <a:pt x="2793193" y="310309"/>
                  <a:pt x="3424167" y="-16071"/>
                  <a:pt x="4066426" y="610"/>
                </a:cubicBezTo>
                <a:close/>
              </a:path>
            </a:pathLst>
          </a:custGeom>
        </p:spPr>
        <p:txBody>
          <a:bodyPr wrap="square" lIns="2194560" tIns="1005840">
            <a:noAutofit/>
          </a:bodyPr>
          <a:lstStyle>
            <a:lvl1pPr marL="0" indent="0" algn="ctr">
              <a:buNone/>
              <a:defRPr sz="1800"/>
            </a:lvl1pPr>
          </a:lstStyle>
          <a:p>
            <a:r>
              <a:rPr lang="en-US" dirty="0"/>
              <a:t>Click icon to add picture </a:t>
            </a:r>
          </a:p>
        </p:txBody>
      </p:sp>
      <p:sp>
        <p:nvSpPr>
          <p:cNvPr id="4" name="Footer Placeholder 3">
            <a:extLst>
              <a:ext uri="{FF2B5EF4-FFF2-40B4-BE49-F238E27FC236}">
                <a16:creationId xmlns:a16="http://schemas.microsoft.com/office/drawing/2014/main" id="{DD95610F-FEC3-8E4A-0EA8-EE29C1F2D287}"/>
              </a:ext>
            </a:extLst>
          </p:cNvPr>
          <p:cNvSpPr>
            <a:spLocks noGrp="1"/>
          </p:cNvSpPr>
          <p:nvPr>
            <p:ph type="ftr" sz="quarter" idx="11"/>
          </p:nvPr>
        </p:nvSpPr>
        <p:spPr/>
        <p:txBody>
          <a:bodyPr/>
          <a:lstStyle/>
          <a:p>
            <a:r>
              <a:rPr lang="en-US"/>
              <a:t>Business marketing meeting</a:t>
            </a:r>
            <a:endParaRPr lang="en-US" dirty="0"/>
          </a:p>
        </p:txBody>
      </p:sp>
      <p:sp>
        <p:nvSpPr>
          <p:cNvPr id="5" name="Slide Number Placeholder 4">
            <a:extLst>
              <a:ext uri="{FF2B5EF4-FFF2-40B4-BE49-F238E27FC236}">
                <a16:creationId xmlns:a16="http://schemas.microsoft.com/office/drawing/2014/main" id="{7B67399D-ED8C-5779-C0DF-EDCB9294E114}"/>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50325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42672"/>
            <a:ext cx="11430000" cy="1941577"/>
          </a:xfrm>
        </p:spPr>
        <p:txBody>
          <a:bodyPr anchor="ctr">
            <a:noAutofit/>
          </a:bodyPr>
          <a:lstStyle>
            <a:lvl1pPr algn="ctr">
              <a:defRPr sz="4400"/>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092827" y="2154034"/>
            <a:ext cx="2977342" cy="3988349"/>
          </a:xfrm>
        </p:spPr>
        <p:txBody>
          <a:bodyPr>
            <a:normAutofit/>
          </a:bodyPr>
          <a:lstStyle>
            <a:lvl1pPr marL="228600" indent="-228600" algn="l">
              <a:lnSpc>
                <a:spcPct val="90000"/>
              </a:lnSpc>
              <a:spcBef>
                <a:spcPts val="1000"/>
              </a:spcBef>
              <a:spcAft>
                <a:spcPts val="800"/>
              </a:spcAft>
              <a:buFont typeface="Arial" panose="020B0604020202020204" pitchFamily="34" charset="0"/>
              <a:buChar char="•"/>
              <a:defRPr sz="1800"/>
            </a:lvl1pPr>
            <a:lvl2pPr marL="742950" indent="-228600" algn="l">
              <a:lnSpc>
                <a:spcPct val="90000"/>
              </a:lnSpc>
              <a:spcBef>
                <a:spcPts val="1000"/>
              </a:spcBef>
              <a:spcAft>
                <a:spcPts val="800"/>
              </a:spcAft>
              <a:buFont typeface="Arial" panose="020B0604020202020204" pitchFamily="34" charset="0"/>
              <a:buChar char="•"/>
              <a:defRPr sz="1600"/>
            </a:lvl2pPr>
            <a:lvl3pPr marL="1200150" indent="-228600" algn="l">
              <a:lnSpc>
                <a:spcPct val="90000"/>
              </a:lnSpc>
              <a:spcBef>
                <a:spcPts val="1000"/>
              </a:spcBef>
              <a:spcAft>
                <a:spcPts val="800"/>
              </a:spcAft>
              <a:buFont typeface="Arial" panose="020B0604020202020204" pitchFamily="34" charset="0"/>
              <a:buChar char="•"/>
              <a:defRPr sz="1400"/>
            </a:lvl3pPr>
            <a:lvl4pPr marL="1543050" indent="-228600" algn="l">
              <a:lnSpc>
                <a:spcPct val="90000"/>
              </a:lnSpc>
              <a:spcBef>
                <a:spcPts val="1000"/>
              </a:spcBef>
              <a:spcAft>
                <a:spcPts val="800"/>
              </a:spcAft>
              <a:buFont typeface="Arial" panose="020B0604020202020204" pitchFamily="34" charset="0"/>
              <a:buChar char="•"/>
              <a:defRPr sz="1200"/>
            </a:lvl4pPr>
            <a:lvl5pPr marL="2000250" indent="-228600" algn="l">
              <a:lnSpc>
                <a:spcPct val="90000"/>
              </a:lnSpc>
              <a:spcBef>
                <a:spcPts val="1000"/>
              </a:spcBef>
              <a:spcAft>
                <a:spcPts val="8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a:extLst>
              <a:ext uri="{FF2B5EF4-FFF2-40B4-BE49-F238E27FC236}">
                <a16:creationId xmlns:a16="http://schemas.microsoft.com/office/drawing/2014/main" id="{5F1C082A-519B-82D4-8400-4B8B18A60894}"/>
              </a:ext>
            </a:extLst>
          </p:cNvPr>
          <p:cNvSpPr>
            <a:spLocks noGrp="1"/>
          </p:cNvSpPr>
          <p:nvPr>
            <p:ph type="tbl" sz="quarter" idx="10"/>
          </p:nvPr>
        </p:nvSpPr>
        <p:spPr>
          <a:xfrm>
            <a:off x="4283075" y="2147888"/>
            <a:ext cx="7070725" cy="3957637"/>
          </a:xfrm>
        </p:spPr>
        <p:txBody>
          <a:bodyPr>
            <a:normAutofit/>
          </a:bodyPr>
          <a:lstStyle>
            <a:lvl1pPr marL="0" indent="0" algn="ctr">
              <a:buNone/>
              <a:defRPr sz="2000"/>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1527E877-BE1A-AA4C-671E-9D8452925BFD}"/>
              </a:ext>
            </a:extLst>
          </p:cNvPr>
          <p:cNvSpPr>
            <a:spLocks noGrp="1"/>
          </p:cNvSpPr>
          <p:nvPr>
            <p:ph type="ftr" sz="quarter" idx="11"/>
          </p:nvPr>
        </p:nvSpPr>
        <p:spPr/>
        <p:txBody>
          <a:bodyPr/>
          <a:lstStyle/>
          <a:p>
            <a:r>
              <a:rPr lang="en-US"/>
              <a:t>Business marketing meeting</a:t>
            </a:r>
            <a:endParaRPr lang="en-US" dirty="0"/>
          </a:p>
        </p:txBody>
      </p:sp>
      <p:sp>
        <p:nvSpPr>
          <p:cNvPr id="5" name="Slide Number Placeholder 4">
            <a:extLst>
              <a:ext uri="{FF2B5EF4-FFF2-40B4-BE49-F238E27FC236}">
                <a16:creationId xmlns:a16="http://schemas.microsoft.com/office/drawing/2014/main" id="{C717DD65-3907-1BC6-7EB8-E6248DFAA8DA}"/>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94119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wo Content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27CF34-9469-9733-919F-E9312CF5451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898" b="63293"/>
          <a:stretch/>
        </p:blipFill>
        <p:spPr>
          <a:xfrm rot="5400000" flipV="1">
            <a:off x="8338916" y="2372297"/>
            <a:ext cx="5181600" cy="2524571"/>
          </a:xfrm>
          <a:prstGeom prst="rect">
            <a:avLst/>
          </a:prstGeom>
        </p:spPr>
      </p:pic>
      <p:sp>
        <p:nvSpPr>
          <p:cNvPr id="8" name="Rounded Rectangle 10">
            <a:extLst>
              <a:ext uri="{FF2B5EF4-FFF2-40B4-BE49-F238E27FC236}">
                <a16:creationId xmlns:a16="http://schemas.microsoft.com/office/drawing/2014/main" id="{4D009256-DF45-9756-82A0-864EE4B56F1A}"/>
              </a:ext>
              <a:ext uri="{C183D7F6-B498-43B3-948B-1728B52AA6E4}">
                <adec:decorative xmlns:adec="http://schemas.microsoft.com/office/drawing/2017/decorative" val="1"/>
              </a:ext>
            </a:extLst>
          </p:cNvPr>
          <p:cNvSpPr/>
          <p:nvPr userDrawn="1"/>
        </p:nvSpPr>
        <p:spPr>
          <a:xfrm>
            <a:off x="1988182" y="4494073"/>
            <a:ext cx="1987492" cy="1982927"/>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4376057" y="486289"/>
            <a:ext cx="11430000" cy="1941577"/>
          </a:xfrm>
        </p:spPr>
        <p:txBody>
          <a:bodyPr anchor="ctr">
            <a:noAutofit/>
          </a:bodyPr>
          <a:lstStyle>
            <a:lvl1pPr algn="ctr">
              <a:defRPr sz="4400"/>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3095798" y="2427866"/>
            <a:ext cx="9805181" cy="1563623"/>
          </a:xfrm>
        </p:spPr>
        <p:txBody>
          <a:bodyPr>
            <a:normAutofit/>
          </a:bodyPr>
          <a:lstStyle>
            <a:lvl1pPr marL="228600" indent="-228600" algn="l">
              <a:lnSpc>
                <a:spcPct val="100000"/>
              </a:lnSpc>
              <a:spcBef>
                <a:spcPts val="1000"/>
              </a:spcBef>
              <a:spcAft>
                <a:spcPts val="800"/>
              </a:spcAft>
              <a:buFont typeface="Arial" panose="020B0604020202020204" pitchFamily="34" charset="0"/>
              <a:buChar char="•"/>
              <a:defRPr sz="1800"/>
            </a:lvl1pPr>
            <a:lvl2pPr marL="742950" indent="-285750" algn="l">
              <a:lnSpc>
                <a:spcPct val="100000"/>
              </a:lnSpc>
              <a:spcBef>
                <a:spcPts val="1000"/>
              </a:spcBef>
              <a:spcAft>
                <a:spcPts val="800"/>
              </a:spcAft>
              <a:buFont typeface="Arial" panose="020B0604020202020204" pitchFamily="34" charset="0"/>
              <a:buChar char="•"/>
              <a:defRPr sz="1600"/>
            </a:lvl2pPr>
            <a:lvl3pPr marL="1200150" indent="-285750" algn="l">
              <a:lnSpc>
                <a:spcPct val="100000"/>
              </a:lnSpc>
              <a:spcBef>
                <a:spcPts val="1000"/>
              </a:spcBef>
              <a:spcAft>
                <a:spcPts val="800"/>
              </a:spcAft>
              <a:buFont typeface="Arial" panose="020B0604020202020204" pitchFamily="34" charset="0"/>
              <a:buChar char="•"/>
              <a:defRPr sz="1400"/>
            </a:lvl3pPr>
            <a:lvl4pPr marL="1543050" indent="-171450" algn="l">
              <a:lnSpc>
                <a:spcPct val="100000"/>
              </a:lnSpc>
              <a:spcBef>
                <a:spcPts val="1000"/>
              </a:spcBef>
              <a:spcAft>
                <a:spcPts val="800"/>
              </a:spcAft>
              <a:buFont typeface="Arial" panose="020B0604020202020204" pitchFamily="34" charset="0"/>
              <a:buChar char="•"/>
              <a:defRPr sz="1200"/>
            </a:lvl4pPr>
            <a:lvl5pPr marL="2000250" indent="-171450" algn="l">
              <a:lnSpc>
                <a:spcPct val="100000"/>
              </a:lnSpc>
              <a:spcBef>
                <a:spcPts val="1000"/>
              </a:spcBef>
              <a:spcAft>
                <a:spcPts val="8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p:txBody>
      </p:sp>
      <p:sp>
        <p:nvSpPr>
          <p:cNvPr id="12" name="Content Placeholder 11">
            <a:extLst>
              <a:ext uri="{FF2B5EF4-FFF2-40B4-BE49-F238E27FC236}">
                <a16:creationId xmlns:a16="http://schemas.microsoft.com/office/drawing/2014/main" id="{7A9B7174-F745-1118-0FC3-785D2D913E0A}"/>
              </a:ext>
            </a:extLst>
          </p:cNvPr>
          <p:cNvSpPr>
            <a:spLocks noGrp="1"/>
          </p:cNvSpPr>
          <p:nvPr>
            <p:ph sz="quarter" idx="10" hasCustomPrompt="1"/>
          </p:nvPr>
        </p:nvSpPr>
        <p:spPr>
          <a:xfrm>
            <a:off x="1198563" y="3843338"/>
            <a:ext cx="9699625" cy="1982787"/>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9008BE64-1ED0-01C3-D968-D9BD086534DE}"/>
              </a:ext>
            </a:extLst>
          </p:cNvPr>
          <p:cNvSpPr>
            <a:spLocks noGrp="1"/>
          </p:cNvSpPr>
          <p:nvPr>
            <p:ph type="ftr" sz="quarter" idx="11"/>
          </p:nvPr>
        </p:nvSpPr>
        <p:spPr/>
        <p:txBody>
          <a:bodyPr/>
          <a:lstStyle/>
          <a:p>
            <a:r>
              <a:rPr lang="en-US"/>
              <a:t>Business marketing meeting</a:t>
            </a:r>
            <a:endParaRPr lang="en-US" dirty="0"/>
          </a:p>
        </p:txBody>
      </p:sp>
      <p:sp>
        <p:nvSpPr>
          <p:cNvPr id="5" name="Slide Number Placeholder 4">
            <a:extLst>
              <a:ext uri="{FF2B5EF4-FFF2-40B4-BE49-F238E27FC236}">
                <a16:creationId xmlns:a16="http://schemas.microsoft.com/office/drawing/2014/main" id="{89C90BF0-A318-491B-96D3-12A05A22DB19}"/>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47197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Content and Picture 2">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F43DDC4-8BB2-AA02-91FD-EAE7DEAA2DD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486" b="42766"/>
          <a:stretch/>
        </p:blipFill>
        <p:spPr>
          <a:xfrm rot="10800000" flipH="1">
            <a:off x="0" y="16066"/>
            <a:ext cx="2354118" cy="3209000"/>
          </a:xfrm>
          <a:prstGeom prst="rect">
            <a:avLst/>
          </a:prstGeom>
        </p:spPr>
      </p:pic>
      <p:pic>
        <p:nvPicPr>
          <p:cNvPr id="8" name="Graphic 7">
            <a:extLst>
              <a:ext uri="{FF2B5EF4-FFF2-40B4-BE49-F238E27FC236}">
                <a16:creationId xmlns:a16="http://schemas.microsoft.com/office/drawing/2014/main" id="{32E19359-DD62-C6C3-FEF4-EEA0F835B8C9}"/>
              </a:ext>
              <a:ext uri="{C183D7F6-B498-43B3-948B-1728B52AA6E4}">
                <adec:decorative xmlns:adec="http://schemas.microsoft.com/office/drawing/2017/decorative" val="1"/>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41026"/>
          <a:stretch/>
        </p:blipFill>
        <p:spPr>
          <a:xfrm>
            <a:off x="8045068" y="3116724"/>
            <a:ext cx="4328419" cy="3741276"/>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42672"/>
            <a:ext cx="11430000" cy="1941577"/>
          </a:xfrm>
        </p:spPr>
        <p:txBody>
          <a:bodyPr anchor="ctr">
            <a:noAutofit/>
          </a:bodyPr>
          <a:lstStyle>
            <a:lvl1pPr algn="ctr">
              <a:defRPr sz="4400"/>
            </a:lvl1pPr>
          </a:lstStyle>
          <a:p>
            <a:r>
              <a:rPr lang="en-US" dirty="0"/>
              <a:t>Click to Add title</a:t>
            </a:r>
          </a:p>
        </p:txBody>
      </p:sp>
      <p:sp>
        <p:nvSpPr>
          <p:cNvPr id="5" name="Picture Placeholder 4">
            <a:extLst>
              <a:ext uri="{FF2B5EF4-FFF2-40B4-BE49-F238E27FC236}">
                <a16:creationId xmlns:a16="http://schemas.microsoft.com/office/drawing/2014/main" id="{0AFD7DD8-34E5-E7A6-C7E1-DF8BA895A4FF}"/>
              </a:ext>
            </a:extLst>
          </p:cNvPr>
          <p:cNvSpPr>
            <a:spLocks noGrp="1"/>
          </p:cNvSpPr>
          <p:nvPr>
            <p:ph type="pic" sz="quarter" idx="10" hasCustomPrompt="1"/>
          </p:nvPr>
        </p:nvSpPr>
        <p:spPr>
          <a:xfrm>
            <a:off x="452402" y="1709738"/>
            <a:ext cx="5829158" cy="5148262"/>
          </a:xfrm>
          <a:custGeom>
            <a:avLst/>
            <a:gdLst>
              <a:gd name="connsiteX0" fmla="*/ 4066426 w 5829158"/>
              <a:gd name="connsiteY0" fmla="*/ 610 h 5148262"/>
              <a:gd name="connsiteX1" fmla="*/ 4923324 w 5829158"/>
              <a:gd name="connsiteY1" fmla="*/ 242939 h 5148262"/>
              <a:gd name="connsiteX2" fmla="*/ 5586219 w 5829158"/>
              <a:gd name="connsiteY2" fmla="*/ 2716897 h 5148262"/>
              <a:gd name="connsiteX3" fmla="*/ 5535066 w 5829158"/>
              <a:gd name="connsiteY3" fmla="*/ 2805497 h 5148262"/>
              <a:gd name="connsiteX4" fmla="*/ 5509490 w 5829158"/>
              <a:gd name="connsiteY4" fmla="*/ 2815395 h 5148262"/>
              <a:gd name="connsiteX5" fmla="*/ 5155416 w 5829158"/>
              <a:gd name="connsiteY5" fmla="*/ 3137832 h 5148262"/>
              <a:gd name="connsiteX6" fmla="*/ 3994693 w 5829158"/>
              <a:gd name="connsiteY6" fmla="*/ 5148262 h 5148262"/>
              <a:gd name="connsiteX7" fmla="*/ 0 w 5829158"/>
              <a:gd name="connsiteY7" fmla="*/ 5148262 h 5148262"/>
              <a:gd name="connsiteX8" fmla="*/ 2449366 w 5829158"/>
              <a:gd name="connsiteY8" fmla="*/ 905835 h 5148262"/>
              <a:gd name="connsiteX9" fmla="*/ 4066426 w 5829158"/>
              <a:gd name="connsiteY9" fmla="*/ 610 h 514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9158" h="5148262">
                <a:moveTo>
                  <a:pt x="4066426" y="610"/>
                </a:moveTo>
                <a:cubicBezTo>
                  <a:pt x="4358363" y="8192"/>
                  <a:pt x="4652631" y="86654"/>
                  <a:pt x="4923324" y="242939"/>
                </a:cubicBezTo>
                <a:cubicBezTo>
                  <a:pt x="5789542" y="743051"/>
                  <a:pt x="6086331" y="1850680"/>
                  <a:pt x="5586219" y="2716897"/>
                </a:cubicBezTo>
                <a:lnTo>
                  <a:pt x="5535066" y="2805497"/>
                </a:lnTo>
                <a:lnTo>
                  <a:pt x="5509490" y="2815395"/>
                </a:lnTo>
                <a:cubicBezTo>
                  <a:pt x="5365803" y="2881125"/>
                  <a:pt x="5240438" y="2990572"/>
                  <a:pt x="5155416" y="3137832"/>
                </a:cubicBezTo>
                <a:lnTo>
                  <a:pt x="3994693" y="5148262"/>
                </a:lnTo>
                <a:lnTo>
                  <a:pt x="0" y="5148262"/>
                </a:lnTo>
                <a:lnTo>
                  <a:pt x="2449366" y="905835"/>
                </a:lnTo>
                <a:cubicBezTo>
                  <a:pt x="2793193" y="310309"/>
                  <a:pt x="3424167" y="-16071"/>
                  <a:pt x="4066426" y="610"/>
                </a:cubicBezTo>
                <a:close/>
              </a:path>
            </a:pathLst>
          </a:custGeom>
          <a:noFill/>
        </p:spPr>
        <p:txBody>
          <a:bodyPr wrap="square" lIns="2194560" tIns="1005840">
            <a:noAutofit/>
          </a:bodyPr>
          <a:lstStyle>
            <a:lvl1pPr marL="0" indent="0" algn="ctr">
              <a:buNone/>
              <a:defRPr sz="18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7022928" y="2162976"/>
            <a:ext cx="4090549" cy="4438991"/>
          </a:xfrm>
        </p:spPr>
        <p:txBody>
          <a:bodyPr>
            <a:normAutofit/>
          </a:bodyPr>
          <a:lstStyle>
            <a:lvl1pPr marL="228600" indent="-228600" algn="l">
              <a:lnSpc>
                <a:spcPct val="100000"/>
              </a:lnSpc>
              <a:spcBef>
                <a:spcPts val="1000"/>
              </a:spcBef>
              <a:spcAft>
                <a:spcPts val="800"/>
              </a:spcAft>
              <a:buFont typeface="Arial" panose="020B0604020202020204" pitchFamily="34" charset="0"/>
              <a:buChar char="•"/>
              <a:defRPr sz="1800"/>
            </a:lvl1pPr>
            <a:lvl2pPr marL="742950" indent="-228600" algn="l">
              <a:lnSpc>
                <a:spcPct val="100000"/>
              </a:lnSpc>
              <a:spcBef>
                <a:spcPts val="1000"/>
              </a:spcBef>
              <a:spcAft>
                <a:spcPts val="800"/>
              </a:spcAft>
              <a:buFont typeface="Arial" panose="020B0604020202020204" pitchFamily="34" charset="0"/>
              <a:buChar char="•"/>
              <a:defRPr sz="1600"/>
            </a:lvl2pPr>
            <a:lvl3pPr marL="1200150" indent="-228600" algn="l">
              <a:lnSpc>
                <a:spcPct val="100000"/>
              </a:lnSpc>
              <a:spcBef>
                <a:spcPts val="1000"/>
              </a:spcBef>
              <a:spcAft>
                <a:spcPts val="800"/>
              </a:spcAft>
              <a:buFont typeface="Arial" panose="020B0604020202020204" pitchFamily="34" charset="0"/>
              <a:buChar char="•"/>
              <a:defRPr sz="1400"/>
            </a:lvl3pPr>
            <a:lvl4pPr marL="1543050" indent="-228600" algn="l">
              <a:lnSpc>
                <a:spcPct val="100000"/>
              </a:lnSpc>
              <a:spcBef>
                <a:spcPts val="1000"/>
              </a:spcBef>
              <a:spcAft>
                <a:spcPts val="800"/>
              </a:spcAft>
              <a:buFont typeface="Arial" panose="020B0604020202020204" pitchFamily="34" charset="0"/>
              <a:buChar char="•"/>
              <a:defRPr sz="1200"/>
            </a:lvl4pPr>
            <a:lvl5pPr marL="2000250" indent="-228600" algn="l">
              <a:lnSpc>
                <a:spcPct val="100000"/>
              </a:lnSpc>
              <a:spcBef>
                <a:spcPts val="1000"/>
              </a:spcBef>
              <a:spcAft>
                <a:spcPts val="8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reeform 14">
            <a:extLst>
              <a:ext uri="{FF2B5EF4-FFF2-40B4-BE49-F238E27FC236}">
                <a16:creationId xmlns:a16="http://schemas.microsoft.com/office/drawing/2014/main" id="{439C7FB7-7536-309C-3DB4-92ECAE60965B}"/>
              </a:ext>
              <a:ext uri="{C183D7F6-B498-43B3-948B-1728B52AA6E4}">
                <adec:decorative xmlns:adec="http://schemas.microsoft.com/office/drawing/2017/decorative" val="1"/>
              </a:ext>
            </a:extLst>
          </p:cNvPr>
          <p:cNvSpPr/>
          <p:nvPr userDrawn="1"/>
        </p:nvSpPr>
        <p:spPr>
          <a:xfrm>
            <a:off x="4447095" y="4453341"/>
            <a:ext cx="2631645" cy="2404659"/>
          </a:xfrm>
          <a:custGeom>
            <a:avLst/>
            <a:gdLst>
              <a:gd name="connsiteX0" fmla="*/ 1788465 w 2631645"/>
              <a:gd name="connsiteY0" fmla="*/ 1963 h 2404659"/>
              <a:gd name="connsiteX1" fmla="*/ 2237416 w 2631645"/>
              <a:gd name="connsiteY1" fmla="*/ 105730 h 2404659"/>
              <a:gd name="connsiteX2" fmla="*/ 2525916 w 2631645"/>
              <a:gd name="connsiteY2" fmla="*/ 1182423 h 2404659"/>
              <a:gd name="connsiteX3" fmla="*/ 1820258 w 2631645"/>
              <a:gd name="connsiteY3" fmla="*/ 2404659 h 2404659"/>
              <a:gd name="connsiteX4" fmla="*/ 0 w 2631645"/>
              <a:gd name="connsiteY4" fmla="*/ 2404659 h 2404659"/>
              <a:gd name="connsiteX5" fmla="*/ 1160723 w 2631645"/>
              <a:gd name="connsiteY5" fmla="*/ 394229 h 2404659"/>
              <a:gd name="connsiteX6" fmla="*/ 1788465 w 2631645"/>
              <a:gd name="connsiteY6" fmla="*/ 1963 h 240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1645" h="2404659">
                <a:moveTo>
                  <a:pt x="1788465" y="1963"/>
                </a:moveTo>
                <a:cubicBezTo>
                  <a:pt x="1939901" y="-8739"/>
                  <a:pt x="2096046" y="24110"/>
                  <a:pt x="2237416" y="105730"/>
                </a:cubicBezTo>
                <a:cubicBezTo>
                  <a:pt x="2614404" y="323384"/>
                  <a:pt x="2743570" y="805435"/>
                  <a:pt x="2525916" y="1182423"/>
                </a:cubicBezTo>
                <a:lnTo>
                  <a:pt x="1820258" y="2404659"/>
                </a:lnTo>
                <a:lnTo>
                  <a:pt x="0" y="2404659"/>
                </a:lnTo>
                <a:lnTo>
                  <a:pt x="1160723" y="394229"/>
                </a:lnTo>
                <a:cubicBezTo>
                  <a:pt x="1296757" y="158612"/>
                  <a:pt x="1536071" y="19800"/>
                  <a:pt x="1788465" y="1963"/>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3402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0438-FCC4-2908-F06E-1D546FEF5C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DB21B-905E-6E1E-CDB0-17F7052300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D4FCA9-CC6A-938A-908A-AC5414151FCF}"/>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5" name="Footer Placeholder 4">
            <a:extLst>
              <a:ext uri="{FF2B5EF4-FFF2-40B4-BE49-F238E27FC236}">
                <a16:creationId xmlns:a16="http://schemas.microsoft.com/office/drawing/2014/main" id="{9E6C060C-CA16-F127-9884-8B83940D7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994A3-4B04-D948-B39C-D107269B9909}"/>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204259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2">
    <p:spTree>
      <p:nvGrpSpPr>
        <p:cNvPr id="1" name=""/>
        <p:cNvGrpSpPr/>
        <p:nvPr/>
      </p:nvGrpSpPr>
      <p:grpSpPr>
        <a:xfrm>
          <a:off x="0" y="0"/>
          <a:ext cx="0" cy="0"/>
          <a:chOff x="0" y="0"/>
          <a:chExt cx="0" cy="0"/>
        </a:xfrm>
      </p:grpSpPr>
      <p:sp>
        <p:nvSpPr>
          <p:cNvPr id="3" name="Rounded Rectangle 4">
            <a:extLst>
              <a:ext uri="{FF2B5EF4-FFF2-40B4-BE49-F238E27FC236}">
                <a16:creationId xmlns:a16="http://schemas.microsoft.com/office/drawing/2014/main" id="{6BC515DB-7B1C-3370-8F50-08B8416EB09F}"/>
              </a:ext>
              <a:ext uri="{C183D7F6-B498-43B3-948B-1728B52AA6E4}">
                <adec:decorative xmlns:adec="http://schemas.microsoft.com/office/drawing/2017/decorative" val="1"/>
              </a:ext>
            </a:extLst>
          </p:cNvPr>
          <p:cNvSpPr/>
          <p:nvPr userDrawn="1"/>
        </p:nvSpPr>
        <p:spPr>
          <a:xfrm flipH="1">
            <a:off x="1697071" y="3830795"/>
            <a:ext cx="2496416" cy="2490682"/>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1">
            <a:extLst>
              <a:ext uri="{FF2B5EF4-FFF2-40B4-BE49-F238E27FC236}">
                <a16:creationId xmlns:a16="http://schemas.microsoft.com/office/drawing/2014/main" id="{0D15194A-4B0C-6147-8FF2-BB4E50ECC1F5}"/>
              </a:ext>
              <a:ext uri="{C183D7F6-B498-43B3-948B-1728B52AA6E4}">
                <adec:decorative xmlns:adec="http://schemas.microsoft.com/office/drawing/2017/decorative" val="1"/>
              </a:ext>
            </a:extLst>
          </p:cNvPr>
          <p:cNvSpPr/>
          <p:nvPr userDrawn="1"/>
        </p:nvSpPr>
        <p:spPr>
          <a:xfrm flipH="1">
            <a:off x="3522447" y="0"/>
            <a:ext cx="7498230" cy="6858000"/>
          </a:xfrm>
          <a:custGeom>
            <a:avLst/>
            <a:gdLst>
              <a:gd name="connsiteX0" fmla="*/ 3959468 w 7498230"/>
              <a:gd name="connsiteY0" fmla="*/ 0 h 6858000"/>
              <a:gd name="connsiteX1" fmla="*/ 7498230 w 7498230"/>
              <a:gd name="connsiteY1" fmla="*/ 0 h 6858000"/>
              <a:gd name="connsiteX2" fmla="*/ 3538762 w 7498230"/>
              <a:gd name="connsiteY2" fmla="*/ 6858000 h 6858000"/>
              <a:gd name="connsiteX3" fmla="*/ 0 w 749823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98230" h="6858000">
                <a:moveTo>
                  <a:pt x="3959468" y="0"/>
                </a:moveTo>
                <a:lnTo>
                  <a:pt x="7498230" y="0"/>
                </a:lnTo>
                <a:lnTo>
                  <a:pt x="3538762" y="6858000"/>
                </a:lnTo>
                <a:lnTo>
                  <a:pt x="0" y="6858000"/>
                </a:lnTo>
                <a:close/>
              </a:path>
            </a:pathLst>
          </a:cu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 name="Graphic 9">
            <a:extLst>
              <a:ext uri="{FF2B5EF4-FFF2-40B4-BE49-F238E27FC236}">
                <a16:creationId xmlns:a16="http://schemas.microsoft.com/office/drawing/2014/main" id="{7008052E-C579-D93A-9B03-CA08D7460F9B}"/>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9177" b="21401"/>
          <a:stretch/>
        </p:blipFill>
        <p:spPr>
          <a:xfrm flipV="1">
            <a:off x="0" y="325"/>
            <a:ext cx="1869610" cy="4237825"/>
          </a:xfrm>
          <a:prstGeom prst="rect">
            <a:avLst/>
          </a:prstGeom>
        </p:spPr>
      </p:pic>
      <p:sp>
        <p:nvSpPr>
          <p:cNvPr id="16" name="Freeform 3">
            <a:extLst>
              <a:ext uri="{FF2B5EF4-FFF2-40B4-BE49-F238E27FC236}">
                <a16:creationId xmlns:a16="http://schemas.microsoft.com/office/drawing/2014/main" id="{F2EC93D7-B6B6-D315-CBAC-F2062C650B68}"/>
              </a:ext>
              <a:ext uri="{C183D7F6-B498-43B3-948B-1728B52AA6E4}">
                <adec:decorative xmlns:adec="http://schemas.microsoft.com/office/drawing/2017/decorative" val="1"/>
              </a:ext>
            </a:extLst>
          </p:cNvPr>
          <p:cNvSpPr/>
          <p:nvPr userDrawn="1"/>
        </p:nvSpPr>
        <p:spPr>
          <a:xfrm flipH="1">
            <a:off x="5435134" y="3712319"/>
            <a:ext cx="3059474" cy="3145681"/>
          </a:xfrm>
          <a:custGeom>
            <a:avLst/>
            <a:gdLst>
              <a:gd name="connsiteX0" fmla="*/ 2216294 w 3059474"/>
              <a:gd name="connsiteY0" fmla="*/ 1963 h 3145681"/>
              <a:gd name="connsiteX1" fmla="*/ 2665245 w 3059474"/>
              <a:gd name="connsiteY1" fmla="*/ 105730 h 3145681"/>
              <a:gd name="connsiteX2" fmla="*/ 2953745 w 3059474"/>
              <a:gd name="connsiteY2" fmla="*/ 1182423 h 3145681"/>
              <a:gd name="connsiteX3" fmla="*/ 1820257 w 3059474"/>
              <a:gd name="connsiteY3" fmla="*/ 3145681 h 3145681"/>
              <a:gd name="connsiteX4" fmla="*/ 0 w 3059474"/>
              <a:gd name="connsiteY4" fmla="*/ 3145681 h 3145681"/>
              <a:gd name="connsiteX5" fmla="*/ 1588552 w 3059474"/>
              <a:gd name="connsiteY5" fmla="*/ 394229 h 3145681"/>
              <a:gd name="connsiteX6" fmla="*/ 2216294 w 3059474"/>
              <a:gd name="connsiteY6" fmla="*/ 1963 h 314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9474" h="3145681">
                <a:moveTo>
                  <a:pt x="2216294" y="1963"/>
                </a:moveTo>
                <a:cubicBezTo>
                  <a:pt x="2367730" y="-8739"/>
                  <a:pt x="2523875" y="24110"/>
                  <a:pt x="2665245" y="105730"/>
                </a:cubicBezTo>
                <a:cubicBezTo>
                  <a:pt x="3042233" y="323384"/>
                  <a:pt x="3171399" y="805435"/>
                  <a:pt x="2953745" y="1182423"/>
                </a:cubicBezTo>
                <a:lnTo>
                  <a:pt x="1820257" y="3145681"/>
                </a:lnTo>
                <a:lnTo>
                  <a:pt x="0" y="3145681"/>
                </a:lnTo>
                <a:lnTo>
                  <a:pt x="1588552" y="394229"/>
                </a:lnTo>
                <a:cubicBezTo>
                  <a:pt x="1724586" y="158612"/>
                  <a:pt x="1963900" y="19800"/>
                  <a:pt x="2216294" y="1963"/>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04605" y="1868489"/>
            <a:ext cx="5832907" cy="4415795"/>
          </a:xfrm>
        </p:spPr>
        <p:txBody>
          <a:bodyPr anchor="ctr">
            <a:normAutofit/>
          </a:bodyPr>
          <a:lstStyle>
            <a:lvl1pPr algn="l">
              <a:lnSpc>
                <a:spcPct val="90000"/>
              </a:lnSpc>
              <a:defRPr sz="5400" b="1" cap="all" baseline="0"/>
            </a:lvl1pPr>
          </a:lstStyle>
          <a:p>
            <a:r>
              <a:rPr lang="en-US"/>
              <a:t>Click to edit Master title style</a:t>
            </a:r>
            <a:endParaRPr lang="en-US" dirty="0"/>
          </a:p>
        </p:txBody>
      </p:sp>
      <p:sp>
        <p:nvSpPr>
          <p:cNvPr id="30" name="Picture Placeholder 29">
            <a:extLst>
              <a:ext uri="{FF2B5EF4-FFF2-40B4-BE49-F238E27FC236}">
                <a16:creationId xmlns:a16="http://schemas.microsoft.com/office/drawing/2014/main" id="{4E53CBB4-E97E-0645-ABD7-E16233BA0541}"/>
              </a:ext>
            </a:extLst>
          </p:cNvPr>
          <p:cNvSpPr>
            <a:spLocks noGrp="1"/>
          </p:cNvSpPr>
          <p:nvPr>
            <p:ph type="pic" sz="quarter" idx="11"/>
          </p:nvPr>
        </p:nvSpPr>
        <p:spPr>
          <a:xfrm>
            <a:off x="5480723" y="0"/>
            <a:ext cx="5406113" cy="4800932"/>
          </a:xfrm>
          <a:custGeom>
            <a:avLst/>
            <a:gdLst>
              <a:gd name="connsiteX0" fmla="*/ 4382284 w 5406113"/>
              <a:gd name="connsiteY0" fmla="*/ 910336 h 4800932"/>
              <a:gd name="connsiteX1" fmla="*/ 4955350 w 5406113"/>
              <a:gd name="connsiteY1" fmla="*/ 1902915 h 4800932"/>
              <a:gd name="connsiteX2" fmla="*/ 4913686 w 5406113"/>
              <a:gd name="connsiteY2" fmla="*/ 1907115 h 4800932"/>
              <a:gd name="connsiteX3" fmla="*/ 4273606 w 5406113"/>
              <a:gd name="connsiteY3" fmla="*/ 1267035 h 4800932"/>
              <a:gd name="connsiteX4" fmla="*/ 4323907 w 5406113"/>
              <a:gd name="connsiteY4" fmla="*/ 1017887 h 4800932"/>
              <a:gd name="connsiteX5" fmla="*/ 0 w 5406113"/>
              <a:gd name="connsiteY5" fmla="*/ 0 h 4800932"/>
              <a:gd name="connsiteX6" fmla="*/ 3856701 w 5406113"/>
              <a:gd name="connsiteY6" fmla="*/ 0 h 4800932"/>
              <a:gd name="connsiteX7" fmla="*/ 4345712 w 5406113"/>
              <a:gd name="connsiteY7" fmla="*/ 846991 h 4800932"/>
              <a:gd name="connsiteX8" fmla="*/ 4326054 w 5406113"/>
              <a:gd name="connsiteY8" fmla="*/ 870817 h 4800932"/>
              <a:gd name="connsiteX9" fmla="*/ 4205026 w 5406113"/>
              <a:gd name="connsiteY9" fmla="*/ 1267035 h 4800932"/>
              <a:gd name="connsiteX10" fmla="*/ 4913686 w 5406113"/>
              <a:gd name="connsiteY10" fmla="*/ 1975695 h 4800932"/>
              <a:gd name="connsiteX11" fmla="*/ 4992767 w 5406113"/>
              <a:gd name="connsiteY11" fmla="*/ 1967723 h 4800932"/>
              <a:gd name="connsiteX12" fmla="*/ 5182097 w 5406113"/>
              <a:gd name="connsiteY12" fmla="*/ 2295653 h 4800932"/>
              <a:gd name="connsiteX13" fmla="*/ 4570835 w 5406113"/>
              <a:gd name="connsiteY13" fmla="*/ 4576916 h 4800932"/>
              <a:gd name="connsiteX14" fmla="*/ 2289571 w 5406113"/>
              <a:gd name="connsiteY14" fmla="*/ 3965654 h 480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06113" h="4800932">
                <a:moveTo>
                  <a:pt x="4382284" y="910336"/>
                </a:moveTo>
                <a:lnTo>
                  <a:pt x="4955350" y="1902915"/>
                </a:lnTo>
                <a:lnTo>
                  <a:pt x="4913686" y="1907115"/>
                </a:lnTo>
                <a:cubicBezTo>
                  <a:pt x="4560180" y="1907115"/>
                  <a:pt x="4273606" y="1620541"/>
                  <a:pt x="4273606" y="1267035"/>
                </a:cubicBezTo>
                <a:cubicBezTo>
                  <a:pt x="4273606" y="1178659"/>
                  <a:pt x="4291517" y="1094465"/>
                  <a:pt x="4323907" y="1017887"/>
                </a:cubicBezTo>
                <a:close/>
                <a:moveTo>
                  <a:pt x="0" y="0"/>
                </a:moveTo>
                <a:lnTo>
                  <a:pt x="3856701" y="0"/>
                </a:lnTo>
                <a:lnTo>
                  <a:pt x="4345712" y="846991"/>
                </a:lnTo>
                <a:lnTo>
                  <a:pt x="4326054" y="870817"/>
                </a:lnTo>
                <a:cubicBezTo>
                  <a:pt x="4249643" y="983919"/>
                  <a:pt x="4205026" y="1120267"/>
                  <a:pt x="4205026" y="1267035"/>
                </a:cubicBezTo>
                <a:cubicBezTo>
                  <a:pt x="4205026" y="1658417"/>
                  <a:pt x="4522304" y="1975695"/>
                  <a:pt x="4913686" y="1975695"/>
                </a:cubicBezTo>
                <a:lnTo>
                  <a:pt x="4992767" y="1967723"/>
                </a:lnTo>
                <a:lnTo>
                  <a:pt x="5182097" y="2295653"/>
                </a:lnTo>
                <a:cubicBezTo>
                  <a:pt x="5643255" y="3094402"/>
                  <a:pt x="5369584" y="4115758"/>
                  <a:pt x="4570835" y="4576916"/>
                </a:cubicBezTo>
                <a:cubicBezTo>
                  <a:pt x="3772085" y="5038074"/>
                  <a:pt x="2750729" y="4764403"/>
                  <a:pt x="2289571" y="3965654"/>
                </a:cubicBezTo>
                <a:close/>
              </a:path>
            </a:pathLst>
          </a:custGeom>
        </p:spPr>
        <p:txBody>
          <a:bodyPr wrap="square">
            <a:noAutofit/>
          </a:bodyPr>
          <a:lstStyle>
            <a:lvl1pPr algn="ctr">
              <a:defRPr sz="1600"/>
            </a:lvl1pPr>
          </a:lstStyle>
          <a:p>
            <a:r>
              <a:rPr lang="en-US"/>
              <a:t>Click icon to add picture</a:t>
            </a:r>
          </a:p>
        </p:txBody>
      </p:sp>
      <p:sp>
        <p:nvSpPr>
          <p:cNvPr id="31" name="Freeform: Shape 30">
            <a:extLst>
              <a:ext uri="{FF2B5EF4-FFF2-40B4-BE49-F238E27FC236}">
                <a16:creationId xmlns:a16="http://schemas.microsoft.com/office/drawing/2014/main" id="{2DB6AD51-A029-8ED4-DB6D-6563C25C9280}"/>
              </a:ext>
            </a:extLst>
          </p:cNvPr>
          <p:cNvSpPr/>
          <p:nvPr userDrawn="1"/>
        </p:nvSpPr>
        <p:spPr>
          <a:xfrm>
            <a:off x="9685749" y="558375"/>
            <a:ext cx="1417320" cy="1417320"/>
          </a:xfrm>
          <a:custGeom>
            <a:avLst/>
            <a:gdLst>
              <a:gd name="connsiteX0" fmla="*/ 708660 w 1417320"/>
              <a:gd name="connsiteY0" fmla="*/ 68580 h 1417320"/>
              <a:gd name="connsiteX1" fmla="*/ 68580 w 1417320"/>
              <a:gd name="connsiteY1" fmla="*/ 708660 h 1417320"/>
              <a:gd name="connsiteX2" fmla="*/ 708660 w 1417320"/>
              <a:gd name="connsiteY2" fmla="*/ 1348740 h 1417320"/>
              <a:gd name="connsiteX3" fmla="*/ 1348740 w 1417320"/>
              <a:gd name="connsiteY3" fmla="*/ 708660 h 1417320"/>
              <a:gd name="connsiteX4" fmla="*/ 708660 w 1417320"/>
              <a:gd name="connsiteY4" fmla="*/ 68580 h 1417320"/>
              <a:gd name="connsiteX5" fmla="*/ 708660 w 1417320"/>
              <a:gd name="connsiteY5" fmla="*/ 0 h 1417320"/>
              <a:gd name="connsiteX6" fmla="*/ 1417320 w 1417320"/>
              <a:gd name="connsiteY6" fmla="*/ 708660 h 1417320"/>
              <a:gd name="connsiteX7" fmla="*/ 708660 w 1417320"/>
              <a:gd name="connsiteY7" fmla="*/ 1417320 h 1417320"/>
              <a:gd name="connsiteX8" fmla="*/ 0 w 1417320"/>
              <a:gd name="connsiteY8" fmla="*/ 708660 h 1417320"/>
              <a:gd name="connsiteX9" fmla="*/ 708660 w 1417320"/>
              <a:gd name="connsiteY9" fmla="*/ 0 h 141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7320" h="1417320">
                <a:moveTo>
                  <a:pt x="708660" y="68580"/>
                </a:moveTo>
                <a:cubicBezTo>
                  <a:pt x="355154" y="68580"/>
                  <a:pt x="68580" y="355154"/>
                  <a:pt x="68580" y="708660"/>
                </a:cubicBezTo>
                <a:cubicBezTo>
                  <a:pt x="68580" y="1062166"/>
                  <a:pt x="355154" y="1348740"/>
                  <a:pt x="708660" y="1348740"/>
                </a:cubicBezTo>
                <a:cubicBezTo>
                  <a:pt x="1062166" y="1348740"/>
                  <a:pt x="1348740" y="1062166"/>
                  <a:pt x="1348740" y="708660"/>
                </a:cubicBezTo>
                <a:cubicBezTo>
                  <a:pt x="1348740" y="355154"/>
                  <a:pt x="1062166" y="68580"/>
                  <a:pt x="708660" y="68580"/>
                </a:cubicBezTo>
                <a:close/>
                <a:moveTo>
                  <a:pt x="708660" y="0"/>
                </a:moveTo>
                <a:cubicBezTo>
                  <a:pt x="1100042" y="0"/>
                  <a:pt x="1417320" y="317278"/>
                  <a:pt x="1417320" y="708660"/>
                </a:cubicBezTo>
                <a:cubicBezTo>
                  <a:pt x="1417320" y="1100042"/>
                  <a:pt x="1100042" y="1417320"/>
                  <a:pt x="708660" y="1417320"/>
                </a:cubicBezTo>
                <a:cubicBezTo>
                  <a:pt x="317278" y="1417320"/>
                  <a:pt x="0" y="1100042"/>
                  <a:pt x="0" y="708660"/>
                </a:cubicBezTo>
                <a:cubicBezTo>
                  <a:pt x="0" y="317278"/>
                  <a:pt x="317278" y="0"/>
                  <a:pt x="708660" y="0"/>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12873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Two Content 2">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240BB4C-6B8F-357F-ED6F-F587D1FE7DE7}"/>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898" b="63293"/>
          <a:stretch/>
        </p:blipFill>
        <p:spPr>
          <a:xfrm rot="5400000" flipV="1">
            <a:off x="8334734" y="2739009"/>
            <a:ext cx="5181600" cy="2524571"/>
          </a:xfrm>
          <a:prstGeom prst="rect">
            <a:avLst/>
          </a:prstGeom>
        </p:spPr>
      </p:pic>
      <p:sp>
        <p:nvSpPr>
          <p:cNvPr id="5" name="Freeform 5">
            <a:extLst>
              <a:ext uri="{FF2B5EF4-FFF2-40B4-BE49-F238E27FC236}">
                <a16:creationId xmlns:a16="http://schemas.microsoft.com/office/drawing/2014/main" id="{EC29CEAF-3197-2C9C-F10A-BC9C1D5E707E}"/>
              </a:ext>
              <a:ext uri="{C183D7F6-B498-43B3-948B-1728B52AA6E4}">
                <adec:decorative xmlns:adec="http://schemas.microsoft.com/office/drawing/2017/decorative" val="1"/>
              </a:ext>
            </a:extLst>
          </p:cNvPr>
          <p:cNvSpPr/>
          <p:nvPr userDrawn="1"/>
        </p:nvSpPr>
        <p:spPr>
          <a:xfrm rot="13500000" flipV="1">
            <a:off x="4934806" y="4647063"/>
            <a:ext cx="2169988" cy="3494471"/>
          </a:xfrm>
          <a:custGeom>
            <a:avLst/>
            <a:gdLst>
              <a:gd name="connsiteX0" fmla="*/ 2169988 w 2169988"/>
              <a:gd name="connsiteY0" fmla="*/ 3494471 h 3494471"/>
              <a:gd name="connsiteX1" fmla="*/ 0 w 2169988"/>
              <a:gd name="connsiteY1" fmla="*/ 1324484 h 3494471"/>
              <a:gd name="connsiteX2" fmla="*/ 0 w 2169988"/>
              <a:gd name="connsiteY2" fmla="*/ 1084994 h 3494471"/>
              <a:gd name="connsiteX3" fmla="*/ 1084994 w 2169988"/>
              <a:gd name="connsiteY3" fmla="*/ 0 h 3494471"/>
              <a:gd name="connsiteX4" fmla="*/ 2169988 w 2169988"/>
              <a:gd name="connsiteY4" fmla="*/ 1084994 h 3494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988" h="3494471">
                <a:moveTo>
                  <a:pt x="2169988" y="3494471"/>
                </a:moveTo>
                <a:lnTo>
                  <a:pt x="0" y="1324484"/>
                </a:lnTo>
                <a:lnTo>
                  <a:pt x="0" y="1084994"/>
                </a:lnTo>
                <a:cubicBezTo>
                  <a:pt x="0" y="485768"/>
                  <a:pt x="485768" y="0"/>
                  <a:pt x="1084994" y="0"/>
                </a:cubicBezTo>
                <a:cubicBezTo>
                  <a:pt x="1684220" y="0"/>
                  <a:pt x="2169988" y="485768"/>
                  <a:pt x="2169988" y="1084994"/>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ounded Rectangle 6">
            <a:extLst>
              <a:ext uri="{FF2B5EF4-FFF2-40B4-BE49-F238E27FC236}">
                <a16:creationId xmlns:a16="http://schemas.microsoft.com/office/drawing/2014/main" id="{990D998F-6A53-4D78-E05B-B6F861387F05}"/>
              </a:ext>
              <a:ext uri="{C183D7F6-B498-43B3-948B-1728B52AA6E4}">
                <adec:decorative xmlns:adec="http://schemas.microsoft.com/office/drawing/2017/decorative" val="1"/>
              </a:ext>
            </a:extLst>
          </p:cNvPr>
          <p:cNvSpPr/>
          <p:nvPr userDrawn="1"/>
        </p:nvSpPr>
        <p:spPr>
          <a:xfrm flipH="1" flipV="1">
            <a:off x="1203067" y="591806"/>
            <a:ext cx="906031" cy="903950"/>
          </a:xfrm>
          <a:prstGeom prst="roundRect">
            <a:avLst>
              <a:gd name="adj" fmla="val 50000"/>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42672"/>
            <a:ext cx="11430000" cy="1941577"/>
          </a:xfrm>
        </p:spPr>
        <p:txBody>
          <a:bodyPr anchor="ctr">
            <a:noAutofit/>
          </a:bodyPr>
          <a:lstStyle>
            <a:lvl1pPr algn="ctr">
              <a:defRPr sz="4400"/>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089092" y="2208897"/>
            <a:ext cx="4714785" cy="3988349"/>
          </a:xfrm>
        </p:spPr>
        <p:txBody>
          <a:bodyPr>
            <a:normAutofit/>
          </a:bodyPr>
          <a:lstStyle>
            <a:lvl1pPr marL="512064" indent="-512064" algn="l">
              <a:lnSpc>
                <a:spcPct val="100000"/>
              </a:lnSpc>
              <a:spcBef>
                <a:spcPts val="1000"/>
              </a:spcBef>
              <a:spcAft>
                <a:spcPts val="800"/>
              </a:spcAft>
              <a:buFont typeface="+mj-lt"/>
              <a:buAutoNum type="arabicPeriod"/>
              <a:defRPr sz="1800"/>
            </a:lvl1pPr>
            <a:lvl2pPr marL="800100" indent="-512064" algn="l">
              <a:lnSpc>
                <a:spcPct val="100000"/>
              </a:lnSpc>
              <a:spcBef>
                <a:spcPts val="1000"/>
              </a:spcBef>
              <a:spcAft>
                <a:spcPts val="800"/>
              </a:spcAft>
              <a:buFont typeface="+mj-lt"/>
              <a:buAutoNum type="alphaLcPeriod"/>
              <a:defRPr sz="1600"/>
            </a:lvl2pPr>
            <a:lvl3pPr marL="1257300" indent="-512064" algn="l">
              <a:lnSpc>
                <a:spcPct val="100000"/>
              </a:lnSpc>
              <a:spcBef>
                <a:spcPts val="1000"/>
              </a:spcBef>
              <a:spcAft>
                <a:spcPts val="800"/>
              </a:spcAft>
              <a:buFont typeface="+mj-lt"/>
              <a:buAutoNum type="arabicParenR"/>
              <a:defRPr sz="1400"/>
            </a:lvl3pPr>
            <a:lvl4pPr marL="1600200" indent="-512064" algn="l">
              <a:lnSpc>
                <a:spcPct val="100000"/>
              </a:lnSpc>
              <a:spcBef>
                <a:spcPts val="1000"/>
              </a:spcBef>
              <a:spcAft>
                <a:spcPts val="800"/>
              </a:spcAft>
              <a:buFont typeface="+mj-lt"/>
              <a:buAutoNum type="alphaLcParenR"/>
              <a:defRPr sz="1200"/>
            </a:lvl4pPr>
            <a:lvl5pPr marL="2057400" indent="-512064" algn="l">
              <a:lnSpc>
                <a:spcPct val="100000"/>
              </a:lnSpc>
              <a:spcBef>
                <a:spcPts val="1000"/>
              </a:spcBef>
              <a:spcAft>
                <a:spcPts val="800"/>
              </a:spcAft>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F92E9A95-2BF4-99BE-F73A-A74D783CE446}"/>
              </a:ext>
            </a:extLst>
          </p:cNvPr>
          <p:cNvSpPr>
            <a:spLocks noGrp="1"/>
          </p:cNvSpPr>
          <p:nvPr>
            <p:ph idx="10" hasCustomPrompt="1"/>
          </p:nvPr>
        </p:nvSpPr>
        <p:spPr>
          <a:xfrm>
            <a:off x="6425417" y="2208897"/>
            <a:ext cx="4714785" cy="3988349"/>
          </a:xfrm>
        </p:spPr>
        <p:txBody>
          <a:bodyPr>
            <a:normAutofit/>
          </a:bodyPr>
          <a:lstStyle>
            <a:lvl1pPr marL="0" indent="0" algn="l">
              <a:lnSpc>
                <a:spcPct val="90000"/>
              </a:lnSpc>
              <a:spcBef>
                <a:spcPts val="1000"/>
              </a:spcBef>
              <a:spcAft>
                <a:spcPts val="800"/>
              </a:spcAft>
              <a:buNone/>
              <a:defRPr sz="1800"/>
            </a:lvl1pPr>
            <a:lvl2pPr marL="742950" indent="-285750" algn="l">
              <a:lnSpc>
                <a:spcPct val="90000"/>
              </a:lnSpc>
              <a:spcBef>
                <a:spcPts val="1000"/>
              </a:spcBef>
              <a:spcAft>
                <a:spcPts val="800"/>
              </a:spcAft>
              <a:buFont typeface="Arial" panose="020B0604020202020204" pitchFamily="34" charset="0"/>
              <a:buChar char="•"/>
              <a:defRPr sz="1600"/>
            </a:lvl2pPr>
            <a:lvl3pPr marL="1200150" indent="-285750" algn="l">
              <a:lnSpc>
                <a:spcPct val="90000"/>
              </a:lnSpc>
              <a:spcBef>
                <a:spcPts val="1000"/>
              </a:spcBef>
              <a:spcAft>
                <a:spcPts val="800"/>
              </a:spcAft>
              <a:buFont typeface="Arial" panose="020B0604020202020204" pitchFamily="34" charset="0"/>
              <a:buChar char="•"/>
              <a:defRPr sz="1400"/>
            </a:lvl3pPr>
            <a:lvl4pPr marL="1543050" indent="-171450" algn="l">
              <a:lnSpc>
                <a:spcPct val="90000"/>
              </a:lnSpc>
              <a:spcBef>
                <a:spcPts val="1000"/>
              </a:spcBef>
              <a:spcAft>
                <a:spcPts val="800"/>
              </a:spcAft>
              <a:buFont typeface="Arial" panose="020B0604020202020204" pitchFamily="34" charset="0"/>
              <a:buChar char="•"/>
              <a:defRPr sz="1200"/>
            </a:lvl4pPr>
            <a:lvl5pPr marL="2000250" indent="-171450" algn="l">
              <a:lnSpc>
                <a:spcPct val="90000"/>
              </a:lnSpc>
              <a:spcBef>
                <a:spcPts val="1000"/>
              </a:spcBef>
              <a:spcAft>
                <a:spcPts val="8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2565D73C-F16A-968B-391B-24CB7EEB3F1B}"/>
              </a:ext>
            </a:extLst>
          </p:cNvPr>
          <p:cNvSpPr>
            <a:spLocks noGrp="1"/>
          </p:cNvSpPr>
          <p:nvPr>
            <p:ph type="ftr" sz="quarter" idx="11"/>
          </p:nvPr>
        </p:nvSpPr>
        <p:spPr/>
        <p:txBody>
          <a:bodyPr/>
          <a:lstStyle/>
          <a:p>
            <a:r>
              <a:rPr lang="en-US"/>
              <a:t>Business marketing meeting</a:t>
            </a:r>
            <a:endParaRPr lang="en-US" dirty="0"/>
          </a:p>
        </p:txBody>
      </p:sp>
      <p:sp>
        <p:nvSpPr>
          <p:cNvPr id="8" name="Slide Number Placeholder 7">
            <a:extLst>
              <a:ext uri="{FF2B5EF4-FFF2-40B4-BE49-F238E27FC236}">
                <a16:creationId xmlns:a16="http://schemas.microsoft.com/office/drawing/2014/main" id="{BCDC7A41-1D00-F1B1-08B5-F7E01122C58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018076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E00F4D10-3ADA-D113-BD21-4AB95DE7F60E}"/>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897" t="4055" b="11876"/>
          <a:stretch/>
        </p:blipFill>
        <p:spPr>
          <a:xfrm>
            <a:off x="0" y="-1"/>
            <a:ext cx="3103614" cy="6858001"/>
          </a:xfrm>
          <a:prstGeom prst="rect">
            <a:avLst/>
          </a:prstGeom>
        </p:spPr>
      </p:pic>
      <p:sp>
        <p:nvSpPr>
          <p:cNvPr id="4" name="Freeform 10">
            <a:extLst>
              <a:ext uri="{FF2B5EF4-FFF2-40B4-BE49-F238E27FC236}">
                <a16:creationId xmlns:a16="http://schemas.microsoft.com/office/drawing/2014/main" id="{BDBCB359-3984-96FE-AB0E-B343069078E9}"/>
              </a:ext>
              <a:ext uri="{C183D7F6-B498-43B3-948B-1728B52AA6E4}">
                <adec:decorative xmlns:adec="http://schemas.microsoft.com/office/drawing/2017/decorative" val="1"/>
              </a:ext>
            </a:extLst>
          </p:cNvPr>
          <p:cNvSpPr/>
          <p:nvPr userDrawn="1"/>
        </p:nvSpPr>
        <p:spPr>
          <a:xfrm>
            <a:off x="10510883" y="4918500"/>
            <a:ext cx="1681117" cy="1939500"/>
          </a:xfrm>
          <a:custGeom>
            <a:avLst/>
            <a:gdLst>
              <a:gd name="connsiteX0" fmla="*/ 788195 w 1681117"/>
              <a:gd name="connsiteY0" fmla="*/ 0 h 1939500"/>
              <a:gd name="connsiteX1" fmla="*/ 1345532 w 1681117"/>
              <a:gd name="connsiteY1" fmla="*/ 230856 h 1939500"/>
              <a:gd name="connsiteX2" fmla="*/ 1681117 w 1681117"/>
              <a:gd name="connsiteY2" fmla="*/ 566441 h 1939500"/>
              <a:gd name="connsiteX3" fmla="*/ 1681117 w 1681117"/>
              <a:gd name="connsiteY3" fmla="*/ 1939500 h 1939500"/>
              <a:gd name="connsiteX4" fmla="*/ 824828 w 1681117"/>
              <a:gd name="connsiteY4" fmla="*/ 1939500 h 1939500"/>
              <a:gd name="connsiteX5" fmla="*/ 230858 w 1681117"/>
              <a:gd name="connsiteY5" fmla="*/ 1345531 h 1939500"/>
              <a:gd name="connsiteX6" fmla="*/ 230858 w 1681117"/>
              <a:gd name="connsiteY6" fmla="*/ 230856 h 1939500"/>
              <a:gd name="connsiteX7" fmla="*/ 788195 w 1681117"/>
              <a:gd name="connsiteY7" fmla="*/ 0 h 193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1117" h="1939500">
                <a:moveTo>
                  <a:pt x="788195" y="0"/>
                </a:moveTo>
                <a:cubicBezTo>
                  <a:pt x="989911" y="0"/>
                  <a:pt x="1191628" y="76952"/>
                  <a:pt x="1345532" y="230856"/>
                </a:cubicBezTo>
                <a:lnTo>
                  <a:pt x="1681117" y="566441"/>
                </a:lnTo>
                <a:lnTo>
                  <a:pt x="1681117" y="1939500"/>
                </a:lnTo>
                <a:lnTo>
                  <a:pt x="824828" y="1939500"/>
                </a:lnTo>
                <a:lnTo>
                  <a:pt x="230858" y="1345531"/>
                </a:lnTo>
                <a:cubicBezTo>
                  <a:pt x="-76952" y="1037722"/>
                  <a:pt x="-76952" y="538666"/>
                  <a:pt x="230858" y="230856"/>
                </a:cubicBezTo>
                <a:cubicBezTo>
                  <a:pt x="384763" y="76952"/>
                  <a:pt x="586479" y="0"/>
                  <a:pt x="788195" y="0"/>
                </a:cubicBez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8">
            <a:extLst>
              <a:ext uri="{FF2B5EF4-FFF2-40B4-BE49-F238E27FC236}">
                <a16:creationId xmlns:a16="http://schemas.microsoft.com/office/drawing/2014/main" id="{5E68A3D6-C483-F214-27BA-8B35BF732B19}"/>
              </a:ext>
              <a:ext uri="{C183D7F6-B498-43B3-948B-1728B52AA6E4}">
                <adec:decorative xmlns:adec="http://schemas.microsoft.com/office/drawing/2017/decorative" val="1"/>
              </a:ext>
            </a:extLst>
          </p:cNvPr>
          <p:cNvSpPr/>
          <p:nvPr userDrawn="1"/>
        </p:nvSpPr>
        <p:spPr>
          <a:xfrm>
            <a:off x="6119850" y="3462203"/>
            <a:ext cx="5975159" cy="3395799"/>
          </a:xfrm>
          <a:custGeom>
            <a:avLst/>
            <a:gdLst>
              <a:gd name="connsiteX0" fmla="*/ 1823885 w 5975159"/>
              <a:gd name="connsiteY0" fmla="*/ 0 h 3395799"/>
              <a:gd name="connsiteX1" fmla="*/ 3113564 w 5975159"/>
              <a:gd name="connsiteY1" fmla="*/ 534203 h 3395799"/>
              <a:gd name="connsiteX2" fmla="*/ 5975159 w 5975159"/>
              <a:gd name="connsiteY2" fmla="*/ 3395799 h 3395799"/>
              <a:gd name="connsiteX3" fmla="*/ 816439 w 5975159"/>
              <a:gd name="connsiteY3" fmla="*/ 3395799 h 3395799"/>
              <a:gd name="connsiteX4" fmla="*/ 534204 w 5975159"/>
              <a:gd name="connsiteY4" fmla="*/ 3113564 h 3395799"/>
              <a:gd name="connsiteX5" fmla="*/ 534204 w 5975159"/>
              <a:gd name="connsiteY5" fmla="*/ 534203 h 3395799"/>
              <a:gd name="connsiteX6" fmla="*/ 1823885 w 5975159"/>
              <a:gd name="connsiteY6" fmla="*/ 0 h 3395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5159" h="3395799">
                <a:moveTo>
                  <a:pt x="1823885" y="0"/>
                </a:moveTo>
                <a:cubicBezTo>
                  <a:pt x="2290657" y="0"/>
                  <a:pt x="2757429" y="178068"/>
                  <a:pt x="3113564" y="534203"/>
                </a:cubicBezTo>
                <a:lnTo>
                  <a:pt x="5975159" y="3395799"/>
                </a:lnTo>
                <a:lnTo>
                  <a:pt x="816439" y="3395799"/>
                </a:lnTo>
                <a:lnTo>
                  <a:pt x="534204" y="3113564"/>
                </a:lnTo>
                <a:cubicBezTo>
                  <a:pt x="-178067" y="2401293"/>
                  <a:pt x="-178067" y="1246475"/>
                  <a:pt x="534204" y="534203"/>
                </a:cubicBezTo>
                <a:cubicBezTo>
                  <a:pt x="890340" y="178068"/>
                  <a:pt x="1357112" y="0"/>
                  <a:pt x="1823885" y="0"/>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Graphic 5">
            <a:extLst>
              <a:ext uri="{FF2B5EF4-FFF2-40B4-BE49-F238E27FC236}">
                <a16:creationId xmlns:a16="http://schemas.microsoft.com/office/drawing/2014/main" id="{DE2FBD89-DA8F-ADF1-13DC-2B2C87C370D2}"/>
              </a:ext>
              <a:ext uri="{C183D7F6-B498-43B3-948B-1728B52AA6E4}">
                <adec:decorative xmlns:adec="http://schemas.microsoft.com/office/drawing/2017/decorative" val="1"/>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9177" b="21401"/>
          <a:stretch/>
        </p:blipFill>
        <p:spPr>
          <a:xfrm rot="16200000" flipH="1">
            <a:off x="9138285" y="-1184108"/>
            <a:ext cx="1869610" cy="4237825"/>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6766024" y="422771"/>
            <a:ext cx="4874773" cy="3685032"/>
          </a:xfrm>
        </p:spPr>
        <p:txBody>
          <a:bodyPr anchor="b">
            <a:noAutofit/>
          </a:bodyPr>
          <a:lstStyle>
            <a:lvl1pPr algn="l">
              <a:defRPr sz="4400"/>
            </a:lvl1p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DC8F6DBF-00CE-377D-5D93-8039CDB5B3A6}"/>
              </a:ext>
            </a:extLst>
          </p:cNvPr>
          <p:cNvSpPr>
            <a:spLocks noGrp="1"/>
          </p:cNvSpPr>
          <p:nvPr>
            <p:ph type="pic" sz="quarter" idx="10" hasCustomPrompt="1"/>
          </p:nvPr>
        </p:nvSpPr>
        <p:spPr>
          <a:xfrm>
            <a:off x="958680" y="888652"/>
            <a:ext cx="4846320" cy="4846320"/>
          </a:xfrm>
          <a:custGeom>
            <a:avLst/>
            <a:gdLst>
              <a:gd name="connsiteX0" fmla="*/ 3465617 w 4846320"/>
              <a:gd name="connsiteY0" fmla="*/ 238237 h 4846320"/>
              <a:gd name="connsiteX1" fmla="*/ 3578182 w 4846320"/>
              <a:gd name="connsiteY1" fmla="*/ 292463 h 4846320"/>
              <a:gd name="connsiteX2" fmla="*/ 4655896 w 4846320"/>
              <a:gd name="connsiteY2" fmla="*/ 1479957 h 4846320"/>
              <a:gd name="connsiteX3" fmla="*/ 4705729 w 4846320"/>
              <a:gd name="connsiteY3" fmla="*/ 1616111 h 4846320"/>
              <a:gd name="connsiteX4" fmla="*/ 4661850 w 4846320"/>
              <a:gd name="connsiteY4" fmla="*/ 1627271 h 4846320"/>
              <a:gd name="connsiteX5" fmla="*/ 4449615 w 4846320"/>
              <a:gd name="connsiteY5" fmla="*/ 1648434 h 4846320"/>
              <a:gd name="connsiteX6" fmla="*/ 3396523 w 4846320"/>
              <a:gd name="connsiteY6" fmla="*/ 606773 h 4846320"/>
              <a:gd name="connsiteX7" fmla="*/ 3443868 w 4846320"/>
              <a:gd name="connsiteY7" fmla="*/ 297015 h 4846320"/>
              <a:gd name="connsiteX8" fmla="*/ 2423160 w 4846320"/>
              <a:gd name="connsiteY8" fmla="*/ 0 h 4846320"/>
              <a:gd name="connsiteX9" fmla="*/ 3366363 w 4846320"/>
              <a:gd name="connsiteY9" fmla="*/ 190424 h 4846320"/>
              <a:gd name="connsiteX10" fmla="*/ 3392938 w 4846320"/>
              <a:gd name="connsiteY10" fmla="*/ 203226 h 4846320"/>
              <a:gd name="connsiteX11" fmla="*/ 3367099 w 4846320"/>
              <a:gd name="connsiteY11" fmla="*/ 273111 h 4846320"/>
              <a:gd name="connsiteX12" fmla="*/ 3316140 w 4846320"/>
              <a:gd name="connsiteY12" fmla="*/ 606773 h 4846320"/>
              <a:gd name="connsiteX13" fmla="*/ 4449615 w 4846320"/>
              <a:gd name="connsiteY13" fmla="*/ 1728818 h 4846320"/>
              <a:gd name="connsiteX14" fmla="*/ 4678050 w 4846320"/>
              <a:gd name="connsiteY14" fmla="*/ 1706022 h 4846320"/>
              <a:gd name="connsiteX15" fmla="*/ 4733474 w 4846320"/>
              <a:gd name="connsiteY15" fmla="*/ 1691915 h 4846320"/>
              <a:gd name="connsiteX16" fmla="*/ 4737380 w 4846320"/>
              <a:gd name="connsiteY16" fmla="*/ 1702587 h 4846320"/>
              <a:gd name="connsiteX17" fmla="*/ 4846320 w 4846320"/>
              <a:gd name="connsiteY17" fmla="*/ 2423160 h 4846320"/>
              <a:gd name="connsiteX18" fmla="*/ 2423160 w 4846320"/>
              <a:gd name="connsiteY18" fmla="*/ 4846320 h 4846320"/>
              <a:gd name="connsiteX19" fmla="*/ 0 w 4846320"/>
              <a:gd name="connsiteY19" fmla="*/ 2423160 h 4846320"/>
              <a:gd name="connsiteX20" fmla="*/ 2423160 w 4846320"/>
              <a:gd name="connsiteY20" fmla="*/ 0 h 4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46320" h="4846320">
                <a:moveTo>
                  <a:pt x="3465617" y="238237"/>
                </a:moveTo>
                <a:lnTo>
                  <a:pt x="3578182" y="292463"/>
                </a:lnTo>
                <a:cubicBezTo>
                  <a:pt x="4058866" y="553586"/>
                  <a:pt x="4441314" y="972627"/>
                  <a:pt x="4655896" y="1479957"/>
                </a:cubicBezTo>
                <a:lnTo>
                  <a:pt x="4705729" y="1616111"/>
                </a:lnTo>
                <a:lnTo>
                  <a:pt x="4661850" y="1627271"/>
                </a:lnTo>
                <a:cubicBezTo>
                  <a:pt x="4593296" y="1641147"/>
                  <a:pt x="4522316" y="1648434"/>
                  <a:pt x="4449615" y="1648434"/>
                </a:cubicBezTo>
                <a:cubicBezTo>
                  <a:pt x="3868008" y="1648434"/>
                  <a:pt x="3396523" y="1182066"/>
                  <a:pt x="3396523" y="606773"/>
                </a:cubicBezTo>
                <a:cubicBezTo>
                  <a:pt x="3396523" y="498906"/>
                  <a:pt x="3413099" y="394868"/>
                  <a:pt x="3443868" y="297015"/>
                </a:cubicBezTo>
                <a:close/>
                <a:moveTo>
                  <a:pt x="2423160" y="0"/>
                </a:moveTo>
                <a:cubicBezTo>
                  <a:pt x="2757729" y="0"/>
                  <a:pt x="3076460" y="67805"/>
                  <a:pt x="3366363" y="190424"/>
                </a:cubicBezTo>
                <a:lnTo>
                  <a:pt x="3392938" y="203226"/>
                </a:lnTo>
                <a:lnTo>
                  <a:pt x="3367099" y="273111"/>
                </a:lnTo>
                <a:cubicBezTo>
                  <a:pt x="3333981" y="378515"/>
                  <a:pt x="3316140" y="490582"/>
                  <a:pt x="3316140" y="606773"/>
                </a:cubicBezTo>
                <a:cubicBezTo>
                  <a:pt x="3316140" y="1226461"/>
                  <a:pt x="3823614" y="1728818"/>
                  <a:pt x="4449615" y="1728818"/>
                </a:cubicBezTo>
                <a:cubicBezTo>
                  <a:pt x="4527865" y="1728818"/>
                  <a:pt x="4604263" y="1720969"/>
                  <a:pt x="4678050" y="1706022"/>
                </a:cubicBezTo>
                <a:lnTo>
                  <a:pt x="4733474" y="1691915"/>
                </a:lnTo>
                <a:lnTo>
                  <a:pt x="4737380" y="1702587"/>
                </a:lnTo>
                <a:cubicBezTo>
                  <a:pt x="4808180" y="1930216"/>
                  <a:pt x="4846320" y="2172234"/>
                  <a:pt x="4846320" y="2423160"/>
                </a:cubicBezTo>
                <a:cubicBezTo>
                  <a:pt x="4846320" y="3761434"/>
                  <a:pt x="3761434" y="4846320"/>
                  <a:pt x="2423160" y="4846320"/>
                </a:cubicBezTo>
                <a:cubicBezTo>
                  <a:pt x="1084886" y="4846320"/>
                  <a:pt x="0" y="3761434"/>
                  <a:pt x="0" y="2423160"/>
                </a:cubicBezTo>
                <a:cubicBezTo>
                  <a:pt x="0" y="1084886"/>
                  <a:pt x="1084886" y="0"/>
                  <a:pt x="2423160" y="0"/>
                </a:cubicBezTo>
                <a:close/>
              </a:path>
            </a:pathLst>
          </a:custGeom>
          <a:noFill/>
        </p:spPr>
        <p:txBody>
          <a:bodyPr wrap="square">
            <a:noAutofit/>
          </a:bodyPr>
          <a:lstStyle>
            <a:lvl1pPr marL="0" indent="0" algn="ctr">
              <a:buNone/>
              <a:defRPr/>
            </a:lvl1pPr>
          </a:lstStyle>
          <a:p>
            <a:r>
              <a:rPr lang="en-US" dirty="0"/>
              <a:t>Click icon </a:t>
            </a:r>
            <a:br>
              <a:rPr lang="en-US" dirty="0"/>
            </a:br>
            <a:r>
              <a:rPr lang="en-US" dirty="0"/>
              <a:t>to add picture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766025" y="4204801"/>
            <a:ext cx="4889044" cy="2230428"/>
          </a:xfrm>
        </p:spPr>
        <p:txBody>
          <a:bodyPr>
            <a:normAutofit/>
          </a:bodyPr>
          <a:lstStyle>
            <a:lvl1pPr marL="0" indent="0" algn="l">
              <a:lnSpc>
                <a:spcPct val="120000"/>
              </a:lnSpc>
              <a:spcBef>
                <a:spcPts val="1000"/>
              </a:spcBef>
              <a:spcAft>
                <a:spcPts val="0"/>
              </a:spcAft>
              <a:buFont typeface="Arial" panose="020B0604020202020204" pitchFamily="34" charset="0"/>
              <a:buNone/>
              <a:defRPr sz="1800">
                <a:solidFill>
                  <a:schemeClr val="accent6">
                    <a:lumMod val="50000"/>
                  </a:schemeClr>
                </a:solidFill>
              </a:defRPr>
            </a:lvl1pPr>
            <a:lvl2pPr marL="0" indent="0" algn="l">
              <a:lnSpc>
                <a:spcPct val="120000"/>
              </a:lnSpc>
              <a:spcBef>
                <a:spcPts val="1000"/>
              </a:spcBef>
              <a:spcAft>
                <a:spcPts val="0"/>
              </a:spcAft>
              <a:buFont typeface="Arial" panose="020B0604020202020204" pitchFamily="34" charset="0"/>
              <a:buNone/>
              <a:defRPr sz="1800"/>
            </a:lvl2pPr>
            <a:lvl3pPr marL="914400" indent="0" algn="l">
              <a:lnSpc>
                <a:spcPct val="120000"/>
              </a:lnSpc>
              <a:spcBef>
                <a:spcPts val="1000"/>
              </a:spcBef>
              <a:spcAft>
                <a:spcPts val="0"/>
              </a:spcAft>
              <a:buFont typeface="Arial" panose="020B0604020202020204" pitchFamily="34" charset="0"/>
              <a:buNone/>
              <a:defRPr sz="1800"/>
            </a:lvl3pPr>
            <a:lvl4pPr marL="1371600" indent="0" algn="l">
              <a:lnSpc>
                <a:spcPct val="100000"/>
              </a:lnSpc>
              <a:spcBef>
                <a:spcPts val="1000"/>
              </a:spcBef>
              <a:spcAft>
                <a:spcPts val="800"/>
              </a:spcAft>
              <a:buNone/>
              <a:defRPr sz="1200"/>
            </a:lvl4pPr>
            <a:lvl5pPr marL="1828800" indent="0" algn="l">
              <a:lnSpc>
                <a:spcPct val="100000"/>
              </a:lnSpc>
              <a:spcBef>
                <a:spcPts val="1000"/>
              </a:spcBef>
              <a:spcAft>
                <a:spcPts val="800"/>
              </a:spcAft>
              <a:buNone/>
              <a:defRPr sz="1200"/>
            </a:lvl5pPr>
          </a:lstStyle>
          <a:p>
            <a:pPr lvl="0"/>
            <a:r>
              <a:rPr lang="en-US" dirty="0"/>
              <a:t>Click to add content</a:t>
            </a:r>
          </a:p>
          <a:p>
            <a:pPr lvl="1"/>
            <a:r>
              <a:rPr lang="en-US" dirty="0"/>
              <a:t>Second level</a:t>
            </a:r>
          </a:p>
          <a:p>
            <a:pPr lvl="2"/>
            <a:endParaRPr lang="en-US" dirty="0"/>
          </a:p>
        </p:txBody>
      </p:sp>
      <p:sp>
        <p:nvSpPr>
          <p:cNvPr id="11" name="Circle: Hollow 10">
            <a:extLst>
              <a:ext uri="{FF2B5EF4-FFF2-40B4-BE49-F238E27FC236}">
                <a16:creationId xmlns:a16="http://schemas.microsoft.com/office/drawing/2014/main" id="{B2F8D782-06EC-940C-F17F-0CED2CF68886}"/>
              </a:ext>
            </a:extLst>
          </p:cNvPr>
          <p:cNvSpPr/>
          <p:nvPr userDrawn="1"/>
        </p:nvSpPr>
        <p:spPr>
          <a:xfrm>
            <a:off x="4274820" y="373380"/>
            <a:ext cx="2266950" cy="2244089"/>
          </a:xfrm>
          <a:prstGeom prst="donut">
            <a:avLst>
              <a:gd name="adj" fmla="val 358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Footer Placeholder 6">
            <a:extLst>
              <a:ext uri="{FF2B5EF4-FFF2-40B4-BE49-F238E27FC236}">
                <a16:creationId xmlns:a16="http://schemas.microsoft.com/office/drawing/2014/main" id="{F42E7812-2B15-FAFC-B703-798C9302B2EF}"/>
              </a:ext>
            </a:extLst>
          </p:cNvPr>
          <p:cNvSpPr>
            <a:spLocks noGrp="1"/>
          </p:cNvSpPr>
          <p:nvPr>
            <p:ph type="ftr" sz="quarter" idx="11"/>
          </p:nvPr>
        </p:nvSpPr>
        <p:spPr/>
        <p:txBody>
          <a:bodyPr/>
          <a:lstStyle/>
          <a:p>
            <a:r>
              <a:rPr lang="en-US"/>
              <a:t>Business marketing meeting</a:t>
            </a:r>
            <a:endParaRPr lang="en-US" dirty="0"/>
          </a:p>
        </p:txBody>
      </p:sp>
      <p:sp>
        <p:nvSpPr>
          <p:cNvPr id="8" name="Slide Number Placeholder 7">
            <a:extLst>
              <a:ext uri="{FF2B5EF4-FFF2-40B4-BE49-F238E27FC236}">
                <a16:creationId xmlns:a16="http://schemas.microsoft.com/office/drawing/2014/main" id="{CDDCB7C6-FF8A-F130-CFBB-79DEA452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0363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00F9-960E-1638-80EC-92D583B5F4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0D94F7-4F0E-B76F-04EA-4EF958C960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3B5C23-CF48-7973-2859-43148C75DFC6}"/>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5" name="Footer Placeholder 4">
            <a:extLst>
              <a:ext uri="{FF2B5EF4-FFF2-40B4-BE49-F238E27FC236}">
                <a16:creationId xmlns:a16="http://schemas.microsoft.com/office/drawing/2014/main" id="{29279966-580A-E576-A6CE-D70BC2287D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3B564A-B193-EF82-4BCC-27CE1041C23E}"/>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214422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1930-C652-DA8D-9117-695DB39484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9FC3CE-DCAB-D108-0F1E-40FF74447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424A60-C025-4AF1-D800-A726ED792C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86564F-D2C3-3251-D7EC-5C6D5E0C2409}"/>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6" name="Footer Placeholder 5">
            <a:extLst>
              <a:ext uri="{FF2B5EF4-FFF2-40B4-BE49-F238E27FC236}">
                <a16:creationId xmlns:a16="http://schemas.microsoft.com/office/drawing/2014/main" id="{6090C427-BC0C-AA0F-EDA9-A56C40D52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1F97A-F350-8DCA-4803-38EFC0C8795A}"/>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263450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9F93-40F7-9E83-7BAF-2BCD6703B3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26C38-7E55-3C09-5006-2C3F980322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1BB68A-D26B-93FB-F8C2-BBFE6BA8D7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066742-36C2-7E3D-E6DC-5C52831F3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DB88EB-4D5C-7BE9-21E2-C29F58502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52A698-3F3B-27A4-2D9C-EF1C3A385A43}"/>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8" name="Footer Placeholder 7">
            <a:extLst>
              <a:ext uri="{FF2B5EF4-FFF2-40B4-BE49-F238E27FC236}">
                <a16:creationId xmlns:a16="http://schemas.microsoft.com/office/drawing/2014/main" id="{7BDFBA4C-0D8F-A391-B23B-41A04E48FA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9321EF-BBFB-55FA-B521-75EA463DAD6B}"/>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123666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75A8-6F4D-FF3C-7FED-242E3271E0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3F2D7D-FBC1-6CD0-DCA9-673640FDD637}"/>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4" name="Footer Placeholder 3">
            <a:extLst>
              <a:ext uri="{FF2B5EF4-FFF2-40B4-BE49-F238E27FC236}">
                <a16:creationId xmlns:a16="http://schemas.microsoft.com/office/drawing/2014/main" id="{66F11157-400C-9680-27EA-2AC7AB8DD6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241C31-CB18-1BA8-6BEA-6DFC4D441C93}"/>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392269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0FC39E-C1F2-097B-6592-058E3F825B32}"/>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3" name="Footer Placeholder 2">
            <a:extLst>
              <a:ext uri="{FF2B5EF4-FFF2-40B4-BE49-F238E27FC236}">
                <a16:creationId xmlns:a16="http://schemas.microsoft.com/office/drawing/2014/main" id="{A4E3C527-E04A-FD68-6084-9CA299A9B5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FD9BFE-5BFB-2DE7-5A8B-3CC0B1C94533}"/>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1671630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6DAE-2C38-8734-1E95-F0371BC4E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134567-849E-FE99-B3A6-46E10C32F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DD29F4-D9A0-6877-C95B-B8EDD541B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67CB6-4D29-34E6-BCCC-C4D9360278B2}"/>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6" name="Footer Placeholder 5">
            <a:extLst>
              <a:ext uri="{FF2B5EF4-FFF2-40B4-BE49-F238E27FC236}">
                <a16:creationId xmlns:a16="http://schemas.microsoft.com/office/drawing/2014/main" id="{BCCB1BB2-871F-4173-E2F0-B66BA2E894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0DCA20-322F-72F0-6291-FA70FE1D4742}"/>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367142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A0EC-9EE4-3984-8C59-E70D22E7D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FB37E3-0123-7B06-01AA-E7AAECD01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3AC2A3-7524-7129-C8C9-FF977279F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F9989-853C-16D9-FE76-4C79BDBAE1DC}"/>
              </a:ext>
            </a:extLst>
          </p:cNvPr>
          <p:cNvSpPr>
            <a:spLocks noGrp="1"/>
          </p:cNvSpPr>
          <p:nvPr>
            <p:ph type="dt" sz="half" idx="10"/>
          </p:nvPr>
        </p:nvSpPr>
        <p:spPr/>
        <p:txBody>
          <a:bodyPr/>
          <a:lstStyle/>
          <a:p>
            <a:fld id="{903B6619-AE3E-4918-8797-014A0495F585}" type="datetimeFigureOut">
              <a:rPr lang="en-IN" smtClean="0"/>
              <a:t>07-07-2024</a:t>
            </a:fld>
            <a:endParaRPr lang="en-IN"/>
          </a:p>
        </p:txBody>
      </p:sp>
      <p:sp>
        <p:nvSpPr>
          <p:cNvPr id="6" name="Footer Placeholder 5">
            <a:extLst>
              <a:ext uri="{FF2B5EF4-FFF2-40B4-BE49-F238E27FC236}">
                <a16:creationId xmlns:a16="http://schemas.microsoft.com/office/drawing/2014/main" id="{8FC2FAF9-3DBD-80E2-9586-AD6FA37AAD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D01DB9-55B6-21B0-F2ED-0DCEA32C5618}"/>
              </a:ext>
            </a:extLst>
          </p:cNvPr>
          <p:cNvSpPr>
            <a:spLocks noGrp="1"/>
          </p:cNvSpPr>
          <p:nvPr>
            <p:ph type="sldNum" sz="quarter" idx="12"/>
          </p:nvPr>
        </p:nvSpPr>
        <p:spPr/>
        <p:txBody>
          <a:bodyPr/>
          <a:lstStyle/>
          <a:p>
            <a:fld id="{A6F1620A-4878-4F75-965C-1153DF58F4F6}" type="slidenum">
              <a:rPr lang="en-IN" smtClean="0"/>
              <a:t>‹#›</a:t>
            </a:fld>
            <a:endParaRPr lang="en-IN"/>
          </a:p>
        </p:txBody>
      </p:sp>
    </p:spTree>
    <p:extLst>
      <p:ext uri="{BB962C8B-B14F-4D97-AF65-F5344CB8AC3E}">
        <p14:creationId xmlns:p14="http://schemas.microsoft.com/office/powerpoint/2010/main" val="242825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B4EB2D-3305-BA91-0810-D71B045AA973}"/>
              </a:ext>
            </a:extLst>
          </p:cNvPr>
          <p:cNvSpPr>
            <a:spLocks noGrp="1"/>
          </p:cNvSpPr>
          <p:nvPr>
            <p:ph type="title"/>
          </p:nvPr>
        </p:nvSpPr>
        <p:spPr>
          <a:xfrm>
            <a:off x="2982685" y="983456"/>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326EC9-1269-E590-F122-6E57770426CC}"/>
              </a:ext>
            </a:extLst>
          </p:cNvPr>
          <p:cNvSpPr>
            <a:spLocks noGrp="1"/>
          </p:cNvSpPr>
          <p:nvPr>
            <p:ph type="body" idx="1"/>
          </p:nvPr>
        </p:nvSpPr>
        <p:spPr>
          <a:xfrm>
            <a:off x="2601685" y="2187574"/>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CF0882-236F-1717-DC00-621F526E6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B6619-AE3E-4918-8797-014A0495F585}" type="datetimeFigureOut">
              <a:rPr lang="en-IN" smtClean="0"/>
              <a:t>07-07-2024</a:t>
            </a:fld>
            <a:endParaRPr lang="en-IN"/>
          </a:p>
        </p:txBody>
      </p:sp>
      <p:sp>
        <p:nvSpPr>
          <p:cNvPr id="5" name="Footer Placeholder 4">
            <a:extLst>
              <a:ext uri="{FF2B5EF4-FFF2-40B4-BE49-F238E27FC236}">
                <a16:creationId xmlns:a16="http://schemas.microsoft.com/office/drawing/2014/main" id="{AF4905DE-3722-7466-5187-BFD25E70E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D325EE-2C4A-BB2B-D56F-D07B9C373E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1620A-4878-4F75-965C-1153DF58F4F6}" type="slidenum">
              <a:rPr lang="en-IN" smtClean="0"/>
              <a:t>‹#›</a:t>
            </a:fld>
            <a:endParaRPr lang="en-IN"/>
          </a:p>
        </p:txBody>
      </p:sp>
    </p:spTree>
    <p:extLst>
      <p:ext uri="{BB962C8B-B14F-4D97-AF65-F5344CB8AC3E}">
        <p14:creationId xmlns:p14="http://schemas.microsoft.com/office/powerpoint/2010/main" val="307500911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3" r:id="rId20"/>
    <p:sldLayoutId id="2147483774" r:id="rId21"/>
    <p:sldLayoutId id="214748377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46.jp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1.xml"/><Relationship Id="rId5" Type="http://schemas.openxmlformats.org/officeDocument/2006/relationships/image" Target="../media/image52.png"/><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erson looking at a computer">
            <a:extLst>
              <a:ext uri="{FF2B5EF4-FFF2-40B4-BE49-F238E27FC236}">
                <a16:creationId xmlns:a16="http://schemas.microsoft.com/office/drawing/2014/main" id="{FF7A689B-A8EA-FA24-4841-14C8661B0E5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7" b="17"/>
          <a:stretch/>
        </p:blipFill>
        <p:spPr/>
      </p:pic>
      <p:sp>
        <p:nvSpPr>
          <p:cNvPr id="3" name="TextBox 2">
            <a:extLst>
              <a:ext uri="{FF2B5EF4-FFF2-40B4-BE49-F238E27FC236}">
                <a16:creationId xmlns:a16="http://schemas.microsoft.com/office/drawing/2014/main" id="{708D8135-8279-E66A-E0CF-8D29B56CA45B}"/>
              </a:ext>
            </a:extLst>
          </p:cNvPr>
          <p:cNvSpPr txBox="1"/>
          <p:nvPr/>
        </p:nvSpPr>
        <p:spPr>
          <a:xfrm>
            <a:off x="983304" y="1253868"/>
            <a:ext cx="9261832" cy="5142690"/>
          </a:xfrm>
          <a:prstGeom prst="rect">
            <a:avLst/>
          </a:prstGeom>
          <a:noFill/>
        </p:spPr>
        <p:txBody>
          <a:bodyPr wrap="square" rtlCol="0">
            <a:spAutoFit/>
          </a:bodyPr>
          <a:lstStyle/>
          <a:p>
            <a:r>
              <a:rPr lang="en-US" sz="3600" b="1" dirty="0">
                <a:latin typeface="APPLE CHANCERY" panose="03020702040506060504" pitchFamily="66" charset="-79"/>
                <a:cs typeface="APPLE CHANCERY" panose="03020702040506060504" pitchFamily="66" charset="-79"/>
              </a:rPr>
              <a:t>Marketing and Retail Analysis  </a:t>
            </a:r>
          </a:p>
          <a:p>
            <a:endParaRPr lang="en-US" sz="2800" b="1" dirty="0">
              <a:latin typeface="APPLE CHANCERY" panose="03020702040506060504" pitchFamily="66" charset="-79"/>
              <a:cs typeface="APPLE CHANCERY" panose="03020702040506060504" pitchFamily="66" charset="-79"/>
            </a:endParaRPr>
          </a:p>
          <a:p>
            <a:endParaRPr lang="en-US" sz="2800" b="1" dirty="0">
              <a:latin typeface="APPLE CHANCERY" panose="03020702040506060504" pitchFamily="66" charset="-79"/>
              <a:cs typeface="APPLE CHANCERY" panose="03020702040506060504" pitchFamily="66" charset="-79"/>
            </a:endParaRPr>
          </a:p>
          <a:p>
            <a:r>
              <a:rPr lang="en-US" sz="2800" b="1" dirty="0">
                <a:latin typeface="APPLE CHANCERY" panose="03020702040506060504" pitchFamily="66" charset="-79"/>
                <a:cs typeface="APPLE CHANCERY" panose="03020702040506060504" pitchFamily="66" charset="-79"/>
              </a:rPr>
              <a:t>Project 1</a:t>
            </a:r>
          </a:p>
          <a:p>
            <a:r>
              <a:rPr lang="en-US" sz="2800" b="1" dirty="0">
                <a:latin typeface="APPLE CHANCERY" panose="03020702040506060504" pitchFamily="66" charset="-79"/>
                <a:cs typeface="APPLE CHANCERY" panose="03020702040506060504" pitchFamily="66" charset="-79"/>
              </a:rPr>
              <a:t>RFM Analysis</a:t>
            </a:r>
          </a:p>
          <a:p>
            <a:endParaRPr lang="en-US" sz="2800" b="1" dirty="0">
              <a:latin typeface="APPLE CHANCERY" panose="03020702040506060504" pitchFamily="66" charset="-79"/>
              <a:cs typeface="APPLE CHANCERY" panose="03020702040506060504" pitchFamily="66" charset="-79"/>
            </a:endParaRPr>
          </a:p>
          <a:p>
            <a:endParaRPr lang="en-US" sz="2800" b="1" dirty="0">
              <a:latin typeface="APPLE CHANCERY" panose="03020702040506060504" pitchFamily="66" charset="-79"/>
              <a:cs typeface="APPLE CHANCERY" panose="03020702040506060504" pitchFamily="66" charset="-79"/>
            </a:endParaRPr>
          </a:p>
          <a:p>
            <a:endParaRPr lang="en-US" sz="2800" b="1" dirty="0">
              <a:latin typeface="APPLE CHANCERY" panose="03020702040506060504" pitchFamily="66" charset="-79"/>
              <a:cs typeface="APPLE CHANCERY" panose="03020702040506060504" pitchFamily="66" charset="-79"/>
            </a:endParaRPr>
          </a:p>
          <a:p>
            <a:endParaRPr lang="en-US" sz="2800" b="1" dirty="0">
              <a:latin typeface="APPLE CHANCERY" panose="03020702040506060504" pitchFamily="66" charset="-79"/>
              <a:cs typeface="APPLE CHANCERY" panose="03020702040506060504" pitchFamily="66" charset="-79"/>
            </a:endParaRPr>
          </a:p>
          <a:p>
            <a:endParaRPr lang="en-US" sz="2800" b="1" dirty="0">
              <a:latin typeface="APPLE CHANCERY" panose="03020702040506060504" pitchFamily="66" charset="-79"/>
              <a:cs typeface="APPLE CHANCERY" panose="03020702040506060504" pitchFamily="66" charset="-79"/>
            </a:endParaRPr>
          </a:p>
          <a:p>
            <a:pPr>
              <a:lnSpc>
                <a:spcPct val="115000"/>
              </a:lnSpc>
            </a:pPr>
            <a:r>
              <a:rPr lang="en-US" sz="1800" b="1"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rPr>
              <a:t>Sayyed Abdul Khaliq</a:t>
            </a:r>
            <a:endParaRPr lang="en-IN" sz="1800" b="1"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endParaRPr>
          </a:p>
          <a:p>
            <a:pPr>
              <a:lnSpc>
                <a:spcPct val="115000"/>
              </a:lnSpc>
            </a:pPr>
            <a:r>
              <a:rPr lang="en-US" sz="1800" b="1"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rPr>
              <a:t>Email : abdulkhaliq01112001@gmail.com</a:t>
            </a:r>
            <a:endParaRPr lang="en-IN" sz="1800" b="1"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67140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
        <p:nvSpPr>
          <p:cNvPr id="17" name="Title 2">
            <a:extLst>
              <a:ext uri="{FF2B5EF4-FFF2-40B4-BE49-F238E27FC236}">
                <a16:creationId xmlns:a16="http://schemas.microsoft.com/office/drawing/2014/main" id="{D901E114-93BA-FA5B-DCDD-E50A4F08CE28}"/>
              </a:ext>
            </a:extLst>
          </p:cNvPr>
          <p:cNvSpPr>
            <a:spLocks noGrp="1"/>
          </p:cNvSpPr>
          <p:nvPr>
            <p:ph type="title"/>
          </p:nvPr>
        </p:nvSpPr>
        <p:spPr>
          <a:xfrm>
            <a:off x="-628651" y="0"/>
            <a:ext cx="10254432" cy="879349"/>
          </a:xfrm>
        </p:spPr>
        <p:txBody>
          <a:bodyPr/>
          <a:lstStyle/>
          <a:p>
            <a:r>
              <a:rPr lang="en-US" dirty="0"/>
              <a:t>Univariate Analysis – Top 10 Countries</a:t>
            </a:r>
          </a:p>
        </p:txBody>
      </p:sp>
      <p:sp>
        <p:nvSpPr>
          <p:cNvPr id="3" name="Rectangle 1">
            <a:extLst>
              <a:ext uri="{FF2B5EF4-FFF2-40B4-BE49-F238E27FC236}">
                <a16:creationId xmlns:a16="http://schemas.microsoft.com/office/drawing/2014/main" id="{40261A53-80A3-6BD9-C7CC-250CBF5D2266}"/>
              </a:ext>
            </a:extLst>
          </p:cNvPr>
          <p:cNvSpPr>
            <a:spLocks noGrp="1" noChangeArrowheads="1"/>
          </p:cNvSpPr>
          <p:nvPr>
            <p:ph idx="1"/>
          </p:nvPr>
        </p:nvSpPr>
        <p:spPr bwMode="auto">
          <a:xfrm>
            <a:off x="414201" y="3861256"/>
            <a:ext cx="1069730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Top 10 Cities: </a:t>
            </a:r>
            <a:r>
              <a:rPr lang="en-US" sz="1600" dirty="0">
                <a:latin typeface="Arial" panose="020B0604020202020204" pitchFamily="34" charset="0"/>
                <a:cs typeface="Arial" panose="020B0604020202020204" pitchFamily="34" charset="0"/>
              </a:rPr>
              <a:t>The top 10 cities are the major contributors to total sales, indicating where the bulk of the revenue is generated. These cities can be considered primary target markets for marketing campaigns and sales promotions due to their high sales volumes. More resources (such as inventory, customer service, and logistics) can be allocated to these cities to support the high demand. These cities might already have a high market penetration, so further sales growth may require innovative strategies or new product introductions.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latin typeface="Arial" panose="020B0604020202020204" pitchFamily="34" charset="0"/>
                <a:cs typeface="Arial" panose="020B0604020202020204" pitchFamily="34" charset="0"/>
              </a:rPr>
              <a:t>Bottom10 Cities: </a:t>
            </a:r>
            <a:r>
              <a:rPr lang="en-US" sz="1600" dirty="0">
                <a:latin typeface="Arial" panose="020B0604020202020204" pitchFamily="34" charset="0"/>
                <a:cs typeface="Arial" panose="020B0604020202020204" pitchFamily="34" charset="0"/>
              </a:rPr>
              <a:t>These cities represent potential growth areas where targeted efforts might increase sales. Investigating the reasons for low sales in these cities could uncover opportunities. </a:t>
            </a:r>
            <a:r>
              <a:rPr lang="en-US" sz="1600" dirty="0" err="1">
                <a:latin typeface="Arial" panose="020B0604020202020204" pitchFamily="34" charset="0"/>
                <a:cs typeface="Arial" panose="020B0604020202020204" pitchFamily="34" charset="0"/>
              </a:rPr>
              <a:t>epending</a:t>
            </a:r>
            <a:r>
              <a:rPr lang="en-US" sz="1600" dirty="0">
                <a:latin typeface="Arial" panose="020B0604020202020204" pitchFamily="34" charset="0"/>
                <a:cs typeface="Arial" panose="020B0604020202020204" pitchFamily="34" charset="0"/>
              </a:rPr>
              <a:t> on the strategic importance of these markets, the company might decide to optimize or reduce resource allocation to these cities to better manage costs. This could involve local market research, better distribution channels, or tailored marketing efforts.</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B859628-2C62-FC7B-AF04-3657906CFCE6}"/>
              </a:ext>
            </a:extLst>
          </p:cNvPr>
          <p:cNvPicPr>
            <a:picLocks noChangeAspect="1"/>
          </p:cNvPicPr>
          <p:nvPr/>
        </p:nvPicPr>
        <p:blipFill>
          <a:blip r:embed="rId3"/>
          <a:stretch>
            <a:fillRect/>
          </a:stretch>
        </p:blipFill>
        <p:spPr>
          <a:xfrm>
            <a:off x="1271941" y="879349"/>
            <a:ext cx="4876074" cy="2972484"/>
          </a:xfrm>
          <a:prstGeom prst="rect">
            <a:avLst/>
          </a:prstGeom>
        </p:spPr>
      </p:pic>
      <p:pic>
        <p:nvPicPr>
          <p:cNvPr id="14" name="Picture 13">
            <a:extLst>
              <a:ext uri="{FF2B5EF4-FFF2-40B4-BE49-F238E27FC236}">
                <a16:creationId xmlns:a16="http://schemas.microsoft.com/office/drawing/2014/main" id="{472A11CA-3DBB-146D-E6CB-F1E16A22C849}"/>
              </a:ext>
            </a:extLst>
          </p:cNvPr>
          <p:cNvPicPr>
            <a:picLocks noChangeAspect="1"/>
          </p:cNvPicPr>
          <p:nvPr/>
        </p:nvPicPr>
        <p:blipFill>
          <a:blip r:embed="rId4"/>
          <a:stretch>
            <a:fillRect/>
          </a:stretch>
        </p:blipFill>
        <p:spPr>
          <a:xfrm>
            <a:off x="6264964" y="879349"/>
            <a:ext cx="4846545" cy="2880000"/>
          </a:xfrm>
          <a:prstGeom prst="rect">
            <a:avLst/>
          </a:prstGeom>
        </p:spPr>
      </p:pic>
    </p:spTree>
    <p:extLst>
      <p:ext uri="{BB962C8B-B14F-4D97-AF65-F5344CB8AC3E}">
        <p14:creationId xmlns:p14="http://schemas.microsoft.com/office/powerpoint/2010/main" val="194722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828675" y="-89268"/>
            <a:ext cx="6686550" cy="1226496"/>
          </a:xfrm>
        </p:spPr>
        <p:txBody>
          <a:bodyPr/>
          <a:lstStyle/>
          <a:p>
            <a:r>
              <a:rPr lang="en-US" dirty="0"/>
              <a:t>Trend Analysis</a:t>
            </a:r>
          </a:p>
        </p:txBody>
      </p:sp>
      <p:sp>
        <p:nvSpPr>
          <p:cNvPr id="4" name="Content Placeholder 3">
            <a:extLst>
              <a:ext uri="{FF2B5EF4-FFF2-40B4-BE49-F238E27FC236}">
                <a16:creationId xmlns:a16="http://schemas.microsoft.com/office/drawing/2014/main" id="{4F551874-8B09-B7A7-13AC-95BBE36C8232}"/>
              </a:ext>
            </a:extLst>
          </p:cNvPr>
          <p:cNvSpPr>
            <a:spLocks noGrp="1"/>
          </p:cNvSpPr>
          <p:nvPr>
            <p:ph idx="1"/>
          </p:nvPr>
        </p:nvSpPr>
        <p:spPr>
          <a:xfrm>
            <a:off x="803586" y="4546292"/>
            <a:ext cx="9564289" cy="1563623"/>
          </a:xfrm>
        </p:spPr>
        <p:txBody>
          <a:bodyPr>
            <a:normAutofit lnSpcReduction="10000"/>
          </a:bodyPr>
          <a:lstStyle/>
          <a:p>
            <a:r>
              <a:rPr lang="en-US" dirty="0">
                <a:latin typeface="Arial" panose="020B0604020202020204" pitchFamily="34" charset="0"/>
                <a:cs typeface="Arial" panose="020B0604020202020204" pitchFamily="34" charset="0"/>
              </a:rPr>
              <a:t>Sales demonstrated a robust positive trend, growing substantially from 2018 to 2019. The total sales increased in 2019, indicating a strong business performance and heightened customer demand.</a:t>
            </a:r>
          </a:p>
          <a:p>
            <a:r>
              <a:rPr lang="en-US" dirty="0">
                <a:latin typeface="Arial" panose="020B0604020202020204" pitchFamily="34" charset="0"/>
                <a:cs typeface="Arial" panose="020B0604020202020204" pitchFamily="34" charset="0"/>
              </a:rPr>
              <a:t>However, the sales data for 2020 only covers up until May . Due to this incomplete data, it's challenging to draw definitive conclusions about the overall performance for 2020.</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11</a:t>
            </a:fld>
            <a:endParaRPr lang="en-US" dirty="0"/>
          </a:p>
        </p:txBody>
      </p:sp>
      <p:pic>
        <p:nvPicPr>
          <p:cNvPr id="15" name="Picture 14">
            <a:extLst>
              <a:ext uri="{FF2B5EF4-FFF2-40B4-BE49-F238E27FC236}">
                <a16:creationId xmlns:a16="http://schemas.microsoft.com/office/drawing/2014/main" id="{41BE3C78-DA7A-2B2E-EFDA-375445D47B3D}"/>
              </a:ext>
            </a:extLst>
          </p:cNvPr>
          <p:cNvPicPr>
            <a:picLocks noChangeAspect="1"/>
          </p:cNvPicPr>
          <p:nvPr/>
        </p:nvPicPr>
        <p:blipFill>
          <a:blip r:embed="rId3"/>
          <a:stretch>
            <a:fillRect/>
          </a:stretch>
        </p:blipFill>
        <p:spPr>
          <a:xfrm>
            <a:off x="238912" y="1218167"/>
            <a:ext cx="6020378" cy="3081690"/>
          </a:xfrm>
          <a:prstGeom prst="rect">
            <a:avLst/>
          </a:prstGeom>
        </p:spPr>
      </p:pic>
      <p:pic>
        <p:nvPicPr>
          <p:cNvPr id="17" name="Picture 16">
            <a:extLst>
              <a:ext uri="{FF2B5EF4-FFF2-40B4-BE49-F238E27FC236}">
                <a16:creationId xmlns:a16="http://schemas.microsoft.com/office/drawing/2014/main" id="{1B3F3105-77FB-7C0B-83F1-7B3C81991846}"/>
              </a:ext>
            </a:extLst>
          </p:cNvPr>
          <p:cNvPicPr>
            <a:picLocks noChangeAspect="1"/>
          </p:cNvPicPr>
          <p:nvPr/>
        </p:nvPicPr>
        <p:blipFill>
          <a:blip r:embed="rId4"/>
          <a:stretch>
            <a:fillRect/>
          </a:stretch>
        </p:blipFill>
        <p:spPr>
          <a:xfrm>
            <a:off x="6198600" y="1218167"/>
            <a:ext cx="5813025" cy="3081690"/>
          </a:xfrm>
          <a:prstGeom prst="rect">
            <a:avLst/>
          </a:prstGeom>
        </p:spPr>
      </p:pic>
    </p:spTree>
    <p:extLst>
      <p:ext uri="{BB962C8B-B14F-4D97-AF65-F5344CB8AC3E}">
        <p14:creationId xmlns:p14="http://schemas.microsoft.com/office/powerpoint/2010/main" val="218564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828675" y="-89268"/>
            <a:ext cx="6686550" cy="1226496"/>
          </a:xfrm>
        </p:spPr>
        <p:txBody>
          <a:bodyPr/>
          <a:lstStyle/>
          <a:p>
            <a:r>
              <a:rPr lang="en-US" dirty="0"/>
              <a:t>Trend Analysis</a:t>
            </a:r>
          </a:p>
        </p:txBody>
      </p:sp>
      <p:sp>
        <p:nvSpPr>
          <p:cNvPr id="4" name="Content Placeholder 3">
            <a:extLst>
              <a:ext uri="{FF2B5EF4-FFF2-40B4-BE49-F238E27FC236}">
                <a16:creationId xmlns:a16="http://schemas.microsoft.com/office/drawing/2014/main" id="{4F551874-8B09-B7A7-13AC-95BBE36C8232}"/>
              </a:ext>
            </a:extLst>
          </p:cNvPr>
          <p:cNvSpPr>
            <a:spLocks noGrp="1"/>
          </p:cNvSpPr>
          <p:nvPr>
            <p:ph idx="1"/>
          </p:nvPr>
        </p:nvSpPr>
        <p:spPr>
          <a:xfrm>
            <a:off x="473911" y="4363729"/>
            <a:ext cx="10767928" cy="2175183"/>
          </a:xfrm>
        </p:spPr>
        <p:txBody>
          <a:bodyPr>
            <a:normAutofit fontScale="85000" lnSpcReduction="10000"/>
          </a:bodyPr>
          <a:lstStyle/>
          <a:p>
            <a:pPr>
              <a:spcBef>
                <a:spcPts val="600"/>
              </a:spcBef>
              <a:spcAft>
                <a:spcPts val="0"/>
              </a:spcAft>
            </a:pPr>
            <a:r>
              <a:rPr lang="en-US" dirty="0"/>
              <a:t>The sales data exhibits notable fluctuations throughout the year, with peak sales recorded in November and October. This trend suggests heightened customer activity during these months, likely influenced by seasonal factors such as holiday shopping.</a:t>
            </a:r>
          </a:p>
          <a:p>
            <a:pPr>
              <a:spcBef>
                <a:spcPts val="600"/>
              </a:spcBef>
              <a:spcAft>
                <a:spcPts val="0"/>
              </a:spcAft>
            </a:pPr>
            <a:r>
              <a:rPr lang="en-US" dirty="0"/>
              <a:t>In contrast, June records the lowest sales, indicating a potential decrease in customer demand during this period. This dip may reflect a seasonal lull or other factors affecting consumer spending.</a:t>
            </a:r>
          </a:p>
          <a:p>
            <a:pPr>
              <a:spcBef>
                <a:spcPts val="600"/>
              </a:spcBef>
              <a:spcAft>
                <a:spcPts val="0"/>
              </a:spcAft>
            </a:pPr>
            <a:r>
              <a:rPr lang="en-US" dirty="0"/>
              <a:t>Analyzing weekly trends, Sundays consistently show the highest sales over the three-year period. This pattern indicates that customers are more active and likely prefer shopping on weekends.</a:t>
            </a:r>
          </a:p>
          <a:p>
            <a:pPr>
              <a:spcBef>
                <a:spcPts val="600"/>
              </a:spcBef>
              <a:spcAft>
                <a:spcPts val="0"/>
              </a:spcAft>
            </a:pPr>
            <a:r>
              <a:rPr lang="en-US" dirty="0"/>
              <a:t>On the other hand, Wednesdays have the lowest sales among the weekdays, suggesting that midweek may see reduced customer engagement or be influenced by factors that affect their buying behavior on this specific day.</a:t>
            </a:r>
          </a:p>
          <a:p>
            <a:pPr>
              <a:spcBef>
                <a:spcPts val="600"/>
              </a:spcBef>
              <a:spcAft>
                <a:spcPts val="0"/>
              </a:spcAft>
            </a:pPr>
            <a:endParaRPr lang="en-US" dirty="0"/>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12</a:t>
            </a:fld>
            <a:endParaRPr lang="en-US" dirty="0"/>
          </a:p>
        </p:txBody>
      </p:sp>
      <p:pic>
        <p:nvPicPr>
          <p:cNvPr id="6" name="Picture 5">
            <a:extLst>
              <a:ext uri="{FF2B5EF4-FFF2-40B4-BE49-F238E27FC236}">
                <a16:creationId xmlns:a16="http://schemas.microsoft.com/office/drawing/2014/main" id="{47E1D3F4-DAD7-1173-AE87-359BEFCFC4FF}"/>
              </a:ext>
            </a:extLst>
          </p:cNvPr>
          <p:cNvPicPr>
            <a:picLocks noChangeAspect="1"/>
          </p:cNvPicPr>
          <p:nvPr/>
        </p:nvPicPr>
        <p:blipFill>
          <a:blip r:embed="rId3"/>
          <a:stretch>
            <a:fillRect/>
          </a:stretch>
        </p:blipFill>
        <p:spPr>
          <a:xfrm>
            <a:off x="306185" y="1092845"/>
            <a:ext cx="5692627" cy="3144979"/>
          </a:xfrm>
          <a:prstGeom prst="rect">
            <a:avLst/>
          </a:prstGeom>
        </p:spPr>
      </p:pic>
      <p:pic>
        <p:nvPicPr>
          <p:cNvPr id="8" name="Picture 7">
            <a:extLst>
              <a:ext uri="{FF2B5EF4-FFF2-40B4-BE49-F238E27FC236}">
                <a16:creationId xmlns:a16="http://schemas.microsoft.com/office/drawing/2014/main" id="{DEE963A8-D94E-5EDF-56FC-1621A60CFC33}"/>
              </a:ext>
            </a:extLst>
          </p:cNvPr>
          <p:cNvPicPr>
            <a:picLocks noChangeAspect="1"/>
          </p:cNvPicPr>
          <p:nvPr/>
        </p:nvPicPr>
        <p:blipFill>
          <a:blip r:embed="rId4"/>
          <a:stretch>
            <a:fillRect/>
          </a:stretch>
        </p:blipFill>
        <p:spPr>
          <a:xfrm>
            <a:off x="6096001" y="1162075"/>
            <a:ext cx="6052464" cy="3137782"/>
          </a:xfrm>
          <a:prstGeom prst="rect">
            <a:avLst/>
          </a:prstGeom>
        </p:spPr>
      </p:pic>
    </p:spTree>
    <p:extLst>
      <p:ext uri="{BB962C8B-B14F-4D97-AF65-F5344CB8AC3E}">
        <p14:creationId xmlns:p14="http://schemas.microsoft.com/office/powerpoint/2010/main" val="169658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11F84-A994-A360-8A31-84EC44202A7B}"/>
              </a:ext>
            </a:extLst>
          </p:cNvPr>
          <p:cNvSpPr>
            <a:spLocks noGrp="1"/>
          </p:cNvSpPr>
          <p:nvPr>
            <p:ph type="title"/>
          </p:nvPr>
        </p:nvSpPr>
        <p:spPr>
          <a:xfrm>
            <a:off x="-628651" y="0"/>
            <a:ext cx="6181725" cy="879349"/>
          </a:xfrm>
        </p:spPr>
        <p:txBody>
          <a:bodyPr/>
          <a:lstStyle/>
          <a:p>
            <a:r>
              <a:rPr lang="en-US" dirty="0"/>
              <a:t>Bivariate Analysis</a:t>
            </a:r>
          </a:p>
        </p:txBody>
      </p:sp>
      <p:sp>
        <p:nvSpPr>
          <p:cNvPr id="15" name="Rectangle 3">
            <a:extLst>
              <a:ext uri="{FF2B5EF4-FFF2-40B4-BE49-F238E27FC236}">
                <a16:creationId xmlns:a16="http://schemas.microsoft.com/office/drawing/2014/main" id="{8AD36AF5-C6CE-AAFA-E96E-FF42BE76E6B7}"/>
              </a:ext>
            </a:extLst>
          </p:cNvPr>
          <p:cNvSpPr>
            <a:spLocks noGrp="1" noChangeArrowheads="1"/>
          </p:cNvSpPr>
          <p:nvPr>
            <p:ph idx="1"/>
          </p:nvPr>
        </p:nvSpPr>
        <p:spPr bwMode="auto">
          <a:xfrm>
            <a:off x="8062440" y="1123019"/>
            <a:ext cx="3789155" cy="559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ts val="600"/>
              </a:spcBef>
              <a:spcAft>
                <a:spcPts val="0"/>
              </a:spcAft>
            </a:pPr>
            <a:r>
              <a:rPr lang="en-US" sz="1400" dirty="0"/>
              <a:t>The analysis confirms that deal size is categorized based on the sales amount, reflecting different transaction magnitudes.</a:t>
            </a:r>
          </a:p>
          <a:p>
            <a:pPr>
              <a:spcBef>
                <a:spcPts val="600"/>
              </a:spcBef>
              <a:spcAft>
                <a:spcPts val="0"/>
              </a:spcAft>
              <a:buFont typeface="Arial" panose="020B0604020202020204" pitchFamily="34" charset="0"/>
              <a:buChar char="•"/>
            </a:pPr>
            <a:r>
              <a:rPr lang="en-US" sz="1400" b="1" dirty="0"/>
              <a:t>Product Line Insights</a:t>
            </a:r>
            <a:r>
              <a:rPr lang="en-US" sz="1400" dirty="0"/>
              <a:t>:</a:t>
            </a:r>
          </a:p>
          <a:p>
            <a:pPr marL="742950" lvl="1" indent="-285750">
              <a:spcBef>
                <a:spcPts val="600"/>
              </a:spcBef>
              <a:spcAft>
                <a:spcPts val="0"/>
              </a:spcAft>
              <a:buFont typeface="Arial" panose="020B0604020202020204" pitchFamily="34" charset="0"/>
              <a:buChar char="•"/>
            </a:pPr>
            <a:r>
              <a:rPr lang="en-US" sz="1400" dirty="0"/>
              <a:t>Classic cars and Trucks and Buses stand out with higher sales compared to other product lines.</a:t>
            </a:r>
          </a:p>
          <a:p>
            <a:pPr>
              <a:spcBef>
                <a:spcPts val="600"/>
              </a:spcBef>
              <a:spcAft>
                <a:spcPts val="0"/>
              </a:spcAft>
              <a:buFont typeface="Arial" panose="020B0604020202020204" pitchFamily="34" charset="0"/>
              <a:buChar char="•"/>
            </a:pPr>
            <a:r>
              <a:rPr lang="en-US" sz="1400" b="1" dirty="0"/>
              <a:t>Geographical Sales Insights</a:t>
            </a:r>
            <a:r>
              <a:rPr lang="en-US" sz="1400" dirty="0"/>
              <a:t>:</a:t>
            </a:r>
          </a:p>
          <a:p>
            <a:pPr marL="742950" lvl="1" indent="-285750">
              <a:spcBef>
                <a:spcPts val="600"/>
              </a:spcBef>
              <a:spcAft>
                <a:spcPts val="0"/>
              </a:spcAft>
              <a:buFont typeface="Arial" panose="020B0604020202020204" pitchFamily="34" charset="0"/>
              <a:buChar char="•"/>
            </a:pPr>
            <a:r>
              <a:rPr lang="en-US" sz="1400" dirty="0"/>
              <a:t>While the USA has a higher quantity of products sold, the overall sales by country do not show significant variations. This suggests that despite the higher sales volume in the USA, other countries also maintain a relatively consistent sales performance.</a:t>
            </a:r>
          </a:p>
          <a:p>
            <a:pPr>
              <a:spcBef>
                <a:spcPts val="600"/>
              </a:spcBef>
              <a:spcAft>
                <a:spcPts val="0"/>
              </a:spcAft>
              <a:buFont typeface="Arial" panose="020B0604020202020204" pitchFamily="34" charset="0"/>
              <a:buChar char="•"/>
            </a:pPr>
            <a:r>
              <a:rPr lang="en-US" sz="1400" b="1" dirty="0"/>
              <a:t>Order Status Insights</a:t>
            </a:r>
            <a:r>
              <a:rPr lang="en-US" sz="1400" dirty="0"/>
              <a:t>:</a:t>
            </a:r>
          </a:p>
          <a:p>
            <a:pPr marL="742950" lvl="1" indent="-285750">
              <a:spcBef>
                <a:spcPts val="600"/>
              </a:spcBef>
              <a:spcAft>
                <a:spcPts val="0"/>
              </a:spcAft>
              <a:buFont typeface="Arial" panose="020B0604020202020204" pitchFamily="34" charset="0"/>
              <a:buChar char="•"/>
            </a:pPr>
            <a:r>
              <a:rPr lang="en-US" sz="1400" dirty="0"/>
              <a:t>Disputed orders exhibit higher sales amounts compared to other order statuses. This could indicate that disputes are more common in larger transactions or higher-value orders, possibly due to the complexities involved in such deals.</a:t>
            </a:r>
          </a:p>
          <a:p>
            <a:pPr marL="0" marR="0" lvl="0" indent="0" algn="l" defTabSz="914400" rtl="0" eaLnBrk="0" fontAlgn="base" latinLnBrk="0" hangingPunct="0">
              <a:lnSpc>
                <a:spcPct val="100000"/>
              </a:lnSpc>
              <a:spcBef>
                <a:spcPts val="600"/>
              </a:spcBef>
              <a:spcAft>
                <a:spcPts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600"/>
              </a:spcBef>
              <a:spcAft>
                <a:spcPts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13</a:t>
            </a:fld>
            <a:endParaRPr lang="en-US" dirty="0"/>
          </a:p>
        </p:txBody>
      </p:sp>
      <p:pic>
        <p:nvPicPr>
          <p:cNvPr id="6" name="Picture 5">
            <a:extLst>
              <a:ext uri="{FF2B5EF4-FFF2-40B4-BE49-F238E27FC236}">
                <a16:creationId xmlns:a16="http://schemas.microsoft.com/office/drawing/2014/main" id="{BB236922-DEE2-1392-9950-F19829B0737C}"/>
              </a:ext>
            </a:extLst>
          </p:cNvPr>
          <p:cNvPicPr>
            <a:picLocks noChangeAspect="1"/>
          </p:cNvPicPr>
          <p:nvPr/>
        </p:nvPicPr>
        <p:blipFill>
          <a:blip r:embed="rId3"/>
          <a:stretch>
            <a:fillRect/>
          </a:stretch>
        </p:blipFill>
        <p:spPr>
          <a:xfrm>
            <a:off x="229235" y="1244088"/>
            <a:ext cx="3900327" cy="2339270"/>
          </a:xfrm>
          <a:prstGeom prst="rect">
            <a:avLst/>
          </a:prstGeom>
        </p:spPr>
      </p:pic>
      <p:pic>
        <p:nvPicPr>
          <p:cNvPr id="9" name="Picture 8">
            <a:extLst>
              <a:ext uri="{FF2B5EF4-FFF2-40B4-BE49-F238E27FC236}">
                <a16:creationId xmlns:a16="http://schemas.microsoft.com/office/drawing/2014/main" id="{21C3B1BD-4F68-3F78-33F6-E36BA2A09899}"/>
              </a:ext>
            </a:extLst>
          </p:cNvPr>
          <p:cNvPicPr>
            <a:picLocks noChangeAspect="1"/>
          </p:cNvPicPr>
          <p:nvPr/>
        </p:nvPicPr>
        <p:blipFill>
          <a:blip r:embed="rId4"/>
          <a:stretch>
            <a:fillRect/>
          </a:stretch>
        </p:blipFill>
        <p:spPr>
          <a:xfrm>
            <a:off x="4150259" y="1244088"/>
            <a:ext cx="3673349" cy="2390224"/>
          </a:xfrm>
          <a:prstGeom prst="rect">
            <a:avLst/>
          </a:prstGeom>
        </p:spPr>
      </p:pic>
      <p:pic>
        <p:nvPicPr>
          <p:cNvPr id="11" name="Picture 10">
            <a:extLst>
              <a:ext uri="{FF2B5EF4-FFF2-40B4-BE49-F238E27FC236}">
                <a16:creationId xmlns:a16="http://schemas.microsoft.com/office/drawing/2014/main" id="{8256F1BD-F254-C5BD-72DB-DE91ADF187A5}"/>
              </a:ext>
            </a:extLst>
          </p:cNvPr>
          <p:cNvPicPr>
            <a:picLocks noChangeAspect="1"/>
          </p:cNvPicPr>
          <p:nvPr/>
        </p:nvPicPr>
        <p:blipFill>
          <a:blip r:embed="rId5"/>
          <a:stretch>
            <a:fillRect/>
          </a:stretch>
        </p:blipFill>
        <p:spPr>
          <a:xfrm>
            <a:off x="185080" y="3657474"/>
            <a:ext cx="3849373" cy="2320741"/>
          </a:xfrm>
          <a:prstGeom prst="rect">
            <a:avLst/>
          </a:prstGeom>
        </p:spPr>
      </p:pic>
      <p:pic>
        <p:nvPicPr>
          <p:cNvPr id="13" name="Picture 12">
            <a:extLst>
              <a:ext uri="{FF2B5EF4-FFF2-40B4-BE49-F238E27FC236}">
                <a16:creationId xmlns:a16="http://schemas.microsoft.com/office/drawing/2014/main" id="{EEAFCE1D-2902-681A-F02B-B9346271D1DE}"/>
              </a:ext>
            </a:extLst>
          </p:cNvPr>
          <p:cNvPicPr>
            <a:picLocks noChangeAspect="1"/>
          </p:cNvPicPr>
          <p:nvPr/>
        </p:nvPicPr>
        <p:blipFill>
          <a:blip r:embed="rId6"/>
          <a:stretch>
            <a:fillRect/>
          </a:stretch>
        </p:blipFill>
        <p:spPr>
          <a:xfrm>
            <a:off x="4034453" y="3583358"/>
            <a:ext cx="3789155" cy="2394857"/>
          </a:xfrm>
          <a:prstGeom prst="rect">
            <a:avLst/>
          </a:prstGeom>
        </p:spPr>
      </p:pic>
    </p:spTree>
    <p:extLst>
      <p:ext uri="{BB962C8B-B14F-4D97-AF65-F5344CB8AC3E}">
        <p14:creationId xmlns:p14="http://schemas.microsoft.com/office/powerpoint/2010/main" val="433001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14</a:t>
            </a:fld>
            <a:endParaRPr lang="en-US" dirty="0"/>
          </a:p>
        </p:txBody>
      </p:sp>
      <p:pic>
        <p:nvPicPr>
          <p:cNvPr id="5" name="Picture 4">
            <a:extLst>
              <a:ext uri="{FF2B5EF4-FFF2-40B4-BE49-F238E27FC236}">
                <a16:creationId xmlns:a16="http://schemas.microsoft.com/office/drawing/2014/main" id="{9F16B7EF-1E38-E297-18F3-583490DEF021}"/>
              </a:ext>
            </a:extLst>
          </p:cNvPr>
          <p:cNvPicPr>
            <a:picLocks noChangeAspect="1"/>
          </p:cNvPicPr>
          <p:nvPr/>
        </p:nvPicPr>
        <p:blipFill>
          <a:blip r:embed="rId3"/>
          <a:stretch>
            <a:fillRect/>
          </a:stretch>
        </p:blipFill>
        <p:spPr>
          <a:xfrm>
            <a:off x="1637193" y="1535771"/>
            <a:ext cx="5692633" cy="3452159"/>
          </a:xfrm>
          <a:prstGeom prst="rect">
            <a:avLst/>
          </a:prstGeom>
        </p:spPr>
      </p:pic>
      <p:sp>
        <p:nvSpPr>
          <p:cNvPr id="10" name="Rectangle 1">
            <a:extLst>
              <a:ext uri="{FF2B5EF4-FFF2-40B4-BE49-F238E27FC236}">
                <a16:creationId xmlns:a16="http://schemas.microsoft.com/office/drawing/2014/main" id="{8F69F058-CABE-1FEE-EE29-E6C2302056E2}"/>
              </a:ext>
            </a:extLst>
          </p:cNvPr>
          <p:cNvSpPr>
            <a:spLocks noGrp="1" noChangeArrowheads="1"/>
          </p:cNvSpPr>
          <p:nvPr>
            <p:ph idx="1"/>
          </p:nvPr>
        </p:nvSpPr>
        <p:spPr bwMode="auto">
          <a:xfrm>
            <a:off x="7944925" y="1622550"/>
            <a:ext cx="365713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The distribution of MSRP- PRICEEACH being symmetrical indicates that there is no significant skewness in the pricing deviations. This suggests that the prices are generally balanced around the MSRP.</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Distribution has long tails or outliers. This implies that there are occasional significant deviations from the MSRP, either much higher or lower.</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These outliers could be due to special promotions, discounts, or premium pricing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7" name="Title 2">
            <a:extLst>
              <a:ext uri="{FF2B5EF4-FFF2-40B4-BE49-F238E27FC236}">
                <a16:creationId xmlns:a16="http://schemas.microsoft.com/office/drawing/2014/main" id="{D901E114-93BA-FA5B-DCDD-E50A4F08CE28}"/>
              </a:ext>
            </a:extLst>
          </p:cNvPr>
          <p:cNvSpPr>
            <a:spLocks noGrp="1"/>
          </p:cNvSpPr>
          <p:nvPr>
            <p:ph type="title"/>
          </p:nvPr>
        </p:nvSpPr>
        <p:spPr>
          <a:xfrm>
            <a:off x="-480938" y="-11105"/>
            <a:ext cx="10254432" cy="879349"/>
          </a:xfrm>
        </p:spPr>
        <p:txBody>
          <a:bodyPr/>
          <a:lstStyle/>
          <a:p>
            <a:r>
              <a:rPr lang="en-US" dirty="0"/>
              <a:t>Bivariate Analysis – MSRP vs Sale Price</a:t>
            </a:r>
          </a:p>
        </p:txBody>
      </p:sp>
    </p:spTree>
    <p:extLst>
      <p:ext uri="{BB962C8B-B14F-4D97-AF65-F5344CB8AC3E}">
        <p14:creationId xmlns:p14="http://schemas.microsoft.com/office/powerpoint/2010/main" val="1368159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
        <p:nvSpPr>
          <p:cNvPr id="17" name="Title 2">
            <a:extLst>
              <a:ext uri="{FF2B5EF4-FFF2-40B4-BE49-F238E27FC236}">
                <a16:creationId xmlns:a16="http://schemas.microsoft.com/office/drawing/2014/main" id="{D901E114-93BA-FA5B-DCDD-E50A4F08CE28}"/>
              </a:ext>
            </a:extLst>
          </p:cNvPr>
          <p:cNvSpPr>
            <a:spLocks noGrp="1"/>
          </p:cNvSpPr>
          <p:nvPr>
            <p:ph type="title"/>
          </p:nvPr>
        </p:nvSpPr>
        <p:spPr>
          <a:xfrm>
            <a:off x="-628651" y="0"/>
            <a:ext cx="10254432" cy="879349"/>
          </a:xfrm>
        </p:spPr>
        <p:txBody>
          <a:bodyPr/>
          <a:lstStyle/>
          <a:p>
            <a:r>
              <a:rPr lang="en-US" dirty="0"/>
              <a:t>Bivariate Analysis – MSRP vs Sale Price</a:t>
            </a:r>
          </a:p>
        </p:txBody>
      </p:sp>
      <p:sp>
        <p:nvSpPr>
          <p:cNvPr id="3" name="Rectangle 1">
            <a:extLst>
              <a:ext uri="{FF2B5EF4-FFF2-40B4-BE49-F238E27FC236}">
                <a16:creationId xmlns:a16="http://schemas.microsoft.com/office/drawing/2014/main" id="{40261A53-80A3-6BD9-C7CC-250CBF5D2266}"/>
              </a:ext>
            </a:extLst>
          </p:cNvPr>
          <p:cNvSpPr>
            <a:spLocks noGrp="1" noChangeArrowheads="1"/>
          </p:cNvSpPr>
          <p:nvPr>
            <p:ph idx="1"/>
          </p:nvPr>
        </p:nvSpPr>
        <p:spPr bwMode="auto">
          <a:xfrm>
            <a:off x="7945438" y="879349"/>
            <a:ext cx="359007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Classic Cars</a:t>
            </a:r>
            <a:r>
              <a:rPr kumimoji="0" lang="en-US" altLang="en-US" sz="1600" b="0" i="0" u="none" strike="noStrike" cap="none" normalizeH="0" baseline="0" dirty="0">
                <a:ln>
                  <a:noFill/>
                </a:ln>
                <a:solidFill>
                  <a:schemeClr val="tx1"/>
                </a:solidFill>
                <a:effectLst/>
                <a:latin typeface="Arial" panose="020B0604020202020204" pitchFamily="34" charset="0"/>
              </a:rPr>
              <a:t> have the highest number of shipped orders (896) but also show significant cancellations (16) and orders on hold (12), indicating potential issues in order fulfillment or customer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Motorcycles</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Trucks and Buses</a:t>
            </a:r>
            <a:r>
              <a:rPr kumimoji="0" lang="en-US" altLang="en-US" sz="1600" b="0" i="0" u="none" strike="noStrike" cap="none" normalizeH="0" baseline="0" dirty="0">
                <a:ln>
                  <a:noFill/>
                </a:ln>
                <a:solidFill>
                  <a:schemeClr val="tx1"/>
                </a:solidFill>
                <a:effectLst/>
                <a:latin typeface="Arial" panose="020B0604020202020204" pitchFamily="34" charset="0"/>
              </a:rPr>
              <a:t> show a high proportion of orders shipped (306 and 275, respectively) with minimal issues, suggesting efficient order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Planes</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Ships</a:t>
            </a:r>
            <a:r>
              <a:rPr kumimoji="0" lang="en-US" altLang="en-US" sz="1600" b="0" i="0" u="none" strike="noStrike" cap="none" normalizeH="0" baseline="0" dirty="0">
                <a:ln>
                  <a:noFill/>
                </a:ln>
                <a:solidFill>
                  <a:schemeClr val="tx1"/>
                </a:solidFill>
                <a:effectLst/>
                <a:latin typeface="Arial" panose="020B0604020202020204" pitchFamily="34" charset="0"/>
              </a:rPr>
              <a:t> have notable numbers of cancellations (12 and 18, respectively) and disputed orders (2 and 1, respectively), which could indicate specific problems with these product lines.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Vintage Cars</a:t>
            </a:r>
            <a:r>
              <a:rPr kumimoji="0" lang="en-US" altLang="en-US" sz="1600" b="0" i="0" u="none" strike="noStrike" cap="none" normalizeH="0" baseline="0" dirty="0">
                <a:ln>
                  <a:noFill/>
                </a:ln>
                <a:solidFill>
                  <a:schemeClr val="tx1"/>
                </a:solidFill>
                <a:effectLst/>
                <a:latin typeface="Arial" panose="020B0604020202020204" pitchFamily="34" charset="0"/>
              </a:rPr>
              <a:t> also show a high number of shipped orders (529) but relatively high cancellations (13) and orders on hold (9), highlighting potential areas for improvement in managing these orders.</a:t>
            </a:r>
          </a:p>
        </p:txBody>
      </p:sp>
      <p:pic>
        <p:nvPicPr>
          <p:cNvPr id="6" name="Picture 5">
            <a:extLst>
              <a:ext uri="{FF2B5EF4-FFF2-40B4-BE49-F238E27FC236}">
                <a16:creationId xmlns:a16="http://schemas.microsoft.com/office/drawing/2014/main" id="{259ACE12-A1A5-47B1-89F2-816537D271CD}"/>
              </a:ext>
            </a:extLst>
          </p:cNvPr>
          <p:cNvPicPr>
            <a:picLocks noChangeAspect="1"/>
          </p:cNvPicPr>
          <p:nvPr/>
        </p:nvPicPr>
        <p:blipFill>
          <a:blip r:embed="rId3"/>
          <a:stretch>
            <a:fillRect/>
          </a:stretch>
        </p:blipFill>
        <p:spPr>
          <a:xfrm>
            <a:off x="656492" y="1425972"/>
            <a:ext cx="6774091" cy="4383754"/>
          </a:xfrm>
          <a:prstGeom prst="rect">
            <a:avLst/>
          </a:prstGeom>
        </p:spPr>
      </p:pic>
    </p:spTree>
    <p:extLst>
      <p:ext uri="{BB962C8B-B14F-4D97-AF65-F5344CB8AC3E}">
        <p14:creationId xmlns:p14="http://schemas.microsoft.com/office/powerpoint/2010/main" val="1938235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
        <p:nvSpPr>
          <p:cNvPr id="17" name="Title 2">
            <a:extLst>
              <a:ext uri="{FF2B5EF4-FFF2-40B4-BE49-F238E27FC236}">
                <a16:creationId xmlns:a16="http://schemas.microsoft.com/office/drawing/2014/main" id="{D901E114-93BA-FA5B-DCDD-E50A4F08CE28}"/>
              </a:ext>
            </a:extLst>
          </p:cNvPr>
          <p:cNvSpPr>
            <a:spLocks noGrp="1"/>
          </p:cNvSpPr>
          <p:nvPr>
            <p:ph type="title"/>
          </p:nvPr>
        </p:nvSpPr>
        <p:spPr>
          <a:xfrm>
            <a:off x="-272232" y="33775"/>
            <a:ext cx="10254432" cy="879349"/>
          </a:xfrm>
        </p:spPr>
        <p:txBody>
          <a:bodyPr/>
          <a:lstStyle/>
          <a:p>
            <a:r>
              <a:rPr lang="en-US" dirty="0"/>
              <a:t>Multivariate Analysis – Correlation Map</a:t>
            </a:r>
          </a:p>
        </p:txBody>
      </p:sp>
      <p:pic>
        <p:nvPicPr>
          <p:cNvPr id="5" name="Picture 4">
            <a:extLst>
              <a:ext uri="{FF2B5EF4-FFF2-40B4-BE49-F238E27FC236}">
                <a16:creationId xmlns:a16="http://schemas.microsoft.com/office/drawing/2014/main" id="{4A844459-4D9D-6549-BBF7-F3ACD5261963}"/>
              </a:ext>
            </a:extLst>
          </p:cNvPr>
          <p:cNvPicPr>
            <a:picLocks noChangeAspect="1"/>
          </p:cNvPicPr>
          <p:nvPr/>
        </p:nvPicPr>
        <p:blipFill>
          <a:blip r:embed="rId3"/>
          <a:stretch>
            <a:fillRect/>
          </a:stretch>
        </p:blipFill>
        <p:spPr>
          <a:xfrm>
            <a:off x="649277" y="879349"/>
            <a:ext cx="6626594" cy="5268348"/>
          </a:xfrm>
          <a:prstGeom prst="rect">
            <a:avLst/>
          </a:prstGeom>
        </p:spPr>
      </p:pic>
      <p:sp>
        <p:nvSpPr>
          <p:cNvPr id="7" name="Rectangle 1">
            <a:extLst>
              <a:ext uri="{FF2B5EF4-FFF2-40B4-BE49-F238E27FC236}">
                <a16:creationId xmlns:a16="http://schemas.microsoft.com/office/drawing/2014/main" id="{AAC836A7-3132-A4BE-DC4F-9784272B73EE}"/>
              </a:ext>
            </a:extLst>
          </p:cNvPr>
          <p:cNvSpPr>
            <a:spLocks noGrp="1" noChangeArrowheads="1"/>
          </p:cNvSpPr>
          <p:nvPr>
            <p:ph idx="1"/>
          </p:nvPr>
        </p:nvSpPr>
        <p:spPr bwMode="auto">
          <a:xfrm>
            <a:off x="7817306" y="962177"/>
            <a:ext cx="3616949"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There is a moderate negative correlation between the number of days since the last order (DAYS_SINCE_LASTORDER) and SALES. This suggests that customers who order more frequently tend to contribute more to total sales. </a:t>
            </a:r>
            <a:endParaRPr lang="en-US" altLang="en-US" sz="1400" dirty="0">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strong positive correlation between PRICEEACH and SALES (0.8) indicates that increasing the price of items tends to lead to higher total sales. This suggests that customers might perceive higher-priced items as higher quality or more desirable, influencing their purchasing decisions.</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positive correlation between MSRP and PRICEEACH (0.8) indicates that products with higher Manufacturer's Suggested Retail Prices (MSRP) tend to be sold at higher prices (PRICEEACH). This relationship underscores the importance of brand perception and pricing alignment with market expectations.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1701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17</a:t>
            </a:fld>
            <a:endParaRPr lang="en-US" dirty="0"/>
          </a:p>
        </p:txBody>
      </p:sp>
      <p:sp>
        <p:nvSpPr>
          <p:cNvPr id="17" name="Title 2">
            <a:extLst>
              <a:ext uri="{FF2B5EF4-FFF2-40B4-BE49-F238E27FC236}">
                <a16:creationId xmlns:a16="http://schemas.microsoft.com/office/drawing/2014/main" id="{D901E114-93BA-FA5B-DCDD-E50A4F08CE28}"/>
              </a:ext>
            </a:extLst>
          </p:cNvPr>
          <p:cNvSpPr>
            <a:spLocks noGrp="1"/>
          </p:cNvSpPr>
          <p:nvPr>
            <p:ph type="title"/>
          </p:nvPr>
        </p:nvSpPr>
        <p:spPr>
          <a:xfrm>
            <a:off x="-1307077" y="0"/>
            <a:ext cx="10254432" cy="879349"/>
          </a:xfrm>
        </p:spPr>
        <p:txBody>
          <a:bodyPr/>
          <a:lstStyle/>
          <a:p>
            <a:r>
              <a:rPr lang="en-US" dirty="0"/>
              <a:t>Multivariate Analysis – </a:t>
            </a:r>
            <a:r>
              <a:rPr lang="en-US" dirty="0" err="1"/>
              <a:t>PairPlot</a:t>
            </a:r>
            <a:endParaRPr lang="en-US" dirty="0"/>
          </a:p>
        </p:txBody>
      </p:sp>
      <p:sp>
        <p:nvSpPr>
          <p:cNvPr id="7" name="Rectangle 1">
            <a:extLst>
              <a:ext uri="{FF2B5EF4-FFF2-40B4-BE49-F238E27FC236}">
                <a16:creationId xmlns:a16="http://schemas.microsoft.com/office/drawing/2014/main" id="{AAC836A7-3132-A4BE-DC4F-9784272B73EE}"/>
              </a:ext>
            </a:extLst>
          </p:cNvPr>
          <p:cNvSpPr>
            <a:spLocks noGrp="1" noChangeArrowheads="1"/>
          </p:cNvSpPr>
          <p:nvPr>
            <p:ph idx="1"/>
          </p:nvPr>
        </p:nvSpPr>
        <p:spPr bwMode="auto">
          <a:xfrm>
            <a:off x="8173725" y="1234947"/>
            <a:ext cx="361694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As QUANTITYORDERED or PRICEEACH increases, SALES also tends to increase, showing that higher quantities or prices contribute to higher sales.</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Orders where longer days since the last order are associated with lower sales This suggests that customer purchasing patterns and sales performance are influenced by recency of orders.</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as </a:t>
            </a:r>
            <a:r>
              <a:rPr kumimoji="0" lang="en-US" altLang="en-US" sz="1600" b="0" i="0" u="none" strike="noStrike" cap="none" normalizeH="0" baseline="0" dirty="0">
                <a:ln>
                  <a:noFill/>
                </a:ln>
                <a:solidFill>
                  <a:schemeClr val="tx1"/>
                </a:solidFill>
                <a:effectLst/>
                <a:latin typeface="Arial Unicode MS"/>
              </a:rPr>
              <a:t>PRICEEACH</a:t>
            </a:r>
            <a:r>
              <a:rPr kumimoji="0" lang="en-US" altLang="en-US" sz="1600" b="0" i="0" u="none" strike="noStrike" cap="none" normalizeH="0" baseline="0" dirty="0">
                <a:ln>
                  <a:noFill/>
                </a:ln>
                <a:solidFill>
                  <a:schemeClr val="tx1"/>
                </a:solidFill>
                <a:effectLst/>
              </a:rPr>
              <a:t> increases, </a:t>
            </a:r>
            <a:r>
              <a:rPr kumimoji="0" lang="en-US" altLang="en-US" sz="1600" b="0" i="0" u="none" strike="noStrike" cap="none" normalizeH="0" baseline="0" dirty="0" err="1">
                <a:ln>
                  <a:noFill/>
                </a:ln>
                <a:solidFill>
                  <a:schemeClr val="tx1"/>
                </a:solidFill>
                <a:effectLst/>
                <a:latin typeface="Arial Unicode MS"/>
              </a:rPr>
              <a:t>MSRP_vs_PRICEEACH</a:t>
            </a:r>
            <a:r>
              <a:rPr kumimoji="0" lang="en-US" altLang="en-US" sz="1600" b="0" i="0" u="none" strike="noStrike" cap="none" normalizeH="0" baseline="0" dirty="0">
                <a:ln>
                  <a:noFill/>
                </a:ln>
                <a:solidFill>
                  <a:schemeClr val="tx1"/>
                </a:solidFill>
                <a:effectLst/>
              </a:rPr>
              <a:t> tends to decrease, and as </a:t>
            </a:r>
            <a:r>
              <a:rPr kumimoji="0" lang="en-US" altLang="en-US" sz="1600" b="0" i="0" u="none" strike="noStrike" cap="none" normalizeH="0" baseline="0" dirty="0">
                <a:ln>
                  <a:noFill/>
                </a:ln>
                <a:solidFill>
                  <a:schemeClr val="tx1"/>
                </a:solidFill>
                <a:effectLst/>
                <a:latin typeface="Arial Unicode MS"/>
              </a:rPr>
              <a:t>MSRP</a:t>
            </a:r>
            <a:r>
              <a:rPr kumimoji="0" lang="en-US" altLang="en-US" sz="1600" b="0" i="0" u="none" strike="noStrike" cap="none" normalizeH="0" baseline="0" dirty="0">
                <a:ln>
                  <a:noFill/>
                </a:ln>
                <a:solidFill>
                  <a:schemeClr val="tx1"/>
                </a:solidFill>
                <a:effectLst/>
              </a:rPr>
              <a:t> increases, </a:t>
            </a:r>
            <a:r>
              <a:rPr kumimoji="0" lang="en-US" altLang="en-US" sz="1600" b="0" i="0" u="none" strike="noStrike" cap="none" normalizeH="0" baseline="0" dirty="0" err="1">
                <a:ln>
                  <a:noFill/>
                </a:ln>
                <a:solidFill>
                  <a:schemeClr val="tx1"/>
                </a:solidFill>
                <a:effectLst/>
                <a:latin typeface="Arial Unicode MS"/>
              </a:rPr>
              <a:t>MSRP_vs_PRICEEACH</a:t>
            </a:r>
            <a:r>
              <a:rPr kumimoji="0" lang="en-US" altLang="en-US" sz="1600" b="0" i="0" u="none" strike="noStrike" cap="none" normalizeH="0" baseline="0" dirty="0">
                <a:ln>
                  <a:noFill/>
                </a:ln>
                <a:solidFill>
                  <a:schemeClr val="tx1"/>
                </a:solidFill>
                <a:effectLst/>
              </a:rPr>
              <a:t> tends to increase. This indicates deviations of the actual price from the manufacturer's suggested retail price and highlights potential pricing strategies or market behaviors.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0107A96-4F96-C803-08FD-E6073D3A304C}"/>
              </a:ext>
            </a:extLst>
          </p:cNvPr>
          <p:cNvPicPr>
            <a:picLocks noChangeAspect="1"/>
          </p:cNvPicPr>
          <p:nvPr/>
        </p:nvPicPr>
        <p:blipFill>
          <a:blip r:embed="rId3"/>
          <a:stretch>
            <a:fillRect/>
          </a:stretch>
        </p:blipFill>
        <p:spPr>
          <a:xfrm>
            <a:off x="1692534" y="810957"/>
            <a:ext cx="5819310" cy="5727955"/>
          </a:xfrm>
          <a:prstGeom prst="rect">
            <a:avLst/>
          </a:prstGeom>
        </p:spPr>
      </p:pic>
    </p:spTree>
    <p:extLst>
      <p:ext uri="{BB962C8B-B14F-4D97-AF65-F5344CB8AC3E}">
        <p14:creationId xmlns:p14="http://schemas.microsoft.com/office/powerpoint/2010/main" val="2807499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18</a:t>
            </a:fld>
            <a:endParaRPr lang="en-US" dirty="0"/>
          </a:p>
        </p:txBody>
      </p:sp>
      <p:sp>
        <p:nvSpPr>
          <p:cNvPr id="17" name="Title 2">
            <a:extLst>
              <a:ext uri="{FF2B5EF4-FFF2-40B4-BE49-F238E27FC236}">
                <a16:creationId xmlns:a16="http://schemas.microsoft.com/office/drawing/2014/main" id="{D901E114-93BA-FA5B-DCDD-E50A4F08CE28}"/>
              </a:ext>
            </a:extLst>
          </p:cNvPr>
          <p:cNvSpPr>
            <a:spLocks noGrp="1"/>
          </p:cNvSpPr>
          <p:nvPr>
            <p:ph type="title"/>
          </p:nvPr>
        </p:nvSpPr>
        <p:spPr>
          <a:xfrm>
            <a:off x="-2536109" y="-78658"/>
            <a:ext cx="10254432" cy="879349"/>
          </a:xfrm>
        </p:spPr>
        <p:txBody>
          <a:bodyPr/>
          <a:lstStyle/>
          <a:p>
            <a:r>
              <a:rPr lang="en-US" dirty="0"/>
              <a:t>Summary of Insights:</a:t>
            </a:r>
          </a:p>
        </p:txBody>
      </p:sp>
      <p:sp>
        <p:nvSpPr>
          <p:cNvPr id="3" name="Rectangle 1">
            <a:extLst>
              <a:ext uri="{FF2B5EF4-FFF2-40B4-BE49-F238E27FC236}">
                <a16:creationId xmlns:a16="http://schemas.microsoft.com/office/drawing/2014/main" id="{202BC6F9-9DFF-E5A3-55FF-7A89F98D5001}"/>
              </a:ext>
            </a:extLst>
          </p:cNvPr>
          <p:cNvSpPr>
            <a:spLocks noGrp="1" noChangeArrowheads="1"/>
          </p:cNvSpPr>
          <p:nvPr>
            <p:ph idx="1"/>
          </p:nvPr>
        </p:nvSpPr>
        <p:spPr bwMode="auto">
          <a:xfrm>
            <a:off x="283165" y="633074"/>
            <a:ext cx="11908835" cy="69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Frequency and Sales</a:t>
            </a:r>
            <a:r>
              <a:rPr kumimoji="0" lang="en-US" altLang="en-US" sz="1600" b="0" i="0" u="none" strike="noStrike" cap="none" normalizeH="0" baseline="0" dirty="0">
                <a:ln>
                  <a:noFill/>
                </a:ln>
                <a:solidFill>
                  <a:schemeClr val="tx1"/>
                </a:solidFill>
                <a:effectLst/>
                <a:latin typeface="Arial" panose="020B0604020202020204" pitchFamily="34" charset="0"/>
              </a:rPr>
              <a:t>: Customers ordering more frequently tend to contribute more to total sales, showing a moderate negative correlation between DAYS_SINCE_LASTORDER and SALES.</a:t>
            </a:r>
          </a:p>
          <a:p>
            <a:pPr marL="342900" marR="0" lvl="0" indent="-3429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Price Influence</a:t>
            </a:r>
            <a:r>
              <a:rPr kumimoji="0" lang="en-US" altLang="en-US" sz="1600" b="0" i="0" u="none" strike="noStrike" cap="none" normalizeH="0" baseline="0" dirty="0">
                <a:ln>
                  <a:noFill/>
                </a:ln>
                <a:solidFill>
                  <a:schemeClr val="tx1"/>
                </a:solidFill>
                <a:effectLst/>
                <a:latin typeface="Arial" panose="020B0604020202020204" pitchFamily="34" charset="0"/>
              </a:rPr>
              <a:t>: A strong positive correlation (0.8) between PRICEEACH and SALES suggests that higher-priced items lead to higher total sales, likely due to perceived quality or desirability.</a:t>
            </a:r>
          </a:p>
          <a:p>
            <a:pPr marL="342900" marR="0" lvl="0" indent="-3429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Product Line Performance</a:t>
            </a:r>
            <a:r>
              <a:rPr kumimoji="0" lang="en-US" altLang="en-US" sz="1600" b="0" i="0" u="none" strike="noStrike" cap="none" normalizeH="0" baseline="0" dirty="0">
                <a:ln>
                  <a:noFill/>
                </a:ln>
                <a:solidFill>
                  <a:schemeClr val="tx1"/>
                </a:solidFill>
                <a:effectLst/>
                <a:latin typeface="Arial" panose="020B0604020202020204" pitchFamily="34" charset="0"/>
              </a:rPr>
              <a:t>:</a:t>
            </a:r>
          </a:p>
          <a:p>
            <a:pPr lvl="1" eaLnBrk="0" fontAlgn="base" hangingPunct="0">
              <a:lnSpc>
                <a:spcPct val="100000"/>
              </a:lnSpc>
              <a:spcBef>
                <a:spcPts val="60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Classic Cars and Trucks and Buses stand out with higher sales, indicating strong market demand.</a:t>
            </a:r>
          </a:p>
          <a:p>
            <a:pPr lvl="1" eaLnBrk="0" fontAlgn="base" hangingPunct="0">
              <a:lnSpc>
                <a:spcPct val="100000"/>
              </a:lnSpc>
              <a:spcBef>
                <a:spcPts val="60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Ships and Trains have lower sales, suggesting a niche or specialized market.</a:t>
            </a:r>
          </a:p>
          <a:p>
            <a:pPr marL="342900" marR="0" lvl="0" indent="-3429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Geographical Insights</a:t>
            </a:r>
            <a:r>
              <a:rPr kumimoji="0" lang="en-US" altLang="en-US" sz="1600" b="0" i="0" u="none" strike="noStrike" cap="none" normalizeH="0" baseline="0" dirty="0">
                <a:ln>
                  <a:noFill/>
                </a:ln>
                <a:solidFill>
                  <a:schemeClr val="tx1"/>
                </a:solidFill>
                <a:effectLst/>
                <a:latin typeface="Arial" panose="020B0604020202020204" pitchFamily="34" charset="0"/>
              </a:rPr>
              <a:t>: While the USA leads in product quantity sold, overall sales across countries show consistent performance, indicating a balanced market presence.</a:t>
            </a:r>
          </a:p>
          <a:p>
            <a:pPr marL="342900" marR="0" lvl="0" indent="-3429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Order Status Impact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lvl="1" eaLnBrk="0" fontAlgn="base" hangingPunct="0">
              <a:lnSpc>
                <a:spcPct val="100000"/>
              </a:lnSpc>
              <a:spcBef>
                <a:spcPts val="60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Disputed orders have higher sales, possibly due to complexities in larger transactions, highlighting areas for improved dispute resolution.</a:t>
            </a:r>
          </a:p>
          <a:p>
            <a:pPr lvl="1" eaLnBrk="0" fontAlgn="base" hangingPunct="0">
              <a:lnSpc>
                <a:spcPct val="100000"/>
              </a:lnSpc>
              <a:spcBef>
                <a:spcPts val="60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High counts of successfully shipped orders reflect robust order processing and fulfillment capabilities.</a:t>
            </a:r>
          </a:p>
          <a:p>
            <a:pPr marL="342900" marR="0" lvl="0" indent="-3429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Deal Size Distribution</a:t>
            </a:r>
            <a:r>
              <a:rPr kumimoji="0" lang="en-US" altLang="en-US" sz="1600" b="0" i="0" u="none" strike="noStrike" cap="none" normalizeH="0" baseline="0" dirty="0">
                <a:ln>
                  <a:noFill/>
                </a:ln>
                <a:solidFill>
                  <a:schemeClr val="tx1"/>
                </a:solidFill>
                <a:effectLst/>
                <a:latin typeface="Arial" panose="020B0604020202020204" pitchFamily="34" charset="0"/>
              </a:rPr>
              <a:t>: Most deals fall into small and medium categories, indicating a focus on moderate transaction sizes.</a:t>
            </a:r>
          </a:p>
          <a:p>
            <a:pPr marL="342900" marR="0" lvl="0" indent="-3429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Price Distribution</a:t>
            </a:r>
            <a:r>
              <a:rPr kumimoji="0" lang="en-US" altLang="en-US" sz="1600" b="0" i="0" u="none" strike="noStrike" cap="none" normalizeH="0" baseline="0" dirty="0">
                <a:ln>
                  <a:noFill/>
                </a:ln>
                <a:solidFill>
                  <a:schemeClr val="tx1"/>
                </a:solidFill>
                <a:effectLst/>
                <a:latin typeface="Arial" panose="020B0604020202020204" pitchFamily="34" charset="0"/>
              </a:rPr>
              <a:t>: The distribution of MSRP vs. PRICEEACH shows symmetry, suggesting balanced pricing deviations around the MSRP with occasional outliers due to promotional or pricing strategies.</a:t>
            </a:r>
          </a:p>
          <a:p>
            <a:pPr marL="342900" marR="0" lvl="0" indent="-3429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Seasonal Sales Trends</a:t>
            </a:r>
            <a:r>
              <a:rPr kumimoji="0" lang="en-US" altLang="en-US" sz="1600" b="0" i="0" u="none" strike="noStrike" cap="none" normalizeH="0" baseline="0" dirty="0">
                <a:ln>
                  <a:noFill/>
                </a:ln>
                <a:solidFill>
                  <a:schemeClr val="tx1"/>
                </a:solidFill>
                <a:effectLst/>
                <a:latin typeface="Arial" panose="020B0604020202020204" pitchFamily="34" charset="0"/>
              </a:rPr>
              <a:t>:</a:t>
            </a:r>
          </a:p>
          <a:p>
            <a:pPr lvl="1" eaLnBrk="0" fontAlgn="base" hangingPunct="0">
              <a:lnSpc>
                <a:spcPct val="100000"/>
              </a:lnSpc>
              <a:spcBef>
                <a:spcPts val="60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Peak sales occur in November and October, likely driven by holiday shopping and seasonal promotions.</a:t>
            </a:r>
          </a:p>
          <a:p>
            <a:pPr lvl="1" eaLnBrk="0" fontAlgn="base" hangingPunct="0">
              <a:lnSpc>
                <a:spcPct val="100000"/>
              </a:lnSpc>
              <a:spcBef>
                <a:spcPts val="60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June records the lowest sales, suggesting a seasonal dip in customer demand during this period.</a:t>
            </a:r>
          </a:p>
          <a:p>
            <a:pPr marL="342900" marR="0" lvl="0" indent="-3429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Weekly Sales Patterns</a:t>
            </a:r>
            <a:r>
              <a:rPr kumimoji="0" lang="en-US" altLang="en-US" sz="1600" b="0" i="0" u="none" strike="noStrike" cap="none" normalizeH="0" baseline="0" dirty="0">
                <a:ln>
                  <a:noFill/>
                </a:ln>
                <a:solidFill>
                  <a:schemeClr val="tx1"/>
                </a:solidFill>
                <a:effectLst/>
                <a:latin typeface="Arial" panose="020B0604020202020204" pitchFamily="34" charset="0"/>
              </a:rPr>
              <a:t>:</a:t>
            </a:r>
          </a:p>
          <a:p>
            <a:pPr lvl="1" eaLnBrk="0" fontAlgn="base" hangingPunct="0">
              <a:lnSpc>
                <a:spcPct val="100000"/>
              </a:lnSpc>
              <a:spcBef>
                <a:spcPts val="60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Sundays consistently exhibit the highest sales, indicating increased customer activity and preference for weekend shopping.</a:t>
            </a:r>
          </a:p>
          <a:p>
            <a:pPr lvl="1" eaLnBrk="0" fontAlgn="base" hangingPunct="0">
              <a:lnSpc>
                <a:spcPct val="100000"/>
              </a:lnSpc>
              <a:spcBef>
                <a:spcPts val="60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Wednesdays show the lowest sales among weekdays, possibly influenced by reduced customer engagement midweek.</a:t>
            </a:r>
          </a:p>
          <a:p>
            <a:pPr lvl="1"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7789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4D17A1-8087-CD47-DE70-1ACD7DC0594B}"/>
              </a:ext>
            </a:extLst>
          </p:cNvPr>
          <p:cNvSpPr>
            <a:spLocks noGrp="1"/>
          </p:cNvSpPr>
          <p:nvPr>
            <p:ph type="title"/>
          </p:nvPr>
        </p:nvSpPr>
        <p:spPr/>
        <p:txBody>
          <a:bodyPr/>
          <a:lstStyle/>
          <a:p>
            <a:r>
              <a:rPr lang="en-US" dirty="0"/>
              <a:t>RFM Analysis</a:t>
            </a:r>
          </a:p>
        </p:txBody>
      </p:sp>
      <p:sp>
        <p:nvSpPr>
          <p:cNvPr id="7" name="Content Placeholder 6">
            <a:extLst>
              <a:ext uri="{FF2B5EF4-FFF2-40B4-BE49-F238E27FC236}">
                <a16:creationId xmlns:a16="http://schemas.microsoft.com/office/drawing/2014/main" id="{8077B2EF-B06B-3A20-C707-01959780BB4D}"/>
              </a:ext>
            </a:extLst>
          </p:cNvPr>
          <p:cNvSpPr>
            <a:spLocks noGrp="1"/>
          </p:cNvSpPr>
          <p:nvPr>
            <p:ph idx="1"/>
          </p:nvPr>
        </p:nvSpPr>
        <p:spPr>
          <a:xfrm>
            <a:off x="6951526" y="1709738"/>
            <a:ext cx="4788072" cy="4438991"/>
          </a:xfrm>
        </p:spPr>
        <p:txBody>
          <a:bodyPr>
            <a:normAutofit lnSpcReduction="10000"/>
          </a:bodyPr>
          <a:lstStyle/>
          <a:p>
            <a:pPr marL="0" indent="0">
              <a:buNone/>
            </a:pPr>
            <a:r>
              <a:rPr lang="en-IE" b="0" i="0" u="none" strike="noStrike" dirty="0">
                <a:solidFill>
                  <a:srgbClr val="374151"/>
                </a:solidFill>
                <a:effectLst/>
                <a:latin typeface="Arial" panose="020B0604020202020204" pitchFamily="34" charset="0"/>
                <a:cs typeface="Arial" panose="020B0604020202020204" pitchFamily="34" charset="0"/>
              </a:rPr>
              <a:t>What is RFM?</a:t>
            </a:r>
          </a:p>
          <a:p>
            <a:r>
              <a:rPr lang="en-US" b="0" i="0" u="none" strike="noStrike" dirty="0">
                <a:solidFill>
                  <a:srgbClr val="374151"/>
                </a:solidFill>
                <a:effectLst/>
                <a:latin typeface="Arial" panose="020B0604020202020204" pitchFamily="34" charset="0"/>
                <a:cs typeface="Arial" panose="020B0604020202020204" pitchFamily="34" charset="0"/>
              </a:rPr>
              <a:t>RFM (Recency, Frequency, Monetary) analysis is a behavior-based approach grouping customers into segments. It groups the customers on the basis of their previous purchase transactions. How recently, how often, and how much did a customer buy. RFM filters customers into various groups for the purpose of better service. There is a segment of customer who is the big spender but what if they purchased only once or how recently they purchased? Do they often purchase our product? Also, It helps managers to run an effective promotional campaign for personalized service</a:t>
            </a:r>
            <a:r>
              <a:rPr lang="en-IE" b="0" i="0" u="none" strike="noStrike" dirty="0">
                <a:solidFill>
                  <a:srgbClr val="374151"/>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5" name="Slide Number Placeholder 5">
            <a:extLst>
              <a:ext uri="{FF2B5EF4-FFF2-40B4-BE49-F238E27FC236}">
                <a16:creationId xmlns:a16="http://schemas.microsoft.com/office/drawing/2014/main" id="{B835CE9C-DAB0-52EA-F980-2A54B5651685}"/>
              </a:ext>
              <a:ext uri="{C183D7F6-B498-43B3-948B-1728B52AA6E4}">
                <adec:decorative xmlns:adec="http://schemas.microsoft.com/office/drawing/2017/decorative" val="1"/>
              </a:ext>
            </a:extLst>
          </p:cNvPr>
          <p:cNvSpPr txBox="1">
            <a:spLocks/>
          </p:cNvSpPr>
          <p:nvPr/>
        </p:nvSpPr>
        <p:spPr>
          <a:xfrm>
            <a:off x="47244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4A09A9-5501-47C1-A89A-A340965A2BE2}" type="slidenum">
              <a:rPr lang="en-US" smtClean="0">
                <a:solidFill>
                  <a:schemeClr val="tx1">
                    <a:lumMod val="65000"/>
                    <a:lumOff val="35000"/>
                  </a:schemeClr>
                </a:solidFill>
              </a:rPr>
              <a:pPr algn="ctr"/>
              <a:t>19</a:t>
            </a:fld>
            <a:endParaRPr lang="en-US" dirty="0">
              <a:solidFill>
                <a:schemeClr val="tx1">
                  <a:lumMod val="65000"/>
                  <a:lumOff val="35000"/>
                </a:schemeClr>
              </a:solidFill>
            </a:endParaRPr>
          </a:p>
        </p:txBody>
      </p:sp>
      <p:pic>
        <p:nvPicPr>
          <p:cNvPr id="8" name="Picture Placeholder 7">
            <a:extLst>
              <a:ext uri="{FF2B5EF4-FFF2-40B4-BE49-F238E27FC236}">
                <a16:creationId xmlns:a16="http://schemas.microsoft.com/office/drawing/2014/main" id="{6B6E0B23-BCC2-B5A6-F1BD-AF58E97F837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0103" r="20103"/>
          <a:stretch>
            <a:fillRect/>
          </a:stretch>
        </p:blipFill>
        <p:spPr/>
      </p:pic>
    </p:spTree>
    <p:extLst>
      <p:ext uri="{BB962C8B-B14F-4D97-AF65-F5344CB8AC3E}">
        <p14:creationId xmlns:p14="http://schemas.microsoft.com/office/powerpoint/2010/main" val="363692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33CEA6B-4142-ECF5-60D8-01B3C818CBF9}"/>
              </a:ext>
            </a:extLst>
          </p:cNvPr>
          <p:cNvSpPr>
            <a:spLocks noGrp="1"/>
          </p:cNvSpPr>
          <p:nvPr>
            <p:ph type="ctrTitle"/>
          </p:nvPr>
        </p:nvSpPr>
        <p:spPr>
          <a:xfrm>
            <a:off x="6869654" y="816078"/>
            <a:ext cx="4042719" cy="898394"/>
          </a:xfrm>
        </p:spPr>
        <p:txBody>
          <a:bodyPr/>
          <a:lstStyle/>
          <a:p>
            <a:r>
              <a:rPr lang="en-US" dirty="0"/>
              <a:t>Contents</a:t>
            </a:r>
          </a:p>
        </p:txBody>
      </p:sp>
      <p:sp>
        <p:nvSpPr>
          <p:cNvPr id="3" name="Content Placeholder 2">
            <a:extLst>
              <a:ext uri="{FF2B5EF4-FFF2-40B4-BE49-F238E27FC236}">
                <a16:creationId xmlns:a16="http://schemas.microsoft.com/office/drawing/2014/main" id="{803FFBBE-62F3-E101-79EB-D90D25B77F96}"/>
              </a:ext>
            </a:extLst>
          </p:cNvPr>
          <p:cNvSpPr>
            <a:spLocks noGrp="1" noChangeArrowheads="1"/>
          </p:cNvSpPr>
          <p:nvPr>
            <p:ph idx="1"/>
          </p:nvPr>
        </p:nvSpPr>
        <p:spPr bwMode="auto">
          <a:xfrm>
            <a:off x="6938656" y="2084093"/>
            <a:ext cx="47912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Problem Statement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Objective</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Data Overview</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Summary of Data</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Exploratory Data Analysis (EDA)</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RFM Analysis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Inferences and Recommendations </a:t>
            </a:r>
          </a:p>
        </p:txBody>
      </p:sp>
      <p:pic>
        <p:nvPicPr>
          <p:cNvPr id="7" name="Picture Placeholder 6">
            <a:extLst>
              <a:ext uri="{FF2B5EF4-FFF2-40B4-BE49-F238E27FC236}">
                <a16:creationId xmlns:a16="http://schemas.microsoft.com/office/drawing/2014/main" id="{74CA71E2-BFE1-95B8-E35E-BC07F097CD0F}"/>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2386" r="12386"/>
          <a:stretch>
            <a:fillRect/>
          </a:stretch>
        </p:blipFill>
        <p:spPr/>
      </p:pic>
    </p:spTree>
    <p:extLst>
      <p:ext uri="{BB962C8B-B14F-4D97-AF65-F5344CB8AC3E}">
        <p14:creationId xmlns:p14="http://schemas.microsoft.com/office/powerpoint/2010/main" val="2621860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1703746" y="-64421"/>
            <a:ext cx="6686550" cy="1226496"/>
          </a:xfrm>
        </p:spPr>
        <p:txBody>
          <a:bodyPr/>
          <a:lstStyle/>
          <a:p>
            <a:r>
              <a:rPr lang="en-US" dirty="0"/>
              <a:t>Parameters: </a:t>
            </a:r>
          </a:p>
        </p:txBody>
      </p:sp>
      <p:sp>
        <p:nvSpPr>
          <p:cNvPr id="4" name="Content Placeholder 3">
            <a:extLst>
              <a:ext uri="{FF2B5EF4-FFF2-40B4-BE49-F238E27FC236}">
                <a16:creationId xmlns:a16="http://schemas.microsoft.com/office/drawing/2014/main" id="{4F551874-8B09-B7A7-13AC-95BBE36C8232}"/>
              </a:ext>
            </a:extLst>
          </p:cNvPr>
          <p:cNvSpPr>
            <a:spLocks noGrp="1"/>
          </p:cNvSpPr>
          <p:nvPr>
            <p:ph idx="1"/>
          </p:nvPr>
        </p:nvSpPr>
        <p:spPr>
          <a:xfrm>
            <a:off x="355924" y="1001097"/>
            <a:ext cx="10767928" cy="2175183"/>
          </a:xfrm>
        </p:spPr>
        <p:txBody>
          <a:bodyPr>
            <a:normAutofit/>
          </a:bodyPr>
          <a:lstStyle/>
          <a:p>
            <a:pPr algn="l">
              <a:spcBef>
                <a:spcPts val="600"/>
              </a:spcBef>
              <a:spcAft>
                <a:spcPts val="0"/>
              </a:spcAft>
              <a:buFont typeface="Arial" panose="020B0604020202020204" pitchFamily="34" charset="0"/>
              <a:buChar char="•"/>
            </a:pPr>
            <a:r>
              <a:rPr lang="en-US" b="1" i="0" dirty="0">
                <a:effectLst/>
                <a:latin typeface="-apple-system"/>
              </a:rPr>
              <a:t>Recency (R): </a:t>
            </a:r>
            <a:r>
              <a:rPr lang="en-US" b="0" i="0" dirty="0">
                <a:effectLst/>
                <a:latin typeface="-apple-system"/>
              </a:rPr>
              <a:t>Who have purchased recently? Number of days since last order(least recency)</a:t>
            </a:r>
          </a:p>
          <a:p>
            <a:pPr algn="l">
              <a:spcBef>
                <a:spcPts val="600"/>
              </a:spcBef>
              <a:spcAft>
                <a:spcPts val="0"/>
              </a:spcAft>
              <a:buFont typeface="Arial" panose="020B0604020202020204" pitchFamily="34" charset="0"/>
              <a:buChar char="•"/>
            </a:pPr>
            <a:r>
              <a:rPr lang="en-US" b="1" i="0" dirty="0">
                <a:effectLst/>
                <a:latin typeface="-apple-system"/>
              </a:rPr>
              <a:t>Frequency (F): </a:t>
            </a:r>
            <a:r>
              <a:rPr lang="en-US" b="0" i="0" dirty="0">
                <a:effectLst/>
                <a:latin typeface="-apple-system"/>
              </a:rPr>
              <a:t>Who has purchased frequently? It means the total number of purchases. ( high frequency)</a:t>
            </a:r>
          </a:p>
          <a:p>
            <a:pPr algn="l">
              <a:spcBef>
                <a:spcPts val="600"/>
              </a:spcBef>
              <a:spcAft>
                <a:spcPts val="0"/>
              </a:spcAft>
              <a:buFont typeface="Arial" panose="020B0604020202020204" pitchFamily="34" charset="0"/>
              <a:buChar char="•"/>
            </a:pPr>
            <a:r>
              <a:rPr lang="en-US" b="1" i="0" dirty="0">
                <a:effectLst/>
                <a:latin typeface="-apple-system"/>
              </a:rPr>
              <a:t>Monetary Value(M): </a:t>
            </a:r>
            <a:r>
              <a:rPr lang="en-US" b="0" i="0" dirty="0">
                <a:effectLst/>
                <a:latin typeface="-apple-system"/>
              </a:rPr>
              <a:t>Who have high purchase amount? It means the total money customer spent </a:t>
            </a:r>
            <a:r>
              <a:rPr lang="en-US" b="0" i="0" dirty="0" err="1">
                <a:effectLst/>
                <a:latin typeface="-apple-system"/>
              </a:rPr>
              <a:t>i.e</a:t>
            </a:r>
            <a:r>
              <a:rPr lang="en-US" b="0" i="0" dirty="0">
                <a:effectLst/>
                <a:latin typeface="-apple-system"/>
              </a:rPr>
              <a:t> Sales (high monetary value)</a:t>
            </a:r>
          </a:p>
          <a:p>
            <a:pPr algn="l">
              <a:spcBef>
                <a:spcPts val="600"/>
              </a:spcBef>
              <a:spcAft>
                <a:spcPts val="0"/>
              </a:spcAft>
              <a:buFont typeface="Arial" panose="020B0604020202020204" pitchFamily="34" charset="0"/>
              <a:buChar char="•"/>
            </a:pPr>
            <a:r>
              <a:rPr lang="en-US" b="1" i="0" dirty="0">
                <a:effectLst/>
                <a:latin typeface="-apple-system"/>
              </a:rPr>
              <a:t>Auto-binning: </a:t>
            </a:r>
            <a:r>
              <a:rPr lang="en-US" b="0" i="0" dirty="0">
                <a:effectLst/>
                <a:latin typeface="-apple-system"/>
              </a:rPr>
              <a:t>Customers are segmented into four categories based on their </a:t>
            </a:r>
            <a:r>
              <a:rPr lang="en-US" dirty="0">
                <a:latin typeface="-apple-system"/>
              </a:rPr>
              <a:t>above </a:t>
            </a:r>
            <a:r>
              <a:rPr lang="en-US" b="0" i="0" dirty="0">
                <a:effectLst/>
                <a:latin typeface="-apple-system"/>
              </a:rPr>
              <a:t>scores (1 to 4). This segmentation helps in categorizing customers based on their value and </a:t>
            </a:r>
            <a:r>
              <a:rPr lang="en-US" b="0" i="0" dirty="0" err="1">
                <a:effectLst/>
                <a:latin typeface="-apple-system"/>
              </a:rPr>
              <a:t>behaviour</a:t>
            </a:r>
            <a:r>
              <a:rPr lang="en-US" b="0" i="0" dirty="0">
                <a:effectLst/>
                <a:latin typeface="-apple-system"/>
              </a:rPr>
              <a:t>.</a:t>
            </a:r>
          </a:p>
          <a:p>
            <a:pPr algn="l">
              <a:spcBef>
                <a:spcPts val="600"/>
              </a:spcBef>
              <a:spcAft>
                <a:spcPts val="0"/>
              </a:spcAft>
              <a:buFont typeface="Arial" panose="020B0604020202020204" pitchFamily="34" charset="0"/>
              <a:buChar char="•"/>
            </a:pPr>
            <a:endParaRPr lang="en-US" b="0" i="0" dirty="0">
              <a:effectLst/>
              <a:highlight>
                <a:srgbClr val="FFFFFF"/>
              </a:highlight>
              <a:latin typeface="-apple-system"/>
            </a:endParaRP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
        <p:nvSpPr>
          <p:cNvPr id="5" name="Title 2">
            <a:extLst>
              <a:ext uri="{FF2B5EF4-FFF2-40B4-BE49-F238E27FC236}">
                <a16:creationId xmlns:a16="http://schemas.microsoft.com/office/drawing/2014/main" id="{C7AC1A26-8217-39BE-F6B5-B238DF3D1EB6}"/>
              </a:ext>
            </a:extLst>
          </p:cNvPr>
          <p:cNvSpPr txBox="1">
            <a:spLocks/>
          </p:cNvSpPr>
          <p:nvPr/>
        </p:nvSpPr>
        <p:spPr>
          <a:xfrm>
            <a:off x="-1492353" y="2837272"/>
            <a:ext cx="6686550" cy="122649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Assumptions:</a:t>
            </a:r>
          </a:p>
        </p:txBody>
      </p:sp>
      <p:sp>
        <p:nvSpPr>
          <p:cNvPr id="7" name="Content Placeholder 3">
            <a:extLst>
              <a:ext uri="{FF2B5EF4-FFF2-40B4-BE49-F238E27FC236}">
                <a16:creationId xmlns:a16="http://schemas.microsoft.com/office/drawing/2014/main" id="{312140CD-EB4C-712D-4FDE-716E4A4F687C}"/>
              </a:ext>
            </a:extLst>
          </p:cNvPr>
          <p:cNvSpPr txBox="1">
            <a:spLocks/>
          </p:cNvSpPr>
          <p:nvPr/>
        </p:nvSpPr>
        <p:spPr>
          <a:xfrm>
            <a:off x="355924" y="3924863"/>
            <a:ext cx="10767928" cy="21751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1pPr>
            <a:lvl2pPr marL="742950" indent="-285750" algn="l" defTabSz="914400" rtl="0" eaLnBrk="1" latinLnBrk="0" hangingPunct="1">
              <a:lnSpc>
                <a:spcPct val="100000"/>
              </a:lnSpc>
              <a:spcBef>
                <a:spcPts val="1000"/>
              </a:spcBef>
              <a:spcAft>
                <a:spcPts val="800"/>
              </a:spcAft>
              <a:buFont typeface="Arial" panose="020B0604020202020204" pitchFamily="34" charset="0"/>
              <a:buChar char="•"/>
              <a:defRPr sz="1600" kern="1200">
                <a:solidFill>
                  <a:schemeClr val="tx1"/>
                </a:solidFill>
                <a:latin typeface="+mn-lt"/>
                <a:ea typeface="+mn-ea"/>
                <a:cs typeface="+mn-cs"/>
              </a:defRPr>
            </a:lvl2pPr>
            <a:lvl3pPr marL="1200150" indent="-285750" algn="l" defTabSz="914400" rtl="0" eaLnBrk="1" latinLnBrk="0" hangingPunct="1">
              <a:lnSpc>
                <a:spcPct val="100000"/>
              </a:lnSpc>
              <a:spcBef>
                <a:spcPts val="1000"/>
              </a:spcBef>
              <a:spcAft>
                <a:spcPts val="800"/>
              </a:spcAft>
              <a:buFont typeface="Arial" panose="020B0604020202020204" pitchFamily="34" charset="0"/>
              <a:buChar char="•"/>
              <a:defRPr sz="1400" kern="1200">
                <a:solidFill>
                  <a:schemeClr val="tx1"/>
                </a:solidFill>
                <a:latin typeface="+mn-lt"/>
                <a:ea typeface="+mn-ea"/>
                <a:cs typeface="+mn-cs"/>
              </a:defRPr>
            </a:lvl3pPr>
            <a:lvl4pPr marL="1543050" indent="-171450" algn="l" defTabSz="914400" rtl="0" eaLnBrk="1" latinLnBrk="0" hangingPunct="1">
              <a:lnSpc>
                <a:spcPct val="100000"/>
              </a:lnSpc>
              <a:spcBef>
                <a:spcPts val="1000"/>
              </a:spcBef>
              <a:spcAft>
                <a:spcPts val="800"/>
              </a:spcAft>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lnSpc>
                <a:spcPct val="100000"/>
              </a:lnSpc>
              <a:spcBef>
                <a:spcPts val="1000"/>
              </a:spcBef>
              <a:spcAft>
                <a:spcPts val="8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0"/>
              </a:spcAft>
            </a:pPr>
            <a:r>
              <a:rPr lang="en-US" sz="1600" b="1" dirty="0">
                <a:latin typeface="Arial" panose="020B0604020202020204" pitchFamily="34" charset="0"/>
                <a:cs typeface="Arial" panose="020B0604020202020204" pitchFamily="34" charset="0"/>
              </a:rPr>
              <a:t>Recent purchases are more indicative of customer engagement: </a:t>
            </a:r>
            <a:r>
              <a:rPr lang="en-US" sz="1600" dirty="0">
                <a:latin typeface="Arial" panose="020B0604020202020204" pitchFamily="34" charset="0"/>
                <a:cs typeface="Arial" panose="020B0604020202020204" pitchFamily="34" charset="0"/>
              </a:rPr>
              <a:t>The assumption is that customers who have made purchases more recently are likely to be more engaged with the company and its offerings. They may have higher potential for repeat purchases or upselling/cross-selling opportunities.</a:t>
            </a:r>
          </a:p>
          <a:p>
            <a:pPr>
              <a:spcBef>
                <a:spcPts val="600"/>
              </a:spcBef>
              <a:spcAft>
                <a:spcPts val="0"/>
              </a:spcAft>
            </a:pPr>
            <a:r>
              <a:rPr lang="en-US" sz="1600" b="1" dirty="0">
                <a:latin typeface="Arial" panose="020B0604020202020204" pitchFamily="34" charset="0"/>
                <a:cs typeface="Arial" panose="020B0604020202020204" pitchFamily="34" charset="0"/>
              </a:rPr>
              <a:t>Higher Frequency of purchases reflects customer loyalty: </a:t>
            </a:r>
            <a:r>
              <a:rPr lang="en-US" sz="1600" dirty="0">
                <a:latin typeface="Arial" panose="020B0604020202020204" pitchFamily="34" charset="0"/>
                <a:cs typeface="Arial" panose="020B0604020202020204" pitchFamily="34" charset="0"/>
              </a:rPr>
              <a:t>The assumption is that customers who make purchases more frequently are more loyal to the company. They may have a stronger connection to the brand, higher customer satisfaction, and a higher likelihood of recommending the company to others.</a:t>
            </a:r>
          </a:p>
          <a:p>
            <a:pPr>
              <a:spcBef>
                <a:spcPts val="600"/>
              </a:spcBef>
              <a:spcAft>
                <a:spcPts val="0"/>
              </a:spcAft>
            </a:pPr>
            <a:r>
              <a:rPr lang="en-US" sz="1600" b="1" dirty="0">
                <a:latin typeface="Arial" panose="020B0604020202020204" pitchFamily="34" charset="0"/>
                <a:cs typeface="Arial" panose="020B0604020202020204" pitchFamily="34" charset="0"/>
              </a:rPr>
              <a:t>Higher Monetary value indicates a higher spending customer: </a:t>
            </a:r>
            <a:r>
              <a:rPr lang="en-US" sz="1600" dirty="0">
                <a:latin typeface="Arial" panose="020B0604020202020204" pitchFamily="34" charset="0"/>
                <a:cs typeface="Arial" panose="020B0604020202020204" pitchFamily="34" charset="0"/>
              </a:rPr>
              <a:t>The assumption is that customers who generate higher monetary value through their purchases are likely to be more valuable and potentially more profitable for the business.</a:t>
            </a:r>
          </a:p>
          <a:p>
            <a:pPr>
              <a:spcBef>
                <a:spcPts val="600"/>
              </a:spcBef>
              <a:spcAft>
                <a:spcPts val="0"/>
              </a:spcAft>
            </a:pPr>
            <a:r>
              <a:rPr lang="en-US" sz="1600" b="1" dirty="0">
                <a:latin typeface="Arial" panose="020B0604020202020204" pitchFamily="34" charset="0"/>
                <a:cs typeface="Arial" panose="020B0604020202020204" pitchFamily="34" charset="0"/>
              </a:rPr>
              <a:t>Calculation of RFM Score: </a:t>
            </a:r>
            <a:r>
              <a:rPr lang="en-US" sz="1600" dirty="0">
                <a:latin typeface="Arial" panose="020B0604020202020204" pitchFamily="34" charset="0"/>
                <a:cs typeface="Arial" panose="020B0604020202020204" pitchFamily="34" charset="0"/>
              </a:rPr>
              <a:t>Maximum weightage is given to recency then frequency and then monetary. </a:t>
            </a:r>
          </a:p>
          <a:p>
            <a:pPr>
              <a:spcBef>
                <a:spcPts val="600"/>
              </a:spcBef>
              <a:spcAft>
                <a:spcPts val="0"/>
              </a:spcAft>
            </a:pPr>
            <a:endParaRPr lang="en-US" sz="1600" dirty="0">
              <a:latin typeface="Arial" panose="020B0604020202020204" pitchFamily="34" charset="0"/>
              <a:cs typeface="Arial" panose="020B0604020202020204" pitchFamily="34" charset="0"/>
            </a:endParaRPr>
          </a:p>
          <a:p>
            <a:pPr>
              <a:spcBef>
                <a:spcPts val="600"/>
              </a:spcBef>
              <a:spcAft>
                <a:spcPts val="0"/>
              </a:spcAft>
            </a:pPr>
            <a:endParaRPr lang="en-US" sz="1600" dirty="0">
              <a:latin typeface="Arial" panose="020B0604020202020204" pitchFamily="34" charset="0"/>
              <a:cs typeface="Arial" panose="020B0604020202020204" pitchFamily="34" charset="0"/>
            </a:endParaRPr>
          </a:p>
          <a:p>
            <a:pPr>
              <a:spcBef>
                <a:spcPts val="600"/>
              </a:spcBef>
              <a:spcAft>
                <a:spcPts val="0"/>
              </a:spcAft>
            </a:pPr>
            <a:endParaRPr lang="en-US" sz="1600" dirty="0">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8852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D4110699-8501-99C7-8CA4-08E758369606}"/>
              </a:ext>
            </a:extLst>
          </p:cNvPr>
          <p:cNvPicPr>
            <a:picLocks noGrp="1" noChangeAspect="1"/>
          </p:cNvPicPr>
          <p:nvPr>
            <p:ph idx="1"/>
          </p:nvPr>
        </p:nvPicPr>
        <p:blipFill>
          <a:blip r:embed="rId3"/>
          <a:stretch>
            <a:fillRect/>
          </a:stretch>
        </p:blipFill>
        <p:spPr>
          <a:xfrm>
            <a:off x="-33702" y="1866849"/>
            <a:ext cx="10015902" cy="3275422"/>
          </a:xfrm>
        </p:spPr>
      </p:pic>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1103978" y="-123414"/>
            <a:ext cx="6686550" cy="1226496"/>
          </a:xfrm>
        </p:spPr>
        <p:txBody>
          <a:bodyPr/>
          <a:lstStyle/>
          <a:p>
            <a:r>
              <a:rPr lang="en-US" dirty="0" err="1"/>
              <a:t>Knime</a:t>
            </a:r>
            <a:r>
              <a:rPr lang="en-US" dirty="0"/>
              <a:t> Workflow : </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21</a:t>
            </a:fld>
            <a:endParaRPr lang="en-US" dirty="0"/>
          </a:p>
        </p:txBody>
      </p:sp>
      <p:sp>
        <p:nvSpPr>
          <p:cNvPr id="11" name="TextBox 10">
            <a:extLst>
              <a:ext uri="{FF2B5EF4-FFF2-40B4-BE49-F238E27FC236}">
                <a16:creationId xmlns:a16="http://schemas.microsoft.com/office/drawing/2014/main" id="{F961709D-13EB-34E7-F606-7F6B316B2005}"/>
              </a:ext>
            </a:extLst>
          </p:cNvPr>
          <p:cNvSpPr txBox="1"/>
          <p:nvPr/>
        </p:nvSpPr>
        <p:spPr>
          <a:xfrm>
            <a:off x="493123" y="5759364"/>
            <a:ext cx="3023616" cy="369332"/>
          </a:xfrm>
          <a:prstGeom prst="rect">
            <a:avLst/>
          </a:prstGeom>
          <a:noFill/>
        </p:spPr>
        <p:txBody>
          <a:bodyPr wrap="square" rtlCol="0">
            <a:spAutoFit/>
          </a:bodyPr>
          <a:lstStyle/>
          <a:p>
            <a:r>
              <a:rPr lang="en-US" b="1" dirty="0">
                <a:latin typeface="Bookman Old Style" panose="02050604050505020204" pitchFamily="18" charset="0"/>
              </a:rPr>
              <a:t>Tool Used </a:t>
            </a:r>
          </a:p>
        </p:txBody>
      </p:sp>
      <p:pic>
        <p:nvPicPr>
          <p:cNvPr id="12" name="Picture 11" descr="A picture containing font, text, logo, graphics&#10;&#10;Description automatically generated">
            <a:extLst>
              <a:ext uri="{FF2B5EF4-FFF2-40B4-BE49-F238E27FC236}">
                <a16:creationId xmlns:a16="http://schemas.microsoft.com/office/drawing/2014/main" id="{A25E71AD-F7DE-4D9C-8609-85504348D5B6}"/>
              </a:ext>
            </a:extLst>
          </p:cNvPr>
          <p:cNvPicPr>
            <a:picLocks noChangeAspect="1"/>
          </p:cNvPicPr>
          <p:nvPr/>
        </p:nvPicPr>
        <p:blipFill>
          <a:blip r:embed="rId4"/>
          <a:stretch>
            <a:fillRect/>
          </a:stretch>
        </p:blipFill>
        <p:spPr>
          <a:xfrm>
            <a:off x="2239297" y="5222954"/>
            <a:ext cx="2610512" cy="1366168"/>
          </a:xfrm>
          <a:prstGeom prst="rect">
            <a:avLst/>
          </a:prstGeom>
        </p:spPr>
      </p:pic>
    </p:spTree>
    <p:extLst>
      <p:ext uri="{BB962C8B-B14F-4D97-AF65-F5344CB8AC3E}">
        <p14:creationId xmlns:p14="http://schemas.microsoft.com/office/powerpoint/2010/main" val="318675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1418610" y="0"/>
            <a:ext cx="6686550" cy="1226496"/>
          </a:xfrm>
        </p:spPr>
        <p:txBody>
          <a:bodyPr/>
          <a:lstStyle/>
          <a:p>
            <a:r>
              <a:rPr lang="en-US" dirty="0"/>
              <a:t>Output Table: </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22</a:t>
            </a:fld>
            <a:endParaRPr lang="en-US" dirty="0"/>
          </a:p>
        </p:txBody>
      </p:sp>
      <p:pic>
        <p:nvPicPr>
          <p:cNvPr id="14" name="Picture 13">
            <a:extLst>
              <a:ext uri="{FF2B5EF4-FFF2-40B4-BE49-F238E27FC236}">
                <a16:creationId xmlns:a16="http://schemas.microsoft.com/office/drawing/2014/main" id="{5C5E3961-FF0A-00A1-8CE9-4E5224F498AB}"/>
              </a:ext>
            </a:extLst>
          </p:cNvPr>
          <p:cNvPicPr>
            <a:picLocks noChangeAspect="1"/>
          </p:cNvPicPr>
          <p:nvPr/>
        </p:nvPicPr>
        <p:blipFill>
          <a:blip r:embed="rId3"/>
          <a:stretch>
            <a:fillRect/>
          </a:stretch>
        </p:blipFill>
        <p:spPr>
          <a:xfrm>
            <a:off x="471948" y="792271"/>
            <a:ext cx="10461523" cy="5351768"/>
          </a:xfrm>
          <a:prstGeom prst="rect">
            <a:avLst/>
          </a:prstGeom>
        </p:spPr>
      </p:pic>
      <p:sp>
        <p:nvSpPr>
          <p:cNvPr id="15" name="TextBox 14">
            <a:extLst>
              <a:ext uri="{FF2B5EF4-FFF2-40B4-BE49-F238E27FC236}">
                <a16:creationId xmlns:a16="http://schemas.microsoft.com/office/drawing/2014/main" id="{6E505168-384C-910C-CD31-2EB1E834BB92}"/>
              </a:ext>
            </a:extLst>
          </p:cNvPr>
          <p:cNvSpPr txBox="1"/>
          <p:nvPr/>
        </p:nvSpPr>
        <p:spPr>
          <a:xfrm>
            <a:off x="3852841" y="6352143"/>
            <a:ext cx="3044650" cy="369332"/>
          </a:xfrm>
          <a:prstGeom prst="rect">
            <a:avLst/>
          </a:prstGeom>
          <a:noFill/>
        </p:spPr>
        <p:txBody>
          <a:bodyPr wrap="square">
            <a:spAutoFit/>
          </a:bodyPr>
          <a:lstStyle/>
          <a:p>
            <a:r>
              <a:rPr lang="en-IN" dirty="0"/>
              <a:t>Table 3– Output table</a:t>
            </a:r>
          </a:p>
        </p:txBody>
      </p:sp>
    </p:spTree>
    <p:extLst>
      <p:ext uri="{BB962C8B-B14F-4D97-AF65-F5344CB8AC3E}">
        <p14:creationId xmlns:p14="http://schemas.microsoft.com/office/powerpoint/2010/main" val="4003790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2B79D-19BB-A27A-BF12-168FD59A7F97}"/>
              </a:ext>
            </a:extLst>
          </p:cNvPr>
          <p:cNvSpPr>
            <a:spLocks noGrp="1"/>
          </p:cNvSpPr>
          <p:nvPr>
            <p:ph type="title"/>
          </p:nvPr>
        </p:nvSpPr>
        <p:spPr>
          <a:xfrm>
            <a:off x="-356727" y="-180424"/>
            <a:ext cx="6686550" cy="1226496"/>
          </a:xfrm>
        </p:spPr>
        <p:txBody>
          <a:bodyPr/>
          <a:lstStyle/>
          <a:p>
            <a:r>
              <a:rPr lang="en-US" dirty="0"/>
              <a:t>Customer Segmentation</a:t>
            </a:r>
          </a:p>
        </p:txBody>
      </p:sp>
      <p:sp>
        <p:nvSpPr>
          <p:cNvPr id="2" name="Slide Number Placeholder 1">
            <a:extLst>
              <a:ext uri="{FF2B5EF4-FFF2-40B4-BE49-F238E27FC236}">
                <a16:creationId xmlns:a16="http://schemas.microsoft.com/office/drawing/2014/main" id="{1B772F09-F17A-BC5B-7621-505F7EA2EFBA}"/>
              </a:ext>
            </a:extLst>
          </p:cNvPr>
          <p:cNvSpPr>
            <a:spLocks noGrp="1"/>
          </p:cNvSpPr>
          <p:nvPr>
            <p:ph type="sldNum" sz="quarter" idx="12"/>
          </p:nvPr>
        </p:nvSpPr>
        <p:spPr/>
        <p:txBody>
          <a:bodyPr/>
          <a:lstStyle/>
          <a:p>
            <a:fld id="{294A09A9-5501-47C1-A89A-A340965A2BE2}" type="slidenum">
              <a:rPr lang="en-US" smtClean="0"/>
              <a:pPr/>
              <a:t>23</a:t>
            </a:fld>
            <a:endParaRPr lang="en-US" dirty="0"/>
          </a:p>
        </p:txBody>
      </p:sp>
      <p:sp>
        <p:nvSpPr>
          <p:cNvPr id="6" name="Rectangle 1">
            <a:extLst>
              <a:ext uri="{FF2B5EF4-FFF2-40B4-BE49-F238E27FC236}">
                <a16:creationId xmlns:a16="http://schemas.microsoft.com/office/drawing/2014/main" id="{C035A868-A55C-174F-FC7A-360B39E535E7}"/>
              </a:ext>
            </a:extLst>
          </p:cNvPr>
          <p:cNvSpPr>
            <a:spLocks noGrp="1" noChangeArrowheads="1"/>
          </p:cNvSpPr>
          <p:nvPr>
            <p:ph idx="1"/>
          </p:nvPr>
        </p:nvSpPr>
        <p:spPr bwMode="auto">
          <a:xfrm>
            <a:off x="319927" y="704443"/>
            <a:ext cx="11301802"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panose="020B0604020202020204" pitchFamily="34" charset="0"/>
              </a:rPr>
              <a:t>C</a:t>
            </a:r>
            <a:r>
              <a:rPr kumimoji="0" lang="en-US" altLang="en-US" sz="1400" b="0" i="0" u="none" strike="noStrike" cap="none" normalizeH="0" baseline="0" dirty="0">
                <a:ln>
                  <a:noFill/>
                </a:ln>
                <a:solidFill>
                  <a:schemeClr val="tx1"/>
                </a:solidFill>
                <a:effectLst/>
                <a:latin typeface="Arial" panose="020B0604020202020204" pitchFamily="34" charset="0"/>
              </a:rPr>
              <a:t>ustomers are segmented into 11 groups based on their RFM (Recency, Frequency, Monetary Value) scores.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Platinum Customer</a:t>
            </a:r>
            <a:r>
              <a:rPr kumimoji="0" lang="en-US" altLang="en-US" sz="1400" b="0" i="0" u="none" strike="noStrike" cap="none" normalizeH="0" baseline="0" dirty="0">
                <a:ln>
                  <a:noFill/>
                </a:ln>
                <a:solidFill>
                  <a:schemeClr val="tx1"/>
                </a:solidFill>
                <a:effectLst/>
                <a:latin typeface="Arial" panose="020B0604020202020204" pitchFamily="34" charset="0"/>
              </a:rPr>
              <a:t>: Customers with the highest RFM scores (444), indicating they are highly engaged, frequent buyers, and contribute significantly to revenue.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Very Loyal</a:t>
            </a:r>
            <a:r>
              <a:rPr kumimoji="0" lang="en-US" altLang="en-US" sz="1400" b="0" i="0" u="none" strike="noStrike" cap="none" normalizeH="0" baseline="0" dirty="0">
                <a:ln>
                  <a:noFill/>
                </a:ln>
                <a:solidFill>
                  <a:schemeClr val="tx1"/>
                </a:solidFill>
                <a:effectLst/>
                <a:latin typeface="Arial" panose="020B0604020202020204" pitchFamily="34" charset="0"/>
              </a:rPr>
              <a:t>: Customers with RFM scores between 433 and 443. They are very loyal and make frequent purchases, though slightly below the top tier in terms of overall engagement.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Loyal</a:t>
            </a:r>
            <a:r>
              <a:rPr kumimoji="0" lang="en-US" altLang="en-US" sz="1400" b="0" i="0" u="none" strike="noStrike" cap="none" normalizeH="0" baseline="0" dirty="0">
                <a:ln>
                  <a:noFill/>
                </a:ln>
                <a:solidFill>
                  <a:schemeClr val="tx1"/>
                </a:solidFill>
                <a:effectLst/>
                <a:latin typeface="Arial" panose="020B0604020202020204" pitchFamily="34" charset="0"/>
              </a:rPr>
              <a:t>: Customers with RFM scores between 421 and 432. They are transitioning towards becoming very loyal customers, showing increasing frequency and monetary value.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rPr>
              <a:t>Recent Customer</a:t>
            </a:r>
            <a:r>
              <a:rPr kumimoji="0" lang="en-US" altLang="en-US" sz="1400" b="0" i="0" u="none" strike="noStrike" cap="none" normalizeH="0" baseline="0" dirty="0">
                <a:ln>
                  <a:noFill/>
                </a:ln>
                <a:solidFill>
                  <a:schemeClr val="tx1"/>
                </a:solidFill>
                <a:effectLst/>
                <a:latin typeface="Arial" panose="020B0604020202020204" pitchFamily="34" charset="0"/>
              </a:rPr>
              <a:t>: Customers with RFM scores between 344 and 420. These are customers who have made recent purchases but may not yet demonstrate high frequency or monetary value.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Arial" panose="020B0604020202020204" pitchFamily="34" charset="0"/>
              </a:rPr>
              <a:t>Potential Customer</a:t>
            </a:r>
            <a:r>
              <a:rPr kumimoji="0" lang="en-US" altLang="en-US" sz="1400" b="0" i="0" u="none" strike="noStrike" cap="none" normalizeH="0" baseline="0" dirty="0">
                <a:ln>
                  <a:noFill/>
                </a:ln>
                <a:solidFill>
                  <a:schemeClr val="tx1"/>
                </a:solidFill>
                <a:effectLst/>
                <a:latin typeface="Arial" panose="020B0604020202020204" pitchFamily="34" charset="0"/>
              </a:rPr>
              <a:t>: Customers with RFM scores between 323 and 343. They show potential for becoming more engaged with the brand, possibly increasing their frequency and spending.</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Arial" panose="020B0604020202020204" pitchFamily="34" charset="0"/>
              </a:rPr>
              <a:t>Late Bloomer</a:t>
            </a:r>
            <a:r>
              <a:rPr kumimoji="0" lang="en-US" altLang="en-US" sz="1400" b="0" i="0" u="none" strike="noStrike" cap="none" normalizeH="0" baseline="0" dirty="0">
                <a:ln>
                  <a:noFill/>
                </a:ln>
                <a:solidFill>
                  <a:schemeClr val="tx1"/>
                </a:solidFill>
                <a:effectLst/>
                <a:latin typeface="Arial" panose="020B0604020202020204" pitchFamily="34" charset="0"/>
              </a:rPr>
              <a:t>: Customers with RFM scores between 311 and 322. These are customers who are showing improvement or increased engagement later than others, potentially indicating a recent uptick in activity.</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Arial" panose="020B0604020202020204" pitchFamily="34" charset="0"/>
              </a:rPr>
              <a:t>Losing Customer</a:t>
            </a:r>
            <a:r>
              <a:rPr kumimoji="0" lang="en-US" altLang="en-US" sz="1400" b="0" i="0" u="none" strike="noStrike" cap="none" normalizeH="0" baseline="0" dirty="0">
                <a:ln>
                  <a:noFill/>
                </a:ln>
                <a:solidFill>
                  <a:schemeClr val="tx1"/>
                </a:solidFill>
                <a:effectLst/>
                <a:latin typeface="Arial" panose="020B0604020202020204" pitchFamily="34" charset="0"/>
              </a:rPr>
              <a:t>: Customers with RFM scores between 224 and 310. They have shown a decline in engagement compared to previous periods, possibly indicating decreased frequency or spending.</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Arial" panose="020B0604020202020204" pitchFamily="34" charset="0"/>
              </a:rPr>
              <a:t>High Risk Customer</a:t>
            </a:r>
            <a:r>
              <a:rPr kumimoji="0" lang="en-US" altLang="en-US" sz="1400" b="0" i="0" u="none" strike="noStrike" cap="none" normalizeH="0" baseline="0" dirty="0">
                <a:ln>
                  <a:noFill/>
                </a:ln>
                <a:solidFill>
                  <a:schemeClr val="tx1"/>
                </a:solidFill>
                <a:effectLst/>
                <a:latin typeface="Arial" panose="020B0604020202020204" pitchFamily="34" charset="0"/>
              </a:rPr>
              <a:t>: Customers with RFM scores between 212 and 223. They are at higher risk of becoming inactive or churning due to declining engagement levels.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solidFill>
                <a:effectLst/>
                <a:latin typeface="Arial" panose="020B0604020202020204" pitchFamily="34" charset="0"/>
              </a:rPr>
              <a:t>Almost Lost Customer</a:t>
            </a:r>
            <a:r>
              <a:rPr kumimoji="0" lang="en-US" altLang="en-US" sz="1400" b="0" i="0" u="none" strike="noStrike" cap="none" normalizeH="0" baseline="0" dirty="0">
                <a:ln>
                  <a:noFill/>
                </a:ln>
                <a:solidFill>
                  <a:schemeClr val="tx1"/>
                </a:solidFill>
                <a:effectLst/>
                <a:latin typeface="Arial" panose="020B0604020202020204" pitchFamily="34" charset="0"/>
              </a:rPr>
              <a:t>: Customers with RFM scores between 124 and 211. These customers are at risk of being lost due to very low engagement levels and infrequent purchases.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1" i="0" u="none" strike="noStrike" cap="none" normalizeH="0" baseline="0" dirty="0">
                <a:ln>
                  <a:noFill/>
                </a:ln>
                <a:solidFill>
                  <a:schemeClr val="tx1"/>
                </a:solidFill>
                <a:effectLst/>
                <a:latin typeface="Arial" panose="020B0604020202020204" pitchFamily="34" charset="0"/>
              </a:rPr>
              <a:t>Evasive Customer</a:t>
            </a:r>
            <a:r>
              <a:rPr kumimoji="0" lang="en-US" altLang="en-US" sz="1400" b="0" i="0" u="none" strike="noStrike" cap="none" normalizeH="0" baseline="0" dirty="0">
                <a:ln>
                  <a:noFill/>
                </a:ln>
                <a:solidFill>
                  <a:schemeClr val="tx1"/>
                </a:solidFill>
                <a:effectLst/>
                <a:latin typeface="Arial" panose="020B0604020202020204" pitchFamily="34" charset="0"/>
              </a:rPr>
              <a:t>: Customers with RFM scores between 112 and 123. They are actively disengaging or evading interactions with the brand, showing minimal activity.</a:t>
            </a:r>
          </a:p>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altLang="en-US" sz="1400" b="1" i="0" u="none" strike="noStrike" cap="none" normalizeH="0" baseline="0" dirty="0">
                <a:ln>
                  <a:noFill/>
                </a:ln>
                <a:solidFill>
                  <a:schemeClr val="tx1"/>
                </a:solidFill>
                <a:effectLst/>
                <a:latin typeface="Arial" panose="020B0604020202020204" pitchFamily="34" charset="0"/>
              </a:rPr>
              <a:t>Lost Customer</a:t>
            </a:r>
            <a:r>
              <a:rPr kumimoji="0" lang="en-US" altLang="en-US" sz="1400" b="0" i="0" u="none" strike="noStrike" cap="none" normalizeH="0" baseline="0" dirty="0">
                <a:ln>
                  <a:noFill/>
                </a:ln>
                <a:solidFill>
                  <a:schemeClr val="tx1"/>
                </a:solidFill>
                <a:effectLst/>
                <a:latin typeface="Arial" panose="020B0604020202020204" pitchFamily="34" charset="0"/>
              </a:rPr>
              <a:t>: Customers with RFM scores below 112. These are customers who have not engaged recently and are considered lost or inactive.</a:t>
            </a:r>
          </a:p>
          <a:p>
            <a:pPr marL="0" marR="0" lvl="0" indent="0" algn="l" defTabSz="914400" rtl="0" eaLnBrk="0" fontAlgn="base" latinLnBrk="0" hangingPunct="0">
              <a:lnSpc>
                <a:spcPct val="100000"/>
              </a:lnSpc>
              <a:spcBef>
                <a:spcPct val="0"/>
              </a:spcBef>
              <a:spcAft>
                <a:spcPct val="0"/>
              </a:spcAft>
              <a:buClrTx/>
              <a:buSzTx/>
              <a:buFontTx/>
              <a:buAutoNum type="arabicPeriod" startAt="11"/>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Each category provides insights into customer behavior and helps in tailoring specific marketing strategies or retention efforts to maximize customer lifetime value and overall profitability. The categorization allows businesses to prioritize their efforts effectively based on the current engagement and loyalty levels of their customer 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6812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0C46EA4-FA3A-3B93-0312-90D2A0E382A6}"/>
              </a:ext>
            </a:extLst>
          </p:cNvPr>
          <p:cNvSpPr>
            <a:spLocks noGrp="1"/>
          </p:cNvSpPr>
          <p:nvPr>
            <p:ph type="ctrTitle"/>
          </p:nvPr>
        </p:nvSpPr>
        <p:spPr/>
        <p:txBody>
          <a:bodyPr/>
          <a:lstStyle/>
          <a:p>
            <a:r>
              <a:rPr lang="en-US" dirty="0"/>
              <a:t>Inferences and Recommendation</a:t>
            </a:r>
          </a:p>
        </p:txBody>
      </p:sp>
      <p:pic>
        <p:nvPicPr>
          <p:cNvPr id="11" name="Picture Placeholder 10">
            <a:extLst>
              <a:ext uri="{FF2B5EF4-FFF2-40B4-BE49-F238E27FC236}">
                <a16:creationId xmlns:a16="http://schemas.microsoft.com/office/drawing/2014/main" id="{2F2B74C3-989E-B430-92A8-502D69DD914D}"/>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2456" r="12456"/>
          <a:stretch>
            <a:fillRect/>
          </a:stretch>
        </p:blipFill>
        <p:spPr/>
      </p:pic>
    </p:spTree>
    <p:extLst>
      <p:ext uri="{BB962C8B-B14F-4D97-AF65-F5344CB8AC3E}">
        <p14:creationId xmlns:p14="http://schemas.microsoft.com/office/powerpoint/2010/main" val="1705170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99D7-359B-A80C-D6BC-298915223C1E}"/>
              </a:ext>
            </a:extLst>
          </p:cNvPr>
          <p:cNvSpPr>
            <a:spLocks noGrp="1"/>
          </p:cNvSpPr>
          <p:nvPr>
            <p:ph type="title"/>
          </p:nvPr>
        </p:nvSpPr>
        <p:spPr>
          <a:xfrm>
            <a:off x="-978161" y="-420752"/>
            <a:ext cx="11430000" cy="1941577"/>
          </a:xfrm>
        </p:spPr>
        <p:txBody>
          <a:bodyPr/>
          <a:lstStyle/>
          <a:p>
            <a:r>
              <a:rPr lang="en-US" dirty="0"/>
              <a:t>Customer Demographics based on RFM: </a:t>
            </a:r>
          </a:p>
        </p:txBody>
      </p:sp>
      <p:sp>
        <p:nvSpPr>
          <p:cNvPr id="4" name="Content Placeholder 3">
            <a:extLst>
              <a:ext uri="{FF2B5EF4-FFF2-40B4-BE49-F238E27FC236}">
                <a16:creationId xmlns:a16="http://schemas.microsoft.com/office/drawing/2014/main" id="{C40C833C-71CA-81D2-46FD-7FA5F31F5D28}"/>
              </a:ext>
            </a:extLst>
          </p:cNvPr>
          <p:cNvSpPr>
            <a:spLocks noGrp="1"/>
          </p:cNvSpPr>
          <p:nvPr>
            <p:ph idx="10"/>
          </p:nvPr>
        </p:nvSpPr>
        <p:spPr>
          <a:xfrm>
            <a:off x="6509047" y="1776278"/>
            <a:ext cx="5009499" cy="4147453"/>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Late Bloomer (14 customers)</a:t>
            </a:r>
            <a:r>
              <a:rPr kumimoji="0" lang="en-US" altLang="en-US" sz="1800" b="0" i="0" u="none" strike="noStrike" cap="none" normalizeH="0" baseline="0" dirty="0">
                <a:ln>
                  <a:noFill/>
                </a:ln>
                <a:solidFill>
                  <a:schemeClr val="tx1"/>
                </a:solidFill>
                <a:effectLst/>
                <a:latin typeface="Arial" panose="020B0604020202020204" pitchFamily="34" charset="0"/>
              </a:rPr>
              <a:t>: Customers showing recent engagement improvements, ripe for targeted campaigns to boost loyalty.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Evasive Customer (13 customers)</a:t>
            </a:r>
            <a:r>
              <a:rPr kumimoji="0" lang="en-US" altLang="en-US" sz="1800" b="0" i="0" u="none" strike="noStrike" cap="none" normalizeH="0" baseline="0" dirty="0">
                <a:ln>
                  <a:noFill/>
                </a:ln>
                <a:solidFill>
                  <a:schemeClr val="tx1"/>
                </a:solidFill>
                <a:effectLst/>
                <a:latin typeface="Arial" panose="020B0604020202020204" pitchFamily="34" charset="0"/>
              </a:rPr>
              <a:t>: Minimal engagement; strategies needed to understand and address their disinterest.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Platinum Customer (11 customers)</a:t>
            </a:r>
            <a:r>
              <a:rPr kumimoji="0" lang="en-US" altLang="en-US" sz="1800" b="0" i="0" u="none" strike="noStrike" cap="none" normalizeH="0" baseline="0" dirty="0">
                <a:ln>
                  <a:noFill/>
                </a:ln>
                <a:solidFill>
                  <a:schemeClr val="tx1"/>
                </a:solidFill>
                <a:effectLst/>
                <a:latin typeface="Arial" panose="020B0604020202020204" pitchFamily="34" charset="0"/>
              </a:rPr>
              <a:t>: Top-tier, highly engaged customers warranting personalized attention to maintain loyalty and maximize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Loyal (11 customers)</a:t>
            </a:r>
            <a:r>
              <a:rPr kumimoji="0" lang="en-US" altLang="en-US" sz="1800" b="0" i="0" u="none" strike="noStrike" cap="none" normalizeH="0" baseline="0" dirty="0">
                <a:ln>
                  <a:noFill/>
                </a:ln>
                <a:solidFill>
                  <a:schemeClr val="tx1"/>
                </a:solidFill>
                <a:effectLst/>
                <a:latin typeface="Arial" panose="020B0604020202020204" pitchFamily="34" charset="0"/>
              </a:rPr>
              <a:t>: Potential for increased loyalty; strategies to nurture these customers can accelerate their transition to Platinum status.</a:t>
            </a:r>
          </a:p>
        </p:txBody>
      </p:sp>
      <p:sp>
        <p:nvSpPr>
          <p:cNvPr id="5" name="Slide Number Placeholder 4">
            <a:extLst>
              <a:ext uri="{FF2B5EF4-FFF2-40B4-BE49-F238E27FC236}">
                <a16:creationId xmlns:a16="http://schemas.microsoft.com/office/drawing/2014/main" id="{3089F861-F28C-E99B-8205-B78240817751}"/>
              </a:ext>
            </a:extLst>
          </p:cNvPr>
          <p:cNvSpPr>
            <a:spLocks noGrp="1"/>
          </p:cNvSpPr>
          <p:nvPr>
            <p:ph type="sldNum" sz="quarter" idx="12"/>
          </p:nvPr>
        </p:nvSpPr>
        <p:spPr/>
        <p:txBody>
          <a:bodyPr/>
          <a:lstStyle/>
          <a:p>
            <a:fld id="{294A09A9-5501-47C1-A89A-A340965A2BE2}" type="slidenum">
              <a:rPr lang="en-US" smtClean="0"/>
              <a:pPr/>
              <a:t>25</a:t>
            </a:fld>
            <a:endParaRPr lang="en-US" dirty="0"/>
          </a:p>
        </p:txBody>
      </p:sp>
      <p:pic>
        <p:nvPicPr>
          <p:cNvPr id="12" name="Picture 11">
            <a:extLst>
              <a:ext uri="{FF2B5EF4-FFF2-40B4-BE49-F238E27FC236}">
                <a16:creationId xmlns:a16="http://schemas.microsoft.com/office/drawing/2014/main" id="{6EE94064-DED4-9307-B517-9D89279CD3FA}"/>
              </a:ext>
            </a:extLst>
          </p:cNvPr>
          <p:cNvPicPr>
            <a:picLocks noChangeAspect="1"/>
          </p:cNvPicPr>
          <p:nvPr/>
        </p:nvPicPr>
        <p:blipFill>
          <a:blip r:embed="rId3"/>
          <a:stretch>
            <a:fillRect/>
          </a:stretch>
        </p:blipFill>
        <p:spPr>
          <a:xfrm>
            <a:off x="185961" y="1520825"/>
            <a:ext cx="6114285" cy="4147452"/>
          </a:xfrm>
          <a:prstGeom prst="rect">
            <a:avLst/>
          </a:prstGeom>
        </p:spPr>
      </p:pic>
    </p:spTree>
    <p:extLst>
      <p:ext uri="{BB962C8B-B14F-4D97-AF65-F5344CB8AC3E}">
        <p14:creationId xmlns:p14="http://schemas.microsoft.com/office/powerpoint/2010/main" val="3797006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99D7-359B-A80C-D6BC-298915223C1E}"/>
              </a:ext>
            </a:extLst>
          </p:cNvPr>
          <p:cNvSpPr>
            <a:spLocks noGrp="1"/>
          </p:cNvSpPr>
          <p:nvPr>
            <p:ph type="title"/>
          </p:nvPr>
        </p:nvSpPr>
        <p:spPr>
          <a:xfrm>
            <a:off x="-1587762" y="-525733"/>
            <a:ext cx="11430000" cy="1941577"/>
          </a:xfrm>
        </p:spPr>
        <p:txBody>
          <a:bodyPr/>
          <a:lstStyle/>
          <a:p>
            <a:r>
              <a:rPr lang="en-US" dirty="0"/>
              <a:t>Recency vs Frequency vs Monetary</a:t>
            </a:r>
          </a:p>
        </p:txBody>
      </p:sp>
      <p:sp>
        <p:nvSpPr>
          <p:cNvPr id="4" name="Content Placeholder 3">
            <a:extLst>
              <a:ext uri="{FF2B5EF4-FFF2-40B4-BE49-F238E27FC236}">
                <a16:creationId xmlns:a16="http://schemas.microsoft.com/office/drawing/2014/main" id="{C40C833C-71CA-81D2-46FD-7FA5F31F5D28}"/>
              </a:ext>
            </a:extLst>
          </p:cNvPr>
          <p:cNvSpPr>
            <a:spLocks noGrp="1"/>
          </p:cNvSpPr>
          <p:nvPr>
            <p:ph idx="10"/>
          </p:nvPr>
        </p:nvSpPr>
        <p:spPr>
          <a:xfrm>
            <a:off x="6715432" y="4229302"/>
            <a:ext cx="5132439" cy="1375086"/>
          </a:xfrm>
        </p:spPr>
        <p:txBody>
          <a:bodyPr>
            <a:normAutofit/>
          </a:bodyPr>
          <a:lstStyle/>
          <a:p>
            <a:r>
              <a:rPr lang="en-IE" dirty="0">
                <a:solidFill>
                  <a:srgbClr val="374151"/>
                </a:solidFill>
                <a:latin typeface="Arial" panose="020B0604020202020204" pitchFamily="34" charset="0"/>
                <a:cs typeface="Arial" panose="020B0604020202020204" pitchFamily="34" charset="0"/>
              </a:rPr>
              <a:t>There are few outliers in Frequency and monetary suggesting </a:t>
            </a:r>
            <a:r>
              <a:rPr lang="en-US" dirty="0">
                <a:latin typeface="Arial" panose="020B0604020202020204" pitchFamily="34" charset="0"/>
                <a:cs typeface="Arial" panose="020B0604020202020204" pitchFamily="34" charset="0"/>
              </a:rPr>
              <a:t>Customers with unusually high purchase frequencies and Customers with exceptionally high spending levels compared to others are present in the dataset</a:t>
            </a:r>
          </a:p>
        </p:txBody>
      </p:sp>
      <p:sp>
        <p:nvSpPr>
          <p:cNvPr id="5" name="Slide Number Placeholder 4">
            <a:extLst>
              <a:ext uri="{FF2B5EF4-FFF2-40B4-BE49-F238E27FC236}">
                <a16:creationId xmlns:a16="http://schemas.microsoft.com/office/drawing/2014/main" id="{3089F861-F28C-E99B-8205-B78240817751}"/>
              </a:ext>
            </a:extLst>
          </p:cNvPr>
          <p:cNvSpPr>
            <a:spLocks noGrp="1"/>
          </p:cNvSpPr>
          <p:nvPr>
            <p:ph type="sldNum" sz="quarter" idx="12"/>
          </p:nvPr>
        </p:nvSpPr>
        <p:spPr/>
        <p:txBody>
          <a:bodyPr/>
          <a:lstStyle/>
          <a:p>
            <a:fld id="{294A09A9-5501-47C1-A89A-A340965A2BE2}" type="slidenum">
              <a:rPr lang="en-US" smtClean="0"/>
              <a:pPr/>
              <a:t>26</a:t>
            </a:fld>
            <a:endParaRPr lang="en-US" dirty="0"/>
          </a:p>
        </p:txBody>
      </p:sp>
      <p:pic>
        <p:nvPicPr>
          <p:cNvPr id="6" name="Picture 5">
            <a:extLst>
              <a:ext uri="{FF2B5EF4-FFF2-40B4-BE49-F238E27FC236}">
                <a16:creationId xmlns:a16="http://schemas.microsoft.com/office/drawing/2014/main" id="{A259EE1A-FA94-282F-A140-F937F214CFE5}"/>
              </a:ext>
            </a:extLst>
          </p:cNvPr>
          <p:cNvPicPr>
            <a:picLocks noChangeAspect="1"/>
          </p:cNvPicPr>
          <p:nvPr/>
        </p:nvPicPr>
        <p:blipFill>
          <a:blip r:embed="rId3"/>
          <a:stretch>
            <a:fillRect/>
          </a:stretch>
        </p:blipFill>
        <p:spPr>
          <a:xfrm>
            <a:off x="487309" y="888978"/>
            <a:ext cx="5432628" cy="2707260"/>
          </a:xfrm>
          <a:prstGeom prst="rect">
            <a:avLst/>
          </a:prstGeom>
        </p:spPr>
      </p:pic>
      <p:pic>
        <p:nvPicPr>
          <p:cNvPr id="9" name="Picture 8">
            <a:extLst>
              <a:ext uri="{FF2B5EF4-FFF2-40B4-BE49-F238E27FC236}">
                <a16:creationId xmlns:a16="http://schemas.microsoft.com/office/drawing/2014/main" id="{BEDD32D6-772D-DFEB-C85C-D47853F948A4}"/>
              </a:ext>
            </a:extLst>
          </p:cNvPr>
          <p:cNvPicPr>
            <a:picLocks noChangeAspect="1"/>
          </p:cNvPicPr>
          <p:nvPr/>
        </p:nvPicPr>
        <p:blipFill>
          <a:blip r:embed="rId4"/>
          <a:stretch>
            <a:fillRect/>
          </a:stretch>
        </p:blipFill>
        <p:spPr>
          <a:xfrm>
            <a:off x="6096000" y="888978"/>
            <a:ext cx="5368413" cy="2761951"/>
          </a:xfrm>
          <a:prstGeom prst="rect">
            <a:avLst/>
          </a:prstGeom>
        </p:spPr>
      </p:pic>
      <p:pic>
        <p:nvPicPr>
          <p:cNvPr id="11" name="Picture 10">
            <a:extLst>
              <a:ext uri="{FF2B5EF4-FFF2-40B4-BE49-F238E27FC236}">
                <a16:creationId xmlns:a16="http://schemas.microsoft.com/office/drawing/2014/main" id="{F9228367-49A5-E317-7893-78733E3E2093}"/>
              </a:ext>
            </a:extLst>
          </p:cNvPr>
          <p:cNvPicPr>
            <a:picLocks noChangeAspect="1"/>
          </p:cNvPicPr>
          <p:nvPr/>
        </p:nvPicPr>
        <p:blipFill>
          <a:blip r:embed="rId5"/>
          <a:stretch>
            <a:fillRect/>
          </a:stretch>
        </p:blipFill>
        <p:spPr>
          <a:xfrm>
            <a:off x="599768" y="3428999"/>
            <a:ext cx="5320169" cy="2778358"/>
          </a:xfrm>
          <a:prstGeom prst="rect">
            <a:avLst/>
          </a:prstGeom>
        </p:spPr>
      </p:pic>
    </p:spTree>
    <p:extLst>
      <p:ext uri="{BB962C8B-B14F-4D97-AF65-F5344CB8AC3E}">
        <p14:creationId xmlns:p14="http://schemas.microsoft.com/office/powerpoint/2010/main" val="384856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99D7-359B-A80C-D6BC-298915223C1E}"/>
              </a:ext>
            </a:extLst>
          </p:cNvPr>
          <p:cNvSpPr>
            <a:spLocks noGrp="1"/>
          </p:cNvSpPr>
          <p:nvPr>
            <p:ph type="title"/>
          </p:nvPr>
        </p:nvSpPr>
        <p:spPr>
          <a:xfrm>
            <a:off x="-978161" y="-420752"/>
            <a:ext cx="11430000" cy="1941577"/>
          </a:xfrm>
        </p:spPr>
        <p:txBody>
          <a:bodyPr/>
          <a:lstStyle/>
          <a:p>
            <a:r>
              <a:rPr lang="en-US" dirty="0"/>
              <a:t>Best 5 Customers</a:t>
            </a:r>
          </a:p>
        </p:txBody>
      </p:sp>
      <p:sp>
        <p:nvSpPr>
          <p:cNvPr id="4" name="Content Placeholder 3">
            <a:extLst>
              <a:ext uri="{FF2B5EF4-FFF2-40B4-BE49-F238E27FC236}">
                <a16:creationId xmlns:a16="http://schemas.microsoft.com/office/drawing/2014/main" id="{C40C833C-71CA-81D2-46FD-7FA5F31F5D28}"/>
              </a:ext>
            </a:extLst>
          </p:cNvPr>
          <p:cNvSpPr>
            <a:spLocks noGrp="1"/>
          </p:cNvSpPr>
          <p:nvPr>
            <p:ph idx="10"/>
          </p:nvPr>
        </p:nvSpPr>
        <p:spPr>
          <a:xfrm>
            <a:off x="430133" y="3973663"/>
            <a:ext cx="11331734" cy="1375086"/>
          </a:xfrm>
        </p:spPr>
        <p:txBody>
          <a:bodyPr>
            <a:normAutofit/>
          </a:bodyPr>
          <a:lstStyle/>
          <a:p>
            <a:r>
              <a:rPr lang="en-IE" b="0" i="0" u="none" strike="noStrike" dirty="0">
                <a:solidFill>
                  <a:srgbClr val="374151"/>
                </a:solidFill>
                <a:effectLst/>
                <a:latin typeface="Arial" panose="020B0604020202020204" pitchFamily="34" charset="0"/>
                <a:cs typeface="Arial" panose="020B0604020202020204" pitchFamily="34" charset="0"/>
              </a:rPr>
              <a:t>The top 5 best customers are determined by calculating the RFM score, which is the sum of scores for Monetary, Recency, and Frequency. Higher RFM scores (444) indicate more valuable customers.</a:t>
            </a:r>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089F861-F28C-E99B-8205-B78240817751}"/>
              </a:ext>
            </a:extLst>
          </p:cNvPr>
          <p:cNvSpPr>
            <a:spLocks noGrp="1"/>
          </p:cNvSpPr>
          <p:nvPr>
            <p:ph type="sldNum" sz="quarter" idx="12"/>
          </p:nvPr>
        </p:nvSpPr>
        <p:spPr/>
        <p:txBody>
          <a:bodyPr/>
          <a:lstStyle/>
          <a:p>
            <a:fld id="{294A09A9-5501-47C1-A89A-A340965A2BE2}" type="slidenum">
              <a:rPr lang="en-US" smtClean="0"/>
              <a:pPr/>
              <a:t>27</a:t>
            </a:fld>
            <a:endParaRPr lang="en-US" dirty="0"/>
          </a:p>
        </p:txBody>
      </p:sp>
      <p:pic>
        <p:nvPicPr>
          <p:cNvPr id="6" name="Picture 5">
            <a:extLst>
              <a:ext uri="{FF2B5EF4-FFF2-40B4-BE49-F238E27FC236}">
                <a16:creationId xmlns:a16="http://schemas.microsoft.com/office/drawing/2014/main" id="{BB746F11-CFEA-AD42-D25A-E6DF9237E118}"/>
              </a:ext>
            </a:extLst>
          </p:cNvPr>
          <p:cNvPicPr>
            <a:picLocks noChangeAspect="1"/>
          </p:cNvPicPr>
          <p:nvPr/>
        </p:nvPicPr>
        <p:blipFill>
          <a:blip r:embed="rId3"/>
          <a:stretch>
            <a:fillRect/>
          </a:stretch>
        </p:blipFill>
        <p:spPr>
          <a:xfrm>
            <a:off x="1241852" y="1253942"/>
            <a:ext cx="8886403" cy="2344664"/>
          </a:xfrm>
          <a:prstGeom prst="rect">
            <a:avLst/>
          </a:prstGeom>
        </p:spPr>
      </p:pic>
    </p:spTree>
    <p:extLst>
      <p:ext uri="{BB962C8B-B14F-4D97-AF65-F5344CB8AC3E}">
        <p14:creationId xmlns:p14="http://schemas.microsoft.com/office/powerpoint/2010/main" val="2850825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99D7-359B-A80C-D6BC-298915223C1E}"/>
              </a:ext>
            </a:extLst>
          </p:cNvPr>
          <p:cNvSpPr>
            <a:spLocks noGrp="1"/>
          </p:cNvSpPr>
          <p:nvPr>
            <p:ph type="title"/>
          </p:nvPr>
        </p:nvSpPr>
        <p:spPr>
          <a:xfrm>
            <a:off x="-2217027" y="-442158"/>
            <a:ext cx="13170161" cy="1941577"/>
          </a:xfrm>
        </p:spPr>
        <p:txBody>
          <a:bodyPr/>
          <a:lstStyle/>
          <a:p>
            <a:r>
              <a:rPr lang="en-US" dirty="0"/>
              <a:t>Customers on the Verge of Churning: </a:t>
            </a:r>
          </a:p>
        </p:txBody>
      </p:sp>
      <p:sp>
        <p:nvSpPr>
          <p:cNvPr id="4" name="Content Placeholder 3">
            <a:extLst>
              <a:ext uri="{FF2B5EF4-FFF2-40B4-BE49-F238E27FC236}">
                <a16:creationId xmlns:a16="http://schemas.microsoft.com/office/drawing/2014/main" id="{C40C833C-71CA-81D2-46FD-7FA5F31F5D28}"/>
              </a:ext>
            </a:extLst>
          </p:cNvPr>
          <p:cNvSpPr>
            <a:spLocks noGrp="1"/>
          </p:cNvSpPr>
          <p:nvPr>
            <p:ph idx="10"/>
          </p:nvPr>
        </p:nvSpPr>
        <p:spPr>
          <a:xfrm>
            <a:off x="285180" y="3983495"/>
            <a:ext cx="11331734" cy="1375086"/>
          </a:xfrm>
        </p:spPr>
        <p:txBody>
          <a:bodyPr>
            <a:normAutofit/>
          </a:bodyPr>
          <a:lstStyle/>
          <a:p>
            <a:r>
              <a:rPr lang="en-IE" b="0" i="0" u="none" strike="noStrike" dirty="0">
                <a:solidFill>
                  <a:srgbClr val="374151"/>
                </a:solidFill>
                <a:effectLst/>
                <a:latin typeface="Bookman Old Style" panose="02050604050505020204" pitchFamily="18" charset="0"/>
              </a:rPr>
              <a:t>The customers with very low to low recency, high to moderate monetary value, and high to moderate purchase frequency are at an increased risk of churning</a:t>
            </a:r>
            <a:endParaRPr lang="en-US" dirty="0">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3089F861-F28C-E99B-8205-B78240817751}"/>
              </a:ext>
            </a:extLst>
          </p:cNvPr>
          <p:cNvSpPr>
            <a:spLocks noGrp="1"/>
          </p:cNvSpPr>
          <p:nvPr>
            <p:ph type="sldNum" sz="quarter" idx="12"/>
          </p:nvPr>
        </p:nvSpPr>
        <p:spPr/>
        <p:txBody>
          <a:bodyPr/>
          <a:lstStyle/>
          <a:p>
            <a:fld id="{294A09A9-5501-47C1-A89A-A340965A2BE2}" type="slidenum">
              <a:rPr lang="en-US" smtClean="0"/>
              <a:pPr/>
              <a:t>28</a:t>
            </a:fld>
            <a:endParaRPr lang="en-US" dirty="0"/>
          </a:p>
        </p:txBody>
      </p:sp>
      <p:sp>
        <p:nvSpPr>
          <p:cNvPr id="3" name="Rectangle 1">
            <a:extLst>
              <a:ext uri="{FF2B5EF4-FFF2-40B4-BE49-F238E27FC236}">
                <a16:creationId xmlns:a16="http://schemas.microsoft.com/office/drawing/2014/main" id="{BA587D24-A618-9FA2-EEA1-047DAA6DF53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08789817-4692-2C0F-5E61-9DB0B997AE42}"/>
              </a:ext>
            </a:extLst>
          </p:cNvPr>
          <p:cNvPicPr>
            <a:picLocks noChangeAspect="1"/>
          </p:cNvPicPr>
          <p:nvPr/>
        </p:nvPicPr>
        <p:blipFill>
          <a:blip r:embed="rId3"/>
          <a:stretch>
            <a:fillRect/>
          </a:stretch>
        </p:blipFill>
        <p:spPr>
          <a:xfrm>
            <a:off x="1732584" y="1189989"/>
            <a:ext cx="9117973" cy="2401550"/>
          </a:xfrm>
          <a:prstGeom prst="rect">
            <a:avLst/>
          </a:prstGeom>
        </p:spPr>
      </p:pic>
    </p:spTree>
    <p:extLst>
      <p:ext uri="{BB962C8B-B14F-4D97-AF65-F5344CB8AC3E}">
        <p14:creationId xmlns:p14="http://schemas.microsoft.com/office/powerpoint/2010/main" val="1886136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99D7-359B-A80C-D6BC-298915223C1E}"/>
              </a:ext>
            </a:extLst>
          </p:cNvPr>
          <p:cNvSpPr>
            <a:spLocks noGrp="1"/>
          </p:cNvSpPr>
          <p:nvPr>
            <p:ph type="title"/>
          </p:nvPr>
        </p:nvSpPr>
        <p:spPr>
          <a:xfrm>
            <a:off x="-3092096" y="-342094"/>
            <a:ext cx="11430000" cy="1941577"/>
          </a:xfrm>
        </p:spPr>
        <p:txBody>
          <a:bodyPr/>
          <a:lstStyle/>
          <a:p>
            <a:r>
              <a:rPr lang="en-US" dirty="0"/>
              <a:t>Top 5 Lost Customers</a:t>
            </a:r>
          </a:p>
        </p:txBody>
      </p:sp>
      <p:sp>
        <p:nvSpPr>
          <p:cNvPr id="4" name="Content Placeholder 3">
            <a:extLst>
              <a:ext uri="{FF2B5EF4-FFF2-40B4-BE49-F238E27FC236}">
                <a16:creationId xmlns:a16="http://schemas.microsoft.com/office/drawing/2014/main" id="{C40C833C-71CA-81D2-46FD-7FA5F31F5D28}"/>
              </a:ext>
            </a:extLst>
          </p:cNvPr>
          <p:cNvSpPr>
            <a:spLocks noGrp="1"/>
          </p:cNvSpPr>
          <p:nvPr>
            <p:ph idx="10"/>
          </p:nvPr>
        </p:nvSpPr>
        <p:spPr>
          <a:xfrm>
            <a:off x="430133" y="3973663"/>
            <a:ext cx="11331734" cy="1375086"/>
          </a:xfrm>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1800" b="0" i="0" u="none" strike="noStrike" kern="1200" cap="none" spc="0" normalizeH="0" baseline="0" noProof="0" dirty="0">
                <a:ln>
                  <a:noFill/>
                </a:ln>
                <a:solidFill>
                  <a:srgbClr val="374151"/>
                </a:solidFill>
                <a:effectLst/>
                <a:uLnTx/>
                <a:uFillTx/>
                <a:latin typeface="Arial" panose="020B0604020202020204" pitchFamily="34" charset="0"/>
                <a:cs typeface="Arial" panose="020B0604020202020204" pitchFamily="34" charset="0"/>
              </a:rPr>
              <a:t>Customers with low frequency of purchases, indicating reduced engagement.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1800" b="0" i="0" u="none" strike="noStrike" kern="1200" cap="none" spc="0" normalizeH="0" baseline="0" noProof="0" dirty="0">
                <a:ln>
                  <a:noFill/>
                </a:ln>
                <a:solidFill>
                  <a:srgbClr val="374151"/>
                </a:solidFill>
                <a:effectLst/>
                <a:uLnTx/>
                <a:uFillTx/>
                <a:latin typeface="Arial" panose="020B0604020202020204" pitchFamily="34" charset="0"/>
                <a:cs typeface="Arial" panose="020B0604020202020204" pitchFamily="34" charset="0"/>
              </a:rPr>
              <a:t>Customers with low recency, implying prolonged inactivity.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E" sz="1800" b="0" i="0" u="none" strike="noStrike" kern="1200" cap="none" spc="0" normalizeH="0" baseline="0" noProof="0" dirty="0">
                <a:ln>
                  <a:noFill/>
                </a:ln>
                <a:solidFill>
                  <a:srgbClr val="374151"/>
                </a:solidFill>
                <a:effectLst/>
                <a:uLnTx/>
                <a:uFillTx/>
                <a:latin typeface="Arial" panose="020B0604020202020204" pitchFamily="34" charset="0"/>
                <a:cs typeface="Arial" panose="020B0604020202020204" pitchFamily="34" charset="0"/>
              </a:rPr>
              <a:t>Customers with low monetary value, suggesting decreased spending</a:t>
            </a:r>
            <a:r>
              <a:rPr lang="en-IE" b="0" i="0" u="none" strike="noStrike" dirty="0">
                <a:solidFill>
                  <a:srgbClr val="374151"/>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089F861-F28C-E99B-8205-B78240817751}"/>
              </a:ext>
            </a:extLst>
          </p:cNvPr>
          <p:cNvSpPr>
            <a:spLocks noGrp="1"/>
          </p:cNvSpPr>
          <p:nvPr>
            <p:ph type="sldNum" sz="quarter" idx="12"/>
          </p:nvPr>
        </p:nvSpPr>
        <p:spPr/>
        <p:txBody>
          <a:bodyPr/>
          <a:lstStyle/>
          <a:p>
            <a:fld id="{294A09A9-5501-47C1-A89A-A340965A2BE2}" type="slidenum">
              <a:rPr lang="en-US" smtClean="0"/>
              <a:pPr/>
              <a:t>29</a:t>
            </a:fld>
            <a:endParaRPr lang="en-US" dirty="0"/>
          </a:p>
        </p:txBody>
      </p:sp>
      <p:pic>
        <p:nvPicPr>
          <p:cNvPr id="7" name="Picture 6">
            <a:extLst>
              <a:ext uri="{FF2B5EF4-FFF2-40B4-BE49-F238E27FC236}">
                <a16:creationId xmlns:a16="http://schemas.microsoft.com/office/drawing/2014/main" id="{CDE88EBB-B59F-9F92-9A4E-2ECAD0DB9089}"/>
              </a:ext>
            </a:extLst>
          </p:cNvPr>
          <p:cNvPicPr>
            <a:picLocks noChangeAspect="1"/>
          </p:cNvPicPr>
          <p:nvPr/>
        </p:nvPicPr>
        <p:blipFill>
          <a:blip r:embed="rId3"/>
          <a:stretch>
            <a:fillRect/>
          </a:stretch>
        </p:blipFill>
        <p:spPr>
          <a:xfrm>
            <a:off x="2559391" y="1317523"/>
            <a:ext cx="8177418" cy="2077686"/>
          </a:xfrm>
          <a:prstGeom prst="rect">
            <a:avLst/>
          </a:prstGeom>
        </p:spPr>
      </p:pic>
    </p:spTree>
    <p:extLst>
      <p:ext uri="{BB962C8B-B14F-4D97-AF65-F5344CB8AC3E}">
        <p14:creationId xmlns:p14="http://schemas.microsoft.com/office/powerpoint/2010/main" val="271024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B8C1-5051-6D93-D1A7-8C93D190644B}"/>
              </a:ext>
            </a:extLst>
          </p:cNvPr>
          <p:cNvSpPr>
            <a:spLocks noGrp="1"/>
          </p:cNvSpPr>
          <p:nvPr>
            <p:ph type="title"/>
          </p:nvPr>
        </p:nvSpPr>
        <p:spPr>
          <a:xfrm>
            <a:off x="0" y="551909"/>
            <a:ext cx="6850625" cy="1187098"/>
          </a:xfrm>
        </p:spPr>
        <p:txBody>
          <a:bodyPr/>
          <a:lstStyle/>
          <a:p>
            <a:r>
              <a:rPr lang="en-US" sz="4400" b="1" i="0" u="none" strike="noStrike" dirty="0">
                <a:effectLst/>
                <a:latin typeface="Bookman Old Style" panose="02050604050505020204" pitchFamily="18" charset="0"/>
              </a:rPr>
              <a:t>Problem Statement: </a:t>
            </a:r>
            <a:endParaRPr lang="en-US" sz="4400" dirty="0"/>
          </a:p>
        </p:txBody>
      </p:sp>
      <p:sp>
        <p:nvSpPr>
          <p:cNvPr id="3" name="Content Placeholder 2">
            <a:extLst>
              <a:ext uri="{FF2B5EF4-FFF2-40B4-BE49-F238E27FC236}">
                <a16:creationId xmlns:a16="http://schemas.microsoft.com/office/drawing/2014/main" id="{F568205F-9380-69F5-4FD3-18A8E791D1EF}"/>
              </a:ext>
            </a:extLst>
          </p:cNvPr>
          <p:cNvSpPr>
            <a:spLocks noGrp="1"/>
          </p:cNvSpPr>
          <p:nvPr>
            <p:ph idx="1"/>
          </p:nvPr>
        </p:nvSpPr>
        <p:spPr>
          <a:xfrm>
            <a:off x="566891" y="2082250"/>
            <a:ext cx="10432026" cy="3344542"/>
          </a:xfrm>
        </p:spPr>
        <p:txBody>
          <a:bodyPr>
            <a:normAutofit/>
          </a:bodyPr>
          <a:lstStyle/>
          <a:p>
            <a:pPr algn="l">
              <a:lnSpc>
                <a:spcPct val="90000"/>
              </a:lnSpc>
              <a:spcAft>
                <a:spcPts val="600"/>
              </a:spcAft>
            </a:pPr>
            <a:r>
              <a:rPr lang="en-US" dirty="0">
                <a:latin typeface="Arial" panose="020B0604020202020204" pitchFamily="34" charset="0"/>
                <a:cs typeface="Arial" panose="020B0604020202020204" pitchFamily="34" charset="0"/>
              </a:rPr>
              <a:t>An automobile parts manufacturing company has collected data on transactions for 3 years. They do not have any in-house data science team, thus they have hired you as their consultant. Your job is to use your data science skills to find the underlying buying patterns of the customers, provide the company with suitable insights about their customers, and recommend customized marketing strategies for different segments of customers. </a:t>
            </a:r>
          </a:p>
          <a:p>
            <a:pPr algn="l">
              <a:lnSpc>
                <a:spcPct val="90000"/>
              </a:lnSpc>
              <a:spcAft>
                <a:spcPts val="600"/>
              </a:spcAft>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8B49117-1289-49FF-B8DF-0CA38A436F79}"/>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021831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99D7-359B-A80C-D6BC-298915223C1E}"/>
              </a:ext>
            </a:extLst>
          </p:cNvPr>
          <p:cNvSpPr>
            <a:spLocks noGrp="1"/>
          </p:cNvSpPr>
          <p:nvPr>
            <p:ph type="title"/>
          </p:nvPr>
        </p:nvSpPr>
        <p:spPr>
          <a:xfrm>
            <a:off x="-2944613" y="-447075"/>
            <a:ext cx="11430000" cy="1941577"/>
          </a:xfrm>
        </p:spPr>
        <p:txBody>
          <a:bodyPr/>
          <a:lstStyle/>
          <a:p>
            <a:r>
              <a:rPr lang="en-US" dirty="0"/>
              <a:t>Top 5 Loyal Customers</a:t>
            </a:r>
          </a:p>
        </p:txBody>
      </p:sp>
      <p:sp>
        <p:nvSpPr>
          <p:cNvPr id="4" name="Content Placeholder 3">
            <a:extLst>
              <a:ext uri="{FF2B5EF4-FFF2-40B4-BE49-F238E27FC236}">
                <a16:creationId xmlns:a16="http://schemas.microsoft.com/office/drawing/2014/main" id="{C40C833C-71CA-81D2-46FD-7FA5F31F5D28}"/>
              </a:ext>
            </a:extLst>
          </p:cNvPr>
          <p:cNvSpPr>
            <a:spLocks noGrp="1"/>
          </p:cNvSpPr>
          <p:nvPr>
            <p:ph idx="10"/>
          </p:nvPr>
        </p:nvSpPr>
        <p:spPr>
          <a:xfrm>
            <a:off x="430133" y="3973663"/>
            <a:ext cx="11331734" cy="1375086"/>
          </a:xfrm>
        </p:spPr>
        <p:txBody>
          <a:bodyPr>
            <a:normAutofit/>
          </a:bodyPr>
          <a:lstStyle/>
          <a:p>
            <a:r>
              <a:rPr lang="en-IE" b="0" i="0" u="none" strike="noStrike" dirty="0">
                <a:solidFill>
                  <a:srgbClr val="374151"/>
                </a:solidFill>
                <a:effectLst/>
                <a:latin typeface="Arial" panose="020B0604020202020204" pitchFamily="34" charset="0"/>
                <a:cs typeface="Arial" panose="020B0604020202020204" pitchFamily="34" charset="0"/>
              </a:rPr>
              <a:t>Loyal customer refers to customers who are consistent and repeat purchases over time. They may not necessarily have the highest monetary value, but they demonstrate a strong commitment to the brand by repeatedly choosing to do business with the company. </a:t>
            </a:r>
            <a:endParaRPr lang="en-US" dirty="0">
              <a:latin typeface="Arial" panose="020B0604020202020204" pitchFamily="34" charset="0"/>
              <a:cs typeface="Arial" panose="020B0604020202020204" pitchFamily="34" charset="0"/>
            </a:endParaRPr>
          </a:p>
          <a:p>
            <a:r>
              <a:rPr lang="en-IE" b="0" i="0" u="none" strike="noStrike" dirty="0">
                <a:solidFill>
                  <a:srgbClr val="374151"/>
                </a:solidFill>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089F861-F28C-E99B-8205-B78240817751}"/>
              </a:ext>
            </a:extLst>
          </p:cNvPr>
          <p:cNvSpPr>
            <a:spLocks noGrp="1"/>
          </p:cNvSpPr>
          <p:nvPr>
            <p:ph type="sldNum" sz="quarter" idx="12"/>
          </p:nvPr>
        </p:nvSpPr>
        <p:spPr/>
        <p:txBody>
          <a:bodyPr/>
          <a:lstStyle/>
          <a:p>
            <a:fld id="{294A09A9-5501-47C1-A89A-A340965A2BE2}" type="slidenum">
              <a:rPr lang="en-US" smtClean="0"/>
              <a:pPr/>
              <a:t>30</a:t>
            </a:fld>
            <a:endParaRPr lang="en-US" dirty="0"/>
          </a:p>
        </p:txBody>
      </p:sp>
      <p:pic>
        <p:nvPicPr>
          <p:cNvPr id="7" name="Picture 6">
            <a:extLst>
              <a:ext uri="{FF2B5EF4-FFF2-40B4-BE49-F238E27FC236}">
                <a16:creationId xmlns:a16="http://schemas.microsoft.com/office/drawing/2014/main" id="{98C9D00A-BFE3-0152-DFA6-3BD249F86E69}"/>
              </a:ext>
            </a:extLst>
          </p:cNvPr>
          <p:cNvPicPr>
            <a:picLocks noChangeAspect="1"/>
          </p:cNvPicPr>
          <p:nvPr/>
        </p:nvPicPr>
        <p:blipFill>
          <a:blip r:embed="rId3"/>
          <a:stretch>
            <a:fillRect/>
          </a:stretch>
        </p:blipFill>
        <p:spPr>
          <a:xfrm>
            <a:off x="1960937" y="1229032"/>
            <a:ext cx="8920819" cy="2342841"/>
          </a:xfrm>
          <a:prstGeom prst="rect">
            <a:avLst/>
          </a:prstGeom>
        </p:spPr>
      </p:pic>
    </p:spTree>
    <p:extLst>
      <p:ext uri="{BB962C8B-B14F-4D97-AF65-F5344CB8AC3E}">
        <p14:creationId xmlns:p14="http://schemas.microsoft.com/office/powerpoint/2010/main" val="3749371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99D7-359B-A80C-D6BC-298915223C1E}"/>
              </a:ext>
            </a:extLst>
          </p:cNvPr>
          <p:cNvSpPr>
            <a:spLocks noGrp="1"/>
          </p:cNvSpPr>
          <p:nvPr>
            <p:ph type="title"/>
          </p:nvPr>
        </p:nvSpPr>
        <p:spPr>
          <a:xfrm>
            <a:off x="-122755" y="-118832"/>
            <a:ext cx="5137207" cy="1046843"/>
          </a:xfrm>
        </p:spPr>
        <p:txBody>
          <a:bodyPr/>
          <a:lstStyle/>
          <a:p>
            <a:r>
              <a:rPr lang="en-US" dirty="0"/>
              <a:t>Recommendations:</a:t>
            </a:r>
          </a:p>
        </p:txBody>
      </p:sp>
      <p:sp>
        <p:nvSpPr>
          <p:cNvPr id="4" name="Content Placeholder 3">
            <a:extLst>
              <a:ext uri="{FF2B5EF4-FFF2-40B4-BE49-F238E27FC236}">
                <a16:creationId xmlns:a16="http://schemas.microsoft.com/office/drawing/2014/main" id="{C40C833C-71CA-81D2-46FD-7FA5F31F5D28}"/>
              </a:ext>
            </a:extLst>
          </p:cNvPr>
          <p:cNvSpPr>
            <a:spLocks noGrp="1"/>
          </p:cNvSpPr>
          <p:nvPr>
            <p:ph idx="10"/>
          </p:nvPr>
        </p:nvSpPr>
        <p:spPr>
          <a:xfrm>
            <a:off x="430133" y="928011"/>
            <a:ext cx="11331734" cy="5260257"/>
          </a:xfrm>
        </p:spPr>
        <p:txBody>
          <a:bodyPr>
            <a:norm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Platinum Customers and Very Loyal Customers</a:t>
            </a:r>
            <a:r>
              <a:rPr lang="en-US" dirty="0">
                <a:latin typeface="Arial" panose="020B0604020202020204" pitchFamily="34" charset="0"/>
                <a:cs typeface="Arial" panose="020B0604020202020204" pitchFamily="34" charset="0"/>
              </a:rPr>
              <a:t>: Offer exclusive benefits, personalized experiences, and VIP treatment to strengthen loyalty and increase advocacy.</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Loyal and Potential Customers</a:t>
            </a:r>
            <a:r>
              <a:rPr lang="en-US" dirty="0">
                <a:latin typeface="Arial" panose="020B0604020202020204" pitchFamily="34" charset="0"/>
                <a:cs typeface="Arial" panose="020B0604020202020204" pitchFamily="34" charset="0"/>
              </a:rPr>
              <a:t>: Implement targeted nurturing campaigns with incentives for repeat purchases, personalized recommendations, and proactive customer support to solidify loyalty.</a:t>
            </a:r>
          </a:p>
          <a:p>
            <a:pPr marL="285750" indent="-285750">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Almost Lost and High Risk Customers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Launch targeted retention campaigns with personalized offers, proactive customer support, and incentives to prevent churn and re-engage these at-risk segments.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Evasive and Lost Customers</a:t>
            </a:r>
            <a:r>
              <a:rPr lang="en-US" dirty="0">
                <a:latin typeface="Arial" panose="020B0604020202020204" pitchFamily="34" charset="0"/>
                <a:cs typeface="Arial" panose="020B0604020202020204" pitchFamily="34" charset="0"/>
              </a:rPr>
              <a:t>: Use targeted re-engagement tactics, such as personalized offers, reminders, and surveys to understand and address concerns that lead to avoidance behaviors.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Late Bloomers and Recent Customers</a:t>
            </a:r>
            <a:r>
              <a:rPr lang="en-US" dirty="0">
                <a:latin typeface="Arial" panose="020B0604020202020204" pitchFamily="34" charset="0"/>
                <a:cs typeface="Arial" panose="020B0604020202020204" pitchFamily="34" charset="0"/>
              </a:rPr>
              <a:t>: Foster ongoing engagement with educational content, product trials, and personalized recommendations to capitalize on their recent increase in activity.</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Continuous Monitoring: </a:t>
            </a:r>
            <a:r>
              <a:rPr lang="en-US" dirty="0">
                <a:latin typeface="Arial" panose="020B0604020202020204" pitchFamily="34" charset="0"/>
                <a:cs typeface="Arial" panose="020B0604020202020204" pitchFamily="34" charset="0"/>
              </a:rPr>
              <a:t>Regularly review and update customer segmentation strategies based on evolving customer behavior and market dynamics</a:t>
            </a:r>
          </a:p>
          <a:p>
            <a:r>
              <a:rPr lang="en-US" dirty="0">
                <a:latin typeface="Arial" panose="020B0604020202020204" pitchFamily="34" charset="0"/>
                <a:cs typeface="Arial" panose="020B0604020202020204" pitchFamily="34" charset="0"/>
              </a:rPr>
              <a:t>By implementing these recommendations, businesses can effectively nurture customer relationships, mitigate churn risks, and optimize lifetime customer value across diverse segments of their customer base.</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089F861-F28C-E99B-8205-B78240817751}"/>
              </a:ext>
            </a:extLst>
          </p:cNvPr>
          <p:cNvSpPr>
            <a:spLocks noGrp="1"/>
          </p:cNvSpPr>
          <p:nvPr>
            <p:ph type="sldNum" sz="quarter" idx="12"/>
          </p:nvPr>
        </p:nvSpPr>
        <p:spPr/>
        <p:txBody>
          <a:bodyPr/>
          <a:lstStyle/>
          <a:p>
            <a:fld id="{294A09A9-5501-47C1-A89A-A340965A2BE2}" type="slidenum">
              <a:rPr lang="en-US" smtClean="0"/>
              <a:pPr/>
              <a:t>31</a:t>
            </a:fld>
            <a:endParaRPr lang="en-US" dirty="0"/>
          </a:p>
        </p:txBody>
      </p:sp>
    </p:spTree>
    <p:extLst>
      <p:ext uri="{BB962C8B-B14F-4D97-AF65-F5344CB8AC3E}">
        <p14:creationId xmlns:p14="http://schemas.microsoft.com/office/powerpoint/2010/main" val="217595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ACC79-C1CA-C770-77EE-C9533849C64F}"/>
              </a:ext>
            </a:extLst>
          </p:cNvPr>
          <p:cNvSpPr>
            <a:spLocks noGrp="1"/>
          </p:cNvSpPr>
          <p:nvPr>
            <p:ph type="title"/>
          </p:nvPr>
        </p:nvSpPr>
        <p:spPr/>
        <p:txBody>
          <a:bodyPr/>
          <a:lstStyle/>
          <a:p>
            <a:r>
              <a:rPr lang="en-US" dirty="0"/>
              <a:t>THANK</a:t>
            </a:r>
            <a:br>
              <a:rPr lang="en-US" dirty="0"/>
            </a:br>
            <a:r>
              <a:rPr lang="en-US" dirty="0"/>
              <a:t>YOU</a:t>
            </a:r>
          </a:p>
        </p:txBody>
      </p:sp>
      <p:sp>
        <p:nvSpPr>
          <p:cNvPr id="3" name="Content Placeholder 2">
            <a:extLst>
              <a:ext uri="{FF2B5EF4-FFF2-40B4-BE49-F238E27FC236}">
                <a16:creationId xmlns:a16="http://schemas.microsoft.com/office/drawing/2014/main" id="{0CB3F741-77D2-50A4-3674-C99FF01B86C4}"/>
              </a:ext>
            </a:extLst>
          </p:cNvPr>
          <p:cNvSpPr>
            <a:spLocks noGrp="1"/>
          </p:cNvSpPr>
          <p:nvPr>
            <p:ph idx="1"/>
          </p:nvPr>
        </p:nvSpPr>
        <p:spPr/>
        <p:txBody>
          <a:bodyPr/>
          <a:lstStyle/>
          <a:p>
            <a:pPr lvl="1"/>
            <a:r>
              <a:rPr lang="en-US" dirty="0"/>
              <a:t>Sayyed Abdul Khaliq</a:t>
            </a:r>
          </a:p>
          <a:p>
            <a:pPr lvl="1"/>
            <a:r>
              <a:rPr lang="en-US" dirty="0"/>
              <a:t>abdulkhaliq01112001@gmail.com</a:t>
            </a:r>
          </a:p>
        </p:txBody>
      </p:sp>
      <p:sp>
        <p:nvSpPr>
          <p:cNvPr id="2" name="Slide Number Placeholder 1">
            <a:extLst>
              <a:ext uri="{FF2B5EF4-FFF2-40B4-BE49-F238E27FC236}">
                <a16:creationId xmlns:a16="http://schemas.microsoft.com/office/drawing/2014/main" id="{AF192F5C-AA21-323C-9221-52EE38375481}"/>
              </a:ext>
            </a:extLst>
          </p:cNvPr>
          <p:cNvSpPr>
            <a:spLocks noGrp="1"/>
          </p:cNvSpPr>
          <p:nvPr>
            <p:ph type="sldNum" sz="quarter" idx="12"/>
          </p:nvPr>
        </p:nvSpPr>
        <p:spPr/>
        <p:txBody>
          <a:bodyPr/>
          <a:lstStyle/>
          <a:p>
            <a:fld id="{294A09A9-5501-47C1-A89A-A340965A2BE2}" type="slidenum">
              <a:rPr lang="en-US" smtClean="0"/>
              <a:pPr/>
              <a:t>32</a:t>
            </a:fld>
            <a:endParaRPr lang="en-US" dirty="0"/>
          </a:p>
        </p:txBody>
      </p:sp>
      <p:pic>
        <p:nvPicPr>
          <p:cNvPr id="12" name="Picture Placeholder 11">
            <a:extLst>
              <a:ext uri="{FF2B5EF4-FFF2-40B4-BE49-F238E27FC236}">
                <a16:creationId xmlns:a16="http://schemas.microsoft.com/office/drawing/2014/main" id="{247C098C-5D73-F410-A3DC-E109AB52978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495" r="495"/>
          <a:stretch>
            <a:fillRect/>
          </a:stretch>
        </p:blipFill>
        <p:spPr/>
      </p:pic>
    </p:spTree>
    <p:extLst>
      <p:ext uri="{BB962C8B-B14F-4D97-AF65-F5344CB8AC3E}">
        <p14:creationId xmlns:p14="http://schemas.microsoft.com/office/powerpoint/2010/main" val="233258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E227B1-C60A-7385-B8E7-C3D87A955901}"/>
              </a:ext>
            </a:extLst>
          </p:cNvPr>
          <p:cNvSpPr>
            <a:spLocks noGrp="1"/>
          </p:cNvSpPr>
          <p:nvPr>
            <p:ph type="title"/>
          </p:nvPr>
        </p:nvSpPr>
        <p:spPr>
          <a:xfrm>
            <a:off x="-2079217" y="0"/>
            <a:ext cx="7484807" cy="753741"/>
          </a:xfrm>
        </p:spPr>
        <p:txBody>
          <a:bodyPr/>
          <a:lstStyle/>
          <a:p>
            <a:r>
              <a:rPr lang="en-IN" dirty="0">
                <a:latin typeface="Bookman Old Style" panose="02050604050505020204" pitchFamily="18" charset="0"/>
              </a:rPr>
              <a:t>Overview</a:t>
            </a:r>
          </a:p>
        </p:txBody>
      </p:sp>
      <p:sp>
        <p:nvSpPr>
          <p:cNvPr id="3" name="Slide Number Placeholder 2">
            <a:extLst>
              <a:ext uri="{FF2B5EF4-FFF2-40B4-BE49-F238E27FC236}">
                <a16:creationId xmlns:a16="http://schemas.microsoft.com/office/drawing/2014/main" id="{83DBDDDA-99A1-41E2-FC16-37E042566824}"/>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4" name="TextBox 3">
            <a:extLst>
              <a:ext uri="{FF2B5EF4-FFF2-40B4-BE49-F238E27FC236}">
                <a16:creationId xmlns:a16="http://schemas.microsoft.com/office/drawing/2014/main" id="{EC9196E5-50EF-D515-C9C2-1621627D4C56}"/>
              </a:ext>
            </a:extLst>
          </p:cNvPr>
          <p:cNvSpPr txBox="1"/>
          <p:nvPr/>
        </p:nvSpPr>
        <p:spPr>
          <a:xfrm>
            <a:off x="237817" y="684572"/>
            <a:ext cx="10841316" cy="2585323"/>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Objective: </a:t>
            </a:r>
          </a:p>
          <a:p>
            <a:r>
              <a:rPr lang="en-US" dirty="0">
                <a:latin typeface="Arial" panose="020B0604020202020204" pitchFamily="34" charset="0"/>
                <a:cs typeface="Arial" panose="020B0604020202020204" pitchFamily="34" charset="0"/>
              </a:rPr>
              <a:t>To leverage data science techniques to analyze customer transaction data for an automobile parts manufacturing company, with the aim of identifying underlying buying patterns, understanding customer segments based on RFM (Recency, Frequency, Monetary) analysis, and recommending customized marketing strategies. The project seeks to enhance customer engagement, optimize marketing efforts, and improve overall business performance by delivering actionable insights from the data</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72C9778-2F0C-B484-130F-667E1F2DC583}"/>
              </a:ext>
            </a:extLst>
          </p:cNvPr>
          <p:cNvSpPr txBox="1"/>
          <p:nvPr/>
        </p:nvSpPr>
        <p:spPr>
          <a:xfrm>
            <a:off x="237817" y="2460235"/>
            <a:ext cx="7267574" cy="390876"/>
          </a:xfrm>
          <a:prstGeom prst="rect">
            <a:avLst/>
          </a:prstGeom>
          <a:noFill/>
        </p:spPr>
        <p:txBody>
          <a:bodyPr wrap="square">
            <a:spAutoFit/>
          </a:bodyPr>
          <a:lstStyle/>
          <a:p>
            <a:pPr>
              <a:lnSpc>
                <a:spcPct val="115000"/>
              </a:lnSpc>
              <a:spcBef>
                <a:spcPts val="720"/>
              </a:spcBef>
              <a:spcAft>
                <a:spcPts val="720"/>
              </a:spcAft>
            </a:pPr>
            <a:r>
              <a:rPr lang="en-US" sz="1800" b="0" dirty="0">
                <a:solidFill>
                  <a:srgbClr val="0F0F3F"/>
                </a:solidFill>
                <a:effectLst/>
                <a:latin typeface="Calibri" panose="020F0502020204030204" pitchFamily="34" charset="0"/>
                <a:ea typeface="MS Mincho" panose="02020609040205080304" pitchFamily="49" charset="-128"/>
                <a:cs typeface="Times New Roman" panose="02020603050405020304" pitchFamily="18" charset="0"/>
              </a:rPr>
              <a:t>Data Description</a:t>
            </a:r>
            <a:endParaRPr lang="en-IN" sz="2000" b="1" dirty="0">
              <a:solidFill>
                <a:srgbClr val="0F0F3F"/>
              </a:solidFill>
              <a:effectLst/>
              <a:latin typeface="Gill Sans MT" panose="020B0502020104020203" pitchFamily="34" charset="0"/>
              <a:ea typeface="MS Mincho" panose="02020609040205080304" pitchFamily="49" charset="-128"/>
              <a:cs typeface="Times New Roman" panose="02020603050405020304" pitchFamily="18" charset="0"/>
            </a:endParaRPr>
          </a:p>
        </p:txBody>
      </p:sp>
      <p:graphicFrame>
        <p:nvGraphicFramePr>
          <p:cNvPr id="10" name="Object 9">
            <a:extLst>
              <a:ext uri="{FF2B5EF4-FFF2-40B4-BE49-F238E27FC236}">
                <a16:creationId xmlns:a16="http://schemas.microsoft.com/office/drawing/2014/main" id="{455E49EB-017B-1A35-78CB-CE6A32E6CEF7}"/>
              </a:ext>
            </a:extLst>
          </p:cNvPr>
          <p:cNvGraphicFramePr>
            <a:graphicFrameLocks noChangeAspect="1"/>
          </p:cNvGraphicFramePr>
          <p:nvPr/>
        </p:nvGraphicFramePr>
        <p:xfrm>
          <a:off x="1289674" y="2851111"/>
          <a:ext cx="9095459" cy="3090901"/>
        </p:xfrm>
        <a:graphic>
          <a:graphicData uri="http://schemas.openxmlformats.org/presentationml/2006/ole">
            <mc:AlternateContent xmlns:mc="http://schemas.openxmlformats.org/markup-compatibility/2006">
              <mc:Choice xmlns:v="urn:schemas-microsoft-com:vml" Requires="v">
                <p:oleObj name="Worksheet" r:id="rId3" imgW="11323249" imgH="3847974" progId="Excel.Sheet.12">
                  <p:embed/>
                </p:oleObj>
              </mc:Choice>
              <mc:Fallback>
                <p:oleObj name="Worksheet" r:id="rId3" imgW="11323249" imgH="3847974" progId="Excel.Sheet.12">
                  <p:embed/>
                  <p:pic>
                    <p:nvPicPr>
                      <p:cNvPr id="10" name="Object 9">
                        <a:extLst>
                          <a:ext uri="{FF2B5EF4-FFF2-40B4-BE49-F238E27FC236}">
                            <a16:creationId xmlns:a16="http://schemas.microsoft.com/office/drawing/2014/main" id="{455E49EB-017B-1A35-78CB-CE6A32E6CEF7}"/>
                          </a:ext>
                        </a:extLst>
                      </p:cNvPr>
                      <p:cNvPicPr/>
                      <p:nvPr/>
                    </p:nvPicPr>
                    <p:blipFill>
                      <a:blip r:embed="rId4"/>
                      <a:stretch>
                        <a:fillRect/>
                      </a:stretch>
                    </p:blipFill>
                    <p:spPr>
                      <a:xfrm>
                        <a:off x="1289674" y="2851111"/>
                        <a:ext cx="9095459" cy="3090901"/>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ED4527EB-CA2A-45AC-7BD4-4DC3F28053B6}"/>
              </a:ext>
            </a:extLst>
          </p:cNvPr>
          <p:cNvSpPr txBox="1"/>
          <p:nvPr/>
        </p:nvSpPr>
        <p:spPr>
          <a:xfrm>
            <a:off x="3969099" y="5988762"/>
            <a:ext cx="3044650" cy="369332"/>
          </a:xfrm>
          <a:prstGeom prst="rect">
            <a:avLst/>
          </a:prstGeom>
          <a:noFill/>
        </p:spPr>
        <p:txBody>
          <a:bodyPr wrap="square">
            <a:spAutoFit/>
          </a:bodyPr>
          <a:lstStyle/>
          <a:p>
            <a:r>
              <a:rPr lang="en-IN" dirty="0"/>
              <a:t>Table 1 – Data Dictionary</a:t>
            </a:r>
          </a:p>
        </p:txBody>
      </p:sp>
    </p:spTree>
    <p:extLst>
      <p:ext uri="{BB962C8B-B14F-4D97-AF65-F5344CB8AC3E}">
        <p14:creationId xmlns:p14="http://schemas.microsoft.com/office/powerpoint/2010/main" val="212263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B501748-BD72-2E07-E0FB-A50ED158B760}"/>
              </a:ext>
            </a:extLst>
          </p:cNvPr>
          <p:cNvSpPr>
            <a:spLocks noGrp="1"/>
          </p:cNvSpPr>
          <p:nvPr>
            <p:ph type="title"/>
          </p:nvPr>
        </p:nvSpPr>
        <p:spPr>
          <a:xfrm>
            <a:off x="-3413300" y="-537036"/>
            <a:ext cx="11430000" cy="1941577"/>
          </a:xfrm>
        </p:spPr>
        <p:txBody>
          <a:bodyPr/>
          <a:lstStyle/>
          <a:p>
            <a:r>
              <a:rPr lang="en-IN" dirty="0"/>
              <a:t>Summary of Data</a:t>
            </a:r>
          </a:p>
        </p:txBody>
      </p:sp>
      <p:sp>
        <p:nvSpPr>
          <p:cNvPr id="3" name="Slide Number Placeholder 2">
            <a:extLst>
              <a:ext uri="{FF2B5EF4-FFF2-40B4-BE49-F238E27FC236}">
                <a16:creationId xmlns:a16="http://schemas.microsoft.com/office/drawing/2014/main" id="{83DBDDDA-99A1-41E2-FC16-37E042566824}"/>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4" name="TextBox 3">
            <a:extLst>
              <a:ext uri="{FF2B5EF4-FFF2-40B4-BE49-F238E27FC236}">
                <a16:creationId xmlns:a16="http://schemas.microsoft.com/office/drawing/2014/main" id="{EC9196E5-50EF-D515-C9C2-1621627D4C56}"/>
              </a:ext>
            </a:extLst>
          </p:cNvPr>
          <p:cNvSpPr txBox="1"/>
          <p:nvPr/>
        </p:nvSpPr>
        <p:spPr>
          <a:xfrm>
            <a:off x="209242" y="879231"/>
            <a:ext cx="10841316" cy="2862322"/>
          </a:xfrm>
          <a:prstGeom prst="rect">
            <a:avLst/>
          </a:prstGeom>
          <a:noFill/>
        </p:spPr>
        <p:txBody>
          <a:bodyPr wrap="square">
            <a:spAutoFit/>
          </a:bodyPr>
          <a:lstStyle/>
          <a:p>
            <a:pPr marL="285750" indent="-285750">
              <a:buFont typeface="Arial" panose="020B0604020202020204" pitchFamily="34" charset="0"/>
              <a:buChar char="•"/>
            </a:pPr>
            <a:r>
              <a:rPr lang="en-IE" sz="1800" dirty="0">
                <a:solidFill>
                  <a:srgbClr val="000000"/>
                </a:solidFill>
                <a:latin typeface="Arial" panose="020B0604020202020204" pitchFamily="34" charset="0"/>
                <a:cs typeface="Arial" panose="020B0604020202020204" pitchFamily="34" charset="0"/>
              </a:rPr>
              <a:t>The dataset consists of 2,747 transactions made by customers of an automobile parts manufacturing company.</a:t>
            </a:r>
          </a:p>
          <a:p>
            <a:pPr marL="285750" indent="-285750">
              <a:buFont typeface="Arial" panose="020B0604020202020204" pitchFamily="34" charset="0"/>
              <a:buChar char="•"/>
            </a:pPr>
            <a:r>
              <a:rPr lang="en-IE" sz="1800" dirty="0">
                <a:solidFill>
                  <a:srgbClr val="000000"/>
                </a:solidFill>
                <a:latin typeface="Arial" panose="020B0604020202020204" pitchFamily="34" charset="0"/>
                <a:cs typeface="Arial" panose="020B0604020202020204" pitchFamily="34" charset="0"/>
              </a:rPr>
              <a:t>The dataset consists of 20 columns, including 2 float, 6 integer, and 12 object data types, providing a diverse range of information about the transactions and customers.</a:t>
            </a:r>
          </a:p>
          <a:p>
            <a:pPr marL="285750" indent="-285750">
              <a:buFont typeface="Arial" panose="020B0604020202020204" pitchFamily="34" charset="0"/>
              <a:buChar char="•"/>
            </a:pPr>
            <a:r>
              <a:rPr lang="en-IE" sz="1800" dirty="0">
                <a:solidFill>
                  <a:srgbClr val="000000"/>
                </a:solidFill>
                <a:latin typeface="Arial" panose="020B0604020202020204" pitchFamily="34" charset="0"/>
                <a:cs typeface="Arial" panose="020B0604020202020204" pitchFamily="34" charset="0"/>
              </a:rPr>
              <a:t>The dataset is free from duplicate entries. </a:t>
            </a:r>
          </a:p>
          <a:p>
            <a:pPr marL="285750" indent="-285750">
              <a:buFont typeface="Arial" panose="020B0604020202020204" pitchFamily="34" charset="0"/>
              <a:buChar char="•"/>
            </a:pPr>
            <a:r>
              <a:rPr lang="en-IE" dirty="0">
                <a:solidFill>
                  <a:srgbClr val="000000"/>
                </a:solidFill>
                <a:latin typeface="Arial" panose="020B0604020202020204" pitchFamily="34" charset="0"/>
                <a:cs typeface="Arial" panose="020B0604020202020204" pitchFamily="34" charset="0"/>
              </a:rPr>
              <a:t>There are no null values in the dataset.</a:t>
            </a:r>
          </a:p>
          <a:p>
            <a:pPr marL="285750" indent="-285750">
              <a:buFont typeface="Arial" panose="020B0604020202020204" pitchFamily="34" charset="0"/>
              <a:buChar char="•"/>
            </a:pPr>
            <a:endParaRPr lang="en-IE" sz="1800" dirty="0">
              <a:solidFill>
                <a:srgbClr val="000000"/>
              </a:solidFill>
              <a:latin typeface="Arial" panose="020B0604020202020204" pitchFamily="34" charset="0"/>
              <a:cs typeface="Arial" panose="020B0604020202020204" pitchFamily="34" charset="0"/>
            </a:endParaRPr>
          </a:p>
          <a:p>
            <a:r>
              <a:rPr lang="en-IE" dirty="0">
                <a:solidFill>
                  <a:srgbClr val="000000"/>
                </a:solidFill>
                <a:latin typeface="Arial" panose="020B0604020202020204" pitchFamily="34" charset="0"/>
                <a:cs typeface="Arial" panose="020B0604020202020204" pitchFamily="34" charset="0"/>
              </a:rPr>
              <a:t>Descriptive Statistics:</a:t>
            </a:r>
          </a:p>
          <a:p>
            <a:endParaRPr lang="en-IE" sz="1800" dirty="0">
              <a:solidFill>
                <a:srgbClr val="0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61104326-39EF-5541-B09D-904FA83ED499}"/>
              </a:ext>
            </a:extLst>
          </p:cNvPr>
          <p:cNvPicPr>
            <a:picLocks noChangeAspect="1"/>
          </p:cNvPicPr>
          <p:nvPr/>
        </p:nvPicPr>
        <p:blipFill>
          <a:blip r:embed="rId3"/>
          <a:stretch>
            <a:fillRect/>
          </a:stretch>
        </p:blipFill>
        <p:spPr>
          <a:xfrm>
            <a:off x="2462907" y="3326774"/>
            <a:ext cx="5951736" cy="190516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E62CCB98-99B7-A6CA-B93D-C647AC368BA9}"/>
              </a:ext>
            </a:extLst>
          </p:cNvPr>
          <p:cNvSpPr txBox="1"/>
          <p:nvPr/>
        </p:nvSpPr>
        <p:spPr>
          <a:xfrm>
            <a:off x="4049486" y="5404986"/>
            <a:ext cx="3044650" cy="369332"/>
          </a:xfrm>
          <a:prstGeom prst="rect">
            <a:avLst/>
          </a:prstGeom>
          <a:noFill/>
        </p:spPr>
        <p:txBody>
          <a:bodyPr wrap="square">
            <a:spAutoFit/>
          </a:bodyPr>
          <a:lstStyle/>
          <a:p>
            <a:r>
              <a:rPr lang="en-IN" dirty="0"/>
              <a:t>Table 2 – Descriptive Stats</a:t>
            </a:r>
          </a:p>
        </p:txBody>
      </p:sp>
    </p:spTree>
    <p:extLst>
      <p:ext uri="{BB962C8B-B14F-4D97-AF65-F5344CB8AC3E}">
        <p14:creationId xmlns:p14="http://schemas.microsoft.com/office/powerpoint/2010/main" val="313760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B501748-BD72-2E07-E0FB-A50ED158B760}"/>
              </a:ext>
            </a:extLst>
          </p:cNvPr>
          <p:cNvSpPr>
            <a:spLocks noGrp="1"/>
          </p:cNvSpPr>
          <p:nvPr>
            <p:ph type="title"/>
          </p:nvPr>
        </p:nvSpPr>
        <p:spPr>
          <a:xfrm>
            <a:off x="-3289893" y="-520079"/>
            <a:ext cx="11430000" cy="1941577"/>
          </a:xfrm>
        </p:spPr>
        <p:txBody>
          <a:bodyPr/>
          <a:lstStyle/>
          <a:p>
            <a:r>
              <a:rPr lang="en-IN" dirty="0"/>
              <a:t>Data assumptions:</a:t>
            </a:r>
          </a:p>
        </p:txBody>
      </p:sp>
      <p:sp>
        <p:nvSpPr>
          <p:cNvPr id="3" name="Slide Number Placeholder 2">
            <a:extLst>
              <a:ext uri="{FF2B5EF4-FFF2-40B4-BE49-F238E27FC236}">
                <a16:creationId xmlns:a16="http://schemas.microsoft.com/office/drawing/2014/main" id="{83DBDDDA-99A1-41E2-FC16-37E042566824}"/>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5" name="TextBox 4">
            <a:extLst>
              <a:ext uri="{FF2B5EF4-FFF2-40B4-BE49-F238E27FC236}">
                <a16:creationId xmlns:a16="http://schemas.microsoft.com/office/drawing/2014/main" id="{958859B5-0374-7562-8733-42A0B203BDDB}"/>
              </a:ext>
            </a:extLst>
          </p:cNvPr>
          <p:cNvSpPr txBox="1"/>
          <p:nvPr/>
        </p:nvSpPr>
        <p:spPr>
          <a:xfrm>
            <a:off x="435769" y="902464"/>
            <a:ext cx="10851356" cy="2031325"/>
          </a:xfrm>
          <a:prstGeom prst="rect">
            <a:avLst/>
          </a:prstGeom>
          <a:noFill/>
        </p:spPr>
        <p:txBody>
          <a:bodyPr wrap="square">
            <a:spAutoFit/>
          </a:bodyPr>
          <a:lstStyle/>
          <a:p>
            <a:pPr marL="285750" indent="-285750">
              <a:buFont typeface="Arial" panose="020B0604020202020204" pitchFamily="34" charset="0"/>
              <a:buChar char="•"/>
            </a:pPr>
            <a:r>
              <a:rPr lang="en-IE" sz="1800" b="0" i="0" u="none" strike="noStrike" dirty="0">
                <a:effectLst/>
                <a:latin typeface="Arial" panose="020B0604020202020204" pitchFamily="34" charset="0"/>
                <a:cs typeface="Arial" panose="020B0604020202020204" pitchFamily="34" charset="0"/>
              </a:rPr>
              <a:t>The dataset contains information about orders placed by customers. Each order is identified by a unique ORDERNUMBER.</a:t>
            </a:r>
          </a:p>
          <a:p>
            <a:pPr marL="285750" indent="-285750">
              <a:buFont typeface="Arial" panose="020B0604020202020204" pitchFamily="34" charset="0"/>
              <a:buChar char="•"/>
            </a:pPr>
            <a:r>
              <a:rPr lang="en-IE" sz="1800" b="0" i="0" u="none" strike="noStrike" dirty="0">
                <a:effectLst/>
                <a:latin typeface="Arial" panose="020B0604020202020204" pitchFamily="34" charset="0"/>
                <a:cs typeface="Arial" panose="020B0604020202020204" pitchFamily="34" charset="0"/>
              </a:rPr>
              <a:t>The dataset contains information about customers' transactions and their associated details, such as the number of items purchased, days since the last order, and the MSRP of the products. This implies that the dataset includes transactional data related to customer purchases.</a:t>
            </a:r>
          </a:p>
          <a:p>
            <a:pPr marL="285750" indent="-285750">
              <a:buFont typeface="Arial" panose="020B0604020202020204" pitchFamily="34" charset="0"/>
              <a:buChar char="•"/>
            </a:pPr>
            <a:r>
              <a:rPr lang="en-IE" sz="1800" b="0" i="0" u="none" strike="noStrike" dirty="0">
                <a:effectLst/>
                <a:latin typeface="Arial" panose="020B0604020202020204" pitchFamily="34" charset="0"/>
                <a:cs typeface="Arial" panose="020B0604020202020204" pitchFamily="34" charset="0"/>
              </a:rPr>
              <a:t>The dataset does not contain duplicate entries. This means that each transaction entry is unique, and there are no repeated records for the same transaction or customer</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4EE033A-7272-3B14-04E0-ADDE0E088F11}"/>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6096000" y="4000071"/>
            <a:ext cx="4518076" cy="2538841"/>
          </a:xfrm>
          <a:prstGeom prst="rect">
            <a:avLst/>
          </a:prstGeom>
        </p:spPr>
      </p:pic>
    </p:spTree>
    <p:extLst>
      <p:ext uri="{BB962C8B-B14F-4D97-AF65-F5344CB8AC3E}">
        <p14:creationId xmlns:p14="http://schemas.microsoft.com/office/powerpoint/2010/main" val="264741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47D5AC-B956-C28E-70B3-4272C8158516}"/>
              </a:ext>
            </a:extLst>
          </p:cNvPr>
          <p:cNvSpPr>
            <a:spLocks noGrp="1"/>
          </p:cNvSpPr>
          <p:nvPr>
            <p:ph type="title"/>
          </p:nvPr>
        </p:nvSpPr>
        <p:spPr/>
        <p:txBody>
          <a:bodyPr/>
          <a:lstStyle/>
          <a:p>
            <a:r>
              <a:rPr lang="en-US" dirty="0"/>
              <a:t>Exploratory Data Analysis</a:t>
            </a:r>
          </a:p>
        </p:txBody>
      </p:sp>
      <p:pic>
        <p:nvPicPr>
          <p:cNvPr id="21" name="Picture Placeholder 20">
            <a:extLst>
              <a:ext uri="{FF2B5EF4-FFF2-40B4-BE49-F238E27FC236}">
                <a16:creationId xmlns:a16="http://schemas.microsoft.com/office/drawing/2014/main" id="{F1A87D55-00A1-6841-7100-D7DEEE434B2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8154" t="23749" r="18154"/>
          <a:stretch/>
        </p:blipFill>
        <p:spPr>
          <a:xfrm rot="21144185">
            <a:off x="5781368" y="2905172"/>
            <a:ext cx="5471918" cy="3685032"/>
          </a:xfrm>
        </p:spPr>
      </p:pic>
    </p:spTree>
    <p:extLst>
      <p:ext uri="{BB962C8B-B14F-4D97-AF65-F5344CB8AC3E}">
        <p14:creationId xmlns:p14="http://schemas.microsoft.com/office/powerpoint/2010/main" val="252995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11F84-A994-A360-8A31-84EC44202A7B}"/>
              </a:ext>
            </a:extLst>
          </p:cNvPr>
          <p:cNvSpPr>
            <a:spLocks noGrp="1"/>
          </p:cNvSpPr>
          <p:nvPr>
            <p:ph type="title"/>
          </p:nvPr>
        </p:nvSpPr>
        <p:spPr>
          <a:xfrm>
            <a:off x="-628651" y="0"/>
            <a:ext cx="6181725" cy="879349"/>
          </a:xfrm>
        </p:spPr>
        <p:txBody>
          <a:bodyPr/>
          <a:lstStyle/>
          <a:p>
            <a:r>
              <a:rPr lang="en-US" dirty="0"/>
              <a:t>Univariate Analysis</a:t>
            </a:r>
          </a:p>
        </p:txBody>
      </p:sp>
      <p:sp>
        <p:nvSpPr>
          <p:cNvPr id="14" name="Rectangle 1">
            <a:extLst>
              <a:ext uri="{FF2B5EF4-FFF2-40B4-BE49-F238E27FC236}">
                <a16:creationId xmlns:a16="http://schemas.microsoft.com/office/drawing/2014/main" id="{9190C6BC-6474-61A2-D076-D6A40F0CB778}"/>
              </a:ext>
            </a:extLst>
          </p:cNvPr>
          <p:cNvSpPr>
            <a:spLocks noGrp="1" noChangeArrowheads="1"/>
          </p:cNvSpPr>
          <p:nvPr>
            <p:ph idx="1"/>
          </p:nvPr>
        </p:nvSpPr>
        <p:spPr bwMode="auto">
          <a:xfrm>
            <a:off x="8309600" y="3429000"/>
            <a:ext cx="355123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Sales distribution seems positively skewed, with less higher values possibly due to larger quantities or higher-priced items.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panose="020B0604020202020204" pitchFamily="34" charset="0"/>
              </a:rPr>
              <a:t> Price distribution is also Positively skewed with long right tail indicating higher priced items are sold less.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8</a:t>
            </a:fld>
            <a:endParaRPr lang="en-US" dirty="0"/>
          </a:p>
        </p:txBody>
      </p:sp>
      <p:pic>
        <p:nvPicPr>
          <p:cNvPr id="9" name="Picture 8">
            <a:extLst>
              <a:ext uri="{FF2B5EF4-FFF2-40B4-BE49-F238E27FC236}">
                <a16:creationId xmlns:a16="http://schemas.microsoft.com/office/drawing/2014/main" id="{BF051ED4-0666-AE24-937D-04EBB91C16AF}"/>
              </a:ext>
            </a:extLst>
          </p:cNvPr>
          <p:cNvPicPr>
            <a:picLocks noChangeAspect="1"/>
          </p:cNvPicPr>
          <p:nvPr/>
        </p:nvPicPr>
        <p:blipFill>
          <a:blip r:embed="rId3"/>
          <a:stretch>
            <a:fillRect/>
          </a:stretch>
        </p:blipFill>
        <p:spPr>
          <a:xfrm>
            <a:off x="782799" y="917449"/>
            <a:ext cx="3596952" cy="4816257"/>
          </a:xfrm>
          <a:prstGeom prst="rect">
            <a:avLst/>
          </a:prstGeom>
        </p:spPr>
      </p:pic>
      <p:pic>
        <p:nvPicPr>
          <p:cNvPr id="11" name="Picture 10">
            <a:extLst>
              <a:ext uri="{FF2B5EF4-FFF2-40B4-BE49-F238E27FC236}">
                <a16:creationId xmlns:a16="http://schemas.microsoft.com/office/drawing/2014/main" id="{36581832-C46F-E448-E659-9F49C116918A}"/>
              </a:ext>
            </a:extLst>
          </p:cNvPr>
          <p:cNvPicPr>
            <a:picLocks noChangeAspect="1"/>
          </p:cNvPicPr>
          <p:nvPr/>
        </p:nvPicPr>
        <p:blipFill>
          <a:blip r:embed="rId4"/>
          <a:stretch>
            <a:fillRect/>
          </a:stretch>
        </p:blipFill>
        <p:spPr>
          <a:xfrm>
            <a:off x="4419593" y="917449"/>
            <a:ext cx="3696020" cy="4846740"/>
          </a:xfrm>
          <a:prstGeom prst="rect">
            <a:avLst/>
          </a:prstGeom>
        </p:spPr>
      </p:pic>
      <p:pic>
        <p:nvPicPr>
          <p:cNvPr id="13" name="Picture 12">
            <a:extLst>
              <a:ext uri="{FF2B5EF4-FFF2-40B4-BE49-F238E27FC236}">
                <a16:creationId xmlns:a16="http://schemas.microsoft.com/office/drawing/2014/main" id="{58F35769-07B1-CB15-E3F2-E5A8A6FC105C}"/>
              </a:ext>
            </a:extLst>
          </p:cNvPr>
          <p:cNvPicPr>
            <a:picLocks noChangeAspect="1"/>
          </p:cNvPicPr>
          <p:nvPr/>
        </p:nvPicPr>
        <p:blipFill>
          <a:blip r:embed="rId5"/>
          <a:stretch>
            <a:fillRect/>
          </a:stretch>
        </p:blipFill>
        <p:spPr>
          <a:xfrm>
            <a:off x="8155456" y="917449"/>
            <a:ext cx="3665538" cy="2530059"/>
          </a:xfrm>
          <a:prstGeom prst="rect">
            <a:avLst/>
          </a:prstGeom>
        </p:spPr>
      </p:pic>
    </p:spTree>
    <p:extLst>
      <p:ext uri="{BB962C8B-B14F-4D97-AF65-F5344CB8AC3E}">
        <p14:creationId xmlns:p14="http://schemas.microsoft.com/office/powerpoint/2010/main" val="171885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11F84-A994-A360-8A31-84EC44202A7B}"/>
              </a:ext>
            </a:extLst>
          </p:cNvPr>
          <p:cNvSpPr>
            <a:spLocks noGrp="1"/>
          </p:cNvSpPr>
          <p:nvPr>
            <p:ph type="title"/>
          </p:nvPr>
        </p:nvSpPr>
        <p:spPr>
          <a:xfrm>
            <a:off x="-628651" y="0"/>
            <a:ext cx="6181725" cy="879349"/>
          </a:xfrm>
        </p:spPr>
        <p:txBody>
          <a:bodyPr/>
          <a:lstStyle/>
          <a:p>
            <a:r>
              <a:rPr lang="en-US" dirty="0"/>
              <a:t>Univariate Analysis</a:t>
            </a:r>
          </a:p>
        </p:txBody>
      </p:sp>
      <p:sp>
        <p:nvSpPr>
          <p:cNvPr id="15" name="Rectangle 3">
            <a:extLst>
              <a:ext uri="{FF2B5EF4-FFF2-40B4-BE49-F238E27FC236}">
                <a16:creationId xmlns:a16="http://schemas.microsoft.com/office/drawing/2014/main" id="{8AD36AF5-C6CE-AAFA-E96E-FF42BE76E6B7}"/>
              </a:ext>
            </a:extLst>
          </p:cNvPr>
          <p:cNvSpPr>
            <a:spLocks noGrp="1" noChangeArrowheads="1"/>
          </p:cNvSpPr>
          <p:nvPr>
            <p:ph idx="1"/>
          </p:nvPr>
        </p:nvSpPr>
        <p:spPr bwMode="auto">
          <a:xfrm>
            <a:off x="8112125" y="511342"/>
            <a:ext cx="3741744"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impressive count of successfully shipped orders highlights the company's robust order fulfillment capabilities.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majority of the deals fall into the small and medium categories indicating a focus on moderate to smaller deal sizes.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Classic cars and vintage cars are the most popular product lines, reflecting strong demand for these vehicle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Ships and trains have relatively lower counts, suggesting a niche market or specialized customer base for these product lines.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USA has the highest number of customers, followed by Spain, France, Australia, and the UK, indicating a strong market presence in these regions. </a:t>
            </a:r>
          </a:p>
        </p:txBody>
      </p:sp>
      <p:sp>
        <p:nvSpPr>
          <p:cNvPr id="2" name="Slide Number Placeholder 1">
            <a:extLst>
              <a:ext uri="{FF2B5EF4-FFF2-40B4-BE49-F238E27FC236}">
                <a16:creationId xmlns:a16="http://schemas.microsoft.com/office/drawing/2014/main" id="{9F3708A8-BCAC-60A0-82E6-19E17CE921FE}"/>
              </a:ext>
            </a:extLst>
          </p:cNvPr>
          <p:cNvSpPr>
            <a:spLocks noGrp="1"/>
          </p:cNvSpPr>
          <p:nvPr>
            <p:ph type="sldNum" sz="quarter" idx="12"/>
          </p:nvPr>
        </p:nvSpPr>
        <p:spPr/>
        <p:txBody>
          <a:bodyPr/>
          <a:lstStyle/>
          <a:p>
            <a:fld id="{294A09A9-5501-47C1-A89A-A340965A2BE2}" type="slidenum">
              <a:rPr lang="en-US" smtClean="0"/>
              <a:pPr/>
              <a:t>9</a:t>
            </a:fld>
            <a:endParaRPr lang="en-US" dirty="0"/>
          </a:p>
        </p:txBody>
      </p:sp>
      <p:pic>
        <p:nvPicPr>
          <p:cNvPr id="18" name="Picture 17">
            <a:extLst>
              <a:ext uri="{FF2B5EF4-FFF2-40B4-BE49-F238E27FC236}">
                <a16:creationId xmlns:a16="http://schemas.microsoft.com/office/drawing/2014/main" id="{9FD09C09-F7D0-8ADC-0277-D27019B87C14}"/>
              </a:ext>
            </a:extLst>
          </p:cNvPr>
          <p:cNvPicPr>
            <a:picLocks noChangeAspect="1"/>
          </p:cNvPicPr>
          <p:nvPr/>
        </p:nvPicPr>
        <p:blipFill>
          <a:blip r:embed="rId3"/>
          <a:stretch>
            <a:fillRect/>
          </a:stretch>
        </p:blipFill>
        <p:spPr>
          <a:xfrm>
            <a:off x="365560" y="1008898"/>
            <a:ext cx="3678558" cy="5236225"/>
          </a:xfrm>
          <a:prstGeom prst="rect">
            <a:avLst/>
          </a:prstGeom>
        </p:spPr>
      </p:pic>
      <p:pic>
        <p:nvPicPr>
          <p:cNvPr id="20" name="Picture 19">
            <a:extLst>
              <a:ext uri="{FF2B5EF4-FFF2-40B4-BE49-F238E27FC236}">
                <a16:creationId xmlns:a16="http://schemas.microsoft.com/office/drawing/2014/main" id="{3D9F1E2F-6C0C-E464-17F2-1AFC815F4ABD}"/>
              </a:ext>
            </a:extLst>
          </p:cNvPr>
          <p:cNvPicPr>
            <a:picLocks noChangeAspect="1"/>
          </p:cNvPicPr>
          <p:nvPr/>
        </p:nvPicPr>
        <p:blipFill>
          <a:blip r:embed="rId4"/>
          <a:stretch>
            <a:fillRect/>
          </a:stretch>
        </p:blipFill>
        <p:spPr>
          <a:xfrm>
            <a:off x="3937757" y="1008898"/>
            <a:ext cx="3687296" cy="5236225"/>
          </a:xfrm>
          <a:prstGeom prst="rect">
            <a:avLst/>
          </a:prstGeom>
        </p:spPr>
      </p:pic>
    </p:spTree>
    <p:extLst>
      <p:ext uri="{BB962C8B-B14F-4D97-AF65-F5344CB8AC3E}">
        <p14:creationId xmlns:p14="http://schemas.microsoft.com/office/powerpoint/2010/main" val="423275450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120E86-8EBF-4A45-BB42-6385F45559D7}">
  <ds:schemaRefs>
    <ds:schemaRef ds:uri="http://schemas.microsoft.com/sharepoint/v3/contenttype/forms"/>
  </ds:schemaRefs>
</ds:datastoreItem>
</file>

<file path=customXml/itemProps2.xml><?xml version="1.0" encoding="utf-8"?>
<ds:datastoreItem xmlns:ds="http://schemas.openxmlformats.org/officeDocument/2006/customXml" ds:itemID="{1398E2AA-96EA-44F8-9A2C-8D407107E6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31796BC-EFB4-4758-9E84-D19E82556C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556</TotalTime>
  <Words>3105</Words>
  <Application>Microsoft Office PowerPoint</Application>
  <PresentationFormat>Widescreen</PresentationFormat>
  <Paragraphs>230</Paragraphs>
  <Slides>32</Slides>
  <Notes>32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3" baseType="lpstr">
      <vt:lpstr>APPLE CHANCERY</vt:lpstr>
      <vt:lpstr>-apple-system</vt:lpstr>
      <vt:lpstr>Aptos</vt:lpstr>
      <vt:lpstr>Arial</vt:lpstr>
      <vt:lpstr>Arial Unicode MS</vt:lpstr>
      <vt:lpstr>Bookman Old Style</vt:lpstr>
      <vt:lpstr>Calibri</vt:lpstr>
      <vt:lpstr>Calibri Light</vt:lpstr>
      <vt:lpstr>Gill Sans MT</vt:lpstr>
      <vt:lpstr>Custom Design</vt:lpstr>
      <vt:lpstr>Worksheet</vt:lpstr>
      <vt:lpstr>PowerPoint Presentation</vt:lpstr>
      <vt:lpstr>Contents</vt:lpstr>
      <vt:lpstr>Problem Statement: </vt:lpstr>
      <vt:lpstr>Overview</vt:lpstr>
      <vt:lpstr>Summary of Data</vt:lpstr>
      <vt:lpstr>Data assumptions:</vt:lpstr>
      <vt:lpstr>Exploratory Data Analysis</vt:lpstr>
      <vt:lpstr>Univariate Analysis</vt:lpstr>
      <vt:lpstr>Univariate Analysis</vt:lpstr>
      <vt:lpstr>Univariate Analysis – Top 10 Countries</vt:lpstr>
      <vt:lpstr>Trend Analysis</vt:lpstr>
      <vt:lpstr>Trend Analysis</vt:lpstr>
      <vt:lpstr>Bivariate Analysis</vt:lpstr>
      <vt:lpstr>Bivariate Analysis – MSRP vs Sale Price</vt:lpstr>
      <vt:lpstr>Bivariate Analysis – MSRP vs Sale Price</vt:lpstr>
      <vt:lpstr>Multivariate Analysis – Correlation Map</vt:lpstr>
      <vt:lpstr>Multivariate Analysis – PairPlot</vt:lpstr>
      <vt:lpstr>Summary of Insights:</vt:lpstr>
      <vt:lpstr>RFM Analysis</vt:lpstr>
      <vt:lpstr>Parameters: </vt:lpstr>
      <vt:lpstr>Knime Workflow : </vt:lpstr>
      <vt:lpstr>Output Table: </vt:lpstr>
      <vt:lpstr>Customer Segmentation</vt:lpstr>
      <vt:lpstr>Inferences and Recommendation</vt:lpstr>
      <vt:lpstr>Customer Demographics based on RFM: </vt:lpstr>
      <vt:lpstr>Recency vs Frequency vs Monetary</vt:lpstr>
      <vt:lpstr>Best 5 Customers</vt:lpstr>
      <vt:lpstr>Customers on the Verge of Churning: </vt:lpstr>
      <vt:lpstr>Top 5 Lost Customers</vt:lpstr>
      <vt:lpstr>Top 5 Loyal Customers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 Khaliq</dc:creator>
  <cp:lastModifiedBy>Abdul Khaliq</cp:lastModifiedBy>
  <cp:revision>5</cp:revision>
  <dcterms:created xsi:type="dcterms:W3CDTF">2024-07-06T12:12:09Z</dcterms:created>
  <dcterms:modified xsi:type="dcterms:W3CDTF">2024-07-07T17:14:14Z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