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9" autoAdjust="0"/>
  </p:normalViewPr>
  <p:slideViewPr>
    <p:cSldViewPr>
      <p:cViewPr varScale="1">
        <p:scale>
          <a:sx n="80" d="100"/>
          <a:sy n="80" d="100"/>
        </p:scale>
        <p:origin x="1086" y="60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7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76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17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75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69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79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788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7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74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7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5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1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92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44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30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7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9/27/2019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33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755576" y="1484784"/>
            <a:ext cx="2559675" cy="15004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70"/>
              </a:lnSpc>
            </a:pPr>
            <a:r>
              <a:rPr lang="en-CA" sz="4295" dirty="0" smtClean="0">
                <a:solidFill>
                  <a:srgbClr val="562213"/>
                </a:solidFill>
                <a:latin typeface="Arial"/>
                <a:cs typeface="Arial"/>
              </a:rPr>
              <a:t>TOPSIS…</a:t>
            </a:r>
          </a:p>
          <a:p>
            <a:pPr>
              <a:lnSpc>
                <a:spcPts val="3870"/>
              </a:lnSpc>
            </a:pPr>
            <a:endParaRPr lang="en-CA" sz="4295" dirty="0" smtClean="0">
              <a:solidFill>
                <a:srgbClr val="562213"/>
              </a:solidFill>
              <a:latin typeface="Arial"/>
              <a:cs typeface="Arial"/>
            </a:endParaRPr>
          </a:p>
          <a:p>
            <a:pPr>
              <a:lnSpc>
                <a:spcPts val="3870"/>
              </a:lnSpc>
            </a:pPr>
            <a:endParaRPr lang="en-CA" sz="429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38900" y="5257800"/>
            <a:ext cx="2705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dirty="0" smtClean="0">
                <a:solidFill>
                  <a:srgbClr val="310D04"/>
                </a:solidFill>
                <a:latin typeface="Arial"/>
                <a:cs typeface="Arial"/>
              </a:rPr>
              <a:t>Submitted By :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38900" y="5981700"/>
            <a:ext cx="2635337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dirty="0" smtClean="0">
                <a:solidFill>
                  <a:srgbClr val="310D04"/>
                </a:solidFill>
                <a:latin typeface="Lucida Handwriting Italic"/>
              </a:rPr>
              <a:t>ABDUL KHALIQ</a:t>
            </a:r>
          </a:p>
          <a:p>
            <a:pPr>
              <a:lnSpc>
                <a:spcPts val="2900"/>
              </a:lnSpc>
            </a:pPr>
            <a:r>
              <a:rPr lang="en-CA" sz="2400" dirty="0" smtClean="0">
                <a:solidFill>
                  <a:srgbClr val="310D04"/>
                </a:solidFill>
                <a:latin typeface="Lucida Handwriting Italic"/>
                <a:cs typeface="Lucida Handwriting Italic"/>
              </a:rPr>
              <a:t>VARUN YADLA</a:t>
            </a:r>
          </a:p>
          <a:p>
            <a:pPr>
              <a:lnSpc>
                <a:spcPts val="29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96552" y="2636912"/>
            <a:ext cx="87129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MULTI CRITERIA DECISION 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MAKING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4783085"/>
            <a:ext cx="5832648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TECHNIQUE FOR ORDER PREFERENCE BY SIMILARITY TO THE IDEAL SOLUTION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231900" y="406400"/>
            <a:ext cx="79121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TOPSIS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57300" y="1016000"/>
            <a:ext cx="78867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2654300" algn="l"/>
              </a:tabLst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Technique for Order Preference by Similarity to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	Ideal Solution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0320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smtClean="0">
                <a:solidFill>
                  <a:srgbClr val="000000"/>
                </a:solidFill>
                <a:latin typeface="Times New Roman"/>
                <a:cs typeface="Times New Roman"/>
              </a:rPr>
              <a:t>In this method two artificial alternatives are hypothesized: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8956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920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400" smtClean="0">
                <a:solidFill>
                  <a:srgbClr val="C00000"/>
                </a:solidFill>
                <a:latin typeface="Times New Roman"/>
                <a:cs typeface="Times New Roman"/>
              </a:rPr>
              <a:t> Ideal alternative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: One which has the best attributes values (</a:t>
            </a:r>
            <a:r>
              <a:rPr lang="en-CA" sz="200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i.e.</a:t>
            </a:r>
          </a:p>
          <a:p>
            <a:pPr>
              <a:lnSpc>
                <a:spcPts val="2700"/>
              </a:lnSpc>
            </a:pPr>
            <a:endParaRPr lang="en-CA" sz="236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3251200"/>
            <a:ext cx="7797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max. benefit attributes and min. cost attributes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ts val="2760"/>
              </a:lnSpc>
            </a:pPr>
            <a:endParaRPr lang="en-CA" sz="201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36957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920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402" smtClean="0">
                <a:solidFill>
                  <a:srgbClr val="C00000"/>
                </a:solidFill>
                <a:latin typeface="Times New Roman"/>
                <a:cs typeface="Times New Roman"/>
              </a:rPr>
              <a:t> Negative ideal alternative</a:t>
            </a:r>
            <a:r>
              <a:rPr lang="en-CA" sz="2402" smtClean="0">
                <a:solidFill>
                  <a:srgbClr val="000000"/>
                </a:solidFill>
                <a:latin typeface="Times New Roman"/>
                <a:cs typeface="Times New Roman"/>
              </a:rPr>
              <a:t>: One which has the worst attribute</a:t>
            </a:r>
          </a:p>
          <a:p>
            <a:pPr>
              <a:lnSpc>
                <a:spcPts val="2760"/>
              </a:lnSpc>
            </a:pPr>
            <a:endParaRPr lang="en-CA" sz="239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4064000"/>
            <a:ext cx="779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values.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lang="en-CA" sz="200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i.e. min. benefit attributes and max. cost attributes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ts val="3220"/>
              </a:lnSpc>
            </a:pPr>
            <a:endParaRPr lang="en-CA" sz="208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4965700"/>
            <a:ext cx="8064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TOPSIS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selects the alternative that is the closest to the ideal</a:t>
            </a:r>
            <a:r>
              <a:rPr lang="en-CA" sz="24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2" smtClean="0">
                <a:solidFill>
                  <a:srgbClr val="000000"/>
                </a:solidFill>
                <a:latin typeface="Times New Roman"/>
              </a:rPr>
            </a:br>
            <a:r>
              <a:rPr lang="en-CA" sz="2402" smtClean="0">
                <a:solidFill>
                  <a:srgbClr val="000000"/>
                </a:solidFill>
                <a:latin typeface="Times New Roman"/>
                <a:cs typeface="Times New Roman"/>
              </a:rPr>
              <a:t>solution and farthest  from negative ideal solution.</a:t>
            </a:r>
          </a:p>
          <a:p>
            <a:pPr>
              <a:lnSpc>
                <a:spcPts val="29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0200" y="1320800"/>
            <a:ext cx="75438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255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 Step 1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- standardize the decision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matrix.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7700" y="2374900"/>
            <a:ext cx="7226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This step transforms various attribute dimensions into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non-dimensional attributes, which allows comparisons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across criteria.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17700" y="3556000"/>
            <a:ext cx="7226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For standardizing, each column of decision matrix, is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divided by root of sum of square of respective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00200" y="4305300"/>
            <a:ext cx="265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 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lum</a:t>
            </a: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455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65600" y="4305300"/>
            <a:ext cx="162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76900" y="43053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0" y="4673600"/>
            <a:ext cx="1587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5500" y="4673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2500" y="4673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07100" y="4673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197600" y="4673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835900" y="4673600"/>
            <a:ext cx="1104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 13.93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08100" y="4953000"/>
            <a:ext cx="40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08100" y="53086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365500" y="5308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762500" y="5308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007100" y="5308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 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861300" y="5308600"/>
            <a:ext cx="104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=12.73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08100" y="56896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365500" y="5689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762500" y="5689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007100" y="5689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 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861300" y="5689600"/>
            <a:ext cx="104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=12.37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08100" y="60579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365500" y="6057900"/>
            <a:ext cx="355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762500" y="6057900"/>
            <a:ext cx="355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007100" y="60579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 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848600" y="6057900"/>
            <a:ext cx="1092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 11.00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578100" y="6324600"/>
            <a:ext cx="6565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DECISION MATRIX</a:t>
            </a:r>
          </a:p>
          <a:p>
            <a:pPr>
              <a:lnSpc>
                <a:spcPts val="244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0200" y="1320800"/>
            <a:ext cx="75438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255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 Step 1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- standardize the decision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matrix.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7700" y="2374900"/>
            <a:ext cx="7226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This step transforms various attribute dimensions into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non-dimensional attributes, which allows comparisons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across criteria.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17700" y="3556000"/>
            <a:ext cx="7226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For standardizing, each column of decision matrix, is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divided by root of sum of square of respective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00200" y="4305300"/>
            <a:ext cx="265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 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lum</a:t>
            </a: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455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65600" y="4305300"/>
            <a:ext cx="162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76900" y="43053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0" y="4673600"/>
            <a:ext cx="1587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5500" y="4673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2500" y="4673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07100" y="4673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 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835900" y="4673600"/>
            <a:ext cx="1104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 13.93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08100" y="4953000"/>
            <a:ext cx="40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08100" y="53086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365500" y="5308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762500" y="5308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07100" y="5308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 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61300" y="5308600"/>
            <a:ext cx="104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=12.73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08100" y="56896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365500" y="5689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762500" y="5689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07100" y="5689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 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861300" y="5689600"/>
            <a:ext cx="104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=12.37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08100" y="60579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365500" y="60579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762500" y="60579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007100" y="60579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 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848600" y="6057900"/>
            <a:ext cx="1092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 11.00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0200" y="1320800"/>
            <a:ext cx="75438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255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 Step 1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- standardize the decision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matrix.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7700" y="2374900"/>
            <a:ext cx="7226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This step transforms various attribute dimensions into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non-dimensional attributes, which allows comparisons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across criteria.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17700" y="3556000"/>
            <a:ext cx="7226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For standardizing, each column of decision matrix, is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divided by root of sum of square of respective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00200" y="4305300"/>
            <a:ext cx="265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 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lum</a:t>
            </a: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455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65600" y="4305300"/>
            <a:ext cx="162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76900" y="43053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0" y="4673600"/>
            <a:ext cx="1587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5500" y="4673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2500" y="4673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07100" y="4673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 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835900" y="4673600"/>
            <a:ext cx="1104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 13.93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08100" y="4953000"/>
            <a:ext cx="40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08100" y="53086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365500" y="5308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762500" y="5308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07100" y="5308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197600" y="5308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861300" y="5308600"/>
            <a:ext cx="104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=12.73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08100" y="56896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365500" y="5689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762500" y="5689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007100" y="5689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197600" y="56896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861300" y="5689600"/>
            <a:ext cx="104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=12.37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08100" y="60579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365500" y="60579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762500" y="60579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007100" y="60579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 =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848600" y="6057900"/>
            <a:ext cx="1092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= 11.00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/>
          <p:cNvSpPr txBox="1"/>
          <p:nvPr/>
        </p:nvSpPr>
        <p:spPr>
          <a:xfrm>
            <a:off x="1155700" y="1270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805" b="1" smtClean="0">
                <a:solidFill>
                  <a:srgbClr val="000000"/>
                </a:solidFill>
                <a:latin typeface="Arial Bold"/>
                <a:cs typeface="Arial Bold"/>
              </a:rPr>
              <a:t>Standardized decision matrix….</a:t>
            </a:r>
          </a:p>
          <a:p>
            <a:pPr>
              <a:lnSpc>
                <a:spcPts val="25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25700" y="27813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95700" y="27813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78400" y="2781300"/>
            <a:ext cx="140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38900" y="27813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78400" y="3060700"/>
            <a:ext cx="416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3600" y="34163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10000" y="3416300"/>
            <a:ext cx="584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 /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14800" y="3416300"/>
            <a:ext cx="90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13.93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33600" y="3708400"/>
            <a:ext cx="701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33600" y="3975100"/>
            <a:ext cx="70104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3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33600" y="4800600"/>
            <a:ext cx="596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Ac</a:t>
            </a:r>
          </a:p>
          <a:p>
            <a:pPr>
              <a:lnSpc>
                <a:spcPts val="2125"/>
              </a:lnSpc>
            </a:pPr>
            <a:endParaRPr lang="en-CA" sz="18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38400" y="48387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dirty="0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dirty="0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708400" y="48387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03800" y="4838700"/>
            <a:ext cx="140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51600" y="48387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003800" y="5118100"/>
            <a:ext cx="414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46300" y="54737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038600" y="54737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0.65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146300" y="5765800"/>
            <a:ext cx="6997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123728" y="6045200"/>
            <a:ext cx="69977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90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1155700" y="1270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805" b="1" smtClean="0">
                <a:solidFill>
                  <a:srgbClr val="000000"/>
                </a:solidFill>
                <a:latin typeface="Arial Bold"/>
                <a:cs typeface="Arial Bold"/>
              </a:rPr>
              <a:t>Standardized decision matrix….</a:t>
            </a:r>
          </a:p>
          <a:p>
            <a:pPr>
              <a:lnSpc>
                <a:spcPts val="25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25700" y="27813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95700" y="27813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78400" y="2781300"/>
            <a:ext cx="140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38900" y="27813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78400" y="3060700"/>
            <a:ext cx="416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3600" y="34163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10000" y="34163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 / 13.93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81600" y="3416300"/>
            <a:ext cx="584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 /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99100" y="3416300"/>
            <a:ext cx="90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13.93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33600" y="3708400"/>
            <a:ext cx="701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33600" y="3975100"/>
            <a:ext cx="70104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300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33600" y="4800600"/>
            <a:ext cx="596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Ac</a:t>
            </a:r>
          </a:p>
          <a:p>
            <a:pPr>
              <a:lnSpc>
                <a:spcPts val="2125"/>
              </a:lnSpc>
            </a:pPr>
            <a:endParaRPr lang="en-CA" sz="18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38400" y="48387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708400" y="48387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003800" y="4838700"/>
            <a:ext cx="140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451600" y="48387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003800" y="5118100"/>
            <a:ext cx="414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46300" y="54737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038600" y="54737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0.65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410200" y="54737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46300" y="5765800"/>
            <a:ext cx="6997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46300" y="6045200"/>
            <a:ext cx="69977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9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"/>
          <p:cNvSpPr txBox="1"/>
          <p:nvPr/>
        </p:nvSpPr>
        <p:spPr>
          <a:xfrm>
            <a:off x="1155700" y="1270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805" b="1" smtClean="0">
                <a:solidFill>
                  <a:srgbClr val="000000"/>
                </a:solidFill>
                <a:latin typeface="Arial Bold"/>
                <a:cs typeface="Arial Bold"/>
              </a:rPr>
              <a:t>Standardized decision matrix….</a:t>
            </a:r>
          </a:p>
          <a:p>
            <a:pPr>
              <a:lnSpc>
                <a:spcPts val="25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25700" y="27813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95700" y="27813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dirty="0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dirty="0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78400" y="2781300"/>
            <a:ext cx="140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38900" y="27813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78400" y="3060700"/>
            <a:ext cx="416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3600" y="34163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10000" y="34163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 / 13.93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81600" y="34163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 / 13.93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78600" y="34163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 / 13.93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33600" y="3695700"/>
            <a:ext cx="701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33600" y="3975100"/>
            <a:ext cx="70104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3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33600" y="4800600"/>
            <a:ext cx="596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Ac</a:t>
            </a:r>
          </a:p>
          <a:p>
            <a:pPr>
              <a:lnSpc>
                <a:spcPts val="2125"/>
              </a:lnSpc>
            </a:pPr>
            <a:endParaRPr lang="en-CA" sz="18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38400" y="48387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dirty="0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dirty="0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708400" y="48387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dirty="0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dirty="0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003800" y="4838700"/>
            <a:ext cx="140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451600" y="48387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003800" y="5118100"/>
            <a:ext cx="414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46300" y="54737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038600" y="54737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0.65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410200" y="54737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807200" y="54737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46300" y="5765800"/>
            <a:ext cx="6997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146300" y="6045200"/>
            <a:ext cx="69977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9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"/>
          <p:cNvSpPr txBox="1"/>
          <p:nvPr/>
        </p:nvSpPr>
        <p:spPr>
          <a:xfrm>
            <a:off x="1155700" y="1270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805" b="1" smtClean="0">
                <a:solidFill>
                  <a:srgbClr val="000000"/>
                </a:solidFill>
                <a:latin typeface="Arial Bold"/>
                <a:cs typeface="Arial Bold"/>
              </a:rPr>
              <a:t>Standardized decision matrix….</a:t>
            </a:r>
          </a:p>
          <a:p>
            <a:pPr>
              <a:lnSpc>
                <a:spcPts val="25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65300" y="1193800"/>
            <a:ext cx="737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Similarly….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82800" y="17907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56000" y="17907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43500" y="1790700"/>
            <a:ext cx="162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59600" y="17907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2273300"/>
            <a:ext cx="1752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38600" y="22733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0.65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40400" y="22733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480300" y="22733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900" y="27559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38600" y="27559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40400" y="27559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80300" y="27559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0.63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12900" y="32512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038600" y="32512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0.49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40400" y="32512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0.73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80300" y="32512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0.49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612900" y="37338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038600" y="3733800"/>
            <a:ext cx="78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FF0000"/>
                </a:solidFill>
                <a:latin typeface="Arial Bold"/>
                <a:cs typeface="Arial Bold"/>
              </a:rPr>
              <a:t>0.64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740400" y="3733800"/>
            <a:ext cx="78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FF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480300" y="3733800"/>
            <a:ext cx="78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FF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22400"/>
            <a:ext cx="79883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828800" algn="l"/>
              </a:tabLst>
            </a:pPr>
            <a:r>
              <a:rPr lang="en-CA" sz="2795" smtClean="0">
                <a:solidFill>
                  <a:srgbClr val="FF0000"/>
                </a:solidFill>
                <a:latin typeface="Arial"/>
                <a:cs typeface="Arial"/>
              </a:rPr>
              <a:t>• Step 2 </a:t>
            </a: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Construct </a:t>
            </a:r>
            <a:r>
              <a:rPr lang="en-CA" sz="2205" b="1" smtClean="0">
                <a:solidFill>
                  <a:srgbClr val="000000"/>
                </a:solidFill>
                <a:latin typeface="Arial Bold"/>
                <a:cs typeface="Arial Bold"/>
              </a:rPr>
              <a:t>weighted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standardized decision matrix</a:t>
            </a:r>
            <a:r>
              <a:rPr lang="en-CA" sz="21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5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	by </a:t>
            </a:r>
            <a:r>
              <a:rPr lang="en-CA" sz="2205" b="1" smtClean="0">
                <a:solidFill>
                  <a:srgbClr val="000000"/>
                </a:solidFill>
                <a:latin typeface="Arial Bold"/>
                <a:cs typeface="Arial Bold"/>
              </a:rPr>
              <a:t>multiplying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attributes </a:t>
            </a:r>
            <a:r>
              <a:rPr lang="en-CA" sz="2205" b="1" smtClean="0">
                <a:solidFill>
                  <a:srgbClr val="000000"/>
                </a:solidFill>
                <a:latin typeface="Arial Bold"/>
                <a:cs typeface="Arial Bold"/>
              </a:rPr>
              <a:t>weight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to each</a:t>
            </a:r>
          </a:p>
          <a:p>
            <a:pPr>
              <a:lnSpc>
                <a:spcPts val="290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159000"/>
            <a:ext cx="7988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08" b="1" smtClean="0">
                <a:solidFill>
                  <a:srgbClr val="000000"/>
                </a:solidFill>
                <a:latin typeface="Arial Bold"/>
                <a:cs typeface="Arial Bold"/>
              </a:rPr>
              <a:t>rating.</a:t>
            </a:r>
          </a:p>
          <a:p>
            <a:pPr>
              <a:lnSpc>
                <a:spcPts val="2530"/>
              </a:lnSpc>
            </a:pPr>
            <a:endParaRPr lang="en-CA" sz="21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00600" y="2641600"/>
            <a:ext cx="889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92800" y="2641600"/>
            <a:ext cx="3429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FFFFFF"/>
                </a:solidFill>
                <a:latin typeface="Arial Bold"/>
                <a:cs typeface="Arial Bold"/>
              </a:rPr>
              <a:t>Hogwarts    Hogsmeade    Azkaban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08500" y="2971800"/>
            <a:ext cx="115736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03" dirty="0" smtClean="0">
                <a:solidFill>
                  <a:srgbClr val="000000"/>
                </a:solidFill>
                <a:latin typeface="Arial"/>
                <a:cs typeface="Arial"/>
              </a:rPr>
              <a:t>Enter</a:t>
            </a:r>
            <a:r>
              <a:rPr lang="en-CA" sz="1600" dirty="0" smtClean="0">
                <a:solidFill>
                  <a:srgbClr val="000000"/>
                </a:solidFill>
                <a:latin typeface="Arial"/>
                <a:cs typeface="Arial"/>
              </a:rPr>
              <a:t>ta</a:t>
            </a:r>
            <a:r>
              <a:rPr lang="en-CA" sz="1403" dirty="0" smtClean="0">
                <a:solidFill>
                  <a:srgbClr val="000000"/>
                </a:solidFill>
                <a:latin typeface="Arial"/>
                <a:cs typeface="Arial"/>
              </a:rPr>
              <a:t>inment</a:t>
            </a:r>
          </a:p>
          <a:p>
            <a:pPr>
              <a:lnSpc>
                <a:spcPts val="2070"/>
              </a:lnSpc>
            </a:pPr>
            <a:endParaRPr lang="en-CA" sz="1403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10300" y="2971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0.65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29500" y="2971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0.57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674100" y="2971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0.50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08500" y="3302000"/>
            <a:ext cx="952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1610"/>
              </a:lnSpc>
            </a:pPr>
            <a:endParaRPr lang="en-CA" sz="1403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210300" y="33020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429500" y="33020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674100" y="33020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0.63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08500" y="3619500"/>
            <a:ext cx="1117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1610"/>
              </a:lnSpc>
            </a:pPr>
            <a:endParaRPr lang="en-CA" sz="1403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10300" y="36195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0.49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429500" y="36195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0.73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74100" y="36195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0.49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508500" y="3924300"/>
            <a:ext cx="1016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1610"/>
              </a:lnSpc>
            </a:pPr>
            <a:endParaRPr lang="en-CA" sz="1406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210300" y="39243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000000"/>
                </a:solidFill>
                <a:latin typeface="Arial Bold"/>
                <a:cs typeface="Arial Bold"/>
              </a:rPr>
              <a:t>0.64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429500" y="39243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00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674100" y="39243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00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82700" y="4229100"/>
            <a:ext cx="115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8DC664"/>
                </a:solidFill>
                <a:latin typeface="Arial Bold"/>
                <a:cs typeface="Arial Bold"/>
              </a:rPr>
              <a:t>Attribut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8DC664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715000" y="4229100"/>
            <a:ext cx="2667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Standardized decision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591300" y="4495800"/>
            <a:ext cx="1016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matrix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57200" y="47625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3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727200" y="47625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911600" y="4762500"/>
            <a:ext cx="1828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ad   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65100" y="53975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30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108200" y="5397500"/>
            <a:ext cx="53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2.6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740400" y="5295900"/>
            <a:ext cx="3517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2" b="1" smtClean="0">
                <a:solidFill>
                  <a:srgbClr val="000000"/>
                </a:solidFill>
                <a:latin typeface="Arial Bold"/>
                <a:cs typeface="Arial Bold"/>
              </a:rPr>
              <a:t>Weighted Standardized</a:t>
            </a:r>
          </a:p>
          <a:p>
            <a:pPr>
              <a:lnSpc>
                <a:spcPts val="2760"/>
              </a:lnSpc>
            </a:pPr>
            <a:endParaRPr lang="en-CA" sz="2412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65100" y="5676900"/>
            <a:ext cx="40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16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6311900" y="5651500"/>
            <a:ext cx="245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decision matrix</a:t>
            </a:r>
          </a:p>
          <a:p>
            <a:pPr>
              <a:lnSpc>
                <a:spcPts val="2760"/>
              </a:lnSpc>
            </a:pPr>
            <a:endParaRPr lang="en-CA" sz="24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65100" y="5943600"/>
            <a:ext cx="89789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3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22400"/>
            <a:ext cx="79883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1828800" algn="l"/>
              </a:tabLst>
            </a:pPr>
            <a:r>
              <a:rPr lang="en-CA" sz="2795" smtClean="0">
                <a:solidFill>
                  <a:srgbClr val="FF0000"/>
                </a:solidFill>
                <a:latin typeface="Arial"/>
                <a:cs typeface="Arial"/>
              </a:rPr>
              <a:t>• Step 2 </a:t>
            </a: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Construct </a:t>
            </a:r>
            <a:r>
              <a:rPr lang="en-CA" sz="2205" b="1" smtClean="0">
                <a:solidFill>
                  <a:srgbClr val="000000"/>
                </a:solidFill>
                <a:latin typeface="Arial Bold"/>
                <a:cs typeface="Arial Bold"/>
              </a:rPr>
              <a:t>weighted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standardized decision matrix</a:t>
            </a:r>
            <a:r>
              <a:rPr lang="en-CA" sz="21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5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	by </a:t>
            </a:r>
            <a:r>
              <a:rPr lang="en-CA" sz="2205" b="1" smtClean="0">
                <a:solidFill>
                  <a:srgbClr val="000000"/>
                </a:solidFill>
                <a:latin typeface="Arial Bold"/>
                <a:cs typeface="Arial Bold"/>
              </a:rPr>
              <a:t>multiplying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attributes </a:t>
            </a:r>
            <a:r>
              <a:rPr lang="en-CA" sz="2205" b="1" smtClean="0">
                <a:solidFill>
                  <a:srgbClr val="000000"/>
                </a:solidFill>
                <a:latin typeface="Arial Bold"/>
                <a:cs typeface="Arial Bold"/>
              </a:rPr>
              <a:t>weight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to each</a:t>
            </a:r>
          </a:p>
          <a:p>
            <a:pPr>
              <a:lnSpc>
                <a:spcPts val="280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159000"/>
            <a:ext cx="7988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05" b="1" smtClean="0">
                <a:solidFill>
                  <a:srgbClr val="000000"/>
                </a:solidFill>
                <a:latin typeface="Arial Bold"/>
                <a:cs typeface="Arial Bold"/>
              </a:rPr>
              <a:t>rating.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00600" y="2641600"/>
            <a:ext cx="889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92800" y="2641600"/>
            <a:ext cx="3429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FFFFFF"/>
                </a:solidFill>
                <a:latin typeface="Arial Bold"/>
                <a:cs typeface="Arial Bold"/>
              </a:rPr>
              <a:t>Hogwarts    Hogsmeade    Azkaban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08500" y="2971800"/>
            <a:ext cx="1371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Entertainment</a:t>
            </a:r>
          </a:p>
          <a:p>
            <a:pPr>
              <a:lnSpc>
                <a:spcPts val="2070"/>
              </a:lnSpc>
            </a:pPr>
            <a:endParaRPr lang="en-CA" sz="1403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76900" y="2971800"/>
            <a:ext cx="49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10300" y="2971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0.65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29500" y="2971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0.57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74100" y="2971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0.50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70800" y="33020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5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674100" y="33020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0.63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670800" y="36195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3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674100" y="36195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0.49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670800" y="39243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000000"/>
                </a:solidFill>
                <a:latin typeface="Arial Bold"/>
                <a:cs typeface="Arial Bold"/>
              </a:rPr>
              <a:t>5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674100" y="39243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00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82700" y="4229100"/>
            <a:ext cx="2336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Attributes weights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670800" y="4241800"/>
            <a:ext cx="1358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on matrix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3400" y="4775200"/>
            <a:ext cx="8610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  <a:tabLst>
                <a:tab pos="1270000" algn="l"/>
              </a:tabLst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	Hogwarts   Hog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086100" y="5041900"/>
            <a:ext cx="6057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41300" y="53975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30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84400" y="5397500"/>
            <a:ext cx="53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2.6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479800" y="5397500"/>
            <a:ext cx="67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2.28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700181" y="5296377"/>
            <a:ext cx="1941237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2" b="1" dirty="0" smtClean="0">
                <a:solidFill>
                  <a:srgbClr val="000000"/>
                </a:solidFill>
                <a:latin typeface="Arial Bold"/>
                <a:cs typeface="Arial Bold"/>
              </a:rPr>
              <a:t>Standardized</a:t>
            </a:r>
            <a:endParaRPr lang="en-CA" sz="2412" b="1" dirty="0" smtClean="0">
              <a:solidFill>
                <a:srgbClr val="000000"/>
              </a:solidFill>
              <a:latin typeface="Arial Bold"/>
              <a:cs typeface="Arial Bold"/>
            </a:endParaRPr>
          </a:p>
          <a:p>
            <a:pPr>
              <a:lnSpc>
                <a:spcPts val="2760"/>
              </a:lnSpc>
            </a:pPr>
            <a:endParaRPr lang="en-CA" sz="2412" b="1" dirty="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41300" y="5676900"/>
            <a:ext cx="40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16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311900" y="5651500"/>
            <a:ext cx="245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decision matrix</a:t>
            </a:r>
          </a:p>
          <a:p>
            <a:pPr>
              <a:lnSpc>
                <a:spcPts val="2760"/>
              </a:lnSpc>
            </a:pPr>
            <a:endParaRPr lang="en-CA" sz="24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41300" y="5943600"/>
            <a:ext cx="89027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3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Let’s consider…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0200" y="1397000"/>
            <a:ext cx="75438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255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Luna wants to go on a vacation.</a:t>
            </a:r>
            <a:r>
              <a:rPr lang="en-CA" sz="317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72" smtClean="0">
                <a:solidFill>
                  <a:srgbClr val="000000"/>
                </a:solidFill>
                <a:latin typeface="Times New Roman"/>
              </a:rPr>
            </a:br>
            <a:r>
              <a:rPr lang="en-CA" sz="255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3206" smtClean="0">
                <a:solidFill>
                  <a:srgbClr val="000000"/>
                </a:solidFill>
                <a:latin typeface="Arial"/>
                <a:cs typeface="Arial"/>
              </a:rPr>
              <a:t> She has 3 options</a:t>
            </a:r>
          </a:p>
          <a:p>
            <a:pPr>
              <a:lnSpc>
                <a:spcPts val="4100"/>
              </a:lnSpc>
            </a:pPr>
            <a:endParaRPr lang="en-CA" sz="317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60900" y="2870200"/>
            <a:ext cx="448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Hogwarts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60900" y="3708400"/>
            <a:ext cx="448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8" smtClean="0">
                <a:solidFill>
                  <a:srgbClr val="000000"/>
                </a:solidFill>
                <a:latin typeface="Arial"/>
                <a:cs typeface="Arial"/>
              </a:rPr>
              <a:t>Hogsmead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60900" y="4127500"/>
            <a:ext cx="65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endParaRPr lang="en-CA" sz="2795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322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37100" y="4622800"/>
            <a:ext cx="4406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Azkaban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5613400"/>
            <a:ext cx="7454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How to decide..???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65300" y="1447800"/>
            <a:ext cx="7378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795" smtClean="0">
                <a:solidFill>
                  <a:srgbClr val="FF0000"/>
                </a:solidFill>
                <a:latin typeface="Arial"/>
                <a:cs typeface="Arial"/>
              </a:rPr>
              <a:t>• Step 2 </a:t>
            </a: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construct weighted standardized decision</a:t>
            </a:r>
          </a:p>
          <a:p>
            <a:pPr>
              <a:lnSpc>
                <a:spcPts val="2645"/>
              </a:lnSpc>
            </a:pPr>
            <a:endParaRPr lang="en-CA" sz="2321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65300" y="1816100"/>
            <a:ext cx="901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matrix</a:t>
            </a:r>
          </a:p>
          <a:p>
            <a:pPr>
              <a:lnSpc>
                <a:spcPts val="2530"/>
              </a:lnSpc>
            </a:pPr>
            <a:endParaRPr lang="en-CA" sz="2195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94100" y="1816100"/>
            <a:ext cx="4991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by multiplying attributes weight to each</a:t>
            </a:r>
          </a:p>
          <a:p>
            <a:pPr>
              <a:lnSpc>
                <a:spcPts val="2530"/>
              </a:lnSpc>
            </a:pPr>
            <a:endParaRPr lang="en-CA" sz="2195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146300"/>
            <a:ext cx="977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8" smtClean="0">
                <a:solidFill>
                  <a:srgbClr val="000000"/>
                </a:solidFill>
                <a:latin typeface="Arial"/>
                <a:cs typeface="Arial"/>
              </a:rPr>
              <a:t>rating.</a:t>
            </a:r>
          </a:p>
          <a:p>
            <a:pPr>
              <a:lnSpc>
                <a:spcPts val="2530"/>
              </a:lnSpc>
            </a:pPr>
            <a:endParaRPr lang="en-CA" sz="2198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00600" y="2641600"/>
            <a:ext cx="889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92800" y="2641600"/>
            <a:ext cx="3429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FFFFFF"/>
                </a:solidFill>
                <a:latin typeface="Arial Bold"/>
                <a:cs typeface="Arial Bold"/>
              </a:rPr>
              <a:t>Hogwarts    Hogsmeade    Azkaban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08500" y="2971800"/>
            <a:ext cx="1371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Entertainment</a:t>
            </a:r>
          </a:p>
          <a:p>
            <a:pPr>
              <a:lnSpc>
                <a:spcPts val="1610"/>
              </a:lnSpc>
            </a:pPr>
            <a:endParaRPr lang="en-CA" sz="1403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10300" y="2971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0.65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429500" y="2971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0.57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674100" y="2971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0.50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08500" y="3302000"/>
            <a:ext cx="952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Facilit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  <a:p>
            <a:pPr>
              <a:lnSpc>
                <a:spcPts val="2070"/>
              </a:lnSpc>
            </a:pPr>
            <a:endParaRPr lang="en-CA" sz="1403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210300" y="33020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29500" y="33020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674100" y="33020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0.63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508500" y="3619500"/>
            <a:ext cx="1117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1610"/>
              </a:lnSpc>
            </a:pPr>
            <a:endParaRPr lang="en-CA" sz="1403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210300" y="36195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0.49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29500" y="36195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0.73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674100" y="36195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0.49</a:t>
            </a:r>
          </a:p>
          <a:p>
            <a:pPr>
              <a:lnSpc>
                <a:spcPts val="1610"/>
              </a:lnSpc>
            </a:pPr>
            <a:endParaRPr lang="en-CA" sz="1413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508500" y="3924300"/>
            <a:ext cx="1016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1610"/>
              </a:lnSpc>
            </a:pPr>
            <a:endParaRPr lang="en-CA" sz="1406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210300" y="39243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000000"/>
                </a:solidFill>
                <a:latin typeface="Arial Bold"/>
                <a:cs typeface="Arial Bold"/>
              </a:rPr>
              <a:t>0.64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429500" y="39243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00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674100" y="39243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6" b="1" smtClean="0">
                <a:solidFill>
                  <a:srgbClr val="000000"/>
                </a:solidFill>
                <a:latin typeface="Arial Bold"/>
                <a:cs typeface="Arial Bold"/>
              </a:rPr>
              <a:t>0.55</a:t>
            </a:r>
          </a:p>
          <a:p>
            <a:pPr>
              <a:lnSpc>
                <a:spcPts val="1610"/>
              </a:lnSpc>
            </a:pPr>
            <a:endParaRPr lang="en-CA" sz="1416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82700" y="4229100"/>
            <a:ext cx="1282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Attribute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537200" y="4241800"/>
            <a:ext cx="350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Standardized decision matrix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33400" y="47625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803400" y="47625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860800" y="4762500"/>
            <a:ext cx="195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ead   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41300" y="53975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815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740400" y="5295900"/>
            <a:ext cx="3517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2" b="1" smtClean="0">
                <a:solidFill>
                  <a:srgbClr val="000000"/>
                </a:solidFill>
                <a:latin typeface="Arial Bold"/>
                <a:cs typeface="Arial Bold"/>
              </a:rPr>
              <a:t>Weighted Standardized</a:t>
            </a:r>
          </a:p>
          <a:p>
            <a:pPr>
              <a:lnSpc>
                <a:spcPts val="2760"/>
              </a:lnSpc>
            </a:pPr>
            <a:endParaRPr lang="en-CA" sz="2412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41300" y="5676900"/>
            <a:ext cx="40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215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6311900" y="5651500"/>
            <a:ext cx="245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decision matrix</a:t>
            </a:r>
          </a:p>
          <a:p>
            <a:pPr>
              <a:lnSpc>
                <a:spcPts val="2760"/>
              </a:lnSpc>
            </a:pPr>
            <a:endParaRPr lang="en-CA" sz="24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41300" y="60452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30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2184400" y="6032500"/>
            <a:ext cx="53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1.1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41300" y="6451600"/>
            <a:ext cx="8902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65300" y="1447800"/>
            <a:ext cx="7378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795" smtClean="0">
                <a:solidFill>
                  <a:srgbClr val="FF0000"/>
                </a:solidFill>
                <a:latin typeface="Arial"/>
                <a:cs typeface="Arial"/>
              </a:rPr>
              <a:t>• Step 2 </a:t>
            </a: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 construct weighted standardized decision</a:t>
            </a:r>
          </a:p>
          <a:p>
            <a:pPr>
              <a:lnSpc>
                <a:spcPts val="2645"/>
              </a:lnSpc>
            </a:pPr>
            <a:endParaRPr lang="en-CA" sz="2321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65300" y="1816100"/>
            <a:ext cx="901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matrix</a:t>
            </a:r>
          </a:p>
          <a:p>
            <a:pPr>
              <a:lnSpc>
                <a:spcPts val="2530"/>
              </a:lnSpc>
            </a:pPr>
            <a:endParaRPr lang="en-CA" sz="2195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94100" y="1816100"/>
            <a:ext cx="4991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Arial"/>
                <a:cs typeface="Arial"/>
              </a:rPr>
              <a:t>by multiplying attributes weight to each</a:t>
            </a:r>
          </a:p>
          <a:p>
            <a:pPr>
              <a:lnSpc>
                <a:spcPts val="2530"/>
              </a:lnSpc>
            </a:pPr>
            <a:endParaRPr lang="en-CA" sz="2195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159000"/>
            <a:ext cx="7378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8" smtClean="0">
                <a:solidFill>
                  <a:srgbClr val="000000"/>
                </a:solidFill>
                <a:latin typeface="Arial"/>
                <a:cs typeface="Arial"/>
              </a:rPr>
              <a:t>rating.</a:t>
            </a:r>
          </a:p>
          <a:p>
            <a:pPr>
              <a:lnSpc>
                <a:spcPts val="2530"/>
              </a:lnSpc>
            </a:pPr>
            <a:endParaRPr lang="en-CA" sz="21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46300" y="2413000"/>
            <a:ext cx="6997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Similarly….</a:t>
            </a:r>
          </a:p>
          <a:p>
            <a:pPr>
              <a:lnSpc>
                <a:spcPts val="25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01900" y="28575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71900" y="28575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54600" y="2857500"/>
            <a:ext cx="140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15100" y="28575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054600" y="31242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09800" y="3492500"/>
            <a:ext cx="161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30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40200" y="3492500"/>
            <a:ext cx="53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2.6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8300" y="3492500"/>
            <a:ext cx="67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2.28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023100" y="3492500"/>
            <a:ext cx="330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09800" y="3771900"/>
            <a:ext cx="40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09800" y="41275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30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140200" y="4127500"/>
            <a:ext cx="53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1.1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524500" y="4127500"/>
            <a:ext cx="53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1.1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845300" y="4127500"/>
            <a:ext cx="67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1.26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209800" y="45339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30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076700" y="4533900"/>
            <a:ext cx="67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2.94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448300" y="4533900"/>
            <a:ext cx="67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4.38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845300" y="4533900"/>
            <a:ext cx="67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2.94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209800" y="4927600"/>
            <a:ext cx="1193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30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076700" y="4927600"/>
            <a:ext cx="609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5.12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524500" y="4927600"/>
            <a:ext cx="469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4.4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921500" y="4927600"/>
            <a:ext cx="469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4.4</a:t>
            </a:r>
          </a:p>
          <a:p>
            <a:pPr>
              <a:lnSpc>
                <a:spcPts val="2300"/>
              </a:lnSpc>
            </a:pPr>
            <a:endParaRPr lang="en-CA" sz="2014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476500" y="5219700"/>
            <a:ext cx="6667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lang="en-CA" sz="2798" smtClean="0">
                <a:solidFill>
                  <a:srgbClr val="000000"/>
                </a:solidFill>
                <a:latin typeface="Arial"/>
                <a:cs typeface="Arial"/>
              </a:rPr>
              <a:t>Weighted Standardized decision</a:t>
            </a:r>
          </a:p>
          <a:p>
            <a:pPr>
              <a:lnSpc>
                <a:spcPts val="26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533900" y="5575300"/>
            <a:ext cx="4610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matrix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460500"/>
            <a:ext cx="7912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• Step 3 -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Determine </a:t>
            </a:r>
            <a:r>
              <a:rPr lang="en-CA" sz="2014" b="1" smtClean="0">
                <a:solidFill>
                  <a:srgbClr val="000000"/>
                </a:solidFill>
                <a:latin typeface="Arial Bold Italic"/>
                <a:cs typeface="Arial Bold Italic"/>
              </a:rPr>
              <a:t>ideal solution 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lang="en-CA" sz="2014" b="1" smtClean="0">
                <a:solidFill>
                  <a:srgbClr val="000000"/>
                </a:solidFill>
                <a:latin typeface="Arial Bold Italic"/>
                <a:cs typeface="Arial Bold Italic"/>
              </a:rPr>
              <a:t> negative ideal</a:t>
            </a:r>
          </a:p>
          <a:p>
            <a:pPr>
              <a:lnSpc>
                <a:spcPts val="2530"/>
              </a:lnSpc>
            </a:pPr>
            <a:endParaRPr lang="en-CA" sz="222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19812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 Italic"/>
                <a:cs typeface="Arial Bold Italic"/>
              </a:rPr>
              <a:t>solution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93900" y="2413000"/>
            <a:ext cx="715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 set of maximum values for each criteria is 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Ideal solution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30500" y="2794000"/>
            <a:ext cx="245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270000" algn="l"/>
              </a:tabLst>
            </a:pPr>
            <a:r>
              <a:rPr lang="en-CA" sz="1810" b="1" dirty="0" smtClean="0">
                <a:solidFill>
                  <a:srgbClr val="FFFFFF"/>
                </a:solidFill>
                <a:latin typeface="Arial Bold"/>
                <a:cs typeface="Arial Bold"/>
              </a:rPr>
              <a:t>Criteria	Hogwarts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25700" y="3187700"/>
            <a:ext cx="2743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538985">
              <a:lnSpc>
                <a:spcPts val="2100"/>
              </a:lnSpc>
              <a:tabLst>
                <a:tab pos="1943100" algn="l"/>
              </a:tabLst>
            </a:pP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Max.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dirty="0" err="1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  <a:r>
              <a:rPr lang="en-CA" sz="1810" b="1" dirty="0" smtClean="0">
                <a:solidFill>
                  <a:srgbClr val="FF0000"/>
                </a:solidFill>
                <a:latin typeface="Arial Bold"/>
                <a:cs typeface="Arial Bold"/>
              </a:rPr>
              <a:t>	2.6</a:t>
            </a:r>
          </a:p>
          <a:p>
            <a:pPr>
              <a:lnSpc>
                <a:spcPts val="213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83200" y="2794000"/>
            <a:ext cx="27686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60500" algn="l"/>
              </a:tabLst>
            </a:pPr>
            <a:r>
              <a:rPr lang="en-CA" sz="1810" b="1" dirty="0" err="1" smtClean="0">
                <a:solidFill>
                  <a:srgbClr val="FFFFFF"/>
                </a:solidFill>
                <a:latin typeface="Arial Bold"/>
                <a:cs typeface="Arial Bold"/>
              </a:rPr>
              <a:t>Hogsmead</a:t>
            </a:r>
            <a:r>
              <a:rPr lang="en-CA" sz="1810" b="1" dirty="0" smtClean="0">
                <a:solidFill>
                  <a:srgbClr val="FFFFFF"/>
                </a:solidFill>
                <a:latin typeface="Arial Bold"/>
                <a:cs typeface="Arial Bold"/>
              </a:rPr>
              <a:t>	Azkaban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dirty="0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155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02300" y="3441700"/>
            <a:ext cx="2349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5494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2.28	2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53400" y="3390900"/>
            <a:ext cx="863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dirty="0" smtClean="0">
                <a:solidFill>
                  <a:srgbClr val="FF0000"/>
                </a:solidFill>
                <a:latin typeface="Arial Bold"/>
                <a:cs typeface="Arial Bold"/>
              </a:rPr>
              <a:t>2.6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38400" y="3721100"/>
            <a:ext cx="408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3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149850" y="4483100"/>
            <a:ext cx="1257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Max.</a:t>
            </a:r>
          </a:p>
          <a:p>
            <a:pPr>
              <a:lnSpc>
                <a:spcPts val="175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565900" y="4076700"/>
            <a:ext cx="23876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1524000" algn="l"/>
              </a:tabLst>
            </a:pP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Max.</a:t>
            </a:r>
            <a:r>
              <a:rPr lang="en-CA" sz="2410" b="1" dirty="0" smtClean="0">
                <a:solidFill>
                  <a:srgbClr val="FF0000"/>
                </a:solidFill>
                <a:latin typeface="Arial Bold"/>
                <a:cs typeface="Arial Bold"/>
              </a:rPr>
              <a:t>	1.26</a:t>
            </a:r>
          </a:p>
          <a:p>
            <a:pPr>
              <a:lnSpc>
                <a:spcPts val="1845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153400" y="4483100"/>
            <a:ext cx="863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410" b="1" smtClean="0">
                <a:solidFill>
                  <a:srgbClr val="FF0000"/>
                </a:solidFill>
                <a:latin typeface="Arial Bold"/>
                <a:cs typeface="Arial Bold"/>
              </a:rPr>
              <a:t>4.38</a:t>
            </a:r>
          </a:p>
          <a:p>
            <a:pPr>
              <a:lnSpc>
                <a:spcPts val="21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38400" y="4089400"/>
            <a:ext cx="14224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199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394200" y="4127500"/>
            <a:ext cx="3657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1371600" algn="l"/>
                <a:tab pos="27051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1.1	1.1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	1.26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663950" y="4851400"/>
            <a:ext cx="407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Max.</a:t>
            </a:r>
          </a:p>
          <a:p>
            <a:pPr>
              <a:lnSpc>
                <a:spcPts val="162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330700" y="4521200"/>
            <a:ext cx="372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371600" algn="l"/>
                <a:tab pos="2768600" algn="l"/>
              </a:tabLst>
            </a:pP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2.94</a:t>
            </a:r>
            <a:r>
              <a:rPr lang="en-CA" sz="1810" b="1" dirty="0" smtClean="0">
                <a:solidFill>
                  <a:srgbClr val="FF0000"/>
                </a:solidFill>
                <a:latin typeface="Arial Bold"/>
                <a:cs typeface="Arial Bold"/>
              </a:rPr>
              <a:t>	4.38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	2.94</a:t>
            </a:r>
          </a:p>
          <a:p>
            <a:pPr>
              <a:lnSpc>
                <a:spcPts val="144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102600" y="4787900"/>
            <a:ext cx="863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410" b="1" dirty="0" smtClean="0">
                <a:solidFill>
                  <a:srgbClr val="FF0000"/>
                </a:solidFill>
                <a:latin typeface="Arial Bold"/>
                <a:cs typeface="Arial Bold"/>
              </a:rPr>
              <a:t>5.12</a:t>
            </a:r>
          </a:p>
          <a:p>
            <a:pPr>
              <a:lnSpc>
                <a:spcPts val="2545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438400" y="48133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1855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419600" y="48133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5.12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765800" y="48133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4.4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162800" y="48133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4.4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298700" y="5308600"/>
            <a:ext cx="68453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dirty="0" smtClean="0">
                <a:solidFill>
                  <a:srgbClr val="FF0000"/>
                </a:solidFill>
                <a:latin typeface="Arial"/>
                <a:cs typeface="Arial"/>
              </a:rPr>
              <a:t>Ideal solution = {2.6, 1.26, 4.38, 5.12}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460500"/>
            <a:ext cx="7912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• Step 3 -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Determine </a:t>
            </a:r>
            <a:r>
              <a:rPr lang="en-CA" sz="2014" b="1" smtClean="0">
                <a:solidFill>
                  <a:srgbClr val="000000"/>
                </a:solidFill>
                <a:latin typeface="Arial Bold Italic"/>
                <a:cs typeface="Arial Bold Italic"/>
              </a:rPr>
              <a:t>ideal solution 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lang="en-CA" sz="2014" b="1" smtClean="0">
                <a:solidFill>
                  <a:srgbClr val="000000"/>
                </a:solidFill>
                <a:latin typeface="Arial Bold Italic"/>
                <a:cs typeface="Arial Bold Italic"/>
              </a:rPr>
              <a:t> negative ideal</a:t>
            </a:r>
          </a:p>
          <a:p>
            <a:pPr>
              <a:lnSpc>
                <a:spcPts val="2530"/>
              </a:lnSpc>
            </a:pPr>
            <a:endParaRPr lang="en-CA" sz="222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19812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 Italic"/>
                <a:cs typeface="Arial Bold Italic"/>
              </a:rPr>
              <a:t>solution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93900" y="2413000"/>
            <a:ext cx="715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 set of minimum values for each criteria is 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Negative Ideal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93900" y="2679700"/>
            <a:ext cx="189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solution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30500" y="2908300"/>
            <a:ext cx="115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00500" y="2844800"/>
            <a:ext cx="2628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282700" algn="l"/>
              </a:tabLst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	Hogsmead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83200" y="3111500"/>
            <a:ext cx="1346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43700" y="2844800"/>
            <a:ext cx="2286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769100" y="3454400"/>
            <a:ext cx="1814599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371600" algn="l"/>
              </a:tabLst>
            </a:pP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Min. </a:t>
            </a:r>
            <a:r>
              <a:rPr lang="en-CA" sz="2410" b="1" dirty="0" smtClean="0">
                <a:solidFill>
                  <a:srgbClr val="FF0000"/>
                </a:solidFill>
                <a:latin typeface="Arial Bold"/>
                <a:cs typeface="Arial Bold"/>
              </a:rPr>
              <a:t>	2.0</a:t>
            </a:r>
          </a:p>
          <a:p>
            <a:pPr>
              <a:lnSpc>
                <a:spcPts val="2355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38400" y="3467100"/>
            <a:ext cx="279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955800" algn="l"/>
              </a:tabLst>
            </a:pPr>
            <a:r>
              <a:rPr lang="en-CA" sz="1709" spc="-1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  <a:r>
              <a:rPr lang="en-CA" sz="1720" b="1" spc="-10" smtClean="0">
                <a:solidFill>
                  <a:srgbClr val="000000"/>
                </a:solidFill>
                <a:latin typeface="Arial Bold"/>
                <a:cs typeface="Arial Bold"/>
              </a:rPr>
              <a:t>	2.6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38400" y="3759200"/>
            <a:ext cx="279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975100" y="4000500"/>
            <a:ext cx="1257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709" spc="-10" smtClean="0">
                <a:solidFill>
                  <a:srgbClr val="000000"/>
                </a:solidFill>
                <a:latin typeface="Arial"/>
                <a:cs typeface="Arial"/>
              </a:rPr>
              <a:t>Min.</a:t>
            </a:r>
          </a:p>
          <a:p>
            <a:pPr>
              <a:lnSpc>
                <a:spcPts val="149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38400" y="4191000"/>
            <a:ext cx="279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955800" algn="l"/>
              </a:tabLst>
            </a:pPr>
            <a:r>
              <a:rPr lang="en-CA" sz="1709" spc="-1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  <a:r>
              <a:rPr lang="en-CA" sz="1720" b="1" spc="-10" smtClean="0">
                <a:solidFill>
                  <a:srgbClr val="FF0000"/>
                </a:solidFill>
                <a:latin typeface="Arial Bold"/>
                <a:cs typeface="Arial Bold"/>
              </a:rPr>
              <a:t>	1.1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438400" y="4495800"/>
            <a:ext cx="279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892300" algn="l"/>
              </a:tabLst>
            </a:pPr>
            <a:r>
              <a:rPr lang="en-CA" sz="1709" spc="-1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  <a:r>
              <a:rPr lang="en-CA" sz="1720" b="1" spc="-10" smtClean="0">
                <a:solidFill>
                  <a:srgbClr val="FF0000"/>
                </a:solidFill>
                <a:latin typeface="Arial Bold"/>
                <a:cs typeface="Arial Bold"/>
              </a:rPr>
              <a:t>	2.94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32400" y="3467100"/>
            <a:ext cx="210538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905000" algn="l"/>
              </a:tabLst>
            </a:pPr>
            <a:r>
              <a:rPr lang="en-CA" sz="1709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CA" sz="1709" spc="-10" dirty="0" smtClean="0">
                <a:solidFill>
                  <a:srgbClr val="000000"/>
                </a:solidFill>
                <a:latin typeface="Arial"/>
                <a:cs typeface="Arial"/>
              </a:rPr>
              <a:t>      .</a:t>
            </a:r>
            <a:r>
              <a:rPr lang="en-CA" sz="1720" b="1" spc="-10" dirty="0" smtClean="0">
                <a:solidFill>
                  <a:srgbClr val="000000"/>
                </a:solidFill>
                <a:latin typeface="Arial Bold"/>
                <a:cs typeface="Arial Bold"/>
              </a:rPr>
              <a:t>2.28</a:t>
            </a:r>
            <a:r>
              <a:rPr lang="en-CA" sz="1720" b="1" spc="-10" dirty="0" smtClean="0">
                <a:solidFill>
                  <a:srgbClr val="FF0000"/>
                </a:solidFill>
                <a:latin typeface="Arial Bold"/>
                <a:cs typeface="Arial Bold"/>
              </a:rPr>
              <a:t>	 2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65800" y="4114800"/>
            <a:ext cx="177260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333500" algn="l"/>
              </a:tabLst>
            </a:pPr>
            <a:r>
              <a:rPr lang="en-CA" sz="1720" b="1" spc="-10" dirty="0" smtClean="0">
                <a:solidFill>
                  <a:srgbClr val="FF0000"/>
                </a:solidFill>
                <a:latin typeface="Arial Bold"/>
                <a:cs typeface="Arial Bold"/>
              </a:rPr>
              <a:t>1.1</a:t>
            </a:r>
            <a:r>
              <a:rPr lang="en-CA" sz="1720" b="1" spc="-10" dirty="0" smtClean="0">
                <a:solidFill>
                  <a:srgbClr val="000000"/>
                </a:solidFill>
                <a:latin typeface="Arial Bold"/>
                <a:cs typeface="Arial Bold"/>
              </a:rPr>
              <a:t>	1.26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76365" y="4457700"/>
            <a:ext cx="270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709" spc="-10" dirty="0" smtClean="0">
                <a:solidFill>
                  <a:srgbClr val="000000"/>
                </a:solidFill>
                <a:latin typeface="Arial"/>
                <a:cs typeface="Arial"/>
              </a:rPr>
              <a:t>Min.</a:t>
            </a:r>
          </a:p>
          <a:p>
            <a:pPr>
              <a:lnSpc>
                <a:spcPts val="152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702300" y="4559300"/>
            <a:ext cx="2349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397000" algn="l"/>
              </a:tabLst>
            </a:pPr>
            <a:r>
              <a:rPr lang="en-CA" sz="1720" b="1" spc="-10" dirty="0" smtClean="0">
                <a:solidFill>
                  <a:srgbClr val="000000"/>
                </a:solidFill>
                <a:latin typeface="Arial Bold"/>
                <a:cs typeface="Arial Bold"/>
              </a:rPr>
              <a:t>4.38	2.94</a:t>
            </a:r>
          </a:p>
          <a:p>
            <a:pPr>
              <a:lnSpc>
                <a:spcPts val="144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13415" y="4051300"/>
            <a:ext cx="863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dirty="0" smtClean="0">
                <a:solidFill>
                  <a:srgbClr val="FF0000"/>
                </a:solidFill>
                <a:latin typeface="Arial Bold"/>
                <a:cs typeface="Arial Bold"/>
              </a:rPr>
              <a:t>1.1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182620" y="4470400"/>
            <a:ext cx="863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dirty="0" smtClean="0">
                <a:solidFill>
                  <a:srgbClr val="FF0000"/>
                </a:solidFill>
                <a:latin typeface="Arial Bold"/>
                <a:cs typeface="Arial Bold"/>
              </a:rPr>
              <a:t>2.94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44210" y="4800600"/>
            <a:ext cx="863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dirty="0" smtClean="0">
                <a:solidFill>
                  <a:srgbClr val="FF0000"/>
                </a:solidFill>
                <a:latin typeface="Arial Bold"/>
                <a:cs typeface="Arial Bold"/>
              </a:rPr>
              <a:t>4.4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438400" y="4851400"/>
            <a:ext cx="1244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330700" y="4851400"/>
            <a:ext cx="711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5.12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765800" y="4851400"/>
            <a:ext cx="596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4.4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162800" y="4851400"/>
            <a:ext cx="596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4.4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070100" y="5156200"/>
            <a:ext cx="5450210" cy="7181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dirty="0" smtClean="0">
                <a:solidFill>
                  <a:srgbClr val="FF0000"/>
                </a:solidFill>
                <a:latin typeface="Arial"/>
                <a:cs typeface="Arial"/>
              </a:rPr>
              <a:t>Negative Ideal solution = {2.0, 1.1, 2.94,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070100" y="5524500"/>
            <a:ext cx="707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Arial"/>
                <a:cs typeface="Arial"/>
              </a:rPr>
              <a:t>4.4}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22918" y="4682520"/>
            <a:ext cx="7809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460500"/>
            <a:ext cx="7912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3204" dirty="0" smtClean="0">
                <a:solidFill>
                  <a:srgbClr val="FF0000"/>
                </a:solidFill>
                <a:latin typeface="Arial"/>
                <a:cs typeface="Arial"/>
              </a:rPr>
              <a:t>• Step 4 -</a:t>
            </a:r>
            <a:r>
              <a:rPr lang="en-CA" sz="2004" dirty="0" smtClean="0">
                <a:solidFill>
                  <a:srgbClr val="000000"/>
                </a:solidFill>
                <a:latin typeface="Arial"/>
                <a:cs typeface="Arial"/>
              </a:rPr>
              <a:t> Determine separation from</a:t>
            </a:r>
            <a:r>
              <a:rPr lang="en-CA" sz="2014" b="1" dirty="0" smtClean="0">
                <a:solidFill>
                  <a:srgbClr val="000000"/>
                </a:solidFill>
                <a:latin typeface="Arial Bold Italic"/>
                <a:cs typeface="Arial Bold Italic"/>
              </a:rPr>
              <a:t> ideal solution.  S</a:t>
            </a:r>
            <a:r>
              <a:rPr lang="en-CA" sz="1341" b="1" dirty="0" smtClean="0">
                <a:solidFill>
                  <a:srgbClr val="000000"/>
                </a:solidFill>
                <a:latin typeface="Arial Bold Italic"/>
                <a:cs typeface="Arial Bold Italic"/>
              </a:rPr>
              <a:t>i</a:t>
            </a:r>
            <a:r>
              <a:rPr lang="en-CA" sz="2014" b="1" dirty="0" smtClean="0">
                <a:solidFill>
                  <a:srgbClr val="000000"/>
                </a:solidFill>
                <a:latin typeface="Arial Bold Italic"/>
                <a:cs typeface="Arial Bold Italic"/>
              </a:rPr>
              <a:t>*</a:t>
            </a:r>
          </a:p>
          <a:p>
            <a:pPr>
              <a:lnSpc>
                <a:spcPts val="2530"/>
              </a:lnSpc>
            </a:pPr>
            <a:endParaRPr lang="en-CA" sz="2218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90800" y="20193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37000" y="20193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88000" y="2019300"/>
            <a:ext cx="162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51700" y="20193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22500" y="2387600"/>
            <a:ext cx="1752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91000" y="2387600"/>
            <a:ext cx="1282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(2.6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-2.6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65800" y="23876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(2.28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-2.6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391400" y="2387600"/>
            <a:ext cx="1320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(2.0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-2.6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22500" y="27559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14800" y="27559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(1.1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-1.26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65800" y="27559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(1.1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-1.26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264400" y="2755900"/>
            <a:ext cx="157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(1.26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-1.26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222500" y="31242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051300" y="3124200"/>
            <a:ext cx="157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(2.94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-2.94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02300" y="3124200"/>
            <a:ext cx="157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(4.38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-2.94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64400" y="3124200"/>
            <a:ext cx="157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(2.94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-2.94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22500" y="34925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114800" y="34925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(5.12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-4.4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829300" y="3492500"/>
            <a:ext cx="1320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(4.4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-4.4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391400" y="3492500"/>
            <a:ext cx="1320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(4.4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-4.4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65400" y="40767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898900" y="40767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537200" y="4076700"/>
            <a:ext cx="162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213600" y="40767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222500" y="4445000"/>
            <a:ext cx="1752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457700" y="44450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057900" y="44450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0.10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683500" y="44450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0.36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222500" y="48133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4394200" y="4813300"/>
            <a:ext cx="78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FF0000"/>
                </a:solidFill>
                <a:latin typeface="Arial Bold"/>
                <a:cs typeface="Arial Bold"/>
              </a:rPr>
              <a:t>0.02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057900" y="4813300"/>
            <a:ext cx="78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FF0000"/>
                </a:solidFill>
                <a:latin typeface="Arial Bold"/>
                <a:cs typeface="Arial Bold"/>
              </a:rPr>
              <a:t>0.02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747000" y="4813300"/>
            <a:ext cx="647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222500" y="51816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4457700" y="5181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057900" y="51816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2.07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7747000" y="5181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2222500" y="55626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4394200" y="55626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0.51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6121400" y="5562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747000" y="55626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4508500" y="5918200"/>
            <a:ext cx="355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6121400" y="5918200"/>
            <a:ext cx="355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7759700" y="59182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5716736" y="6146800"/>
            <a:ext cx="6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endParaRPr lang="en-CA" sz="12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070"/>
              </a:lnSpc>
            </a:pPr>
            <a:endParaRPr lang="en-CA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4102100" y="6308030"/>
            <a:ext cx="660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0" dirty="0" smtClean="0">
                <a:solidFill>
                  <a:srgbClr val="FF0000"/>
                </a:solidFill>
                <a:latin typeface="Arial"/>
                <a:cs typeface="Arial"/>
              </a:rPr>
              <a:t>0.74</a:t>
            </a:r>
          </a:p>
          <a:p>
            <a:pPr>
              <a:lnSpc>
                <a:spcPts val="1620"/>
              </a:lnSpc>
            </a:pPr>
            <a:endParaRPr lang="en-CA" sz="18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6007100" y="63373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FF0000"/>
                </a:solidFill>
                <a:latin typeface="Arial"/>
                <a:cs typeface="Arial"/>
              </a:rPr>
              <a:t>1.48</a:t>
            </a:r>
          </a:p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7664450" y="636518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FF0000"/>
                </a:solidFill>
                <a:latin typeface="Arial"/>
                <a:cs typeface="Arial"/>
              </a:rPr>
              <a:t>0.6</a:t>
            </a:r>
          </a:p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333500"/>
            <a:ext cx="7912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3206" smtClean="0">
                <a:solidFill>
                  <a:srgbClr val="FF0000"/>
                </a:solidFill>
                <a:latin typeface="Arial"/>
                <a:cs typeface="Arial"/>
              </a:rPr>
              <a:t>• Step 5 -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Determine separation from  </a:t>
            </a:r>
            <a:r>
              <a:rPr lang="en-CA" sz="2014" b="1" smtClean="0">
                <a:solidFill>
                  <a:srgbClr val="000000"/>
                </a:solidFill>
                <a:latin typeface="Arial Bold Italic"/>
                <a:cs typeface="Arial Bold Italic"/>
              </a:rPr>
              <a:t>negative ideal</a:t>
            </a:r>
          </a:p>
          <a:p>
            <a:pPr>
              <a:lnSpc>
                <a:spcPts val="2585"/>
              </a:lnSpc>
            </a:pPr>
            <a:endParaRPr lang="en-CA" sz="223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1701800"/>
            <a:ext cx="1092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 Italic"/>
                <a:cs typeface="Arial Bold Italic"/>
              </a:rPr>
              <a:t>solution.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38400" y="1943100"/>
            <a:ext cx="2870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346200" algn="l"/>
              </a:tabLst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	Hogwarts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35600" y="1879600"/>
            <a:ext cx="359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	Azkaban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70100" y="2235200"/>
            <a:ext cx="1752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38600" y="2235200"/>
            <a:ext cx="1282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(2.6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-2.0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13400" y="22352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(2.28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-2.0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39000" y="2235200"/>
            <a:ext cx="1320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(2.0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-2.0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70100" y="26035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025900" y="2603500"/>
            <a:ext cx="1320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(1.1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-1.1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676900" y="2603500"/>
            <a:ext cx="1320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(1.1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-1.1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75500" y="26035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(1.26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-1.1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70100" y="29718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98900" y="2971800"/>
            <a:ext cx="157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(2.94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-4.38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549900" y="2971800"/>
            <a:ext cx="157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(4.38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-4.38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112000" y="2971800"/>
            <a:ext cx="157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(2.94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-4.38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70100" y="33401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898900" y="3340100"/>
            <a:ext cx="157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(5.12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-5.12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613400" y="33401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(4.4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-5.12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175500" y="33401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(4.4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-5.12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)</a:t>
            </a:r>
            <a:r>
              <a:rPr lang="en-CA" sz="1210" b="1" smtClean="0">
                <a:solidFill>
                  <a:srgbClr val="000000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2070"/>
              </a:lnSpc>
            </a:pPr>
            <a:endParaRPr lang="en-CA" sz="12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501900" y="38481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911600" y="38481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422900" y="3848100"/>
            <a:ext cx="162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137400" y="38481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070100" y="4216400"/>
            <a:ext cx="1752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Entertainment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356100" y="4216400"/>
            <a:ext cx="78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FF0000"/>
                </a:solidFill>
                <a:latin typeface="Arial Bold"/>
                <a:cs typeface="Arial Bold"/>
              </a:rPr>
              <a:t>0.36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969000" y="4216400"/>
            <a:ext cx="787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FF0000"/>
                </a:solidFill>
                <a:latin typeface="Arial Bold"/>
                <a:cs typeface="Arial Bold"/>
              </a:rPr>
              <a:t>0.07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670800" y="4216400"/>
            <a:ext cx="647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070100" y="45847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419600" y="45847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6032500" y="45847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607300" y="45847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0.02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2070100" y="49530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4356100" y="49530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2.07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6032500" y="49530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7607300" y="49530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2.07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2070100" y="53340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4419600" y="53340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0.0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969000" y="53340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0.51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607300" y="53340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0.51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508500" y="5676900"/>
            <a:ext cx="431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6121400" y="5676900"/>
            <a:ext cx="431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7759700" y="56769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3441700" y="6362700"/>
            <a:ext cx="49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S</a:t>
            </a:r>
            <a:r>
              <a:rPr lang="en-CA" sz="1606" b="1" smtClean="0">
                <a:solidFill>
                  <a:srgbClr val="000000"/>
                </a:solidFill>
                <a:latin typeface="Arial Bold Italic"/>
                <a:cs typeface="Arial Bold Italic"/>
              </a:rPr>
              <a:t>i</a:t>
            </a:r>
            <a:r>
              <a:rPr lang="en-CA" sz="24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’</a:t>
            </a:r>
          </a:p>
          <a:p>
            <a:pPr>
              <a:lnSpc>
                <a:spcPts val="2160"/>
              </a:lnSpc>
            </a:pPr>
            <a:endParaRPr lang="en-CA" sz="2410" b="1" smtClean="0">
              <a:solidFill>
                <a:srgbClr val="000000"/>
              </a:solidFill>
              <a:latin typeface="Arial Bold Italic"/>
              <a:cs typeface="Arial Bold Italic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4356100" y="6375400"/>
            <a:ext cx="68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smtClean="0">
                <a:solidFill>
                  <a:srgbClr val="FF0000"/>
                </a:solidFill>
                <a:latin typeface="Arial"/>
                <a:cs typeface="Arial"/>
              </a:rPr>
              <a:t>1.56</a:t>
            </a:r>
          </a:p>
          <a:p>
            <a:pPr>
              <a:lnSpc>
                <a:spcPts val="2300"/>
              </a:lnSpc>
            </a:pPr>
            <a:endParaRPr lang="en-CA" sz="2006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6032500" y="6375400"/>
            <a:ext cx="82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smtClean="0">
                <a:solidFill>
                  <a:srgbClr val="FF0000"/>
                </a:solidFill>
                <a:latin typeface="Arial"/>
                <a:cs typeface="Arial"/>
              </a:rPr>
              <a:t>0.773</a:t>
            </a:r>
          </a:p>
          <a:p>
            <a:pPr>
              <a:lnSpc>
                <a:spcPts val="2300"/>
              </a:lnSpc>
            </a:pPr>
            <a:endParaRPr lang="en-CA" sz="2006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7721600" y="6375400"/>
            <a:ext cx="82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smtClean="0">
                <a:solidFill>
                  <a:srgbClr val="FF0000"/>
                </a:solidFill>
                <a:latin typeface="Arial"/>
                <a:cs typeface="Arial"/>
              </a:rPr>
              <a:t>1.618</a:t>
            </a:r>
          </a:p>
          <a:p>
            <a:pPr>
              <a:lnSpc>
                <a:spcPts val="2300"/>
              </a:lnSpc>
            </a:pPr>
            <a:endParaRPr lang="en-CA" sz="2006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441700" y="6807200"/>
            <a:ext cx="5702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2412" b="1" smtClean="0">
                <a:solidFill>
                  <a:srgbClr val="000000"/>
                </a:solidFill>
                <a:latin typeface="Arial Bold Italic"/>
                <a:cs typeface="Arial Bold Italic"/>
              </a:rPr>
              <a:t>=</a:t>
            </a:r>
          </a:p>
          <a:p>
            <a:pPr>
              <a:lnSpc>
                <a:spcPts val="21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Steps involved in TOPSIS…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460500"/>
            <a:ext cx="7912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• Step 6 -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Determine relative closeness to</a:t>
            </a:r>
            <a:r>
              <a:rPr lang="en-CA" sz="2014" b="1" smtClean="0">
                <a:solidFill>
                  <a:srgbClr val="000000"/>
                </a:solidFill>
                <a:latin typeface="Arial Bold Italic"/>
                <a:cs typeface="Arial Bold Italic"/>
              </a:rPr>
              <a:t> ideal solution.</a:t>
            </a:r>
          </a:p>
          <a:p>
            <a:pPr>
              <a:lnSpc>
                <a:spcPts val="2530"/>
              </a:lnSpc>
            </a:pPr>
            <a:endParaRPr lang="en-CA" sz="221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68600" y="27051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76700" y="27051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10200" y="2705100"/>
            <a:ext cx="162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21500" y="27051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51100" y="3073400"/>
            <a:ext cx="622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S</a:t>
            </a:r>
            <a:r>
              <a:rPr lang="en-CA" sz="12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i</a:t>
            </a:r>
            <a:r>
              <a:rPr lang="en-CA" sz="18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*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32300" y="30734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00"/>
                </a:solidFill>
                <a:latin typeface="Arial"/>
                <a:cs typeface="Arial"/>
              </a:rPr>
              <a:t>0.74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854700" y="30734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00"/>
                </a:solidFill>
                <a:latin typeface="Arial"/>
                <a:cs typeface="Arial"/>
              </a:rPr>
              <a:t>1.48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366000" y="3073400"/>
            <a:ext cx="66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00"/>
                </a:solidFill>
                <a:latin typeface="Arial"/>
                <a:cs typeface="Arial"/>
              </a:rPr>
              <a:t>0.6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51100" y="3441700"/>
            <a:ext cx="584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S</a:t>
            </a:r>
            <a:r>
              <a:rPr lang="en-CA" sz="12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i</a:t>
            </a:r>
            <a:r>
              <a:rPr lang="en-CA" sz="18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’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 Italic"/>
              <a:cs typeface="Arial Bold Italic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432300" y="34417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1.56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91200" y="3441700"/>
            <a:ext cx="90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0.773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239000" y="3441700"/>
            <a:ext cx="90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1.618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451100" y="3810000"/>
            <a:ext cx="100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000000"/>
                </a:solidFill>
                <a:latin typeface="Arial Bold Italic"/>
                <a:cs typeface="Arial Bold Italic"/>
              </a:rPr>
              <a:t>S</a:t>
            </a:r>
            <a:r>
              <a:rPr lang="en-CA" sz="1212" b="1" smtClean="0">
                <a:solidFill>
                  <a:srgbClr val="000000"/>
                </a:solidFill>
                <a:latin typeface="Arial Bold Italic"/>
                <a:cs typeface="Arial Bold Italic"/>
              </a:rPr>
              <a:t>i</a:t>
            </a:r>
            <a:r>
              <a:rPr lang="en-CA" sz="1812" b="1" smtClean="0">
                <a:solidFill>
                  <a:srgbClr val="000000"/>
                </a:solidFill>
                <a:latin typeface="Arial Bold Italic"/>
                <a:cs typeface="Arial Bold Italic"/>
              </a:rPr>
              <a:t>*+S</a:t>
            </a:r>
            <a:r>
              <a:rPr lang="en-CA" sz="1212" b="1" smtClean="0">
                <a:solidFill>
                  <a:srgbClr val="000000"/>
                </a:solidFill>
                <a:latin typeface="Arial Bold Italic"/>
                <a:cs typeface="Arial Bold Italic"/>
              </a:rPr>
              <a:t>i</a:t>
            </a:r>
            <a:r>
              <a:rPr lang="en-CA" sz="1812" b="1" smtClean="0">
                <a:solidFill>
                  <a:srgbClr val="000000"/>
                </a:solidFill>
                <a:latin typeface="Arial Bold Italic"/>
                <a:cs typeface="Arial Bold Italic"/>
              </a:rPr>
              <a:t>’</a:t>
            </a:r>
          </a:p>
          <a:p>
            <a:pPr>
              <a:lnSpc>
                <a:spcPts val="2070"/>
              </a:lnSpc>
            </a:pPr>
            <a:endParaRPr lang="en-CA" sz="1812" b="1" smtClean="0">
              <a:solidFill>
                <a:srgbClr val="000000"/>
              </a:solidFill>
              <a:latin typeface="Arial Bold Italic"/>
              <a:cs typeface="Arial Bold Italic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495800" y="3810000"/>
            <a:ext cx="647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C000"/>
                </a:solidFill>
                <a:latin typeface="Arial"/>
                <a:cs typeface="Arial"/>
              </a:rPr>
              <a:t>2.3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91200" y="3810000"/>
            <a:ext cx="90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C000"/>
                </a:solidFill>
                <a:latin typeface="Arial"/>
                <a:cs typeface="Arial"/>
              </a:rPr>
              <a:t>2.253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39000" y="3810000"/>
            <a:ext cx="90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C000"/>
                </a:solidFill>
                <a:latin typeface="Arial"/>
                <a:cs typeface="Arial"/>
              </a:rPr>
              <a:t>2.218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41800" y="4178300"/>
            <a:ext cx="115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0000"/>
                </a:solidFill>
                <a:latin typeface="Arial"/>
                <a:cs typeface="Arial"/>
              </a:rPr>
              <a:t>1.56/</a:t>
            </a:r>
            <a:r>
              <a:rPr lang="en-CA" sz="1802" smtClean="0">
                <a:solidFill>
                  <a:srgbClr val="FFC000"/>
                </a:solidFill>
                <a:latin typeface="Arial"/>
                <a:cs typeface="Arial"/>
              </a:rPr>
              <a:t>2.3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600700" y="4178300"/>
            <a:ext cx="1282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0000"/>
                </a:solidFill>
                <a:latin typeface="Arial"/>
                <a:cs typeface="Arial"/>
              </a:rPr>
              <a:t>0.77/</a:t>
            </a:r>
            <a:r>
              <a:rPr lang="en-CA" sz="1802" smtClean="0">
                <a:solidFill>
                  <a:srgbClr val="FFC000"/>
                </a:solidFill>
                <a:latin typeface="Arial"/>
                <a:cs typeface="Arial"/>
              </a:rPr>
              <a:t>2.25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048500" y="4178300"/>
            <a:ext cx="1282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0000"/>
                </a:solidFill>
                <a:latin typeface="Arial"/>
                <a:cs typeface="Arial"/>
              </a:rPr>
              <a:t>1.62/</a:t>
            </a:r>
            <a:r>
              <a:rPr lang="en-CA" sz="1802" smtClean="0">
                <a:solidFill>
                  <a:srgbClr val="FFC000"/>
                </a:solidFill>
                <a:latin typeface="Arial"/>
                <a:cs typeface="Arial"/>
              </a:rPr>
              <a:t>2.21</a:t>
            </a:r>
          </a:p>
          <a:p>
            <a:pPr>
              <a:lnSpc>
                <a:spcPts val="2070"/>
              </a:lnSpc>
            </a:pPr>
            <a:endParaRPr lang="en-CA" sz="1802" smtClean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451100" y="4432300"/>
            <a:ext cx="6692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S</a:t>
            </a:r>
            <a:r>
              <a:rPr lang="en-CA" sz="12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i</a:t>
            </a:r>
            <a:r>
              <a:rPr lang="en-CA" sz="18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’ /(S</a:t>
            </a:r>
            <a:r>
              <a:rPr lang="en-CA" sz="12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i</a:t>
            </a:r>
            <a:r>
              <a:rPr lang="en-CA" sz="18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*+S</a:t>
            </a:r>
            <a:r>
              <a:rPr lang="en-CA" sz="12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i</a:t>
            </a:r>
            <a:r>
              <a:rPr lang="en-CA" sz="1810" b="1" smtClean="0">
                <a:solidFill>
                  <a:srgbClr val="000000"/>
                </a:solidFill>
                <a:latin typeface="Arial Bold Italic"/>
                <a:cs typeface="Arial Bold Italic"/>
              </a:rPr>
              <a:t>’ )</a:t>
            </a:r>
          </a:p>
          <a:p>
            <a:pPr>
              <a:lnSpc>
                <a:spcPts val="1620"/>
              </a:lnSpc>
            </a:pPr>
            <a:endParaRPr lang="en-CA" sz="1714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432300" y="45593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0.68</a:t>
            </a:r>
          </a:p>
          <a:p>
            <a:pPr>
              <a:lnSpc>
                <a:spcPts val="162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730669" y="4559300"/>
            <a:ext cx="90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0.343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718300" y="4533900"/>
            <a:ext cx="1435100" cy="342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FF0000"/>
                </a:solidFill>
                <a:latin typeface="Arial"/>
                <a:cs typeface="Arial"/>
              </a:rPr>
              <a:t>Max.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0.729</a:t>
            </a:r>
          </a:p>
          <a:p>
            <a:pPr>
              <a:lnSpc>
                <a:spcPts val="2070"/>
              </a:lnSpc>
            </a:pPr>
            <a:endParaRPr lang="en-CA" sz="1810" b="1" dirty="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086600" y="5511800"/>
            <a:ext cx="2057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Arial Bold"/>
                <a:cs typeface="Arial Bold"/>
              </a:rPr>
              <a:t>BEST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Let us consider…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0200" y="1473200"/>
            <a:ext cx="75438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255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Each option can be evaluated against</a:t>
            </a:r>
            <a:r>
              <a:rPr lang="en-CA" sz="320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6" smtClean="0">
                <a:solidFill>
                  <a:srgbClr val="000000"/>
                </a:solidFill>
                <a:latin typeface="Times New Roman"/>
              </a:rPr>
            </a:br>
            <a:r>
              <a:rPr lang="en-CA" sz="3206" smtClean="0">
                <a:solidFill>
                  <a:srgbClr val="000000"/>
                </a:solidFill>
                <a:latin typeface="Arial"/>
                <a:cs typeface="Arial"/>
              </a:rPr>
              <a:t>certain criteria.</a:t>
            </a:r>
          </a:p>
          <a:p>
            <a:pPr>
              <a:lnSpc>
                <a:spcPts val="390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00200" y="2540000"/>
            <a:ext cx="75438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55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Criteria for </a:t>
            </a:r>
            <a:r>
              <a:rPr lang="en-CA" sz="3214" b="1" smtClean="0">
                <a:solidFill>
                  <a:srgbClr val="000000"/>
                </a:solidFill>
                <a:latin typeface="Arial Bold"/>
                <a:cs typeface="Arial Bold"/>
              </a:rPr>
              <a:t>vacation destinations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can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be: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17700" y="3517900"/>
            <a:ext cx="7226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CA" sz="2795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805" b="1" smtClean="0">
                <a:solidFill>
                  <a:srgbClr val="000000"/>
                </a:solidFill>
                <a:latin typeface="Arial Bold"/>
                <a:cs typeface="Arial Bold"/>
              </a:rPr>
              <a:t> Entertainment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805" b="1" smtClean="0">
                <a:solidFill>
                  <a:srgbClr val="000000"/>
                </a:solidFill>
                <a:latin typeface="Arial Bold"/>
                <a:cs typeface="Arial Bold"/>
              </a:rPr>
              <a:t> Facilities</a:t>
            </a:r>
          </a:p>
          <a:p>
            <a:pPr>
              <a:lnSpc>
                <a:spcPts val="4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17700" y="4521200"/>
            <a:ext cx="7226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CA" sz="2795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805" b="1" smtClean="0">
                <a:solidFill>
                  <a:srgbClr val="000000"/>
                </a:solidFill>
                <a:latin typeface="Arial Bold"/>
                <a:cs typeface="Arial Bold"/>
              </a:rPr>
              <a:t> Accommodation cost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r>
              <a:rPr lang="en-CA" sz="2805" b="1" smtClean="0">
                <a:solidFill>
                  <a:srgbClr val="000000"/>
                </a:solidFill>
                <a:latin typeface="Arial Bold"/>
                <a:cs typeface="Arial Bold"/>
              </a:rPr>
              <a:t> Travel cost</a:t>
            </a:r>
          </a:p>
          <a:p>
            <a:pPr>
              <a:lnSpc>
                <a:spcPts val="4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Similarly…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473200"/>
            <a:ext cx="7912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244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Selecting a </a:t>
            </a:r>
            <a:r>
              <a:rPr lang="en-CA" sz="2795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source of information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(library, internet,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etc…) involves various criteria such as: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36700" y="2654300"/>
            <a:ext cx="7607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Reliability of information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3060700"/>
            <a:ext cx="7607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lang="en-CA" sz="279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Time to gather information</a:t>
            </a:r>
          </a:p>
          <a:p>
            <a:pPr>
              <a:lnSpc>
                <a:spcPts val="271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36700" y="3390900"/>
            <a:ext cx="7607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79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Cost of acquiring information</a:t>
            </a:r>
          </a:p>
          <a:p>
            <a:pPr>
              <a:lnSpc>
                <a:spcPts val="2815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826000"/>
            <a:ext cx="7912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555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These are examples of </a:t>
            </a: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MULTI-</a:t>
            </a:r>
          </a:p>
          <a:p>
            <a:pPr>
              <a:lnSpc>
                <a:spcPts val="3680"/>
              </a:lnSpc>
            </a:pPr>
            <a:endParaRPr lang="en-CA" sz="318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8600" y="5283200"/>
            <a:ext cx="76454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6" smtClean="0">
                <a:solidFill>
                  <a:srgbClr val="FF0000"/>
                </a:solidFill>
                <a:latin typeface="Arial"/>
                <a:cs typeface="Arial"/>
              </a:rPr>
              <a:t>CRITERIA</a:t>
            </a:r>
            <a:r>
              <a:rPr lang="en-CA" sz="3206" smtClean="0">
                <a:solidFill>
                  <a:srgbClr val="000000"/>
                </a:solidFill>
                <a:latin typeface="Arial"/>
                <a:cs typeface="Arial"/>
              </a:rPr>
              <a:t> problems and requires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FF0000"/>
                </a:solidFill>
                <a:latin typeface="Arial"/>
                <a:cs typeface="Arial"/>
              </a:rPr>
              <a:t>MCDM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approach.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546100" y="406400"/>
            <a:ext cx="85979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308" b="1" smtClean="0">
                <a:solidFill>
                  <a:srgbClr val="562213"/>
                </a:solidFill>
                <a:latin typeface="Arial Bold"/>
                <a:cs typeface="Arial Bold"/>
              </a:rPr>
              <a:t>MCDM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68500" y="1206500"/>
            <a:ext cx="717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Multiple Criteria Decision Making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778000"/>
            <a:ext cx="8064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920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40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Selection of the best, from a set of alternatives, each of which</a:t>
            </a:r>
            <a:r>
              <a:rPr lang="en-CA" sz="24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2" smtClean="0">
                <a:solidFill>
                  <a:srgbClr val="000000"/>
                </a:solidFill>
                <a:latin typeface="Times New Roman"/>
              </a:rPr>
            </a:br>
            <a:r>
              <a:rPr lang="en-CA" sz="2402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is evaluated against multiple criteria.</a:t>
            </a:r>
          </a:p>
          <a:p>
            <a:pPr>
              <a:lnSpc>
                <a:spcPts val="29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6035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Some problem solving techniques are 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0480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920" smtClean="0">
                <a:solidFill>
                  <a:srgbClr val="3891A7"/>
                </a:solidFill>
                <a:latin typeface="Arial"/>
                <a:cs typeface="Arial"/>
              </a:rPr>
              <a:t>•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SAW (Simple Additive Weighting)</a:t>
            </a:r>
          </a:p>
          <a:p>
            <a:pPr>
              <a:lnSpc>
                <a:spcPts val="2760"/>
              </a:lnSpc>
            </a:pPr>
            <a:endParaRPr lang="en-CA" sz="238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3479800"/>
            <a:ext cx="8064500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920" dirty="0" smtClean="0">
                <a:solidFill>
                  <a:srgbClr val="3891A7"/>
                </a:solidFill>
                <a:latin typeface="Arial"/>
                <a:cs typeface="Arial"/>
              </a:rPr>
              <a:t>•</a:t>
            </a:r>
            <a:r>
              <a:rPr lang="en-CA" sz="2400" dirty="0" smtClean="0">
                <a:solidFill>
                  <a:srgbClr val="006FC0"/>
                </a:solidFill>
                <a:latin typeface="Times New Roman"/>
                <a:cs typeface="Times New Roman"/>
              </a:rPr>
              <a:t> TOPSIS (Technique for Order Preference by Similarity to the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6FC0"/>
                </a:solidFill>
                <a:latin typeface="Times New Roman"/>
                <a:cs typeface="Times New Roman"/>
              </a:rPr>
              <a:t>Ideal Solution)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2926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920" smtClean="0">
                <a:solidFill>
                  <a:srgbClr val="3891A7"/>
                </a:solidFill>
                <a:latin typeface="Arial"/>
                <a:cs typeface="Arial"/>
              </a:rPr>
              <a:t>•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ELECTRE (Elimination et Choice Translating Reality)</a:t>
            </a:r>
          </a:p>
          <a:p>
            <a:pPr>
              <a:lnSpc>
                <a:spcPts val="2760"/>
              </a:lnSpc>
            </a:pPr>
            <a:endParaRPr lang="en-CA" sz="23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47371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920" smtClean="0">
                <a:solidFill>
                  <a:srgbClr val="3891A7"/>
                </a:solidFill>
                <a:latin typeface="Arial"/>
                <a:cs typeface="Arial"/>
              </a:rPr>
              <a:t>•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AHP (The Analytical Hierarchy Process)</a:t>
            </a:r>
          </a:p>
          <a:p>
            <a:pPr>
              <a:lnSpc>
                <a:spcPts val="2760"/>
              </a:lnSpc>
            </a:pPr>
            <a:endParaRPr lang="en-CA" sz="238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51816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920" smtClean="0">
                <a:solidFill>
                  <a:srgbClr val="3891A7"/>
                </a:solidFill>
                <a:latin typeface="Arial"/>
                <a:cs typeface="Arial"/>
              </a:rPr>
              <a:t>•</a:t>
            </a:r>
            <a:r>
              <a:rPr lang="en-CA" sz="2402" smtClean="0">
                <a:solidFill>
                  <a:srgbClr val="000000"/>
                </a:solidFill>
                <a:latin typeface="Times New Roman"/>
                <a:cs typeface="Times New Roman"/>
              </a:rPr>
              <a:t> SMART (The Simple Multi Attribute Rating Technique )</a:t>
            </a:r>
          </a:p>
          <a:p>
            <a:pPr>
              <a:lnSpc>
                <a:spcPts val="2760"/>
              </a:lnSpc>
            </a:pPr>
            <a:endParaRPr lang="en-CA" sz="239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56261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920" smtClean="0">
                <a:solidFill>
                  <a:srgbClr val="3891A7"/>
                </a:solidFill>
                <a:latin typeface="Arial"/>
                <a:cs typeface="Arial"/>
              </a:rPr>
              <a:t>•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ANP (Analytic network process)</a:t>
            </a:r>
          </a:p>
          <a:p>
            <a:pPr>
              <a:lnSpc>
                <a:spcPts val="2760"/>
              </a:lnSpc>
            </a:pPr>
            <a:endParaRPr lang="en-CA" sz="2385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Important terms…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0200" y="1333500"/>
            <a:ext cx="75438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244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795" smtClean="0">
                <a:solidFill>
                  <a:srgbClr val="006FC0"/>
                </a:solidFill>
                <a:latin typeface="Arial Italic"/>
                <a:cs typeface="Arial Italic"/>
              </a:rPr>
              <a:t> Alternatives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-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These are the options which are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to be evaluated for selection of the best.</a:t>
            </a:r>
          </a:p>
          <a:p>
            <a:pPr>
              <a:lnSpc>
                <a:spcPts val="31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84400" y="2184400"/>
            <a:ext cx="695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smtClean="0">
                <a:solidFill>
                  <a:srgbClr val="000000"/>
                </a:solidFill>
                <a:latin typeface="Arial"/>
                <a:cs typeface="Arial"/>
              </a:rPr>
              <a:t>Example: (for vacation problem)Hogwarts, Hogsmeade,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13000" y="2489200"/>
            <a:ext cx="6731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Azkaban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2819400"/>
            <a:ext cx="7531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244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795" smtClean="0">
                <a:solidFill>
                  <a:srgbClr val="006FC0"/>
                </a:solidFill>
                <a:latin typeface="Arial Italic"/>
                <a:cs typeface="Arial Italic"/>
              </a:rPr>
              <a:t> Criteria or Attributes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 -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These will impact the</a:t>
            </a:r>
          </a:p>
          <a:p>
            <a:pPr>
              <a:lnSpc>
                <a:spcPts val="2990"/>
              </a:lnSpc>
            </a:pPr>
            <a:endParaRPr lang="en-CA" sz="261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05000" y="3187700"/>
            <a:ext cx="7239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selection of alternatives.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97100" y="3594100"/>
            <a:ext cx="69469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Example: (for vacation problem) entertainment, facilities,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travel cost, accommodation cost</a:t>
            </a:r>
          </a:p>
          <a:p>
            <a:pPr>
              <a:lnSpc>
                <a:spcPts val="22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70100" y="4470400"/>
            <a:ext cx="70739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CA" sz="1763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195" smtClean="0">
                <a:solidFill>
                  <a:srgbClr val="00AF50"/>
                </a:solidFill>
                <a:latin typeface="Times New Roman"/>
                <a:cs typeface="Times New Roman"/>
              </a:rPr>
              <a:t> Completeness:</a:t>
            </a:r>
            <a:r>
              <a:rPr lang="en-CA" sz="1895" smtClean="0">
                <a:solidFill>
                  <a:srgbClr val="000000"/>
                </a:solidFill>
                <a:latin typeface="Times New Roman"/>
                <a:cs typeface="Times New Roman"/>
              </a:rPr>
              <a:t> It is important to ensure that all of the important</a:t>
            </a:r>
            <a:r>
              <a:rPr lang="en-CA" sz="18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95" smtClean="0">
                <a:solidFill>
                  <a:srgbClr val="000000"/>
                </a:solidFill>
                <a:latin typeface="Times New Roman"/>
              </a:rPr>
            </a:br>
            <a:r>
              <a:rPr lang="en-CA" sz="1895" smtClean="0">
                <a:solidFill>
                  <a:srgbClr val="000000"/>
                </a:solidFill>
                <a:latin typeface="Times New Roman"/>
                <a:cs typeface="Times New Roman"/>
              </a:rPr>
              <a:t>	criteria are included.</a:t>
            </a:r>
          </a:p>
          <a:p>
            <a:pPr>
              <a:lnSpc>
                <a:spcPts val="2100"/>
              </a:lnSpc>
            </a:pPr>
            <a:endParaRPr lang="en-CA" sz="189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70100" y="5105400"/>
            <a:ext cx="707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lang="en-CA" sz="1763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195" smtClean="0">
                <a:solidFill>
                  <a:srgbClr val="00AF50"/>
                </a:solidFill>
                <a:latin typeface="Times New Roman"/>
                <a:cs typeface="Times New Roman"/>
              </a:rPr>
              <a:t>  Redundancy:</a:t>
            </a:r>
            <a:r>
              <a:rPr lang="en-CA" sz="1895" smtClean="0">
                <a:solidFill>
                  <a:srgbClr val="000000"/>
                </a:solidFill>
                <a:latin typeface="Times New Roman"/>
                <a:cs typeface="Times New Roman"/>
              </a:rPr>
              <a:t> In principle, criteria that have been judged</a:t>
            </a:r>
          </a:p>
          <a:p>
            <a:pPr>
              <a:lnSpc>
                <a:spcPts val="2240"/>
              </a:lnSpc>
            </a:pPr>
            <a:endParaRPr lang="en-CA" sz="1959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36800" y="5384800"/>
            <a:ext cx="6807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95" smtClean="0">
                <a:solidFill>
                  <a:srgbClr val="000000"/>
                </a:solidFill>
                <a:latin typeface="Times New Roman"/>
                <a:cs typeface="Times New Roman"/>
              </a:rPr>
              <a:t>relatively unimportant or to be  duplicates should be removed at a</a:t>
            </a:r>
            <a:r>
              <a:rPr lang="en-CA" sz="18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95" smtClean="0">
                <a:solidFill>
                  <a:srgbClr val="000000"/>
                </a:solidFill>
                <a:latin typeface="Times New Roman"/>
              </a:rPr>
            </a:br>
            <a:r>
              <a:rPr lang="en-CA" sz="1895" smtClean="0">
                <a:solidFill>
                  <a:srgbClr val="000000"/>
                </a:solidFill>
                <a:latin typeface="Times New Roman"/>
                <a:cs typeface="Times New Roman"/>
              </a:rPr>
              <a:t>very early stage.</a:t>
            </a:r>
          </a:p>
          <a:p>
            <a:pPr>
              <a:lnSpc>
                <a:spcPts val="2100"/>
              </a:lnSpc>
            </a:pPr>
            <a:endParaRPr lang="en-CA" sz="189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70100" y="6019800"/>
            <a:ext cx="70739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CA" sz="1763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195" smtClean="0">
                <a:solidFill>
                  <a:srgbClr val="00AF50"/>
                </a:solidFill>
                <a:latin typeface="Times New Roman"/>
                <a:cs typeface="Times New Roman"/>
              </a:rPr>
              <a:t>  Operationality:</a:t>
            </a:r>
            <a:r>
              <a:rPr lang="en-CA" sz="1895" smtClean="0">
                <a:solidFill>
                  <a:srgbClr val="000000"/>
                </a:solidFill>
                <a:latin typeface="Times New Roman"/>
                <a:cs typeface="Times New Roman"/>
              </a:rPr>
              <a:t> It is important that each alternative can be judged</a:t>
            </a:r>
            <a:r>
              <a:rPr lang="en-CA" sz="18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95" smtClean="0">
                <a:solidFill>
                  <a:srgbClr val="000000"/>
                </a:solidFill>
                <a:latin typeface="Times New Roman"/>
              </a:rPr>
            </a:br>
            <a:r>
              <a:rPr lang="en-CA" sz="1895" smtClean="0">
                <a:solidFill>
                  <a:srgbClr val="000000"/>
                </a:solidFill>
                <a:latin typeface="Times New Roman"/>
                <a:cs typeface="Times New Roman"/>
              </a:rPr>
              <a:t>	against each criterion.</a:t>
            </a:r>
          </a:p>
          <a:p>
            <a:pPr>
              <a:lnSpc>
                <a:spcPts val="2100"/>
              </a:lnSpc>
            </a:pPr>
            <a:endParaRPr lang="en-CA" sz="1895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Important terms…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0200" y="1333500"/>
            <a:ext cx="75438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244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795" smtClean="0">
                <a:solidFill>
                  <a:srgbClr val="006FC0"/>
                </a:solidFill>
                <a:latin typeface="Arial Italic"/>
                <a:cs typeface="Arial Italic"/>
              </a:rPr>
              <a:t> Weights 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These estimates relative importance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of criteria.</a:t>
            </a:r>
          </a:p>
          <a:p>
            <a:pPr>
              <a:lnSpc>
                <a:spcPts val="31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70100" y="2247900"/>
            <a:ext cx="7073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66700" algn="l"/>
              </a:tabLst>
            </a:pPr>
            <a:r>
              <a:rPr lang="en-CA" sz="1598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6" smtClean="0">
                <a:solidFill>
                  <a:srgbClr val="000000"/>
                </a:solidFill>
                <a:latin typeface="Times New Roman"/>
                <a:cs typeface="Times New Roman"/>
              </a:rPr>
              <a:t> Each attribute is given certain points on 0-10 or 0-100 rating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scale by a team of </a:t>
            </a:r>
            <a:r>
              <a:rPr lang="en-CA" sz="2014" b="1" smtClean="0">
                <a:solidFill>
                  <a:srgbClr val="000000"/>
                </a:solidFill>
                <a:latin typeface="Times New Roman Bold Italic"/>
                <a:cs typeface="Times New Roman Bold Italic"/>
              </a:rPr>
              <a:t>experts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or </a:t>
            </a:r>
            <a:r>
              <a:rPr lang="en-CA" sz="2014" b="1" smtClean="0">
                <a:solidFill>
                  <a:srgbClr val="000000"/>
                </a:solidFill>
                <a:latin typeface="Times New Roman Bold Italic"/>
                <a:cs typeface="Times New Roman Bold Italic"/>
              </a:rPr>
              <a:t>decision makers.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0100" y="2946400"/>
            <a:ext cx="707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 Example:</a:t>
            </a:r>
          </a:p>
          <a:p>
            <a:pPr>
              <a:lnSpc>
                <a:spcPts val="2300"/>
              </a:lnSpc>
            </a:pPr>
            <a:endParaRPr lang="en-CA" sz="196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84500" y="3327400"/>
            <a:ext cx="321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Arial Italic"/>
                <a:cs typeface="Arial Italic"/>
              </a:rPr>
              <a:t>criteria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36800" y="3695700"/>
            <a:ext cx="3860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 smtClean="0">
                <a:solidFill>
                  <a:srgbClr val="000000"/>
                </a:solidFill>
                <a:latin typeface="Arial Italic"/>
                <a:cs typeface="Arial Italic"/>
              </a:rPr>
              <a:t>scale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300" y="4127500"/>
            <a:ext cx="3670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86000" algn="l"/>
                <a:tab pos="3200400" algn="l"/>
              </a:tabLst>
            </a:pPr>
            <a:r>
              <a:rPr lang="en-CA" sz="1596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Entertainment	-	4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27300" y="4508500"/>
            <a:ext cx="3670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86000" algn="l"/>
                <a:tab pos="3200400" algn="l"/>
              </a:tabLst>
            </a:pPr>
            <a:r>
              <a:rPr lang="en-CA" sz="1596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Facilities	-	2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527300" y="4889500"/>
            <a:ext cx="3670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86000" algn="l"/>
                <a:tab pos="3200400" algn="l"/>
              </a:tabLst>
            </a:pPr>
            <a:r>
              <a:rPr lang="en-CA" sz="1596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Travel cost	-	6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27300" y="5270500"/>
            <a:ext cx="3670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86000" algn="l"/>
                <a:tab pos="3200400" algn="l"/>
              </a:tabLst>
            </a:pPr>
            <a:r>
              <a:rPr lang="en-CA" sz="1596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Accomodation	-	8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11900" y="3327400"/>
            <a:ext cx="2743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Arial Italic"/>
                <a:cs typeface="Arial Italic"/>
              </a:rPr>
              <a:t>weight   rating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642100" y="4127500"/>
            <a:ext cx="2413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10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very good -</a:t>
            </a: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none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642100" y="4508500"/>
            <a:ext cx="2413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10 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very good -</a:t>
            </a: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none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42100" y="4889500"/>
            <a:ext cx="2413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10 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low-</a:t>
            </a: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very high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642100" y="5270500"/>
            <a:ext cx="2413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10 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low-</a:t>
            </a: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very high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"/>
          <p:cNvSpPr txBox="1"/>
          <p:nvPr/>
        </p:nvSpPr>
        <p:spPr>
          <a:xfrm>
            <a:off x="1524000" y="5207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8" smtClean="0">
                <a:solidFill>
                  <a:srgbClr val="562213"/>
                </a:solidFill>
                <a:latin typeface="Arial"/>
                <a:cs typeface="Arial"/>
              </a:rPr>
              <a:t>Important terms…</a:t>
            </a:r>
          </a:p>
          <a:p>
            <a:pPr>
              <a:lnSpc>
                <a:spcPts val="4945"/>
              </a:lnSpc>
            </a:pPr>
            <a:endParaRPr lang="en-CA" sz="42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16100" y="1346200"/>
            <a:ext cx="7327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2244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795" smtClean="0">
                <a:solidFill>
                  <a:srgbClr val="006FC0"/>
                </a:solidFill>
                <a:latin typeface="Arial Italic"/>
                <a:cs typeface="Arial Italic"/>
              </a:rPr>
              <a:t> Decision makers </a:t>
            </a:r>
            <a:r>
              <a:rPr lang="en-CA" sz="3204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These are experts who are</a:t>
            </a:r>
          </a:p>
          <a:p>
            <a:pPr>
              <a:lnSpc>
                <a:spcPts val="2930"/>
              </a:lnSpc>
            </a:pPr>
            <a:endParaRPr lang="en-CA" sz="256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95500" y="1752600"/>
            <a:ext cx="7048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assigned with the task of weighting each attribute.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0100" y="2247900"/>
            <a:ext cx="707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8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6" smtClean="0">
                <a:solidFill>
                  <a:srgbClr val="000000"/>
                </a:solidFill>
                <a:latin typeface="Times New Roman"/>
                <a:cs typeface="Times New Roman"/>
              </a:rPr>
              <a:t> There can be ‘n’ number of decision makers.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70100" y="2641600"/>
            <a:ext cx="707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 Example:</a:t>
            </a:r>
          </a:p>
          <a:p>
            <a:pPr>
              <a:lnSpc>
                <a:spcPts val="2300"/>
              </a:lnSpc>
            </a:pPr>
            <a:endParaRPr lang="en-CA" sz="196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84500" y="3009900"/>
            <a:ext cx="11176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 Italic"/>
                <a:cs typeface="Arial Italic"/>
              </a:rPr>
              <a:t>criteria</a:t>
            </a:r>
          </a:p>
          <a:p>
            <a:pPr>
              <a:lnSpc>
                <a:spcPts val="2760"/>
              </a:lnSpc>
            </a:pPr>
            <a:endParaRPr lang="en-CA" sz="2400" smtClean="0">
              <a:solidFill>
                <a:srgbClr val="000000"/>
              </a:solidFill>
              <a:latin typeface="Arial Italic"/>
              <a:cs typeface="Arial Ital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42100" y="3009900"/>
            <a:ext cx="17526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 Italic"/>
                <a:cs typeface="Arial Italic"/>
              </a:rPr>
              <a:t>rating scale</a:t>
            </a:r>
          </a:p>
          <a:p>
            <a:pPr>
              <a:lnSpc>
                <a:spcPts val="2760"/>
              </a:lnSpc>
            </a:pPr>
            <a:endParaRPr lang="en-CA" sz="2400" smtClean="0">
              <a:solidFill>
                <a:srgbClr val="000000"/>
              </a:solidFill>
              <a:latin typeface="Arial Italic"/>
              <a:cs typeface="Arial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27300" y="3441700"/>
            <a:ext cx="22225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Entertainment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13300" y="3441700"/>
            <a:ext cx="2540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727700" y="3441700"/>
            <a:ext cx="25654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10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very good -</a:t>
            </a: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none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27300" y="3822700"/>
            <a:ext cx="16256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8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6" smtClean="0">
                <a:solidFill>
                  <a:srgbClr val="000000"/>
                </a:solidFill>
                <a:latin typeface="Arial"/>
                <a:cs typeface="Arial"/>
              </a:rPr>
              <a:t> Facilities</a:t>
            </a:r>
          </a:p>
          <a:p>
            <a:pPr>
              <a:lnSpc>
                <a:spcPts val="2300"/>
              </a:lnSpc>
            </a:pPr>
            <a:endParaRPr lang="en-CA" sz="2006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813300" y="3822700"/>
            <a:ext cx="2540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  <a:p>
            <a:pPr>
              <a:lnSpc>
                <a:spcPts val="2300"/>
              </a:lnSpc>
            </a:pPr>
            <a:endParaRPr lang="en-CA" sz="2006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27700" y="3822700"/>
            <a:ext cx="25654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6" b="1" smtClean="0">
                <a:solidFill>
                  <a:srgbClr val="000000"/>
                </a:solidFill>
                <a:latin typeface="Arial Bold"/>
                <a:cs typeface="Arial Bold"/>
              </a:rPr>
              <a:t>10 </a:t>
            </a:r>
            <a:r>
              <a:rPr lang="en-CA" sz="2006" smtClean="0">
                <a:solidFill>
                  <a:srgbClr val="000000"/>
                </a:solidFill>
                <a:latin typeface="Arial"/>
                <a:cs typeface="Arial"/>
              </a:rPr>
              <a:t>very good -</a:t>
            </a:r>
            <a:r>
              <a:rPr lang="en-CA" sz="2016" b="1" smtClean="0">
                <a:solidFill>
                  <a:srgbClr val="000000"/>
                </a:solidFill>
                <a:latin typeface="Arial Bold"/>
                <a:cs typeface="Arial Bold"/>
              </a:rPr>
              <a:t>1</a:t>
            </a:r>
            <a:r>
              <a:rPr lang="en-CA" sz="2006" smtClean="0">
                <a:solidFill>
                  <a:srgbClr val="000000"/>
                </a:solidFill>
                <a:latin typeface="Arial"/>
                <a:cs typeface="Arial"/>
              </a:rPr>
              <a:t> none</a:t>
            </a:r>
          </a:p>
          <a:p>
            <a:pPr>
              <a:lnSpc>
                <a:spcPts val="2300"/>
              </a:lnSpc>
            </a:pPr>
            <a:endParaRPr lang="en-CA" sz="2006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27300" y="4203700"/>
            <a:ext cx="18669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Travel cost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813300" y="4203700"/>
            <a:ext cx="2540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727700" y="4203700"/>
            <a:ext cx="22352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10 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low-</a:t>
            </a: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very high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527300" y="4584700"/>
            <a:ext cx="2260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3891A7"/>
                </a:solidFill>
                <a:latin typeface="Arial Unicode MS"/>
                <a:cs typeface="Arial Unicode MS"/>
              </a:rPr>
              <a:t>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Accomodation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13300" y="4584700"/>
            <a:ext cx="26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727700" y="4584700"/>
            <a:ext cx="2247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10 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low-</a:t>
            </a: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1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 very high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286000" y="50165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924300" y="5016500"/>
            <a:ext cx="2146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Decision makers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299200" y="5016500"/>
            <a:ext cx="2336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Attributes weights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105400" y="5384800"/>
            <a:ext cx="6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299200" y="5765800"/>
            <a:ext cx="6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070"/>
              </a:lnSpc>
            </a:pPr>
            <a:endParaRPr lang="en-CA" sz="18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549900" y="6400800"/>
            <a:ext cx="6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endParaRPr lang="en-CA" sz="1802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070"/>
              </a:lnSpc>
            </a:pPr>
            <a:endParaRPr lang="en-CA" sz="1802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299200" y="6400800"/>
            <a:ext cx="6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endParaRPr lang="en-CA" sz="1802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070"/>
              </a:lnSpc>
            </a:pPr>
            <a:endParaRPr lang="en-CA" sz="1802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7442200" y="6400800"/>
            <a:ext cx="6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endParaRPr lang="en-CA" sz="1802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070"/>
              </a:lnSpc>
            </a:pPr>
            <a:endParaRPr lang="en-CA" sz="1802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"/>
          <p:cNvSpPr txBox="1"/>
          <p:nvPr/>
        </p:nvSpPr>
        <p:spPr>
          <a:xfrm>
            <a:off x="1524000" y="177800"/>
            <a:ext cx="7620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5" smtClean="0">
                <a:solidFill>
                  <a:srgbClr val="562213"/>
                </a:solidFill>
                <a:latin typeface="Arial"/>
                <a:cs typeface="Arial"/>
              </a:rPr>
              <a:t>Decision matrix…</a:t>
            </a:r>
          </a:p>
          <a:p>
            <a:pPr>
              <a:lnSpc>
                <a:spcPts val="4945"/>
              </a:lnSpc>
            </a:pPr>
            <a:endParaRPr lang="en-CA" sz="42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14600" y="952500"/>
            <a:ext cx="113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Criteria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84600" y="952500"/>
            <a:ext cx="138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Hogwarts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80000" y="952500"/>
            <a:ext cx="1612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hogsmeade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27800" y="9525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FFFF"/>
                </a:solidFill>
                <a:latin typeface="Arial Bold"/>
                <a:cs typeface="Arial Bold"/>
              </a:rPr>
              <a:t>Azkaban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22500" y="1320800"/>
            <a:ext cx="15748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entertainmen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79900" y="13208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51500" y="13208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48500" y="13208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22500" y="1587500"/>
            <a:ext cx="40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22500" y="1955800"/>
            <a:ext cx="121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Facilities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79900" y="19558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651500" y="19558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048500" y="19558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8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222500" y="2324100"/>
            <a:ext cx="144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Travel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279900" y="23241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651500" y="23241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9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048500" y="23241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22500" y="27051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Acc. Cost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279900" y="27051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7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651500" y="27051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048500" y="27051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Arial Bold"/>
              <a:cs typeface="Arial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727700" y="3556000"/>
            <a:ext cx="3416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Hogwarts (Table 1)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727700" y="4775200"/>
            <a:ext cx="3416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Hogsmeade (Table 2)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727700" y="6146800"/>
            <a:ext cx="3416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Azkaban (Table 3)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1414</Words>
  <Application>Microsoft Office PowerPoint</Application>
  <PresentationFormat>On-screen Show (4:3)</PresentationFormat>
  <Paragraphs>593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 Unicode MS</vt:lpstr>
      <vt:lpstr>Arial</vt:lpstr>
      <vt:lpstr>Arial Bold</vt:lpstr>
      <vt:lpstr>Arial Bold Italic</vt:lpstr>
      <vt:lpstr>Arial Italic</vt:lpstr>
      <vt:lpstr>Lucida Handwriting Italic</vt:lpstr>
      <vt:lpstr>Times New Roman</vt:lpstr>
      <vt:lpstr>Times New Roman Bold</vt:lpstr>
      <vt:lpstr>Times New Roman Bold Italic</vt:lpstr>
      <vt:lpstr>Times New Roman Italic</vt:lpstr>
      <vt:lpstr>Trebuchet MS</vt:lpstr>
      <vt:lpstr>Verdana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abdul khaliq</cp:lastModifiedBy>
  <cp:revision>6</cp:revision>
  <dcterms:created xsi:type="dcterms:W3CDTF">2019-09-24T05:25:49Z</dcterms:created>
  <dcterms:modified xsi:type="dcterms:W3CDTF">2019-09-27T15:34:03Z</dcterms:modified>
</cp:coreProperties>
</file>