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6"/>
    <p:restoredTop sz="94676"/>
  </p:normalViewPr>
  <p:slideViewPr>
    <p:cSldViewPr snapToGrid="0" snapToObjects="1">
      <p:cViewPr>
        <p:scale>
          <a:sx n="90" d="100"/>
          <a:sy n="90" d="100"/>
        </p:scale>
        <p:origin x="176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BBFE8-C3F5-D241-9087-7FB2899284B3}" type="datetimeFigureOut">
              <a:rPr lang="en-US" smtClean="0"/>
              <a:t>3/6/17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C00B6-5B2A-1C40-93B6-BE1E75677365}" type="slidenum">
              <a:rPr lang="en-US" smtClean="0"/>
              <a:t>‹#›</a:t>
            </a:fld>
            <a:endParaRPr lang="en-US"/>
          </a:p>
        </p:txBody>
      </p:sp>
    </p:spTree>
    <p:extLst>
      <p:ext uri="{BB962C8B-B14F-4D97-AF65-F5344CB8AC3E}">
        <p14:creationId xmlns:p14="http://schemas.microsoft.com/office/powerpoint/2010/main" val="201810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over </a:t>
            </a:r>
            <a:r>
              <a:rPr lang="en-US" smtClean="0"/>
              <a:t>algoithm</a:t>
            </a:r>
            <a:endParaRPr lang="en-US"/>
          </a:p>
        </p:txBody>
      </p:sp>
      <p:sp>
        <p:nvSpPr>
          <p:cNvPr id="4" name="Slide Number Placeholder 3"/>
          <p:cNvSpPr>
            <a:spLocks noGrp="1"/>
          </p:cNvSpPr>
          <p:nvPr>
            <p:ph type="sldNum" sz="quarter" idx="10"/>
          </p:nvPr>
        </p:nvSpPr>
        <p:spPr/>
        <p:txBody>
          <a:bodyPr/>
          <a:lstStyle/>
          <a:p>
            <a:fld id="{B98C00B6-5B2A-1C40-93B6-BE1E75677365}" type="slidenum">
              <a:rPr lang="en-US" smtClean="0"/>
              <a:t>10</a:t>
            </a:fld>
            <a:endParaRPr lang="en-US"/>
          </a:p>
        </p:txBody>
      </p:sp>
    </p:spTree>
    <p:extLst>
      <p:ext uri="{BB962C8B-B14F-4D97-AF65-F5344CB8AC3E}">
        <p14:creationId xmlns:p14="http://schemas.microsoft.com/office/powerpoint/2010/main" val="96029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3/6/17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3/6/17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3/6/17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a typeface="Times New Roman" charset="0"/>
                <a:cs typeface="Times New Roman" charset="0"/>
              </a:rPr>
              <a:t>Intelligent Scissors for Image Composition </a:t>
            </a:r>
            <a:endParaRPr lang="en-US" dirty="0">
              <a:ea typeface="Times New Roman" charset="0"/>
              <a:cs typeface="Times New Roman" charset="0"/>
            </a:endParaRPr>
          </a:p>
        </p:txBody>
      </p:sp>
    </p:spTree>
    <p:extLst>
      <p:ext uri="{BB962C8B-B14F-4D97-AF65-F5344CB8AC3E}">
        <p14:creationId xmlns:p14="http://schemas.microsoft.com/office/powerpoint/2010/main" val="252305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Results</a:t>
            </a:r>
            <a:endParaRPr lang="en-US" dirty="0"/>
          </a:p>
        </p:txBody>
      </p:sp>
      <p:pic>
        <p:nvPicPr>
          <p:cNvPr id="4" name="Content Placeholder 3"/>
          <p:cNvPicPr>
            <a:picLocks noGrp="1" noChangeAspect="1"/>
          </p:cNvPicPr>
          <p:nvPr>
            <p:ph idx="1"/>
          </p:nvPr>
        </p:nvPicPr>
        <p:blipFill>
          <a:blip r:embed="rId3"/>
          <a:stretch>
            <a:fillRect/>
          </a:stretch>
        </p:blipFill>
        <p:spPr>
          <a:xfrm>
            <a:off x="1097279" y="2197100"/>
            <a:ext cx="2882585" cy="2860676"/>
          </a:xfrm>
          <a:prstGeom prst="rect">
            <a:avLst/>
          </a:prstGeom>
        </p:spPr>
      </p:pic>
      <p:pic>
        <p:nvPicPr>
          <p:cNvPr id="5" name="Picture 4"/>
          <p:cNvPicPr>
            <a:picLocks noChangeAspect="1"/>
          </p:cNvPicPr>
          <p:nvPr/>
        </p:nvPicPr>
        <p:blipFill>
          <a:blip r:embed="rId4"/>
          <a:stretch>
            <a:fillRect/>
          </a:stretch>
        </p:blipFill>
        <p:spPr>
          <a:xfrm>
            <a:off x="4572000" y="2197100"/>
            <a:ext cx="3043238" cy="2860676"/>
          </a:xfrm>
          <a:prstGeom prst="rect">
            <a:avLst/>
          </a:prstGeom>
        </p:spPr>
      </p:pic>
      <p:pic>
        <p:nvPicPr>
          <p:cNvPr id="6" name="Picture 5"/>
          <p:cNvPicPr>
            <a:picLocks noChangeAspect="1"/>
          </p:cNvPicPr>
          <p:nvPr/>
        </p:nvPicPr>
        <p:blipFill>
          <a:blip r:embed="rId5"/>
          <a:stretch>
            <a:fillRect/>
          </a:stretch>
        </p:blipFill>
        <p:spPr>
          <a:xfrm>
            <a:off x="8207374" y="2197100"/>
            <a:ext cx="2948305" cy="2860676"/>
          </a:xfrm>
          <a:prstGeom prst="rect">
            <a:avLst/>
          </a:prstGeom>
        </p:spPr>
      </p:pic>
    </p:spTree>
    <p:extLst>
      <p:ext uri="{BB962C8B-B14F-4D97-AF65-F5344CB8AC3E}">
        <p14:creationId xmlns:p14="http://schemas.microsoft.com/office/powerpoint/2010/main" val="955236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lnSpcReduction="10000"/>
          </a:bodyPr>
          <a:lstStyle/>
          <a:p>
            <a:pPr>
              <a:lnSpc>
                <a:spcPct val="200000"/>
              </a:lnSpc>
              <a:buFont typeface="Arial" charset="0"/>
              <a:buChar char="•"/>
            </a:pPr>
            <a:r>
              <a:rPr lang="en-US" dirty="0" smtClean="0"/>
              <a:t>Intelligent Scissors is an interactive segmentation tool that allows objects within an image to be selected quickly using simple gestures with a mouse.</a:t>
            </a:r>
            <a:endParaRPr lang="en-US" dirty="0"/>
          </a:p>
          <a:p>
            <a:pPr>
              <a:lnSpc>
                <a:spcPct val="200000"/>
              </a:lnSpc>
              <a:buFont typeface="Arial" charset="0"/>
              <a:buChar char="•"/>
            </a:pPr>
            <a:r>
              <a:rPr lang="en-US" dirty="0" smtClean="0"/>
              <a:t>Fully automated segmentation has yet to be developed and tracing manually is tedious and often inaccurate.</a:t>
            </a:r>
          </a:p>
          <a:p>
            <a:pPr>
              <a:lnSpc>
                <a:spcPct val="200000"/>
              </a:lnSpc>
              <a:buFont typeface="Arial" charset="0"/>
              <a:buChar char="•"/>
            </a:pPr>
            <a:r>
              <a:rPr lang="en-US" dirty="0" smtClean="0"/>
              <a:t>This tool was developed to find object edges within a certain proximity to be automatically identified and thereby selecting the object efficiently and accurately.</a:t>
            </a:r>
          </a:p>
        </p:txBody>
      </p:sp>
    </p:spTree>
    <p:extLst>
      <p:ext uri="{BB962C8B-B14F-4D97-AF65-F5344CB8AC3E}">
        <p14:creationId xmlns:p14="http://schemas.microsoft.com/office/powerpoint/2010/main" val="14538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Design Considerations </a:t>
            </a:r>
            <a:endParaRPr lang="en-US" dirty="0"/>
          </a:p>
        </p:txBody>
      </p:sp>
      <p:sp>
        <p:nvSpPr>
          <p:cNvPr id="3" name="Content Placeholder 2"/>
          <p:cNvSpPr>
            <a:spLocks noGrp="1"/>
          </p:cNvSpPr>
          <p:nvPr>
            <p:ph idx="1"/>
          </p:nvPr>
        </p:nvSpPr>
        <p:spPr/>
        <p:txBody>
          <a:bodyPr/>
          <a:lstStyle/>
          <a:p>
            <a:pPr>
              <a:lnSpc>
                <a:spcPct val="200000"/>
              </a:lnSpc>
              <a:buFont typeface="Arial" charset="0"/>
              <a:buChar char="•"/>
            </a:pPr>
            <a:r>
              <a:rPr lang="en-US" dirty="0" smtClean="0"/>
              <a:t>There are many variables when extracting an object of interest from a background of unknown complexity.</a:t>
            </a:r>
          </a:p>
          <a:p>
            <a:pPr>
              <a:lnSpc>
                <a:spcPct val="200000"/>
              </a:lnSpc>
              <a:buFont typeface="Arial" charset="0"/>
              <a:buChar char="•"/>
            </a:pPr>
            <a:r>
              <a:rPr lang="en-US" dirty="0" smtClean="0"/>
              <a:t>Precision is an important factor that needs to be considered.</a:t>
            </a:r>
          </a:p>
          <a:p>
            <a:pPr>
              <a:lnSpc>
                <a:spcPct val="200000"/>
              </a:lnSpc>
              <a:buFont typeface="Arial" charset="0"/>
              <a:buChar char="•"/>
            </a:pPr>
            <a:r>
              <a:rPr lang="en-US" dirty="0" smtClean="0"/>
              <a:t>Efficiency with precision is the major goal since the the point of tool is to be able to extract objects without consuming too much time.</a:t>
            </a:r>
            <a:endParaRPr lang="en-US" dirty="0"/>
          </a:p>
        </p:txBody>
      </p:sp>
    </p:spTree>
    <p:extLst>
      <p:ext uri="{BB962C8B-B14F-4D97-AF65-F5344CB8AC3E}">
        <p14:creationId xmlns:p14="http://schemas.microsoft.com/office/powerpoint/2010/main" val="1370335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Process</a:t>
            </a:r>
            <a:endParaRPr lang="en-US" dirty="0"/>
          </a:p>
        </p:txBody>
      </p:sp>
      <p:sp>
        <p:nvSpPr>
          <p:cNvPr id="3" name="Content Placeholder 2"/>
          <p:cNvSpPr>
            <a:spLocks noGrp="1"/>
          </p:cNvSpPr>
          <p:nvPr>
            <p:ph idx="1"/>
          </p:nvPr>
        </p:nvSpPr>
        <p:spPr/>
        <p:txBody>
          <a:bodyPr>
            <a:normAutofit lnSpcReduction="10000"/>
          </a:bodyPr>
          <a:lstStyle/>
          <a:p>
            <a:pPr>
              <a:lnSpc>
                <a:spcPct val="200000"/>
              </a:lnSpc>
              <a:buFont typeface="Arial" charset="0"/>
              <a:buChar char="•"/>
            </a:pPr>
            <a:r>
              <a:rPr lang="en-US" dirty="0" smtClean="0"/>
              <a:t>When a gestured mouse position comes in close proximity to the object of interest a live-wire boundary is generated that snaps around the object.</a:t>
            </a:r>
          </a:p>
          <a:p>
            <a:pPr>
              <a:lnSpc>
                <a:spcPct val="200000"/>
              </a:lnSpc>
              <a:buFont typeface="Arial" charset="0"/>
              <a:buChar char="•"/>
            </a:pPr>
            <a:r>
              <a:rPr lang="en-US" dirty="0" smtClean="0"/>
              <a:t>The live-wire boundary detection formulates discrete dynamic programming as 2-D graph searching problem.</a:t>
            </a:r>
          </a:p>
          <a:p>
            <a:pPr>
              <a:lnSpc>
                <a:spcPct val="200000"/>
              </a:lnSpc>
              <a:buFont typeface="Arial" charset="0"/>
              <a:buChar char="•"/>
            </a:pPr>
            <a:r>
              <a:rPr lang="en-US" dirty="0" smtClean="0"/>
              <a:t>Features like on-the-fly training, boundary cooling and spatial frequency cooling serve purpose to improve tracking.</a:t>
            </a:r>
            <a:endParaRPr lang="en-US" dirty="0"/>
          </a:p>
        </p:txBody>
      </p:sp>
    </p:spTree>
    <p:extLst>
      <p:ext uri="{BB962C8B-B14F-4D97-AF65-F5344CB8AC3E}">
        <p14:creationId xmlns:p14="http://schemas.microsoft.com/office/powerpoint/2010/main" val="1375390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t>
            </a:r>
            <a:r>
              <a:rPr lang="mr-IN" dirty="0" smtClean="0"/>
              <a:t>–</a:t>
            </a:r>
            <a:r>
              <a:rPr lang="en-US" dirty="0" smtClean="0"/>
              <a:t> Live-Wire Tool</a:t>
            </a:r>
            <a:endParaRPr lang="en-US" dirty="0"/>
          </a:p>
        </p:txBody>
      </p:sp>
      <p:sp>
        <p:nvSpPr>
          <p:cNvPr id="3" name="Content Placeholder 2"/>
          <p:cNvSpPr>
            <a:spLocks noGrp="1"/>
          </p:cNvSpPr>
          <p:nvPr>
            <p:ph idx="1"/>
          </p:nvPr>
        </p:nvSpPr>
        <p:spPr/>
        <p:txBody>
          <a:bodyPr/>
          <a:lstStyle/>
          <a:p>
            <a:pPr>
              <a:lnSpc>
                <a:spcPct val="200000"/>
              </a:lnSpc>
              <a:buFont typeface="Arial" charset="0"/>
              <a:buChar char="•"/>
            </a:pPr>
            <a:r>
              <a:rPr lang="en-US" dirty="0" smtClean="0"/>
              <a:t>Starts by generating optimal path pointers. A free point is used by the user to select a boundary segment. </a:t>
            </a:r>
          </a:p>
          <a:p>
            <a:pPr>
              <a:lnSpc>
                <a:spcPct val="200000"/>
              </a:lnSpc>
              <a:buFont typeface="Arial" charset="0"/>
              <a:buChar char="•"/>
            </a:pPr>
            <a:r>
              <a:rPr lang="en-US" dirty="0" smtClean="0"/>
              <a:t>Interactive movement of this free point causes the live-wire to adapt around a boundary by following the optimal path from the free point to the seed point. By confining the seed point and free point to be in proximity to an object edge the selection tool selects and adapts to the object.</a:t>
            </a:r>
          </a:p>
          <a:p>
            <a:pPr>
              <a:lnSpc>
                <a:spcPct val="200000"/>
              </a:lnSpc>
              <a:buFont typeface="Arial" charset="0"/>
              <a:buChar char="•"/>
            </a:pPr>
            <a:endParaRPr lang="en-US" dirty="0"/>
          </a:p>
        </p:txBody>
      </p:sp>
    </p:spTree>
    <p:extLst>
      <p:ext uri="{BB962C8B-B14F-4D97-AF65-F5344CB8AC3E}">
        <p14:creationId xmlns:p14="http://schemas.microsoft.com/office/powerpoint/2010/main" val="177198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t>
            </a:r>
            <a:r>
              <a:rPr lang="mr-IN" dirty="0" smtClean="0"/>
              <a:t>–</a:t>
            </a:r>
            <a:r>
              <a:rPr lang="en-US" dirty="0" smtClean="0"/>
              <a:t> Path Cooling</a:t>
            </a:r>
            <a:endParaRPr lang="en-US" dirty="0"/>
          </a:p>
        </p:txBody>
      </p:sp>
      <p:sp>
        <p:nvSpPr>
          <p:cNvPr id="3" name="Content Placeholder 2"/>
          <p:cNvSpPr>
            <a:spLocks noGrp="1"/>
          </p:cNvSpPr>
          <p:nvPr>
            <p:ph idx="1"/>
          </p:nvPr>
        </p:nvSpPr>
        <p:spPr/>
        <p:txBody>
          <a:bodyPr>
            <a:normAutofit/>
          </a:bodyPr>
          <a:lstStyle/>
          <a:p>
            <a:pPr>
              <a:lnSpc>
                <a:spcPct val="200000"/>
              </a:lnSpc>
              <a:buFont typeface="Arial" charset="0"/>
              <a:buChar char="•"/>
            </a:pPr>
            <a:r>
              <a:rPr lang="en-US" dirty="0"/>
              <a:t>Selection is based on “path cooling” which in turn relies on </a:t>
            </a:r>
            <a:r>
              <a:rPr lang="en-US" dirty="0" smtClean="0"/>
              <a:t>path coalescence. </a:t>
            </a:r>
          </a:p>
          <a:p>
            <a:pPr>
              <a:lnSpc>
                <a:spcPct val="200000"/>
              </a:lnSpc>
              <a:buFont typeface="Arial" charset="0"/>
              <a:buChar char="•"/>
            </a:pPr>
            <a:r>
              <a:rPr lang="en-US" dirty="0" smtClean="0"/>
              <a:t>Path cooling is implemented to make sure live-wire segment selection is stable. As a free point moves father away from the seed point, the live-wire boundary segment that does not change becomes longer thus selecting with a sense of “cooling”.</a:t>
            </a:r>
          </a:p>
          <a:p>
            <a:pPr>
              <a:lnSpc>
                <a:spcPct val="200000"/>
              </a:lnSpc>
              <a:buFont typeface="Arial" charset="0"/>
              <a:buChar char="•"/>
            </a:pPr>
            <a:r>
              <a:rPr lang="en-US" dirty="0" smtClean="0"/>
              <a:t>Example on next page.</a:t>
            </a:r>
          </a:p>
        </p:txBody>
      </p:sp>
    </p:spTree>
    <p:extLst>
      <p:ext uri="{BB962C8B-B14F-4D97-AF65-F5344CB8AC3E}">
        <p14:creationId xmlns:p14="http://schemas.microsoft.com/office/powerpoint/2010/main" val="697375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Path Cooling</a:t>
            </a:r>
            <a:endParaRPr lang="en-US" dirty="0"/>
          </a:p>
        </p:txBody>
      </p:sp>
      <p:pic>
        <p:nvPicPr>
          <p:cNvPr id="4" name="Content Placeholder 3"/>
          <p:cNvPicPr>
            <a:picLocks noGrp="1" noChangeAspect="1"/>
          </p:cNvPicPr>
          <p:nvPr>
            <p:ph idx="1"/>
          </p:nvPr>
        </p:nvPicPr>
        <p:blipFill>
          <a:blip r:embed="rId2"/>
          <a:stretch>
            <a:fillRect/>
          </a:stretch>
        </p:blipFill>
        <p:spPr>
          <a:xfrm>
            <a:off x="7198042" y="2450762"/>
            <a:ext cx="3957638" cy="2381587"/>
          </a:xfrm>
          <a:prstGeom prst="rect">
            <a:avLst/>
          </a:prstGeom>
        </p:spPr>
      </p:pic>
      <p:pic>
        <p:nvPicPr>
          <p:cNvPr id="5" name="Picture 4"/>
          <p:cNvPicPr>
            <a:picLocks noChangeAspect="1"/>
          </p:cNvPicPr>
          <p:nvPr/>
        </p:nvPicPr>
        <p:blipFill>
          <a:blip r:embed="rId3"/>
          <a:stretch>
            <a:fillRect/>
          </a:stretch>
        </p:blipFill>
        <p:spPr>
          <a:xfrm>
            <a:off x="1097280" y="2450762"/>
            <a:ext cx="4016706" cy="2381587"/>
          </a:xfrm>
          <a:prstGeom prst="rect">
            <a:avLst/>
          </a:prstGeom>
        </p:spPr>
      </p:pic>
    </p:spTree>
    <p:extLst>
      <p:ext uri="{BB962C8B-B14F-4D97-AF65-F5344CB8AC3E}">
        <p14:creationId xmlns:p14="http://schemas.microsoft.com/office/powerpoint/2010/main" val="1885623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a:t>
            </a:r>
            <a:r>
              <a:rPr lang="mr-IN" dirty="0"/>
              <a:t>–</a:t>
            </a:r>
            <a:r>
              <a:rPr lang="en-US" dirty="0"/>
              <a:t> </a:t>
            </a:r>
            <a:r>
              <a:rPr lang="en-US" dirty="0" smtClean="0"/>
              <a:t>On-the-fly training</a:t>
            </a:r>
            <a:endParaRPr lang="en-US" dirty="0"/>
          </a:p>
        </p:txBody>
      </p:sp>
      <p:sp>
        <p:nvSpPr>
          <p:cNvPr id="3" name="Content Placeholder 2"/>
          <p:cNvSpPr>
            <a:spLocks noGrp="1"/>
          </p:cNvSpPr>
          <p:nvPr>
            <p:ph idx="1"/>
          </p:nvPr>
        </p:nvSpPr>
        <p:spPr/>
        <p:txBody>
          <a:bodyPr/>
          <a:lstStyle/>
          <a:p>
            <a:pPr>
              <a:lnSpc>
                <a:spcPct val="200000"/>
              </a:lnSpc>
              <a:buFont typeface="Arial" charset="0"/>
              <a:buChar char="•"/>
            </a:pPr>
            <a:r>
              <a:rPr lang="en-US" dirty="0"/>
              <a:t>On-the-fly training is also implemented to make sure an objects “good boundary” is considered in the boundary segmentation process. </a:t>
            </a:r>
            <a:endParaRPr lang="en-US" dirty="0" smtClean="0"/>
          </a:p>
          <a:p>
            <a:pPr>
              <a:lnSpc>
                <a:spcPct val="200000"/>
              </a:lnSpc>
              <a:buFont typeface="Arial" charset="0"/>
              <a:buChar char="•"/>
            </a:pPr>
            <a:r>
              <a:rPr lang="en-US" dirty="0"/>
              <a:t>This works best for objects with edge properties that are consistent since training is based on learned edge characteristics.  </a:t>
            </a:r>
          </a:p>
          <a:p>
            <a:pPr>
              <a:lnSpc>
                <a:spcPct val="200000"/>
              </a:lnSpc>
              <a:buFont typeface="Arial" charset="0"/>
              <a:buChar char="•"/>
            </a:pPr>
            <a:r>
              <a:rPr lang="en-US" dirty="0" smtClean="0"/>
              <a:t>Updated dynamically with each move of the free point.</a:t>
            </a:r>
            <a:endParaRPr lang="en-US" dirty="0"/>
          </a:p>
          <a:p>
            <a:endParaRPr lang="en-US" dirty="0"/>
          </a:p>
        </p:txBody>
      </p:sp>
    </p:spTree>
    <p:extLst>
      <p:ext uri="{BB962C8B-B14F-4D97-AF65-F5344CB8AC3E}">
        <p14:creationId xmlns:p14="http://schemas.microsoft.com/office/powerpoint/2010/main" val="374998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mr-IN" dirty="0" smtClean="0"/>
              <a:t>–</a:t>
            </a:r>
            <a:r>
              <a:rPr lang="en-US" dirty="0" smtClean="0"/>
              <a:t> Demonstrates training</a:t>
            </a:r>
            <a:endParaRPr lang="en-US" dirty="0"/>
          </a:p>
        </p:txBody>
      </p:sp>
      <p:pic>
        <p:nvPicPr>
          <p:cNvPr id="4" name="Content Placeholder 3"/>
          <p:cNvPicPr>
            <a:picLocks noGrp="1" noChangeAspect="1"/>
          </p:cNvPicPr>
          <p:nvPr>
            <p:ph idx="1"/>
          </p:nvPr>
        </p:nvPicPr>
        <p:blipFill>
          <a:blip r:embed="rId2"/>
          <a:stretch>
            <a:fillRect/>
          </a:stretch>
        </p:blipFill>
        <p:spPr>
          <a:xfrm>
            <a:off x="1097279" y="1963738"/>
            <a:ext cx="5104429" cy="3822700"/>
          </a:xfrm>
          <a:prstGeom prst="rect">
            <a:avLst/>
          </a:prstGeom>
        </p:spPr>
      </p:pic>
      <p:pic>
        <p:nvPicPr>
          <p:cNvPr id="5" name="Picture 4"/>
          <p:cNvPicPr>
            <a:picLocks noChangeAspect="1"/>
          </p:cNvPicPr>
          <p:nvPr/>
        </p:nvPicPr>
        <p:blipFill>
          <a:blip r:embed="rId3"/>
          <a:stretch>
            <a:fillRect/>
          </a:stretch>
        </p:blipFill>
        <p:spPr>
          <a:xfrm>
            <a:off x="6354762" y="1963738"/>
            <a:ext cx="5104429" cy="3822700"/>
          </a:xfrm>
          <a:prstGeom prst="rect">
            <a:avLst/>
          </a:prstGeom>
        </p:spPr>
      </p:pic>
    </p:spTree>
    <p:extLst>
      <p:ext uri="{BB962C8B-B14F-4D97-AF65-F5344CB8AC3E}">
        <p14:creationId xmlns:p14="http://schemas.microsoft.com/office/powerpoint/2010/main" val="495251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TotalTime>
  <Words>405</Words>
  <Application>Microsoft Macintosh PowerPoint</Application>
  <PresentationFormat>Widescreen</PresentationFormat>
  <Paragraphs>29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Mangal</vt:lpstr>
      <vt:lpstr>Times New Roman</vt:lpstr>
      <vt:lpstr>Arial</vt:lpstr>
      <vt:lpstr>Retrospect</vt:lpstr>
      <vt:lpstr>Intelligent Scissors for Image Composition </vt:lpstr>
      <vt:lpstr>Goal</vt:lpstr>
      <vt:lpstr>Algorithm Design Considerations </vt:lpstr>
      <vt:lpstr>Algorithm Process</vt:lpstr>
      <vt:lpstr>Details – Live-Wire Tool</vt:lpstr>
      <vt:lpstr>Details – Path Cooling</vt:lpstr>
      <vt:lpstr>Results - Path Cooling</vt:lpstr>
      <vt:lpstr>Details – On-the-fly training</vt:lpstr>
      <vt:lpstr>Results – Demonstrates training</vt:lpstr>
      <vt:lpstr>More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Nawaz Khan</dc:creator>
  <cp:lastModifiedBy>Abdullah Nawaz Khan</cp:lastModifiedBy>
  <cp:revision>12</cp:revision>
  <dcterms:created xsi:type="dcterms:W3CDTF">2017-03-06T14:01:07Z</dcterms:created>
  <dcterms:modified xsi:type="dcterms:W3CDTF">2017-03-06T20:03:17Z</dcterms:modified>
</cp:coreProperties>
</file>