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Canva Sans Bold" charset="1" panose="020B0803030501040103"/>
      <p:regular r:id="rId15"/>
    </p:embeddedFont>
    <p:embeddedFont>
      <p:font typeface="Roboto Bold" charset="1" panose="02000000000000000000"/>
      <p:regular r:id="rId16"/>
    </p:embeddedFont>
    <p:embeddedFont>
      <p:font typeface="Lato Heavy Bold" charset="1" panose="020F0502020204030203"/>
      <p:regular r:id="rId17"/>
    </p:embeddedFont>
    <p:embeddedFont>
      <p:font typeface="Bernoru SemiCondensed" charset="1" panose="00000A06000000000000"/>
      <p:regular r:id="rId18"/>
    </p:embeddedFont>
    <p:embeddedFont>
      <p:font typeface="Adore The World" charset="1" panose="00000500000000000000"/>
      <p:regular r:id="rId19"/>
    </p:embeddedFont>
    <p:embeddedFont>
      <p:font typeface="Canva Sans" charset="1" panose="020B0503030501040103"/>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298777" y="904875"/>
            <a:ext cx="5690447" cy="1005205"/>
          </a:xfrm>
          <a:prstGeom prst="rect">
            <a:avLst/>
          </a:prstGeom>
        </p:spPr>
        <p:txBody>
          <a:bodyPr anchor="t" rtlCol="false" tIns="0" lIns="0" bIns="0" rIns="0">
            <a:spAutoFit/>
          </a:bodyPr>
          <a:lstStyle/>
          <a:p>
            <a:pPr algn="ctr">
              <a:lnSpc>
                <a:spcPts val="8119"/>
              </a:lnSpc>
              <a:spcBef>
                <a:spcPct val="0"/>
              </a:spcBef>
            </a:pPr>
            <a:r>
              <a:rPr lang="en-US" sz="5799">
                <a:solidFill>
                  <a:srgbClr val="000000"/>
                </a:solidFill>
                <a:latin typeface="Canva Sans Bold"/>
              </a:rPr>
              <a:t>Weekly Report  1</a:t>
            </a:r>
          </a:p>
        </p:txBody>
      </p:sp>
      <p:sp>
        <p:nvSpPr>
          <p:cNvPr name="TextBox 3" id="3"/>
          <p:cNvSpPr txBox="true"/>
          <p:nvPr/>
        </p:nvSpPr>
        <p:spPr>
          <a:xfrm rot="0">
            <a:off x="6233340" y="1922380"/>
            <a:ext cx="5821321" cy="558800"/>
          </a:xfrm>
          <a:prstGeom prst="rect">
            <a:avLst/>
          </a:prstGeom>
        </p:spPr>
        <p:txBody>
          <a:bodyPr anchor="t" rtlCol="false" tIns="0" lIns="0" bIns="0" rIns="0">
            <a:spAutoFit/>
          </a:bodyPr>
          <a:lstStyle/>
          <a:p>
            <a:pPr algn="ctr">
              <a:lnSpc>
                <a:spcPts val="4375"/>
              </a:lnSpc>
            </a:pPr>
            <a:r>
              <a:rPr lang="en-US" sz="3500" spc="350">
                <a:solidFill>
                  <a:srgbClr val="000000"/>
                </a:solidFill>
                <a:latin typeface="Roboto Bold"/>
              </a:rPr>
              <a:t>KELOMPOK 10</a:t>
            </a:r>
          </a:p>
        </p:txBody>
      </p:sp>
      <p:sp>
        <p:nvSpPr>
          <p:cNvPr name="TextBox 4" id="4"/>
          <p:cNvSpPr txBox="true"/>
          <p:nvPr/>
        </p:nvSpPr>
        <p:spPr>
          <a:xfrm rot="0">
            <a:off x="3625758" y="7652650"/>
            <a:ext cx="11036484" cy="1017778"/>
          </a:xfrm>
          <a:prstGeom prst="rect">
            <a:avLst/>
          </a:prstGeom>
        </p:spPr>
        <p:txBody>
          <a:bodyPr anchor="t" rtlCol="false" tIns="0" lIns="0" bIns="0" rIns="0">
            <a:spAutoFit/>
          </a:bodyPr>
          <a:lstStyle/>
          <a:p>
            <a:pPr algn="ctr">
              <a:lnSpc>
                <a:spcPts val="3776"/>
              </a:lnSpc>
            </a:pPr>
            <a:r>
              <a:rPr lang="en-US" sz="3200" spc="358">
                <a:solidFill>
                  <a:srgbClr val="000000"/>
                </a:solidFill>
                <a:latin typeface="Lato Heavy Bold"/>
              </a:rPr>
              <a:t>"Sistem Pemantauan Kualitas Udara dan Peringatan Dini Penyakit Paru-Paru"</a:t>
            </a:r>
          </a:p>
        </p:txBody>
      </p:sp>
      <p:sp>
        <p:nvSpPr>
          <p:cNvPr name="TextBox 5" id="5"/>
          <p:cNvSpPr txBox="true"/>
          <p:nvPr/>
        </p:nvSpPr>
        <p:spPr>
          <a:xfrm rot="0">
            <a:off x="3620870" y="4511457"/>
            <a:ext cx="11041372" cy="1272856"/>
          </a:xfrm>
          <a:prstGeom prst="rect">
            <a:avLst/>
          </a:prstGeom>
        </p:spPr>
        <p:txBody>
          <a:bodyPr anchor="t" rtlCol="false" tIns="0" lIns="0" bIns="0" rIns="0">
            <a:spAutoFit/>
          </a:bodyPr>
          <a:lstStyle/>
          <a:p>
            <a:pPr algn="ctr">
              <a:lnSpc>
                <a:spcPts val="8849"/>
              </a:lnSpc>
            </a:pPr>
            <a:r>
              <a:rPr lang="en-US" sz="11345" spc="-397">
                <a:solidFill>
                  <a:srgbClr val="FF5757"/>
                </a:solidFill>
                <a:latin typeface="Bernoru SemiCondensed"/>
              </a:rPr>
              <a:t>BREATHEEZ</a:t>
            </a:r>
          </a:p>
        </p:txBody>
      </p:sp>
      <p:sp>
        <p:nvSpPr>
          <p:cNvPr name="TextBox 6" id="6"/>
          <p:cNvSpPr txBox="true"/>
          <p:nvPr/>
        </p:nvSpPr>
        <p:spPr>
          <a:xfrm rot="0">
            <a:off x="3623314" y="4994092"/>
            <a:ext cx="11041372" cy="1471294"/>
          </a:xfrm>
          <a:prstGeom prst="rect">
            <a:avLst/>
          </a:prstGeom>
        </p:spPr>
        <p:txBody>
          <a:bodyPr anchor="t" rtlCol="false" tIns="0" lIns="0" bIns="0" rIns="0">
            <a:spAutoFit/>
          </a:bodyPr>
          <a:lstStyle/>
          <a:p>
            <a:pPr algn="ctr">
              <a:lnSpc>
                <a:spcPts val="10780"/>
              </a:lnSpc>
              <a:spcBef>
                <a:spcPct val="0"/>
              </a:spcBef>
            </a:pPr>
            <a:r>
              <a:rPr lang="en-US" sz="7700">
                <a:solidFill>
                  <a:srgbClr val="000000"/>
                </a:solidFill>
                <a:latin typeface="Adore The World"/>
              </a:rPr>
              <a:t>Easy Breathing Zone</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954713" y="962025"/>
            <a:ext cx="5637163"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Bold"/>
              </a:rPr>
              <a:t>LINK REPOSITORY GITHUB</a:t>
            </a:r>
          </a:p>
        </p:txBody>
      </p:sp>
      <p:sp>
        <p:nvSpPr>
          <p:cNvPr name="TextBox 3" id="3"/>
          <p:cNvSpPr txBox="true"/>
          <p:nvPr/>
        </p:nvSpPr>
        <p:spPr>
          <a:xfrm rot="0">
            <a:off x="1028700" y="2361882"/>
            <a:ext cx="16789805" cy="4638675"/>
          </a:xfrm>
          <a:prstGeom prst="rect">
            <a:avLst/>
          </a:prstGeom>
        </p:spPr>
        <p:txBody>
          <a:bodyPr anchor="t" rtlCol="false" tIns="0" lIns="0" bIns="0" rIns="0">
            <a:spAutoFit/>
          </a:bodyPr>
          <a:lstStyle/>
          <a:p>
            <a:pPr algn="l" marL="647700" indent="-323850" lvl="1">
              <a:lnSpc>
                <a:spcPts val="7500"/>
              </a:lnSpc>
              <a:buAutoNum type="arabicPeriod" startAt="1"/>
            </a:pPr>
            <a:r>
              <a:rPr lang="en-US" sz="3000">
                <a:solidFill>
                  <a:srgbClr val="000000"/>
                </a:solidFill>
                <a:latin typeface="Canva Sans"/>
              </a:rPr>
              <a:t>MUHAMMAD ABDUL KHARIM = https://github.com/abdulkharim6435/BreatheEZ</a:t>
            </a:r>
          </a:p>
          <a:p>
            <a:pPr algn="l" marL="647700" indent="-323850" lvl="1">
              <a:lnSpc>
                <a:spcPts val="7500"/>
              </a:lnSpc>
              <a:buAutoNum type="arabicPeriod" startAt="1"/>
            </a:pPr>
            <a:r>
              <a:rPr lang="en-US" sz="3000">
                <a:solidFill>
                  <a:srgbClr val="000000"/>
                </a:solidFill>
                <a:latin typeface="Canva Sans"/>
              </a:rPr>
              <a:t>INJILINY VEREN REGINA WANEY = https://github.com/reginawaney/breatheez</a:t>
            </a:r>
          </a:p>
          <a:p>
            <a:pPr algn="l" marL="647700" indent="-323850" lvl="1">
              <a:lnSpc>
                <a:spcPts val="7500"/>
              </a:lnSpc>
              <a:buAutoNum type="arabicPeriod" startAt="1"/>
            </a:pPr>
            <a:r>
              <a:rPr lang="en-US" sz="3000">
                <a:solidFill>
                  <a:srgbClr val="000000"/>
                </a:solidFill>
                <a:latin typeface="Canva Sans"/>
              </a:rPr>
              <a:t>AFWATUL MAQBULLAH = https://github.com/afwatulm/breatheez</a:t>
            </a:r>
          </a:p>
          <a:p>
            <a:pPr algn="l" marL="647700" indent="-323850" lvl="1">
              <a:lnSpc>
                <a:spcPts val="7500"/>
              </a:lnSpc>
              <a:buAutoNum type="arabicPeriod" startAt="1"/>
            </a:pPr>
            <a:r>
              <a:rPr lang="en-US" sz="3000">
                <a:solidFill>
                  <a:srgbClr val="000000"/>
                </a:solidFill>
                <a:latin typeface="Canva Sans"/>
              </a:rPr>
              <a:t>REVINA WIDYANTI SINAMBELA = https://github.com/revinawdynt/breatheez</a:t>
            </a:r>
          </a:p>
          <a:p>
            <a:pPr algn="l" marL="647700" indent="-323850" lvl="1">
              <a:lnSpc>
                <a:spcPts val="7500"/>
              </a:lnSpc>
              <a:buAutoNum type="arabicPeriod" startAt="1"/>
            </a:pPr>
            <a:r>
              <a:rPr lang="en-US" sz="3000">
                <a:solidFill>
                  <a:srgbClr val="000000"/>
                </a:solidFill>
                <a:latin typeface="Canva Sans"/>
              </a:rPr>
              <a:t>SAHRUL RISWANTO = https://github.com/Saritoo/BreatheEZ</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267144" y="448310"/>
            <a:ext cx="1753711"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Bold"/>
              </a:rPr>
              <a:t>Masalah</a:t>
            </a:r>
          </a:p>
        </p:txBody>
      </p:sp>
      <p:sp>
        <p:nvSpPr>
          <p:cNvPr name="TextBox 3" id="3"/>
          <p:cNvSpPr txBox="true"/>
          <p:nvPr/>
        </p:nvSpPr>
        <p:spPr>
          <a:xfrm rot="0">
            <a:off x="1839592" y="1228904"/>
            <a:ext cx="15065035" cy="2380326"/>
          </a:xfrm>
          <a:prstGeom prst="rect">
            <a:avLst/>
          </a:prstGeom>
        </p:spPr>
        <p:txBody>
          <a:bodyPr anchor="t" rtlCol="false" tIns="0" lIns="0" bIns="0" rIns="0">
            <a:spAutoFit/>
          </a:bodyPr>
          <a:lstStyle/>
          <a:p>
            <a:pPr algn="just">
              <a:lnSpc>
                <a:spcPts val="4759"/>
              </a:lnSpc>
              <a:spcBef>
                <a:spcPct val="0"/>
              </a:spcBef>
            </a:pPr>
            <a:r>
              <a:rPr lang="en-US" sz="3399">
                <a:solidFill>
                  <a:srgbClr val="000000"/>
                </a:solidFill>
                <a:latin typeface="Canva Sans"/>
              </a:rPr>
              <a:t>P</a:t>
            </a:r>
            <a:r>
              <a:rPr lang="en-US" sz="3399">
                <a:solidFill>
                  <a:srgbClr val="000000"/>
                </a:solidFill>
                <a:latin typeface="Canva Sans"/>
              </a:rPr>
              <a:t>olusi udara di dalam dan luar ruangan dapat menimbulkan berbagai masalah kesehatan, khususnya penyakit paru-paru. Tanpa sistem pemantauan yang efektif, sulit untuk mengetahui kapan kualitas udara menjadi berbahaya dan mengambil tindakan pencegahan yang tepat.</a:t>
            </a:r>
          </a:p>
        </p:txBody>
      </p:sp>
      <p:sp>
        <p:nvSpPr>
          <p:cNvPr name="TextBox 4" id="4"/>
          <p:cNvSpPr txBox="true"/>
          <p:nvPr/>
        </p:nvSpPr>
        <p:spPr>
          <a:xfrm rot="0">
            <a:off x="0" y="4471977"/>
            <a:ext cx="18288000"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Bold"/>
              </a:rPr>
              <a:t>Batasan Masalah</a:t>
            </a:r>
          </a:p>
        </p:txBody>
      </p:sp>
      <p:sp>
        <p:nvSpPr>
          <p:cNvPr name="TextBox 5" id="5"/>
          <p:cNvSpPr txBox="true"/>
          <p:nvPr/>
        </p:nvSpPr>
        <p:spPr>
          <a:xfrm rot="0">
            <a:off x="1721858" y="5383044"/>
            <a:ext cx="14437407" cy="4180840"/>
          </a:xfrm>
          <a:prstGeom prst="rect">
            <a:avLst/>
          </a:prstGeom>
        </p:spPr>
        <p:txBody>
          <a:bodyPr anchor="t" rtlCol="false" tIns="0" lIns="0" bIns="0" rIns="0">
            <a:spAutoFit/>
          </a:bodyPr>
          <a:lstStyle/>
          <a:p>
            <a:pPr algn="just" marL="734059" indent="-367030" lvl="1">
              <a:lnSpc>
                <a:spcPts val="4759"/>
              </a:lnSpc>
              <a:spcBef>
                <a:spcPct val="0"/>
              </a:spcBef>
              <a:buAutoNum type="arabicPeriod" startAt="1"/>
            </a:pPr>
            <a:r>
              <a:rPr lang="en-US" sz="3399">
                <a:solidFill>
                  <a:srgbClr val="000000"/>
                </a:solidFill>
                <a:latin typeface="Canva Sans"/>
              </a:rPr>
              <a:t>Sens</a:t>
            </a:r>
            <a:r>
              <a:rPr lang="en-US" sz="3399">
                <a:solidFill>
                  <a:srgbClr val="000000"/>
                </a:solidFill>
                <a:latin typeface="Canva Sans"/>
              </a:rPr>
              <a:t>or MQ135 tidak mendeteksi semua jenis polutan udara dengan akurasi tinggi.</a:t>
            </a:r>
          </a:p>
          <a:p>
            <a:pPr algn="just" marL="734059" indent="-367030" lvl="1">
              <a:lnSpc>
                <a:spcPts val="4759"/>
              </a:lnSpc>
              <a:spcBef>
                <a:spcPct val="0"/>
              </a:spcBef>
              <a:buAutoNum type="arabicPeriod" startAt="1"/>
            </a:pPr>
            <a:r>
              <a:rPr lang="en-US" sz="3399">
                <a:solidFill>
                  <a:srgbClr val="000000"/>
                </a:solidFill>
                <a:latin typeface="Canva Sans"/>
              </a:rPr>
              <a:t>Sensor perlu dikalibrasi secara teratur untuk memastikan pembacaan yang akurat.</a:t>
            </a:r>
          </a:p>
          <a:p>
            <a:pPr algn="just" marL="734059" indent="-367030" lvl="1">
              <a:lnSpc>
                <a:spcPts val="4759"/>
              </a:lnSpc>
              <a:spcBef>
                <a:spcPct val="0"/>
              </a:spcBef>
              <a:buAutoNum type="arabicPeriod" startAt="1"/>
            </a:pPr>
            <a:r>
              <a:rPr lang="en-US" sz="3399">
                <a:solidFill>
                  <a:srgbClr val="000000"/>
                </a:solidFill>
                <a:latin typeface="Canva Sans"/>
              </a:rPr>
              <a:t>Sistem hanya dapat memantau kualitas udara dalam area tertentu.</a:t>
            </a:r>
          </a:p>
          <a:p>
            <a:pPr algn="just" marL="734059" indent="-367030" lvl="1">
              <a:lnSpc>
                <a:spcPts val="4759"/>
              </a:lnSpc>
              <a:spcBef>
                <a:spcPct val="0"/>
              </a:spcBef>
              <a:buAutoNum type="arabicPeriod" startAt="1"/>
            </a:pPr>
            <a:r>
              <a:rPr lang="en-US" sz="3399">
                <a:solidFill>
                  <a:srgbClr val="000000"/>
                </a:solidFill>
                <a:latin typeface="Canva Sans"/>
              </a:rPr>
              <a:t>Ada jeda waktu antara device dan pengiriman data ke user</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236024" y="962025"/>
            <a:ext cx="3815953" cy="580318"/>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Bold"/>
              </a:rPr>
              <a:t>Rumusan Masalah</a:t>
            </a:r>
          </a:p>
        </p:txBody>
      </p:sp>
      <p:sp>
        <p:nvSpPr>
          <p:cNvPr name="TextBox 3" id="3"/>
          <p:cNvSpPr txBox="true"/>
          <p:nvPr/>
        </p:nvSpPr>
        <p:spPr>
          <a:xfrm rot="0">
            <a:off x="1611483" y="2497236"/>
            <a:ext cx="15065035" cy="2380326"/>
          </a:xfrm>
          <a:prstGeom prst="rect">
            <a:avLst/>
          </a:prstGeom>
        </p:spPr>
        <p:txBody>
          <a:bodyPr anchor="t" rtlCol="false" tIns="0" lIns="0" bIns="0" rIns="0">
            <a:spAutoFit/>
          </a:bodyPr>
          <a:lstStyle/>
          <a:p>
            <a:pPr algn="just">
              <a:lnSpc>
                <a:spcPts val="4759"/>
              </a:lnSpc>
              <a:spcBef>
                <a:spcPct val="0"/>
              </a:spcBef>
            </a:pPr>
            <a:r>
              <a:rPr lang="en-US" sz="3399">
                <a:solidFill>
                  <a:srgbClr val="000000"/>
                </a:solidFill>
                <a:latin typeface="Canva Sans"/>
              </a:rPr>
              <a:t>B</a:t>
            </a:r>
            <a:r>
              <a:rPr lang="en-US" sz="3399">
                <a:solidFill>
                  <a:srgbClr val="000000"/>
                </a:solidFill>
                <a:latin typeface="Canva Sans"/>
              </a:rPr>
              <a:t>agaimana merancang dan mengimplementasikan sistem pemantauan kualitas udara dan peringatan dini yang efektif untuk mendeteksi perubahan kualitas udara secara real-time dan memberikan peringatan serta tindakan otomatis untuk melindungi kesehatan paru-paru?</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505302" y="962025"/>
            <a:ext cx="1277396" cy="580318"/>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Bold"/>
              </a:rPr>
              <a:t>Solusi</a:t>
            </a:r>
          </a:p>
        </p:txBody>
      </p:sp>
      <p:sp>
        <p:nvSpPr>
          <p:cNvPr name="TextBox 3" id="3"/>
          <p:cNvSpPr txBox="true"/>
          <p:nvPr/>
        </p:nvSpPr>
        <p:spPr>
          <a:xfrm rot="0">
            <a:off x="1028700" y="2464130"/>
            <a:ext cx="16230600" cy="4115309"/>
          </a:xfrm>
          <a:prstGeom prst="rect">
            <a:avLst/>
          </a:prstGeom>
        </p:spPr>
        <p:txBody>
          <a:bodyPr anchor="t" rtlCol="false" tIns="0" lIns="0" bIns="0" rIns="0">
            <a:spAutoFit/>
          </a:bodyPr>
          <a:lstStyle/>
          <a:p>
            <a:pPr algn="just">
              <a:lnSpc>
                <a:spcPts val="4689"/>
              </a:lnSpc>
              <a:spcBef>
                <a:spcPct val="0"/>
              </a:spcBef>
            </a:pPr>
            <a:r>
              <a:rPr lang="en-US" sz="3349">
                <a:solidFill>
                  <a:srgbClr val="000000"/>
                </a:solidFill>
                <a:latin typeface="Canva Sans"/>
              </a:rPr>
              <a:t>Si</a:t>
            </a:r>
            <a:r>
              <a:rPr lang="en-US" sz="3349">
                <a:solidFill>
                  <a:srgbClr val="000000"/>
                </a:solidFill>
                <a:latin typeface="Canva Sans"/>
              </a:rPr>
              <a:t>stem pemantauan kualitas udara dan peringatan dini yang diusulkan menggunakan sensor MQ135 untuk mendeteksi polutan udara, seperti CO2, NH3, dan CH4. Data dari sensor akan diproses oleh mikrokontroler ESP32, yang kemudian akan mengontrol buzzer dan LED RGB untuk memberikan peringatan visual dan suara ketika kualitas udara memburuk. Sistem juga akan mengirimkan data secara realtime kepada handphone pengguna melalui Blynk/Telegram.</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423989" y="962025"/>
            <a:ext cx="1440021"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Bold"/>
              </a:rPr>
              <a:t>Sistem</a:t>
            </a:r>
          </a:p>
        </p:txBody>
      </p:sp>
      <p:sp>
        <p:nvSpPr>
          <p:cNvPr name="TextBox 3" id="3"/>
          <p:cNvSpPr txBox="true"/>
          <p:nvPr/>
        </p:nvSpPr>
        <p:spPr>
          <a:xfrm rot="0">
            <a:off x="1028700" y="2279767"/>
            <a:ext cx="16230600" cy="6978533"/>
          </a:xfrm>
          <a:prstGeom prst="rect">
            <a:avLst/>
          </a:prstGeom>
        </p:spPr>
        <p:txBody>
          <a:bodyPr anchor="t" rtlCol="false" tIns="0" lIns="0" bIns="0" rIns="0">
            <a:spAutoFit/>
          </a:bodyPr>
          <a:lstStyle/>
          <a:p>
            <a:pPr algn="just" marL="659385" indent="-329692" lvl="1">
              <a:lnSpc>
                <a:spcPts val="5039"/>
              </a:lnSpc>
              <a:buAutoNum type="arabicPeriod" startAt="1"/>
            </a:pPr>
            <a:r>
              <a:rPr lang="en-US" sz="3054">
                <a:solidFill>
                  <a:srgbClr val="000000"/>
                </a:solidFill>
                <a:latin typeface="Canva Sans"/>
              </a:rPr>
              <a:t> </a:t>
            </a:r>
            <a:r>
              <a:rPr lang="en-US" sz="3054">
                <a:solidFill>
                  <a:srgbClr val="000000"/>
                </a:solidFill>
                <a:latin typeface="Canva Sans"/>
              </a:rPr>
              <a:t>Sensor MQ135 : Mendapatkan data kualitas udara (konsentrasi gas berbahaya).</a:t>
            </a:r>
          </a:p>
          <a:p>
            <a:pPr algn="just" marL="659385" indent="-329692" lvl="1">
              <a:lnSpc>
                <a:spcPts val="5039"/>
              </a:lnSpc>
              <a:buAutoNum type="arabicPeriod" startAt="1"/>
            </a:pPr>
            <a:r>
              <a:rPr lang="en-US" sz="3054">
                <a:solidFill>
                  <a:srgbClr val="000000"/>
                </a:solidFill>
                <a:latin typeface="Canva Sans"/>
              </a:rPr>
              <a:t> Mikrokontroler ESP32 : Mengolah data dari sensor dan mengontrol perangkat lain berdasarkan data tersebut.</a:t>
            </a:r>
          </a:p>
          <a:p>
            <a:pPr algn="just" marL="659385" indent="-329692" lvl="1">
              <a:lnSpc>
                <a:spcPts val="5039"/>
              </a:lnSpc>
              <a:buAutoNum type="arabicPeriod" startAt="1"/>
            </a:pPr>
            <a:r>
              <a:rPr lang="en-US" sz="3054">
                <a:solidFill>
                  <a:srgbClr val="000000"/>
                </a:solidFill>
                <a:latin typeface="Canva Sans"/>
              </a:rPr>
              <a:t> Buzzer : Memberikan peringatan suara ketika kualitas udara memburuk.</a:t>
            </a:r>
          </a:p>
          <a:p>
            <a:pPr algn="just" marL="659385" indent="-329692" lvl="1">
              <a:lnSpc>
                <a:spcPts val="5039"/>
              </a:lnSpc>
              <a:buAutoNum type="arabicPeriod" startAt="1"/>
            </a:pPr>
            <a:r>
              <a:rPr lang="en-US" sz="3054">
                <a:solidFill>
                  <a:srgbClr val="000000"/>
                </a:solidFill>
                <a:latin typeface="Canva Sans"/>
              </a:rPr>
              <a:t> LED RGB : Memberikan indikasi visual dari status kualitas udara (baik, sedang, buruk).</a:t>
            </a:r>
          </a:p>
          <a:p>
            <a:pPr algn="just" marL="659385" indent="-329692" lvl="1">
              <a:lnSpc>
                <a:spcPts val="5039"/>
              </a:lnSpc>
              <a:buAutoNum type="arabicPeriod" startAt="1"/>
            </a:pPr>
            <a:r>
              <a:rPr lang="en-US" sz="3054">
                <a:solidFill>
                  <a:srgbClr val="000000"/>
                </a:solidFill>
                <a:latin typeface="Canva Sans"/>
              </a:rPr>
              <a:t> Relay Module : Mengontrol perangkat eksternal seperti kipas atau pemurni udara berdasarkan kualitas udara.</a:t>
            </a:r>
          </a:p>
          <a:p>
            <a:pPr algn="just" marL="659385" indent="-329692" lvl="1">
              <a:lnSpc>
                <a:spcPts val="5039"/>
              </a:lnSpc>
              <a:buAutoNum type="arabicPeriod" startAt="1"/>
            </a:pPr>
            <a:r>
              <a:rPr lang="en-US" sz="3054">
                <a:solidFill>
                  <a:srgbClr val="000000"/>
                </a:solidFill>
                <a:latin typeface="Canva Sans"/>
              </a:rPr>
              <a:t> Breadboard dan Kabel : Menghubungkan semua komponen secara fisik.</a:t>
            </a:r>
          </a:p>
          <a:p>
            <a:pPr algn="just" marL="659385" indent="-329692" lvl="1">
              <a:lnSpc>
                <a:spcPts val="5039"/>
              </a:lnSpc>
              <a:buAutoNum type="arabicPeriod" startAt="1"/>
            </a:pPr>
            <a:r>
              <a:rPr lang="en-US" sz="3054">
                <a:solidFill>
                  <a:srgbClr val="000000"/>
                </a:solidFill>
                <a:latin typeface="Canva Sans"/>
              </a:rPr>
              <a:t> Power Supply : Menyediakan daya untuk semua komponen melalui kabel Micro USB.</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325560" y="1903896"/>
            <a:ext cx="3313113"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Bold"/>
              </a:rPr>
              <a:t>Diagram Sistem</a:t>
            </a:r>
          </a:p>
        </p:txBody>
      </p:sp>
      <p:grpSp>
        <p:nvGrpSpPr>
          <p:cNvPr name="Group 3" id="3"/>
          <p:cNvGrpSpPr/>
          <p:nvPr/>
        </p:nvGrpSpPr>
        <p:grpSpPr>
          <a:xfrm rot="0">
            <a:off x="1817272" y="4203836"/>
            <a:ext cx="14895374" cy="1206691"/>
            <a:chOff x="0" y="0"/>
            <a:chExt cx="19860499" cy="1608921"/>
          </a:xfrm>
        </p:grpSpPr>
        <p:grpSp>
          <p:nvGrpSpPr>
            <p:cNvPr name="Group 4" id="4"/>
            <p:cNvGrpSpPr/>
            <p:nvPr/>
          </p:nvGrpSpPr>
          <p:grpSpPr>
            <a:xfrm rot="0">
              <a:off x="0" y="0"/>
              <a:ext cx="4114800" cy="1583521"/>
              <a:chOff x="0" y="0"/>
              <a:chExt cx="812800" cy="312794"/>
            </a:xfrm>
          </p:grpSpPr>
          <p:sp>
            <p:nvSpPr>
              <p:cNvPr name="Freeform 5" id="5"/>
              <p:cNvSpPr/>
              <p:nvPr/>
            </p:nvSpPr>
            <p:spPr>
              <a:xfrm flipH="false" flipV="false" rot="0">
                <a:off x="0" y="0"/>
                <a:ext cx="812800" cy="312794"/>
              </a:xfrm>
              <a:custGeom>
                <a:avLst/>
                <a:gdLst/>
                <a:ahLst/>
                <a:cxnLst/>
                <a:rect r="r" b="b" t="t" l="l"/>
                <a:pathLst>
                  <a:path h="312794" w="812800">
                    <a:moveTo>
                      <a:pt x="0" y="0"/>
                    </a:moveTo>
                    <a:lnTo>
                      <a:pt x="812800" y="0"/>
                    </a:lnTo>
                    <a:lnTo>
                      <a:pt x="812800" y="312794"/>
                    </a:lnTo>
                    <a:lnTo>
                      <a:pt x="0" y="312794"/>
                    </a:lnTo>
                    <a:close/>
                  </a:path>
                </a:pathLst>
              </a:custGeom>
              <a:solidFill>
                <a:srgbClr val="000000"/>
              </a:solidFill>
            </p:spPr>
          </p:sp>
          <p:sp>
            <p:nvSpPr>
              <p:cNvPr name="TextBox 6" id="6"/>
              <p:cNvSpPr txBox="true"/>
              <p:nvPr/>
            </p:nvSpPr>
            <p:spPr>
              <a:xfrm>
                <a:off x="0" y="-38100"/>
                <a:ext cx="812800" cy="350894"/>
              </a:xfrm>
              <a:prstGeom prst="rect">
                <a:avLst/>
              </a:prstGeom>
            </p:spPr>
            <p:txBody>
              <a:bodyPr anchor="ctr" rtlCol="false" tIns="50800" lIns="50800" bIns="50800" rIns="50800"/>
              <a:lstStyle/>
              <a:p>
                <a:pPr algn="ctr">
                  <a:lnSpc>
                    <a:spcPts val="2659"/>
                  </a:lnSpc>
                  <a:spcBef>
                    <a:spcPct val="0"/>
                  </a:spcBef>
                </a:pPr>
                <a:r>
                  <a:rPr lang="en-US" sz="1899">
                    <a:solidFill>
                      <a:srgbClr val="FFFFFF"/>
                    </a:solidFill>
                    <a:latin typeface="Canva Sans"/>
                  </a:rPr>
                  <a:t>Sensor MQ135</a:t>
                </a:r>
              </a:p>
            </p:txBody>
          </p:sp>
        </p:grpSp>
        <p:sp>
          <p:nvSpPr>
            <p:cNvPr name="AutoShape 7" id="7"/>
            <p:cNvSpPr/>
            <p:nvPr/>
          </p:nvSpPr>
          <p:spPr>
            <a:xfrm>
              <a:off x="4114800" y="817161"/>
              <a:ext cx="1167345" cy="0"/>
            </a:xfrm>
            <a:prstGeom prst="line">
              <a:avLst/>
            </a:prstGeom>
            <a:ln cap="flat" w="50800">
              <a:solidFill>
                <a:srgbClr val="000000"/>
              </a:solidFill>
              <a:prstDash val="solid"/>
              <a:headEnd type="none" len="sm" w="sm"/>
              <a:tailEnd type="arrow" len="sm" w="med"/>
            </a:ln>
          </p:spPr>
        </p:sp>
        <p:grpSp>
          <p:nvGrpSpPr>
            <p:cNvPr name="Group 8" id="8"/>
            <p:cNvGrpSpPr/>
            <p:nvPr/>
          </p:nvGrpSpPr>
          <p:grpSpPr>
            <a:xfrm rot="0">
              <a:off x="5282145" y="25400"/>
              <a:ext cx="4114800" cy="1583521"/>
              <a:chOff x="0" y="0"/>
              <a:chExt cx="812800" cy="312794"/>
            </a:xfrm>
          </p:grpSpPr>
          <p:sp>
            <p:nvSpPr>
              <p:cNvPr name="Freeform 9" id="9"/>
              <p:cNvSpPr/>
              <p:nvPr/>
            </p:nvSpPr>
            <p:spPr>
              <a:xfrm flipH="false" flipV="false" rot="0">
                <a:off x="0" y="0"/>
                <a:ext cx="812800" cy="312794"/>
              </a:xfrm>
              <a:custGeom>
                <a:avLst/>
                <a:gdLst/>
                <a:ahLst/>
                <a:cxnLst/>
                <a:rect r="r" b="b" t="t" l="l"/>
                <a:pathLst>
                  <a:path h="312794" w="812800">
                    <a:moveTo>
                      <a:pt x="0" y="0"/>
                    </a:moveTo>
                    <a:lnTo>
                      <a:pt x="812800" y="0"/>
                    </a:lnTo>
                    <a:lnTo>
                      <a:pt x="812800" y="312794"/>
                    </a:lnTo>
                    <a:lnTo>
                      <a:pt x="0" y="312794"/>
                    </a:lnTo>
                    <a:close/>
                  </a:path>
                </a:pathLst>
              </a:custGeom>
              <a:solidFill>
                <a:srgbClr val="000000"/>
              </a:solidFill>
            </p:spPr>
          </p:sp>
          <p:sp>
            <p:nvSpPr>
              <p:cNvPr name="TextBox 10" id="10"/>
              <p:cNvSpPr txBox="true"/>
              <p:nvPr/>
            </p:nvSpPr>
            <p:spPr>
              <a:xfrm>
                <a:off x="0" y="-38100"/>
                <a:ext cx="812800" cy="350894"/>
              </a:xfrm>
              <a:prstGeom prst="rect">
                <a:avLst/>
              </a:prstGeom>
            </p:spPr>
            <p:txBody>
              <a:bodyPr anchor="ctr" rtlCol="false" tIns="50800" lIns="50800" bIns="50800" rIns="50800"/>
              <a:lstStyle/>
              <a:p>
                <a:pPr algn="ctr">
                  <a:lnSpc>
                    <a:spcPts val="2659"/>
                  </a:lnSpc>
                  <a:spcBef>
                    <a:spcPct val="0"/>
                  </a:spcBef>
                </a:pPr>
                <a:r>
                  <a:rPr lang="en-US" sz="1899">
                    <a:solidFill>
                      <a:srgbClr val="FFFFFF"/>
                    </a:solidFill>
                    <a:latin typeface="Canva Sans"/>
                  </a:rPr>
                  <a:t>ESP32</a:t>
                </a:r>
              </a:p>
            </p:txBody>
          </p:sp>
        </p:grpSp>
        <p:sp>
          <p:nvSpPr>
            <p:cNvPr name="AutoShape 11" id="11"/>
            <p:cNvSpPr/>
            <p:nvPr/>
          </p:nvSpPr>
          <p:spPr>
            <a:xfrm>
              <a:off x="9396945" y="791761"/>
              <a:ext cx="1146406" cy="0"/>
            </a:xfrm>
            <a:prstGeom prst="line">
              <a:avLst/>
            </a:prstGeom>
            <a:ln cap="flat" w="50800">
              <a:solidFill>
                <a:srgbClr val="000000"/>
              </a:solidFill>
              <a:prstDash val="solid"/>
              <a:headEnd type="none" len="sm" w="sm"/>
              <a:tailEnd type="arrow" len="sm" w="med"/>
            </a:ln>
          </p:spPr>
        </p:sp>
        <p:grpSp>
          <p:nvGrpSpPr>
            <p:cNvPr name="Group 12" id="12"/>
            <p:cNvGrpSpPr/>
            <p:nvPr/>
          </p:nvGrpSpPr>
          <p:grpSpPr>
            <a:xfrm rot="0">
              <a:off x="10543351" y="0"/>
              <a:ext cx="4114800" cy="1583521"/>
              <a:chOff x="0" y="0"/>
              <a:chExt cx="812800" cy="312794"/>
            </a:xfrm>
          </p:grpSpPr>
          <p:sp>
            <p:nvSpPr>
              <p:cNvPr name="Freeform 13" id="13"/>
              <p:cNvSpPr/>
              <p:nvPr/>
            </p:nvSpPr>
            <p:spPr>
              <a:xfrm flipH="false" flipV="false" rot="0">
                <a:off x="0" y="0"/>
                <a:ext cx="812800" cy="312794"/>
              </a:xfrm>
              <a:custGeom>
                <a:avLst/>
                <a:gdLst/>
                <a:ahLst/>
                <a:cxnLst/>
                <a:rect r="r" b="b" t="t" l="l"/>
                <a:pathLst>
                  <a:path h="312794" w="812800">
                    <a:moveTo>
                      <a:pt x="0" y="0"/>
                    </a:moveTo>
                    <a:lnTo>
                      <a:pt x="812800" y="0"/>
                    </a:lnTo>
                    <a:lnTo>
                      <a:pt x="812800" y="312794"/>
                    </a:lnTo>
                    <a:lnTo>
                      <a:pt x="0" y="312794"/>
                    </a:lnTo>
                    <a:close/>
                  </a:path>
                </a:pathLst>
              </a:custGeom>
              <a:solidFill>
                <a:srgbClr val="000000"/>
              </a:solidFill>
            </p:spPr>
          </p:sp>
          <p:sp>
            <p:nvSpPr>
              <p:cNvPr name="TextBox 14" id="14"/>
              <p:cNvSpPr txBox="true"/>
              <p:nvPr/>
            </p:nvSpPr>
            <p:spPr>
              <a:xfrm>
                <a:off x="0" y="-38100"/>
                <a:ext cx="812800" cy="350894"/>
              </a:xfrm>
              <a:prstGeom prst="rect">
                <a:avLst/>
              </a:prstGeom>
            </p:spPr>
            <p:txBody>
              <a:bodyPr anchor="ctr" rtlCol="false" tIns="50800" lIns="50800" bIns="50800" rIns="50800"/>
              <a:lstStyle/>
              <a:p>
                <a:pPr algn="ctr">
                  <a:lnSpc>
                    <a:spcPts val="2659"/>
                  </a:lnSpc>
                  <a:spcBef>
                    <a:spcPct val="0"/>
                  </a:spcBef>
                </a:pPr>
                <a:r>
                  <a:rPr lang="en-US" sz="1899">
                    <a:solidFill>
                      <a:srgbClr val="FFFFFF"/>
                    </a:solidFill>
                    <a:latin typeface="Canva Sans"/>
                  </a:rPr>
                  <a:t>Buzzer dan LED</a:t>
                </a:r>
              </a:p>
            </p:txBody>
          </p:sp>
        </p:grpSp>
        <p:sp>
          <p:nvSpPr>
            <p:cNvPr name="AutoShape 15" id="15"/>
            <p:cNvSpPr/>
            <p:nvPr/>
          </p:nvSpPr>
          <p:spPr>
            <a:xfrm flipV="true">
              <a:off x="14658151" y="817161"/>
              <a:ext cx="1087548" cy="0"/>
            </a:xfrm>
            <a:prstGeom prst="line">
              <a:avLst/>
            </a:prstGeom>
            <a:ln cap="flat" w="50800">
              <a:solidFill>
                <a:srgbClr val="000000"/>
              </a:solidFill>
              <a:prstDash val="solid"/>
              <a:headEnd type="none" len="sm" w="sm"/>
              <a:tailEnd type="arrow" len="sm" w="med"/>
            </a:ln>
          </p:spPr>
        </p:sp>
        <p:grpSp>
          <p:nvGrpSpPr>
            <p:cNvPr name="Group 16" id="16"/>
            <p:cNvGrpSpPr/>
            <p:nvPr/>
          </p:nvGrpSpPr>
          <p:grpSpPr>
            <a:xfrm rot="0">
              <a:off x="15745699" y="0"/>
              <a:ext cx="4114800" cy="1583521"/>
              <a:chOff x="0" y="0"/>
              <a:chExt cx="812800" cy="312794"/>
            </a:xfrm>
          </p:grpSpPr>
          <p:sp>
            <p:nvSpPr>
              <p:cNvPr name="Freeform 17" id="17"/>
              <p:cNvSpPr/>
              <p:nvPr/>
            </p:nvSpPr>
            <p:spPr>
              <a:xfrm flipH="false" flipV="false" rot="0">
                <a:off x="0" y="0"/>
                <a:ext cx="812800" cy="312794"/>
              </a:xfrm>
              <a:custGeom>
                <a:avLst/>
                <a:gdLst/>
                <a:ahLst/>
                <a:cxnLst/>
                <a:rect r="r" b="b" t="t" l="l"/>
                <a:pathLst>
                  <a:path h="312794" w="812800">
                    <a:moveTo>
                      <a:pt x="0" y="0"/>
                    </a:moveTo>
                    <a:lnTo>
                      <a:pt x="812800" y="0"/>
                    </a:lnTo>
                    <a:lnTo>
                      <a:pt x="812800" y="312794"/>
                    </a:lnTo>
                    <a:lnTo>
                      <a:pt x="0" y="312794"/>
                    </a:lnTo>
                    <a:close/>
                  </a:path>
                </a:pathLst>
              </a:custGeom>
              <a:solidFill>
                <a:srgbClr val="000000"/>
              </a:solidFill>
            </p:spPr>
          </p:sp>
          <p:sp>
            <p:nvSpPr>
              <p:cNvPr name="TextBox 18" id="18"/>
              <p:cNvSpPr txBox="true"/>
              <p:nvPr/>
            </p:nvSpPr>
            <p:spPr>
              <a:xfrm>
                <a:off x="0" y="-38100"/>
                <a:ext cx="812800" cy="350894"/>
              </a:xfrm>
              <a:prstGeom prst="rect">
                <a:avLst/>
              </a:prstGeom>
            </p:spPr>
            <p:txBody>
              <a:bodyPr anchor="ctr" rtlCol="false" tIns="50800" lIns="50800" bIns="50800" rIns="50800"/>
              <a:lstStyle/>
              <a:p>
                <a:pPr algn="ctr">
                  <a:lnSpc>
                    <a:spcPts val="2659"/>
                  </a:lnSpc>
                  <a:spcBef>
                    <a:spcPct val="0"/>
                  </a:spcBef>
                </a:pPr>
                <a:r>
                  <a:rPr lang="en-US" sz="1899">
                    <a:solidFill>
                      <a:srgbClr val="FFFFFF"/>
                    </a:solidFill>
                    <a:latin typeface="Canva Sans"/>
                  </a:rPr>
                  <a:t>Handphone Pengguna</a:t>
                </a:r>
              </a:p>
            </p:txBody>
          </p:sp>
        </p:grpSp>
      </p:gr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62518" y="893781"/>
            <a:ext cx="16562964" cy="8364519"/>
          </a:xfrm>
          <a:prstGeom prst="rect">
            <a:avLst/>
          </a:prstGeom>
        </p:spPr>
        <p:txBody>
          <a:bodyPr anchor="t" rtlCol="false" tIns="0" lIns="0" bIns="0" rIns="0">
            <a:spAutoFit/>
          </a:bodyPr>
          <a:lstStyle/>
          <a:p>
            <a:pPr algn="ctr">
              <a:lnSpc>
                <a:spcPts val="5267"/>
              </a:lnSpc>
            </a:pPr>
            <a:r>
              <a:rPr lang="en-US" sz="3116" spc="62">
                <a:solidFill>
                  <a:srgbClr val="000000"/>
                </a:solidFill>
                <a:latin typeface="Canva Sans Bold"/>
              </a:rPr>
              <a:t>Uniqueness dari Solusi</a:t>
            </a:r>
          </a:p>
          <a:p>
            <a:pPr algn="just">
              <a:lnSpc>
                <a:spcPts val="4422"/>
              </a:lnSpc>
            </a:pPr>
            <a:r>
              <a:rPr lang="en-US" sz="2616" spc="52">
                <a:solidFill>
                  <a:srgbClr val="000000"/>
                </a:solidFill>
                <a:latin typeface="Canva Sans"/>
              </a:rPr>
              <a:t> </a:t>
            </a:r>
          </a:p>
          <a:p>
            <a:pPr algn="just" marL="564947" indent="-282473" lvl="1">
              <a:lnSpc>
                <a:spcPts val="4422"/>
              </a:lnSpc>
              <a:buAutoNum type="arabicPeriod" startAt="1"/>
            </a:pPr>
            <a:r>
              <a:rPr lang="en-US" sz="2616" spc="52">
                <a:solidFill>
                  <a:srgbClr val="000000"/>
                </a:solidFill>
                <a:latin typeface="Canva Sans"/>
              </a:rPr>
              <a:t>Real-time Monitoring : Sistem memberikan pemantauan kualitas udara secara real-time, sehingga tindakan pencegahan dapat diambil segera saat kualitas udara menurun.</a:t>
            </a:r>
          </a:p>
          <a:p>
            <a:pPr algn="just" marL="564947" indent="-282473" lvl="1">
              <a:lnSpc>
                <a:spcPts val="4422"/>
              </a:lnSpc>
              <a:buAutoNum type="arabicPeriod" startAt="1"/>
            </a:pPr>
            <a:r>
              <a:rPr lang="en-US" sz="2616" spc="52">
                <a:solidFill>
                  <a:srgbClr val="000000"/>
                </a:solidFill>
                <a:latin typeface="Canva Sans"/>
              </a:rPr>
              <a:t>Visual and Audible Alerts : Kombinasi peringatan visual (LED RGB) dan suara (buzzer) memastikan pengguna segera menyadari perubahan kualitas udara.</a:t>
            </a:r>
          </a:p>
          <a:p>
            <a:pPr algn="just" marL="564947" indent="-282473" lvl="1">
              <a:lnSpc>
                <a:spcPts val="4422"/>
              </a:lnSpc>
              <a:buAutoNum type="arabicPeriod" startAt="1"/>
            </a:pPr>
            <a:r>
              <a:rPr lang="en-US" sz="2616" spc="52">
                <a:solidFill>
                  <a:srgbClr val="000000"/>
                </a:solidFill>
                <a:latin typeface="Canva Sans"/>
              </a:rPr>
              <a:t>Automated Control : Sistem secara otomatis mengaktifkan perangkat eksternal seperti kipas atau pemurni udara untuk meningkatkan kualitas udara, mengurangi kebutuhan intervensi manual.</a:t>
            </a:r>
          </a:p>
          <a:p>
            <a:pPr algn="just" marL="564947" indent="-282473" lvl="1">
              <a:lnSpc>
                <a:spcPts val="4422"/>
              </a:lnSpc>
              <a:buAutoNum type="arabicPeriod" startAt="1"/>
            </a:pPr>
            <a:r>
              <a:rPr lang="en-US" sz="2616" spc="52">
                <a:solidFill>
                  <a:srgbClr val="000000"/>
                </a:solidFill>
                <a:latin typeface="Canva Sans"/>
              </a:rPr>
              <a:t>Simple Implementation : Menggunakan komponen yang mudah diakses dan dirangkai, sistem ini dapat diimplementasikan dengan biaya yang relatif rendah dan waktu yang cepat.</a:t>
            </a:r>
          </a:p>
          <a:p>
            <a:pPr algn="just" marL="564947" indent="-282473" lvl="1">
              <a:lnSpc>
                <a:spcPts val="4422"/>
              </a:lnSpc>
              <a:buAutoNum type="arabicPeriod" startAt="1"/>
            </a:pPr>
            <a:r>
              <a:rPr lang="en-US" sz="2616" spc="52">
                <a:solidFill>
                  <a:srgbClr val="000000"/>
                </a:solidFill>
                <a:latin typeface="Canva Sans"/>
              </a:rPr>
              <a:t>Modular Design : Sistem dapat dengan mudah ditingkatkan atau disesuaikan dengan menambahkan lebih banyak sensor atau kontrol tambahan sesuai kebutuhan.</a:t>
            </a:r>
          </a:p>
          <a:p>
            <a:pPr algn="just" marL="564947" indent="-282473" lvl="1">
              <a:lnSpc>
                <a:spcPts val="4422"/>
              </a:lnSpc>
              <a:buAutoNum type="arabicPeriod" startAt="1"/>
            </a:pPr>
            <a:r>
              <a:rPr lang="en-US" sz="2616" spc="52">
                <a:solidFill>
                  <a:srgbClr val="000000"/>
                </a:solidFill>
                <a:latin typeface="Canva Sans"/>
              </a:rPr>
              <a:t>Educational Value : Sistem ini juga dapat digunakan sebagai alat pendidikan untuk meningkatkan kesadaran tentang pentingnya kualitas udara dan dampaknya terhadap kesehatan paru-paru.</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305375" y="2247246"/>
          <a:ext cx="15953925" cy="6728505"/>
        </p:xfrm>
        <a:graphic>
          <a:graphicData uri="http://schemas.openxmlformats.org/drawingml/2006/table">
            <a:tbl>
              <a:tblPr/>
              <a:tblGrid>
                <a:gridCol w="6970195"/>
                <a:gridCol w="3665755"/>
                <a:gridCol w="5317975"/>
              </a:tblGrid>
              <a:tr h="817883">
                <a:tc>
                  <a:txBody>
                    <a:bodyPr anchor="t" rtlCol="false"/>
                    <a:lstStyle/>
                    <a:p>
                      <a:pPr algn="ctr">
                        <a:lnSpc>
                          <a:spcPts val="2659"/>
                        </a:lnSpc>
                        <a:defRPr/>
                      </a:pPr>
                      <a:r>
                        <a:rPr lang="en-US" sz="1899">
                          <a:solidFill>
                            <a:srgbClr val="000000"/>
                          </a:solidFill>
                          <a:latin typeface="Canva Sans Bold"/>
                        </a:rPr>
                        <a:t>Progress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Bold"/>
                        </a:rPr>
                        <a:t>Deadline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Bold"/>
                        </a:rPr>
                        <a:t>Tugas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05305">
                <a:tc>
                  <a:txBody>
                    <a:bodyPr anchor="t" rtlCol="false"/>
                    <a:lstStyle/>
                    <a:p>
                      <a:pPr algn="ctr">
                        <a:lnSpc>
                          <a:spcPts val="2659"/>
                        </a:lnSpc>
                        <a:defRPr/>
                      </a:pPr>
                      <a:r>
                        <a:rPr lang="en-US" sz="1899">
                          <a:solidFill>
                            <a:srgbClr val="000000"/>
                          </a:solidFill>
                          <a:latin typeface="Canva Sans"/>
                        </a:rPr>
                        <a:t>Flowchart komunikasi device ke user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rPr>
                        <a:t>28 Mei 2024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rPr>
                        <a:t>Revina Widyanti Sinambela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50722">
                <a:tc>
                  <a:txBody>
                    <a:bodyPr anchor="t" rtlCol="false"/>
                    <a:lstStyle/>
                    <a:p>
                      <a:pPr algn="ctr">
                        <a:lnSpc>
                          <a:spcPts val="2659"/>
                        </a:lnSpc>
                        <a:defRPr/>
                      </a:pPr>
                      <a:r>
                        <a:rPr lang="en-US" sz="1899">
                          <a:solidFill>
                            <a:srgbClr val="000000"/>
                          </a:solidFill>
                          <a:latin typeface="Canva Sans"/>
                        </a:rPr>
                        <a:t>Flowchart pemrosesan data ke user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rPr>
                        <a:t>28 Mei 2024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rPr>
                        <a:t>Afwatul Maqbullah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53918">
                <a:tc>
                  <a:txBody>
                    <a:bodyPr anchor="t" rtlCol="false"/>
                    <a:lstStyle/>
                    <a:p>
                      <a:pPr algn="ctr">
                        <a:lnSpc>
                          <a:spcPts val="2659"/>
                        </a:lnSpc>
                        <a:defRPr/>
                      </a:pPr>
                      <a:r>
                        <a:rPr lang="en-US" sz="1899">
                          <a:solidFill>
                            <a:srgbClr val="000000"/>
                          </a:solidFill>
                          <a:latin typeface="Canva Sans"/>
                        </a:rPr>
                        <a:t>Wiring+coding (wokwi)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rPr>
                        <a:t>04 Juni 2024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rPr>
                        <a:t>Muhammad Abdul Kharim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9595">
                <a:tc>
                  <a:txBody>
                    <a:bodyPr anchor="t" rtlCol="false"/>
                    <a:lstStyle/>
                    <a:p>
                      <a:pPr algn="ctr">
                        <a:lnSpc>
                          <a:spcPts val="2659"/>
                        </a:lnSpc>
                        <a:defRPr/>
                      </a:pPr>
                      <a:r>
                        <a:rPr lang="en-US" sz="1899">
                          <a:solidFill>
                            <a:srgbClr val="000000"/>
                          </a:solidFill>
                          <a:latin typeface="Canva Sans"/>
                        </a:rPr>
                        <a:t>Dashboard di laptop</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rPr>
                        <a:t>04 Juni 2024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rPr>
                        <a:t>Injiliny Veren Regina Waney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31082">
                <a:tc>
                  <a:txBody>
                    <a:bodyPr anchor="t" rtlCol="false"/>
                    <a:lstStyle/>
                    <a:p>
                      <a:pPr algn="ctr">
                        <a:lnSpc>
                          <a:spcPts val="2659"/>
                        </a:lnSpc>
                        <a:defRPr/>
                      </a:pPr>
                      <a:r>
                        <a:rPr lang="en-US" sz="1899">
                          <a:solidFill>
                            <a:srgbClr val="000000"/>
                          </a:solidFill>
                          <a:latin typeface="Canva Sans"/>
                        </a:rPr>
                        <a:t>Dashboard di hp</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rPr>
                        <a:t>04 Juni 2024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rPr>
                        <a:t>Sahrul Riswanto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8234204" y="962025"/>
            <a:ext cx="1819593"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Bold"/>
              </a:rPr>
              <a:t>Timeline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DAGFfpKtXro</dc:identifier>
  <dcterms:modified xsi:type="dcterms:W3CDTF">2011-08-01T06:04:30Z</dcterms:modified>
  <cp:revision>1</cp:revision>
  <dc:title>WEEKLY PROGRESS1</dc:title>
</cp:coreProperties>
</file>