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58" r:id="rId6"/>
    <p:sldId id="263" r:id="rId7"/>
    <p:sldId id="260" r:id="rId8"/>
    <p:sldId id="262"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660"/>
  </p:normalViewPr>
  <p:slideViewPr>
    <p:cSldViewPr snapToGrid="0">
      <p:cViewPr>
        <p:scale>
          <a:sx n="100" d="100"/>
          <a:sy n="100" d="100"/>
        </p:scale>
        <p:origin x="-3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4A2AFF08-49BD-4CC9-B26D-A3D076C05CF9}" type="datetimeFigureOut">
              <a:rPr lang="id-ID" smtClean="0"/>
              <a:t>08/03/2018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2226057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4A2AFF08-49BD-4CC9-B26D-A3D076C05CF9}" type="datetimeFigureOut">
              <a:rPr lang="id-ID" smtClean="0"/>
              <a:t>08/03/2018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344588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4A2AFF08-49BD-4CC9-B26D-A3D076C05CF9}" type="datetimeFigureOut">
              <a:rPr lang="id-ID" smtClean="0"/>
              <a:t>08/03/2018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161522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4A2AFF08-49BD-4CC9-B26D-A3D076C05CF9}" type="datetimeFigureOut">
              <a:rPr lang="id-ID" smtClean="0"/>
              <a:t>08/03/2018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141846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AFF08-49BD-4CC9-B26D-A3D076C05CF9}" type="datetimeFigureOut">
              <a:rPr lang="id-ID" smtClean="0"/>
              <a:t>08/03/2018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210199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4A2AFF08-49BD-4CC9-B26D-A3D076C05CF9}" type="datetimeFigureOut">
              <a:rPr lang="id-ID" smtClean="0"/>
              <a:t>08/03/2018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50557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4A2AFF08-49BD-4CC9-B26D-A3D076C05CF9}" type="datetimeFigureOut">
              <a:rPr lang="id-ID" smtClean="0"/>
              <a:t>08/03/2018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329288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4A2AFF08-49BD-4CC9-B26D-A3D076C05CF9}" type="datetimeFigureOut">
              <a:rPr lang="id-ID" smtClean="0"/>
              <a:t>08/03/2018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170244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AFF08-49BD-4CC9-B26D-A3D076C05CF9}" type="datetimeFigureOut">
              <a:rPr lang="id-ID" smtClean="0"/>
              <a:t>08/03/2018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39751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AFF08-49BD-4CC9-B26D-A3D076C05CF9}" type="datetimeFigureOut">
              <a:rPr lang="id-ID" smtClean="0"/>
              <a:t>08/03/2018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35286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AFF08-49BD-4CC9-B26D-A3D076C05CF9}" type="datetimeFigureOut">
              <a:rPr lang="id-ID" smtClean="0"/>
              <a:t>08/03/2018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2795DA-1D24-45EC-80E4-22E881C724C8}" type="slidenum">
              <a:rPr lang="id-ID" smtClean="0"/>
              <a:t>‹#›</a:t>
            </a:fld>
            <a:endParaRPr lang="id-ID"/>
          </a:p>
        </p:txBody>
      </p:sp>
    </p:spTree>
    <p:extLst>
      <p:ext uri="{BB962C8B-B14F-4D97-AF65-F5344CB8AC3E}">
        <p14:creationId xmlns:p14="http://schemas.microsoft.com/office/powerpoint/2010/main" val="108576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AFF08-49BD-4CC9-B26D-A3D076C05CF9}" type="datetimeFigureOut">
              <a:rPr lang="id-ID" smtClean="0"/>
              <a:t>08/03/2018</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795DA-1D24-45EC-80E4-22E881C724C8}" type="slidenum">
              <a:rPr lang="id-ID" smtClean="0"/>
              <a:t>‹#›</a:t>
            </a:fld>
            <a:endParaRPr lang="id-ID"/>
          </a:p>
        </p:txBody>
      </p:sp>
    </p:spTree>
    <p:extLst>
      <p:ext uri="{BB962C8B-B14F-4D97-AF65-F5344CB8AC3E}">
        <p14:creationId xmlns:p14="http://schemas.microsoft.com/office/powerpoint/2010/main" val="124033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FUNGSI AGREGASI PADA MYSQL</a:t>
            </a:r>
          </a:p>
        </p:txBody>
      </p:sp>
      <p:sp>
        <p:nvSpPr>
          <p:cNvPr id="3" name="Subtitle 2"/>
          <p:cNvSpPr>
            <a:spLocks noGrp="1"/>
          </p:cNvSpPr>
          <p:nvPr>
            <p:ph type="subTitle" idx="1"/>
          </p:nvPr>
        </p:nvSpPr>
        <p:spPr/>
        <p:txBody>
          <a:bodyPr/>
          <a:lstStyle/>
          <a:p>
            <a:r>
              <a:rPr lang="id-ID" dirty="0"/>
              <a:t>Acep Rahmat, S.Kom.</a:t>
            </a:r>
          </a:p>
        </p:txBody>
      </p:sp>
    </p:spTree>
    <p:extLst>
      <p:ext uri="{BB962C8B-B14F-4D97-AF65-F5344CB8AC3E}">
        <p14:creationId xmlns:p14="http://schemas.microsoft.com/office/powerpoint/2010/main" val="143928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Macam-macam fungsi Agregasi</a:t>
            </a:r>
          </a:p>
        </p:txBody>
      </p:sp>
      <p:sp>
        <p:nvSpPr>
          <p:cNvPr id="3" name="Content Placeholder 2"/>
          <p:cNvSpPr>
            <a:spLocks noGrp="1"/>
          </p:cNvSpPr>
          <p:nvPr>
            <p:ph idx="1"/>
          </p:nvPr>
        </p:nvSpPr>
        <p:spPr/>
        <p:txBody>
          <a:bodyPr>
            <a:normAutofit lnSpcReduction="10000"/>
          </a:bodyPr>
          <a:lstStyle/>
          <a:p>
            <a:pPr>
              <a:buFontTx/>
              <a:buChar char="-"/>
            </a:pPr>
            <a:r>
              <a:rPr lang="id-ID" b="1" dirty="0"/>
              <a:t>COUNT </a:t>
            </a:r>
            <a:r>
              <a:rPr lang="id-ID" dirty="0"/>
              <a:t>untuk menghitung jumlah data</a:t>
            </a:r>
          </a:p>
          <a:p>
            <a:pPr>
              <a:buFontTx/>
              <a:buChar char="-"/>
            </a:pPr>
            <a:r>
              <a:rPr lang="id-ID" b="1" dirty="0"/>
              <a:t>SUM </a:t>
            </a:r>
            <a:r>
              <a:rPr lang="id-ID" dirty="0"/>
              <a:t>untuk menjumlahkan suatu nila</a:t>
            </a:r>
          </a:p>
          <a:p>
            <a:pPr>
              <a:buFontTx/>
              <a:buChar char="-"/>
            </a:pPr>
            <a:r>
              <a:rPr lang="id-ID" b="1" dirty="0"/>
              <a:t>MIN </a:t>
            </a:r>
            <a:r>
              <a:rPr lang="id-ID" dirty="0"/>
              <a:t>untuk mencari nilai terkeci</a:t>
            </a:r>
          </a:p>
          <a:p>
            <a:pPr>
              <a:buFontTx/>
              <a:buChar char="-"/>
            </a:pPr>
            <a:r>
              <a:rPr lang="id-ID" b="1" dirty="0"/>
              <a:t>MAX</a:t>
            </a:r>
            <a:r>
              <a:rPr lang="id-ID" dirty="0"/>
              <a:t> untuk mencari nilai terbesa</a:t>
            </a:r>
          </a:p>
          <a:p>
            <a:pPr>
              <a:buFontTx/>
              <a:buChar char="-"/>
            </a:pPr>
            <a:r>
              <a:rPr lang="id-ID" b="1" dirty="0"/>
              <a:t>AVG </a:t>
            </a:r>
            <a:r>
              <a:rPr lang="id-ID" dirty="0"/>
              <a:t>untuk menghitung nilai rata-rat</a:t>
            </a:r>
          </a:p>
          <a:p>
            <a:pPr>
              <a:buFontTx/>
              <a:buChar char="-"/>
            </a:pPr>
            <a:r>
              <a:rPr lang="id-ID" b="1" dirty="0"/>
              <a:t>ROUND </a:t>
            </a:r>
            <a:r>
              <a:rPr lang="id-ID" dirty="0"/>
              <a:t>untuk melengkapi data numerik dengan jumlah desimal yang telah ditentukan</a:t>
            </a:r>
          </a:p>
          <a:p>
            <a:pPr>
              <a:buFontTx/>
              <a:buChar char="-"/>
            </a:pPr>
            <a:r>
              <a:rPr lang="id-ID" b="1" dirty="0"/>
              <a:t>STDDEV_POP </a:t>
            </a:r>
            <a:r>
              <a:rPr lang="id-ID" dirty="0"/>
              <a:t>untuk menghasilkan nilai standar deviasi populasi</a:t>
            </a:r>
          </a:p>
          <a:p>
            <a:pPr>
              <a:buFontTx/>
              <a:buChar char="-"/>
            </a:pPr>
            <a:r>
              <a:rPr lang="id-ID" b="1" dirty="0"/>
              <a:t>VAR_POP </a:t>
            </a:r>
            <a:r>
              <a:rPr lang="id-ID" dirty="0"/>
              <a:t>untuk menghasilkan nilai standart varian populasi</a:t>
            </a:r>
            <a:endParaRPr lang="id-ID" b="1" dirty="0"/>
          </a:p>
        </p:txBody>
      </p:sp>
    </p:spTree>
    <p:extLst>
      <p:ext uri="{BB962C8B-B14F-4D97-AF65-F5344CB8AC3E}">
        <p14:creationId xmlns:p14="http://schemas.microsoft.com/office/powerpoint/2010/main" val="325411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Struktur Sederhana</a:t>
            </a:r>
          </a:p>
        </p:txBody>
      </p:sp>
      <p:sp>
        <p:nvSpPr>
          <p:cNvPr id="3" name="Content Placeholder 2"/>
          <p:cNvSpPr>
            <a:spLocks noGrp="1"/>
          </p:cNvSpPr>
          <p:nvPr>
            <p:ph idx="1"/>
          </p:nvPr>
        </p:nvSpPr>
        <p:spPr/>
        <p:txBody>
          <a:bodyPr>
            <a:normAutofit lnSpcReduction="10000"/>
          </a:bodyPr>
          <a:lstStyle/>
          <a:p>
            <a:pPr marL="0" indent="0">
              <a:buNone/>
            </a:pPr>
            <a:r>
              <a:rPr lang="id-ID" b="1" dirty="0"/>
              <a:t>COUNT </a:t>
            </a:r>
            <a:r>
              <a:rPr lang="id-ID" dirty="0">
                <a:sym typeface="Wingdings" panose="05000000000000000000" pitchFamily="2" charset="2"/>
              </a:rPr>
              <a:t> </a:t>
            </a:r>
            <a:r>
              <a:rPr lang="en-US" i="1" dirty="0">
                <a:sym typeface="Wingdings" panose="05000000000000000000" pitchFamily="2" charset="2"/>
              </a:rPr>
              <a:t>SELECT COUNT(</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r>
              <a:rPr lang="en-US" i="1" dirty="0">
                <a:sym typeface="Wingdings" panose="05000000000000000000" pitchFamily="2" charset="2"/>
              </a:rPr>
              <a:t>;</a:t>
            </a:r>
            <a:endParaRPr lang="id-ID" i="1" dirty="0"/>
          </a:p>
          <a:p>
            <a:pPr marL="0" indent="0">
              <a:buNone/>
            </a:pPr>
            <a:r>
              <a:rPr lang="id-ID" b="1" dirty="0"/>
              <a:t>SUM </a:t>
            </a:r>
            <a:r>
              <a:rPr lang="id-ID" b="1" dirty="0">
                <a:sym typeface="Wingdings" panose="05000000000000000000" pitchFamily="2" charset="2"/>
              </a:rPr>
              <a:t> </a:t>
            </a:r>
            <a:r>
              <a:rPr lang="en-US" i="1" dirty="0">
                <a:sym typeface="Wingdings" panose="05000000000000000000" pitchFamily="2" charset="2"/>
              </a:rPr>
              <a:t>SELECT SUM(</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r>
              <a:rPr lang="en-US" i="1" dirty="0">
                <a:sym typeface="Wingdings" panose="05000000000000000000" pitchFamily="2" charset="2"/>
              </a:rPr>
              <a:t>;</a:t>
            </a:r>
            <a:endParaRPr lang="id-ID" i="1" dirty="0"/>
          </a:p>
          <a:p>
            <a:pPr marL="0" indent="0">
              <a:buNone/>
            </a:pPr>
            <a:r>
              <a:rPr lang="id-ID" b="1" dirty="0"/>
              <a:t>MIN </a:t>
            </a:r>
            <a:r>
              <a:rPr lang="id-ID" dirty="0">
                <a:sym typeface="Wingdings" panose="05000000000000000000" pitchFamily="2" charset="2"/>
              </a:rPr>
              <a:t> </a:t>
            </a:r>
            <a:r>
              <a:rPr lang="en-US" i="1" dirty="0">
                <a:sym typeface="Wingdings" panose="05000000000000000000" pitchFamily="2" charset="2"/>
              </a:rPr>
              <a:t>SELECT MIN(</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endParaRPr lang="id-ID" i="1" dirty="0"/>
          </a:p>
          <a:p>
            <a:pPr marL="0" indent="0">
              <a:buNone/>
            </a:pPr>
            <a:r>
              <a:rPr lang="id-ID" b="1" dirty="0"/>
              <a:t>MAX</a:t>
            </a:r>
            <a:r>
              <a:rPr lang="id-ID" dirty="0"/>
              <a:t> </a:t>
            </a:r>
            <a:r>
              <a:rPr lang="id-ID" dirty="0">
                <a:sym typeface="Wingdings" panose="05000000000000000000" pitchFamily="2" charset="2"/>
              </a:rPr>
              <a:t> </a:t>
            </a:r>
            <a:r>
              <a:rPr lang="en-US" i="1" dirty="0">
                <a:sym typeface="Wingdings" panose="05000000000000000000" pitchFamily="2" charset="2"/>
              </a:rPr>
              <a:t>SELECT MAX(</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endParaRPr lang="id-ID" i="1" dirty="0"/>
          </a:p>
          <a:p>
            <a:pPr marL="0" indent="0">
              <a:buNone/>
            </a:pPr>
            <a:r>
              <a:rPr lang="id-ID" b="1" dirty="0"/>
              <a:t>AVG </a:t>
            </a:r>
            <a:r>
              <a:rPr lang="id-ID" dirty="0">
                <a:sym typeface="Wingdings" panose="05000000000000000000" pitchFamily="2" charset="2"/>
              </a:rPr>
              <a:t> </a:t>
            </a:r>
            <a:r>
              <a:rPr lang="en-US" i="1" dirty="0">
                <a:sym typeface="Wingdings" panose="05000000000000000000" pitchFamily="2" charset="2"/>
              </a:rPr>
              <a:t>SELECT AVG(</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r>
              <a:rPr lang="en-US" i="1" dirty="0">
                <a:sym typeface="Wingdings" panose="05000000000000000000" pitchFamily="2" charset="2"/>
              </a:rPr>
              <a:t>;</a:t>
            </a:r>
            <a:endParaRPr lang="id-ID" i="1" dirty="0"/>
          </a:p>
          <a:p>
            <a:pPr marL="0" indent="0">
              <a:buNone/>
            </a:pPr>
            <a:r>
              <a:rPr lang="id-ID" b="1" dirty="0"/>
              <a:t>ROUND </a:t>
            </a:r>
            <a:r>
              <a:rPr lang="id-ID" dirty="0">
                <a:sym typeface="Wingdings" panose="05000000000000000000" pitchFamily="2" charset="2"/>
              </a:rPr>
              <a:t> </a:t>
            </a:r>
            <a:r>
              <a:rPr lang="en-US" i="1" dirty="0">
                <a:sym typeface="Wingdings" panose="05000000000000000000" pitchFamily="2" charset="2"/>
              </a:rPr>
              <a:t>SELECT ROUND(</a:t>
            </a:r>
            <a:r>
              <a:rPr lang="id-ID" i="1" dirty="0">
                <a:sym typeface="Wingdings" panose="05000000000000000000" pitchFamily="2" charset="2"/>
              </a:rPr>
              <a:t>field</a:t>
            </a:r>
            <a:r>
              <a:rPr lang="en-US" i="1" dirty="0">
                <a:sym typeface="Wingdings" panose="05000000000000000000" pitchFamily="2" charset="2"/>
              </a:rPr>
              <a:t>,</a:t>
            </a:r>
            <a:r>
              <a:rPr lang="id-ID" i="1" dirty="0">
                <a:sym typeface="Wingdings" panose="05000000000000000000" pitchFamily="2" charset="2"/>
              </a:rPr>
              <a:t>pembulatan angkat dibelakang koma</a:t>
            </a:r>
            <a:r>
              <a:rPr lang="en-US" i="1" dirty="0">
                <a:sym typeface="Wingdings" panose="05000000000000000000" pitchFamily="2" charset="2"/>
              </a:rPr>
              <a:t>) FROM </a:t>
            </a:r>
            <a:r>
              <a:rPr lang="id-ID" i="1" dirty="0">
                <a:sym typeface="Wingdings" panose="05000000000000000000" pitchFamily="2" charset="2"/>
              </a:rPr>
              <a:t>namatabel</a:t>
            </a:r>
            <a:r>
              <a:rPr lang="en-US" i="1" dirty="0">
                <a:sym typeface="Wingdings" panose="05000000000000000000" pitchFamily="2" charset="2"/>
              </a:rPr>
              <a:t>;</a:t>
            </a:r>
          </a:p>
          <a:p>
            <a:pPr marL="0" indent="0">
              <a:buNone/>
            </a:pPr>
            <a:r>
              <a:rPr lang="id-ID" b="1" dirty="0"/>
              <a:t>STDDEV_POP </a:t>
            </a:r>
            <a:r>
              <a:rPr lang="id-ID" dirty="0">
                <a:sym typeface="Wingdings" panose="05000000000000000000" pitchFamily="2" charset="2"/>
              </a:rPr>
              <a:t> </a:t>
            </a:r>
            <a:r>
              <a:rPr lang="en-US" i="1" dirty="0">
                <a:sym typeface="Wingdings" panose="05000000000000000000" pitchFamily="2" charset="2"/>
              </a:rPr>
              <a:t>SELECT STDDEV_POP(</a:t>
            </a:r>
            <a:r>
              <a:rPr lang="id-ID" i="1" dirty="0">
                <a:sym typeface="Wingdings" panose="05000000000000000000" pitchFamily="2" charset="2"/>
              </a:rPr>
              <a:t>field</a:t>
            </a:r>
            <a:r>
              <a:rPr lang="en-US" i="1" dirty="0">
                <a:sym typeface="Wingdings" panose="05000000000000000000" pitchFamily="2" charset="2"/>
              </a:rPr>
              <a:t>) from </a:t>
            </a:r>
            <a:r>
              <a:rPr lang="id-ID" i="1" dirty="0">
                <a:sym typeface="Wingdings" panose="05000000000000000000" pitchFamily="2" charset="2"/>
              </a:rPr>
              <a:t>namatabel;</a:t>
            </a:r>
            <a:endParaRPr lang="id-ID" i="1" dirty="0"/>
          </a:p>
          <a:p>
            <a:pPr marL="0" indent="0">
              <a:buNone/>
            </a:pPr>
            <a:r>
              <a:rPr lang="id-ID" b="1" dirty="0"/>
              <a:t>VAR_POP </a:t>
            </a:r>
            <a:r>
              <a:rPr lang="id-ID" dirty="0">
                <a:sym typeface="Wingdings" panose="05000000000000000000" pitchFamily="2" charset="2"/>
              </a:rPr>
              <a:t> </a:t>
            </a:r>
            <a:r>
              <a:rPr lang="id-ID" i="1" dirty="0"/>
              <a:t>SELECT VAR_POP(field) FROM namatabel;</a:t>
            </a:r>
            <a:endParaRPr lang="id-ID" b="1" dirty="0"/>
          </a:p>
        </p:txBody>
      </p:sp>
    </p:spTree>
    <p:extLst>
      <p:ext uri="{BB962C8B-B14F-4D97-AF65-F5344CB8AC3E}">
        <p14:creationId xmlns:p14="http://schemas.microsoft.com/office/powerpoint/2010/main" val="367614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Apa itu Agregasi</a:t>
            </a:r>
          </a:p>
        </p:txBody>
      </p:sp>
      <p:sp>
        <p:nvSpPr>
          <p:cNvPr id="3" name="Content Placeholder 2"/>
          <p:cNvSpPr>
            <a:spLocks noGrp="1"/>
          </p:cNvSpPr>
          <p:nvPr>
            <p:ph idx="1"/>
          </p:nvPr>
        </p:nvSpPr>
        <p:spPr/>
        <p:txBody>
          <a:bodyPr/>
          <a:lstStyle/>
          <a:p>
            <a:pPr marL="0" indent="0">
              <a:buNone/>
            </a:pPr>
            <a:r>
              <a:rPr lang="id-ID" b="1" dirty="0"/>
              <a:t>Kamus besar bahasa indonesia</a:t>
            </a:r>
          </a:p>
          <a:p>
            <a:pPr marL="0" indent="0">
              <a:buNone/>
            </a:pPr>
            <a:r>
              <a:rPr lang="id-ID" dirty="0"/>
              <a:t>Agregasi = Pengumpulan sejumlah benda yang terpisah-pisah menjadi satu</a:t>
            </a:r>
          </a:p>
        </p:txBody>
      </p:sp>
    </p:spTree>
    <p:extLst>
      <p:ext uri="{BB962C8B-B14F-4D97-AF65-F5344CB8AC3E}">
        <p14:creationId xmlns:p14="http://schemas.microsoft.com/office/powerpoint/2010/main" val="126221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Agregasi pada Mysql</a:t>
            </a:r>
          </a:p>
        </p:txBody>
      </p:sp>
      <p:sp>
        <p:nvSpPr>
          <p:cNvPr id="3" name="Content Placeholder 2"/>
          <p:cNvSpPr>
            <a:spLocks noGrp="1"/>
          </p:cNvSpPr>
          <p:nvPr>
            <p:ph idx="1"/>
          </p:nvPr>
        </p:nvSpPr>
        <p:spPr/>
        <p:txBody>
          <a:bodyPr/>
          <a:lstStyle/>
          <a:p>
            <a:pPr marL="0" indent="0">
              <a:buNone/>
            </a:pPr>
            <a:r>
              <a:rPr lang="id-ID" dirty="0"/>
              <a:t>Fungsi yang disediakan oleh Mysql untuk menghasilkan sebuah nilai berdasarkan sejumlah data.</a:t>
            </a:r>
          </a:p>
        </p:txBody>
      </p:sp>
    </p:spTree>
    <p:extLst>
      <p:ext uri="{BB962C8B-B14F-4D97-AF65-F5344CB8AC3E}">
        <p14:creationId xmlns:p14="http://schemas.microsoft.com/office/powerpoint/2010/main" val="17752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TUGAS!</a:t>
            </a:r>
            <a:endParaRPr lang="id-ID" b="1" dirty="0"/>
          </a:p>
        </p:txBody>
      </p:sp>
      <p:sp>
        <p:nvSpPr>
          <p:cNvPr id="3" name="Content Placeholder 2"/>
          <p:cNvSpPr>
            <a:spLocks noGrp="1"/>
          </p:cNvSpPr>
          <p:nvPr>
            <p:ph idx="1"/>
          </p:nvPr>
        </p:nvSpPr>
        <p:spPr/>
        <p:txBody>
          <a:bodyPr/>
          <a:lstStyle/>
          <a:p>
            <a:pPr marL="514350" indent="-514350">
              <a:buAutoNum type="arabicPeriod"/>
            </a:pPr>
            <a:r>
              <a:rPr lang="id-ID" dirty="0"/>
              <a:t>Buat database dengan nama </a:t>
            </a:r>
            <a:r>
              <a:rPr lang="id-ID" b="1" dirty="0"/>
              <a:t>db_agregasi</a:t>
            </a:r>
          </a:p>
          <a:p>
            <a:pPr marL="514350" indent="-514350">
              <a:buAutoNum type="arabicPeriod"/>
            </a:pPr>
            <a:r>
              <a:rPr lang="id-ID" dirty="0"/>
              <a:t>Buat tabel dengan nama </a:t>
            </a:r>
            <a:r>
              <a:rPr lang="id-ID" b="1" dirty="0"/>
              <a:t>tb_agregasi</a:t>
            </a:r>
            <a:r>
              <a:rPr lang="id-ID" dirty="0"/>
              <a:t>, fieldnya </a:t>
            </a:r>
            <a:r>
              <a:rPr lang="id-ID" b="1" dirty="0"/>
              <a:t>angka1 (double)</a:t>
            </a:r>
            <a:r>
              <a:rPr lang="id-ID" dirty="0"/>
              <a:t> gunakan titik untuk decimalnya, </a:t>
            </a:r>
            <a:r>
              <a:rPr lang="id-ID" b="1" dirty="0"/>
              <a:t>angka2 (int)</a:t>
            </a:r>
            <a:r>
              <a:rPr lang="id-ID" dirty="0"/>
              <a:t>, </a:t>
            </a:r>
            <a:r>
              <a:rPr lang="id-ID" b="1" dirty="0"/>
              <a:t>angka3 (int)</a:t>
            </a:r>
            <a:r>
              <a:rPr lang="id-ID" dirty="0"/>
              <a:t>, </a:t>
            </a:r>
            <a:r>
              <a:rPr lang="id-ID" b="1" dirty="0"/>
              <a:t>angka4 (int)</a:t>
            </a:r>
            <a:r>
              <a:rPr lang="id-ID" dirty="0"/>
              <a:t>, </a:t>
            </a:r>
            <a:r>
              <a:rPr lang="id-ID" b="1" dirty="0"/>
              <a:t>angka5 (int)</a:t>
            </a:r>
          </a:p>
          <a:p>
            <a:pPr marL="514350" indent="-514350">
              <a:buAutoNum type="arabicPeriod"/>
            </a:pPr>
            <a:r>
              <a:rPr lang="id-ID" dirty="0"/>
              <a:t>Isi setiap field dengan angka yang sesuai dengan tipe data</a:t>
            </a:r>
          </a:p>
          <a:p>
            <a:pPr marL="514350" indent="-514350">
              <a:buAutoNum type="arabicPeriod"/>
            </a:pPr>
            <a:r>
              <a:rPr lang="id-ID" dirty="0"/>
              <a:t>Lanjutkan dengan membuat strukturnya</a:t>
            </a:r>
          </a:p>
        </p:txBody>
      </p:sp>
    </p:spTree>
    <p:extLst>
      <p:ext uri="{BB962C8B-B14F-4D97-AF65-F5344CB8AC3E}">
        <p14:creationId xmlns:p14="http://schemas.microsoft.com/office/powerpoint/2010/main" val="284783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Grouping</a:t>
            </a:r>
          </a:p>
        </p:txBody>
      </p:sp>
      <p:sp>
        <p:nvSpPr>
          <p:cNvPr id="3" name="Content Placeholder 2"/>
          <p:cNvSpPr>
            <a:spLocks noGrp="1"/>
          </p:cNvSpPr>
          <p:nvPr>
            <p:ph idx="1"/>
          </p:nvPr>
        </p:nvSpPr>
        <p:spPr/>
        <p:txBody>
          <a:bodyPr>
            <a:normAutofit fontScale="92500" lnSpcReduction="10000"/>
          </a:bodyPr>
          <a:lstStyle/>
          <a:p>
            <a:pPr marL="0" indent="0">
              <a:buNone/>
            </a:pPr>
            <a:r>
              <a:rPr lang="id-ID" dirty="0"/>
              <a:t>Grouping sama dengan pengelompokkan</a:t>
            </a:r>
          </a:p>
          <a:p>
            <a:pPr>
              <a:buFontTx/>
              <a:buChar char="-"/>
            </a:pPr>
            <a:r>
              <a:rPr lang="id-ID" b="1" dirty="0"/>
              <a:t>Order by</a:t>
            </a:r>
            <a:r>
              <a:rPr lang="id-ID" dirty="0"/>
              <a:t> untuk menampilkan data secara terurut berdasarkan nilai tertentu, biasanya dikelompokan menjadi 2 yaitu ascending atau descending</a:t>
            </a:r>
          </a:p>
          <a:p>
            <a:pPr>
              <a:buFontTx/>
              <a:buChar char="-"/>
            </a:pPr>
            <a:r>
              <a:rPr lang="id-ID" b="1" dirty="0"/>
              <a:t>Group by</a:t>
            </a:r>
            <a:r>
              <a:rPr lang="id-ID" dirty="0"/>
              <a:t> </a:t>
            </a:r>
            <a:r>
              <a:rPr lang="pt-BR" dirty="0"/>
              <a:t>untuk mengelompokan beberapa data pada perintah SELECT</a:t>
            </a:r>
            <a:endParaRPr lang="id-ID" dirty="0"/>
          </a:p>
          <a:p>
            <a:pPr>
              <a:buFontTx/>
              <a:buChar char="-"/>
            </a:pPr>
            <a:r>
              <a:rPr lang="id-ID" b="1" dirty="0"/>
              <a:t>Having </a:t>
            </a:r>
            <a:r>
              <a:rPr lang="id-ID" dirty="0"/>
              <a:t>biasanya digunakan untuk menentukan kondisi tertentu pada group by dan kondisinya berkaitan dengan fungsi agregasi. Fungsi ini memiliki kemiripan dengan WHERE dalam penggunaannya. HAVING digunakan dalam SQL karena WHERE tidak dapat digunakan dengan fungsi agregasi.</a:t>
            </a:r>
            <a:endParaRPr lang="id-ID" b="1" dirty="0"/>
          </a:p>
          <a:p>
            <a:pPr>
              <a:buFontTx/>
              <a:buChar char="-"/>
            </a:pPr>
            <a:r>
              <a:rPr lang="id-ID" b="1" dirty="0"/>
              <a:t>View </a:t>
            </a:r>
            <a:r>
              <a:rPr lang="id-ID" dirty="0"/>
              <a:t>dapat disebut tabel semu. Data-data pada table view dapat merupakan gabungan dari pada tabel lainnya.</a:t>
            </a:r>
            <a:endParaRPr lang="id-ID" b="1" dirty="0"/>
          </a:p>
        </p:txBody>
      </p:sp>
    </p:spTree>
    <p:extLst>
      <p:ext uri="{BB962C8B-B14F-4D97-AF65-F5344CB8AC3E}">
        <p14:creationId xmlns:p14="http://schemas.microsoft.com/office/powerpoint/2010/main" val="383798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Grouping</a:t>
            </a:r>
          </a:p>
        </p:txBody>
      </p:sp>
      <p:sp>
        <p:nvSpPr>
          <p:cNvPr id="3" name="Content Placeholder 2"/>
          <p:cNvSpPr>
            <a:spLocks noGrp="1"/>
          </p:cNvSpPr>
          <p:nvPr>
            <p:ph idx="1"/>
          </p:nvPr>
        </p:nvSpPr>
        <p:spPr/>
        <p:txBody>
          <a:bodyPr>
            <a:normAutofit/>
          </a:bodyPr>
          <a:lstStyle/>
          <a:p>
            <a:pPr marL="0" indent="0">
              <a:buNone/>
            </a:pPr>
            <a:r>
              <a:rPr lang="id-ID" dirty="0"/>
              <a:t>Grouping sama dengan pengelompokkan</a:t>
            </a:r>
          </a:p>
          <a:p>
            <a:pPr>
              <a:buFontTx/>
              <a:buChar char="-"/>
            </a:pPr>
            <a:r>
              <a:rPr lang="id-ID" b="1" dirty="0"/>
              <a:t>Order by</a:t>
            </a:r>
            <a:r>
              <a:rPr lang="id-ID" dirty="0"/>
              <a:t> </a:t>
            </a:r>
            <a:r>
              <a:rPr lang="id-ID" dirty="0">
                <a:sym typeface="Wingdings" panose="05000000000000000000" pitchFamily="2" charset="2"/>
              </a:rPr>
              <a:t> </a:t>
            </a:r>
            <a:r>
              <a:rPr lang="en-US" i="1" dirty="0">
                <a:sym typeface="Wingdings" panose="05000000000000000000" pitchFamily="2" charset="2"/>
              </a:rPr>
              <a:t>SELECT * FROM </a:t>
            </a:r>
            <a:r>
              <a:rPr lang="id-ID" i="1" dirty="0">
                <a:sym typeface="Wingdings" panose="05000000000000000000" pitchFamily="2" charset="2"/>
              </a:rPr>
              <a:t>namatabel</a:t>
            </a:r>
            <a:r>
              <a:rPr lang="en-US" i="1" dirty="0">
                <a:sym typeface="Wingdings" panose="05000000000000000000" pitchFamily="2" charset="2"/>
              </a:rPr>
              <a:t> ORDER BY </a:t>
            </a:r>
            <a:r>
              <a:rPr lang="id-ID" i="1" dirty="0">
                <a:sym typeface="Wingdings" panose="05000000000000000000" pitchFamily="2" charset="2"/>
              </a:rPr>
              <a:t>field </a:t>
            </a:r>
            <a:r>
              <a:rPr lang="en-US" i="1" dirty="0">
                <a:sym typeface="Wingdings" panose="05000000000000000000" pitchFamily="2" charset="2"/>
              </a:rPr>
              <a:t>DESC</a:t>
            </a:r>
            <a:r>
              <a:rPr lang="id-ID" i="1" dirty="0">
                <a:sym typeface="Wingdings" panose="05000000000000000000" pitchFamily="2" charset="2"/>
              </a:rPr>
              <a:t>/ASC</a:t>
            </a:r>
            <a:r>
              <a:rPr lang="en-US" i="1" dirty="0">
                <a:sym typeface="Wingdings" panose="05000000000000000000" pitchFamily="2" charset="2"/>
              </a:rPr>
              <a:t>;</a:t>
            </a:r>
            <a:endParaRPr lang="id-ID" i="1" dirty="0"/>
          </a:p>
          <a:p>
            <a:pPr>
              <a:buFontTx/>
              <a:buChar char="-"/>
            </a:pPr>
            <a:r>
              <a:rPr lang="id-ID" b="1" dirty="0"/>
              <a:t>Group by</a:t>
            </a:r>
            <a:r>
              <a:rPr lang="id-ID" dirty="0"/>
              <a:t> </a:t>
            </a:r>
            <a:r>
              <a:rPr lang="id-ID" dirty="0">
                <a:sym typeface="Wingdings" panose="05000000000000000000" pitchFamily="2" charset="2"/>
              </a:rPr>
              <a:t> </a:t>
            </a:r>
            <a:r>
              <a:rPr lang="en-US" i="1" dirty="0">
                <a:sym typeface="Wingdings" panose="05000000000000000000" pitchFamily="2" charset="2"/>
              </a:rPr>
              <a:t>SELECT * FROM </a:t>
            </a:r>
            <a:r>
              <a:rPr lang="id-ID" i="1" dirty="0">
                <a:sym typeface="Wingdings" panose="05000000000000000000" pitchFamily="2" charset="2"/>
              </a:rPr>
              <a:t>namatabel</a:t>
            </a:r>
            <a:r>
              <a:rPr lang="en-US" i="1" dirty="0">
                <a:sym typeface="Wingdings" panose="05000000000000000000" pitchFamily="2" charset="2"/>
              </a:rPr>
              <a:t> GROUP BY </a:t>
            </a:r>
            <a:r>
              <a:rPr lang="id-ID" i="1" dirty="0">
                <a:sym typeface="Wingdings" panose="05000000000000000000" pitchFamily="2" charset="2"/>
              </a:rPr>
              <a:t>field;</a:t>
            </a:r>
            <a:endParaRPr lang="id-ID" i="1" dirty="0"/>
          </a:p>
          <a:p>
            <a:pPr>
              <a:buFontTx/>
              <a:buChar char="-"/>
            </a:pPr>
            <a:r>
              <a:rPr lang="id-ID" b="1" dirty="0"/>
              <a:t>Having</a:t>
            </a:r>
            <a:r>
              <a:rPr lang="id-ID" dirty="0"/>
              <a:t> </a:t>
            </a:r>
            <a:r>
              <a:rPr lang="id-ID" dirty="0">
                <a:sym typeface="Wingdings" panose="05000000000000000000" pitchFamily="2" charset="2"/>
              </a:rPr>
              <a:t> </a:t>
            </a:r>
            <a:r>
              <a:rPr lang="id-ID" i="1" dirty="0">
                <a:solidFill>
                  <a:schemeClr val="bg1"/>
                </a:solidFill>
                <a:sym typeface="Wingdings" panose="05000000000000000000" pitchFamily="2" charset="2"/>
              </a:rPr>
              <a:t>SELECT field, field,..... FROM namatabel GROUP BY tentukanfield HAVING MAX/MIN/AVG(field)&gt;kondisi; </a:t>
            </a:r>
            <a:endParaRPr lang="id-ID" i="1" dirty="0">
              <a:solidFill>
                <a:schemeClr val="bg1"/>
              </a:solidFill>
            </a:endParaRPr>
          </a:p>
          <a:p>
            <a:pPr>
              <a:buFontTx/>
              <a:buChar char="-"/>
            </a:pPr>
            <a:r>
              <a:rPr lang="id-ID" b="1" dirty="0"/>
              <a:t>View</a:t>
            </a:r>
            <a:r>
              <a:rPr lang="id-ID" dirty="0"/>
              <a:t> </a:t>
            </a:r>
            <a:r>
              <a:rPr lang="id-ID" dirty="0">
                <a:sym typeface="Wingdings" panose="05000000000000000000" pitchFamily="2" charset="2"/>
              </a:rPr>
              <a:t> </a:t>
            </a:r>
            <a:r>
              <a:rPr lang="id-ID" i="1" dirty="0">
                <a:sym typeface="Wingdings" panose="05000000000000000000" pitchFamily="2" charset="2"/>
              </a:rPr>
              <a:t>....</a:t>
            </a:r>
          </a:p>
          <a:p>
            <a:pPr>
              <a:buFontTx/>
              <a:buChar char="-"/>
            </a:pPr>
            <a:r>
              <a:rPr lang="id-ID" b="1" dirty="0">
                <a:sym typeface="Wingdings" panose="05000000000000000000" pitchFamily="2" charset="2"/>
              </a:rPr>
              <a:t>Trigger  </a:t>
            </a:r>
            <a:r>
              <a:rPr lang="id-ID" dirty="0">
                <a:sym typeface="Wingdings" panose="05000000000000000000" pitchFamily="2" charset="2"/>
              </a:rPr>
              <a:t>....</a:t>
            </a:r>
            <a:endParaRPr lang="id-ID" dirty="0"/>
          </a:p>
          <a:p>
            <a:pPr>
              <a:buFontTx/>
              <a:buChar char="-"/>
            </a:pPr>
            <a:endParaRPr lang="id-ID" dirty="0"/>
          </a:p>
        </p:txBody>
      </p:sp>
    </p:spTree>
    <p:extLst>
      <p:ext uri="{BB962C8B-B14F-4D97-AF65-F5344CB8AC3E}">
        <p14:creationId xmlns:p14="http://schemas.microsoft.com/office/powerpoint/2010/main" val="26945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401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FUNGSI AGREGASI PADA MYSQL</vt:lpstr>
      <vt:lpstr>Macam-macam fungsi Agregasi</vt:lpstr>
      <vt:lpstr>Struktur Sederhana</vt:lpstr>
      <vt:lpstr>Apa itu Agregasi</vt:lpstr>
      <vt:lpstr>Agregasi pada Mysql</vt:lpstr>
      <vt:lpstr>TUGAS!</vt:lpstr>
      <vt:lpstr>Grouping</vt:lpstr>
      <vt:lpstr>Grouping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FUNGSI AGREGASI PADA MYSQL</dc:title>
  <dc:creator>Atjep Rahmat</dc:creator>
  <cp:lastModifiedBy>atjeprahmat</cp:lastModifiedBy>
  <cp:revision>101</cp:revision>
  <dcterms:created xsi:type="dcterms:W3CDTF">2017-02-07T01:07:52Z</dcterms:created>
  <dcterms:modified xsi:type="dcterms:W3CDTF">2018-03-08T08:16:19Z</dcterms:modified>
</cp:coreProperties>
</file>