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3"/>
  </p:notesMasterIdLst>
  <p:sldIdLst>
    <p:sldId id="257" r:id="rId3"/>
    <p:sldId id="271" r:id="rId4"/>
    <p:sldId id="258" r:id="rId5"/>
    <p:sldId id="300" r:id="rId6"/>
    <p:sldId id="301" r:id="rId7"/>
    <p:sldId id="307" r:id="rId8"/>
    <p:sldId id="311" r:id="rId9"/>
    <p:sldId id="303" r:id="rId10"/>
    <p:sldId id="304" r:id="rId11"/>
    <p:sldId id="308" r:id="rId12"/>
    <p:sldId id="277" r:id="rId13"/>
    <p:sldId id="309" r:id="rId14"/>
    <p:sldId id="312" r:id="rId15"/>
    <p:sldId id="313" r:id="rId16"/>
    <p:sldId id="314" r:id="rId17"/>
    <p:sldId id="316" r:id="rId18"/>
    <p:sldId id="315" r:id="rId19"/>
    <p:sldId id="317" r:id="rId20"/>
    <p:sldId id="310" r:id="rId21"/>
    <p:sldId id="270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0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2" autoAdjust="0"/>
  </p:normalViewPr>
  <p:slideViewPr>
    <p:cSldViewPr snapToGrid="0">
      <p:cViewPr varScale="1">
        <p:scale>
          <a:sx n="48" d="100"/>
          <a:sy n="48" d="100"/>
        </p:scale>
        <p:origin x="53" y="7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869E0-6E8E-4604-84FE-B1A39592F0CF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FB1A5-6092-4148-9318-73CF73BAA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38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557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3417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563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373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33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029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63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116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10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23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995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440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912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FB1A5-6092-4148-9318-73CF73BAA3E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370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7778" y="1122363"/>
            <a:ext cx="8628993" cy="2387600"/>
          </a:xfrm>
        </p:spPr>
        <p:txBody>
          <a:bodyPr anchor="b">
            <a:normAutofit/>
          </a:bodyPr>
          <a:lstStyle>
            <a:lvl1pPr algn="ctr">
              <a:defRPr sz="5400" b="0">
                <a:latin typeface="Impact" panose="020B080603090205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07778" y="3602038"/>
            <a:ext cx="862899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633E7-65A2-4D43-A867-D24E2F42B1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34" y="872636"/>
            <a:ext cx="1996966" cy="199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41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3FD3-80B1-4EFA-B039-311242E79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73E10-C2E0-48EC-8F91-34503C6D9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5E86E-B3F5-4B71-837D-301FE423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0081-4E38-4AEC-9C50-CB091F10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7BCD7-C78A-4F6D-8079-73D1B244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1157-0417-4445-ACD5-9D2DC19FC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69B11-AE23-4717-80F0-32056AE0E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11D0-D98F-4E56-A343-D34A1CA8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B5D7-CF6B-4E43-9747-D2DD21AB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08AA-5EE7-4E07-87F7-DB66C3CCF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36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8685-F093-4065-B7A4-940383F2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5130A-5D87-4590-9460-E9E5F6650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C670B-56C5-4CFF-903C-E714ADED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4358-CF65-4A3C-8379-EB58313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6E43-B794-4171-8371-6C473898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7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C1DA-86BB-4FD0-93C0-8EB1E938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98203-CC25-4753-B257-5C7302D5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2F0CE-B252-4320-895C-AA8FF619A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71C3-F6EA-4AA6-995E-E8FBD4C1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8DC4A-7349-48B6-8637-2C23B8756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2FBED-8F9D-4A92-BA4B-8385726D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44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D8271-1BE1-462B-B24E-5B65B6FA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8278-0CBB-4C89-BBE3-55CEAA5E9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16B62-9554-4F9D-A751-D01315AF7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68B79-4952-40E9-80BD-A9DBBC8ED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4EEF2-9D95-4CE4-B14A-519E32345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19A7D-A876-4AD6-8DC6-EE8F438B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4FEF6-D11D-4244-9478-D05C6F9F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FA99A-425D-40F6-AA9B-DA8C0E66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9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0BCF-35E6-4F05-A42A-B3353F6B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D793-7579-442B-B391-0A3938A8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7AEBD-6578-4F17-8EA6-B63ED273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64E1F-C8BF-4E07-AAF1-45494770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26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405A2F-AE54-4024-93A5-0E487280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E8728-3E83-4D80-93F7-3E493693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C33B-8C7D-4A45-BFC1-C208D87F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96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946C-3006-4E85-A33F-C983B852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1E734-8CD5-49C4-8142-1429F08A8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8C3A7-B202-4ECD-933D-46E1F8CC5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A68A3-2AC9-4ABE-A4ED-B8BF7A9B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B36FB-0BDD-4365-899F-FE5649EC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77E51-1EF3-4820-9C3C-5BD3C6BC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950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D443-91A7-4871-AA10-1E1CEECAD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BDCE0-96CA-4ACF-9154-83804E2C4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C948F-AFBC-4B96-BFBE-A17F85753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C796D-3EE1-4098-94D4-CB502DB85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495F7-FF0A-4720-8512-385C8453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CBB55-8D4B-4028-8F94-099A7F03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6076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9211-F519-4772-99F5-8EB2BBD4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9A9F5-CA80-4FC9-94FE-927A3A51E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21528-CB44-43C9-B71B-E95063FE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9DD4-6D39-44E3-9C47-B857783E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7D422-C140-4E18-99CF-5BD67600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3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2917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DB173C-7D52-4656-AD61-44D914093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79142-2240-4969-99BB-3FFC1927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1B3C-8E4A-4C63-861D-7AB5BB509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4AB83-C7F7-49A7-BCC0-8370E81A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CB92-B42E-4CA6-ACCC-1D35F051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6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50717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75EB3-7A84-4326-91E4-A5F47A0ED5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3600" y="905901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1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143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66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67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19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33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82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3339" y="874643"/>
            <a:ext cx="10810461" cy="816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E26DD-484C-47A2-B406-EDBACAE90AC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0E68-AB62-4326-96B0-80601A9BB6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74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3200" b="1" kern="1200" cap="all" dirty="0">
          <a:solidFill>
            <a:srgbClr val="650717"/>
          </a:solidFill>
          <a:latin typeface="Arial Narrow" panose="020B0606020202030204" pitchFamily="34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50717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50717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50717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50717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50717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E87E9-D826-4744-9B6B-6F274881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8285E-6C41-4DAE-BC63-D308BA685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90010-420C-4733-8440-4F4E8C018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E4A98-E7DE-4EF5-9744-FCEE6B6E4C7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FBBDE-EF52-4D7B-BC31-A5C053C2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C9DA4-0073-4AD2-8C78-EA2C8F86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A0078-32A1-4365-B63A-A3660A3B8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1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9F08-4345-41BE-92BA-FC836F866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9987" y="-849893"/>
            <a:ext cx="10432026" cy="5506065"/>
          </a:xfrm>
        </p:spPr>
        <p:txBody>
          <a:bodyPr>
            <a:noAutofit/>
          </a:bodyPr>
          <a:lstStyle/>
          <a:p>
            <a:r>
              <a:rPr lang="ru-RU" sz="2400" dirty="0"/>
              <a:t>МИНОБРНАУКИ РОССИИ</a:t>
            </a:r>
            <a:br>
              <a:rPr lang="ru-RU" sz="2400" dirty="0"/>
            </a:br>
            <a:r>
              <a:rPr lang="ru-RU" sz="2400" dirty="0"/>
              <a:t>РГУ НЕФТИ И ГАЗА (НИУ) ИМЕНИ И.М. ГУБКИНА</a:t>
            </a:r>
            <a:br>
              <a:rPr lang="ru-RU" sz="2400" dirty="0"/>
            </a:br>
            <a:br>
              <a:rPr lang="ru-RU" sz="2400" dirty="0"/>
            </a:br>
            <a:r>
              <a:rPr lang="ru-RU" sz="2000" dirty="0"/>
              <a:t>Факультет КБ ТЭК</a:t>
            </a:r>
            <a:br>
              <a:rPr lang="ru-RU" sz="2000" dirty="0"/>
            </a:br>
            <a:r>
              <a:rPr lang="ru-RU" sz="2000" dirty="0"/>
              <a:t>кафедра БИТ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Лабораторная работа №17</a:t>
            </a:r>
            <a:br>
              <a:rPr lang="ru-RU" sz="2000" dirty="0"/>
            </a:br>
            <a:r>
              <a:rPr lang="ru-RU" sz="2000" dirty="0"/>
              <a:t>по дисциплине «Специализированные языки и технологии программирования»</a:t>
            </a:r>
            <a:br>
              <a:rPr lang="ru-RU" sz="2000" b="1" dirty="0"/>
            </a:br>
            <a:br>
              <a:rPr lang="ru-RU" sz="2000" b="1" dirty="0"/>
            </a:br>
            <a:r>
              <a:rPr lang="ru-RU" sz="2000" dirty="0"/>
              <a:t>на тему:</a:t>
            </a:r>
            <a:br>
              <a:rPr lang="ru-RU" sz="2000" dirty="0"/>
            </a:br>
            <a:r>
              <a:rPr lang="ru-RU" sz="2000" dirty="0"/>
              <a:t>Комплексный проект с применением знаний курса и выявлением точек роста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5510F-04FF-4753-B061-1C5442997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7869" y="4954860"/>
            <a:ext cx="11678817" cy="1035393"/>
          </a:xfrm>
        </p:spPr>
        <p:txBody>
          <a:bodyPr>
            <a:noAutofit/>
          </a:bodyPr>
          <a:lstStyle/>
          <a:p>
            <a:pPr algn="r"/>
            <a:r>
              <a:rPr lang="ru-RU" sz="2600" dirty="0"/>
              <a:t>Выполнил студент группы КС-22-03</a:t>
            </a:r>
            <a:br>
              <a:rPr lang="ru-RU" sz="2600" dirty="0"/>
            </a:br>
            <a:r>
              <a:rPr lang="ru-RU" sz="2600" dirty="0"/>
              <a:t>Абдуллин Тагир Ренатович</a:t>
            </a:r>
          </a:p>
        </p:txBody>
      </p:sp>
    </p:spTree>
    <p:extLst>
      <p:ext uri="{BB962C8B-B14F-4D97-AF65-F5344CB8AC3E}">
        <p14:creationId xmlns:p14="http://schemas.microsoft.com/office/powerpoint/2010/main" val="36607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2">
            <a:extLst>
              <a:ext uri="{FF2B5EF4-FFF2-40B4-BE49-F238E27FC236}">
                <a16:creationId xmlns:a16="http://schemas.microsoft.com/office/drawing/2014/main" id="{29BCE49C-DDA7-407B-AA55-1BF32018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26" y="1636295"/>
            <a:ext cx="11753348" cy="4777273"/>
          </a:xfrm>
        </p:spPr>
        <p:txBody>
          <a:bodyPr>
            <a:normAutofit fontScale="92500" lnSpcReduction="20000"/>
          </a:bodyPr>
          <a:lstStyle/>
          <a:p>
            <a:pPr marL="0" indent="45000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Анализ возможных узких мест показывает, что в первую очередь необходимо учитывать производительность </a:t>
            </a:r>
            <a:r>
              <a:rPr lang="ru-RU" dirty="0" err="1">
                <a:effectLst/>
              </a:rPr>
              <a:t>canvas</a:t>
            </a:r>
            <a:r>
              <a:rPr lang="ru-RU" dirty="0">
                <a:effectLst/>
              </a:rPr>
              <a:t>-отрисовки на устройствах с ограниченными ресурсами. Использование таймеров и ручного обновления графики может повлиять на отклик и плавность интерфейса. В UX-аспекте важно обеспечить предсказуемое поведение виджетов при изменении значений ползунков и мгновенную визуальную реакцию. Масштабируемость ограничивается текущей архитектурой, если не учитывать возможность добавления новых режимов отображения или новых виджетов. Поэтому для улучшения масштабируемости рекомендуется изолировать каждый визуальный компонент в отдельный QML-файл с внутренней логикой, обеспечивая независимость и повторное использование.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ABB857-496D-4022-8033-80991D7F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0250"/>
            <a:ext cx="12192000" cy="81604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Анализ возможных узких мест</a:t>
            </a:r>
          </a:p>
        </p:txBody>
      </p:sp>
    </p:spTree>
    <p:extLst>
      <p:ext uri="{BB962C8B-B14F-4D97-AF65-F5344CB8AC3E}">
        <p14:creationId xmlns:p14="http://schemas.microsoft.com/office/powerpoint/2010/main" val="216458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BABB857-496D-4022-8033-80991D7F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29260"/>
            <a:ext cx="12192000" cy="901870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Этап 3.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305293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462" y="1836420"/>
            <a:ext cx="11649075" cy="40391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500" dirty="0"/>
              <a:t>Средство защиты информации </a:t>
            </a:r>
            <a:r>
              <a:rPr lang="ru-RU" sz="2500" dirty="0" err="1"/>
              <a:t>MaxPatrol</a:t>
            </a:r>
            <a:r>
              <a:rPr lang="ru-RU" sz="2500" dirty="0"/>
              <a:t> </a:t>
            </a:r>
            <a:r>
              <a:rPr lang="ru-RU" sz="2500" dirty="0" err="1"/>
              <a:t>Vulnerability</a:t>
            </a:r>
            <a:r>
              <a:rPr lang="ru-RU" sz="2500" dirty="0"/>
              <a:t> Management имеет сертификат соответствия № 3734, выданный ФСТЭК России.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500" dirty="0"/>
              <a:t>Первоначальная дата выдачи: 12 апреля 2017 года;</a:t>
            </a:r>
            <a:endParaRPr lang="en-US" sz="2500" dirty="0"/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500" dirty="0"/>
              <a:t>Дата последнего переоформления: 9 апреля 2024 года;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500" dirty="0"/>
              <a:t>Срок действия: до 12 апреля 2025 года.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500" dirty="0"/>
              <a:t>Ключевые функции, проверенные при сертификации: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2100" dirty="0"/>
              <a:t>Контроль защищенности информации (анализ уязвимостей).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2100" dirty="0"/>
              <a:t>Интеграция с системами мониторинга (SIEM).</a:t>
            </a:r>
          </a:p>
          <a:p>
            <a:pPr lvl="1" algn="just">
              <a:lnSpc>
                <a:spcPct val="1600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ru-RU" sz="2100" dirty="0"/>
              <a:t>Обнаружение угроз безопасности конечных узлов.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417"/>
            <a:ext cx="12192000" cy="785225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СЕРТИФИКАЦИЯ СЗИ </a:t>
            </a:r>
            <a:r>
              <a:rPr lang="en-US" dirty="0"/>
              <a:t>MAXPATROL VM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9A6301-33CD-486B-8018-F0EA1F5C27A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24242"/>
            <a:ext cx="12192000" cy="534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20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3F974D-A8E8-47C7-81C6-36B72C4B9D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28800" y="998537"/>
            <a:ext cx="8710863" cy="508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2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30389D-CF1E-4DF4-B081-6C6F853DC6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966152"/>
            <a:ext cx="5939790" cy="492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53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C7E2A8-D5A7-4958-895B-5DC7178C95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876617"/>
            <a:ext cx="5939790" cy="510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1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1A515-4D47-4520-A746-A36D2D42D1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906145"/>
            <a:ext cx="5939790" cy="50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720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91A515-4D47-4520-A746-A36D2D42D1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906145"/>
            <a:ext cx="5939790" cy="50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2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77C2BC-9818-4BF5-99F7-2EB5E6BB5FA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6105" y="922972"/>
            <a:ext cx="5939790" cy="501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27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440" y="1623060"/>
            <a:ext cx="11455717" cy="40391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ru-RU" sz="2500" dirty="0"/>
              <a:t>В ходе выполнения данной курсовой работы я применил на практике ключевые темы курса в рамках выбранного проекта, выявил и реализовал улучшения (точки роста) для существующего приложения и исследовал одну новую технологию или подход и продемонстрировал возможности её интеграции.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2417"/>
            <a:ext cx="12192000" cy="785225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546750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5269" y="837975"/>
            <a:ext cx="10518531" cy="816045"/>
          </a:xfrm>
        </p:spPr>
        <p:txBody>
          <a:bodyPr/>
          <a:lstStyle/>
          <a:p>
            <a:pPr algn="ctr"/>
            <a:r>
              <a:rPr lang="ru-RU" dirty="0"/>
              <a:t>План выступления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2CE353F-0A1E-4DE5-9DB8-D2F2DC83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269" y="1436914"/>
            <a:ext cx="10575471" cy="4583111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Введение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Описание исходного проекта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Цели модернизации и ожидаемые точки роста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Этап 1. Планирование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Этап 2. Разработка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Анализ возможных узких мест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Этап 3. Тестирование</a:t>
            </a:r>
            <a:endParaRPr lang="en-US" sz="3600" dirty="0"/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3600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2862064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D824E2-75C3-4D21-AA7A-7316333A1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11" y="972395"/>
            <a:ext cx="8678778" cy="491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7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3126" y="1566898"/>
            <a:ext cx="11649075" cy="4561186"/>
          </a:xfrm>
        </p:spPr>
        <p:txBody>
          <a:bodyPr>
            <a:normAutofit fontScale="77500" lnSpcReduction="20000"/>
          </a:bodyPr>
          <a:lstStyle/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/>
              <a:t>Цель данной работы </a:t>
            </a:r>
            <a:r>
              <a:rPr lang="ru-RU" dirty="0"/>
              <a:t>применить на практике ключевые темы курса в рамках выбранного проекта, выявить и реализовать улучшения (точки роста) для существующего приложения и исследовать одну новую технологию или подход и продемонстрировать возможности её интеграции.</a:t>
            </a:r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endParaRPr lang="ru-RU" b="1" dirty="0"/>
          </a:p>
          <a:p>
            <a:pPr marL="0" indent="450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b="1" dirty="0"/>
              <a:t>Задачи курсовой работы: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Описание исходного проекта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Цели модернизации и ожидаемые точки роста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Пошаговое описание доработок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Описания проблем и способов их решения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/>
              <a:t>Ответы на контрольные вопросы</a:t>
            </a:r>
          </a:p>
          <a:p>
            <a:pPr marL="0" indent="450000" algn="just">
              <a:spcBef>
                <a:spcPts val="0"/>
              </a:spcBef>
              <a:buNone/>
            </a:pP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43358"/>
            <a:ext cx="12192000" cy="816045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Введение</a:t>
            </a:r>
          </a:p>
        </p:txBody>
      </p:sp>
    </p:spTree>
    <p:extLst>
      <p:ext uri="{BB962C8B-B14F-4D97-AF65-F5344CB8AC3E}">
        <p14:creationId xmlns:p14="http://schemas.microsoft.com/office/powerpoint/2010/main" val="227726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9470" y="1852004"/>
            <a:ext cx="11793060" cy="3781354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качестве исходного проекта была выбрана лабораторная работа №4 «Создание </a:t>
            </a:r>
            <a:r>
              <a:rPr lang="ru-RU" dirty="0" err="1"/>
              <a:t>кастомного</a:t>
            </a:r>
            <a:r>
              <a:rPr lang="ru-RU" dirty="0"/>
              <a:t> виджета с переопределением событий отрисовки». Целью данной работы являлось создание </a:t>
            </a:r>
            <a:r>
              <a:rPr lang="ru-RU" dirty="0" err="1"/>
              <a:t>кастомного</a:t>
            </a:r>
            <a:r>
              <a:rPr lang="ru-RU" dirty="0"/>
              <a:t> виджета в </a:t>
            </a:r>
            <a:r>
              <a:rPr lang="ru-RU" dirty="0" err="1"/>
              <a:t>Qt</a:t>
            </a:r>
            <a:r>
              <a:rPr lang="ru-RU" dirty="0"/>
              <a:t>, используя механизмы переопределения событий отрисовки и разработка простого приложения с реализацией </a:t>
            </a:r>
            <a:r>
              <a:rPr lang="ru-RU" dirty="0" err="1"/>
              <a:t>кастомного</a:t>
            </a:r>
            <a:r>
              <a:rPr lang="ru-RU" dirty="0"/>
              <a:t> виджета.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В качестве </a:t>
            </a:r>
            <a:r>
              <a:rPr lang="ru-RU" dirty="0" err="1"/>
              <a:t>кастомного</a:t>
            </a:r>
            <a:r>
              <a:rPr lang="ru-RU" dirty="0"/>
              <a:t> виджета была разработана спираль, которая </a:t>
            </a:r>
            <a:r>
              <a:rPr lang="ru-RU" dirty="0" err="1"/>
              <a:t>отрисовывалась</a:t>
            </a:r>
            <a:r>
              <a:rPr lang="ru-RU" dirty="0"/>
              <a:t> при передвижении ползунка.</a:t>
            </a:r>
          </a:p>
          <a:p>
            <a:pPr algn="just">
              <a:spcBef>
                <a:spcPts val="0"/>
              </a:spcBef>
            </a:pP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2984"/>
            <a:ext cx="12192000" cy="719020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Описание исходного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963923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462" y="2285151"/>
            <a:ext cx="11649075" cy="228769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Цели модернизации и ожидаемые точки роста заключаются в расширении изначального проекта, где был реализован только </a:t>
            </a:r>
            <a:r>
              <a:rPr lang="ru-RU" dirty="0" err="1"/>
              <a:t>кастомный</a:t>
            </a:r>
            <a:r>
              <a:rPr lang="ru-RU" dirty="0"/>
              <a:t> виджет со статичной отрисовкой спирали, до полноценного интерактивного приложения, адаптированного под мобильную платформу Aurora OS. </a:t>
            </a:r>
            <a:endParaRPr lang="ru-RU" b="1" dirty="0"/>
          </a:p>
          <a:p>
            <a:pPr algn="just">
              <a:spcBef>
                <a:spcPts val="0"/>
              </a:spcBef>
            </a:pPr>
            <a:endParaRPr lang="ru-RU" b="1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44465"/>
            <a:ext cx="12192000" cy="785225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Цели модернизации и ожидаемые точки роста</a:t>
            </a:r>
          </a:p>
        </p:txBody>
      </p:sp>
    </p:spTree>
    <p:extLst>
      <p:ext uri="{BB962C8B-B14F-4D97-AF65-F5344CB8AC3E}">
        <p14:creationId xmlns:p14="http://schemas.microsoft.com/office/powerpoint/2010/main" val="26503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461" y="1531183"/>
            <a:ext cx="11649075" cy="426720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Дорожная карта по этапам состоит из следующих шагов. Первый этап — анализ и выбор исходного проекта, то есть </a:t>
            </a:r>
            <a:r>
              <a:rPr lang="ru-RU" dirty="0" err="1"/>
              <a:t>кастомный</a:t>
            </a:r>
            <a:r>
              <a:rPr lang="ru-RU" dirty="0"/>
              <a:t> виджет со спиралью. Второй этап — адаптация проекта под Aurora SDK и создание базового QML-интерфейса. Третий этап — интеграция существующего кода отрисовки спирали в новую среду. Четвёртый этап — проектирование и реализация дополнительных визуальных компонентов: стакана с уровнем воды и аналоговых часов. Пятый этап — тестирование поведения всех компонентов в реальном времени. Финальный этап — подготовка отчётных материалов.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59616"/>
            <a:ext cx="12192000" cy="785225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Этап 1. Планирование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28046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462" y="1295399"/>
            <a:ext cx="11649075" cy="4267201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endParaRPr lang="ru-RU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/>
              <a:t>	Оценка временных затрат: анализ и перенос проекта на платформу Aurora занимает около четырёх часов. Адаптация существующего кода и базовая интеграция — 1 час. Разработка анимации и новых виджетов — 6 часов. Оптимизация, тестирование, устранение багов — 2 часа. Подготовка и оформление итогового отчёта — 2 часа. Итого полный цикл составляет примерно 15 часов.</a:t>
            </a:r>
          </a:p>
        </p:txBody>
      </p:sp>
    </p:spTree>
    <p:extLst>
      <p:ext uri="{BB962C8B-B14F-4D97-AF65-F5344CB8AC3E}">
        <p14:creationId xmlns:p14="http://schemas.microsoft.com/office/powerpoint/2010/main" val="194726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461" y="1794374"/>
            <a:ext cx="11649075" cy="4400743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4400" b="1" dirty="0"/>
              <a:t>	</a:t>
            </a:r>
            <a:r>
              <a:rPr lang="ru-RU" sz="3500" dirty="0"/>
              <a:t>Разработка велась в основном с помощью </a:t>
            </a:r>
            <a:r>
              <a:rPr lang="ru-RU" sz="3500" dirty="0" err="1"/>
              <a:t>qml</a:t>
            </a:r>
            <a:r>
              <a:rPr lang="ru-RU" sz="3500" dirty="0"/>
              <a:t>-файлов, так как они позволяют реализовывать интерфейс и логику в одном месте, что является верным решением для быстрой разработки, однако не рекомендуется к применению в условиях выполнения реальной задачи с бизнес-логикой.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500" dirty="0"/>
              <a:t>Адаптация проекта заключается в переносе проекта с платформы </a:t>
            </a:r>
            <a:r>
              <a:rPr lang="ru-RU" sz="3500" dirty="0" err="1"/>
              <a:t>Qt</a:t>
            </a:r>
            <a:r>
              <a:rPr lang="ru-RU" sz="3500" dirty="0"/>
              <a:t> </a:t>
            </a:r>
            <a:r>
              <a:rPr lang="ru-RU" sz="3500" dirty="0" err="1"/>
              <a:t>Creator</a:t>
            </a:r>
            <a:r>
              <a:rPr lang="ru-RU" sz="3500" dirty="0"/>
              <a:t> на </a:t>
            </a:r>
            <a:r>
              <a:rPr lang="ru-RU" sz="3500" dirty="0" err="1"/>
              <a:t>Qt</a:t>
            </a:r>
            <a:r>
              <a:rPr lang="ru-RU" sz="3500" dirty="0"/>
              <a:t> Aurora. Из-за различий в исполняемой среде (OS Aurora – мобильная платформа), проект необходимо было переделать на </a:t>
            </a:r>
            <a:r>
              <a:rPr lang="ru-RU" sz="3500" dirty="0" err="1"/>
              <a:t>qml</a:t>
            </a:r>
            <a:r>
              <a:rPr lang="ru-RU" sz="3500" dirty="0"/>
              <a:t>-архитектуру из стандартной архитектуры h/</a:t>
            </a:r>
            <a:r>
              <a:rPr lang="ru-RU" sz="3500" dirty="0" err="1"/>
              <a:t>cpp</a:t>
            </a:r>
            <a:r>
              <a:rPr lang="ru-RU" sz="3500" dirty="0"/>
              <a:t>/</a:t>
            </a:r>
            <a:r>
              <a:rPr lang="ru-RU" sz="3500" dirty="0" err="1"/>
              <a:t>ui</a:t>
            </a:r>
            <a:r>
              <a:rPr lang="ru-RU" sz="3500" dirty="0"/>
              <a:t> файлов.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009149"/>
            <a:ext cx="12192000" cy="785225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Этап 2. Разработка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24902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1462" y="2172591"/>
            <a:ext cx="11649075" cy="284028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ru-RU" sz="2500" dirty="0"/>
              <a:t>Компонент </a:t>
            </a:r>
            <a:r>
              <a:rPr lang="en-US" sz="2500" dirty="0" err="1"/>
              <a:t>MaxPatrol</a:t>
            </a:r>
            <a:r>
              <a:rPr lang="en-US" sz="2500" dirty="0"/>
              <a:t> 10 Core (MP 10 Core) – </a:t>
            </a:r>
            <a:r>
              <a:rPr lang="ru-RU" sz="2500" dirty="0"/>
              <a:t>ядро системы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500" dirty="0" err="1"/>
              <a:t>Компонент</a:t>
            </a:r>
            <a:r>
              <a:rPr lang="en-US" sz="2500" dirty="0"/>
              <a:t> </a:t>
            </a:r>
            <a:r>
              <a:rPr lang="en-US" sz="2500" dirty="0" err="1"/>
              <a:t>MaxPatrol</a:t>
            </a:r>
            <a:r>
              <a:rPr lang="en-US" sz="2500" dirty="0"/>
              <a:t> 10 Collector (MP 10 Collector)</a:t>
            </a:r>
            <a:r>
              <a:rPr lang="ru-RU" sz="2500" dirty="0"/>
              <a:t> – модуль сканирования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500" dirty="0" err="1"/>
              <a:t>Компонент</a:t>
            </a:r>
            <a:r>
              <a:rPr lang="en-US" sz="2500" dirty="0"/>
              <a:t> PT Management and Configuration (PT MC)</a:t>
            </a:r>
            <a:r>
              <a:rPr lang="ru-RU" sz="2500" dirty="0"/>
              <a:t> – модуль управления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sz="2500" dirty="0" err="1"/>
              <a:t>Компонент</a:t>
            </a:r>
            <a:r>
              <a:rPr lang="en-US" sz="2500" dirty="0"/>
              <a:t> PT Update and Configuration Service (PT UCS)</a:t>
            </a:r>
            <a:r>
              <a:rPr lang="ru-RU" sz="2500" dirty="0"/>
              <a:t> – модуль обновления </a:t>
            </a:r>
            <a:r>
              <a:rPr lang="en-US" sz="2500" dirty="0"/>
              <a:t>MP VM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endParaRPr lang="ru-RU" sz="25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EAC6437-2AD7-4245-BF23-5B5A19DB3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99537"/>
            <a:ext cx="12192000" cy="785225"/>
          </a:xfrm>
        </p:spPr>
        <p:txBody>
          <a:bodyPr>
            <a:normAutofit/>
          </a:bodyPr>
          <a:lstStyle/>
          <a:p>
            <a:pPr lvl="0" algn="ctr"/>
            <a:r>
              <a:rPr lang="ru-RU" dirty="0"/>
              <a:t>Архитектура </a:t>
            </a:r>
            <a:r>
              <a:rPr lang="en-US" dirty="0" err="1"/>
              <a:t>MaxPatrol</a:t>
            </a:r>
            <a:r>
              <a:rPr lang="en-US" dirty="0"/>
              <a:t> VM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B8883D-F552-4BAD-AD66-DB32FB7BFC1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930443"/>
            <a:ext cx="12192000" cy="53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9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784</Words>
  <Application>Microsoft Office PowerPoint</Application>
  <PresentationFormat>Широкоэкранный</PresentationFormat>
  <Paragraphs>67</Paragraphs>
  <Slides>20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Courier New</vt:lpstr>
      <vt:lpstr>Impact</vt:lpstr>
      <vt:lpstr>Тема Office</vt:lpstr>
      <vt:lpstr>Custom Design</vt:lpstr>
      <vt:lpstr>МИНОБРНАУКИ РОССИИ РГУ НЕФТИ И ГАЗА (НИУ) ИМЕНИ И.М. ГУБКИНА  Факультет КБ ТЭК кафедра БИТ  Лабораторная работа №17 по дисциплине «Специализированные языки и технологии программирования»  на тему: Комплексный проект с применением знаний курса и выявлением точек роста</vt:lpstr>
      <vt:lpstr>План выступления</vt:lpstr>
      <vt:lpstr>Введение</vt:lpstr>
      <vt:lpstr>Описание исходного проекта</vt:lpstr>
      <vt:lpstr>Цели модернизации и ожидаемые точки роста</vt:lpstr>
      <vt:lpstr>Этап 1. Планирование</vt:lpstr>
      <vt:lpstr>Презентация PowerPoint</vt:lpstr>
      <vt:lpstr>Этап 2. Разработка</vt:lpstr>
      <vt:lpstr>Архитектура MaxPatrol VM</vt:lpstr>
      <vt:lpstr>Анализ возможных узких мест</vt:lpstr>
      <vt:lpstr>Этап 3. Тестирование</vt:lpstr>
      <vt:lpstr>СЕРТИФИКАЦИЯ СЗИ MAXPATROL VM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Презентация PowerPoint</vt:lpstr>
    </vt:vector>
  </TitlesOfParts>
  <Company>CBRGU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PrK_01</dc:creator>
  <cp:lastModifiedBy>Тагир</cp:lastModifiedBy>
  <cp:revision>77</cp:revision>
  <dcterms:created xsi:type="dcterms:W3CDTF">2018-11-22T07:37:53Z</dcterms:created>
  <dcterms:modified xsi:type="dcterms:W3CDTF">2025-05-27T00:37:20Z</dcterms:modified>
</cp:coreProperties>
</file>