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96" r:id="rId6"/>
    <p:sldId id="297" r:id="rId7"/>
    <p:sldId id="298" r:id="rId8"/>
    <p:sldId id="299" r:id="rId9"/>
    <p:sldId id="300" r:id="rId10"/>
    <p:sldId id="301" r:id="rId11"/>
    <p:sldId id="294" r:id="rId12"/>
    <p:sldId id="262" r:id="rId13"/>
    <p:sldId id="302" r:id="rId14"/>
    <p:sldId id="295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2" autoAdjust="0"/>
  </p:normalViewPr>
  <p:slideViewPr>
    <p:cSldViewPr snapToGrid="0">
      <p:cViewPr varScale="1">
        <p:scale>
          <a:sx n="48" d="100"/>
          <a:sy n="48" d="100"/>
        </p:scale>
        <p:origin x="29" y="7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B797F-8CE5-458B-9991-D5D87928EB5D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E4451-83C3-4080-9BF9-F910AFE12C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96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86C0-A6A3-4E47-B047-0F244D8F415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42DF-F369-41E8-B6C5-B525A2CD8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84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86C0-A6A3-4E47-B047-0F244D8F415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42DF-F369-41E8-B6C5-B525A2CD8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86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86C0-A6A3-4E47-B047-0F244D8F415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42DF-F369-41E8-B6C5-B525A2CD8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68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86C0-A6A3-4E47-B047-0F244D8F415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42DF-F369-41E8-B6C5-B525A2CD800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33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86C0-A6A3-4E47-B047-0F244D8F415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42DF-F369-41E8-B6C5-B525A2CD8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979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86C0-A6A3-4E47-B047-0F244D8F415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42DF-F369-41E8-B6C5-B525A2CD8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106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86C0-A6A3-4E47-B047-0F244D8F415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42DF-F369-41E8-B6C5-B525A2CD8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761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86C0-A6A3-4E47-B047-0F244D8F415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42DF-F369-41E8-B6C5-B525A2CD8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615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86C0-A6A3-4E47-B047-0F244D8F415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42DF-F369-41E8-B6C5-B525A2CD8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08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86C0-A6A3-4E47-B047-0F244D8F415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42DF-F369-41E8-B6C5-B525A2CD8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6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86C0-A6A3-4E47-B047-0F244D8F415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42DF-F369-41E8-B6C5-B525A2CD8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02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86C0-A6A3-4E47-B047-0F244D8F415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42DF-F369-41E8-B6C5-B525A2CD8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47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86C0-A6A3-4E47-B047-0F244D8F415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42DF-F369-41E8-B6C5-B525A2CD8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86C0-A6A3-4E47-B047-0F244D8F415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42DF-F369-41E8-B6C5-B525A2CD8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88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86C0-A6A3-4E47-B047-0F244D8F415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42DF-F369-41E8-B6C5-B525A2CD8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15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86C0-A6A3-4E47-B047-0F244D8F415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42DF-F369-41E8-B6C5-B525A2CD8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50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86C0-A6A3-4E47-B047-0F244D8F415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42DF-F369-41E8-B6C5-B525A2CD8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37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7E86C0-A6A3-4E47-B047-0F244D8F415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42DF-F369-41E8-B6C5-B525A2CD8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709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Эмблема Вооруженных сил РФ : Министерство обороны Российской ...">
            <a:extLst>
              <a:ext uri="{FF2B5EF4-FFF2-40B4-BE49-F238E27FC236}">
                <a16:creationId xmlns:a16="http://schemas.microsoft.com/office/drawing/2014/main" id="{F25C423B-ABA5-4F1C-BC46-2727E682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5" b="90000" l="10000" r="90000">
                        <a14:foregroundMark x1="46000" y1="13590" x2="55273" y2="10513"/>
                        <a14:foregroundMark x1="55273" y1="10513" x2="54727" y2="11282"/>
                        <a14:foregroundMark x1="50364" y1="8205" x2="49636" y2="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933" y="0"/>
            <a:ext cx="6336667" cy="44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Эмблема Вооружённых сил Российской Федерации — Википедия">
            <a:extLst>
              <a:ext uri="{FF2B5EF4-FFF2-40B4-BE49-F238E27FC236}">
                <a16:creationId xmlns:a16="http://schemas.microsoft.com/office/drawing/2014/main" id="{0775BB18-5767-4334-A9AE-A1111F307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3A4BF-4D86-4105-BDFB-8DF8251897F1}"/>
              </a:ext>
            </a:extLst>
          </p:cNvPr>
          <p:cNvSpPr txBox="1"/>
          <p:nvPr/>
        </p:nvSpPr>
        <p:spPr>
          <a:xfrm>
            <a:off x="1134835" y="2374909"/>
            <a:ext cx="99223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Выступление на тему 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«Рукава и раздаточные краны для горючего»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6A442-B89C-47AF-90D7-928FD69550C0}"/>
              </a:ext>
            </a:extLst>
          </p:cNvPr>
          <p:cNvSpPr txBox="1"/>
          <p:nvPr/>
        </p:nvSpPr>
        <p:spPr>
          <a:xfrm>
            <a:off x="370114" y="5460301"/>
            <a:ext cx="5878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студент взвода ЧТ-23-01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Абдуллин Тагир</a:t>
            </a:r>
          </a:p>
        </p:txBody>
      </p:sp>
    </p:spTree>
    <p:extLst>
      <p:ext uri="{BB962C8B-B14F-4D97-AF65-F5344CB8AC3E}">
        <p14:creationId xmlns:p14="http://schemas.microsoft.com/office/powerpoint/2010/main" val="187496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Эмблема Вооруженных сил РФ : Министерство обороны Российской ...">
            <a:extLst>
              <a:ext uri="{FF2B5EF4-FFF2-40B4-BE49-F238E27FC236}">
                <a16:creationId xmlns:a16="http://schemas.microsoft.com/office/drawing/2014/main" id="{F25C423B-ABA5-4F1C-BC46-2727E682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5" b="90000" l="10000" r="90000">
                        <a14:foregroundMark x1="46000" y1="13590" x2="55273" y2="10513"/>
                        <a14:foregroundMark x1="55273" y1="10513" x2="54727" y2="11282"/>
                        <a14:foregroundMark x1="50364" y1="8205" x2="49636" y2="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935" y="0"/>
            <a:ext cx="6336667" cy="44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Эмблема Вооружённых сил Российской Федерации — Википедия">
            <a:extLst>
              <a:ext uri="{FF2B5EF4-FFF2-40B4-BE49-F238E27FC236}">
                <a16:creationId xmlns:a16="http://schemas.microsoft.com/office/drawing/2014/main" id="{0775BB18-5767-4334-A9AE-A1111F307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3A4BF-4D86-4105-BDFB-8DF8251897F1}"/>
              </a:ext>
            </a:extLst>
          </p:cNvPr>
          <p:cNvSpPr txBox="1"/>
          <p:nvPr/>
        </p:nvSpPr>
        <p:spPr>
          <a:xfrm>
            <a:off x="835835" y="1938727"/>
            <a:ext cx="7249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88C3AE-62A7-4A1B-A4DF-1ECD5E500CE5}"/>
              </a:ext>
            </a:extLst>
          </p:cNvPr>
          <p:cNvSpPr txBox="1"/>
          <p:nvPr/>
        </p:nvSpPr>
        <p:spPr>
          <a:xfrm>
            <a:off x="229887" y="214223"/>
            <a:ext cx="851835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конструкции: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Материалы корпуса. Краны изготавливаются из металлов, устойчивых к коррозии и воздействию агрессивных сред, таких как алюминий или нержавеющая сталь.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Механизмы контроля. Современные краны могут быть оснащены датчиками и клапанами для автоматического отключения при достижении определённого уровня топлива.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Безопасность. Важной характеристикой является отсутствие искрообразования при работе.</a:t>
            </a:r>
          </a:p>
        </p:txBody>
      </p:sp>
    </p:spTree>
    <p:extLst>
      <p:ext uri="{BB962C8B-B14F-4D97-AF65-F5344CB8AC3E}">
        <p14:creationId xmlns:p14="http://schemas.microsoft.com/office/powerpoint/2010/main" val="17459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Эмблема Вооруженных сил РФ : Министерство обороны Российской ...">
            <a:extLst>
              <a:ext uri="{FF2B5EF4-FFF2-40B4-BE49-F238E27FC236}">
                <a16:creationId xmlns:a16="http://schemas.microsoft.com/office/drawing/2014/main" id="{F25C423B-ABA5-4F1C-BC46-2727E682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5" b="90000" l="10000" r="90000">
                        <a14:foregroundMark x1="46000" y1="13590" x2="55273" y2="10513"/>
                        <a14:foregroundMark x1="55273" y1="10513" x2="54727" y2="11282"/>
                        <a14:foregroundMark x1="50364" y1="8205" x2="49636" y2="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255" y="0"/>
            <a:ext cx="6336667" cy="44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Эмблема Вооружённых сил Российской Федерации — Википедия">
            <a:extLst>
              <a:ext uri="{FF2B5EF4-FFF2-40B4-BE49-F238E27FC236}">
                <a16:creationId xmlns:a16="http://schemas.microsoft.com/office/drawing/2014/main" id="{0775BB18-5767-4334-A9AE-A1111F307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59D69B-58AD-4404-AE0E-7F4281933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999" y="37626"/>
            <a:ext cx="6144482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7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Эмблема Вооруженных сил РФ : Министерство обороны Российской ...">
            <a:extLst>
              <a:ext uri="{FF2B5EF4-FFF2-40B4-BE49-F238E27FC236}">
                <a16:creationId xmlns:a16="http://schemas.microsoft.com/office/drawing/2014/main" id="{F25C423B-ABA5-4F1C-BC46-2727E682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5" b="90000" l="10000" r="90000">
                        <a14:foregroundMark x1="46000" y1="13590" x2="55273" y2="10513"/>
                        <a14:foregroundMark x1="55273" y1="10513" x2="54727" y2="11282"/>
                        <a14:foregroundMark x1="50364" y1="8205" x2="49636" y2="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75" y="-1"/>
            <a:ext cx="6336667" cy="44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Эмблема Вооружённых сил Российской Федерации — Википедия">
            <a:extLst>
              <a:ext uri="{FF2B5EF4-FFF2-40B4-BE49-F238E27FC236}">
                <a16:creationId xmlns:a16="http://schemas.microsoft.com/office/drawing/2014/main" id="{0775BB18-5767-4334-A9AE-A1111F307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5EB23-1835-4062-8C74-35C09574C634}"/>
              </a:ext>
            </a:extLst>
          </p:cNvPr>
          <p:cNvSpPr txBox="1"/>
          <p:nvPr/>
        </p:nvSpPr>
        <p:spPr>
          <a:xfrm>
            <a:off x="654573" y="488003"/>
            <a:ext cx="9208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в полевых условиях</a:t>
            </a:r>
          </a:p>
        </p:txBody>
      </p:sp>
      <p:pic>
        <p:nvPicPr>
          <p:cNvPr id="1026" name="Picture 2" descr="Автотопливозаправщик АТЗ 10 м3 на шасси Камаз 43118">
            <a:extLst>
              <a:ext uri="{FF2B5EF4-FFF2-40B4-BE49-F238E27FC236}">
                <a16:creationId xmlns:a16="http://schemas.microsoft.com/office/drawing/2014/main" id="{8F8EE3F4-C811-41D5-A79C-F1034561A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009" y="1442145"/>
            <a:ext cx="719867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104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Эмблема Вооруженных сил РФ : Министерство обороны Российской ...">
            <a:extLst>
              <a:ext uri="{FF2B5EF4-FFF2-40B4-BE49-F238E27FC236}">
                <a16:creationId xmlns:a16="http://schemas.microsoft.com/office/drawing/2014/main" id="{F25C423B-ABA5-4F1C-BC46-2727E682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5" b="90000" l="10000" r="90000">
                        <a14:foregroundMark x1="46000" y1="13590" x2="55273" y2="10513"/>
                        <a14:foregroundMark x1="55273" y1="10513" x2="54727" y2="11282"/>
                        <a14:foregroundMark x1="50364" y1="8205" x2="49636" y2="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75" y="-1"/>
            <a:ext cx="6336667" cy="44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Эмблема Вооружённых сил Российской Федерации — Википедия">
            <a:extLst>
              <a:ext uri="{FF2B5EF4-FFF2-40B4-BE49-F238E27FC236}">
                <a16:creationId xmlns:a16="http://schemas.microsoft.com/office/drawing/2014/main" id="{0775BB18-5767-4334-A9AE-A1111F307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5EB23-1835-4062-8C74-35C09574C634}"/>
              </a:ext>
            </a:extLst>
          </p:cNvPr>
          <p:cNvSpPr txBox="1"/>
          <p:nvPr/>
        </p:nvSpPr>
        <p:spPr>
          <a:xfrm>
            <a:off x="486933" y="451545"/>
            <a:ext cx="9208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в полевых условиях</a:t>
            </a:r>
          </a:p>
        </p:txBody>
      </p:sp>
      <p:pic>
        <p:nvPicPr>
          <p:cNvPr id="2050" name="Picture 2" descr="123">
            <a:extLst>
              <a:ext uri="{FF2B5EF4-FFF2-40B4-BE49-F238E27FC236}">
                <a16:creationId xmlns:a16="http://schemas.microsoft.com/office/drawing/2014/main" id="{13A633EE-A985-4316-8AA5-3872B9CF1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433" y="1487865"/>
            <a:ext cx="7180255" cy="478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68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05EB23-1835-4062-8C74-35C09574C634}"/>
              </a:ext>
            </a:extLst>
          </p:cNvPr>
          <p:cNvSpPr txBox="1"/>
          <p:nvPr/>
        </p:nvSpPr>
        <p:spPr>
          <a:xfrm>
            <a:off x="0" y="12224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BC676-CC1D-4414-B5EF-2DC5BD0CA03D}"/>
              </a:ext>
            </a:extLst>
          </p:cNvPr>
          <p:cNvSpPr txBox="1"/>
          <p:nvPr/>
        </p:nvSpPr>
        <p:spPr>
          <a:xfrm>
            <a:off x="502173" y="1057538"/>
            <a:ext cx="11537427" cy="518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Таким образом, рукава и раздаточные краны для горючего играют важную роль в обеспечении Вооружённых Сил РФ горюче-смазочными материалами. Надёжность и эффективность этих компонентов напрямую влияет на оперативность войск и безопасность личного состава. В условиях, когда армия должна действовать в самых разнообразных условиях, от полевых баз до экстремально низких температур, правильно подобранные и обслуженные рукава и краны для топлива остаются залогом надёжного снабжения техникой. </a:t>
            </a:r>
          </a:p>
        </p:txBody>
      </p:sp>
    </p:spTree>
    <p:extLst>
      <p:ext uri="{BB962C8B-B14F-4D97-AF65-F5344CB8AC3E}">
        <p14:creationId xmlns:p14="http://schemas.microsoft.com/office/powerpoint/2010/main" val="155220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Эмблема Вооруженных сил РФ : Министерство обороны Российской ...">
            <a:extLst>
              <a:ext uri="{FF2B5EF4-FFF2-40B4-BE49-F238E27FC236}">
                <a16:creationId xmlns:a16="http://schemas.microsoft.com/office/drawing/2014/main" id="{F25C423B-ABA5-4F1C-BC46-2727E682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5" b="90000" l="10000" r="90000">
                        <a14:foregroundMark x1="46000" y1="13590" x2="55273" y2="10513"/>
                        <a14:foregroundMark x1="55273" y1="10513" x2="54727" y2="11282"/>
                        <a14:foregroundMark x1="50364" y1="8205" x2="49636" y2="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75" y="-1"/>
            <a:ext cx="6336667" cy="44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Эмблема Вооружённых сил Российской Федерации — Википедия">
            <a:extLst>
              <a:ext uri="{FF2B5EF4-FFF2-40B4-BE49-F238E27FC236}">
                <a16:creationId xmlns:a16="http://schemas.microsoft.com/office/drawing/2014/main" id="{0775BB18-5767-4334-A9AE-A1111F307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День ВДВ: история и особенности праздника | Телеканал Санкт-Петербург">
            <a:extLst>
              <a:ext uri="{FF2B5EF4-FFF2-40B4-BE49-F238E27FC236}">
                <a16:creationId xmlns:a16="http://schemas.microsoft.com/office/drawing/2014/main" id="{FBA35472-57CD-452A-9EFE-272DF41AC5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F6CA26-9830-40E9-99B7-17A90056B037}"/>
              </a:ext>
            </a:extLst>
          </p:cNvPr>
          <p:cNvSpPr txBox="1"/>
          <p:nvPr/>
        </p:nvSpPr>
        <p:spPr>
          <a:xfrm>
            <a:off x="2141375" y="3125755"/>
            <a:ext cx="7604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5035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Эмблема Вооруженных сил РФ : Министерство обороны Российской ...">
            <a:extLst>
              <a:ext uri="{FF2B5EF4-FFF2-40B4-BE49-F238E27FC236}">
                <a16:creationId xmlns:a16="http://schemas.microsoft.com/office/drawing/2014/main" id="{F25C423B-ABA5-4F1C-BC46-2727E682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5" b="90000" l="10000" r="90000">
                        <a14:foregroundMark x1="46000" y1="13590" x2="55273" y2="10513"/>
                        <a14:foregroundMark x1="55273" y1="10513" x2="54727" y2="11282"/>
                        <a14:foregroundMark x1="50364" y1="8205" x2="49636" y2="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933" y="0"/>
            <a:ext cx="6336667" cy="44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Эмблема Вооружённых сил Российской Федерации — Википедия">
            <a:extLst>
              <a:ext uri="{FF2B5EF4-FFF2-40B4-BE49-F238E27FC236}">
                <a16:creationId xmlns:a16="http://schemas.microsoft.com/office/drawing/2014/main" id="{0775BB18-5767-4334-A9AE-A1111F307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3A4BF-4D86-4105-BDFB-8DF8251897F1}"/>
              </a:ext>
            </a:extLst>
          </p:cNvPr>
          <p:cNvSpPr txBox="1"/>
          <p:nvPr/>
        </p:nvSpPr>
        <p:spPr>
          <a:xfrm>
            <a:off x="228856" y="1136064"/>
            <a:ext cx="1203908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выступления</a:t>
            </a:r>
          </a:p>
          <a:p>
            <a:pPr algn="ctr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Рукава для подачи горючего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Раздаточные краны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в полевых условиях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</a:t>
            </a:r>
          </a:p>
        </p:txBody>
      </p:sp>
    </p:spTree>
    <p:extLst>
      <p:ext uri="{BB962C8B-B14F-4D97-AF65-F5344CB8AC3E}">
        <p14:creationId xmlns:p14="http://schemas.microsoft.com/office/powerpoint/2010/main" val="179657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Эмблема Вооруженных сил РФ : Министерство обороны Российской ...">
            <a:extLst>
              <a:ext uri="{FF2B5EF4-FFF2-40B4-BE49-F238E27FC236}">
                <a16:creationId xmlns:a16="http://schemas.microsoft.com/office/drawing/2014/main" id="{F25C423B-ABA5-4F1C-BC46-2727E682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5" b="90000" l="10000" r="90000">
                        <a14:foregroundMark x1="46000" y1="13590" x2="55273" y2="10513"/>
                        <a14:foregroundMark x1="55273" y1="10513" x2="54727" y2="11282"/>
                        <a14:foregroundMark x1="50364" y1="8205" x2="49636" y2="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586" y="0"/>
            <a:ext cx="6336667" cy="44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Эмблема Вооружённых сил Российской Федерации — Википедия">
            <a:extLst>
              <a:ext uri="{FF2B5EF4-FFF2-40B4-BE49-F238E27FC236}">
                <a16:creationId xmlns:a16="http://schemas.microsoft.com/office/drawing/2014/main" id="{0775BB18-5767-4334-A9AE-A1111F307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3A4BF-4D86-4105-BDFB-8DF8251897F1}"/>
              </a:ext>
            </a:extLst>
          </p:cNvPr>
          <p:cNvSpPr txBox="1"/>
          <p:nvPr/>
        </p:nvSpPr>
        <p:spPr>
          <a:xfrm>
            <a:off x="306889" y="1048270"/>
            <a:ext cx="85183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Горюче-смазочные материалы – это стратегически важный ресурс для любого военного формирования. Боевые машины, авиация, бронетехника, а также вспомогательные транспортные средства нуждаются в топливе. Рукава и раздаточные краны – это ключевые элементы в системе заправки и распределения топлива. Они предназначены для перекачки горючих жидкостей из ёмкостей в технику или мобильные резервуары. Рукава и краны должны соответствовать ряду требований, чтобы обеспечивать надёжное, безопасное и оперативное снабжение.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5EB23-1835-4062-8C74-35C09574C634}"/>
              </a:ext>
            </a:extLst>
          </p:cNvPr>
          <p:cNvSpPr txBox="1"/>
          <p:nvPr/>
        </p:nvSpPr>
        <p:spPr>
          <a:xfrm>
            <a:off x="3550360" y="142216"/>
            <a:ext cx="509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360175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Эмблема Вооруженных сил РФ : Министерство обороны Российской ...">
            <a:extLst>
              <a:ext uri="{FF2B5EF4-FFF2-40B4-BE49-F238E27FC236}">
                <a16:creationId xmlns:a16="http://schemas.microsoft.com/office/drawing/2014/main" id="{F25C423B-ABA5-4F1C-BC46-2727E682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5" b="90000" l="10000" r="90000">
                        <a14:foregroundMark x1="46000" y1="13590" x2="55273" y2="10513"/>
                        <a14:foregroundMark x1="55273" y1="10513" x2="54727" y2="11282"/>
                        <a14:foregroundMark x1="50364" y1="8205" x2="49636" y2="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75" y="-1"/>
            <a:ext cx="6336667" cy="44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Эмблема Вооружённых сил Российской Федерации — Википедия">
            <a:extLst>
              <a:ext uri="{FF2B5EF4-FFF2-40B4-BE49-F238E27FC236}">
                <a16:creationId xmlns:a16="http://schemas.microsoft.com/office/drawing/2014/main" id="{0775BB18-5767-4334-A9AE-A1111F307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3A4BF-4D86-4105-BDFB-8DF8251897F1}"/>
              </a:ext>
            </a:extLst>
          </p:cNvPr>
          <p:cNvSpPr txBox="1"/>
          <p:nvPr/>
        </p:nvSpPr>
        <p:spPr>
          <a:xfrm>
            <a:off x="835835" y="1938727"/>
            <a:ext cx="7249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5EB23-1835-4062-8C74-35C09574C634}"/>
              </a:ext>
            </a:extLst>
          </p:cNvPr>
          <p:cNvSpPr txBox="1"/>
          <p:nvPr/>
        </p:nvSpPr>
        <p:spPr>
          <a:xfrm>
            <a:off x="638531" y="384588"/>
            <a:ext cx="9208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Рукава для подачи горючего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88C3AE-62A7-4A1B-A4DF-1ECD5E500CE5}"/>
              </a:ext>
            </a:extLst>
          </p:cNvPr>
          <p:cNvSpPr txBox="1"/>
          <p:nvPr/>
        </p:nvSpPr>
        <p:spPr>
          <a:xfrm>
            <a:off x="413569" y="1353952"/>
            <a:ext cx="85183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Материалы. Топливные рукава изготавливаются из синтетических материалов, устойчивых к химическим воздействиям. Часто это слои из резины, усиленные текстильной оплёткой для повышения прочности.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Прочность и эластичность. Это позволяет их использовать в различных климатических условиях.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Диаметры и длина. Это позволяет варьировать скорость подачи топлива и адаптироваться под конкретные условия.</a:t>
            </a:r>
          </a:p>
        </p:txBody>
      </p:sp>
    </p:spTree>
    <p:extLst>
      <p:ext uri="{BB962C8B-B14F-4D97-AF65-F5344CB8AC3E}">
        <p14:creationId xmlns:p14="http://schemas.microsoft.com/office/powerpoint/2010/main" val="206307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Эмблема Вооруженных сил РФ : Министерство обороны Российской ...">
            <a:extLst>
              <a:ext uri="{FF2B5EF4-FFF2-40B4-BE49-F238E27FC236}">
                <a16:creationId xmlns:a16="http://schemas.microsoft.com/office/drawing/2014/main" id="{F25C423B-ABA5-4F1C-BC46-2727E682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5" b="90000" l="10000" r="90000">
                        <a14:foregroundMark x1="46000" y1="13590" x2="55273" y2="10513"/>
                        <a14:foregroundMark x1="55273" y1="10513" x2="54727" y2="11282"/>
                        <a14:foregroundMark x1="50364" y1="8205" x2="49636" y2="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75" y="-1"/>
            <a:ext cx="6336667" cy="44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Эмблема Вооружённых сил Российской Федерации — Википедия">
            <a:extLst>
              <a:ext uri="{FF2B5EF4-FFF2-40B4-BE49-F238E27FC236}">
                <a16:creationId xmlns:a16="http://schemas.microsoft.com/office/drawing/2014/main" id="{0775BB18-5767-4334-A9AE-A1111F307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3A4BF-4D86-4105-BDFB-8DF8251897F1}"/>
              </a:ext>
            </a:extLst>
          </p:cNvPr>
          <p:cNvSpPr txBox="1"/>
          <p:nvPr/>
        </p:nvSpPr>
        <p:spPr>
          <a:xfrm>
            <a:off x="835835" y="1938727"/>
            <a:ext cx="7249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88C3AE-62A7-4A1B-A4DF-1ECD5E500CE5}"/>
              </a:ext>
            </a:extLst>
          </p:cNvPr>
          <p:cNvSpPr txBox="1"/>
          <p:nvPr/>
        </p:nvSpPr>
        <p:spPr>
          <a:xfrm>
            <a:off x="398329" y="949910"/>
            <a:ext cx="85183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Высоконапорные рукава: предназначены для перекачки топлива под высоким давлением. Обеспечивают быструю и эффективную заправку техники.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Армированные рукава: имеют усиленную конструкцию для защиты от механических повреждений, абразивного износа и экстремальных температур.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Антистатические рукава: специально обработаны для предотвращения накопления статического электричества, что снижает риск возгорания при перекачке горючих жидкостей.</a:t>
            </a:r>
          </a:p>
        </p:txBody>
      </p:sp>
    </p:spTree>
    <p:extLst>
      <p:ext uri="{BB962C8B-B14F-4D97-AF65-F5344CB8AC3E}">
        <p14:creationId xmlns:p14="http://schemas.microsoft.com/office/powerpoint/2010/main" val="381819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Эмблема Вооруженных сил РФ : Министерство обороны Российской ...">
            <a:extLst>
              <a:ext uri="{FF2B5EF4-FFF2-40B4-BE49-F238E27FC236}">
                <a16:creationId xmlns:a16="http://schemas.microsoft.com/office/drawing/2014/main" id="{F25C423B-ABA5-4F1C-BC46-2727E682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5" b="90000" l="10000" r="90000">
                        <a14:foregroundMark x1="46000" y1="13590" x2="55273" y2="10513"/>
                        <a14:foregroundMark x1="55273" y1="10513" x2="54727" y2="11282"/>
                        <a14:foregroundMark x1="50364" y1="8205" x2="49636" y2="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75" y="-1"/>
            <a:ext cx="6336667" cy="44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Эмблема Вооружённых сил Российской Федерации — Википедия">
            <a:extLst>
              <a:ext uri="{FF2B5EF4-FFF2-40B4-BE49-F238E27FC236}">
                <a16:creationId xmlns:a16="http://schemas.microsoft.com/office/drawing/2014/main" id="{0775BB18-5767-4334-A9AE-A1111F307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3A4BF-4D86-4105-BDFB-8DF8251897F1}"/>
              </a:ext>
            </a:extLst>
          </p:cNvPr>
          <p:cNvSpPr txBox="1"/>
          <p:nvPr/>
        </p:nvSpPr>
        <p:spPr>
          <a:xfrm>
            <a:off x="835835" y="1938727"/>
            <a:ext cx="7249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88C3AE-62A7-4A1B-A4DF-1ECD5E500CE5}"/>
              </a:ext>
            </a:extLst>
          </p:cNvPr>
          <p:cNvSpPr txBox="1"/>
          <p:nvPr/>
        </p:nvSpPr>
        <p:spPr>
          <a:xfrm>
            <a:off x="444049" y="366623"/>
            <a:ext cx="851835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Рукав РТ-100</a:t>
            </a:r>
          </a:p>
          <a:p>
            <a:pPr algn="just"/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Описание: Высоконапорный топливный рукав, предназначенный для перекачки различных видов горючих жидкостей, включая дизельное топливо и авиационный керосин.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Характеристики: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Диаметр: 50 мм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Длина: 20 метров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Рабочее давление: до 20 бар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Температурный диапазон: -40°C до +80°C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Особенности: Антистатическое покрытие, устойчивость к износу и химическим воздействиям, легко сворачивается для транспортировки.</a:t>
            </a:r>
          </a:p>
        </p:txBody>
      </p:sp>
    </p:spTree>
    <p:extLst>
      <p:ext uri="{BB962C8B-B14F-4D97-AF65-F5344CB8AC3E}">
        <p14:creationId xmlns:p14="http://schemas.microsoft.com/office/powerpoint/2010/main" val="186518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Эмблема Вооруженных сил РФ : Министерство обороны Российской ...">
            <a:extLst>
              <a:ext uri="{FF2B5EF4-FFF2-40B4-BE49-F238E27FC236}">
                <a16:creationId xmlns:a16="http://schemas.microsoft.com/office/drawing/2014/main" id="{F25C423B-ABA5-4F1C-BC46-2727E682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5" b="90000" l="10000" r="90000">
                        <a14:foregroundMark x1="46000" y1="13590" x2="55273" y2="10513"/>
                        <a14:foregroundMark x1="55273" y1="10513" x2="54727" y2="11282"/>
                        <a14:foregroundMark x1="50364" y1="8205" x2="49636" y2="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75" y="-1"/>
            <a:ext cx="6336667" cy="44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Эмблема Вооружённых сил Российской Федерации — Википедия">
            <a:extLst>
              <a:ext uri="{FF2B5EF4-FFF2-40B4-BE49-F238E27FC236}">
                <a16:creationId xmlns:a16="http://schemas.microsoft.com/office/drawing/2014/main" id="{0775BB18-5767-4334-A9AE-A1111F307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3A4BF-4D86-4105-BDFB-8DF8251897F1}"/>
              </a:ext>
            </a:extLst>
          </p:cNvPr>
          <p:cNvSpPr txBox="1"/>
          <p:nvPr/>
        </p:nvSpPr>
        <p:spPr>
          <a:xfrm>
            <a:off x="835835" y="1938727"/>
            <a:ext cx="7249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88C3AE-62A7-4A1B-A4DF-1ECD5E500CE5}"/>
              </a:ext>
            </a:extLst>
          </p:cNvPr>
          <p:cNvSpPr txBox="1"/>
          <p:nvPr/>
        </p:nvSpPr>
        <p:spPr>
          <a:xfrm>
            <a:off x="505009" y="151179"/>
            <a:ext cx="851835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Рукава ГСМ-25 и ГСМ-40</a:t>
            </a:r>
          </a:p>
          <a:p>
            <a:pPr algn="just"/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Описание: Специально разработанные для мобильных топливозаправочных станций. ГСМ-25 имеет меньший диаметр, чем ГСМ-40, что позволяет использовать их в различных конфигурациях заправочных комплексов.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Характеристики: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ГСМ-25: Диаметр 25 мм, длина 15 метров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ГСМ-40: Диаметр 40 мм, длина 25 метров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Рабочее давление: до 15 бар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Температурный диапазон: -30°C до +70°C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Особенности: Лёгкие и гибкие. Обладают высокой устойчивостью к механическим повреждениям и химическим веществам.</a:t>
            </a:r>
          </a:p>
        </p:txBody>
      </p:sp>
    </p:spTree>
    <p:extLst>
      <p:ext uri="{BB962C8B-B14F-4D97-AF65-F5344CB8AC3E}">
        <p14:creationId xmlns:p14="http://schemas.microsoft.com/office/powerpoint/2010/main" val="66461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Эмблема Вооруженных сил РФ : Министерство обороны Российской ...">
            <a:extLst>
              <a:ext uri="{FF2B5EF4-FFF2-40B4-BE49-F238E27FC236}">
                <a16:creationId xmlns:a16="http://schemas.microsoft.com/office/drawing/2014/main" id="{F25C423B-ABA5-4F1C-BC46-2727E682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5" b="90000" l="10000" r="90000">
                        <a14:foregroundMark x1="46000" y1="13590" x2="55273" y2="10513"/>
                        <a14:foregroundMark x1="55273" y1="10513" x2="54727" y2="11282"/>
                        <a14:foregroundMark x1="50364" y1="8205" x2="49636" y2="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75" y="-1"/>
            <a:ext cx="6336667" cy="44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Эмблема Вооружённых сил Российской Федерации — Википедия">
            <a:extLst>
              <a:ext uri="{FF2B5EF4-FFF2-40B4-BE49-F238E27FC236}">
                <a16:creationId xmlns:a16="http://schemas.microsoft.com/office/drawing/2014/main" id="{0775BB18-5767-4334-A9AE-A1111F307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3A4BF-4D86-4105-BDFB-8DF8251897F1}"/>
              </a:ext>
            </a:extLst>
          </p:cNvPr>
          <p:cNvSpPr txBox="1"/>
          <p:nvPr/>
        </p:nvSpPr>
        <p:spPr>
          <a:xfrm>
            <a:off x="835835" y="1938727"/>
            <a:ext cx="7249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88C3AE-62A7-4A1B-A4DF-1ECD5E500CE5}"/>
              </a:ext>
            </a:extLst>
          </p:cNvPr>
          <p:cNvSpPr txBox="1"/>
          <p:nvPr/>
        </p:nvSpPr>
        <p:spPr>
          <a:xfrm>
            <a:off x="428809" y="366623"/>
            <a:ext cx="851835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Рукава ГСМ-25 и ГСМ-40</a:t>
            </a:r>
          </a:p>
          <a:p>
            <a:pPr algn="just"/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Рукава НПГ-32 и НПГ-50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Описание: Армированные напорные рукава, предназначенные для перекачки дизельного топлива и авиационного керосина. Используются в стационарных и мобильных заправочных комплексах.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Характеристики: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НПГ-32: Диаметр 32 мм, длина 20 метров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НПГ-50: Диаметр 50 мм, длина 30 метров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Рабочее давление: до 25 бар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Температурный диапазон: -40°C до +80°C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Особенности: Высокая прочность и устойчивость к перегибам.</a:t>
            </a:r>
          </a:p>
        </p:txBody>
      </p:sp>
    </p:spTree>
    <p:extLst>
      <p:ext uri="{BB962C8B-B14F-4D97-AF65-F5344CB8AC3E}">
        <p14:creationId xmlns:p14="http://schemas.microsoft.com/office/powerpoint/2010/main" val="258162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Эмблема Вооруженных сил РФ : Министерство обороны Российской ...">
            <a:extLst>
              <a:ext uri="{FF2B5EF4-FFF2-40B4-BE49-F238E27FC236}">
                <a16:creationId xmlns:a16="http://schemas.microsoft.com/office/drawing/2014/main" id="{F25C423B-ABA5-4F1C-BC46-2727E682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85" b="90000" l="10000" r="90000">
                        <a14:foregroundMark x1="46000" y1="13590" x2="55273" y2="10513"/>
                        <a14:foregroundMark x1="55273" y1="10513" x2="54727" y2="11282"/>
                        <a14:foregroundMark x1="50364" y1="8205" x2="49636" y2="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935" y="0"/>
            <a:ext cx="6336667" cy="449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Эмблема Вооружённых сил Российской Федерации — Википедия">
            <a:extLst>
              <a:ext uri="{FF2B5EF4-FFF2-40B4-BE49-F238E27FC236}">
                <a16:creationId xmlns:a16="http://schemas.microsoft.com/office/drawing/2014/main" id="{0775BB18-5767-4334-A9AE-A1111F307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3A4BF-4D86-4105-BDFB-8DF8251897F1}"/>
              </a:ext>
            </a:extLst>
          </p:cNvPr>
          <p:cNvSpPr txBox="1"/>
          <p:nvPr/>
        </p:nvSpPr>
        <p:spPr>
          <a:xfrm>
            <a:off x="835835" y="1938727"/>
            <a:ext cx="7249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05EB23-1835-4062-8C74-35C09574C634}"/>
              </a:ext>
            </a:extLst>
          </p:cNvPr>
          <p:cNvSpPr txBox="1"/>
          <p:nvPr/>
        </p:nvSpPr>
        <p:spPr>
          <a:xfrm>
            <a:off x="638531" y="384588"/>
            <a:ext cx="9208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Раздаточные краны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88C3AE-62A7-4A1B-A4DF-1ECD5E500CE5}"/>
              </a:ext>
            </a:extLst>
          </p:cNvPr>
          <p:cNvSpPr txBox="1"/>
          <p:nvPr/>
        </p:nvSpPr>
        <p:spPr>
          <a:xfrm>
            <a:off x="413569" y="1353952"/>
            <a:ext cx="851835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Раздаточные краны – это устройства для точной дозировки топлива при его подаче. Они применяются в различных системах, от мобильных заправочных комплексов до стационарных топливозаправочных пунктов.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раздаточных кранов: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Механические краны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Автоматические краны</a:t>
            </a:r>
          </a:p>
        </p:txBody>
      </p:sp>
    </p:spTree>
    <p:extLst>
      <p:ext uri="{BB962C8B-B14F-4D97-AF65-F5344CB8AC3E}">
        <p14:creationId xmlns:p14="http://schemas.microsoft.com/office/powerpoint/2010/main" val="1522818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</TotalTime>
  <Words>669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Ион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Тагир</dc:creator>
  <cp:lastModifiedBy>Тагир</cp:lastModifiedBy>
  <cp:revision>27</cp:revision>
  <dcterms:created xsi:type="dcterms:W3CDTF">2024-03-13T18:32:01Z</dcterms:created>
  <dcterms:modified xsi:type="dcterms:W3CDTF">2024-11-06T20:42:40Z</dcterms:modified>
</cp:coreProperties>
</file>