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pPr/>
              <a:t>10/4/2022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smtClean="0"/>
              <a:t>#: Function/Class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r>
              <a:rPr lang="en-US" dirty="0"/>
              <a:t>C# Object and Class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using System;  </a:t>
            </a:r>
          </a:p>
          <a:p>
            <a:r>
              <a:rPr lang="en-US" dirty="0"/>
              <a:t>   public class Student  </a:t>
            </a:r>
          </a:p>
          <a:p>
            <a:r>
              <a:rPr lang="en-US" dirty="0"/>
              <a:t>    {  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id;//data member (also instance variable)    </a:t>
            </a:r>
          </a:p>
          <a:p>
            <a:r>
              <a:rPr lang="en-US" dirty="0"/>
              <a:t>        String name;//data member(also instance variable)    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 </a:t>
            </a:r>
          </a:p>
          <a:p>
            <a:r>
              <a:rPr lang="en-US" dirty="0"/>
              <a:t>        {  </a:t>
            </a:r>
          </a:p>
          <a:p>
            <a:r>
              <a:rPr lang="en-US" dirty="0"/>
              <a:t>            Student s1 = new Student();//creating an object of Student    </a:t>
            </a:r>
          </a:p>
          <a:p>
            <a:r>
              <a:rPr lang="en-US" dirty="0"/>
              <a:t>            s1.id = 101;  </a:t>
            </a:r>
          </a:p>
          <a:p>
            <a:r>
              <a:rPr lang="en-US" dirty="0"/>
              <a:t>            s1.name = "</a:t>
            </a:r>
            <a:r>
              <a:rPr lang="en-US" dirty="0" err="1"/>
              <a:t>Sonoo</a:t>
            </a:r>
            <a:r>
              <a:rPr lang="en-US" dirty="0"/>
              <a:t> </a:t>
            </a:r>
            <a:r>
              <a:rPr lang="en-US" dirty="0" err="1"/>
              <a:t>Jaiswal</a:t>
            </a:r>
            <a:r>
              <a:rPr lang="en-US" dirty="0"/>
              <a:t>";  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(s1.id);  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(s1.name);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}  </a:t>
            </a:r>
          </a:p>
          <a:p>
            <a:r>
              <a:rPr lang="en-US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222318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/>
          </a:bodyPr>
          <a:lstStyle/>
          <a:p>
            <a:r>
              <a:rPr lang="en-US" sz="2800" dirty="0"/>
              <a:t>C# Class Example 2: Having Main() in another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using</a:t>
            </a:r>
            <a:r>
              <a:rPr lang="en-US" dirty="0"/>
              <a:t> System;  </a:t>
            </a:r>
          </a:p>
          <a:p>
            <a:r>
              <a:rPr lang="en-US" dirty="0"/>
              <a:t>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Student  </a:t>
            </a:r>
          </a:p>
          <a:p>
            <a:r>
              <a:rPr lang="en-US" dirty="0"/>
              <a:t>    {  </a:t>
            </a:r>
          </a:p>
          <a:p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id;   </a:t>
            </a:r>
          </a:p>
          <a:p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String name;  </a:t>
            </a:r>
          </a:p>
          <a:p>
            <a:r>
              <a:rPr lang="en-US" dirty="0"/>
              <a:t>   }  </a:t>
            </a:r>
          </a:p>
          <a:p>
            <a:r>
              <a:rPr lang="en-US" dirty="0"/>
              <a:t>  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TestStudent</a:t>
            </a:r>
            <a:r>
              <a:rPr lang="en-US" dirty="0"/>
              <a:t>{  </a:t>
            </a:r>
          </a:p>
          <a:p>
            <a:r>
              <a:rPr lang="en-US" dirty="0"/>
              <a:t>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</a:t>
            </a:r>
            <a:r>
              <a:rPr lang="en-US" b="1" dirty="0"/>
              <a:t>string</a:t>
            </a:r>
            <a:r>
              <a:rPr lang="en-US" dirty="0"/>
              <a:t>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dirty="0"/>
              <a:t>        {  </a:t>
            </a:r>
          </a:p>
          <a:p>
            <a:r>
              <a:rPr lang="en-US" dirty="0"/>
              <a:t>            Student s1 = </a:t>
            </a:r>
            <a:r>
              <a:rPr lang="en-US" b="1" dirty="0"/>
              <a:t>new</a:t>
            </a:r>
            <a:r>
              <a:rPr lang="en-US" dirty="0"/>
              <a:t> Student();    </a:t>
            </a:r>
          </a:p>
          <a:p>
            <a:r>
              <a:rPr lang="en-US" dirty="0"/>
              <a:t>            s1.id = 101;  </a:t>
            </a:r>
          </a:p>
          <a:p>
            <a:r>
              <a:rPr lang="en-US" dirty="0"/>
              <a:t>            s1.name = "</a:t>
            </a:r>
            <a:r>
              <a:rPr lang="en-US" dirty="0" err="1"/>
              <a:t>Sonoo</a:t>
            </a:r>
            <a:r>
              <a:rPr lang="en-US" dirty="0"/>
              <a:t> </a:t>
            </a:r>
            <a:r>
              <a:rPr lang="en-US" dirty="0" err="1"/>
              <a:t>Jaiswal</a:t>
            </a:r>
            <a:r>
              <a:rPr lang="en-US" dirty="0"/>
              <a:t>";  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Console.WriteLine</a:t>
            </a:r>
            <a:r>
              <a:rPr lang="en-US" dirty="0"/>
              <a:t>(s1.id);  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Console.WriteLine</a:t>
            </a:r>
            <a:r>
              <a:rPr lang="en-US" dirty="0"/>
              <a:t>(s1.name);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/>
              <a:t>    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01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/>
          </a:bodyPr>
          <a:lstStyle/>
          <a:p>
            <a:r>
              <a:rPr lang="en-US" sz="2700" dirty="0"/>
              <a:t>C# Class Example 3: Initialize and Display data through </a:t>
            </a:r>
            <a:r>
              <a:rPr lang="en-US" sz="2700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715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/>
              <a:t>using</a:t>
            </a:r>
            <a:r>
              <a:rPr lang="en-US" dirty="0"/>
              <a:t> System;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Student  </a:t>
            </a:r>
          </a:p>
          <a:p>
            <a:pPr marL="0" indent="0">
              <a:buNone/>
            </a:pPr>
            <a:r>
              <a:rPr lang="en-US" dirty="0"/>
              <a:t>    {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id; 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String name;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insert(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, String n)  </a:t>
            </a:r>
          </a:p>
          <a:p>
            <a:pPr marL="0" indent="0">
              <a:buNone/>
            </a:pPr>
            <a:r>
              <a:rPr lang="en-US" dirty="0"/>
              <a:t>        {  </a:t>
            </a:r>
          </a:p>
          <a:p>
            <a:pPr marL="0" indent="0">
              <a:buNone/>
            </a:pPr>
            <a:r>
              <a:rPr lang="en-US" dirty="0"/>
              <a:t>            id = </a:t>
            </a:r>
            <a:r>
              <a:rPr lang="en-US" dirty="0" err="1"/>
              <a:t>i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/>
              <a:t>            name = n;  </a:t>
            </a:r>
          </a:p>
          <a:p>
            <a:pPr marL="0" indent="0">
              <a:buNone/>
            </a:pPr>
            <a:r>
              <a:rPr lang="en-US" dirty="0"/>
              <a:t>        }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display()  </a:t>
            </a:r>
          </a:p>
          <a:p>
            <a:pPr marL="0" indent="0">
              <a:buNone/>
            </a:pPr>
            <a:r>
              <a:rPr lang="en-US" dirty="0"/>
              <a:t>        {  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err="1"/>
              <a:t>Console.WriteLine</a:t>
            </a:r>
            <a:r>
              <a:rPr lang="en-US" dirty="0"/>
              <a:t>(id + " " + name);  </a:t>
            </a:r>
          </a:p>
          <a:p>
            <a:pPr marL="0" indent="0">
              <a:buNone/>
            </a:pPr>
            <a:r>
              <a:rPr lang="en-US" dirty="0"/>
              <a:t>        }  </a:t>
            </a:r>
          </a:p>
          <a:p>
            <a:pPr marL="0" indent="0">
              <a:buNone/>
            </a:pPr>
            <a:r>
              <a:rPr lang="en-US" dirty="0"/>
              <a:t>   }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TestStudent</a:t>
            </a: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</a:t>
            </a:r>
            <a:r>
              <a:rPr lang="en-US" b="1" dirty="0"/>
              <a:t>string</a:t>
            </a:r>
            <a:r>
              <a:rPr lang="en-US" dirty="0"/>
              <a:t>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pPr marL="0" indent="0">
              <a:buNone/>
            </a:pPr>
            <a:r>
              <a:rPr lang="en-US" dirty="0"/>
              <a:t>        {  </a:t>
            </a:r>
          </a:p>
          <a:p>
            <a:pPr marL="0" indent="0">
              <a:buNone/>
            </a:pPr>
            <a:r>
              <a:rPr lang="en-US" dirty="0"/>
              <a:t>            Student s1 = </a:t>
            </a:r>
            <a:r>
              <a:rPr lang="en-US" b="1" dirty="0"/>
              <a:t>new</a:t>
            </a:r>
            <a:r>
              <a:rPr lang="en-US" dirty="0"/>
              <a:t> Student();  </a:t>
            </a:r>
          </a:p>
          <a:p>
            <a:pPr marL="0" indent="0">
              <a:buNone/>
            </a:pPr>
            <a:r>
              <a:rPr lang="en-US" dirty="0"/>
              <a:t>            Student s2 = </a:t>
            </a:r>
            <a:r>
              <a:rPr lang="en-US" b="1" dirty="0"/>
              <a:t>new</a:t>
            </a:r>
            <a:r>
              <a:rPr lang="en-US" dirty="0"/>
              <a:t> Student();  </a:t>
            </a:r>
          </a:p>
          <a:p>
            <a:pPr marL="0" indent="0">
              <a:buNone/>
            </a:pPr>
            <a:r>
              <a:rPr lang="en-US" dirty="0"/>
              <a:t>            s1.insert(101, "</a:t>
            </a:r>
            <a:r>
              <a:rPr lang="en-US" dirty="0" err="1"/>
              <a:t>Ajeet</a:t>
            </a:r>
            <a:r>
              <a:rPr lang="en-US" dirty="0"/>
              <a:t>");  </a:t>
            </a:r>
          </a:p>
          <a:p>
            <a:pPr marL="0" indent="0">
              <a:buNone/>
            </a:pPr>
            <a:r>
              <a:rPr lang="en-US" dirty="0"/>
              <a:t>            s2.insert(102, "Tom");  </a:t>
            </a:r>
          </a:p>
          <a:p>
            <a:pPr marL="0" indent="0">
              <a:buNone/>
            </a:pPr>
            <a:r>
              <a:rPr lang="en-US" dirty="0"/>
              <a:t>            s1.display();  </a:t>
            </a:r>
          </a:p>
          <a:p>
            <a:pPr marL="0" indent="0">
              <a:buNone/>
            </a:pPr>
            <a:r>
              <a:rPr lang="en-US" dirty="0"/>
              <a:t>            s2.display();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   }  </a:t>
            </a:r>
          </a:p>
          <a:p>
            <a:pPr marL="0" indent="0">
              <a:buNone/>
            </a:pPr>
            <a:r>
              <a:rPr lang="en-US" dirty="0"/>
              <a:t>    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8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r>
              <a:rPr lang="en-US" dirty="0"/>
              <a:t>Store and Display Employee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/>
              <a:t>using</a:t>
            </a:r>
            <a:r>
              <a:rPr lang="en-US" dirty="0"/>
              <a:t> System;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Employee  </a:t>
            </a:r>
          </a:p>
          <a:p>
            <a:pPr marL="0" indent="0">
              <a:buNone/>
            </a:pPr>
            <a:r>
              <a:rPr lang="en-US" dirty="0"/>
              <a:t>    {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id; 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String name;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float</a:t>
            </a:r>
            <a:r>
              <a:rPr lang="en-US" dirty="0"/>
              <a:t> salary;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insert(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, String </a:t>
            </a:r>
            <a:r>
              <a:rPr lang="en-US" dirty="0" err="1"/>
              <a:t>n,</a:t>
            </a:r>
            <a:r>
              <a:rPr lang="en-US" b="1" dirty="0" err="1"/>
              <a:t>float</a:t>
            </a:r>
            <a:r>
              <a:rPr lang="en-US" dirty="0"/>
              <a:t> s)  </a:t>
            </a:r>
          </a:p>
          <a:p>
            <a:pPr marL="0" indent="0">
              <a:buNone/>
            </a:pPr>
            <a:r>
              <a:rPr lang="en-US" dirty="0"/>
              <a:t>        {  </a:t>
            </a:r>
          </a:p>
          <a:p>
            <a:pPr marL="0" indent="0">
              <a:buNone/>
            </a:pPr>
            <a:r>
              <a:rPr lang="en-US" dirty="0"/>
              <a:t>            id = </a:t>
            </a:r>
            <a:r>
              <a:rPr lang="en-US" dirty="0" err="1"/>
              <a:t>i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/>
              <a:t>            name = n;  </a:t>
            </a:r>
          </a:p>
          <a:p>
            <a:pPr marL="0" indent="0">
              <a:buNone/>
            </a:pPr>
            <a:r>
              <a:rPr lang="en-US" dirty="0"/>
              <a:t>            salary = s;  </a:t>
            </a:r>
          </a:p>
          <a:p>
            <a:pPr marL="0" indent="0">
              <a:buNone/>
            </a:pPr>
            <a:r>
              <a:rPr lang="en-US" dirty="0"/>
              <a:t>        }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display()  </a:t>
            </a:r>
          </a:p>
          <a:p>
            <a:pPr marL="0" indent="0">
              <a:buNone/>
            </a:pPr>
            <a:r>
              <a:rPr lang="en-US" dirty="0"/>
              <a:t>        {  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err="1"/>
              <a:t>Console.WriteLine</a:t>
            </a:r>
            <a:r>
              <a:rPr lang="en-US" dirty="0"/>
              <a:t>(id + " " + name+" "+salary);  </a:t>
            </a:r>
          </a:p>
          <a:p>
            <a:pPr marL="0" indent="0">
              <a:buNone/>
            </a:pPr>
            <a:r>
              <a:rPr lang="en-US" dirty="0"/>
              <a:t>        }  </a:t>
            </a:r>
          </a:p>
          <a:p>
            <a:pPr marL="0" indent="0">
              <a:buNone/>
            </a:pPr>
            <a:r>
              <a:rPr lang="en-US" dirty="0"/>
              <a:t>   }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TestEmployee</a:t>
            </a: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</a:t>
            </a:r>
            <a:r>
              <a:rPr lang="en-US" b="1" dirty="0"/>
              <a:t>string</a:t>
            </a:r>
            <a:r>
              <a:rPr lang="en-US" dirty="0"/>
              <a:t>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pPr marL="0" indent="0">
              <a:buNone/>
            </a:pPr>
            <a:r>
              <a:rPr lang="en-US" dirty="0"/>
              <a:t>        {  </a:t>
            </a:r>
          </a:p>
          <a:p>
            <a:pPr marL="0" indent="0">
              <a:buNone/>
            </a:pPr>
            <a:r>
              <a:rPr lang="en-US" dirty="0"/>
              <a:t>            Employee e1 = </a:t>
            </a:r>
            <a:r>
              <a:rPr lang="en-US" b="1" dirty="0"/>
              <a:t>new</a:t>
            </a:r>
            <a:r>
              <a:rPr lang="en-US" dirty="0"/>
              <a:t> Employee();  </a:t>
            </a:r>
          </a:p>
          <a:p>
            <a:pPr marL="0" indent="0">
              <a:buNone/>
            </a:pPr>
            <a:r>
              <a:rPr lang="en-US" dirty="0"/>
              <a:t>            Employee e2 = </a:t>
            </a:r>
            <a:r>
              <a:rPr lang="en-US" b="1" dirty="0"/>
              <a:t>new</a:t>
            </a:r>
            <a:r>
              <a:rPr lang="en-US" dirty="0"/>
              <a:t> Employee();  </a:t>
            </a:r>
          </a:p>
          <a:p>
            <a:pPr marL="0" indent="0">
              <a:buNone/>
            </a:pPr>
            <a:r>
              <a:rPr lang="en-US" dirty="0"/>
              <a:t>            e1.insert(101, "Sonoo",890000f);  </a:t>
            </a:r>
          </a:p>
          <a:p>
            <a:pPr marL="0" indent="0">
              <a:buNone/>
            </a:pPr>
            <a:r>
              <a:rPr lang="en-US" dirty="0"/>
              <a:t>            e2.insert(102, "Mahesh", 490000f);  </a:t>
            </a:r>
          </a:p>
          <a:p>
            <a:pPr marL="0" indent="0">
              <a:buNone/>
            </a:pPr>
            <a:r>
              <a:rPr lang="en-US" dirty="0"/>
              <a:t>            e1.display();  </a:t>
            </a:r>
          </a:p>
          <a:p>
            <a:pPr marL="0" indent="0">
              <a:buNone/>
            </a:pPr>
            <a:r>
              <a:rPr lang="en-US" dirty="0"/>
              <a:t>            e2.display();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   }  </a:t>
            </a:r>
          </a:p>
          <a:p>
            <a:pPr marL="0" indent="0">
              <a:buNone/>
            </a:pPr>
            <a:r>
              <a:rPr lang="en-US" dirty="0"/>
              <a:t>    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116332"/>
            <a:ext cx="10810748" cy="683768"/>
          </a:xfrm>
        </p:spPr>
        <p:txBody>
          <a:bodyPr>
            <a:normAutofit/>
          </a:bodyPr>
          <a:lstStyle/>
          <a:p>
            <a:r>
              <a:rPr lang="en-US" sz="2400" dirty="0"/>
              <a:t>C# Default Constructor Example: Having Main() within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using</a:t>
            </a:r>
            <a:r>
              <a:rPr lang="en-US" dirty="0"/>
              <a:t> System;  </a:t>
            </a:r>
          </a:p>
          <a:p>
            <a:r>
              <a:rPr lang="en-US" dirty="0"/>
              <a:t>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Employee  </a:t>
            </a:r>
          </a:p>
          <a:p>
            <a:r>
              <a:rPr lang="en-US" dirty="0"/>
              <a:t>    {  </a:t>
            </a:r>
          </a:p>
          <a:p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Employee()  </a:t>
            </a:r>
          </a:p>
          <a:p>
            <a:r>
              <a:rPr lang="en-US" dirty="0"/>
              <a:t>        {  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Console.WriteLine</a:t>
            </a:r>
            <a:r>
              <a:rPr lang="en-US" dirty="0"/>
              <a:t>("Default Constructor Invoked");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</a:t>
            </a:r>
            <a:r>
              <a:rPr lang="en-US" b="1" dirty="0"/>
              <a:t>string</a:t>
            </a:r>
            <a:r>
              <a:rPr lang="en-US" dirty="0"/>
              <a:t>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dirty="0"/>
              <a:t>        {  </a:t>
            </a:r>
          </a:p>
          <a:p>
            <a:r>
              <a:rPr lang="en-US" dirty="0"/>
              <a:t>            Employee e1 = </a:t>
            </a:r>
            <a:r>
              <a:rPr lang="en-US" b="1" dirty="0"/>
              <a:t>new</a:t>
            </a:r>
            <a:r>
              <a:rPr lang="en-US" dirty="0"/>
              <a:t> Employee();  </a:t>
            </a:r>
          </a:p>
          <a:p>
            <a:r>
              <a:rPr lang="en-US" dirty="0"/>
              <a:t>            Employee e2 = </a:t>
            </a:r>
            <a:r>
              <a:rPr lang="en-US" b="1" dirty="0"/>
              <a:t>new</a:t>
            </a:r>
            <a:r>
              <a:rPr lang="en-US" dirty="0"/>
              <a:t> Employee();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/>
              <a:t>    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2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r>
              <a:rPr lang="en-US" dirty="0"/>
              <a:t>Having Main() in another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using</a:t>
            </a:r>
            <a:r>
              <a:rPr lang="en-US" dirty="0"/>
              <a:t> System;  </a:t>
            </a:r>
          </a:p>
          <a:p>
            <a:r>
              <a:rPr lang="en-US" dirty="0"/>
              <a:t>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Employee  </a:t>
            </a:r>
          </a:p>
          <a:p>
            <a:r>
              <a:rPr lang="en-US" dirty="0"/>
              <a:t>    {  </a:t>
            </a:r>
          </a:p>
          <a:p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Employee()  </a:t>
            </a:r>
          </a:p>
          <a:p>
            <a:r>
              <a:rPr lang="en-US" dirty="0"/>
              <a:t>        {  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Console.WriteLine</a:t>
            </a:r>
            <a:r>
              <a:rPr lang="en-US" dirty="0"/>
              <a:t>("Default Constructor Invoked");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/>
              <a:t>    }  </a:t>
            </a:r>
          </a:p>
          <a:p>
            <a:r>
              <a:rPr lang="en-US" dirty="0"/>
              <a:t>  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TestEmployee</a:t>
            </a:r>
            <a:r>
              <a:rPr lang="en-US" dirty="0"/>
              <a:t>{  </a:t>
            </a:r>
          </a:p>
          <a:p>
            <a:r>
              <a:rPr lang="en-US" dirty="0"/>
              <a:t>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</a:t>
            </a:r>
            <a:r>
              <a:rPr lang="en-US" b="1" dirty="0"/>
              <a:t>string</a:t>
            </a:r>
            <a:r>
              <a:rPr lang="en-US" dirty="0"/>
              <a:t>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dirty="0"/>
              <a:t>        {  </a:t>
            </a:r>
          </a:p>
          <a:p>
            <a:r>
              <a:rPr lang="en-US" dirty="0"/>
              <a:t>            Employee e1 = </a:t>
            </a:r>
            <a:r>
              <a:rPr lang="en-US" b="1" dirty="0"/>
              <a:t>new</a:t>
            </a:r>
            <a:r>
              <a:rPr lang="en-US" dirty="0"/>
              <a:t> Employee();  </a:t>
            </a:r>
          </a:p>
          <a:p>
            <a:r>
              <a:rPr lang="en-US" dirty="0"/>
              <a:t>            Employee e2 = </a:t>
            </a:r>
            <a:r>
              <a:rPr lang="en-US" b="1" dirty="0"/>
              <a:t>new</a:t>
            </a:r>
            <a:r>
              <a:rPr lang="en-US" dirty="0"/>
              <a:t> Employee();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/>
              <a:t>    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6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Parameterized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>
            <a:normAutofit fontScale="25000" lnSpcReduction="20000"/>
          </a:bodyPr>
          <a:lstStyle/>
          <a:p>
            <a:r>
              <a:rPr lang="en-US" b="1" dirty="0"/>
              <a:t>using</a:t>
            </a:r>
            <a:r>
              <a:rPr lang="en-US" dirty="0"/>
              <a:t> System;  </a:t>
            </a:r>
          </a:p>
          <a:p>
            <a:r>
              <a:rPr lang="en-US" dirty="0"/>
              <a:t>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Employee  </a:t>
            </a:r>
          </a:p>
          <a:p>
            <a:r>
              <a:rPr lang="en-US" dirty="0"/>
              <a:t>    {  </a:t>
            </a:r>
          </a:p>
          <a:p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id;   </a:t>
            </a:r>
          </a:p>
          <a:p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String name;  </a:t>
            </a:r>
          </a:p>
          <a:p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float</a:t>
            </a:r>
            <a:r>
              <a:rPr lang="en-US" dirty="0"/>
              <a:t> salary;  </a:t>
            </a:r>
          </a:p>
          <a:p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Employee(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, String </a:t>
            </a:r>
            <a:r>
              <a:rPr lang="en-US" dirty="0" err="1"/>
              <a:t>n,</a:t>
            </a:r>
            <a:r>
              <a:rPr lang="en-US" b="1" dirty="0" err="1"/>
              <a:t>float</a:t>
            </a:r>
            <a:r>
              <a:rPr lang="en-US" dirty="0"/>
              <a:t> s)  </a:t>
            </a:r>
          </a:p>
          <a:p>
            <a:r>
              <a:rPr lang="en-US" dirty="0"/>
              <a:t>        {  </a:t>
            </a:r>
          </a:p>
          <a:p>
            <a:r>
              <a:rPr lang="en-US" dirty="0"/>
              <a:t>            id = </a:t>
            </a:r>
            <a:r>
              <a:rPr lang="en-US" dirty="0" err="1"/>
              <a:t>i</a:t>
            </a:r>
            <a:r>
              <a:rPr lang="en-US" dirty="0"/>
              <a:t>;  </a:t>
            </a:r>
          </a:p>
          <a:p>
            <a:r>
              <a:rPr lang="en-US" dirty="0"/>
              <a:t>            name = n;  </a:t>
            </a:r>
          </a:p>
          <a:p>
            <a:r>
              <a:rPr lang="en-US" dirty="0"/>
              <a:t>            salary = s;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display()  </a:t>
            </a:r>
          </a:p>
          <a:p>
            <a:r>
              <a:rPr lang="en-US" dirty="0"/>
              <a:t>        {  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Console.WriteLine</a:t>
            </a:r>
            <a:r>
              <a:rPr lang="en-US" dirty="0"/>
              <a:t>(id + " " + name+" "+salary);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/>
              <a:t>   }  </a:t>
            </a:r>
          </a:p>
          <a:p>
            <a:r>
              <a:rPr lang="en-US" dirty="0"/>
              <a:t>  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TestEmployee</a:t>
            </a:r>
            <a:r>
              <a:rPr lang="en-US" dirty="0"/>
              <a:t>{  </a:t>
            </a:r>
          </a:p>
          <a:p>
            <a:r>
              <a:rPr lang="en-US" dirty="0"/>
              <a:t>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</a:t>
            </a:r>
            <a:r>
              <a:rPr lang="en-US" b="1" dirty="0"/>
              <a:t>string</a:t>
            </a:r>
            <a:r>
              <a:rPr lang="en-US" dirty="0"/>
              <a:t>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dirty="0"/>
              <a:t>        {  </a:t>
            </a:r>
          </a:p>
          <a:p>
            <a:r>
              <a:rPr lang="en-US" dirty="0"/>
              <a:t>            Employee e1 = </a:t>
            </a:r>
            <a:r>
              <a:rPr lang="en-US" b="1" dirty="0"/>
              <a:t>new</a:t>
            </a:r>
            <a:r>
              <a:rPr lang="en-US" dirty="0"/>
              <a:t> Employee(101, "</a:t>
            </a:r>
            <a:r>
              <a:rPr lang="en-US" dirty="0" err="1"/>
              <a:t>Sonoo</a:t>
            </a:r>
            <a:r>
              <a:rPr lang="en-US" dirty="0"/>
              <a:t>", 890000f);  </a:t>
            </a:r>
          </a:p>
          <a:p>
            <a:r>
              <a:rPr lang="en-US" dirty="0"/>
              <a:t>            Employee e2 = </a:t>
            </a:r>
            <a:r>
              <a:rPr lang="en-US" b="1" dirty="0"/>
              <a:t>new</a:t>
            </a:r>
            <a:r>
              <a:rPr lang="en-US" dirty="0"/>
              <a:t> Employee(102, "Mahesh", 490000f);  </a:t>
            </a:r>
          </a:p>
          <a:p>
            <a:r>
              <a:rPr lang="en-US" dirty="0"/>
              <a:t>            e1.display();  </a:t>
            </a:r>
          </a:p>
          <a:p>
            <a:r>
              <a:rPr lang="en-US" dirty="0"/>
              <a:t>            e2.display();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/>
              <a:t>    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9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r>
              <a:rPr lang="en-US" dirty="0"/>
              <a:t>C# </a:t>
            </a:r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c#</a:t>
            </a:r>
            <a:r>
              <a:rPr lang="en-US" dirty="0"/>
              <a:t> programming, this is a keyword that refers to the current instance of the class. There can be 3 main usage of this keyword in C#.</a:t>
            </a:r>
          </a:p>
          <a:p>
            <a:r>
              <a:rPr lang="en-US" dirty="0"/>
              <a:t>It can be used </a:t>
            </a:r>
            <a:r>
              <a:rPr lang="en-US" b="1" dirty="0"/>
              <a:t>to refer current class instance variable</a:t>
            </a:r>
            <a:r>
              <a:rPr lang="en-US" dirty="0"/>
              <a:t>. It is used if field names (instance variables) and parameter names are same, that is why both can be distinguish easily.</a:t>
            </a:r>
          </a:p>
          <a:p>
            <a:r>
              <a:rPr lang="en-US" dirty="0"/>
              <a:t>It can be used </a:t>
            </a:r>
            <a:r>
              <a:rPr lang="en-US" b="1" dirty="0"/>
              <a:t>to pass current object as a parameter to another method</a:t>
            </a:r>
            <a:r>
              <a:rPr lang="en-US" dirty="0"/>
              <a:t>.</a:t>
            </a:r>
          </a:p>
          <a:p>
            <a:r>
              <a:rPr lang="en-US" dirty="0"/>
              <a:t>It can be used </a:t>
            </a:r>
            <a:r>
              <a:rPr lang="en-US" b="1" dirty="0"/>
              <a:t>to declare indexers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33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>
            <a:normAutofit fontScale="25000" lnSpcReduction="20000"/>
          </a:bodyPr>
          <a:lstStyle/>
          <a:p>
            <a:r>
              <a:rPr lang="en-US" b="1" dirty="0"/>
              <a:t>using</a:t>
            </a:r>
            <a:r>
              <a:rPr lang="en-US" dirty="0"/>
              <a:t> System;  </a:t>
            </a:r>
          </a:p>
          <a:p>
            <a:r>
              <a:rPr lang="en-US" dirty="0"/>
              <a:t>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Employee  </a:t>
            </a:r>
          </a:p>
          <a:p>
            <a:r>
              <a:rPr lang="en-US" dirty="0"/>
              <a:t>    {  </a:t>
            </a:r>
          </a:p>
          <a:p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id;   </a:t>
            </a:r>
          </a:p>
          <a:p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String name;  </a:t>
            </a:r>
          </a:p>
          <a:p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float</a:t>
            </a:r>
            <a:r>
              <a:rPr lang="en-US" dirty="0"/>
              <a:t> salary;  </a:t>
            </a:r>
          </a:p>
          <a:p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Employee(</a:t>
            </a:r>
            <a:r>
              <a:rPr lang="en-US" b="1" dirty="0" err="1"/>
              <a:t>int</a:t>
            </a:r>
            <a:r>
              <a:rPr lang="en-US" dirty="0"/>
              <a:t> id, String </a:t>
            </a:r>
            <a:r>
              <a:rPr lang="en-US" dirty="0" err="1"/>
              <a:t>name,</a:t>
            </a:r>
            <a:r>
              <a:rPr lang="en-US" b="1" dirty="0" err="1"/>
              <a:t>float</a:t>
            </a:r>
            <a:r>
              <a:rPr lang="en-US" dirty="0"/>
              <a:t> salary)  </a:t>
            </a:r>
          </a:p>
          <a:p>
            <a:r>
              <a:rPr lang="en-US" dirty="0"/>
              <a:t>        {  </a:t>
            </a:r>
          </a:p>
          <a:p>
            <a:r>
              <a:rPr lang="en-US" dirty="0"/>
              <a:t>            </a:t>
            </a:r>
            <a:r>
              <a:rPr lang="en-US" b="1" dirty="0"/>
              <a:t>this</a:t>
            </a:r>
            <a:r>
              <a:rPr lang="en-US" dirty="0"/>
              <a:t>.id = id;  </a:t>
            </a:r>
          </a:p>
          <a:p>
            <a:r>
              <a:rPr lang="en-US" dirty="0"/>
              <a:t>            </a:t>
            </a:r>
            <a:r>
              <a:rPr lang="en-US" b="1" dirty="0"/>
              <a:t>this</a:t>
            </a:r>
            <a:r>
              <a:rPr lang="en-US" dirty="0"/>
              <a:t>.name = name;  </a:t>
            </a:r>
          </a:p>
          <a:p>
            <a:r>
              <a:rPr lang="en-US" dirty="0"/>
              <a:t>            </a:t>
            </a:r>
            <a:r>
              <a:rPr lang="en-US" b="1" dirty="0" err="1"/>
              <a:t>this</a:t>
            </a:r>
            <a:r>
              <a:rPr lang="en-US" dirty="0" err="1"/>
              <a:t>.salary</a:t>
            </a:r>
            <a:r>
              <a:rPr lang="en-US" dirty="0"/>
              <a:t> = salary;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display()  </a:t>
            </a:r>
          </a:p>
          <a:p>
            <a:r>
              <a:rPr lang="en-US" dirty="0"/>
              <a:t>        {  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Console.WriteLine</a:t>
            </a:r>
            <a:r>
              <a:rPr lang="en-US" dirty="0"/>
              <a:t>(id + " " + name+" "+salary);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/>
              <a:t>   }  </a:t>
            </a:r>
          </a:p>
          <a:p>
            <a:r>
              <a:rPr lang="en-US" dirty="0"/>
              <a:t>  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TestEmployee</a:t>
            </a:r>
            <a:r>
              <a:rPr lang="en-US" dirty="0"/>
              <a:t>{  </a:t>
            </a:r>
          </a:p>
          <a:p>
            <a:r>
              <a:rPr lang="en-US" dirty="0"/>
              <a:t>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</a:t>
            </a:r>
            <a:r>
              <a:rPr lang="en-US" b="1" dirty="0"/>
              <a:t>string</a:t>
            </a:r>
            <a:r>
              <a:rPr lang="en-US" dirty="0"/>
              <a:t>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dirty="0"/>
              <a:t>        {  </a:t>
            </a:r>
          </a:p>
          <a:p>
            <a:r>
              <a:rPr lang="en-US" dirty="0"/>
              <a:t>            Employee e1 = </a:t>
            </a:r>
            <a:r>
              <a:rPr lang="en-US" b="1" dirty="0"/>
              <a:t>new</a:t>
            </a:r>
            <a:r>
              <a:rPr lang="en-US" dirty="0"/>
              <a:t> Employee(101, "</a:t>
            </a:r>
            <a:r>
              <a:rPr lang="en-US" dirty="0" err="1"/>
              <a:t>Sonoo</a:t>
            </a:r>
            <a:r>
              <a:rPr lang="en-US" dirty="0"/>
              <a:t>", 890000f);  </a:t>
            </a:r>
          </a:p>
          <a:p>
            <a:r>
              <a:rPr lang="en-US" dirty="0"/>
              <a:t>            Employee e2 = </a:t>
            </a:r>
            <a:r>
              <a:rPr lang="en-US" b="1" dirty="0"/>
              <a:t>new</a:t>
            </a:r>
            <a:r>
              <a:rPr lang="en-US" dirty="0"/>
              <a:t> Employee(102, "Mahesh", 490000f);  </a:t>
            </a:r>
          </a:p>
          <a:p>
            <a:r>
              <a:rPr lang="en-US" dirty="0"/>
              <a:t>            e1.display();  </a:t>
            </a:r>
          </a:p>
          <a:p>
            <a:r>
              <a:rPr lang="en-US" dirty="0"/>
              <a:t>            e2.display();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/>
              <a:t>    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49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3911600" cy="520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1" dirty="0"/>
              <a:t>using</a:t>
            </a:r>
            <a:r>
              <a:rPr lang="en-US" sz="900" dirty="0"/>
              <a:t> System;  </a:t>
            </a:r>
          </a:p>
          <a:p>
            <a:pPr marL="0" indent="0">
              <a:buNone/>
            </a:pPr>
            <a:r>
              <a:rPr lang="en-US" sz="900" dirty="0"/>
              <a:t>   </a:t>
            </a:r>
            <a:r>
              <a:rPr lang="en-US" sz="900" b="1" dirty="0"/>
              <a:t>public</a:t>
            </a:r>
            <a:r>
              <a:rPr lang="en-US" sz="900" dirty="0"/>
              <a:t> </a:t>
            </a:r>
            <a:r>
              <a:rPr lang="en-US" sz="900" b="1" dirty="0"/>
              <a:t>class</a:t>
            </a:r>
            <a:r>
              <a:rPr lang="en-US" sz="900" dirty="0"/>
              <a:t> Account  </a:t>
            </a:r>
          </a:p>
          <a:p>
            <a:pPr marL="0" indent="0">
              <a:buNone/>
            </a:pPr>
            <a:r>
              <a:rPr lang="en-US" sz="900" dirty="0"/>
              <a:t>    {  </a:t>
            </a:r>
          </a:p>
          <a:p>
            <a:pPr marL="0" indent="0">
              <a:buNone/>
            </a:pPr>
            <a:r>
              <a:rPr lang="en-US" sz="900" dirty="0"/>
              <a:t>        </a:t>
            </a:r>
            <a:r>
              <a:rPr lang="en-US" sz="900" b="1" dirty="0"/>
              <a:t>public</a:t>
            </a:r>
            <a:r>
              <a:rPr lang="en-US" sz="900" dirty="0"/>
              <a:t> </a:t>
            </a:r>
            <a:r>
              <a:rPr lang="en-US" sz="900" b="1" dirty="0" err="1"/>
              <a:t>int</a:t>
            </a:r>
            <a:r>
              <a:rPr lang="en-US" sz="900" dirty="0"/>
              <a:t> </a:t>
            </a:r>
            <a:r>
              <a:rPr lang="en-US" sz="900" dirty="0" err="1"/>
              <a:t>accno</a:t>
            </a:r>
            <a:r>
              <a:rPr lang="en-US" sz="900" dirty="0"/>
              <a:t>;   </a:t>
            </a:r>
          </a:p>
          <a:p>
            <a:pPr marL="0" indent="0">
              <a:buNone/>
            </a:pPr>
            <a:r>
              <a:rPr lang="en-US" sz="900" dirty="0"/>
              <a:t>        </a:t>
            </a:r>
            <a:r>
              <a:rPr lang="en-US" sz="900" b="1" dirty="0"/>
              <a:t>public</a:t>
            </a:r>
            <a:r>
              <a:rPr lang="en-US" sz="900" dirty="0"/>
              <a:t> String name;  </a:t>
            </a:r>
          </a:p>
          <a:p>
            <a:pPr marL="0" indent="0">
              <a:buNone/>
            </a:pPr>
            <a:r>
              <a:rPr lang="en-US" sz="900" dirty="0"/>
              <a:t>        </a:t>
            </a:r>
            <a:r>
              <a:rPr lang="en-US" sz="900" b="1" dirty="0"/>
              <a:t>public</a:t>
            </a:r>
            <a:r>
              <a:rPr lang="en-US" sz="900" dirty="0"/>
              <a:t> </a:t>
            </a:r>
            <a:r>
              <a:rPr lang="en-US" sz="900" b="1" dirty="0"/>
              <a:t>static</a:t>
            </a:r>
            <a:r>
              <a:rPr lang="en-US" sz="900" dirty="0"/>
              <a:t> </a:t>
            </a:r>
            <a:r>
              <a:rPr lang="en-US" sz="900" b="1" dirty="0" err="1"/>
              <a:t>int</a:t>
            </a:r>
            <a:r>
              <a:rPr lang="en-US" sz="900" dirty="0"/>
              <a:t> count=0;  </a:t>
            </a:r>
          </a:p>
          <a:p>
            <a:pPr marL="0" indent="0">
              <a:buNone/>
            </a:pPr>
            <a:r>
              <a:rPr lang="en-US" sz="900" dirty="0"/>
              <a:t>        </a:t>
            </a:r>
            <a:r>
              <a:rPr lang="en-US" sz="900" b="1" dirty="0"/>
              <a:t>public</a:t>
            </a:r>
            <a:r>
              <a:rPr lang="en-US" sz="900" dirty="0"/>
              <a:t> Account(</a:t>
            </a:r>
            <a:r>
              <a:rPr lang="en-US" sz="900" b="1" dirty="0" err="1"/>
              <a:t>int</a:t>
            </a:r>
            <a:r>
              <a:rPr lang="en-US" sz="900" dirty="0"/>
              <a:t> </a:t>
            </a:r>
            <a:r>
              <a:rPr lang="en-US" sz="900" dirty="0" err="1"/>
              <a:t>accno</a:t>
            </a:r>
            <a:r>
              <a:rPr lang="en-US" sz="900" dirty="0"/>
              <a:t>, String name)  </a:t>
            </a:r>
          </a:p>
          <a:p>
            <a:pPr marL="0" indent="0">
              <a:buNone/>
            </a:pPr>
            <a:r>
              <a:rPr lang="en-US" sz="900" dirty="0"/>
              <a:t>        {  </a:t>
            </a:r>
          </a:p>
          <a:p>
            <a:pPr marL="0" indent="0">
              <a:buNone/>
            </a:pPr>
            <a:r>
              <a:rPr lang="en-US" sz="900" dirty="0"/>
              <a:t>            </a:t>
            </a:r>
            <a:r>
              <a:rPr lang="en-US" sz="900" b="1" dirty="0" err="1"/>
              <a:t>this</a:t>
            </a:r>
            <a:r>
              <a:rPr lang="en-US" sz="900" dirty="0" err="1"/>
              <a:t>.accno</a:t>
            </a:r>
            <a:r>
              <a:rPr lang="en-US" sz="900" dirty="0"/>
              <a:t> = </a:t>
            </a:r>
            <a:r>
              <a:rPr lang="en-US" sz="900" dirty="0" err="1"/>
              <a:t>accno</a:t>
            </a:r>
            <a:r>
              <a:rPr lang="en-US" sz="900" dirty="0"/>
              <a:t>;  </a:t>
            </a:r>
          </a:p>
          <a:p>
            <a:pPr marL="0" indent="0">
              <a:buNone/>
            </a:pPr>
            <a:r>
              <a:rPr lang="en-US" sz="900" dirty="0"/>
              <a:t>            </a:t>
            </a:r>
            <a:r>
              <a:rPr lang="en-US" sz="900" b="1" dirty="0"/>
              <a:t>this</a:t>
            </a:r>
            <a:r>
              <a:rPr lang="en-US" sz="900" dirty="0"/>
              <a:t>.name = name;  </a:t>
            </a:r>
          </a:p>
          <a:p>
            <a:pPr marL="0" indent="0">
              <a:buNone/>
            </a:pPr>
            <a:r>
              <a:rPr lang="en-US" sz="900" dirty="0"/>
              <a:t>            count++;  </a:t>
            </a:r>
          </a:p>
          <a:p>
            <a:pPr marL="0" indent="0">
              <a:buNone/>
            </a:pPr>
            <a:r>
              <a:rPr lang="en-US" sz="900" dirty="0"/>
              <a:t>        }  </a:t>
            </a:r>
          </a:p>
          <a:p>
            <a:pPr marL="0" indent="0">
              <a:buNone/>
            </a:pPr>
            <a:r>
              <a:rPr lang="en-US" sz="900" dirty="0"/>
              <a:t>          </a:t>
            </a:r>
          </a:p>
          <a:p>
            <a:pPr marL="0" indent="0">
              <a:buNone/>
            </a:pPr>
            <a:r>
              <a:rPr lang="en-US" sz="900" dirty="0"/>
              <a:t>        </a:t>
            </a:r>
            <a:r>
              <a:rPr lang="en-US" sz="900" b="1" dirty="0"/>
              <a:t>public</a:t>
            </a:r>
            <a:r>
              <a:rPr lang="en-US" sz="900" dirty="0"/>
              <a:t> </a:t>
            </a:r>
            <a:r>
              <a:rPr lang="en-US" sz="900" b="1" dirty="0"/>
              <a:t>void</a:t>
            </a:r>
            <a:r>
              <a:rPr lang="en-US" sz="900" dirty="0"/>
              <a:t> display()  </a:t>
            </a:r>
          </a:p>
          <a:p>
            <a:pPr marL="0" indent="0">
              <a:buNone/>
            </a:pPr>
            <a:r>
              <a:rPr lang="en-US" sz="900" dirty="0"/>
              <a:t>        {  </a:t>
            </a:r>
          </a:p>
          <a:p>
            <a:pPr marL="0" indent="0">
              <a:buNone/>
            </a:pPr>
            <a:r>
              <a:rPr lang="en-US" sz="900" dirty="0"/>
              <a:t>            </a:t>
            </a:r>
            <a:r>
              <a:rPr lang="en-US" sz="900" dirty="0" err="1"/>
              <a:t>Console.WriteLine</a:t>
            </a:r>
            <a:r>
              <a:rPr lang="en-US" sz="900" dirty="0"/>
              <a:t>(</a:t>
            </a:r>
            <a:r>
              <a:rPr lang="en-US" sz="900" dirty="0" err="1"/>
              <a:t>accno</a:t>
            </a:r>
            <a:r>
              <a:rPr lang="en-US" sz="900" dirty="0"/>
              <a:t> + " " + name);  </a:t>
            </a:r>
          </a:p>
          <a:p>
            <a:pPr marL="0" indent="0">
              <a:buNone/>
            </a:pPr>
            <a:r>
              <a:rPr lang="en-US" sz="900" dirty="0"/>
              <a:t>        }  </a:t>
            </a:r>
          </a:p>
          <a:p>
            <a:pPr marL="0" indent="0">
              <a:buNone/>
            </a:pPr>
            <a:r>
              <a:rPr lang="en-US" sz="900" dirty="0"/>
              <a:t>   }  </a:t>
            </a:r>
          </a:p>
          <a:p>
            <a:pPr marL="0" indent="0">
              <a:buNone/>
            </a:pPr>
            <a:r>
              <a:rPr lang="en-US" sz="900" dirty="0"/>
              <a:t>   </a:t>
            </a:r>
            <a:r>
              <a:rPr lang="en-US" sz="900" b="1" dirty="0"/>
              <a:t>class</a:t>
            </a:r>
            <a:r>
              <a:rPr lang="en-US" sz="900" dirty="0"/>
              <a:t> </a:t>
            </a:r>
            <a:r>
              <a:rPr lang="en-US" sz="900" dirty="0" err="1"/>
              <a:t>TestAccount</a:t>
            </a:r>
            <a:r>
              <a:rPr lang="en-US" sz="900" dirty="0"/>
              <a:t>{  </a:t>
            </a:r>
          </a:p>
          <a:p>
            <a:pPr marL="0" indent="0">
              <a:buNone/>
            </a:pPr>
            <a:r>
              <a:rPr lang="en-US" sz="900" dirty="0"/>
              <a:t> 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C# Static Variable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88100" y="965200"/>
            <a:ext cx="4740148" cy="520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050" dirty="0" smtClean="0"/>
              <a:t>   </a:t>
            </a:r>
            <a:r>
              <a:rPr lang="en-US" sz="1050" b="1" dirty="0" smtClean="0"/>
              <a:t>class</a:t>
            </a:r>
            <a:r>
              <a:rPr lang="en-US" sz="1050" dirty="0" smtClean="0"/>
              <a:t> </a:t>
            </a:r>
            <a:r>
              <a:rPr lang="en-US" sz="1050" dirty="0" err="1" smtClean="0"/>
              <a:t>TestAccount</a:t>
            </a:r>
            <a:r>
              <a:rPr lang="en-US" sz="1050" dirty="0" smtClean="0"/>
              <a:t>{  </a:t>
            </a:r>
          </a:p>
          <a:p>
            <a:pPr marL="0" indent="0">
              <a:buFont typeface="Wingdings" pitchFamily="2" charset="2"/>
              <a:buNone/>
            </a:pPr>
            <a:r>
              <a:rPr lang="en-US" sz="1050" dirty="0" smtClean="0"/>
              <a:t>       </a:t>
            </a:r>
            <a:r>
              <a:rPr lang="en-US" sz="1050" b="1" dirty="0" smtClean="0"/>
              <a:t>public</a:t>
            </a:r>
            <a:r>
              <a:rPr lang="en-US" sz="1050" dirty="0" smtClean="0"/>
              <a:t> </a:t>
            </a:r>
            <a:r>
              <a:rPr lang="en-US" sz="1050" b="1" dirty="0" smtClean="0"/>
              <a:t>static</a:t>
            </a:r>
            <a:r>
              <a:rPr lang="en-US" sz="1050" dirty="0" smtClean="0"/>
              <a:t> </a:t>
            </a:r>
            <a:r>
              <a:rPr lang="en-US" sz="1050" b="1" dirty="0" smtClean="0"/>
              <a:t>void</a:t>
            </a:r>
            <a:r>
              <a:rPr lang="en-US" sz="1050" dirty="0" smtClean="0"/>
              <a:t> Main(</a:t>
            </a:r>
            <a:r>
              <a:rPr lang="en-US" sz="1050" b="1" dirty="0" smtClean="0"/>
              <a:t>string</a:t>
            </a:r>
            <a:r>
              <a:rPr lang="en-US" sz="1050" dirty="0" smtClean="0"/>
              <a:t>[] </a:t>
            </a:r>
            <a:r>
              <a:rPr lang="en-US" sz="1050" dirty="0" err="1" smtClean="0"/>
              <a:t>args</a:t>
            </a:r>
            <a:r>
              <a:rPr lang="en-US" sz="1050" dirty="0" smtClean="0"/>
              <a:t>)  </a:t>
            </a:r>
          </a:p>
          <a:p>
            <a:pPr marL="0" indent="0">
              <a:buFont typeface="Wingdings" pitchFamily="2" charset="2"/>
              <a:buNone/>
            </a:pPr>
            <a:r>
              <a:rPr lang="en-US" sz="1050" dirty="0" smtClean="0"/>
              <a:t>        {  </a:t>
            </a:r>
          </a:p>
          <a:p>
            <a:pPr marL="0" indent="0">
              <a:buFont typeface="Wingdings" pitchFamily="2" charset="2"/>
              <a:buNone/>
            </a:pPr>
            <a:r>
              <a:rPr lang="en-US" sz="1050" dirty="0" smtClean="0"/>
              <a:t>            Account a1 = </a:t>
            </a:r>
            <a:r>
              <a:rPr lang="en-US" sz="1050" b="1" dirty="0" smtClean="0"/>
              <a:t>new</a:t>
            </a:r>
            <a:r>
              <a:rPr lang="en-US" sz="1050" dirty="0" smtClean="0"/>
              <a:t> Account(101, "</a:t>
            </a:r>
            <a:r>
              <a:rPr lang="en-US" sz="1050" dirty="0" err="1" smtClean="0"/>
              <a:t>Sonoo</a:t>
            </a:r>
            <a:r>
              <a:rPr lang="en-US" sz="1050" dirty="0" smtClean="0"/>
              <a:t>");  </a:t>
            </a:r>
          </a:p>
          <a:p>
            <a:pPr marL="0" indent="0">
              <a:buFont typeface="Wingdings" pitchFamily="2" charset="2"/>
              <a:buNone/>
            </a:pPr>
            <a:r>
              <a:rPr lang="en-US" sz="1050" dirty="0" smtClean="0"/>
              <a:t>            Account a2 = </a:t>
            </a:r>
            <a:r>
              <a:rPr lang="en-US" sz="1050" b="1" dirty="0" smtClean="0"/>
              <a:t>new</a:t>
            </a:r>
            <a:r>
              <a:rPr lang="en-US" sz="1050" dirty="0" smtClean="0"/>
              <a:t> Account(102, "Mahesh");  </a:t>
            </a:r>
          </a:p>
          <a:p>
            <a:pPr marL="0" indent="0">
              <a:buFont typeface="Wingdings" pitchFamily="2" charset="2"/>
              <a:buNone/>
            </a:pPr>
            <a:r>
              <a:rPr lang="en-US" sz="1050" dirty="0" smtClean="0"/>
              <a:t>            Account a3 = </a:t>
            </a:r>
            <a:r>
              <a:rPr lang="en-US" sz="1050" b="1" dirty="0" smtClean="0"/>
              <a:t>new</a:t>
            </a:r>
            <a:r>
              <a:rPr lang="en-US" sz="1050" dirty="0" smtClean="0"/>
              <a:t> Account(103, "</a:t>
            </a:r>
            <a:r>
              <a:rPr lang="en-US" sz="1050" dirty="0" err="1" smtClean="0"/>
              <a:t>Ajeet</a:t>
            </a:r>
            <a:r>
              <a:rPr lang="en-US" sz="1050" dirty="0" smtClean="0"/>
              <a:t>");  </a:t>
            </a:r>
          </a:p>
          <a:p>
            <a:pPr marL="0" indent="0">
              <a:buFont typeface="Wingdings" pitchFamily="2" charset="2"/>
              <a:buNone/>
            </a:pPr>
            <a:r>
              <a:rPr lang="en-US" sz="1050" dirty="0" smtClean="0"/>
              <a:t>            a1.display();  </a:t>
            </a:r>
          </a:p>
          <a:p>
            <a:pPr marL="0" indent="0">
              <a:buFont typeface="Wingdings" pitchFamily="2" charset="2"/>
              <a:buNone/>
            </a:pPr>
            <a:r>
              <a:rPr lang="en-US" sz="1050" dirty="0" smtClean="0"/>
              <a:t>            a2.display();  </a:t>
            </a:r>
          </a:p>
          <a:p>
            <a:pPr marL="0" indent="0">
              <a:buFont typeface="Wingdings" pitchFamily="2" charset="2"/>
              <a:buNone/>
            </a:pPr>
            <a:r>
              <a:rPr lang="en-US" sz="1050" dirty="0" smtClean="0"/>
              <a:t>            a3.display();  </a:t>
            </a:r>
          </a:p>
          <a:p>
            <a:pPr marL="0" indent="0">
              <a:buFont typeface="Wingdings" pitchFamily="2" charset="2"/>
              <a:buNone/>
            </a:pPr>
            <a:r>
              <a:rPr lang="en-US" sz="1050" dirty="0" smtClean="0"/>
              <a:t>            </a:t>
            </a:r>
            <a:r>
              <a:rPr lang="en-US" sz="1050" dirty="0" err="1" smtClean="0"/>
              <a:t>Console.WriteLine</a:t>
            </a:r>
            <a:r>
              <a:rPr lang="en-US" sz="1050" dirty="0" smtClean="0"/>
              <a:t>("Total Objects are: "+</a:t>
            </a:r>
            <a:r>
              <a:rPr lang="en-US" sz="1050" dirty="0" err="1" smtClean="0"/>
              <a:t>Account.count</a:t>
            </a:r>
            <a:r>
              <a:rPr lang="en-US" sz="1050" dirty="0" smtClean="0"/>
              <a:t>);  </a:t>
            </a:r>
          </a:p>
          <a:p>
            <a:pPr marL="0" indent="0">
              <a:buFont typeface="Wingdings" pitchFamily="2" charset="2"/>
              <a:buNone/>
            </a:pPr>
            <a:r>
              <a:rPr lang="en-US" sz="1050" dirty="0" smtClean="0"/>
              <a:t>        }  </a:t>
            </a:r>
          </a:p>
          <a:p>
            <a:pPr marL="0" indent="0">
              <a:buFont typeface="Wingdings" pitchFamily="2" charset="2"/>
              <a:buNone/>
            </a:pPr>
            <a:r>
              <a:rPr lang="en-US" sz="1050" dirty="0" smtClean="0"/>
              <a:t>    }  </a:t>
            </a:r>
          </a:p>
          <a:p>
            <a:pPr marL="0" indent="0">
              <a:buFont typeface="Wingdings" pitchFamily="2" charset="2"/>
              <a:buNone/>
            </a:pPr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88344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Function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&lt;access-specifier&gt;&lt;</a:t>
            </a:r>
            <a:r>
              <a:rPr lang="en-US" b="1" dirty="0"/>
              <a:t>return</a:t>
            </a:r>
            <a:r>
              <a:rPr lang="en-US" dirty="0"/>
              <a:t>-type&gt;</a:t>
            </a:r>
            <a:r>
              <a:rPr lang="en-US" dirty="0" err="1"/>
              <a:t>FunctionName</a:t>
            </a:r>
            <a:r>
              <a:rPr lang="en-US" dirty="0"/>
              <a:t>(&lt;parameters&gt;)  </a:t>
            </a:r>
          </a:p>
          <a:p>
            <a:r>
              <a:rPr lang="en-US" dirty="0"/>
              <a:t>{  </a:t>
            </a:r>
          </a:p>
          <a:p>
            <a:r>
              <a:rPr lang="en-US" dirty="0"/>
              <a:t>// function body  </a:t>
            </a:r>
          </a:p>
          <a:p>
            <a:r>
              <a:rPr lang="en-US" dirty="0"/>
              <a:t>// return statement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3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2819400" cy="5207000"/>
          </a:xfrm>
        </p:spPr>
        <p:txBody>
          <a:bodyPr/>
          <a:lstStyle/>
          <a:p>
            <a:r>
              <a:rPr lang="en-US" dirty="0"/>
              <a:t>A static method is declared with the help of static keyword. Static methods are accessed with the name of the class. A static method can access static and non-static fields, static fields are directly accessed by the static method without class name whereas non-static fields require objects.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19500" y="1066800"/>
            <a:ext cx="8280400" cy="520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System;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</a:t>
            </a:r>
            <a:r>
              <a:rPr lang="en-US" dirty="0" err="1"/>
              <a:t>Nparks</a:t>
            </a:r>
            <a:r>
              <a:rPr lang="en-US" dirty="0"/>
              <a:t>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static public </a:t>
            </a:r>
            <a:r>
              <a:rPr lang="en-US" dirty="0" err="1"/>
              <a:t>int</a:t>
            </a:r>
            <a:r>
              <a:rPr lang="en-US" dirty="0"/>
              <a:t> t = 104;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// Creating static method</a:t>
            </a:r>
          </a:p>
          <a:p>
            <a:r>
              <a:rPr lang="en-US" dirty="0"/>
              <a:t>    // Using static keyword</a:t>
            </a:r>
          </a:p>
          <a:p>
            <a:r>
              <a:rPr lang="en-US" dirty="0"/>
              <a:t>    public static void total()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("Total number of national parks"+</a:t>
            </a:r>
          </a:p>
          <a:p>
            <a:r>
              <a:rPr lang="en-US" dirty="0"/>
              <a:t>                           " present in India is :{0}", t);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// Driver Class</a:t>
            </a:r>
          </a:p>
          <a:p>
            <a:r>
              <a:rPr lang="en-US" dirty="0"/>
              <a:t>public class GFG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// Main Method</a:t>
            </a:r>
          </a:p>
          <a:p>
            <a:r>
              <a:rPr lang="en-US" dirty="0"/>
              <a:t>    static public void Main()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// Accessing the static method</a:t>
            </a:r>
          </a:p>
          <a:p>
            <a:r>
              <a:rPr lang="en-US" dirty="0"/>
              <a:t>        // using its class name</a:t>
            </a:r>
          </a:p>
          <a:p>
            <a:r>
              <a:rPr lang="en-US" dirty="0"/>
              <a:t>        </a:t>
            </a:r>
            <a:r>
              <a:rPr lang="en-US" dirty="0" err="1"/>
              <a:t>Nparks.total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72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r>
              <a:rPr lang="en-US" dirty="0"/>
              <a:t>C# static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4521200" cy="5207000"/>
          </a:xfrm>
        </p:spPr>
        <p:txBody>
          <a:bodyPr/>
          <a:lstStyle/>
          <a:p>
            <a:r>
              <a:rPr lang="en-US" dirty="0"/>
              <a:t>Points to remember for C# static class</a:t>
            </a:r>
          </a:p>
          <a:p>
            <a:r>
              <a:rPr lang="en-US" dirty="0"/>
              <a:t>C# static class contains only static members.</a:t>
            </a:r>
          </a:p>
          <a:p>
            <a:r>
              <a:rPr lang="en-US" dirty="0"/>
              <a:t>C# static class cannot be instantiated.</a:t>
            </a:r>
          </a:p>
          <a:p>
            <a:r>
              <a:rPr lang="en-US" dirty="0"/>
              <a:t>C# static class is sealed.</a:t>
            </a:r>
          </a:p>
          <a:p>
            <a:r>
              <a:rPr lang="en-US" dirty="0"/>
              <a:t>C# static class cannot contain instance constructors.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22800" y="965200"/>
            <a:ext cx="7112000" cy="520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using</a:t>
            </a:r>
            <a:r>
              <a:rPr lang="en-US" dirty="0"/>
              <a:t> System;  </a:t>
            </a:r>
          </a:p>
          <a:p>
            <a:r>
              <a:rPr lang="en-US" dirty="0"/>
              <a:t>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MyMath</a:t>
            </a:r>
            <a:r>
              <a:rPr lang="en-US" dirty="0"/>
              <a:t>  </a:t>
            </a:r>
          </a:p>
          <a:p>
            <a:r>
              <a:rPr lang="en-US" dirty="0"/>
              <a:t>    {  </a:t>
            </a:r>
          </a:p>
          <a:p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float</a:t>
            </a:r>
            <a:r>
              <a:rPr lang="en-US" dirty="0"/>
              <a:t> PI=3.14f;   </a:t>
            </a:r>
          </a:p>
          <a:p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cube(</a:t>
            </a:r>
            <a:r>
              <a:rPr lang="en-US" b="1" dirty="0" err="1"/>
              <a:t>int</a:t>
            </a:r>
            <a:r>
              <a:rPr lang="en-US" dirty="0"/>
              <a:t> n){</a:t>
            </a:r>
            <a:r>
              <a:rPr lang="en-US" b="1" dirty="0"/>
              <a:t>return</a:t>
            </a:r>
            <a:r>
              <a:rPr lang="en-US" dirty="0"/>
              <a:t> n*n*n;}  </a:t>
            </a:r>
          </a:p>
          <a:p>
            <a:r>
              <a:rPr lang="en-US" dirty="0"/>
              <a:t>    }  </a:t>
            </a:r>
          </a:p>
          <a:p>
            <a:r>
              <a:rPr lang="en-US" dirty="0"/>
              <a:t>  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TestMyMath</a:t>
            </a:r>
            <a:r>
              <a:rPr lang="en-US" dirty="0"/>
              <a:t>{  </a:t>
            </a:r>
          </a:p>
          <a:p>
            <a:r>
              <a:rPr lang="en-US" dirty="0"/>
              <a:t>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</a:t>
            </a:r>
            <a:r>
              <a:rPr lang="en-US" b="1" dirty="0"/>
              <a:t>string</a:t>
            </a:r>
            <a:r>
              <a:rPr lang="en-US" dirty="0"/>
              <a:t>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dirty="0"/>
              <a:t>        {  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Console.WriteLine</a:t>
            </a:r>
            <a:r>
              <a:rPr lang="en-US" dirty="0"/>
              <a:t>("Value of PI is: "+</a:t>
            </a:r>
            <a:r>
              <a:rPr lang="en-US" dirty="0" err="1"/>
              <a:t>MyMath.PI</a:t>
            </a:r>
            <a:r>
              <a:rPr lang="en-US" dirty="0"/>
              <a:t>);  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Console.WriteLine</a:t>
            </a:r>
            <a:r>
              <a:rPr lang="en-US" dirty="0"/>
              <a:t>("Cube of 3 is: " + </a:t>
            </a:r>
            <a:r>
              <a:rPr lang="en-US" dirty="0" err="1"/>
              <a:t>MyMath.cube</a:t>
            </a:r>
            <a:r>
              <a:rPr lang="en-US" dirty="0"/>
              <a:t>(3));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/>
              <a:t>    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Static Constructor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17500" y="929516"/>
            <a:ext cx="4965700" cy="527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C# Program to illustrate calling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 Static constructor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G1 {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It is invoked before the first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instance constructor is run.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G1()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The following statement produces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the first line of output,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and the line occurs only once.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 of Static Constructor"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Instance constructor.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G1(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"Instance Constructor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j);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Instance method.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g1_detail(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branch)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"Name: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name +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Branch: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branch;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775200" y="1598860"/>
            <a:ext cx="4965700" cy="287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18288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31520" indent="-18288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05840" indent="-18288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280160" indent="-18288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600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900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200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500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public static void Main()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        // Here Both Static and instance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        // constructors are invoked for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        // first instance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 dirty="0">
                <a:solidFill>
                  <a:srgbClr val="008200"/>
                </a:solidFill>
                <a:latin typeface="Consolas" panose="020B0609020204030204" pitchFamily="49" charset="0"/>
              </a:rPr>
              <a:t>G1 </a:t>
            </a:r>
            <a:r>
              <a:rPr lang="en-US" altLang="en-US" sz="1100" b="1" dirty="0" err="1">
                <a:solidFill>
                  <a:srgbClr val="008200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1100" b="1" dirty="0">
                <a:solidFill>
                  <a:srgbClr val="008200"/>
                </a:solidFill>
                <a:latin typeface="Consolas" panose="020B0609020204030204" pitchFamily="49" charset="0"/>
              </a:rPr>
              <a:t> = new G1(1);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 dirty="0" err="1">
                <a:solidFill>
                  <a:srgbClr val="0082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altLang="en-US" sz="1100" b="1" dirty="0">
                <a:solidFill>
                  <a:srgbClr val="008200"/>
                </a:solidFill>
                <a:latin typeface="Consolas" panose="020B0609020204030204" pitchFamily="49" charset="0"/>
              </a:rPr>
              <a:t>(obj.g1_detail("Sunil", "CSE"));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        // Here only instance constructor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        // will be invoked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8200"/>
                </a:solidFill>
                <a:latin typeface="Consolas" panose="020B0609020204030204" pitchFamily="49" charset="0"/>
              </a:rPr>
              <a:t>        G1 </a:t>
            </a:r>
            <a:r>
              <a:rPr lang="en-US" altLang="en-US" sz="1100" b="1" dirty="0" err="1">
                <a:solidFill>
                  <a:srgbClr val="008200"/>
                </a:solidFill>
                <a:latin typeface="Consolas" panose="020B0609020204030204" pitchFamily="49" charset="0"/>
              </a:rPr>
              <a:t>ob</a:t>
            </a:r>
            <a:r>
              <a:rPr lang="en-US" altLang="en-US" sz="1100" b="1" dirty="0">
                <a:solidFill>
                  <a:srgbClr val="008200"/>
                </a:solidFill>
                <a:latin typeface="Consolas" panose="020B0609020204030204" pitchFamily="49" charset="0"/>
              </a:rPr>
              <a:t> = new G1(2);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 dirty="0" err="1">
                <a:solidFill>
                  <a:srgbClr val="0082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altLang="en-US" sz="1100" b="1" dirty="0">
                <a:solidFill>
                  <a:srgbClr val="008200"/>
                </a:solidFill>
                <a:latin typeface="Consolas" panose="020B0609020204030204" pitchFamily="49" charset="0"/>
              </a:rPr>
              <a:t>(ob.g1_detail("</a:t>
            </a:r>
            <a:r>
              <a:rPr lang="en-US" altLang="en-US" sz="1100" b="1" dirty="0" err="1">
                <a:solidFill>
                  <a:srgbClr val="008200"/>
                </a:solidFill>
                <a:latin typeface="Consolas" panose="020B0609020204030204" pitchFamily="49" charset="0"/>
              </a:rPr>
              <a:t>Sweta</a:t>
            </a:r>
            <a:r>
              <a:rPr lang="en-US" altLang="en-US" sz="1100" b="1" dirty="0">
                <a:solidFill>
                  <a:srgbClr val="008200"/>
                </a:solidFill>
                <a:latin typeface="Consolas" panose="020B0609020204030204" pitchFamily="49" charset="0"/>
              </a:rPr>
              <a:t>", "ECE"));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}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165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r>
              <a:rPr lang="en-US" dirty="0"/>
              <a:t>Enumeration (or </a:t>
            </a:r>
            <a:r>
              <a:rPr lang="en-US" dirty="0" err="1"/>
              <a:t>enum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>
            <a:normAutofit/>
          </a:bodyPr>
          <a:lstStyle/>
          <a:p>
            <a:r>
              <a:rPr lang="en-US" dirty="0"/>
              <a:t>Enumeration (or </a:t>
            </a:r>
            <a:r>
              <a:rPr lang="en-US" dirty="0" err="1"/>
              <a:t>enum</a:t>
            </a:r>
            <a:r>
              <a:rPr lang="en-US" dirty="0"/>
              <a:t>) is a value data type in C#. It is mainly used to assign the names or string values to integral constants, that make a program easy to read and maintain.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4 suits in a deck of playing cards may be 4 enumerators named Club, Diamond, Heart, and Spade, belonging to an enumerated type named Suit. 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examples include natural enumerated types (like the planets, days of the week, colors, directions, etc.).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objective of </a:t>
            </a:r>
            <a:r>
              <a:rPr lang="en-US" dirty="0" err="1"/>
              <a:t>enum</a:t>
            </a:r>
            <a:r>
              <a:rPr lang="en-US" dirty="0"/>
              <a:t> is to define our own data types(Enumerated Data Types). </a:t>
            </a:r>
            <a:endParaRPr lang="en-US" dirty="0" smtClean="0"/>
          </a:p>
          <a:p>
            <a:r>
              <a:rPr lang="en-US" dirty="0" smtClean="0"/>
              <a:t>Enumeration </a:t>
            </a:r>
            <a:r>
              <a:rPr lang="en-US" dirty="0"/>
              <a:t>is declared using </a:t>
            </a:r>
            <a:r>
              <a:rPr lang="en-US" dirty="0" err="1"/>
              <a:t>enum</a:t>
            </a:r>
            <a:r>
              <a:rPr lang="en-US" dirty="0"/>
              <a:t> keyword directly inside a namespace, class, or structure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Enum_variable</a:t>
            </a:r>
            <a:endParaRPr lang="en-US" dirty="0"/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     string_1...;</a:t>
            </a:r>
          </a:p>
          <a:p>
            <a:pPr lvl="1"/>
            <a:r>
              <a:rPr lang="en-US" dirty="0"/>
              <a:t>     string_2...;</a:t>
            </a:r>
          </a:p>
          <a:p>
            <a:pPr lvl="1"/>
            <a:r>
              <a:rPr lang="en-US" dirty="0"/>
              <a:t>     .</a:t>
            </a:r>
          </a:p>
          <a:p>
            <a:pPr lvl="1"/>
            <a:r>
              <a:rPr lang="en-US" dirty="0"/>
              <a:t>     .</a:t>
            </a:r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5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685" y="1553029"/>
            <a:ext cx="6415444" cy="1973942"/>
          </a:xfrm>
        </p:spPr>
        <p:txBody>
          <a:bodyPr>
            <a:noAutofit/>
          </a:bodyPr>
          <a:lstStyle/>
          <a:p>
            <a:pPr algn="r"/>
            <a:r>
              <a:rPr lang="en-US" sz="2400" dirty="0"/>
              <a:t>The value of </a:t>
            </a:r>
            <a:r>
              <a:rPr lang="en-US" sz="2400" dirty="0" err="1"/>
              <a:t>jan</a:t>
            </a:r>
            <a:r>
              <a:rPr lang="en-US" sz="2400" dirty="0"/>
              <a:t> in month </a:t>
            </a:r>
            <a:r>
              <a:rPr lang="en-US" sz="2400" dirty="0" err="1"/>
              <a:t>enum</a:t>
            </a:r>
            <a:r>
              <a:rPr lang="en-US" sz="2400" dirty="0"/>
              <a:t> is 0</a:t>
            </a:r>
            <a:br>
              <a:rPr lang="en-US" sz="2400" dirty="0"/>
            </a:br>
            <a:r>
              <a:rPr lang="en-US" sz="2400" dirty="0"/>
              <a:t>The value of </a:t>
            </a:r>
            <a:r>
              <a:rPr lang="en-US" sz="2400" dirty="0" err="1"/>
              <a:t>feb</a:t>
            </a:r>
            <a:r>
              <a:rPr lang="en-US" sz="2400" dirty="0"/>
              <a:t> in month </a:t>
            </a:r>
            <a:r>
              <a:rPr lang="en-US" sz="2400" dirty="0" err="1"/>
              <a:t>enum</a:t>
            </a:r>
            <a:r>
              <a:rPr lang="en-US" sz="2400" dirty="0"/>
              <a:t> is 1</a:t>
            </a:r>
            <a:br>
              <a:rPr lang="en-US" sz="2400" dirty="0"/>
            </a:br>
            <a:r>
              <a:rPr lang="en-US" sz="2400" dirty="0"/>
              <a:t>The value of mar in month </a:t>
            </a:r>
            <a:r>
              <a:rPr lang="en-US" sz="2400" dirty="0" err="1"/>
              <a:t>enum</a:t>
            </a:r>
            <a:r>
              <a:rPr lang="en-US" sz="2400" dirty="0"/>
              <a:t> is 2</a:t>
            </a:r>
            <a:br>
              <a:rPr lang="en-US" sz="2400" dirty="0"/>
            </a:br>
            <a:r>
              <a:rPr lang="en-US" sz="2400" dirty="0"/>
              <a:t>The value of </a:t>
            </a:r>
            <a:r>
              <a:rPr lang="en-US" sz="2400" dirty="0" err="1"/>
              <a:t>apr</a:t>
            </a:r>
            <a:r>
              <a:rPr lang="en-US" sz="2400" dirty="0"/>
              <a:t> in month </a:t>
            </a:r>
            <a:r>
              <a:rPr lang="en-US" sz="2400" dirty="0" err="1"/>
              <a:t>enum</a:t>
            </a:r>
            <a:r>
              <a:rPr lang="en-US" sz="2400" dirty="0"/>
              <a:t> is 3</a:t>
            </a:r>
            <a:br>
              <a:rPr lang="en-US" sz="2400" dirty="0"/>
            </a:br>
            <a:r>
              <a:rPr lang="en-US" sz="2400" dirty="0"/>
              <a:t>The value of may in month </a:t>
            </a:r>
            <a:r>
              <a:rPr lang="en-US" sz="2400" dirty="0" err="1"/>
              <a:t>enum</a:t>
            </a:r>
            <a:r>
              <a:rPr lang="en-US" sz="2400" dirty="0"/>
              <a:t> is 4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17500" y="965200"/>
            <a:ext cx="116078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C# program to illustrate the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enums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with their default values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ConsoleApplication1 {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making an enumerator 'month'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following are the data members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mar,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may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 {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Main Method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getting the integer values of data members..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"The value of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in month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month.jan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"The value of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feb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in month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month.feb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"The value of mar in month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month.mar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"The value of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in month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month.apr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"The value of may in month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month.may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7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17500" y="965200"/>
            <a:ext cx="116078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C# program to illustrate the Enums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ConsoleApplication2 {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Perimeter {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declaring enum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circle,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peri(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val, shapes s1)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checking for shape to be circle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(s1 == 0)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Output the circumference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Console.WriteLine(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"Circumference of the circle is 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* 3.14 * val);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else output the perimeter of the square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Console.WriteLine(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"Perimeter of the square is 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 * val);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17500" y="965200"/>
            <a:ext cx="116078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 {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Main Method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Perimeter a1 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Perimeter();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a1.peri(3,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Perimeter.shapes.circle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a1.peri(4,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Perimeter.shapes.square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873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46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1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4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6332"/>
            <a:ext cx="10899648" cy="683768"/>
          </a:xfrm>
        </p:spPr>
        <p:txBody>
          <a:bodyPr>
            <a:normAutofit/>
          </a:bodyPr>
          <a:lstStyle/>
          <a:p>
            <a:r>
              <a:rPr lang="en-US" sz="2000" dirty="0"/>
              <a:t>C# Function: using no parameter and return </a:t>
            </a:r>
            <a:r>
              <a:rPr lang="en-US" sz="2000" dirty="0" smtClean="0"/>
              <a:t>type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using System;  </a:t>
            </a:r>
          </a:p>
          <a:p>
            <a:pPr>
              <a:buNone/>
            </a:pPr>
            <a:r>
              <a:rPr lang="en-US" dirty="0"/>
              <a:t>namespace </a:t>
            </a:r>
            <a:r>
              <a:rPr lang="en-US" dirty="0" err="1"/>
              <a:t>FunctionExample</a:t>
            </a: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{  </a:t>
            </a:r>
          </a:p>
          <a:p>
            <a:pPr>
              <a:buNone/>
            </a:pPr>
            <a:r>
              <a:rPr lang="en-US" dirty="0"/>
              <a:t>    class Program  </a:t>
            </a:r>
          </a:p>
          <a:p>
            <a:pPr>
              <a:buNone/>
            </a:pPr>
            <a:r>
              <a:rPr lang="en-US" dirty="0"/>
              <a:t>    {  </a:t>
            </a:r>
          </a:p>
          <a:p>
            <a:pPr>
              <a:buNone/>
            </a:pPr>
            <a:r>
              <a:rPr lang="en-US" dirty="0"/>
              <a:t>        // User defined function without return type  </a:t>
            </a:r>
          </a:p>
          <a:p>
            <a:pPr>
              <a:buNone/>
            </a:pPr>
            <a:r>
              <a:rPr lang="en-US" dirty="0"/>
              <a:t>        public void Show() // No Parameter  </a:t>
            </a:r>
          </a:p>
          <a:p>
            <a:pPr>
              <a:buNone/>
            </a:pPr>
            <a:r>
              <a:rPr lang="en-US" dirty="0"/>
              <a:t>        {  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("This is non parameterized function");  </a:t>
            </a:r>
          </a:p>
          <a:p>
            <a:pPr>
              <a:buNone/>
            </a:pPr>
            <a:r>
              <a:rPr lang="en-US" dirty="0"/>
              <a:t>            // No return statement  </a:t>
            </a:r>
          </a:p>
          <a:p>
            <a:pPr>
              <a:buNone/>
            </a:pPr>
            <a:r>
              <a:rPr lang="en-US" dirty="0"/>
              <a:t>        }  </a:t>
            </a:r>
          </a:p>
          <a:p>
            <a:pPr>
              <a:buNone/>
            </a:pPr>
            <a:r>
              <a:rPr lang="en-US" dirty="0"/>
              <a:t>        // Main function, execution entry point of the program  </a:t>
            </a:r>
          </a:p>
          <a:p>
            <a:pPr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  </a:t>
            </a:r>
          </a:p>
          <a:p>
            <a:pPr>
              <a:buNone/>
            </a:pPr>
            <a:r>
              <a:rPr lang="en-US" dirty="0"/>
              <a:t>        {  </a:t>
            </a:r>
          </a:p>
          <a:p>
            <a:pPr>
              <a:buNone/>
            </a:pPr>
            <a:r>
              <a:rPr lang="en-US" dirty="0"/>
              <a:t>            Program </a:t>
            </a:r>
            <a:r>
              <a:rPr lang="en-US" dirty="0" err="1"/>
              <a:t>program</a:t>
            </a:r>
            <a:r>
              <a:rPr lang="en-US" dirty="0"/>
              <a:t> = new Program(); // Creating Object  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program.Show</a:t>
            </a:r>
            <a:r>
              <a:rPr lang="en-US" dirty="0"/>
              <a:t>(); // Calling Function             </a:t>
            </a:r>
          </a:p>
          <a:p>
            <a:pPr>
              <a:buNone/>
            </a:pPr>
            <a:r>
              <a:rPr lang="en-US" dirty="0"/>
              <a:t>        }  </a:t>
            </a:r>
          </a:p>
          <a:p>
            <a:pPr>
              <a:buNone/>
            </a:pPr>
            <a:r>
              <a:rPr lang="en-US" dirty="0"/>
              <a:t>    }  </a:t>
            </a:r>
          </a:p>
          <a:p>
            <a:pPr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129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26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68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81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27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8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2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68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80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10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2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16332"/>
            <a:ext cx="11734800" cy="683768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parameter but no return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namespace</a:t>
            </a:r>
            <a:r>
              <a:rPr lang="en-US" dirty="0"/>
              <a:t> </a:t>
            </a:r>
            <a:r>
              <a:rPr lang="en-US" dirty="0" err="1"/>
              <a:t>FunctionExample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{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/>
              <a:t>class</a:t>
            </a:r>
            <a:r>
              <a:rPr lang="en-US" dirty="0"/>
              <a:t> Program  </a:t>
            </a:r>
          </a:p>
          <a:p>
            <a:pPr>
              <a:buNone/>
            </a:pPr>
            <a:r>
              <a:rPr lang="en-US" dirty="0"/>
              <a:t>    {  </a:t>
            </a:r>
          </a:p>
          <a:p>
            <a:pPr>
              <a:buNone/>
            </a:pPr>
            <a:r>
              <a:rPr lang="en-US" dirty="0"/>
              <a:t>        // User defined function without return type  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Show(</a:t>
            </a:r>
            <a:r>
              <a:rPr lang="en-US" b="1" dirty="0"/>
              <a:t>string</a:t>
            </a:r>
            <a:r>
              <a:rPr lang="en-US" dirty="0"/>
              <a:t> message)  </a:t>
            </a:r>
          </a:p>
          <a:p>
            <a:pPr>
              <a:buNone/>
            </a:pPr>
            <a:r>
              <a:rPr lang="en-US" dirty="0"/>
              <a:t>        {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/>
              <a:t>Console.WriteLine</a:t>
            </a:r>
            <a:r>
              <a:rPr lang="en-US" dirty="0"/>
              <a:t>("Hello " + message);  </a:t>
            </a:r>
          </a:p>
          <a:p>
            <a:pPr>
              <a:buNone/>
            </a:pPr>
            <a:r>
              <a:rPr lang="en-US" dirty="0"/>
              <a:t>            // No return statement  </a:t>
            </a:r>
          </a:p>
          <a:p>
            <a:pPr>
              <a:buNone/>
            </a:pPr>
            <a:r>
              <a:rPr lang="en-US" dirty="0"/>
              <a:t>        }  </a:t>
            </a:r>
          </a:p>
          <a:p>
            <a:pPr>
              <a:buNone/>
            </a:pPr>
            <a:r>
              <a:rPr lang="en-US" dirty="0"/>
              <a:t>       // Main function, execution entry point of the program  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</a:t>
            </a:r>
            <a:r>
              <a:rPr lang="en-US" b="1" dirty="0"/>
              <a:t>string</a:t>
            </a:r>
            <a:r>
              <a:rPr lang="en-US" dirty="0"/>
              <a:t>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pPr>
              <a:buNone/>
            </a:pPr>
            <a:r>
              <a:rPr lang="en-US" dirty="0"/>
              <a:t>        {  </a:t>
            </a:r>
          </a:p>
          <a:p>
            <a:pPr>
              <a:buNone/>
            </a:pPr>
            <a:r>
              <a:rPr lang="en-US" dirty="0"/>
              <a:t>            Program </a:t>
            </a:r>
            <a:r>
              <a:rPr lang="en-US" dirty="0" err="1"/>
              <a:t>program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Program(); // Creating Object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/>
              <a:t>program.Show</a:t>
            </a:r>
            <a:r>
              <a:rPr lang="en-US" dirty="0"/>
              <a:t>("Rahul Kumar"); // Calling Function             </a:t>
            </a:r>
          </a:p>
          <a:p>
            <a:pPr>
              <a:buNone/>
            </a:pPr>
            <a:r>
              <a:rPr lang="en-US" dirty="0"/>
              <a:t>        }  </a:t>
            </a:r>
          </a:p>
          <a:p>
            <a:pPr>
              <a:buNone/>
            </a:pPr>
            <a:r>
              <a:rPr lang="en-US" dirty="0"/>
              <a:t>    }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20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23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94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98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73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43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134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3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0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parameter and return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/>
              <a:t>using</a:t>
            </a:r>
            <a:r>
              <a:rPr lang="en-US" dirty="0"/>
              <a:t> System;  </a:t>
            </a:r>
          </a:p>
          <a:p>
            <a:pPr>
              <a:buNone/>
            </a:pPr>
            <a:r>
              <a:rPr lang="en-US" b="1" dirty="0"/>
              <a:t>namespace</a:t>
            </a:r>
            <a:r>
              <a:rPr lang="en-US" dirty="0"/>
              <a:t> </a:t>
            </a:r>
            <a:r>
              <a:rPr lang="en-US" dirty="0" err="1"/>
              <a:t>FunctionExample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{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/>
              <a:t>class</a:t>
            </a:r>
            <a:r>
              <a:rPr lang="en-US" dirty="0"/>
              <a:t> Program  </a:t>
            </a:r>
          </a:p>
          <a:p>
            <a:pPr>
              <a:buNone/>
            </a:pPr>
            <a:r>
              <a:rPr lang="en-US" dirty="0"/>
              <a:t>    {  </a:t>
            </a:r>
          </a:p>
          <a:p>
            <a:pPr>
              <a:buNone/>
            </a:pPr>
            <a:r>
              <a:rPr lang="en-US" dirty="0"/>
              <a:t>        // User defined function  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string</a:t>
            </a:r>
            <a:r>
              <a:rPr lang="en-US" dirty="0"/>
              <a:t> Show(</a:t>
            </a:r>
            <a:r>
              <a:rPr lang="en-US" b="1" dirty="0"/>
              <a:t>string</a:t>
            </a:r>
            <a:r>
              <a:rPr lang="en-US" dirty="0"/>
              <a:t> message)  </a:t>
            </a:r>
          </a:p>
          <a:p>
            <a:pPr>
              <a:buNone/>
            </a:pPr>
            <a:r>
              <a:rPr lang="en-US" dirty="0"/>
              <a:t>        {  </a:t>
            </a:r>
          </a:p>
          <a:p>
            <a:pPr>
              <a:buNone/>
            </a:pPr>
            <a:r>
              <a:rPr lang="en-US" dirty="0"/>
              <a:t>         </a:t>
            </a:r>
            <a:r>
              <a:rPr lang="en-US" dirty="0" err="1"/>
              <a:t>Console.WriteLine</a:t>
            </a:r>
            <a:r>
              <a:rPr lang="en-US" dirty="0"/>
              <a:t>("Inside Show Function");  </a:t>
            </a:r>
          </a:p>
          <a:p>
            <a:pPr>
              <a:buNone/>
            </a:pPr>
            <a:r>
              <a:rPr lang="en-US" dirty="0"/>
              <a:t>         </a:t>
            </a:r>
            <a:r>
              <a:rPr lang="en-US" b="1" dirty="0"/>
              <a:t>return</a:t>
            </a:r>
            <a:r>
              <a:rPr lang="en-US" dirty="0"/>
              <a:t> message;  </a:t>
            </a:r>
          </a:p>
          <a:p>
            <a:pPr>
              <a:buNone/>
            </a:pPr>
            <a:r>
              <a:rPr lang="en-US" dirty="0"/>
              <a:t>        }  </a:t>
            </a:r>
          </a:p>
          <a:p>
            <a:pPr>
              <a:buNone/>
            </a:pPr>
            <a:r>
              <a:rPr lang="en-US" dirty="0"/>
              <a:t>        // Main function, execution entry point of the program  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</a:t>
            </a:r>
            <a:r>
              <a:rPr lang="en-US" b="1" dirty="0"/>
              <a:t>string</a:t>
            </a:r>
            <a:r>
              <a:rPr lang="en-US" dirty="0"/>
              <a:t>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pPr>
              <a:buNone/>
            </a:pPr>
            <a:r>
              <a:rPr lang="en-US" dirty="0"/>
              <a:t>        {  </a:t>
            </a:r>
          </a:p>
          <a:p>
            <a:pPr>
              <a:buNone/>
            </a:pPr>
            <a:r>
              <a:rPr lang="en-US" dirty="0"/>
              <a:t>            Program </a:t>
            </a:r>
            <a:r>
              <a:rPr lang="en-US" dirty="0" err="1"/>
              <a:t>program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Program();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b="1" dirty="0"/>
              <a:t>string</a:t>
            </a:r>
            <a:r>
              <a:rPr lang="en-US" dirty="0"/>
              <a:t> message = </a:t>
            </a:r>
            <a:r>
              <a:rPr lang="en-US" dirty="0" err="1"/>
              <a:t>program.Show</a:t>
            </a:r>
            <a:r>
              <a:rPr lang="en-US" dirty="0"/>
              <a:t>("Rahul Kumar");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/>
              <a:t>Console.WriteLine</a:t>
            </a:r>
            <a:r>
              <a:rPr lang="en-US" dirty="0"/>
              <a:t>("Hello "+message);  </a:t>
            </a:r>
          </a:p>
          <a:p>
            <a:pPr>
              <a:buNone/>
            </a:pPr>
            <a:r>
              <a:rPr lang="en-US" dirty="0"/>
              <a:t>        }  </a:t>
            </a:r>
          </a:p>
          <a:p>
            <a:pPr>
              <a:buNone/>
            </a:pPr>
            <a:r>
              <a:rPr lang="en-US" dirty="0"/>
              <a:t>    }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1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r>
              <a:rPr lang="en-US" dirty="0"/>
              <a:t>C# Call By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/>
              <a:t>using System;  </a:t>
            </a:r>
          </a:p>
          <a:p>
            <a:pPr>
              <a:buNone/>
            </a:pPr>
            <a:r>
              <a:rPr lang="en-US" dirty="0"/>
              <a:t>namespace </a:t>
            </a:r>
            <a:r>
              <a:rPr lang="en-US" dirty="0" err="1"/>
              <a:t>CallByValue</a:t>
            </a: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{  </a:t>
            </a:r>
          </a:p>
          <a:p>
            <a:pPr>
              <a:buNone/>
            </a:pPr>
            <a:r>
              <a:rPr lang="en-US" dirty="0"/>
              <a:t>    class Program  </a:t>
            </a:r>
          </a:p>
          <a:p>
            <a:pPr>
              <a:buNone/>
            </a:pPr>
            <a:r>
              <a:rPr lang="en-US" dirty="0"/>
              <a:t>    {  </a:t>
            </a:r>
          </a:p>
          <a:p>
            <a:pPr>
              <a:buNone/>
            </a:pPr>
            <a:r>
              <a:rPr lang="en-US" dirty="0"/>
              <a:t>        // User defined function  </a:t>
            </a:r>
          </a:p>
          <a:p>
            <a:pPr>
              <a:buNone/>
            </a:pPr>
            <a:r>
              <a:rPr lang="en-US" dirty="0"/>
              <a:t>        public void Show(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)  </a:t>
            </a:r>
          </a:p>
          <a:p>
            <a:pPr>
              <a:buNone/>
            </a:pPr>
            <a:r>
              <a:rPr lang="en-US" dirty="0"/>
              <a:t>        {  </a:t>
            </a:r>
          </a:p>
          <a:p>
            <a:pPr>
              <a:buNone/>
            </a:pPr>
            <a:r>
              <a:rPr lang="en-US" dirty="0"/>
              <a:t>             </a:t>
            </a:r>
            <a:r>
              <a:rPr lang="en-US" dirty="0" err="1"/>
              <a:t>val</a:t>
            </a:r>
            <a:r>
              <a:rPr lang="en-US" dirty="0"/>
              <a:t> *= </a:t>
            </a:r>
            <a:r>
              <a:rPr lang="en-US" dirty="0" err="1"/>
              <a:t>val</a:t>
            </a:r>
            <a:r>
              <a:rPr lang="en-US" dirty="0"/>
              <a:t>; // Manipulating value  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("Value inside the show function "+</a:t>
            </a:r>
            <a:r>
              <a:rPr lang="en-US" dirty="0" err="1"/>
              <a:t>val</a:t>
            </a:r>
            <a:r>
              <a:rPr lang="en-US" dirty="0"/>
              <a:t>);  </a:t>
            </a:r>
          </a:p>
          <a:p>
            <a:pPr>
              <a:buNone/>
            </a:pPr>
            <a:r>
              <a:rPr lang="en-US" dirty="0"/>
              <a:t>            // No return statement  </a:t>
            </a:r>
          </a:p>
          <a:p>
            <a:pPr>
              <a:buNone/>
            </a:pPr>
            <a:r>
              <a:rPr lang="en-US" dirty="0"/>
              <a:t>        }  </a:t>
            </a:r>
          </a:p>
          <a:p>
            <a:pPr>
              <a:buNone/>
            </a:pPr>
            <a:r>
              <a:rPr lang="en-US" dirty="0"/>
              <a:t>        // Main function, execution entry point of the program  </a:t>
            </a:r>
          </a:p>
          <a:p>
            <a:pPr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  </a:t>
            </a:r>
          </a:p>
          <a:p>
            <a:pPr>
              <a:buNone/>
            </a:pPr>
            <a:r>
              <a:rPr lang="en-US" dirty="0"/>
              <a:t>        {  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50;  </a:t>
            </a:r>
          </a:p>
          <a:p>
            <a:pPr>
              <a:buNone/>
            </a:pPr>
            <a:r>
              <a:rPr lang="en-US" dirty="0"/>
              <a:t>            Program </a:t>
            </a:r>
            <a:r>
              <a:rPr lang="en-US" dirty="0" err="1"/>
              <a:t>program</a:t>
            </a:r>
            <a:r>
              <a:rPr lang="en-US" dirty="0"/>
              <a:t> = new Program(); // Creating Object  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("Value before calling the function "+</a:t>
            </a:r>
            <a:r>
              <a:rPr lang="en-US" dirty="0" err="1"/>
              <a:t>val</a:t>
            </a:r>
            <a:r>
              <a:rPr lang="en-US" dirty="0"/>
              <a:t>);  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program.Show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); // Calling Function by passing value            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("Value after calling the function " + </a:t>
            </a:r>
            <a:r>
              <a:rPr lang="en-US" dirty="0" err="1"/>
              <a:t>val</a:t>
            </a:r>
            <a:r>
              <a:rPr lang="en-US" dirty="0"/>
              <a:t>);  </a:t>
            </a:r>
          </a:p>
          <a:p>
            <a:pPr>
              <a:buNone/>
            </a:pPr>
            <a:r>
              <a:rPr lang="en-US" dirty="0"/>
              <a:t>        }  </a:t>
            </a:r>
          </a:p>
          <a:p>
            <a:pPr>
              <a:buNone/>
            </a:pPr>
            <a:r>
              <a:rPr lang="en-US" dirty="0"/>
              <a:t>    }  </a:t>
            </a:r>
          </a:p>
          <a:p>
            <a:pPr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4744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r>
              <a:rPr lang="en-US" dirty="0"/>
              <a:t>C# Call By </a:t>
            </a: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>
            <a:normAutofit fontScale="32500" lnSpcReduction="20000"/>
          </a:bodyPr>
          <a:lstStyle/>
          <a:p>
            <a:r>
              <a:rPr lang="en-US" b="1" dirty="0"/>
              <a:t>using</a:t>
            </a:r>
            <a:r>
              <a:rPr lang="en-US" dirty="0"/>
              <a:t> System;  </a:t>
            </a:r>
          </a:p>
          <a:p>
            <a:r>
              <a:rPr lang="en-US" b="1" dirty="0"/>
              <a:t>namespace</a:t>
            </a:r>
            <a:r>
              <a:rPr lang="en-US" dirty="0"/>
              <a:t> </a:t>
            </a:r>
            <a:r>
              <a:rPr lang="en-US" dirty="0" err="1"/>
              <a:t>CallByReference</a:t>
            </a:r>
            <a:r>
              <a:rPr lang="en-US" dirty="0"/>
              <a:t>  </a:t>
            </a:r>
          </a:p>
          <a:p>
            <a:r>
              <a:rPr lang="en-US" dirty="0"/>
              <a:t>{  </a:t>
            </a:r>
          </a:p>
          <a:p>
            <a:r>
              <a:rPr lang="en-US" dirty="0"/>
              <a:t>    </a:t>
            </a:r>
            <a:r>
              <a:rPr lang="en-US" b="1" dirty="0"/>
              <a:t>class</a:t>
            </a:r>
            <a:r>
              <a:rPr lang="en-US" dirty="0"/>
              <a:t> Program  </a:t>
            </a:r>
          </a:p>
          <a:p>
            <a:r>
              <a:rPr lang="en-US" dirty="0"/>
              <a:t>    {  </a:t>
            </a:r>
          </a:p>
          <a:p>
            <a:r>
              <a:rPr lang="en-US" dirty="0"/>
              <a:t>        // User defined function  </a:t>
            </a:r>
          </a:p>
          <a:p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Show(</a:t>
            </a:r>
            <a:r>
              <a:rPr lang="en-US" b="1" dirty="0"/>
              <a:t>ref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val</a:t>
            </a:r>
            <a:r>
              <a:rPr lang="en-US" dirty="0"/>
              <a:t>)  </a:t>
            </a:r>
          </a:p>
          <a:p>
            <a:r>
              <a:rPr lang="en-US" dirty="0"/>
              <a:t>        {  </a:t>
            </a:r>
          </a:p>
          <a:p>
            <a:r>
              <a:rPr lang="en-US" dirty="0"/>
              <a:t>             </a:t>
            </a:r>
            <a:r>
              <a:rPr lang="en-US" dirty="0" err="1"/>
              <a:t>val</a:t>
            </a:r>
            <a:r>
              <a:rPr lang="en-US" dirty="0"/>
              <a:t> *= </a:t>
            </a:r>
            <a:r>
              <a:rPr lang="en-US" dirty="0" err="1"/>
              <a:t>val</a:t>
            </a:r>
            <a:r>
              <a:rPr lang="en-US" dirty="0"/>
              <a:t>; // Manipulating value  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Console.WriteLine</a:t>
            </a:r>
            <a:r>
              <a:rPr lang="en-US" dirty="0"/>
              <a:t>("Value inside the show function "+</a:t>
            </a:r>
            <a:r>
              <a:rPr lang="en-US" dirty="0" err="1"/>
              <a:t>val</a:t>
            </a:r>
            <a:r>
              <a:rPr lang="en-US" dirty="0"/>
              <a:t>);  </a:t>
            </a:r>
          </a:p>
          <a:p>
            <a:r>
              <a:rPr lang="en-US" dirty="0"/>
              <a:t>            // No return statement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/>
              <a:t>        // Main function, execution entry point of the program  </a:t>
            </a:r>
          </a:p>
          <a:p>
            <a:r>
              <a:rPr lang="en-US" dirty="0"/>
              <a:t>       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</a:t>
            </a:r>
            <a:r>
              <a:rPr lang="en-US" b="1" dirty="0"/>
              <a:t>string</a:t>
            </a:r>
            <a:r>
              <a:rPr lang="en-US" dirty="0"/>
              <a:t>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dirty="0"/>
              <a:t>        {  </a:t>
            </a:r>
          </a:p>
          <a:p>
            <a:r>
              <a:rPr lang="en-US" dirty="0"/>
              <a:t>           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val</a:t>
            </a:r>
            <a:r>
              <a:rPr lang="en-US" dirty="0"/>
              <a:t> = 50;  </a:t>
            </a:r>
          </a:p>
          <a:p>
            <a:r>
              <a:rPr lang="en-US" dirty="0"/>
              <a:t>            Program </a:t>
            </a:r>
            <a:r>
              <a:rPr lang="en-US" dirty="0" err="1"/>
              <a:t>program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Program(); // Creating Object  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Console.WriteLine</a:t>
            </a:r>
            <a:r>
              <a:rPr lang="en-US" dirty="0"/>
              <a:t>("Value before calling the function "+</a:t>
            </a:r>
            <a:r>
              <a:rPr lang="en-US" dirty="0" err="1"/>
              <a:t>val</a:t>
            </a:r>
            <a:r>
              <a:rPr lang="en-US" dirty="0"/>
              <a:t>);  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program.Show</a:t>
            </a:r>
            <a:r>
              <a:rPr lang="en-US" dirty="0"/>
              <a:t>(</a:t>
            </a:r>
            <a:r>
              <a:rPr lang="en-US" b="1" dirty="0"/>
              <a:t>ref</a:t>
            </a:r>
            <a:r>
              <a:rPr lang="en-US" dirty="0"/>
              <a:t> </a:t>
            </a:r>
            <a:r>
              <a:rPr lang="en-US" dirty="0" err="1"/>
              <a:t>val</a:t>
            </a:r>
            <a:r>
              <a:rPr lang="en-US" dirty="0"/>
              <a:t>); // Calling Function by passing reference            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Console.WriteLine</a:t>
            </a:r>
            <a:r>
              <a:rPr lang="en-US" dirty="0"/>
              <a:t>("Value after calling the function " + </a:t>
            </a:r>
            <a:r>
              <a:rPr lang="en-US" dirty="0" err="1"/>
              <a:t>val</a:t>
            </a:r>
            <a:r>
              <a:rPr lang="en-US" dirty="0"/>
              <a:t>);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/>
              <a:t>   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r>
              <a:rPr lang="en-US" dirty="0"/>
              <a:t>C# Object</a:t>
            </a:r>
          </a:p>
          <a:p>
            <a:r>
              <a:rPr lang="en-US" dirty="0"/>
              <a:t>In C#, Object is a real world entity, for example, chair, car, pen, mobile, laptop etc.</a:t>
            </a:r>
          </a:p>
          <a:p>
            <a:r>
              <a:rPr lang="en-US" dirty="0"/>
              <a:t>In other words, object is an entity that has state and behavior. Here, state means data and behavior means functionality.</a:t>
            </a:r>
          </a:p>
          <a:p>
            <a:r>
              <a:rPr lang="en-US" dirty="0"/>
              <a:t>Object is a runtime entity, it is created at runtime.</a:t>
            </a:r>
          </a:p>
          <a:p>
            <a:r>
              <a:rPr lang="en-US" dirty="0"/>
              <a:t>Object is an instance of a class. All the members of the class can be accessed through object.</a:t>
            </a:r>
          </a:p>
          <a:p>
            <a:r>
              <a:rPr lang="en-US" dirty="0"/>
              <a:t>Let's see an example to create object using new keyword.</a:t>
            </a:r>
          </a:p>
          <a:p>
            <a:pPr lvl="1"/>
            <a:r>
              <a:rPr lang="en-US" dirty="0"/>
              <a:t>Student s1 = </a:t>
            </a:r>
            <a:r>
              <a:rPr lang="en-US" b="1" dirty="0"/>
              <a:t>new</a:t>
            </a:r>
            <a:r>
              <a:rPr lang="en-US" dirty="0"/>
              <a:t> Student();//creating an object of Student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4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683768"/>
          </a:xfrm>
        </p:spPr>
        <p:txBody>
          <a:bodyPr>
            <a:normAutofit fontScale="90000"/>
          </a:bodyPr>
          <a:lstStyle/>
          <a:p>
            <a:r>
              <a:rPr lang="en-US" dirty="0"/>
              <a:t>C#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65200"/>
            <a:ext cx="11607800" cy="5207000"/>
          </a:xfrm>
        </p:spPr>
        <p:txBody>
          <a:bodyPr/>
          <a:lstStyle/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Student  </a:t>
            </a:r>
          </a:p>
          <a:p>
            <a:r>
              <a:rPr lang="en-US" dirty="0"/>
              <a:t> {  </a:t>
            </a:r>
          </a:p>
          <a:p>
            <a:r>
              <a:rPr lang="en-US" dirty="0"/>
              <a:t>     </a:t>
            </a:r>
            <a:r>
              <a:rPr lang="en-US" b="1" dirty="0" err="1"/>
              <a:t>int</a:t>
            </a:r>
            <a:r>
              <a:rPr lang="en-US" dirty="0"/>
              <a:t> id;//field or data member   </a:t>
            </a:r>
          </a:p>
          <a:p>
            <a:r>
              <a:rPr lang="en-US" dirty="0"/>
              <a:t>     String name;//field or data member  </a:t>
            </a:r>
          </a:p>
          <a:p>
            <a:r>
              <a:rPr lang="en-US" dirty="0"/>
              <a:t> 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54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97</TotalTime>
  <Words>1007</Words>
  <Application>Microsoft Office PowerPoint</Application>
  <PresentationFormat>Widescreen</PresentationFormat>
  <Paragraphs>536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Consolas</vt:lpstr>
      <vt:lpstr>Rockwell</vt:lpstr>
      <vt:lpstr>Rockwell Condensed</vt:lpstr>
      <vt:lpstr>Wingdings</vt:lpstr>
      <vt:lpstr>Wood Type</vt:lpstr>
      <vt:lpstr>C#: Function/Class</vt:lpstr>
      <vt:lpstr>C# Function Syntax </vt:lpstr>
      <vt:lpstr>C# Function: using no parameter and return type</vt:lpstr>
      <vt:lpstr>using parameter but no return type</vt:lpstr>
      <vt:lpstr>using parameter and return type</vt:lpstr>
      <vt:lpstr>C# Call By Value</vt:lpstr>
      <vt:lpstr>C# Call By Reference</vt:lpstr>
      <vt:lpstr>PowerPoint Presentation</vt:lpstr>
      <vt:lpstr>C# Class</vt:lpstr>
      <vt:lpstr>C# Object and Class Example</vt:lpstr>
      <vt:lpstr>C# Class Example 2: Having Main() in another class</vt:lpstr>
      <vt:lpstr>C# Class Example 3: Initialize and Display data through method</vt:lpstr>
      <vt:lpstr>Store and Display Employee Information</vt:lpstr>
      <vt:lpstr>C# Default Constructor Example: Having Main() within class</vt:lpstr>
      <vt:lpstr>Having Main() in another class</vt:lpstr>
      <vt:lpstr>Parameterized Constructor</vt:lpstr>
      <vt:lpstr>C# this</vt:lpstr>
      <vt:lpstr>PowerPoint Presentation</vt:lpstr>
      <vt:lpstr>C# Static Variable</vt:lpstr>
      <vt:lpstr>PowerPoint Presentation</vt:lpstr>
      <vt:lpstr>C# static class</vt:lpstr>
      <vt:lpstr>Static Constructor</vt:lpstr>
      <vt:lpstr>Enumeration (or enum)</vt:lpstr>
      <vt:lpstr>The value of jan in month enum is 0 The value of feb in month enum is 1 The value of mar in month enum is 2 The value of apr in month enum is 3 The value of may in month enum is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Rashedul Islam</dc:creator>
  <cp:lastModifiedBy>Mr. Rashedul Islam</cp:lastModifiedBy>
  <cp:revision>38</cp:revision>
  <dcterms:created xsi:type="dcterms:W3CDTF">2022-10-01T07:59:32Z</dcterms:created>
  <dcterms:modified xsi:type="dcterms:W3CDTF">2022-10-04T03:09:03Z</dcterms:modified>
</cp:coreProperties>
</file>