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256" r:id="rId2"/>
    <p:sldId id="257" r:id="rId3"/>
    <p:sldId id="285" r:id="rId4"/>
    <p:sldId id="258" r:id="rId5"/>
    <p:sldId id="286" r:id="rId6"/>
    <p:sldId id="287" r:id="rId7"/>
    <p:sldId id="259" r:id="rId8"/>
    <p:sldId id="260" r:id="rId9"/>
    <p:sldId id="288" r:id="rId10"/>
    <p:sldId id="271" r:id="rId11"/>
    <p:sldId id="270" r:id="rId12"/>
    <p:sldId id="291" r:id="rId13"/>
    <p:sldId id="289" r:id="rId14"/>
    <p:sldId id="275" r:id="rId15"/>
    <p:sldId id="276" r:id="rId16"/>
    <p:sldId id="277" r:id="rId17"/>
    <p:sldId id="290" r:id="rId18"/>
    <p:sldId id="292" r:id="rId19"/>
    <p:sldId id="278" r:id="rId20"/>
    <p:sldId id="293" r:id="rId21"/>
    <p:sldId id="294" r:id="rId22"/>
    <p:sldId id="280" r:id="rId23"/>
    <p:sldId id="281" r:id="rId24"/>
    <p:sldId id="282" r:id="rId25"/>
    <p:sldId id="295" r:id="rId26"/>
    <p:sldId id="297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99FF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95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4A94DF9-1FBD-4EDF-B473-1507810A10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FF372-ACF8-49A2-9CA3-7F467984145D}" type="slidenum">
              <a:rPr lang="en-US"/>
              <a:pPr/>
              <a:t>5</a:t>
            </a:fld>
            <a:endParaRPr lang="en-US"/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Spring 2008-2009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41D52-C113-4149-A348-5509FC34AEE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Spring 2008-2009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B5885-3380-40B6-979A-107A1DADCF2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Spring 2008-2009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77EF6-8EED-4D8B-9B61-D330058AC69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Spring 2008-2009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766B0-5189-4448-8F4C-389CE4B2546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Spring 2008-2009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C223A-06BF-4099-B361-4D28C0A51D80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Spring 2008-2009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0C49-D8FF-40C4-BD44-EA8CEB5A8FC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Spring 2008-2009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F0BF7-21E0-42EC-8C7D-AB0E94B99EEB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Spring 2008-2009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7DA9B-913B-43E3-90CF-E667EA88E9C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Spring 2008-2009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CC77A-E94A-4BB2-8A33-38E3A9C6C15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Spring 2008-2009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E5127-3F62-490B-8AA7-7AB528FFA2E6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Spring 2008-2009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635E3-DE6D-42F1-9DCE-8C66CB7700D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tr-TR"/>
              <a:t>Spring 2008-2009</a:t>
            </a: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tr-TR"/>
              <a:t>Senem Kumova Metin</a:t>
            </a:r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47AFCF1D-91F3-46B6-A40F-5828CA81D4A5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2453-1C92-461B-80C0-4079830BB8B9}" type="slidenum">
              <a:rPr lang="tr-TR"/>
              <a:pPr/>
              <a:t>1</a:t>
            </a:fld>
            <a:endParaRPr lang="tr-TR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000" b="1" dirty="0" smtClean="0">
                <a:solidFill>
                  <a:srgbClr val="3399FF"/>
                </a:solidFill>
                <a:latin typeface="Candara" pitchFamily="34" charset="0"/>
              </a:rPr>
              <a:t>LIST </a:t>
            </a:r>
            <a:r>
              <a:rPr lang="tr-TR" sz="6000" b="1" dirty="0">
                <a:solidFill>
                  <a:srgbClr val="3399FF"/>
                </a:solidFill>
                <a:latin typeface="Candara" pitchFamily="34" charset="0"/>
              </a:rPr>
              <a:t>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7CA7-7ED0-4C35-B4BA-D95BFB9C8991}" type="slidenum">
              <a:rPr lang="tr-TR"/>
              <a:pPr/>
              <a:t>10</a:t>
            </a:fld>
            <a:endParaRPr lang="tr-TR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33375"/>
            <a:ext cx="8229600" cy="595313"/>
          </a:xfrm>
        </p:spPr>
        <p:txBody>
          <a:bodyPr/>
          <a:lstStyle/>
          <a:p>
            <a:r>
              <a:rPr lang="tr-TR" sz="4000" b="1">
                <a:solidFill>
                  <a:srgbClr val="3399FF"/>
                </a:solidFill>
                <a:latin typeface="Candara" pitchFamily="34" charset="0"/>
              </a:rPr>
              <a:t>Linked List Types</a:t>
            </a:r>
            <a:endParaRPr lang="en-US" sz="4000" b="1">
              <a:solidFill>
                <a:srgbClr val="3399FF"/>
              </a:solidFill>
              <a:latin typeface="Candara" pitchFamily="34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03237"/>
          </a:xfrm>
        </p:spPr>
        <p:txBody>
          <a:bodyPr/>
          <a:lstStyle/>
          <a:p>
            <a:pPr>
              <a:buFontTx/>
              <a:buNone/>
            </a:pPr>
            <a:r>
              <a:rPr lang="tr-TR" sz="2400" b="1">
                <a:latin typeface="Candara" pitchFamily="34" charset="0"/>
              </a:rPr>
              <a:t>Single linked lists (next)</a:t>
            </a:r>
            <a:endParaRPr lang="en-US" sz="2400" b="1">
              <a:latin typeface="Candara" pitchFamily="34" charset="0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7451725" y="4652963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400">
                <a:latin typeface="Times New Roman" pitchFamily="18" charset="0"/>
              </a:rPr>
              <a:t>NULL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111621" name="Group 5"/>
          <p:cNvGrpSpPr>
            <a:grpSpLocks/>
          </p:cNvGrpSpPr>
          <p:nvPr/>
        </p:nvGrpSpPr>
        <p:grpSpPr bwMode="auto">
          <a:xfrm>
            <a:off x="1371600" y="3429000"/>
            <a:ext cx="6872288" cy="1066800"/>
            <a:chOff x="672" y="2160"/>
            <a:chExt cx="4800" cy="1248"/>
          </a:xfrm>
        </p:grpSpPr>
        <p:sp>
          <p:nvSpPr>
            <p:cNvPr id="111622" name="Rectangle 6"/>
            <p:cNvSpPr>
              <a:spLocks noChangeArrowheads="1"/>
            </p:cNvSpPr>
            <p:nvPr/>
          </p:nvSpPr>
          <p:spPr bwMode="auto">
            <a:xfrm>
              <a:off x="2256" y="2496"/>
              <a:ext cx="1392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400" b="1">
                <a:latin typeface="Times New Roman" pitchFamily="18" charset="0"/>
              </a:endParaRPr>
            </a:p>
          </p:txBody>
        </p:sp>
        <p:sp>
          <p:nvSpPr>
            <p:cNvPr id="111623" name="Rectangle 7"/>
            <p:cNvSpPr>
              <a:spLocks noChangeArrowheads="1"/>
            </p:cNvSpPr>
            <p:nvPr/>
          </p:nvSpPr>
          <p:spPr bwMode="auto">
            <a:xfrm>
              <a:off x="672" y="2544"/>
              <a:ext cx="864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 sz="1400" b="1">
                  <a:latin typeface="Times New Roman" pitchFamily="18" charset="0"/>
                </a:rPr>
                <a:t>Head</a:t>
              </a:r>
              <a:endParaRPr lang="en-US" sz="1400" b="1">
                <a:latin typeface="Times New Roman" pitchFamily="18" charset="0"/>
              </a:endParaRPr>
            </a:p>
          </p:txBody>
        </p:sp>
        <p:sp>
          <p:nvSpPr>
            <p:cNvPr id="111624" name="Text Box 8"/>
            <p:cNvSpPr txBox="1">
              <a:spLocks noChangeArrowheads="1"/>
            </p:cNvSpPr>
            <p:nvPr/>
          </p:nvSpPr>
          <p:spPr bwMode="auto">
            <a:xfrm>
              <a:off x="1104" y="2966"/>
              <a:ext cx="433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r-TR" sz="1400" b="1">
                  <a:latin typeface="Times New Roman" pitchFamily="18" charset="0"/>
                </a:rPr>
                <a:t>next</a:t>
              </a:r>
              <a:endParaRPr lang="en-US" sz="1400" b="1">
                <a:latin typeface="Times New Roman" pitchFamily="18" charset="0"/>
              </a:endParaRPr>
            </a:p>
          </p:txBody>
        </p:sp>
        <p:sp>
          <p:nvSpPr>
            <p:cNvPr id="111625" name="Line 9"/>
            <p:cNvSpPr>
              <a:spLocks noChangeShapeType="1"/>
            </p:cNvSpPr>
            <p:nvPr/>
          </p:nvSpPr>
          <p:spPr bwMode="auto">
            <a:xfrm>
              <a:off x="1488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1626" name="Rectangle 10"/>
            <p:cNvSpPr>
              <a:spLocks noChangeArrowheads="1"/>
            </p:cNvSpPr>
            <p:nvPr/>
          </p:nvSpPr>
          <p:spPr bwMode="auto">
            <a:xfrm>
              <a:off x="4032" y="2496"/>
              <a:ext cx="864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400" b="1">
                <a:latin typeface="Times New Roman" pitchFamily="18" charset="0"/>
              </a:endParaRPr>
            </a:p>
          </p:txBody>
        </p:sp>
        <p:sp>
          <p:nvSpPr>
            <p:cNvPr id="111627" name="Text Box 11"/>
            <p:cNvSpPr txBox="1">
              <a:spLocks noChangeArrowheads="1"/>
            </p:cNvSpPr>
            <p:nvPr/>
          </p:nvSpPr>
          <p:spPr bwMode="auto">
            <a:xfrm>
              <a:off x="4463" y="2821"/>
              <a:ext cx="435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r-TR" sz="1400" b="1">
                  <a:latin typeface="Times New Roman" pitchFamily="18" charset="0"/>
                </a:rPr>
                <a:t>next</a:t>
              </a:r>
              <a:endParaRPr lang="en-US" sz="1400" b="1">
                <a:latin typeface="Times New Roman" pitchFamily="18" charset="0"/>
              </a:endParaRPr>
            </a:p>
          </p:txBody>
        </p:sp>
        <p:sp>
          <p:nvSpPr>
            <p:cNvPr id="111628" name="Line 12"/>
            <p:cNvSpPr>
              <a:spLocks noChangeShapeType="1"/>
            </p:cNvSpPr>
            <p:nvPr/>
          </p:nvSpPr>
          <p:spPr bwMode="auto">
            <a:xfrm>
              <a:off x="4848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1629" name="Line 13"/>
            <p:cNvSpPr>
              <a:spLocks noChangeShapeType="1"/>
            </p:cNvSpPr>
            <p:nvPr/>
          </p:nvSpPr>
          <p:spPr bwMode="auto">
            <a:xfrm>
              <a:off x="5280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1630" name="Line 14"/>
            <p:cNvSpPr>
              <a:spLocks noChangeShapeType="1"/>
            </p:cNvSpPr>
            <p:nvPr/>
          </p:nvSpPr>
          <p:spPr bwMode="auto">
            <a:xfrm>
              <a:off x="518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1631" name="Line 15"/>
            <p:cNvSpPr>
              <a:spLocks noChangeShapeType="1"/>
            </p:cNvSpPr>
            <p:nvPr/>
          </p:nvSpPr>
          <p:spPr bwMode="auto">
            <a:xfrm>
              <a:off x="5232" y="33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1632" name="Line 16"/>
            <p:cNvSpPr>
              <a:spLocks noChangeShapeType="1"/>
            </p:cNvSpPr>
            <p:nvPr/>
          </p:nvSpPr>
          <p:spPr bwMode="auto">
            <a:xfrm>
              <a:off x="5280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1633" name="Text Box 17"/>
            <p:cNvSpPr txBox="1">
              <a:spLocks noChangeArrowheads="1"/>
            </p:cNvSpPr>
            <p:nvPr/>
          </p:nvSpPr>
          <p:spPr bwMode="auto">
            <a:xfrm>
              <a:off x="2399" y="2160"/>
              <a:ext cx="134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tr-TR" sz="1400" b="1">
                <a:latin typeface="Times New Roman" pitchFamily="18" charset="0"/>
              </a:endParaRPr>
            </a:p>
          </p:txBody>
        </p:sp>
        <p:sp>
          <p:nvSpPr>
            <p:cNvPr id="111634" name="Line 18"/>
            <p:cNvSpPr>
              <a:spLocks noChangeShapeType="1"/>
            </p:cNvSpPr>
            <p:nvPr/>
          </p:nvSpPr>
          <p:spPr bwMode="auto">
            <a:xfrm>
              <a:off x="364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1635" name="Line 19"/>
            <p:cNvSpPr>
              <a:spLocks noChangeShapeType="1"/>
            </p:cNvSpPr>
            <p:nvPr/>
          </p:nvSpPr>
          <p:spPr bwMode="auto">
            <a:xfrm flipH="1">
              <a:off x="364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1636" name="Line 20"/>
            <p:cNvSpPr>
              <a:spLocks noChangeShapeType="1"/>
            </p:cNvSpPr>
            <p:nvPr/>
          </p:nvSpPr>
          <p:spPr bwMode="auto">
            <a:xfrm flipH="1">
              <a:off x="1536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1637" name="Text Box 21"/>
            <p:cNvSpPr txBox="1">
              <a:spLocks noChangeArrowheads="1"/>
            </p:cNvSpPr>
            <p:nvPr/>
          </p:nvSpPr>
          <p:spPr bwMode="auto">
            <a:xfrm>
              <a:off x="2304" y="2544"/>
              <a:ext cx="81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400" b="1">
                  <a:latin typeface="Times New Roman" pitchFamily="18" charset="0"/>
                </a:rPr>
                <a:t>previous</a:t>
              </a:r>
              <a:endParaRPr lang="en-US" sz="1400" b="1">
                <a:latin typeface="Times New Roman" pitchFamily="18" charset="0"/>
              </a:endParaRPr>
            </a:p>
          </p:txBody>
        </p:sp>
        <p:sp>
          <p:nvSpPr>
            <p:cNvPr id="111638" name="Text Box 22"/>
            <p:cNvSpPr txBox="1">
              <a:spLocks noChangeArrowheads="1"/>
            </p:cNvSpPr>
            <p:nvPr/>
          </p:nvSpPr>
          <p:spPr bwMode="auto">
            <a:xfrm>
              <a:off x="4080" y="2496"/>
              <a:ext cx="624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400" b="1">
                  <a:latin typeface="Times New Roman" pitchFamily="18" charset="0"/>
                </a:rPr>
                <a:t>previous</a:t>
              </a:r>
              <a:endParaRPr lang="en-US" sz="1400" b="1">
                <a:latin typeface="Times New Roman" pitchFamily="18" charset="0"/>
              </a:endParaRPr>
            </a:p>
          </p:txBody>
        </p:sp>
        <p:sp>
          <p:nvSpPr>
            <p:cNvPr id="111639" name="Text Box 23"/>
            <p:cNvSpPr txBox="1">
              <a:spLocks noChangeArrowheads="1"/>
            </p:cNvSpPr>
            <p:nvPr/>
          </p:nvSpPr>
          <p:spPr bwMode="auto">
            <a:xfrm>
              <a:off x="3168" y="2927"/>
              <a:ext cx="431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r-TR" sz="1400" b="1">
                  <a:latin typeface="Times New Roman" pitchFamily="18" charset="0"/>
                </a:rPr>
                <a:t>next</a:t>
              </a:r>
              <a:endParaRPr lang="en-US" sz="1400" b="1">
                <a:latin typeface="Times New Roman" pitchFamily="18" charset="0"/>
              </a:endParaRPr>
            </a:p>
          </p:txBody>
        </p:sp>
      </p:grpSp>
      <p:grpSp>
        <p:nvGrpSpPr>
          <p:cNvPr id="111640" name="Group 24"/>
          <p:cNvGrpSpPr>
            <a:grpSpLocks/>
          </p:cNvGrpSpPr>
          <p:nvPr/>
        </p:nvGrpSpPr>
        <p:grpSpPr bwMode="auto">
          <a:xfrm>
            <a:off x="827088" y="1773238"/>
            <a:ext cx="7488237" cy="919162"/>
            <a:chOff x="1152" y="1056"/>
            <a:chExt cx="3120" cy="579"/>
          </a:xfrm>
        </p:grpSpPr>
        <p:grpSp>
          <p:nvGrpSpPr>
            <p:cNvPr id="111641" name="Group 25"/>
            <p:cNvGrpSpPr>
              <a:grpSpLocks/>
            </p:cNvGrpSpPr>
            <p:nvPr/>
          </p:nvGrpSpPr>
          <p:grpSpPr bwMode="auto">
            <a:xfrm>
              <a:off x="1152" y="1056"/>
              <a:ext cx="3120" cy="579"/>
              <a:chOff x="672" y="1488"/>
              <a:chExt cx="4992" cy="1795"/>
            </a:xfrm>
          </p:grpSpPr>
          <p:sp>
            <p:nvSpPr>
              <p:cNvPr id="111642" name="Rectangle 26"/>
              <p:cNvSpPr>
                <a:spLocks noChangeArrowheads="1"/>
              </p:cNvSpPr>
              <p:nvPr/>
            </p:nvSpPr>
            <p:spPr bwMode="auto">
              <a:xfrm>
                <a:off x="2256" y="1824"/>
                <a:ext cx="1392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 sz="1400" b="1">
                  <a:latin typeface="Times New Roman" pitchFamily="18" charset="0"/>
                </a:endParaRPr>
              </a:p>
            </p:txBody>
          </p:sp>
          <p:grpSp>
            <p:nvGrpSpPr>
              <p:cNvPr id="111643" name="Group 27"/>
              <p:cNvGrpSpPr>
                <a:grpSpLocks/>
              </p:cNvGrpSpPr>
              <p:nvPr/>
            </p:nvGrpSpPr>
            <p:grpSpPr bwMode="auto">
              <a:xfrm>
                <a:off x="672" y="1872"/>
                <a:ext cx="864" cy="728"/>
                <a:chOff x="672" y="1872"/>
                <a:chExt cx="864" cy="728"/>
              </a:xfrm>
            </p:grpSpPr>
            <p:sp>
              <p:nvSpPr>
                <p:cNvPr id="111644" name="Rectangle 28"/>
                <p:cNvSpPr>
                  <a:spLocks noChangeArrowheads="1"/>
                </p:cNvSpPr>
                <p:nvPr/>
              </p:nvSpPr>
              <p:spPr bwMode="auto">
                <a:xfrm>
                  <a:off x="672" y="1872"/>
                  <a:ext cx="864" cy="6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tr-TR" sz="1400" b="1">
                      <a:latin typeface="Times New Roman" pitchFamily="18" charset="0"/>
                    </a:rPr>
                    <a:t>Head</a:t>
                  </a:r>
                  <a:endParaRPr lang="en-US" sz="1400" b="1">
                    <a:latin typeface="Times New Roman" pitchFamily="18" charset="0"/>
                  </a:endParaRPr>
                </a:p>
              </p:txBody>
            </p:sp>
            <p:sp>
              <p:nvSpPr>
                <p:cNvPr id="11164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105" y="2064"/>
                  <a:ext cx="431" cy="5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tr-TR" sz="1200" b="1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11646" name="Line 30"/>
              <p:cNvSpPr>
                <a:spLocks noChangeShapeType="1"/>
              </p:cNvSpPr>
              <p:nvPr/>
            </p:nvSpPr>
            <p:spPr bwMode="auto">
              <a:xfrm>
                <a:off x="1488" y="220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grpSp>
            <p:nvGrpSpPr>
              <p:cNvPr id="111647" name="Group 31"/>
              <p:cNvGrpSpPr>
                <a:grpSpLocks/>
              </p:cNvGrpSpPr>
              <p:nvPr/>
            </p:nvGrpSpPr>
            <p:grpSpPr bwMode="auto">
              <a:xfrm>
                <a:off x="4032" y="1824"/>
                <a:ext cx="864" cy="787"/>
                <a:chOff x="672" y="1872"/>
                <a:chExt cx="864" cy="787"/>
              </a:xfrm>
            </p:grpSpPr>
            <p:sp>
              <p:nvSpPr>
                <p:cNvPr id="111648" name="Rectangle 32"/>
                <p:cNvSpPr>
                  <a:spLocks noChangeArrowheads="1"/>
                </p:cNvSpPr>
                <p:nvPr/>
              </p:nvSpPr>
              <p:spPr bwMode="auto">
                <a:xfrm>
                  <a:off x="672" y="1872"/>
                  <a:ext cx="864" cy="6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tr-TR" sz="1400" b="1">
                      <a:latin typeface="Times New Roman" pitchFamily="18" charset="0"/>
                    </a:rPr>
                    <a:t>Tail</a:t>
                  </a:r>
                  <a:endParaRPr lang="en-US" sz="1400" b="1">
                    <a:latin typeface="Times New Roman" pitchFamily="18" charset="0"/>
                  </a:endParaRPr>
                </a:p>
              </p:txBody>
            </p:sp>
            <p:sp>
              <p:nvSpPr>
                <p:cNvPr id="1116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104" y="2064"/>
                  <a:ext cx="429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tr-TR" sz="1400" b="1">
                      <a:latin typeface="Times New Roman" pitchFamily="18" charset="0"/>
                    </a:rPr>
                    <a:t>next</a:t>
                  </a:r>
                  <a:endParaRPr lang="en-US" sz="1400" b="1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11650" name="Line 34"/>
              <p:cNvSpPr>
                <a:spLocks noChangeShapeType="1"/>
              </p:cNvSpPr>
              <p:nvPr/>
            </p:nvSpPr>
            <p:spPr bwMode="auto">
              <a:xfrm>
                <a:off x="4848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11651" name="Line 35"/>
              <p:cNvSpPr>
                <a:spLocks noChangeShapeType="1"/>
              </p:cNvSpPr>
              <p:nvPr/>
            </p:nvSpPr>
            <p:spPr bwMode="auto">
              <a:xfrm>
                <a:off x="5280" y="21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11652" name="Line 36"/>
              <p:cNvSpPr>
                <a:spLocks noChangeShapeType="1"/>
              </p:cNvSpPr>
              <p:nvPr/>
            </p:nvSpPr>
            <p:spPr bwMode="auto">
              <a:xfrm>
                <a:off x="5184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11653" name="Line 37"/>
              <p:cNvSpPr>
                <a:spLocks noChangeShapeType="1"/>
              </p:cNvSpPr>
              <p:nvPr/>
            </p:nvSpPr>
            <p:spPr bwMode="auto">
              <a:xfrm>
                <a:off x="5232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11654" name="Line 38"/>
              <p:cNvSpPr>
                <a:spLocks noChangeShapeType="1"/>
              </p:cNvSpPr>
              <p:nvPr/>
            </p:nvSpPr>
            <p:spPr bwMode="auto">
              <a:xfrm>
                <a:off x="5280" y="27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11655" name="Text Box 39"/>
              <p:cNvSpPr txBox="1">
                <a:spLocks noChangeArrowheads="1"/>
              </p:cNvSpPr>
              <p:nvPr/>
            </p:nvSpPr>
            <p:spPr bwMode="auto">
              <a:xfrm>
                <a:off x="4894" y="2688"/>
                <a:ext cx="770" cy="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400" b="1">
                    <a:latin typeface="Times New Roman" pitchFamily="18" charset="0"/>
                  </a:rPr>
                  <a:t>NULL</a:t>
                </a:r>
                <a:endParaRPr lang="en-US" sz="1400" b="1">
                  <a:latin typeface="Times New Roman" pitchFamily="18" charset="0"/>
                </a:endParaRPr>
              </a:p>
            </p:txBody>
          </p:sp>
          <p:sp>
            <p:nvSpPr>
              <p:cNvPr id="111656" name="Text Box 40"/>
              <p:cNvSpPr txBox="1">
                <a:spLocks noChangeArrowheads="1"/>
              </p:cNvSpPr>
              <p:nvPr/>
            </p:nvSpPr>
            <p:spPr bwMode="auto">
              <a:xfrm>
                <a:off x="2398" y="1488"/>
                <a:ext cx="1346" cy="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tr-TR" sz="1400" b="1">
                  <a:latin typeface="Times New Roman" pitchFamily="18" charset="0"/>
                </a:endParaRPr>
              </a:p>
            </p:txBody>
          </p:sp>
        </p:grpSp>
        <p:sp>
          <p:nvSpPr>
            <p:cNvPr id="111657" name="Line 41"/>
            <p:cNvSpPr>
              <a:spLocks noChangeShapeType="1"/>
            </p:cNvSpPr>
            <p:nvPr/>
          </p:nvSpPr>
          <p:spPr bwMode="auto">
            <a:xfrm>
              <a:off x="3024" y="12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4419600" y="1935163"/>
            <a:ext cx="944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400" b="1">
                <a:latin typeface="Times New Roman" pitchFamily="18" charset="0"/>
              </a:rPr>
              <a:t>next</a:t>
            </a:r>
            <a:endParaRPr lang="en-US" sz="1400" b="1">
              <a:latin typeface="Times New Roman" pitchFamily="18" charset="0"/>
            </a:endParaRPr>
          </a:p>
        </p:txBody>
      </p:sp>
      <p:sp>
        <p:nvSpPr>
          <p:cNvPr id="111659" name="Rectangle 43"/>
          <p:cNvSpPr>
            <a:spLocks noChangeArrowheads="1"/>
          </p:cNvSpPr>
          <p:nvPr/>
        </p:nvSpPr>
        <p:spPr bwMode="auto">
          <a:xfrm>
            <a:off x="539750" y="2781300"/>
            <a:ext cx="79930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tr-TR" sz="2400" b="1"/>
              <a:t>Double linked lists (next + previous)</a:t>
            </a:r>
            <a:endParaRPr lang="en-US" sz="2400" b="1"/>
          </a:p>
        </p:txBody>
      </p:sp>
      <p:sp>
        <p:nvSpPr>
          <p:cNvPr id="111660" name="Rectangle 44"/>
          <p:cNvSpPr>
            <a:spLocks noChangeArrowheads="1"/>
          </p:cNvSpPr>
          <p:nvPr/>
        </p:nvSpPr>
        <p:spPr bwMode="auto">
          <a:xfrm>
            <a:off x="684213" y="4868863"/>
            <a:ext cx="72628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tr-TR" sz="2400" b="1"/>
              <a:t>Circle linked lists (next)</a:t>
            </a:r>
            <a:endParaRPr lang="en-US" sz="2400" b="1"/>
          </a:p>
        </p:txBody>
      </p:sp>
      <p:grpSp>
        <p:nvGrpSpPr>
          <p:cNvPr id="111661" name="Group 45"/>
          <p:cNvGrpSpPr>
            <a:grpSpLocks/>
          </p:cNvGrpSpPr>
          <p:nvPr/>
        </p:nvGrpSpPr>
        <p:grpSpPr bwMode="auto">
          <a:xfrm>
            <a:off x="1476375" y="5229225"/>
            <a:ext cx="5761038" cy="914400"/>
            <a:chOff x="1056" y="3360"/>
            <a:chExt cx="2880" cy="356"/>
          </a:xfrm>
        </p:grpSpPr>
        <p:sp>
          <p:nvSpPr>
            <p:cNvPr id="111662" name="Rectangle 46"/>
            <p:cNvSpPr>
              <a:spLocks noChangeArrowheads="1"/>
            </p:cNvSpPr>
            <p:nvPr/>
          </p:nvSpPr>
          <p:spPr bwMode="auto">
            <a:xfrm>
              <a:off x="2046" y="3468"/>
              <a:ext cx="870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400" b="1">
                <a:latin typeface="Times New Roman" pitchFamily="18" charset="0"/>
              </a:endParaRPr>
            </a:p>
          </p:txBody>
        </p:sp>
        <p:grpSp>
          <p:nvGrpSpPr>
            <p:cNvPr id="111663" name="Group 47"/>
            <p:cNvGrpSpPr>
              <a:grpSpLocks/>
            </p:cNvGrpSpPr>
            <p:nvPr/>
          </p:nvGrpSpPr>
          <p:grpSpPr bwMode="auto">
            <a:xfrm>
              <a:off x="1056" y="3484"/>
              <a:ext cx="540" cy="217"/>
              <a:chOff x="672" y="1872"/>
              <a:chExt cx="864" cy="672"/>
            </a:xfrm>
          </p:grpSpPr>
          <p:sp>
            <p:nvSpPr>
              <p:cNvPr id="111664" name="Rectangle 48"/>
              <p:cNvSpPr>
                <a:spLocks noChangeArrowheads="1"/>
              </p:cNvSpPr>
              <p:nvPr/>
            </p:nvSpPr>
            <p:spPr bwMode="auto">
              <a:xfrm>
                <a:off x="672" y="1872"/>
                <a:ext cx="864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tr-TR" sz="1400" b="1">
                    <a:latin typeface="Times New Roman" pitchFamily="18" charset="0"/>
                  </a:rPr>
                  <a:t>Head</a:t>
                </a:r>
                <a:endParaRPr lang="en-US" sz="1400" b="1">
                  <a:latin typeface="Times New Roman" pitchFamily="18" charset="0"/>
                </a:endParaRPr>
              </a:p>
            </p:txBody>
          </p:sp>
          <p:sp>
            <p:nvSpPr>
              <p:cNvPr id="111665" name="Text Box 49"/>
              <p:cNvSpPr txBox="1">
                <a:spLocks noChangeArrowheads="1"/>
              </p:cNvSpPr>
              <p:nvPr/>
            </p:nvSpPr>
            <p:spPr bwMode="auto">
              <a:xfrm>
                <a:off x="1105" y="2068"/>
                <a:ext cx="431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tr-TR" sz="1400" b="1">
                    <a:latin typeface="Times New Roman" pitchFamily="18" charset="0"/>
                  </a:rPr>
                  <a:t>next</a:t>
                </a:r>
                <a:endParaRPr lang="en-US" sz="1400" b="1">
                  <a:latin typeface="Times New Roman" pitchFamily="18" charset="0"/>
                </a:endParaRPr>
              </a:p>
            </p:txBody>
          </p:sp>
        </p:grpSp>
        <p:sp>
          <p:nvSpPr>
            <p:cNvPr id="111666" name="Line 50"/>
            <p:cNvSpPr>
              <a:spLocks noChangeShapeType="1"/>
            </p:cNvSpPr>
            <p:nvPr/>
          </p:nvSpPr>
          <p:spPr bwMode="auto">
            <a:xfrm>
              <a:off x="1566" y="35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11667" name="Group 51"/>
            <p:cNvGrpSpPr>
              <a:grpSpLocks/>
            </p:cNvGrpSpPr>
            <p:nvPr/>
          </p:nvGrpSpPr>
          <p:grpSpPr bwMode="auto">
            <a:xfrm>
              <a:off x="3156" y="3468"/>
              <a:ext cx="540" cy="217"/>
              <a:chOff x="672" y="1872"/>
              <a:chExt cx="864" cy="672"/>
            </a:xfrm>
          </p:grpSpPr>
          <p:sp>
            <p:nvSpPr>
              <p:cNvPr id="111668" name="Rectangle 52"/>
              <p:cNvSpPr>
                <a:spLocks noChangeArrowheads="1"/>
              </p:cNvSpPr>
              <p:nvPr/>
            </p:nvSpPr>
            <p:spPr bwMode="auto">
              <a:xfrm>
                <a:off x="672" y="1872"/>
                <a:ext cx="864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tr-TR" sz="1400" b="1">
                    <a:latin typeface="Times New Roman" pitchFamily="18" charset="0"/>
                  </a:rPr>
                  <a:t>Tail</a:t>
                </a:r>
                <a:endParaRPr lang="en-US" sz="1400" b="1">
                  <a:latin typeface="Times New Roman" pitchFamily="18" charset="0"/>
                </a:endParaRPr>
              </a:p>
            </p:txBody>
          </p:sp>
          <p:sp>
            <p:nvSpPr>
              <p:cNvPr id="111669" name="Text Box 53"/>
              <p:cNvSpPr txBox="1">
                <a:spLocks noChangeArrowheads="1"/>
              </p:cNvSpPr>
              <p:nvPr/>
            </p:nvSpPr>
            <p:spPr bwMode="auto">
              <a:xfrm>
                <a:off x="1105" y="2063"/>
                <a:ext cx="430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tr-TR" sz="1400" b="1">
                    <a:latin typeface="Times New Roman" pitchFamily="18" charset="0"/>
                  </a:rPr>
                  <a:t>next</a:t>
                </a:r>
                <a:endParaRPr lang="en-US" sz="1400" b="1">
                  <a:latin typeface="Times New Roman" pitchFamily="18" charset="0"/>
                </a:endParaRPr>
              </a:p>
            </p:txBody>
          </p:sp>
        </p:grpSp>
        <p:sp>
          <p:nvSpPr>
            <p:cNvPr id="111670" name="Line 54"/>
            <p:cNvSpPr>
              <a:spLocks noChangeShapeType="1"/>
            </p:cNvSpPr>
            <p:nvPr/>
          </p:nvSpPr>
          <p:spPr bwMode="auto">
            <a:xfrm>
              <a:off x="3666" y="3577"/>
              <a:ext cx="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1671" name="Text Box 55"/>
            <p:cNvSpPr txBox="1">
              <a:spLocks noChangeArrowheads="1"/>
            </p:cNvSpPr>
            <p:nvPr/>
          </p:nvSpPr>
          <p:spPr bwMode="auto">
            <a:xfrm>
              <a:off x="2135" y="3360"/>
              <a:ext cx="841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tr-TR" sz="1400" b="1">
                <a:latin typeface="Times New Roman" pitchFamily="18" charset="0"/>
              </a:endParaRPr>
            </a:p>
          </p:txBody>
        </p:sp>
        <p:sp>
          <p:nvSpPr>
            <p:cNvPr id="111672" name="Line 56"/>
            <p:cNvSpPr>
              <a:spLocks noChangeShapeType="1"/>
            </p:cNvSpPr>
            <p:nvPr/>
          </p:nvSpPr>
          <p:spPr bwMode="auto">
            <a:xfrm>
              <a:off x="2928" y="36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111673" name="Line 57"/>
          <p:cNvSpPr>
            <a:spLocks noChangeShapeType="1"/>
          </p:cNvSpPr>
          <p:nvPr/>
        </p:nvSpPr>
        <p:spPr bwMode="auto">
          <a:xfrm>
            <a:off x="7235825" y="5805488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11674" name="Line 58"/>
          <p:cNvSpPr>
            <a:spLocks noChangeShapeType="1"/>
          </p:cNvSpPr>
          <p:nvPr/>
        </p:nvSpPr>
        <p:spPr bwMode="auto">
          <a:xfrm flipH="1">
            <a:off x="1187450" y="6237288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11675" name="Line 59"/>
          <p:cNvSpPr>
            <a:spLocks noChangeShapeType="1"/>
          </p:cNvSpPr>
          <p:nvPr/>
        </p:nvSpPr>
        <p:spPr bwMode="auto">
          <a:xfrm flipV="1">
            <a:off x="1187450" y="5949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11676" name="Line 60"/>
          <p:cNvSpPr>
            <a:spLocks noChangeShapeType="1"/>
          </p:cNvSpPr>
          <p:nvPr/>
        </p:nvSpPr>
        <p:spPr bwMode="auto">
          <a:xfrm>
            <a:off x="1187450" y="594995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2780-8C1C-4A77-8E90-4C0691969069}" type="slidenum">
              <a:rPr lang="tr-TR"/>
              <a:pPr/>
              <a:t>11</a:t>
            </a:fld>
            <a:endParaRPr lang="tr-TR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079500"/>
          </a:xfrm>
        </p:spPr>
        <p:txBody>
          <a:bodyPr/>
          <a:lstStyle/>
          <a:p>
            <a:r>
              <a:rPr lang="tr-TR" sz="4000" b="1">
                <a:solidFill>
                  <a:srgbClr val="3399FF"/>
                </a:solidFill>
                <a:latin typeface="Candara" pitchFamily="34" charset="0"/>
              </a:rPr>
              <a:t>Basic Linear Linked List Operations</a:t>
            </a:r>
            <a:endParaRPr lang="en-US" sz="4000" b="1">
              <a:solidFill>
                <a:srgbClr val="3399FF"/>
              </a:solidFill>
              <a:latin typeface="Candara" pitchFamily="34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341438"/>
            <a:ext cx="8291512" cy="5111750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AutoNum type="arabicPeriod"/>
            </a:pPr>
            <a:r>
              <a:rPr lang="en-US">
                <a:latin typeface="Candara" pitchFamily="34" charset="0"/>
              </a:rPr>
              <a:t>Creating a list </a:t>
            </a:r>
            <a:endParaRPr lang="tr-TR">
              <a:latin typeface="Candara" pitchFamily="34" charset="0"/>
            </a:endParaRP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tr-TR">
                <a:latin typeface="Candara" pitchFamily="34" charset="0"/>
              </a:rPr>
              <a:t>Counting elements of list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tr-TR">
                <a:latin typeface="Candara" pitchFamily="34" charset="0"/>
              </a:rPr>
              <a:t>Printing data in list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>
                <a:latin typeface="Candara" pitchFamily="34" charset="0"/>
              </a:rPr>
              <a:t>Inserting elements</a:t>
            </a:r>
            <a:r>
              <a:rPr lang="tr-TR">
                <a:latin typeface="Candara" pitchFamily="34" charset="0"/>
              </a:rPr>
              <a:t>(nodes)</a:t>
            </a:r>
            <a:r>
              <a:rPr lang="en-US">
                <a:latin typeface="Candara" pitchFamily="34" charset="0"/>
              </a:rPr>
              <a:t> </a:t>
            </a:r>
            <a:r>
              <a:rPr lang="tr-TR">
                <a:latin typeface="Candara" pitchFamily="34" charset="0"/>
              </a:rPr>
              <a:t>to </a:t>
            </a:r>
            <a:r>
              <a:rPr lang="en-US">
                <a:latin typeface="Candara" pitchFamily="34" charset="0"/>
              </a:rPr>
              <a:t>lists</a:t>
            </a:r>
            <a:endParaRPr lang="tr-TR">
              <a:latin typeface="Candara" pitchFamily="34" charset="0"/>
            </a:endParaRP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>
                <a:latin typeface="Candara" pitchFamily="34" charset="0"/>
              </a:rPr>
              <a:t>Deleting</a:t>
            </a:r>
            <a:r>
              <a:rPr lang="tr-TR">
                <a:latin typeface="Candara" pitchFamily="34" charset="0"/>
              </a:rPr>
              <a:t> elements(nodes) of list</a:t>
            </a:r>
            <a:endParaRPr lang="en-US">
              <a:latin typeface="Candara" pitchFamily="34" charset="0"/>
            </a:endParaRP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>
                <a:latin typeface="Candara" pitchFamily="34" charset="0"/>
              </a:rPr>
              <a:t>Finding/searching elements in the list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>
                <a:latin typeface="Candara" pitchFamily="34" charset="0"/>
              </a:rPr>
              <a:t>Sorting elements</a:t>
            </a:r>
            <a:endParaRPr lang="tr-TR">
              <a:latin typeface="Candara" pitchFamily="34" charset="0"/>
            </a:endParaRP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tr-TR">
                <a:latin typeface="Candara" pitchFamily="34" charset="0"/>
              </a:rPr>
              <a:t>etc..</a:t>
            </a:r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A83D-0467-41A1-B951-53497FDDB1F8}" type="slidenum">
              <a:rPr lang="tr-TR"/>
              <a:pPr/>
              <a:t>12</a:t>
            </a:fld>
            <a:endParaRPr lang="tr-TR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CREATING LINEAR LINKED LIST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>
              <a:buFontTx/>
              <a:buNone/>
            </a:pPr>
            <a:r>
              <a:rPr lang="tr-TR" sz="2400" b="1"/>
              <a:t>An integer array (x[4]) will be used to create a list. </a:t>
            </a:r>
          </a:p>
          <a:p>
            <a:pPr>
              <a:buFontTx/>
              <a:buNone/>
            </a:pPr>
            <a:endParaRPr lang="tr-TR" sz="2800" b="1"/>
          </a:p>
          <a:p>
            <a:pPr>
              <a:buFontTx/>
              <a:buNone/>
            </a:pPr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Example 1 :</a:t>
            </a:r>
            <a:r>
              <a:rPr lang="tr-TR" b="1">
                <a:latin typeface="Candara" pitchFamily="34" charset="0"/>
              </a:rPr>
              <a:t> </a:t>
            </a:r>
            <a:r>
              <a:rPr lang="tr-TR" sz="2400" b="1">
                <a:latin typeface="Candara" pitchFamily="34" charset="0"/>
              </a:rPr>
              <a:t>In main() </a:t>
            </a:r>
            <a:r>
              <a:rPr lang="tr-TR" sz="2400" b="1">
                <a:latin typeface="Candara" pitchFamily="34" charset="0"/>
                <a:sym typeface="Wingdings" pitchFamily="2" charset="2"/>
              </a:rPr>
              <a:t>add from head</a:t>
            </a:r>
            <a:endParaRPr lang="tr-TR" b="1">
              <a:latin typeface="Candara" pitchFamily="34" charset="0"/>
            </a:endParaRPr>
          </a:p>
          <a:p>
            <a:pPr>
              <a:buFontTx/>
              <a:buNone/>
            </a:pPr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Example 2 :</a:t>
            </a:r>
            <a:r>
              <a:rPr lang="tr-TR" b="1">
                <a:latin typeface="Candara" pitchFamily="34" charset="0"/>
              </a:rPr>
              <a:t> </a:t>
            </a:r>
            <a:r>
              <a:rPr lang="tr-TR" sz="2400" b="1">
                <a:latin typeface="Candara" pitchFamily="34" charset="0"/>
              </a:rPr>
              <a:t>In main() a</a:t>
            </a:r>
            <a:r>
              <a:rPr lang="tr-TR" sz="2400" b="1">
                <a:latin typeface="Candara" pitchFamily="34" charset="0"/>
                <a:sym typeface="Wingdings" pitchFamily="2" charset="2"/>
              </a:rPr>
              <a:t>dd from tail</a:t>
            </a:r>
            <a:r>
              <a:rPr lang="tr-TR" sz="2800" b="1">
                <a:latin typeface="Candara" pitchFamily="34" charset="0"/>
                <a:sym typeface="Wingdings" pitchFamily="2" charset="2"/>
              </a:rPr>
              <a:t> </a:t>
            </a:r>
            <a:endParaRPr lang="tr-TR" b="1">
              <a:latin typeface="Candara" pitchFamily="34" charset="0"/>
            </a:endParaRPr>
          </a:p>
          <a:p>
            <a:pPr>
              <a:buFontTx/>
              <a:buNone/>
            </a:pPr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Example 3 :</a:t>
            </a:r>
            <a:r>
              <a:rPr lang="tr-TR" b="1">
                <a:latin typeface="Candara" pitchFamily="34" charset="0"/>
              </a:rPr>
              <a:t> </a:t>
            </a:r>
            <a:r>
              <a:rPr lang="tr-TR" sz="2400" b="1">
                <a:latin typeface="Candara" pitchFamily="34" charset="0"/>
              </a:rPr>
              <a:t>In function ( Using Iteration)</a:t>
            </a:r>
            <a:endParaRPr lang="tr-TR" b="1">
              <a:latin typeface="Candara" pitchFamily="34" charset="0"/>
            </a:endParaRPr>
          </a:p>
          <a:p>
            <a:pPr>
              <a:buFontTx/>
              <a:buNone/>
            </a:pPr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Example 4 :</a:t>
            </a:r>
            <a:r>
              <a:rPr lang="tr-TR" b="1">
                <a:latin typeface="Candara" pitchFamily="34" charset="0"/>
              </a:rPr>
              <a:t> </a:t>
            </a:r>
            <a:r>
              <a:rPr lang="tr-TR" sz="2400" b="1">
                <a:latin typeface="Candara" pitchFamily="34" charset="0"/>
              </a:rPr>
              <a:t>In function ( Using Recursion)</a:t>
            </a:r>
            <a:endParaRPr lang="tr-TR" b="1">
              <a:latin typeface="Candara" pitchFamily="34" charset="0"/>
            </a:endParaRPr>
          </a:p>
          <a:p>
            <a:pPr>
              <a:buFontTx/>
              <a:buNone/>
            </a:pPr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How to call functions in Example 3 and 4</a:t>
            </a:r>
          </a:p>
          <a:p>
            <a:pPr>
              <a:buFontTx/>
              <a:buNone/>
            </a:pPr>
            <a:endParaRPr lang="tr-TR" b="1">
              <a:solidFill>
                <a:srgbClr val="3399FF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Senem Kumova Metin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9FA7-A681-4262-AAE7-F2E333D8935A}" type="slidenum">
              <a:rPr lang="tr-TR"/>
              <a:pPr/>
              <a:t>13</a:t>
            </a:fld>
            <a:endParaRPr lang="tr-TR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1008063"/>
          </a:xfrm>
        </p:spPr>
        <p:txBody>
          <a:bodyPr/>
          <a:lstStyle/>
          <a:p>
            <a:r>
              <a:rPr lang="tr-TR" sz="3200" b="1">
                <a:solidFill>
                  <a:srgbClr val="3399FF"/>
                </a:solidFill>
              </a:rPr>
              <a:t>Example 1: In main() </a:t>
            </a:r>
            <a:r>
              <a:rPr lang="tr-TR" sz="3200" b="1">
                <a:solidFill>
                  <a:srgbClr val="3399FF"/>
                </a:solidFill>
                <a:sym typeface="Wingdings" pitchFamily="2" charset="2"/>
              </a:rPr>
              <a:t>add from head</a:t>
            </a:r>
            <a:endParaRPr lang="en-US" sz="2800" b="1">
              <a:solidFill>
                <a:srgbClr val="3399FF"/>
              </a:solidFill>
            </a:endParaRP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23850" y="836613"/>
            <a:ext cx="8534400" cy="5778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typedef struct node {int data;    struct node *next;  }   NODE;</a:t>
            </a:r>
          </a:p>
          <a:p>
            <a:pPr>
              <a:spcBef>
                <a:spcPct val="50000"/>
              </a:spcBef>
            </a:pPr>
            <a:r>
              <a:rPr lang="tr-TR" b="1"/>
              <a:t>main(){	int x[4]={1,2,3,4}; 	</a:t>
            </a:r>
          </a:p>
          <a:p>
            <a:pPr>
              <a:spcBef>
                <a:spcPct val="50000"/>
              </a:spcBef>
            </a:pPr>
            <a:r>
              <a:rPr lang="tr-TR" b="1"/>
              <a:t>	NODE * head=NULL; 	NODE* tmp=NULL;</a:t>
            </a:r>
          </a:p>
          <a:p>
            <a:pPr>
              <a:spcBef>
                <a:spcPct val="50000"/>
              </a:spcBef>
            </a:pPr>
            <a:r>
              <a:rPr lang="tr-TR" b="1"/>
              <a:t>	for (i=0;  i&lt;4;  i++)</a:t>
            </a:r>
          </a:p>
          <a:p>
            <a:pPr>
              <a:spcBef>
                <a:spcPct val="50000"/>
              </a:spcBef>
            </a:pPr>
            <a:r>
              <a:rPr lang="tr-TR" b="1"/>
              <a:t>	{ 	if(head==NULL) </a:t>
            </a:r>
            <a:r>
              <a:rPr lang="tr-TR" b="1">
                <a:solidFill>
                  <a:srgbClr val="008000"/>
                </a:solidFill>
              </a:rPr>
              <a:t>// FIRST NODE IN LIST</a:t>
            </a:r>
          </a:p>
          <a:p>
            <a:pPr>
              <a:spcBef>
                <a:spcPct val="50000"/>
              </a:spcBef>
            </a:pPr>
            <a:r>
              <a:rPr lang="tr-TR" b="1"/>
              <a:t>			{ 	head=malloc(sizeof(NODE));</a:t>
            </a:r>
          </a:p>
          <a:p>
            <a:pPr>
              <a:spcBef>
                <a:spcPct val="50000"/>
              </a:spcBef>
            </a:pPr>
            <a:r>
              <a:rPr lang="tr-TR" b="1"/>
              <a:t>				head-&gt;data=x[i]; </a:t>
            </a:r>
          </a:p>
          <a:p>
            <a:pPr>
              <a:spcBef>
                <a:spcPct val="50000"/>
              </a:spcBef>
            </a:pPr>
            <a:r>
              <a:rPr lang="tr-TR" b="1"/>
              <a:t>				head-&gt;next =NULL;	}</a:t>
            </a:r>
          </a:p>
          <a:p>
            <a:pPr>
              <a:spcBef>
                <a:spcPct val="50000"/>
              </a:spcBef>
            </a:pPr>
            <a:r>
              <a:rPr lang="tr-TR" sz="200" b="1"/>
              <a:t>		</a:t>
            </a:r>
          </a:p>
          <a:p>
            <a:pPr>
              <a:spcBef>
                <a:spcPct val="50000"/>
              </a:spcBef>
            </a:pPr>
            <a:r>
              <a:rPr lang="tr-TR" b="1"/>
              <a:t>		else 	{ 	tmp=malloc(sizeof(NODE));</a:t>
            </a:r>
          </a:p>
          <a:p>
            <a:pPr>
              <a:spcBef>
                <a:spcPct val="50000"/>
              </a:spcBef>
            </a:pPr>
            <a:r>
              <a:rPr lang="tr-TR" b="1"/>
              <a:t>				tmp-&gt;data=x[i];</a:t>
            </a:r>
          </a:p>
          <a:p>
            <a:pPr>
              <a:spcBef>
                <a:spcPct val="50000"/>
              </a:spcBef>
            </a:pPr>
            <a:r>
              <a:rPr lang="tr-TR" b="1"/>
              <a:t>				tmp-&gt;next=head;	</a:t>
            </a:r>
          </a:p>
          <a:p>
            <a:pPr>
              <a:spcBef>
                <a:spcPct val="50000"/>
              </a:spcBef>
            </a:pPr>
            <a:r>
              <a:rPr lang="tr-TR" b="1"/>
              <a:t>				head=tmp;		}</a:t>
            </a:r>
          </a:p>
          <a:p>
            <a:pPr>
              <a:spcBef>
                <a:spcPct val="50000"/>
              </a:spcBef>
            </a:pPr>
            <a:r>
              <a:rPr lang="tr-TR" b="1"/>
              <a:t>	}</a:t>
            </a:r>
          </a:p>
          <a:p>
            <a:pPr>
              <a:spcBef>
                <a:spcPct val="50000"/>
              </a:spcBef>
            </a:pPr>
            <a:r>
              <a:rPr lang="tr-TR" b="1"/>
              <a:t>    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Senem Kumova Metin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0F6-B0F4-4919-B0ED-0054E1CBDF05}" type="slidenum">
              <a:rPr lang="tr-TR"/>
              <a:pPr/>
              <a:t>14</a:t>
            </a:fld>
            <a:endParaRPr lang="tr-TR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1008063"/>
          </a:xfrm>
        </p:spPr>
        <p:txBody>
          <a:bodyPr/>
          <a:lstStyle/>
          <a:p>
            <a:r>
              <a:rPr lang="tr-TR" sz="3200" b="1">
                <a:solidFill>
                  <a:srgbClr val="3399FF"/>
                </a:solidFill>
              </a:rPr>
              <a:t>Example 2 : In main() a</a:t>
            </a:r>
            <a:r>
              <a:rPr lang="tr-TR" sz="3200" b="1">
                <a:solidFill>
                  <a:srgbClr val="3399FF"/>
                </a:solidFill>
                <a:sym typeface="Wingdings" pitchFamily="2" charset="2"/>
              </a:rPr>
              <a:t>dd from tail</a:t>
            </a:r>
            <a:r>
              <a:rPr lang="tr-TR" sz="3600" b="1">
                <a:solidFill>
                  <a:srgbClr val="3399FF"/>
                </a:solidFill>
                <a:sym typeface="Wingdings" pitchFamily="2" charset="2"/>
              </a:rPr>
              <a:t> </a:t>
            </a:r>
            <a:endParaRPr lang="en-US" sz="2800" b="1">
              <a:solidFill>
                <a:srgbClr val="3399FF"/>
              </a:solidFill>
            </a:endParaRP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323850" y="836613"/>
            <a:ext cx="8534400" cy="5778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typedef struct node {int data;    struct node *next;  }   NODE;</a:t>
            </a:r>
          </a:p>
          <a:p>
            <a:pPr>
              <a:spcBef>
                <a:spcPct val="50000"/>
              </a:spcBef>
            </a:pPr>
            <a:r>
              <a:rPr lang="tr-TR" b="1"/>
              <a:t>main()</a:t>
            </a:r>
          </a:p>
          <a:p>
            <a:pPr>
              <a:spcBef>
                <a:spcPct val="50000"/>
              </a:spcBef>
            </a:pPr>
            <a:r>
              <a:rPr lang="tr-TR" b="1"/>
              <a:t>{	int x[4]={1,2,3,4}; 	</a:t>
            </a:r>
          </a:p>
          <a:p>
            <a:pPr>
              <a:spcBef>
                <a:spcPct val="50000"/>
              </a:spcBef>
            </a:pPr>
            <a:r>
              <a:rPr lang="tr-TR" b="1"/>
              <a:t>	NODE * head=NULL; 	NODE * tail=NULL;</a:t>
            </a:r>
          </a:p>
          <a:p>
            <a:pPr>
              <a:spcBef>
                <a:spcPct val="50000"/>
              </a:spcBef>
            </a:pPr>
            <a:r>
              <a:rPr lang="tr-TR" b="1"/>
              <a:t>	for (i=0;  i&lt;4;  i++)</a:t>
            </a:r>
          </a:p>
          <a:p>
            <a:pPr>
              <a:spcBef>
                <a:spcPct val="50000"/>
              </a:spcBef>
            </a:pPr>
            <a:r>
              <a:rPr lang="tr-TR" b="1"/>
              <a:t>	{ 	if(head==NULL) </a:t>
            </a:r>
            <a:r>
              <a:rPr lang="tr-TR" b="1">
                <a:solidFill>
                  <a:srgbClr val="008000"/>
                </a:solidFill>
              </a:rPr>
              <a:t>// FIRST NODE IN LIST</a:t>
            </a:r>
          </a:p>
          <a:p>
            <a:pPr>
              <a:spcBef>
                <a:spcPct val="50000"/>
              </a:spcBef>
            </a:pPr>
            <a:r>
              <a:rPr lang="tr-TR" b="1"/>
              <a:t>			{ 	head=malloc(sizeof(NODE));</a:t>
            </a:r>
          </a:p>
          <a:p>
            <a:pPr>
              <a:spcBef>
                <a:spcPct val="50000"/>
              </a:spcBef>
            </a:pPr>
            <a:r>
              <a:rPr lang="tr-TR" b="1"/>
              <a:t>				head-&gt;data=x[i]; </a:t>
            </a:r>
          </a:p>
          <a:p>
            <a:pPr>
              <a:spcBef>
                <a:spcPct val="50000"/>
              </a:spcBef>
            </a:pPr>
            <a:r>
              <a:rPr lang="tr-TR" b="1"/>
              <a:t>				head-&gt;next =NULL;	</a:t>
            </a:r>
          </a:p>
          <a:p>
            <a:pPr>
              <a:spcBef>
                <a:spcPct val="50000"/>
              </a:spcBef>
            </a:pPr>
            <a:r>
              <a:rPr lang="tr-TR" b="1"/>
              <a:t>				tail=head;	}</a:t>
            </a:r>
          </a:p>
          <a:p>
            <a:pPr>
              <a:spcBef>
                <a:spcPct val="50000"/>
              </a:spcBef>
            </a:pPr>
            <a:r>
              <a:rPr lang="tr-TR" sz="200" b="1"/>
              <a:t>		</a:t>
            </a:r>
          </a:p>
          <a:p>
            <a:pPr>
              <a:spcBef>
                <a:spcPct val="50000"/>
              </a:spcBef>
            </a:pPr>
            <a:r>
              <a:rPr lang="tr-TR" b="1"/>
              <a:t>		else 	{ 	tail-&gt;next=malloc(sizeof(NODE));</a:t>
            </a:r>
          </a:p>
          <a:p>
            <a:pPr>
              <a:spcBef>
                <a:spcPct val="50000"/>
              </a:spcBef>
            </a:pPr>
            <a:r>
              <a:rPr lang="tr-TR" b="1"/>
              <a:t>				tail=tail-&gt;next; </a:t>
            </a:r>
          </a:p>
          <a:p>
            <a:pPr>
              <a:spcBef>
                <a:spcPct val="50000"/>
              </a:spcBef>
            </a:pPr>
            <a:r>
              <a:rPr lang="tr-TR" b="1"/>
              <a:t>				tail-&gt;data=x[i];</a:t>
            </a:r>
          </a:p>
          <a:p>
            <a:pPr>
              <a:spcBef>
                <a:spcPct val="50000"/>
              </a:spcBef>
            </a:pPr>
            <a:r>
              <a:rPr lang="tr-TR" b="1"/>
              <a:t>				tail-&gt;next=NULL;	}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Senem Kumova Metin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3C2D-2CDB-4BC5-A413-C775F5C1E55F}" type="slidenum">
              <a:rPr lang="tr-TR"/>
              <a:pPr/>
              <a:t>15</a:t>
            </a:fld>
            <a:endParaRPr lang="tr-TR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52400"/>
            <a:ext cx="8659812" cy="579438"/>
          </a:xfrm>
          <a:noFill/>
          <a:ln/>
        </p:spPr>
        <p:txBody>
          <a:bodyPr/>
          <a:lstStyle/>
          <a:p>
            <a:r>
              <a:rPr lang="tr-TR" sz="3200" b="1">
                <a:solidFill>
                  <a:srgbClr val="3399FF"/>
                </a:solidFill>
              </a:rPr>
              <a:t>Example 3 :  In function ( Using Iteration)</a:t>
            </a:r>
            <a:endParaRPr lang="en-US" sz="3200" b="1">
              <a:solidFill>
                <a:srgbClr val="3399FF"/>
              </a:solidFill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533400" y="765175"/>
            <a:ext cx="7854950" cy="57324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NODE * create_ite (int x[] , int size) </a:t>
            </a:r>
          </a:p>
          <a:p>
            <a:pPr>
              <a:spcBef>
                <a:spcPct val="50000"/>
              </a:spcBef>
            </a:pPr>
            <a:r>
              <a:rPr lang="tr-TR" b="1"/>
              <a:t>{  NODE *   head = NULL;  NODE *  tail =NULL;   int     i;</a:t>
            </a:r>
          </a:p>
          <a:p>
            <a:pPr>
              <a:spcBef>
                <a:spcPct val="50000"/>
              </a:spcBef>
            </a:pPr>
            <a:r>
              <a:rPr lang="tr-TR" b="1"/>
              <a:t>   if(size!=0)</a:t>
            </a:r>
          </a:p>
          <a:p>
            <a:pPr>
              <a:spcBef>
                <a:spcPct val="50000"/>
              </a:spcBef>
            </a:pPr>
            <a:r>
              <a:rPr lang="tr-TR" b="1"/>
              <a:t>	{		head = malloc(sizeof(NODE));</a:t>
            </a:r>
          </a:p>
          <a:p>
            <a:pPr>
              <a:spcBef>
                <a:spcPct val="50000"/>
              </a:spcBef>
            </a:pPr>
            <a:r>
              <a:rPr lang="tr-TR" b="1"/>
              <a:t>      			head -&gt; data = x[0];</a:t>
            </a:r>
          </a:p>
          <a:p>
            <a:pPr>
              <a:spcBef>
                <a:spcPct val="50000"/>
              </a:spcBef>
            </a:pPr>
            <a:r>
              <a:rPr lang="tr-TR" b="1"/>
              <a:t>      			tail = head;</a:t>
            </a:r>
          </a:p>
          <a:p>
            <a:pPr>
              <a:spcBef>
                <a:spcPct val="50000"/>
              </a:spcBef>
            </a:pPr>
            <a:r>
              <a:rPr lang="tr-TR" b="1"/>
              <a:t>			for (i = 1; i&lt;size; ++i) </a:t>
            </a:r>
          </a:p>
          <a:p>
            <a:pPr>
              <a:spcBef>
                <a:spcPct val="50000"/>
              </a:spcBef>
            </a:pPr>
            <a:r>
              <a:rPr lang="tr-TR" b="1"/>
              <a:t>			{ 	</a:t>
            </a:r>
            <a:r>
              <a:rPr lang="tr-TR" b="1">
                <a:solidFill>
                  <a:srgbClr val="008000"/>
                </a:solidFill>
              </a:rPr>
              <a:t>/* add to tail */</a:t>
            </a:r>
          </a:p>
          <a:p>
            <a:pPr>
              <a:spcBef>
                <a:spcPct val="50000"/>
              </a:spcBef>
            </a:pPr>
            <a:r>
              <a:rPr lang="tr-TR" b="1"/>
              <a:t>       				tail -&gt; next = malloc(sizeof(NODE));</a:t>
            </a:r>
          </a:p>
          <a:p>
            <a:pPr>
              <a:spcBef>
                <a:spcPct val="50000"/>
              </a:spcBef>
            </a:pPr>
            <a:r>
              <a:rPr lang="tr-TR" b="1"/>
              <a:t>       				tail = tail -&gt; next;</a:t>
            </a:r>
          </a:p>
          <a:p>
            <a:pPr>
              <a:spcBef>
                <a:spcPct val="50000"/>
              </a:spcBef>
            </a:pPr>
            <a:r>
              <a:rPr lang="tr-TR" b="1"/>
              <a:t>       				tail -&gt; data = x[i];	}</a:t>
            </a:r>
          </a:p>
          <a:p>
            <a:pPr>
              <a:spcBef>
                <a:spcPct val="50000"/>
              </a:spcBef>
            </a:pPr>
            <a:r>
              <a:rPr lang="tr-TR" b="1"/>
              <a:t>      			tail -&gt; next = NULL; </a:t>
            </a:r>
            <a:r>
              <a:rPr lang="tr-TR" b="1">
                <a:solidFill>
                  <a:srgbClr val="008000"/>
                </a:solidFill>
              </a:rPr>
              <a:t>/* end of list */		</a:t>
            </a:r>
          </a:p>
          <a:p>
            <a:pPr>
              <a:spcBef>
                <a:spcPct val="50000"/>
              </a:spcBef>
            </a:pPr>
            <a:r>
              <a:rPr lang="tr-TR" b="1">
                <a:solidFill>
                  <a:srgbClr val="008000"/>
                </a:solidFill>
              </a:rPr>
              <a:t>	</a:t>
            </a:r>
            <a:r>
              <a:rPr lang="tr-TR" b="1"/>
              <a:t>} </a:t>
            </a:r>
          </a:p>
          <a:p>
            <a:pPr>
              <a:spcBef>
                <a:spcPct val="50000"/>
              </a:spcBef>
            </a:pPr>
            <a:r>
              <a:rPr lang="tr-TR" b="1"/>
              <a:t>   return head;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32B8-ED37-4D16-A81A-7BBC6FF300F6}" type="slidenum">
              <a:rPr lang="tr-TR"/>
              <a:pPr/>
              <a:t>16</a:t>
            </a:fld>
            <a:endParaRPr lang="tr-TR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893175" cy="579437"/>
          </a:xfrm>
        </p:spPr>
        <p:txBody>
          <a:bodyPr/>
          <a:lstStyle/>
          <a:p>
            <a:r>
              <a:rPr lang="tr-TR" sz="3200" b="1">
                <a:solidFill>
                  <a:srgbClr val="3399FF"/>
                </a:solidFill>
              </a:rPr>
              <a:t>Example 4 : In function (Using Recursion)</a:t>
            </a:r>
            <a:endParaRPr lang="en-US" sz="3200" b="1">
              <a:solidFill>
                <a:srgbClr val="3399FF"/>
              </a:solidFill>
            </a:endParaRP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533400" y="1125538"/>
            <a:ext cx="80772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 sz="2000" b="1"/>
          </a:p>
          <a:p>
            <a:pPr>
              <a:spcBef>
                <a:spcPct val="50000"/>
              </a:spcBef>
            </a:pPr>
            <a:r>
              <a:rPr lang="tr-TR" sz="2000" b="1"/>
              <a:t>NODE * create _rec(int x[], int size) </a:t>
            </a:r>
          </a:p>
          <a:p>
            <a:pPr>
              <a:spcBef>
                <a:spcPct val="50000"/>
              </a:spcBef>
            </a:pPr>
            <a:r>
              <a:rPr lang="tr-TR" sz="2000" b="1"/>
              <a:t>{  	NODE *  head;</a:t>
            </a:r>
          </a:p>
          <a:p>
            <a:pPr>
              <a:spcBef>
                <a:spcPct val="50000"/>
              </a:spcBef>
            </a:pPr>
            <a:r>
              <a:rPr lang="tr-TR" sz="2000" b="1"/>
              <a:t>   	if (size==0 ) </a:t>
            </a:r>
            <a:r>
              <a:rPr lang="tr-TR" sz="2000" b="1">
                <a:solidFill>
                  <a:srgbClr val="008000"/>
                </a:solidFill>
              </a:rPr>
              <a:t>/* base case */</a:t>
            </a:r>
          </a:p>
          <a:p>
            <a:pPr>
              <a:spcBef>
                <a:spcPct val="50000"/>
              </a:spcBef>
            </a:pPr>
            <a:r>
              <a:rPr lang="tr-TR" sz="2000" b="1"/>
              <a:t>      		return NULL;</a:t>
            </a:r>
          </a:p>
          <a:p>
            <a:pPr>
              <a:spcBef>
                <a:spcPct val="50000"/>
              </a:spcBef>
            </a:pPr>
            <a:r>
              <a:rPr lang="tr-TR" sz="2000" b="1"/>
              <a:t>   	else {	</a:t>
            </a:r>
            <a:r>
              <a:rPr lang="tr-TR" sz="2000" b="1">
                <a:solidFill>
                  <a:srgbClr val="008000"/>
                </a:solidFill>
              </a:rPr>
              <a:t>/* method */</a:t>
            </a:r>
            <a:endParaRPr lang="tr-TR" sz="2000" b="1"/>
          </a:p>
          <a:p>
            <a:pPr>
              <a:spcBef>
                <a:spcPct val="50000"/>
              </a:spcBef>
            </a:pPr>
            <a:r>
              <a:rPr lang="tr-TR" sz="2000" b="1"/>
              <a:t>      		head = malloc(sizeof(NODE));</a:t>
            </a:r>
          </a:p>
          <a:p>
            <a:pPr>
              <a:spcBef>
                <a:spcPct val="50000"/>
              </a:spcBef>
            </a:pPr>
            <a:r>
              <a:rPr lang="tr-TR" sz="2000" b="1"/>
              <a:t>      		head -&gt; data = x[0];</a:t>
            </a:r>
          </a:p>
          <a:p>
            <a:pPr>
              <a:spcBef>
                <a:spcPct val="50000"/>
              </a:spcBef>
            </a:pPr>
            <a:r>
              <a:rPr lang="tr-TR" sz="2000" b="1"/>
              <a:t>      		head -&gt; next = create_rec(x + 1 , size-1);</a:t>
            </a:r>
          </a:p>
          <a:p>
            <a:pPr>
              <a:spcBef>
                <a:spcPct val="50000"/>
              </a:spcBef>
            </a:pPr>
            <a:r>
              <a:rPr lang="tr-TR" sz="2000" b="1"/>
              <a:t>      		return head;	}</a:t>
            </a:r>
          </a:p>
          <a:p>
            <a:pPr>
              <a:spcBef>
                <a:spcPct val="50000"/>
              </a:spcBef>
            </a:pPr>
            <a:r>
              <a:rPr lang="tr-TR" sz="20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F6C-385F-40BE-82E7-B0F76E7E2563}" type="slidenum">
              <a:rPr lang="tr-TR"/>
              <a:pPr/>
              <a:t>17</a:t>
            </a:fld>
            <a:endParaRPr lang="tr-TR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518525" cy="1143000"/>
          </a:xfrm>
        </p:spPr>
        <p:txBody>
          <a:bodyPr/>
          <a:lstStyle/>
          <a:p>
            <a:r>
              <a:rPr lang="tr-TR" sz="3200" b="1">
                <a:solidFill>
                  <a:srgbClr val="3399FF"/>
                </a:solidFill>
                <a:latin typeface="Candara" pitchFamily="34" charset="0"/>
              </a:rPr>
              <a:t>How to call create functions in Example 3 and 4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typedef struct node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{  int data;    struct node *next;  }   NODE;</a:t>
            </a:r>
          </a:p>
          <a:p>
            <a:pPr>
              <a:spcBef>
                <a:spcPct val="50000"/>
              </a:spcBef>
              <a:buFontTx/>
              <a:buNone/>
            </a:pPr>
            <a:endParaRPr lang="tr-TR" sz="2000" b="1">
              <a:latin typeface="Candara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tr-TR" sz="2000" b="1">
                <a:latin typeface="Candara" pitchFamily="34" charset="0"/>
              </a:rPr>
              <a:t>NODE * create_ite (int x[] , int size) ; </a:t>
            </a:r>
            <a:r>
              <a:rPr lang="tr-TR" sz="2000" b="1">
                <a:solidFill>
                  <a:srgbClr val="008000"/>
                </a:solidFill>
                <a:latin typeface="Candara" pitchFamily="34" charset="0"/>
              </a:rPr>
              <a:t>// prototype for iterative function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tr-TR" sz="2000" b="1">
                <a:latin typeface="Candara" pitchFamily="34" charset="0"/>
              </a:rPr>
              <a:t>NODE * create _rec(int x[], int size) ; </a:t>
            </a:r>
            <a:r>
              <a:rPr lang="tr-TR" sz="2000" b="1">
                <a:solidFill>
                  <a:srgbClr val="008000"/>
                </a:solidFill>
                <a:latin typeface="Candara" pitchFamily="34" charset="0"/>
              </a:rPr>
              <a:t>// prototype for recursive function</a:t>
            </a:r>
            <a:endParaRPr lang="tr-TR" sz="2000" b="1">
              <a:latin typeface="Candara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tr-TR" sz="12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int x[4]={1,2,3,4};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NODE * head1;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NODE * head2;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head1=create_ite(x,4);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head2=create_rec(x,4);	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4EF4-7912-44FA-92F3-5928B6BC05E1}" type="slidenum">
              <a:rPr lang="tr-TR"/>
              <a:pPr/>
              <a:t>18</a:t>
            </a:fld>
            <a:endParaRPr lang="tr-TR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Count Elements of a List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tr-TR" sz="3600" b="1">
                <a:solidFill>
                  <a:srgbClr val="3399FF"/>
                </a:solidFill>
                <a:latin typeface="Candara" pitchFamily="34" charset="0"/>
              </a:rPr>
              <a:t>Example 1 :</a:t>
            </a:r>
            <a:r>
              <a:rPr lang="tr-TR" sz="3600" b="1">
                <a:latin typeface="Candara" pitchFamily="34" charset="0"/>
              </a:rPr>
              <a:t> Using Iteration</a:t>
            </a:r>
          </a:p>
          <a:p>
            <a:pPr>
              <a:buFontTx/>
              <a:buNone/>
            </a:pPr>
            <a:r>
              <a:rPr lang="tr-TR" sz="3600" b="1">
                <a:solidFill>
                  <a:srgbClr val="3399FF"/>
                </a:solidFill>
                <a:latin typeface="Candara" pitchFamily="34" charset="0"/>
              </a:rPr>
              <a:t>Example 2:</a:t>
            </a:r>
            <a:r>
              <a:rPr lang="tr-TR" sz="3600" b="1">
                <a:latin typeface="Candara" pitchFamily="34" charset="0"/>
              </a:rPr>
              <a:t> Using Recursion</a:t>
            </a:r>
          </a:p>
          <a:p>
            <a:pPr>
              <a:buFontTx/>
              <a:buNone/>
            </a:pPr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How to call them in main()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05-F01D-4178-8CD0-7FDBDF13BA95}" type="slidenum">
              <a:rPr lang="tr-TR"/>
              <a:pPr/>
              <a:t>19</a:t>
            </a:fld>
            <a:endParaRPr lang="tr-TR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5294313" cy="936625"/>
          </a:xfrm>
          <a:noFill/>
          <a:ln/>
        </p:spPr>
        <p:txBody>
          <a:bodyPr/>
          <a:lstStyle/>
          <a:p>
            <a:r>
              <a:rPr lang="tr-TR" sz="4000" b="1">
                <a:solidFill>
                  <a:srgbClr val="3399FF"/>
                </a:solidFill>
                <a:latin typeface="Candara" pitchFamily="34" charset="0"/>
              </a:rPr>
              <a:t>Example 1 : Iteration</a:t>
            </a:r>
            <a:endParaRPr lang="en-US" sz="4000" b="1">
              <a:solidFill>
                <a:srgbClr val="3399FF"/>
              </a:solidFill>
              <a:latin typeface="Candara" pitchFamily="34" charset="0"/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619250" y="836613"/>
            <a:ext cx="7273925" cy="24669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 sz="400" b="1"/>
          </a:p>
          <a:p>
            <a:pPr>
              <a:spcBef>
                <a:spcPct val="50000"/>
              </a:spcBef>
            </a:pPr>
            <a:r>
              <a:rPr lang="tr-TR" sz="2000" b="1"/>
              <a:t>int count_list_ite (NODE *  head)</a:t>
            </a:r>
          </a:p>
          <a:p>
            <a:pPr>
              <a:spcBef>
                <a:spcPct val="50000"/>
              </a:spcBef>
            </a:pPr>
            <a:r>
              <a:rPr lang="tr-TR" sz="2000" b="1"/>
              <a:t>{ 	int count=0;</a:t>
            </a:r>
          </a:p>
          <a:p>
            <a:pPr>
              <a:spcBef>
                <a:spcPct val="50000"/>
              </a:spcBef>
            </a:pPr>
            <a:r>
              <a:rPr lang="tr-TR" sz="2000" b="1"/>
              <a:t>   	for (; head != NULL; head = head -&gt; next)</a:t>
            </a:r>
          </a:p>
          <a:p>
            <a:pPr>
              <a:spcBef>
                <a:spcPct val="50000"/>
              </a:spcBef>
            </a:pPr>
            <a:r>
              <a:rPr lang="tr-TR" sz="2000" b="1"/>
              <a:t>      		++count;</a:t>
            </a:r>
          </a:p>
          <a:p>
            <a:pPr>
              <a:spcBef>
                <a:spcPct val="50000"/>
              </a:spcBef>
            </a:pPr>
            <a:r>
              <a:rPr lang="tr-TR" sz="2000" b="1"/>
              <a:t>	return count;		}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3284538"/>
            <a:ext cx="5545138" cy="984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tr-TR" sz="4000" b="1">
                <a:solidFill>
                  <a:srgbClr val="3399FF"/>
                </a:solidFill>
              </a:rPr>
              <a:t>Example 2 : Recursion</a:t>
            </a:r>
            <a:endParaRPr lang="en-US" sz="4000" b="1">
              <a:solidFill>
                <a:srgbClr val="3399FF"/>
              </a:solidFill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547813" y="4221163"/>
            <a:ext cx="7270750" cy="1819275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 sz="800" b="1"/>
          </a:p>
          <a:p>
            <a:pPr>
              <a:spcBef>
                <a:spcPct val="50000"/>
              </a:spcBef>
            </a:pPr>
            <a:r>
              <a:rPr lang="tr-TR" sz="2000" b="1"/>
              <a:t>int count_list_rec (NODE *  head)</a:t>
            </a:r>
          </a:p>
          <a:p>
            <a:pPr>
              <a:spcBef>
                <a:spcPct val="50000"/>
              </a:spcBef>
            </a:pPr>
            <a:r>
              <a:rPr lang="tr-TR" sz="2000" b="1"/>
              <a:t>{	   if (head == NULL)	return 0;</a:t>
            </a:r>
          </a:p>
          <a:p>
            <a:pPr lvl="2">
              <a:spcBef>
                <a:spcPct val="50000"/>
              </a:spcBef>
            </a:pPr>
            <a:r>
              <a:rPr lang="tr-TR" sz="2000" b="1"/>
              <a:t>   else 	return(1 + count_list_rec(head -&gt; next));	}</a:t>
            </a:r>
          </a:p>
          <a:p>
            <a:pPr lvl="2">
              <a:spcBef>
                <a:spcPct val="50000"/>
              </a:spcBef>
            </a:pPr>
            <a:endParaRPr lang="tr-TR" sz="9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nimBg="1" autoUpdateAnimBg="0"/>
      <p:bldP spid="118788" grpId="0" autoUpdateAnimBg="0"/>
      <p:bldP spid="11878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Senem Kumova Metin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B60B-58E0-451D-9A97-E16E773973CF}" type="slidenum">
              <a:rPr lang="tr-TR"/>
              <a:pPr/>
              <a:t>2</a:t>
            </a:fld>
            <a:endParaRPr lang="tr-TR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371600"/>
          </a:xfrm>
        </p:spPr>
        <p:txBody>
          <a:bodyPr/>
          <a:lstStyle/>
          <a:p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Self Referential Structures 1/4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557338"/>
            <a:ext cx="8064500" cy="43846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struct node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   int data;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   struct node  *next; };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struct node a,b;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a			b			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a.data=1;     b.data=2;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a.next= b.next=NULL;   </a:t>
            </a:r>
            <a:r>
              <a:rPr lang="tr-TR" sz="2000" b="1">
                <a:solidFill>
                  <a:srgbClr val="008000"/>
                </a:solidFill>
                <a:latin typeface="Candara" pitchFamily="34" charset="0"/>
              </a:rPr>
              <a:t>// a and b do not point to some other node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a			b			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latin typeface="Candara" pitchFamily="34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763713" y="4221163"/>
            <a:ext cx="4968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>
              <a:latin typeface="Verdana" pitchFamily="34" charset="0"/>
            </a:endParaRP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4500563" y="1700213"/>
            <a:ext cx="4319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A structure of type </a:t>
            </a:r>
            <a:r>
              <a:rPr lang="tr-TR" b="1" i="1"/>
              <a:t>struct node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4787900" y="2205038"/>
            <a:ext cx="1223963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6011863" y="2205038"/>
            <a:ext cx="108108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5005388" y="2276475"/>
            <a:ext cx="9350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/>
              <a:t>data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6156325" y="2276475"/>
            <a:ext cx="9350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/>
              <a:t>next</a:t>
            </a:r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7235825" y="2420938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3779838" y="3933825"/>
            <a:ext cx="1223962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5003800" y="3933825"/>
            <a:ext cx="1081088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3997325" y="4005263"/>
            <a:ext cx="9350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/>
              <a:t>data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5148263" y="4005263"/>
            <a:ext cx="935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/>
              <a:t>next</a:t>
            </a:r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1187450" y="3933825"/>
            <a:ext cx="1223963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2411413" y="3933825"/>
            <a:ext cx="1081087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404938" y="4005263"/>
            <a:ext cx="9350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/>
              <a:t>data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2555875" y="4005263"/>
            <a:ext cx="9350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/>
              <a:t>next</a:t>
            </a: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3633788" y="6021388"/>
            <a:ext cx="1223962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89" name="Rectangle 25"/>
          <p:cNvSpPr>
            <a:spLocks noChangeArrowheads="1"/>
          </p:cNvSpPr>
          <p:nvPr/>
        </p:nvSpPr>
        <p:spPr bwMode="auto">
          <a:xfrm>
            <a:off x="4857750" y="6021388"/>
            <a:ext cx="1081088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3851275" y="6092825"/>
            <a:ext cx="9350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/>
              <a:t>2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5002213" y="6092825"/>
            <a:ext cx="9350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/>
              <a:t>NULL</a:t>
            </a:r>
          </a:p>
        </p:txBody>
      </p:sp>
      <p:sp>
        <p:nvSpPr>
          <p:cNvPr id="88096" name="Rectangle 32"/>
          <p:cNvSpPr>
            <a:spLocks noChangeArrowheads="1"/>
          </p:cNvSpPr>
          <p:nvPr/>
        </p:nvSpPr>
        <p:spPr bwMode="auto">
          <a:xfrm>
            <a:off x="1041400" y="6021388"/>
            <a:ext cx="1223963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97" name="Rectangle 33"/>
          <p:cNvSpPr>
            <a:spLocks noChangeArrowheads="1"/>
          </p:cNvSpPr>
          <p:nvPr/>
        </p:nvSpPr>
        <p:spPr bwMode="auto">
          <a:xfrm>
            <a:off x="2265363" y="6021388"/>
            <a:ext cx="108108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98" name="Text Box 34"/>
          <p:cNvSpPr txBox="1">
            <a:spLocks noChangeArrowheads="1"/>
          </p:cNvSpPr>
          <p:nvPr/>
        </p:nvSpPr>
        <p:spPr bwMode="auto">
          <a:xfrm>
            <a:off x="1258888" y="6092825"/>
            <a:ext cx="9350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/>
              <a:t>1</a:t>
            </a:r>
          </a:p>
        </p:txBody>
      </p:sp>
      <p:sp>
        <p:nvSpPr>
          <p:cNvPr id="88099" name="Text Box 35"/>
          <p:cNvSpPr txBox="1">
            <a:spLocks noChangeArrowheads="1"/>
          </p:cNvSpPr>
          <p:nvPr/>
        </p:nvSpPr>
        <p:spPr bwMode="auto">
          <a:xfrm>
            <a:off x="2409825" y="6092825"/>
            <a:ext cx="9350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8C48-9C22-47B2-9BD4-BF18869233CA}" type="slidenum">
              <a:rPr lang="tr-TR"/>
              <a:pPr/>
              <a:t>20</a:t>
            </a:fld>
            <a:endParaRPr lang="tr-TR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tr-TR" sz="3200" b="1">
                <a:solidFill>
                  <a:srgbClr val="3399FF"/>
                </a:solidFill>
                <a:latin typeface="Candara" pitchFamily="34" charset="0"/>
              </a:rPr>
              <a:t>How to call count functions in Example 1 and 2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typedef struct node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{  int data;    struct node *next;  }   NODE;</a:t>
            </a:r>
          </a:p>
          <a:p>
            <a:pPr>
              <a:spcBef>
                <a:spcPct val="50000"/>
              </a:spcBef>
              <a:buFontTx/>
              <a:buNone/>
            </a:pPr>
            <a:endParaRPr lang="tr-TR" sz="2000" b="1">
              <a:latin typeface="Candara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tr-TR" sz="2000" b="1">
                <a:latin typeface="Candara" pitchFamily="34" charset="0"/>
              </a:rPr>
              <a:t>int count_list_ite (NODE *  head); // prototype for iterative function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tr-TR" sz="2000" b="1">
                <a:latin typeface="Candara" pitchFamily="34" charset="0"/>
              </a:rPr>
              <a:t>int count_list_rec (NODE *  head); // prototype for recursive function</a:t>
            </a:r>
          </a:p>
          <a:p>
            <a:pPr>
              <a:spcBef>
                <a:spcPct val="50000"/>
              </a:spcBef>
              <a:buFontTx/>
              <a:buNone/>
            </a:pPr>
            <a:endParaRPr lang="tr-TR" sz="20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int x[4]={1,2,3,4};  int size1, size2 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NODE * head;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head=create(x,4);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size1= count_list_ite(head);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size2= count_list_rec(head);	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C04-611F-4F3B-ADCD-0FAE481B2372}" type="slidenum">
              <a:rPr lang="tr-TR"/>
              <a:pPr/>
              <a:t>21</a:t>
            </a:fld>
            <a:endParaRPr lang="tr-TR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Print Elements of a List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tr-TR" sz="3600" b="1">
                <a:solidFill>
                  <a:srgbClr val="3399FF"/>
                </a:solidFill>
                <a:latin typeface="Candara" pitchFamily="34" charset="0"/>
              </a:rPr>
              <a:t>Example 1 :</a:t>
            </a:r>
            <a:r>
              <a:rPr lang="tr-TR" sz="3600" b="1">
                <a:latin typeface="Candara" pitchFamily="34" charset="0"/>
              </a:rPr>
              <a:t> Using Iteration</a:t>
            </a:r>
          </a:p>
          <a:p>
            <a:pPr>
              <a:buFontTx/>
              <a:buNone/>
            </a:pPr>
            <a:r>
              <a:rPr lang="tr-TR" sz="3600" b="1">
                <a:solidFill>
                  <a:srgbClr val="3399FF"/>
                </a:solidFill>
                <a:latin typeface="Candara" pitchFamily="34" charset="0"/>
              </a:rPr>
              <a:t>Example 2:</a:t>
            </a:r>
            <a:r>
              <a:rPr lang="tr-TR" sz="3600" b="1">
                <a:latin typeface="Candara" pitchFamily="34" charset="0"/>
              </a:rPr>
              <a:t> Using Recursion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5F25-35AD-476A-81A6-3812C89B7EB1}" type="slidenum">
              <a:rPr lang="tr-TR"/>
              <a:pPr/>
              <a:t>22</a:t>
            </a:fld>
            <a:endParaRPr lang="tr-TR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8229600" cy="519112"/>
          </a:xfrm>
        </p:spPr>
        <p:txBody>
          <a:bodyPr/>
          <a:lstStyle/>
          <a:p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Example 1 :</a:t>
            </a:r>
            <a:r>
              <a:rPr lang="tr-TR" b="1">
                <a:latin typeface="Candara" pitchFamily="34" charset="0"/>
              </a:rPr>
              <a:t> Using Iteration</a:t>
            </a:r>
            <a:endParaRPr lang="en-US" b="1">
              <a:latin typeface="Candara" pitchFamily="34" charset="0"/>
            </a:endParaRP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539750" y="1700213"/>
            <a:ext cx="80772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b="1"/>
              <a:t>void print_ite (NODE * head)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{  	NODE * p;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	if (head == NULL) 		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			printf(“NULL list”);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	else  {    	for (p = head; p != NULL; p = p -&gt; next)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      			 	printf(“%d\n ”, p -&gt; data);		}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B745-9C07-4249-8E0E-A82A5157EAE8}" type="slidenum">
              <a:rPr lang="tr-TR"/>
              <a:pPr/>
              <a:t>23</a:t>
            </a:fld>
            <a:endParaRPr lang="tr-TR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215313" cy="1538287"/>
          </a:xfrm>
        </p:spPr>
        <p:txBody>
          <a:bodyPr/>
          <a:lstStyle/>
          <a:p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Example 2 :</a:t>
            </a:r>
            <a:r>
              <a:rPr lang="tr-TR" b="1">
                <a:latin typeface="Candara" pitchFamily="34" charset="0"/>
              </a:rPr>
              <a:t> Using Recursion</a:t>
            </a:r>
            <a:endParaRPr lang="en-US" b="1">
              <a:latin typeface="Candara" pitchFamily="34" charset="0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755650" y="1628775"/>
            <a:ext cx="8077200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 sz="2000" b="1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tr-TR" sz="2400" b="1"/>
              <a:t>void print_rec (NODE * head)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{</a:t>
            </a:r>
          </a:p>
          <a:p>
            <a:pPr lvl="1">
              <a:spcBef>
                <a:spcPct val="50000"/>
              </a:spcBef>
            </a:pPr>
            <a:r>
              <a:rPr lang="tr-TR" sz="2400" b="1"/>
              <a:t>if (head == NULL) printf(“NULL list”);</a:t>
            </a:r>
          </a:p>
          <a:p>
            <a:pPr lvl="1">
              <a:spcBef>
                <a:spcPct val="50000"/>
              </a:spcBef>
            </a:pPr>
            <a:r>
              <a:rPr lang="tr-TR" sz="2400" b="1"/>
              <a:t>else 	{	printf(“%d\n</a:t>
            </a:r>
            <a:r>
              <a:rPr lang="tr-TR" sz="2400" b="1">
                <a:sym typeface="Wingdings" pitchFamily="2" charset="2"/>
              </a:rPr>
              <a:t>”,</a:t>
            </a:r>
            <a:r>
              <a:rPr lang="tr-TR" sz="2400" b="1"/>
              <a:t>  head -&gt; data);</a:t>
            </a:r>
          </a:p>
          <a:p>
            <a:pPr lvl="1">
              <a:spcBef>
                <a:spcPct val="50000"/>
              </a:spcBef>
            </a:pPr>
            <a:r>
              <a:rPr lang="tr-TR" sz="2400" b="1"/>
              <a:t>   	  		print_rec(head -&gt;next);	</a:t>
            </a:r>
          </a:p>
          <a:p>
            <a:pPr lvl="1">
              <a:spcBef>
                <a:spcPct val="50000"/>
              </a:spcBef>
            </a:pPr>
            <a:r>
              <a:rPr lang="tr-TR" sz="2400" b="1"/>
              <a:t>		}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7964-DEF1-4193-805C-AF881E9FAD42}" type="slidenum">
              <a:rPr lang="tr-TR"/>
              <a:pPr/>
              <a:t>24</a:t>
            </a:fld>
            <a:endParaRPr lang="tr-TR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519113"/>
          </a:xfrm>
        </p:spPr>
        <p:txBody>
          <a:bodyPr/>
          <a:lstStyle/>
          <a:p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Insertion of Elements in a List</a:t>
            </a:r>
            <a:endParaRPr lang="en-US" b="1">
              <a:solidFill>
                <a:srgbClr val="3399FF"/>
              </a:solidFill>
              <a:latin typeface="Candara" pitchFamily="34" charset="0"/>
            </a:endParaRP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83534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b="1"/>
              <a:t>void insert(NODE *  p1, NODE * p2, NODE * q)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{	assert (p1-&gt; next == p2);</a:t>
            </a:r>
          </a:p>
          <a:p>
            <a:pPr>
              <a:spcBef>
                <a:spcPct val="50000"/>
              </a:spcBef>
            </a:pPr>
            <a:r>
              <a:rPr lang="tr-TR" sz="2000" b="1">
                <a:solidFill>
                  <a:srgbClr val="008000"/>
                </a:solidFill>
              </a:rPr>
              <a:t>	/* 	if the expression inside assert is false, the system will 		print a message and the program will be aborted	*/</a:t>
            </a:r>
            <a:endParaRPr lang="tr-TR" sz="2400" b="1"/>
          </a:p>
          <a:p>
            <a:pPr>
              <a:spcBef>
                <a:spcPct val="50000"/>
              </a:spcBef>
            </a:pPr>
            <a:r>
              <a:rPr lang="tr-TR" sz="2400" b="1"/>
              <a:t>	p1-&gt;next = q;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	q-&gt;next = p2;	}</a:t>
            </a:r>
          </a:p>
        </p:txBody>
      </p:sp>
      <p:grpSp>
        <p:nvGrpSpPr>
          <p:cNvPr id="122884" name="Group 4"/>
          <p:cNvGrpSpPr>
            <a:grpSpLocks/>
          </p:cNvGrpSpPr>
          <p:nvPr/>
        </p:nvGrpSpPr>
        <p:grpSpPr bwMode="auto">
          <a:xfrm>
            <a:off x="4762500" y="5707063"/>
            <a:ext cx="1371600" cy="381000"/>
            <a:chOff x="3120" y="2112"/>
            <a:chExt cx="864" cy="240"/>
          </a:xfrm>
        </p:grpSpPr>
        <p:sp>
          <p:nvSpPr>
            <p:cNvPr id="122885" name="Rectangle 5"/>
            <p:cNvSpPr>
              <a:spLocks noChangeArrowheads="1"/>
            </p:cNvSpPr>
            <p:nvPr/>
          </p:nvSpPr>
          <p:spPr bwMode="auto">
            <a:xfrm>
              <a:off x="3120" y="2112"/>
              <a:ext cx="816" cy="22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 b="1">
                  <a:latin typeface="Times New Roman" pitchFamily="18" charset="0"/>
                </a:rPr>
                <a:t>B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22886" name="Text Box 6"/>
            <p:cNvSpPr txBox="1">
              <a:spLocks noChangeArrowheads="1"/>
            </p:cNvSpPr>
            <p:nvPr/>
          </p:nvSpPr>
          <p:spPr bwMode="auto">
            <a:xfrm>
              <a:off x="3552" y="211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>
                  <a:latin typeface="Times New Roman" pitchFamily="18" charset="0"/>
                </a:rPr>
                <a:t>next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122887" name="Line 7"/>
            <p:cNvSpPr>
              <a:spLocks noChangeShapeType="1"/>
            </p:cNvSpPr>
            <p:nvPr/>
          </p:nvSpPr>
          <p:spPr bwMode="auto">
            <a:xfrm>
              <a:off x="3552" y="2112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22888" name="Group 8"/>
          <p:cNvGrpSpPr>
            <a:grpSpLocks/>
          </p:cNvGrpSpPr>
          <p:nvPr/>
        </p:nvGrpSpPr>
        <p:grpSpPr bwMode="auto">
          <a:xfrm>
            <a:off x="6667500" y="5021263"/>
            <a:ext cx="1371600" cy="381000"/>
            <a:chOff x="3120" y="2112"/>
            <a:chExt cx="864" cy="240"/>
          </a:xfrm>
        </p:grpSpPr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3120" y="2112"/>
              <a:ext cx="816" cy="2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 b="1">
                  <a:latin typeface="Times New Roman" pitchFamily="18" charset="0"/>
                </a:rPr>
                <a:t>C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22890" name="Text Box 10"/>
            <p:cNvSpPr txBox="1">
              <a:spLocks noChangeArrowheads="1"/>
            </p:cNvSpPr>
            <p:nvPr/>
          </p:nvSpPr>
          <p:spPr bwMode="auto">
            <a:xfrm>
              <a:off x="3552" y="211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>
                  <a:latin typeface="Times New Roman" pitchFamily="18" charset="0"/>
                </a:rPr>
                <a:t>next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3552" y="2112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22892" name="Group 12"/>
          <p:cNvGrpSpPr>
            <a:grpSpLocks/>
          </p:cNvGrpSpPr>
          <p:nvPr/>
        </p:nvGrpSpPr>
        <p:grpSpPr bwMode="auto">
          <a:xfrm>
            <a:off x="7839075" y="5173663"/>
            <a:ext cx="809625" cy="574675"/>
            <a:chOff x="3618" y="2137"/>
            <a:chExt cx="510" cy="362"/>
          </a:xfrm>
        </p:grpSpPr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>
              <a:off x="3618" y="2137"/>
              <a:ext cx="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22894" name="Line 14"/>
            <p:cNvSpPr>
              <a:spLocks noChangeShapeType="1"/>
            </p:cNvSpPr>
            <p:nvPr/>
          </p:nvSpPr>
          <p:spPr bwMode="auto">
            <a:xfrm>
              <a:off x="3888" y="213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>
              <a:off x="3828" y="2261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3858" y="2292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>
              <a:off x="3888" y="232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22898" name="Text Box 18"/>
            <p:cNvSpPr txBox="1">
              <a:spLocks noChangeArrowheads="1"/>
            </p:cNvSpPr>
            <p:nvPr/>
          </p:nvSpPr>
          <p:spPr bwMode="auto">
            <a:xfrm>
              <a:off x="3647" y="2307"/>
              <a:ext cx="4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400">
                  <a:latin typeface="Times New Roman" pitchFamily="18" charset="0"/>
                </a:rPr>
                <a:t>NULL</a:t>
              </a:r>
              <a:endParaRPr lang="en-US" sz="1400">
                <a:latin typeface="Times New Roman" pitchFamily="18" charset="0"/>
              </a:endParaRPr>
            </a:p>
          </p:txBody>
        </p:sp>
      </p:grpSp>
      <p:grpSp>
        <p:nvGrpSpPr>
          <p:cNvPr id="122899" name="Group 19"/>
          <p:cNvGrpSpPr>
            <a:grpSpLocks/>
          </p:cNvGrpSpPr>
          <p:nvPr/>
        </p:nvGrpSpPr>
        <p:grpSpPr bwMode="auto">
          <a:xfrm>
            <a:off x="2857500" y="5062538"/>
            <a:ext cx="1371600" cy="381000"/>
            <a:chOff x="3120" y="2112"/>
            <a:chExt cx="864" cy="240"/>
          </a:xfrm>
        </p:grpSpPr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3120" y="2112"/>
              <a:ext cx="816" cy="2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 b="1">
                  <a:latin typeface="Times New Roman" pitchFamily="18" charset="0"/>
                </a:rPr>
                <a:t>A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22901" name="Text Box 21"/>
            <p:cNvSpPr txBox="1">
              <a:spLocks noChangeArrowheads="1"/>
            </p:cNvSpPr>
            <p:nvPr/>
          </p:nvSpPr>
          <p:spPr bwMode="auto">
            <a:xfrm>
              <a:off x="3552" y="211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>
                  <a:latin typeface="Times New Roman" pitchFamily="18" charset="0"/>
                </a:rPr>
                <a:t>next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122902" name="Line 22"/>
            <p:cNvSpPr>
              <a:spLocks noChangeShapeType="1"/>
            </p:cNvSpPr>
            <p:nvPr/>
          </p:nvSpPr>
          <p:spPr bwMode="auto">
            <a:xfrm>
              <a:off x="3552" y="2112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122903" name="Freeform 23"/>
          <p:cNvSpPr>
            <a:spLocks/>
          </p:cNvSpPr>
          <p:nvPr/>
        </p:nvSpPr>
        <p:spPr bwMode="auto">
          <a:xfrm>
            <a:off x="3073400" y="5849938"/>
            <a:ext cx="1676400" cy="3429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384" y="24"/>
              </a:cxn>
              <a:cxn ang="0">
                <a:pos x="384" y="216"/>
              </a:cxn>
              <a:cxn ang="0">
                <a:pos x="1056" y="24"/>
              </a:cxn>
            </a:cxnLst>
            <a:rect l="0" t="0" r="r" b="b"/>
            <a:pathLst>
              <a:path w="1056" h="216">
                <a:moveTo>
                  <a:pt x="0" y="72"/>
                </a:moveTo>
                <a:cubicBezTo>
                  <a:pt x="160" y="36"/>
                  <a:pt x="320" y="0"/>
                  <a:pt x="384" y="24"/>
                </a:cubicBezTo>
                <a:cubicBezTo>
                  <a:pt x="448" y="48"/>
                  <a:pt x="272" y="216"/>
                  <a:pt x="384" y="216"/>
                </a:cubicBezTo>
                <a:cubicBezTo>
                  <a:pt x="496" y="216"/>
                  <a:pt x="776" y="120"/>
                  <a:pt x="105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2705100" y="5737225"/>
            <a:ext cx="38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3200" b="1">
                <a:latin typeface="Times New Roman" pitchFamily="18" charset="0"/>
              </a:rPr>
              <a:t>q</a:t>
            </a:r>
            <a:endParaRPr lang="en-US" sz="3200" b="1">
              <a:latin typeface="Times New Roman" pitchFamily="18" charset="0"/>
            </a:endParaRPr>
          </a:p>
        </p:txBody>
      </p:sp>
      <p:sp>
        <p:nvSpPr>
          <p:cNvPr id="122905" name="Freeform 25"/>
          <p:cNvSpPr>
            <a:spLocks/>
          </p:cNvSpPr>
          <p:nvPr/>
        </p:nvSpPr>
        <p:spPr bwMode="auto">
          <a:xfrm>
            <a:off x="1638300" y="5173663"/>
            <a:ext cx="1219200" cy="3429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384" y="24"/>
              </a:cxn>
              <a:cxn ang="0">
                <a:pos x="384" y="216"/>
              </a:cxn>
              <a:cxn ang="0">
                <a:pos x="1056" y="24"/>
              </a:cxn>
            </a:cxnLst>
            <a:rect l="0" t="0" r="r" b="b"/>
            <a:pathLst>
              <a:path w="1056" h="216">
                <a:moveTo>
                  <a:pt x="0" y="72"/>
                </a:moveTo>
                <a:cubicBezTo>
                  <a:pt x="160" y="36"/>
                  <a:pt x="320" y="0"/>
                  <a:pt x="384" y="24"/>
                </a:cubicBezTo>
                <a:cubicBezTo>
                  <a:pt x="448" y="48"/>
                  <a:pt x="272" y="216"/>
                  <a:pt x="384" y="216"/>
                </a:cubicBezTo>
                <a:cubicBezTo>
                  <a:pt x="496" y="216"/>
                  <a:pt x="776" y="120"/>
                  <a:pt x="105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1104900" y="5021263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3200" b="1">
                <a:latin typeface="Times New Roman" pitchFamily="18" charset="0"/>
              </a:rPr>
              <a:t>p1</a:t>
            </a:r>
            <a:endParaRPr lang="en-US" sz="3200" b="1">
              <a:latin typeface="Times New Roman" pitchFamily="18" charset="0"/>
            </a:endParaRPr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4686300" y="4259263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3200" b="1">
                <a:latin typeface="Times New Roman" pitchFamily="18" charset="0"/>
              </a:rPr>
              <a:t>p2</a:t>
            </a:r>
            <a:endParaRPr lang="en-US" sz="3200" b="1">
              <a:latin typeface="Times New Roman" pitchFamily="18" charset="0"/>
            </a:endParaRPr>
          </a:p>
        </p:txBody>
      </p:sp>
      <p:sp>
        <p:nvSpPr>
          <p:cNvPr id="122908" name="Freeform 28"/>
          <p:cNvSpPr>
            <a:spLocks/>
          </p:cNvSpPr>
          <p:nvPr/>
        </p:nvSpPr>
        <p:spPr bwMode="auto">
          <a:xfrm>
            <a:off x="4152900" y="5148263"/>
            <a:ext cx="609600" cy="7366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288" y="64"/>
              </a:cxn>
              <a:cxn ang="0">
                <a:pos x="48" y="400"/>
              </a:cxn>
              <a:cxn ang="0">
                <a:pos x="384" y="448"/>
              </a:cxn>
            </a:cxnLst>
            <a:rect l="0" t="0" r="r" b="b"/>
            <a:pathLst>
              <a:path w="384" h="464">
                <a:moveTo>
                  <a:pt x="0" y="16"/>
                </a:moveTo>
                <a:cubicBezTo>
                  <a:pt x="140" y="8"/>
                  <a:pt x="280" y="0"/>
                  <a:pt x="288" y="64"/>
                </a:cubicBezTo>
                <a:cubicBezTo>
                  <a:pt x="296" y="128"/>
                  <a:pt x="32" y="336"/>
                  <a:pt x="48" y="400"/>
                </a:cubicBezTo>
                <a:cubicBezTo>
                  <a:pt x="64" y="464"/>
                  <a:pt x="224" y="456"/>
                  <a:pt x="384" y="4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22909" name="Freeform 29"/>
          <p:cNvSpPr>
            <a:spLocks/>
          </p:cNvSpPr>
          <p:nvPr/>
        </p:nvSpPr>
        <p:spPr bwMode="auto">
          <a:xfrm>
            <a:off x="6057900" y="5148263"/>
            <a:ext cx="609600" cy="812800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240" y="448"/>
              </a:cxn>
              <a:cxn ang="0">
                <a:pos x="48" y="64"/>
              </a:cxn>
              <a:cxn ang="0">
                <a:pos x="384" y="64"/>
              </a:cxn>
            </a:cxnLst>
            <a:rect l="0" t="0" r="r" b="b"/>
            <a:pathLst>
              <a:path w="384" h="512">
                <a:moveTo>
                  <a:pt x="0" y="448"/>
                </a:moveTo>
                <a:cubicBezTo>
                  <a:pt x="116" y="480"/>
                  <a:pt x="232" y="512"/>
                  <a:pt x="240" y="448"/>
                </a:cubicBezTo>
                <a:cubicBezTo>
                  <a:pt x="248" y="384"/>
                  <a:pt x="24" y="128"/>
                  <a:pt x="48" y="64"/>
                </a:cubicBezTo>
                <a:cubicBezTo>
                  <a:pt x="72" y="0"/>
                  <a:pt x="228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22910" name="Line 30"/>
          <p:cNvSpPr>
            <a:spLocks noChangeShapeType="1"/>
          </p:cNvSpPr>
          <p:nvPr/>
        </p:nvSpPr>
        <p:spPr bwMode="auto">
          <a:xfrm flipV="1">
            <a:off x="4140200" y="5229225"/>
            <a:ext cx="2514600" cy="76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22911" name="AutoShape 31"/>
          <p:cNvSpPr>
            <a:spLocks noChangeArrowheads="1"/>
          </p:cNvSpPr>
          <p:nvPr/>
        </p:nvSpPr>
        <p:spPr bwMode="auto">
          <a:xfrm>
            <a:off x="5905500" y="3568700"/>
            <a:ext cx="2133600" cy="504825"/>
          </a:xfrm>
          <a:prstGeom prst="wedgeRectCallout">
            <a:avLst>
              <a:gd name="adj1" fmla="val -82069"/>
              <a:gd name="adj2" fmla="val 2716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tr-TR" sz="3200">
                <a:latin typeface="Times New Roman" pitchFamily="18" charset="0"/>
              </a:rPr>
              <a:t>initially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122912" name="Freeform 32"/>
          <p:cNvSpPr>
            <a:spLocks/>
          </p:cNvSpPr>
          <p:nvPr/>
        </p:nvSpPr>
        <p:spPr bwMode="auto">
          <a:xfrm>
            <a:off x="5219700" y="4437063"/>
            <a:ext cx="1447800" cy="660400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528" y="32"/>
              </a:cxn>
              <a:cxn ang="0">
                <a:pos x="432" y="272"/>
              </a:cxn>
              <a:cxn ang="0">
                <a:pos x="912" y="416"/>
              </a:cxn>
            </a:cxnLst>
            <a:rect l="0" t="0" r="r" b="b"/>
            <a:pathLst>
              <a:path w="912" h="416">
                <a:moveTo>
                  <a:pt x="0" y="80"/>
                </a:moveTo>
                <a:cubicBezTo>
                  <a:pt x="228" y="40"/>
                  <a:pt x="456" y="0"/>
                  <a:pt x="528" y="32"/>
                </a:cubicBezTo>
                <a:cubicBezTo>
                  <a:pt x="600" y="64"/>
                  <a:pt x="368" y="208"/>
                  <a:pt x="432" y="272"/>
                </a:cubicBezTo>
                <a:cubicBezTo>
                  <a:pt x="496" y="336"/>
                  <a:pt x="704" y="376"/>
                  <a:pt x="912" y="41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tr-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C3B4-0CEA-4998-9DF8-756F0978623D}" type="slidenum">
              <a:rPr lang="tr-TR"/>
              <a:pPr/>
              <a:t>25</a:t>
            </a:fld>
            <a:endParaRPr lang="tr-TR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82650"/>
          </a:xfrm>
        </p:spPr>
        <p:txBody>
          <a:bodyPr/>
          <a:lstStyle/>
          <a:p>
            <a:r>
              <a:rPr lang="tr-TR" sz="3600" b="1">
                <a:solidFill>
                  <a:srgbClr val="3399FF"/>
                </a:solidFill>
                <a:latin typeface="Candara" pitchFamily="34" charset="0"/>
              </a:rPr>
              <a:t>How to call insert function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91513" cy="57594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typedef struct node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{  int data;    struct node *next;  }   NODE;</a:t>
            </a:r>
          </a:p>
          <a:p>
            <a:pPr>
              <a:spcBef>
                <a:spcPct val="50000"/>
              </a:spcBef>
              <a:buFontTx/>
              <a:buNone/>
            </a:pPr>
            <a:endParaRPr lang="tr-TR" sz="100" b="1">
              <a:solidFill>
                <a:srgbClr val="008000"/>
              </a:solidFill>
              <a:latin typeface="Candara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tr-TR" sz="2000" b="1">
                <a:solidFill>
                  <a:srgbClr val="008000"/>
                </a:solidFill>
                <a:latin typeface="Candara" pitchFamily="34" charset="0"/>
              </a:rPr>
              <a:t>/* Function prototypes */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NODE * create_rec( int x[], int size);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tr-TR" sz="2000" b="1">
                <a:latin typeface="Candara" pitchFamily="34" charset="0"/>
              </a:rPr>
              <a:t>void insert(NODE *  p1, NODE * p2, NODE * q)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tr-TR" sz="2000" b="1">
                <a:latin typeface="Candara" pitchFamily="34" charset="0"/>
              </a:rPr>
              <a:t>void print_ite (NODE * head)</a:t>
            </a:r>
          </a:p>
          <a:p>
            <a:pPr>
              <a:spcBef>
                <a:spcPct val="50000"/>
              </a:spcBef>
              <a:buFontTx/>
              <a:buNone/>
            </a:pPr>
            <a:endParaRPr lang="tr-TR" sz="1200" b="1">
              <a:solidFill>
                <a:srgbClr val="008000"/>
              </a:solidFill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{		int x[4]={1,2,3,4};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NODE * head;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NODE  n;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n.data=7; 	n.next=NULL;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head=create(x,4);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insert(head-&gt;next,head-&gt;next-&gt;next, &amp;n);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		print_ite(head);		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BF1-885A-472D-8E1C-8A34968D9AEB}" type="slidenum">
              <a:rPr lang="tr-TR"/>
              <a:pPr/>
              <a:t>26</a:t>
            </a:fld>
            <a:endParaRPr lang="tr-TR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Delete Elements of a List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tr-TR" sz="3600" b="1">
                <a:solidFill>
                  <a:srgbClr val="3399FF"/>
                </a:solidFill>
                <a:latin typeface="Candara" pitchFamily="34" charset="0"/>
              </a:rPr>
              <a:t>Example 1 :</a:t>
            </a:r>
            <a:r>
              <a:rPr lang="tr-TR" sz="3600" b="1">
                <a:latin typeface="Candara" pitchFamily="34" charset="0"/>
              </a:rPr>
              <a:t> Using Iteration</a:t>
            </a:r>
          </a:p>
          <a:p>
            <a:pPr>
              <a:buFontTx/>
              <a:buNone/>
            </a:pPr>
            <a:r>
              <a:rPr lang="tr-TR" sz="3600" b="1">
                <a:solidFill>
                  <a:srgbClr val="3399FF"/>
                </a:solidFill>
                <a:latin typeface="Candara" pitchFamily="34" charset="0"/>
              </a:rPr>
              <a:t>Example 2:</a:t>
            </a:r>
            <a:r>
              <a:rPr lang="tr-TR" sz="3600" b="1">
                <a:latin typeface="Candara" pitchFamily="34" charset="0"/>
              </a:rPr>
              <a:t> Using Recursion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2814-F6A6-44B3-B4F4-1689215DA06A}" type="slidenum">
              <a:rPr lang="tr-TR"/>
              <a:pPr/>
              <a:t>27</a:t>
            </a:fld>
            <a:endParaRPr lang="tr-TR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061325" cy="1035050"/>
          </a:xfrm>
        </p:spPr>
        <p:txBody>
          <a:bodyPr/>
          <a:lstStyle/>
          <a:p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Example 1 : </a:t>
            </a:r>
            <a:r>
              <a:rPr lang="tr-TR" b="1">
                <a:solidFill>
                  <a:schemeClr val="tx1"/>
                </a:solidFill>
                <a:latin typeface="Candara" pitchFamily="34" charset="0"/>
              </a:rPr>
              <a:t>Using Iteration</a:t>
            </a:r>
            <a:endParaRPr lang="en-US" b="1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8077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b="1"/>
              <a:t>void delete (NODE *  head)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{   	NODE *  p;  NODE *  q;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	if (head == NULL) 	printf(“NULL list”);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	else	{  p=head;   		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		    while (p != NULL;)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			{ 	q=p; 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				p = p -&gt; next ; 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				free(q); 	}	}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767A-EAAA-448E-A2CA-9B629088845E}" type="slidenum">
              <a:rPr lang="tr-TR"/>
              <a:pPr/>
              <a:t>28</a:t>
            </a:fld>
            <a:endParaRPr lang="tr-TR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14413"/>
            <a:ext cx="8424862" cy="519112"/>
          </a:xfrm>
        </p:spPr>
        <p:txBody>
          <a:bodyPr/>
          <a:lstStyle/>
          <a:p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Example 2 : </a:t>
            </a:r>
            <a:r>
              <a:rPr lang="tr-TR" b="1">
                <a:solidFill>
                  <a:schemeClr val="tx1"/>
                </a:solidFill>
                <a:latin typeface="Candara" pitchFamily="34" charset="0"/>
              </a:rPr>
              <a:t>Using Recursion</a:t>
            </a:r>
            <a:endParaRPr lang="en-US" b="1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468313" y="1916113"/>
            <a:ext cx="80772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b="1"/>
              <a:t>void delete (NODE * head)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{	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	if (head != NULL) 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		{   delete(head -&gt;next);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   		    	free(head);	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		}</a:t>
            </a:r>
          </a:p>
          <a:p>
            <a:pPr>
              <a:spcBef>
                <a:spcPct val="50000"/>
              </a:spcBef>
            </a:pPr>
            <a:r>
              <a:rPr lang="tr-TR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34A2-9BC3-470A-B86A-D706A4B3838E}" type="slidenum">
              <a:rPr lang="tr-TR"/>
              <a:pPr/>
              <a:t>3</a:t>
            </a:fld>
            <a:endParaRPr lang="tr-TR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  <a:noFill/>
          <a:ln/>
        </p:spPr>
        <p:txBody>
          <a:bodyPr/>
          <a:lstStyle/>
          <a:p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Self Referential Structures 2/4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557338"/>
            <a:ext cx="7280275" cy="50403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tr-TR" sz="2800" b="1">
                <a:solidFill>
                  <a:srgbClr val="008000"/>
                </a:solidFill>
                <a:latin typeface="Candara" pitchFamily="34" charset="0"/>
              </a:rPr>
              <a:t>// next is a pointer to a “struct node” object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800" b="1">
                <a:latin typeface="Candara" pitchFamily="34" charset="0"/>
              </a:rPr>
              <a:t>a.next= &amp;b;  </a:t>
            </a:r>
            <a:r>
              <a:rPr lang="tr-TR" sz="2800" b="1">
                <a:solidFill>
                  <a:srgbClr val="008000"/>
                </a:solidFill>
                <a:latin typeface="Candara" pitchFamily="34" charset="0"/>
              </a:rPr>
              <a:t>// next node for a is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800" b="1">
                <a:solidFill>
                  <a:srgbClr val="008000"/>
                </a:solidFill>
                <a:latin typeface="Candara" pitchFamily="34" charset="0"/>
              </a:rPr>
              <a:t>// as a result    b = *(a.next)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800" b="1">
              <a:solidFill>
                <a:srgbClr val="008000"/>
              </a:solidFill>
              <a:latin typeface="Candar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800" b="1">
                <a:latin typeface="Candara" pitchFamily="34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800" b="1">
              <a:latin typeface="Candar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800" b="1">
                <a:latin typeface="Candara" pitchFamily="34" charset="0"/>
              </a:rPr>
              <a:t>	a			b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800" b="1">
                <a:latin typeface="Candara" pitchFamily="34" charset="0"/>
              </a:rPr>
              <a:t>					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800" b="1">
              <a:latin typeface="Candar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800" b="1">
                <a:latin typeface="Candara" pitchFamily="34" charset="0"/>
              </a:rPr>
              <a:t>*(a.next).data =?	a.next-&gt;data =?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800" b="1">
              <a:latin typeface="Candar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2800" b="1">
              <a:latin typeface="Candara" pitchFamily="34" charset="0"/>
            </a:endParaRP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3635375" y="3286125"/>
            <a:ext cx="10795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4714875" y="3286125"/>
            <a:ext cx="865188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3708400" y="3357563"/>
            <a:ext cx="935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>
                <a:latin typeface="Verdana" pitchFamily="34" charset="0"/>
              </a:rPr>
              <a:t>   2</a:t>
            </a:r>
          </a:p>
        </p:txBody>
      </p:sp>
      <p:sp>
        <p:nvSpPr>
          <p:cNvPr id="126988" name="Rectangle 12"/>
          <p:cNvSpPr>
            <a:spLocks noChangeArrowheads="1"/>
          </p:cNvSpPr>
          <p:nvPr/>
        </p:nvSpPr>
        <p:spPr bwMode="auto">
          <a:xfrm>
            <a:off x="1116013" y="3284538"/>
            <a:ext cx="10795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26989" name="Rectangle 13"/>
          <p:cNvSpPr>
            <a:spLocks noChangeArrowheads="1"/>
          </p:cNvSpPr>
          <p:nvPr/>
        </p:nvSpPr>
        <p:spPr bwMode="auto">
          <a:xfrm>
            <a:off x="2122488" y="3286125"/>
            <a:ext cx="79375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1116013" y="3357563"/>
            <a:ext cx="935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>
                <a:latin typeface="Verdana" pitchFamily="34" charset="0"/>
              </a:rPr>
              <a:t>    1</a:t>
            </a: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2268538" y="3357563"/>
            <a:ext cx="935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>
                <a:latin typeface="Verdana" pitchFamily="34" charset="0"/>
              </a:rPr>
              <a:t>&amp;b</a:t>
            </a:r>
          </a:p>
        </p:txBody>
      </p:sp>
      <p:sp>
        <p:nvSpPr>
          <p:cNvPr id="126992" name="Line 16"/>
          <p:cNvSpPr>
            <a:spLocks noChangeShapeType="1"/>
          </p:cNvSpPr>
          <p:nvPr/>
        </p:nvSpPr>
        <p:spPr bwMode="auto">
          <a:xfrm>
            <a:off x="2843213" y="3573463"/>
            <a:ext cx="7207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6994" name="AutoShape 18"/>
          <p:cNvSpPr>
            <a:spLocks noChangeArrowheads="1"/>
          </p:cNvSpPr>
          <p:nvPr/>
        </p:nvSpPr>
        <p:spPr bwMode="auto">
          <a:xfrm>
            <a:off x="2339975" y="4437063"/>
            <a:ext cx="2160588" cy="576262"/>
          </a:xfrm>
          <a:prstGeom prst="cloudCallout">
            <a:avLst>
              <a:gd name="adj1" fmla="val -40449"/>
              <a:gd name="adj2" fmla="val -152204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tr-TR" b="1">
                <a:latin typeface="Arial" charset="0"/>
              </a:rPr>
              <a:t>a.next=&amp;b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4500563" y="3357563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>
                <a:latin typeface="Verdana" pitchFamily="34" charset="0"/>
              </a:rPr>
              <a:t>  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0973-4040-45E8-9F4E-D02CA590D456}" type="slidenum">
              <a:rPr lang="tr-TR"/>
              <a:pPr/>
              <a:t>4</a:t>
            </a:fld>
            <a:endParaRPr lang="tr-TR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038225"/>
          </a:xfrm>
        </p:spPr>
        <p:txBody>
          <a:bodyPr/>
          <a:lstStyle/>
          <a:p>
            <a:r>
              <a:rPr lang="tr-TR" sz="3600" b="1">
                <a:solidFill>
                  <a:srgbClr val="3399FF"/>
                </a:solidFill>
                <a:latin typeface="Candara" pitchFamily="34" charset="0"/>
              </a:rPr>
              <a:t>Self Referential Structures 3/4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80400" cy="540067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struct node {  int data;   struct node  *next;  };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struct node * p1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struct node * p2;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solidFill>
                <a:srgbClr val="008000"/>
              </a:solidFill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solidFill>
                  <a:srgbClr val="008000"/>
                </a:solidFill>
                <a:latin typeface="Candara" pitchFamily="34" charset="0"/>
              </a:rPr>
              <a:t>// Create objects using pointers, pointers store the address of each object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p1= (struct node *)malloc(sizeof(struct node)); </a:t>
            </a:r>
            <a:endParaRPr lang="tr-TR" sz="2000" b="1">
              <a:solidFill>
                <a:srgbClr val="008000"/>
              </a:solidFill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p2= (struct node *)malloc(sizeof(struct node));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p1-&gt;data = 4;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p2-&gt;data= 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p1-&gt;next= p2;   </a:t>
            </a:r>
            <a:r>
              <a:rPr lang="tr-TR" sz="2000" b="1">
                <a:solidFill>
                  <a:srgbClr val="008000"/>
                </a:solidFill>
                <a:latin typeface="Candara" pitchFamily="34" charset="0"/>
              </a:rPr>
              <a:t>// p2 indicates adress of object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P2-&gt;next =NULL;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b="1">
                <a:latin typeface="Candara" pitchFamily="34" charset="0"/>
              </a:rPr>
              <a:t>	</a:t>
            </a:r>
          </a:p>
        </p:txBody>
      </p:sp>
      <p:grpSp>
        <p:nvGrpSpPr>
          <p:cNvPr id="89137" name="Group 49"/>
          <p:cNvGrpSpPr>
            <a:grpSpLocks/>
          </p:cNvGrpSpPr>
          <p:nvPr/>
        </p:nvGrpSpPr>
        <p:grpSpPr bwMode="auto">
          <a:xfrm>
            <a:off x="3132138" y="3789363"/>
            <a:ext cx="5364162" cy="930275"/>
            <a:chOff x="2517" y="2160"/>
            <a:chExt cx="3085" cy="586"/>
          </a:xfrm>
        </p:grpSpPr>
        <p:sp>
          <p:nvSpPr>
            <p:cNvPr id="89133" name="Text Box 45"/>
            <p:cNvSpPr txBox="1">
              <a:spLocks noChangeArrowheads="1"/>
            </p:cNvSpPr>
            <p:nvPr/>
          </p:nvSpPr>
          <p:spPr bwMode="auto">
            <a:xfrm>
              <a:off x="4059" y="2478"/>
              <a:ext cx="1543" cy="2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data=5    //   next=NULL</a:t>
              </a:r>
            </a:p>
          </p:txBody>
        </p:sp>
        <p:sp>
          <p:nvSpPr>
            <p:cNvPr id="89132" name="Text Box 44"/>
            <p:cNvSpPr txBox="1">
              <a:spLocks noChangeArrowheads="1"/>
            </p:cNvSpPr>
            <p:nvPr/>
          </p:nvSpPr>
          <p:spPr bwMode="auto">
            <a:xfrm>
              <a:off x="2517" y="2478"/>
              <a:ext cx="1361" cy="2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data=4    //  next=p2</a:t>
              </a:r>
            </a:p>
          </p:txBody>
        </p:sp>
        <p:sp>
          <p:nvSpPr>
            <p:cNvPr id="89134" name="Line 46"/>
            <p:cNvSpPr>
              <a:spLocks noChangeShapeType="1"/>
            </p:cNvSpPr>
            <p:nvPr/>
          </p:nvSpPr>
          <p:spPr bwMode="auto">
            <a:xfrm>
              <a:off x="3833" y="2614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9135" name="Text Box 47"/>
            <p:cNvSpPr txBox="1">
              <a:spLocks noChangeArrowheads="1"/>
            </p:cNvSpPr>
            <p:nvPr/>
          </p:nvSpPr>
          <p:spPr bwMode="auto">
            <a:xfrm>
              <a:off x="2653" y="2160"/>
              <a:ext cx="2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400" b="1"/>
                <a:t> p1			p2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27CC-C597-4F84-B64F-90FBEC332B9C}" type="slidenum">
              <a:rPr lang="tr-TR"/>
              <a:pPr/>
              <a:t>5</a:t>
            </a:fld>
            <a:endParaRPr lang="tr-TR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371600"/>
          </a:xfrm>
          <a:noFill/>
          <a:ln/>
        </p:spPr>
        <p:txBody>
          <a:bodyPr/>
          <a:lstStyle/>
          <a:p>
            <a:r>
              <a:rPr lang="tr-TR" sz="3600" b="1">
                <a:solidFill>
                  <a:srgbClr val="3399FF"/>
                </a:solidFill>
                <a:latin typeface="Candara" pitchFamily="34" charset="0"/>
              </a:rPr>
              <a:t>Self Referential Structures 4/4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9412" cy="547211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tr-TR" sz="24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="1">
                <a:latin typeface="Candara" pitchFamily="34" charset="0"/>
              </a:rPr>
              <a:t>struct node * p3= malloc(sizeof(struct node));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="1">
                <a:latin typeface="Candara" pitchFamily="34" charset="0"/>
              </a:rPr>
              <a:t>p3-&gt;data=1;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="1">
                <a:latin typeface="Candara" pitchFamily="34" charset="0"/>
              </a:rPr>
              <a:t>p3-&gt;next=NULL;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="1">
                <a:latin typeface="Candara" pitchFamily="34" charset="0"/>
              </a:rPr>
              <a:t>p2-&gt;next= p3;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4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4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4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4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="1">
                <a:latin typeface="Candara" pitchFamily="34" charset="0"/>
              </a:rPr>
              <a:t>		p1-&gt;next		==  	p2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="1">
                <a:latin typeface="Candara" pitchFamily="34" charset="0"/>
              </a:rPr>
              <a:t>		p1-&gt;next-&gt;next	==	p3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="1">
                <a:latin typeface="Candara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="1">
                <a:latin typeface="Candara" pitchFamily="34" charset="0"/>
              </a:rPr>
              <a:t>		p2-&gt;data 	== 	p1-&gt;next-&gt;data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="1">
                <a:latin typeface="Candara" pitchFamily="34" charset="0"/>
              </a:rPr>
              <a:t>		p3-&gt;data 	==	p1-&gt;next-&gt;next-&gt;data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400" b="1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400" b="1">
              <a:latin typeface="Candara" pitchFamily="34" charset="0"/>
            </a:endParaRPr>
          </a:p>
        </p:txBody>
      </p:sp>
      <p:grpSp>
        <p:nvGrpSpPr>
          <p:cNvPr id="128043" name="Group 43"/>
          <p:cNvGrpSpPr>
            <a:grpSpLocks/>
          </p:cNvGrpSpPr>
          <p:nvPr/>
        </p:nvGrpSpPr>
        <p:grpSpPr bwMode="auto">
          <a:xfrm>
            <a:off x="323850" y="2997200"/>
            <a:ext cx="8532813" cy="930275"/>
            <a:chOff x="476" y="2251"/>
            <a:chExt cx="5171" cy="586"/>
          </a:xfrm>
        </p:grpSpPr>
        <p:sp>
          <p:nvSpPr>
            <p:cNvPr id="128032" name="Text Box 32"/>
            <p:cNvSpPr txBox="1">
              <a:spLocks noChangeArrowheads="1"/>
            </p:cNvSpPr>
            <p:nvPr/>
          </p:nvSpPr>
          <p:spPr bwMode="auto">
            <a:xfrm>
              <a:off x="2165" y="2569"/>
              <a:ext cx="1531" cy="2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data=5    //   next=p3</a:t>
              </a:r>
            </a:p>
          </p:txBody>
        </p:sp>
        <p:sp>
          <p:nvSpPr>
            <p:cNvPr id="128033" name="Text Box 33"/>
            <p:cNvSpPr txBox="1">
              <a:spLocks noChangeArrowheads="1"/>
            </p:cNvSpPr>
            <p:nvPr/>
          </p:nvSpPr>
          <p:spPr bwMode="auto">
            <a:xfrm>
              <a:off x="476" y="2569"/>
              <a:ext cx="1406" cy="2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data=4    //  next=p2</a:t>
              </a:r>
            </a:p>
          </p:txBody>
        </p:sp>
        <p:sp>
          <p:nvSpPr>
            <p:cNvPr id="128034" name="Line 34"/>
            <p:cNvSpPr>
              <a:spLocks noChangeShapeType="1"/>
            </p:cNvSpPr>
            <p:nvPr/>
          </p:nvSpPr>
          <p:spPr bwMode="auto">
            <a:xfrm>
              <a:off x="1917" y="2705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28035" name="Text Box 35"/>
            <p:cNvSpPr txBox="1">
              <a:spLocks noChangeArrowheads="1"/>
            </p:cNvSpPr>
            <p:nvPr/>
          </p:nvSpPr>
          <p:spPr bwMode="auto">
            <a:xfrm>
              <a:off x="625" y="2251"/>
              <a:ext cx="48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400" b="1"/>
                <a:t> p1			p2			      p3</a:t>
              </a:r>
            </a:p>
          </p:txBody>
        </p:sp>
        <p:sp>
          <p:nvSpPr>
            <p:cNvPr id="128041" name="Text Box 41"/>
            <p:cNvSpPr txBox="1">
              <a:spLocks noChangeArrowheads="1"/>
            </p:cNvSpPr>
            <p:nvPr/>
          </p:nvSpPr>
          <p:spPr bwMode="auto">
            <a:xfrm>
              <a:off x="3969" y="2568"/>
              <a:ext cx="1678" cy="2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data=1    //  next=NULL</a:t>
              </a:r>
            </a:p>
          </p:txBody>
        </p:sp>
        <p:sp>
          <p:nvSpPr>
            <p:cNvPr id="128042" name="Line 42"/>
            <p:cNvSpPr>
              <a:spLocks noChangeShapeType="1"/>
            </p:cNvSpPr>
            <p:nvPr/>
          </p:nvSpPr>
          <p:spPr bwMode="auto">
            <a:xfrm>
              <a:off x="3742" y="2704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1879-3693-4372-ACC0-5B8D3CF9BC10}" type="slidenum">
              <a:rPr lang="tr-TR"/>
              <a:pPr/>
              <a:t>6</a:t>
            </a:fld>
            <a:endParaRPr lang="tr-TR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19088"/>
            <a:ext cx="7313612" cy="1143000"/>
          </a:xfrm>
        </p:spPr>
        <p:txBody>
          <a:bodyPr/>
          <a:lstStyle/>
          <a:p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Linear Linked Lists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23850" y="2708275"/>
            <a:ext cx="8640763" cy="365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sz="2400" b="1"/>
              <a:t>Linear linked list is a data structure of explicit ordering of items</a:t>
            </a:r>
            <a:r>
              <a:rPr lang="tr-TR" sz="2400" b="1"/>
              <a:t> (nodes) </a:t>
            </a:r>
          </a:p>
          <a:p>
            <a:pPr>
              <a:buFontTx/>
              <a:buChar char="•"/>
            </a:pPr>
            <a:endParaRPr lang="tr-TR" sz="2400" b="1"/>
          </a:p>
          <a:p>
            <a:pPr lvl="1"/>
            <a:r>
              <a:rPr lang="tr-TR" sz="2400" b="1"/>
              <a:t>E</a:t>
            </a:r>
            <a:r>
              <a:rPr lang="en-US" sz="2400" b="1"/>
              <a:t>ach item</a:t>
            </a:r>
            <a:r>
              <a:rPr lang="tr-TR" sz="2400" b="1"/>
              <a:t>(node)</a:t>
            </a:r>
            <a:r>
              <a:rPr lang="en-US" sz="2400" b="1"/>
              <a:t> contains two</a:t>
            </a:r>
            <a:r>
              <a:rPr lang="tr-TR" sz="2400" b="1"/>
              <a:t> </a:t>
            </a:r>
            <a:r>
              <a:rPr lang="en-US" sz="2400" b="1"/>
              <a:t>portions</a:t>
            </a:r>
            <a:r>
              <a:rPr lang="tr-TR" sz="2400" b="1"/>
              <a:t>:</a:t>
            </a:r>
          </a:p>
          <a:p>
            <a:pPr lvl="2">
              <a:buFontTx/>
              <a:buChar char="•"/>
            </a:pPr>
            <a:r>
              <a:rPr lang="en-US" sz="2400" b="1"/>
              <a:t>information</a:t>
            </a:r>
            <a:r>
              <a:rPr lang="tr-TR" sz="2400" b="1"/>
              <a:t>(data)</a:t>
            </a:r>
            <a:r>
              <a:rPr lang="en-US" sz="2400" b="1"/>
              <a:t> portion </a:t>
            </a:r>
            <a:endParaRPr lang="tr-TR" sz="2400" b="1"/>
          </a:p>
          <a:p>
            <a:pPr lvl="2">
              <a:buFontTx/>
              <a:buChar char="•"/>
            </a:pPr>
            <a:r>
              <a:rPr lang="en-US" sz="2400" b="1"/>
              <a:t>next address portion</a:t>
            </a:r>
            <a:endParaRPr lang="tr-TR" sz="2400" b="1"/>
          </a:p>
          <a:p>
            <a:pPr>
              <a:buFontTx/>
              <a:buChar char="•"/>
            </a:pPr>
            <a:endParaRPr lang="tr-TR" sz="2400" b="1"/>
          </a:p>
          <a:p>
            <a:pPr lvl="1"/>
            <a:r>
              <a:rPr lang="tr-TR" sz="2400" b="1"/>
              <a:t>Generally the variable </a:t>
            </a:r>
            <a:r>
              <a:rPr lang="tr-TR" sz="2400" b="1" i="1" u="sng">
                <a:solidFill>
                  <a:srgbClr val="3399FF"/>
                </a:solidFill>
              </a:rPr>
              <a:t>head</a:t>
            </a:r>
            <a:r>
              <a:rPr lang="tr-TR" sz="2400" b="1"/>
              <a:t> contains an address or pointer that gives the location of the first node of the linked list  </a:t>
            </a:r>
            <a:endParaRPr lang="tr-TR" sz="2400" b="1">
              <a:latin typeface="Verdana" pitchFamily="34" charset="0"/>
            </a:endParaRPr>
          </a:p>
          <a:p>
            <a:endParaRPr lang="tr-TR">
              <a:latin typeface="Verdana" pitchFamily="34" charset="0"/>
            </a:endParaRPr>
          </a:p>
        </p:txBody>
      </p:sp>
      <p:grpSp>
        <p:nvGrpSpPr>
          <p:cNvPr id="134148" name="Group 4"/>
          <p:cNvGrpSpPr>
            <a:grpSpLocks/>
          </p:cNvGrpSpPr>
          <p:nvPr/>
        </p:nvGrpSpPr>
        <p:grpSpPr bwMode="auto">
          <a:xfrm>
            <a:off x="396875" y="1484313"/>
            <a:ext cx="8602663" cy="425450"/>
            <a:chOff x="250" y="935"/>
            <a:chExt cx="5419" cy="268"/>
          </a:xfrm>
        </p:grpSpPr>
        <p:sp>
          <p:nvSpPr>
            <p:cNvPr id="134149" name="Text Box 5"/>
            <p:cNvSpPr txBox="1">
              <a:spLocks noChangeArrowheads="1"/>
            </p:cNvSpPr>
            <p:nvPr/>
          </p:nvSpPr>
          <p:spPr bwMode="auto">
            <a:xfrm>
              <a:off x="703" y="935"/>
              <a:ext cx="544" cy="2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next</a:t>
              </a:r>
            </a:p>
          </p:txBody>
        </p:sp>
        <p:sp>
          <p:nvSpPr>
            <p:cNvPr id="134150" name="Line 6"/>
            <p:cNvSpPr>
              <a:spLocks noChangeShapeType="1"/>
            </p:cNvSpPr>
            <p:nvPr/>
          </p:nvSpPr>
          <p:spPr bwMode="auto">
            <a:xfrm>
              <a:off x="1248" y="1071"/>
              <a:ext cx="3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4151" name="Line 7"/>
            <p:cNvSpPr>
              <a:spLocks noChangeShapeType="1"/>
            </p:cNvSpPr>
            <p:nvPr/>
          </p:nvSpPr>
          <p:spPr bwMode="auto">
            <a:xfrm>
              <a:off x="4830" y="1071"/>
              <a:ext cx="31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4152" name="Oval 8"/>
            <p:cNvSpPr>
              <a:spLocks noChangeArrowheads="1"/>
            </p:cNvSpPr>
            <p:nvPr/>
          </p:nvSpPr>
          <p:spPr bwMode="auto">
            <a:xfrm>
              <a:off x="2926" y="102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53" name="Oval 9"/>
            <p:cNvSpPr>
              <a:spLocks noChangeArrowheads="1"/>
            </p:cNvSpPr>
            <p:nvPr/>
          </p:nvSpPr>
          <p:spPr bwMode="auto">
            <a:xfrm>
              <a:off x="3107" y="102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54" name="Oval 10"/>
            <p:cNvSpPr>
              <a:spLocks noChangeArrowheads="1"/>
            </p:cNvSpPr>
            <p:nvPr/>
          </p:nvSpPr>
          <p:spPr bwMode="auto">
            <a:xfrm>
              <a:off x="3289" y="102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55" name="Line 11"/>
            <p:cNvSpPr>
              <a:spLocks noChangeShapeType="1"/>
            </p:cNvSpPr>
            <p:nvPr/>
          </p:nvSpPr>
          <p:spPr bwMode="auto">
            <a:xfrm>
              <a:off x="3515" y="1071"/>
              <a:ext cx="31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4156" name="Text Box 12"/>
            <p:cNvSpPr txBox="1">
              <a:spLocks noChangeArrowheads="1"/>
            </p:cNvSpPr>
            <p:nvPr/>
          </p:nvSpPr>
          <p:spPr bwMode="auto">
            <a:xfrm>
              <a:off x="5148" y="935"/>
              <a:ext cx="5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NULL</a:t>
              </a:r>
            </a:p>
          </p:txBody>
        </p:sp>
        <p:sp>
          <p:nvSpPr>
            <p:cNvPr id="134157" name="Text Box 13"/>
            <p:cNvSpPr txBox="1">
              <a:spLocks noChangeArrowheads="1"/>
            </p:cNvSpPr>
            <p:nvPr/>
          </p:nvSpPr>
          <p:spPr bwMode="auto">
            <a:xfrm>
              <a:off x="250" y="935"/>
              <a:ext cx="453" cy="26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data</a:t>
              </a:r>
            </a:p>
          </p:txBody>
        </p:sp>
        <p:sp>
          <p:nvSpPr>
            <p:cNvPr id="134158" name="Text Box 14"/>
            <p:cNvSpPr txBox="1">
              <a:spLocks noChangeArrowheads="1"/>
            </p:cNvSpPr>
            <p:nvPr/>
          </p:nvSpPr>
          <p:spPr bwMode="auto">
            <a:xfrm>
              <a:off x="2064" y="935"/>
              <a:ext cx="544" cy="2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next</a:t>
              </a:r>
            </a:p>
          </p:txBody>
        </p:sp>
        <p:sp>
          <p:nvSpPr>
            <p:cNvPr id="134159" name="Line 15"/>
            <p:cNvSpPr>
              <a:spLocks noChangeShapeType="1"/>
            </p:cNvSpPr>
            <p:nvPr/>
          </p:nvSpPr>
          <p:spPr bwMode="auto">
            <a:xfrm>
              <a:off x="2608" y="1071"/>
              <a:ext cx="2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4160" name="Text Box 16"/>
            <p:cNvSpPr txBox="1">
              <a:spLocks noChangeArrowheads="1"/>
            </p:cNvSpPr>
            <p:nvPr/>
          </p:nvSpPr>
          <p:spPr bwMode="auto">
            <a:xfrm>
              <a:off x="1565" y="935"/>
              <a:ext cx="499" cy="26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data</a:t>
              </a:r>
            </a:p>
          </p:txBody>
        </p:sp>
        <p:sp>
          <p:nvSpPr>
            <p:cNvPr id="134161" name="Text Box 17"/>
            <p:cNvSpPr txBox="1">
              <a:spLocks noChangeArrowheads="1"/>
            </p:cNvSpPr>
            <p:nvPr/>
          </p:nvSpPr>
          <p:spPr bwMode="auto">
            <a:xfrm>
              <a:off x="4286" y="935"/>
              <a:ext cx="544" cy="2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next</a:t>
              </a:r>
            </a:p>
          </p:txBody>
        </p:sp>
        <p:sp>
          <p:nvSpPr>
            <p:cNvPr id="134162" name="Text Box 18"/>
            <p:cNvSpPr txBox="1">
              <a:spLocks noChangeArrowheads="1"/>
            </p:cNvSpPr>
            <p:nvPr/>
          </p:nvSpPr>
          <p:spPr bwMode="auto">
            <a:xfrm>
              <a:off x="3833" y="935"/>
              <a:ext cx="453" cy="26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data</a:t>
              </a:r>
            </a:p>
          </p:txBody>
        </p:sp>
      </p:grp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611188" y="2060575"/>
            <a:ext cx="417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b="1"/>
              <a:t>head		 head-&gt;next</a:t>
            </a:r>
            <a:r>
              <a:rPr lang="tr-TR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8B4-37F0-4152-B91C-F01CB3461056}" type="slidenum">
              <a:rPr lang="tr-TR"/>
              <a:pPr/>
              <a:t>7</a:t>
            </a:fld>
            <a:endParaRPr lang="tr-TR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19088"/>
            <a:ext cx="7745412" cy="1143000"/>
          </a:xfrm>
        </p:spPr>
        <p:txBody>
          <a:bodyPr/>
          <a:lstStyle/>
          <a:p>
            <a:r>
              <a:rPr lang="tr-TR" b="1">
                <a:solidFill>
                  <a:srgbClr val="3399FF"/>
                </a:solidFill>
                <a:latin typeface="Candara" pitchFamily="34" charset="0"/>
              </a:rPr>
              <a:t>Linear Linked Lists : Definition</a:t>
            </a:r>
          </a:p>
        </p:txBody>
      </p:sp>
      <p:sp>
        <p:nvSpPr>
          <p:cNvPr id="92195" name="Text Box 35"/>
          <p:cNvSpPr txBox="1">
            <a:spLocks noChangeArrowheads="1"/>
          </p:cNvSpPr>
          <p:nvPr/>
        </p:nvSpPr>
        <p:spPr bwMode="auto">
          <a:xfrm>
            <a:off x="503238" y="2708275"/>
            <a:ext cx="8640762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tr-TR" sz="3200" b="1"/>
          </a:p>
          <a:p>
            <a:r>
              <a:rPr lang="tr-TR" sz="2400" b="1"/>
              <a:t>struct node </a:t>
            </a:r>
          </a:p>
          <a:p>
            <a:r>
              <a:rPr lang="tr-TR" sz="2400" b="1"/>
              <a:t>	{ int  data;  struct node   *next; };</a:t>
            </a:r>
          </a:p>
          <a:p>
            <a:endParaRPr lang="tr-TR" sz="2400" b="1"/>
          </a:p>
          <a:p>
            <a:r>
              <a:rPr lang="tr-TR" sz="2400" b="1">
                <a:solidFill>
                  <a:srgbClr val="008000"/>
                </a:solidFill>
              </a:rPr>
              <a:t>// type name </a:t>
            </a:r>
            <a:r>
              <a:rPr lang="tr-TR" sz="2400" b="1">
                <a:solidFill>
                  <a:srgbClr val="008000"/>
                </a:solidFill>
                <a:sym typeface="Wingdings" pitchFamily="2" charset="2"/>
              </a:rPr>
              <a:t>for new type is  “struct node”</a:t>
            </a:r>
          </a:p>
          <a:p>
            <a:endParaRPr lang="tr-TR" sz="2400" b="1"/>
          </a:p>
          <a:p>
            <a:r>
              <a:rPr lang="tr-TR" sz="2400" b="1"/>
              <a:t>struct node * head;  </a:t>
            </a:r>
            <a:r>
              <a:rPr lang="tr-TR" sz="2400" b="1">
                <a:solidFill>
                  <a:srgbClr val="008000"/>
                </a:solidFill>
              </a:rPr>
              <a:t>// declares the pointer for first node (head)</a:t>
            </a:r>
          </a:p>
          <a:p>
            <a:endParaRPr lang="tr-TR" sz="2400">
              <a:solidFill>
                <a:srgbClr val="008000"/>
              </a:solidFill>
            </a:endParaRPr>
          </a:p>
        </p:txBody>
      </p:sp>
      <p:grpSp>
        <p:nvGrpSpPr>
          <p:cNvPr id="92207" name="Group 47"/>
          <p:cNvGrpSpPr>
            <a:grpSpLocks/>
          </p:cNvGrpSpPr>
          <p:nvPr/>
        </p:nvGrpSpPr>
        <p:grpSpPr bwMode="auto">
          <a:xfrm>
            <a:off x="396875" y="1484313"/>
            <a:ext cx="8602663" cy="425450"/>
            <a:chOff x="250" y="935"/>
            <a:chExt cx="5419" cy="268"/>
          </a:xfrm>
        </p:grpSpPr>
        <p:sp>
          <p:nvSpPr>
            <p:cNvPr id="92175" name="Text Box 15"/>
            <p:cNvSpPr txBox="1">
              <a:spLocks noChangeArrowheads="1"/>
            </p:cNvSpPr>
            <p:nvPr/>
          </p:nvSpPr>
          <p:spPr bwMode="auto">
            <a:xfrm>
              <a:off x="703" y="935"/>
              <a:ext cx="544" cy="2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next</a:t>
              </a:r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>
              <a:off x="1248" y="1071"/>
              <a:ext cx="3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>
              <a:off x="4830" y="1071"/>
              <a:ext cx="31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187" name="Oval 27"/>
            <p:cNvSpPr>
              <a:spLocks noChangeArrowheads="1"/>
            </p:cNvSpPr>
            <p:nvPr/>
          </p:nvSpPr>
          <p:spPr bwMode="auto">
            <a:xfrm>
              <a:off x="2926" y="102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188" name="Oval 28"/>
            <p:cNvSpPr>
              <a:spLocks noChangeArrowheads="1"/>
            </p:cNvSpPr>
            <p:nvPr/>
          </p:nvSpPr>
          <p:spPr bwMode="auto">
            <a:xfrm>
              <a:off x="3107" y="102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189" name="Oval 29"/>
            <p:cNvSpPr>
              <a:spLocks noChangeArrowheads="1"/>
            </p:cNvSpPr>
            <p:nvPr/>
          </p:nvSpPr>
          <p:spPr bwMode="auto">
            <a:xfrm>
              <a:off x="3289" y="102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>
              <a:off x="3515" y="1071"/>
              <a:ext cx="31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191" name="Text Box 31"/>
            <p:cNvSpPr txBox="1">
              <a:spLocks noChangeArrowheads="1"/>
            </p:cNvSpPr>
            <p:nvPr/>
          </p:nvSpPr>
          <p:spPr bwMode="auto">
            <a:xfrm>
              <a:off x="5148" y="935"/>
              <a:ext cx="5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NULL</a:t>
              </a:r>
            </a:p>
          </p:txBody>
        </p:sp>
        <p:sp>
          <p:nvSpPr>
            <p:cNvPr id="92192" name="Text Box 32"/>
            <p:cNvSpPr txBox="1">
              <a:spLocks noChangeArrowheads="1"/>
            </p:cNvSpPr>
            <p:nvPr/>
          </p:nvSpPr>
          <p:spPr bwMode="auto">
            <a:xfrm>
              <a:off x="250" y="935"/>
              <a:ext cx="453" cy="26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data</a:t>
              </a:r>
            </a:p>
          </p:txBody>
        </p:sp>
        <p:sp>
          <p:nvSpPr>
            <p:cNvPr id="92197" name="Text Box 37"/>
            <p:cNvSpPr txBox="1">
              <a:spLocks noChangeArrowheads="1"/>
            </p:cNvSpPr>
            <p:nvPr/>
          </p:nvSpPr>
          <p:spPr bwMode="auto">
            <a:xfrm>
              <a:off x="2064" y="935"/>
              <a:ext cx="544" cy="2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next</a:t>
              </a:r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>
              <a:off x="2608" y="1071"/>
              <a:ext cx="2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199" name="Text Box 39"/>
            <p:cNvSpPr txBox="1">
              <a:spLocks noChangeArrowheads="1"/>
            </p:cNvSpPr>
            <p:nvPr/>
          </p:nvSpPr>
          <p:spPr bwMode="auto">
            <a:xfrm>
              <a:off x="1565" y="935"/>
              <a:ext cx="499" cy="26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data</a:t>
              </a:r>
            </a:p>
          </p:txBody>
        </p:sp>
        <p:sp>
          <p:nvSpPr>
            <p:cNvPr id="92205" name="Text Box 45"/>
            <p:cNvSpPr txBox="1">
              <a:spLocks noChangeArrowheads="1"/>
            </p:cNvSpPr>
            <p:nvPr/>
          </p:nvSpPr>
          <p:spPr bwMode="auto">
            <a:xfrm>
              <a:off x="4286" y="935"/>
              <a:ext cx="544" cy="2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next</a:t>
              </a:r>
            </a:p>
          </p:txBody>
        </p:sp>
        <p:sp>
          <p:nvSpPr>
            <p:cNvPr id="92206" name="Text Box 46"/>
            <p:cNvSpPr txBox="1">
              <a:spLocks noChangeArrowheads="1"/>
            </p:cNvSpPr>
            <p:nvPr/>
          </p:nvSpPr>
          <p:spPr bwMode="auto">
            <a:xfrm>
              <a:off x="3833" y="935"/>
              <a:ext cx="453" cy="26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data</a:t>
              </a:r>
            </a:p>
          </p:txBody>
        </p:sp>
      </p:grpSp>
      <p:sp>
        <p:nvSpPr>
          <p:cNvPr id="92208" name="Text Box 48"/>
          <p:cNvSpPr txBox="1">
            <a:spLocks noChangeArrowheads="1"/>
          </p:cNvSpPr>
          <p:nvPr/>
        </p:nvSpPr>
        <p:spPr bwMode="auto">
          <a:xfrm>
            <a:off x="611188" y="2060575"/>
            <a:ext cx="417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b="1"/>
              <a:t>head		 head-&gt;next</a:t>
            </a:r>
            <a:r>
              <a:rPr lang="tr-TR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508A-05EE-4C1D-848D-E63DFB987711}" type="slidenum">
              <a:rPr lang="tr-TR"/>
              <a:pPr/>
              <a:t>8</a:t>
            </a:fld>
            <a:endParaRPr lang="tr-TR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69325" cy="738188"/>
          </a:xfrm>
        </p:spPr>
        <p:txBody>
          <a:bodyPr/>
          <a:lstStyle/>
          <a:p>
            <a:r>
              <a:rPr lang="tr-TR" sz="4000" b="1">
                <a:solidFill>
                  <a:srgbClr val="3399FF"/>
                </a:solidFill>
                <a:latin typeface="Candara" pitchFamily="34" charset="0"/>
              </a:rPr>
              <a:t>Linear Linked Lists : 2 nodes in main()</a:t>
            </a:r>
            <a:r>
              <a:rPr lang="tr-TR" sz="4000" b="1"/>
              <a:t> </a:t>
            </a:r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395288" y="981075"/>
            <a:ext cx="856773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b="1"/>
              <a:t>struct node </a:t>
            </a:r>
          </a:p>
          <a:p>
            <a:r>
              <a:rPr lang="tr-TR" sz="2000" b="1"/>
              <a:t>	{ int  data;  struct node *next; };</a:t>
            </a:r>
          </a:p>
          <a:p>
            <a:endParaRPr lang="tr-TR" sz="2000" b="1"/>
          </a:p>
          <a:p>
            <a:r>
              <a:rPr lang="tr-TR" sz="2000" b="1"/>
              <a:t>main()</a:t>
            </a:r>
          </a:p>
          <a:p>
            <a:r>
              <a:rPr lang="tr-TR" sz="2000" b="1"/>
              <a:t>{	 struct node * head; </a:t>
            </a:r>
          </a:p>
          <a:p>
            <a:r>
              <a:rPr lang="tr-TR" sz="2000" b="1"/>
              <a:t>	</a:t>
            </a:r>
          </a:p>
          <a:p>
            <a:r>
              <a:rPr lang="tr-TR" sz="2000" b="1"/>
              <a:t>	</a:t>
            </a:r>
            <a:r>
              <a:rPr lang="tr-TR" sz="2000" b="1">
                <a:solidFill>
                  <a:srgbClr val="008000"/>
                </a:solidFill>
              </a:rPr>
              <a:t>/* Create List */	</a:t>
            </a:r>
          </a:p>
          <a:p>
            <a:r>
              <a:rPr lang="tr-TR" sz="2000" b="1"/>
              <a:t>	head = (struct node *)malloc(sizeof(struct node)); </a:t>
            </a:r>
          </a:p>
          <a:p>
            <a:r>
              <a:rPr lang="tr-TR" sz="2000" b="1"/>
              <a:t>	head-&gt;data=1;</a:t>
            </a:r>
          </a:p>
          <a:p>
            <a:r>
              <a:rPr lang="tr-TR" sz="2000" b="1"/>
              <a:t>	head-&gt;next=NULL;</a:t>
            </a:r>
          </a:p>
          <a:p>
            <a:r>
              <a:rPr lang="tr-TR" sz="2000" b="1"/>
              <a:t>	</a:t>
            </a:r>
          </a:p>
          <a:p>
            <a:r>
              <a:rPr lang="tr-TR" sz="2000" b="1"/>
              <a:t>	</a:t>
            </a:r>
            <a:r>
              <a:rPr lang="tr-TR" sz="2000" b="1">
                <a:solidFill>
                  <a:srgbClr val="008000"/>
                </a:solidFill>
              </a:rPr>
              <a:t>/* Add 1st element */</a:t>
            </a:r>
          </a:p>
          <a:p>
            <a:r>
              <a:rPr lang="tr-TR" sz="2000" b="1"/>
              <a:t>	head-&gt;next= (struct node *)</a:t>
            </a:r>
            <a:r>
              <a:rPr lang="tr-TR" sz="2000"/>
              <a:t> </a:t>
            </a:r>
            <a:r>
              <a:rPr lang="tr-TR" sz="2000" b="1"/>
              <a:t>malloc(sizeof(struct node)); </a:t>
            </a:r>
          </a:p>
          <a:p>
            <a:r>
              <a:rPr lang="tr-TR" sz="2000" b="1"/>
              <a:t>	head-&gt;next-&gt;data =2;</a:t>
            </a:r>
          </a:p>
          <a:p>
            <a:r>
              <a:rPr lang="tr-TR" sz="2000" b="1"/>
              <a:t>	head-&gt;next-&gt;next=NULL;		</a:t>
            </a:r>
          </a:p>
          <a:p>
            <a:r>
              <a:rPr lang="tr-TR" sz="2000" b="1"/>
              <a:t>}</a:t>
            </a:r>
          </a:p>
        </p:txBody>
      </p:sp>
      <p:sp>
        <p:nvSpPr>
          <p:cNvPr id="94246" name="Text Box 38"/>
          <p:cNvSpPr txBox="1">
            <a:spLocks noChangeArrowheads="1"/>
          </p:cNvSpPr>
          <p:nvPr/>
        </p:nvSpPr>
        <p:spPr bwMode="auto">
          <a:xfrm>
            <a:off x="6084888" y="4292600"/>
            <a:ext cx="862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>
                <a:latin typeface="Verdana" pitchFamily="34" charset="0"/>
              </a:rPr>
              <a:t>   </a:t>
            </a:r>
          </a:p>
        </p:txBody>
      </p:sp>
      <p:grpSp>
        <p:nvGrpSpPr>
          <p:cNvPr id="94262" name="Group 54"/>
          <p:cNvGrpSpPr>
            <a:grpSpLocks/>
          </p:cNvGrpSpPr>
          <p:nvPr/>
        </p:nvGrpSpPr>
        <p:grpSpPr bwMode="auto">
          <a:xfrm>
            <a:off x="7164388" y="2924175"/>
            <a:ext cx="1582737" cy="1163638"/>
            <a:chOff x="4513" y="1842"/>
            <a:chExt cx="997" cy="733"/>
          </a:xfrm>
        </p:grpSpPr>
        <p:sp>
          <p:nvSpPr>
            <p:cNvPr id="94256" name="Text Box 48"/>
            <p:cNvSpPr txBox="1">
              <a:spLocks noChangeArrowheads="1"/>
            </p:cNvSpPr>
            <p:nvPr/>
          </p:nvSpPr>
          <p:spPr bwMode="auto">
            <a:xfrm>
              <a:off x="4513" y="2115"/>
              <a:ext cx="997" cy="460"/>
            </a:xfrm>
            <a:prstGeom prst="rect">
              <a:avLst/>
            </a:prstGeom>
            <a:solidFill>
              <a:srgbClr val="99CCFF">
                <a:alpha val="46001"/>
              </a:srgb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data=1 next=NULL</a:t>
              </a:r>
            </a:p>
          </p:txBody>
        </p:sp>
        <p:sp>
          <p:nvSpPr>
            <p:cNvPr id="94258" name="Text Box 50"/>
            <p:cNvSpPr txBox="1">
              <a:spLocks noChangeArrowheads="1"/>
            </p:cNvSpPr>
            <p:nvPr/>
          </p:nvSpPr>
          <p:spPr bwMode="auto">
            <a:xfrm>
              <a:off x="4513" y="1842"/>
              <a:ext cx="9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400" b="1">
                  <a:solidFill>
                    <a:srgbClr val="0066FF"/>
                  </a:solidFill>
                </a:rPr>
                <a:t>    head</a:t>
              </a:r>
              <a:r>
                <a:rPr lang="tr-TR" sz="2400" b="1"/>
                <a:t>	</a:t>
              </a:r>
            </a:p>
          </p:txBody>
        </p:sp>
      </p:grpSp>
      <p:grpSp>
        <p:nvGrpSpPr>
          <p:cNvPr id="94263" name="Group 55"/>
          <p:cNvGrpSpPr>
            <a:grpSpLocks/>
          </p:cNvGrpSpPr>
          <p:nvPr/>
        </p:nvGrpSpPr>
        <p:grpSpPr bwMode="auto">
          <a:xfrm>
            <a:off x="5508625" y="5157788"/>
            <a:ext cx="3060700" cy="1314450"/>
            <a:chOff x="3606" y="3294"/>
            <a:chExt cx="1928" cy="828"/>
          </a:xfrm>
        </p:grpSpPr>
        <p:sp>
          <p:nvSpPr>
            <p:cNvPr id="94250" name="Text Box 42"/>
            <p:cNvSpPr txBox="1">
              <a:spLocks noChangeArrowheads="1"/>
            </p:cNvSpPr>
            <p:nvPr/>
          </p:nvSpPr>
          <p:spPr bwMode="auto">
            <a:xfrm>
              <a:off x="4604" y="3566"/>
              <a:ext cx="930" cy="556"/>
            </a:xfrm>
            <a:prstGeom prst="rect">
              <a:avLst/>
            </a:prstGeom>
            <a:solidFill>
              <a:srgbClr val="99CCFF">
                <a:alpha val="46001"/>
              </a:srgb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data=2</a:t>
              </a:r>
            </a:p>
            <a:p>
              <a:pPr>
                <a:spcBef>
                  <a:spcPct val="50000"/>
                </a:spcBef>
              </a:pPr>
              <a:r>
                <a:rPr lang="tr-TR" sz="2000" b="1"/>
                <a:t>next=NULL</a:t>
              </a:r>
            </a:p>
          </p:txBody>
        </p:sp>
        <p:sp>
          <p:nvSpPr>
            <p:cNvPr id="94251" name="Text Box 43"/>
            <p:cNvSpPr txBox="1">
              <a:spLocks noChangeArrowheads="1"/>
            </p:cNvSpPr>
            <p:nvPr/>
          </p:nvSpPr>
          <p:spPr bwMode="auto">
            <a:xfrm>
              <a:off x="3606" y="3566"/>
              <a:ext cx="821" cy="556"/>
            </a:xfrm>
            <a:prstGeom prst="rect">
              <a:avLst/>
            </a:prstGeom>
            <a:solidFill>
              <a:srgbClr val="99CCFF">
                <a:alpha val="46001"/>
              </a:srgb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data=1</a:t>
              </a:r>
            </a:p>
            <a:p>
              <a:pPr>
                <a:spcBef>
                  <a:spcPct val="50000"/>
                </a:spcBef>
              </a:pPr>
              <a:r>
                <a:rPr lang="tr-TR" sz="2000" b="1"/>
                <a:t>next=&amp;</a:t>
              </a:r>
            </a:p>
          </p:txBody>
        </p:sp>
        <p:sp>
          <p:nvSpPr>
            <p:cNvPr id="94253" name="Text Box 45"/>
            <p:cNvSpPr txBox="1">
              <a:spLocks noChangeArrowheads="1"/>
            </p:cNvSpPr>
            <p:nvPr/>
          </p:nvSpPr>
          <p:spPr bwMode="auto">
            <a:xfrm>
              <a:off x="3742" y="3294"/>
              <a:ext cx="17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 </a:t>
              </a:r>
              <a:r>
                <a:rPr lang="tr-TR" sz="2000" b="1">
                  <a:solidFill>
                    <a:srgbClr val="0066FF"/>
                  </a:solidFill>
                </a:rPr>
                <a:t>head            head-&gt;next</a:t>
              </a:r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>
              <a:off x="4332" y="3838"/>
              <a:ext cx="2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2F94-C457-4BFD-8D37-83DA4986430D}" type="slidenum">
              <a:rPr lang="tr-TR"/>
              <a:pPr/>
              <a:t>9</a:t>
            </a:fld>
            <a:endParaRPr lang="tr-TR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507412" cy="1143000"/>
          </a:xfrm>
        </p:spPr>
        <p:txBody>
          <a:bodyPr/>
          <a:lstStyle/>
          <a:p>
            <a:r>
              <a:rPr lang="tr-TR" sz="4000" b="1">
                <a:solidFill>
                  <a:srgbClr val="3399FF"/>
                </a:solidFill>
                <a:latin typeface="Candara" pitchFamily="34" charset="0"/>
              </a:rPr>
              <a:t>Linear Linked Lists :  </a:t>
            </a:r>
            <a:br>
              <a:rPr lang="tr-TR" sz="4000" b="1">
                <a:solidFill>
                  <a:srgbClr val="3399FF"/>
                </a:solidFill>
                <a:latin typeface="Candara" pitchFamily="34" charset="0"/>
              </a:rPr>
            </a:br>
            <a:r>
              <a:rPr lang="tr-TR" sz="3200" b="1">
                <a:solidFill>
                  <a:srgbClr val="3399FF"/>
                </a:solidFill>
                <a:latin typeface="Candara" pitchFamily="34" charset="0"/>
              </a:rPr>
              <a:t>Create and fill 3 nodes in main() 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229600" cy="46688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tr-TR" sz="1800" b="1" dirty="0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latin typeface="Candara" pitchFamily="34" charset="0"/>
              </a:rPr>
              <a:t>typedef struct node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latin typeface="Candara" pitchFamily="34" charset="0"/>
              </a:rPr>
              <a:t>	{ int  data;  struct node *next; } NODE;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 b="1" dirty="0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latin typeface="Candara" pitchFamily="34" charset="0"/>
              </a:rPr>
              <a:t>main()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latin typeface="Candara" pitchFamily="34" charset="0"/>
              </a:rPr>
              <a:t>{	NODE * head;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latin typeface="Candara" pitchFamily="34" charset="0"/>
              </a:rPr>
              <a:t>	head = malloc(sizeof(NODE));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latin typeface="Candara" pitchFamily="34" charset="0"/>
              </a:rPr>
              <a:t>	head-&gt;data=1;	head-&gt;next=NULL;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 b="1" dirty="0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solidFill>
                  <a:srgbClr val="008000"/>
                </a:solidFill>
                <a:latin typeface="Candara" pitchFamily="34" charset="0"/>
              </a:rPr>
              <a:t>/* Add 1st element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latin typeface="Candara" pitchFamily="34" charset="0"/>
              </a:rPr>
              <a:t>	head-&gt;next= malloc(sizeof(NODE));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latin typeface="Candara" pitchFamily="34" charset="0"/>
              </a:rPr>
              <a:t>	head-&gt;next-&gt;data =2;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latin typeface="Candara" pitchFamily="34" charset="0"/>
              </a:rPr>
              <a:t>	head-&gt;next-&gt;next=NULL;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 b="1" dirty="0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solidFill>
                  <a:srgbClr val="008000"/>
                </a:solidFill>
                <a:latin typeface="Candara" pitchFamily="34" charset="0"/>
              </a:rPr>
              <a:t>/* Add 2nd element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latin typeface="Candara" pitchFamily="34" charset="0"/>
              </a:rPr>
              <a:t>	head-&gt;next-&gt;next = malloc(sizeof(NODE));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latin typeface="Candara" pitchFamily="34" charset="0"/>
              </a:rPr>
              <a:t>	head-&gt;next-&gt;next-&gt;data =3;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latin typeface="Candara" pitchFamily="34" charset="0"/>
              </a:rPr>
              <a:t>	head-&gt;next-&gt;next-&gt;next=NULL;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latin typeface="Candara" pitchFamily="34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 dirty="0">
              <a:latin typeface="Candara" pitchFamily="34" charset="0"/>
            </a:endParaRP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5508625" y="2492375"/>
            <a:ext cx="1223963" cy="985838"/>
            <a:chOff x="4513" y="1842"/>
            <a:chExt cx="997" cy="715"/>
          </a:xfrm>
        </p:grpSpPr>
        <p:sp>
          <p:nvSpPr>
            <p:cNvPr id="135173" name="Text Box 5"/>
            <p:cNvSpPr txBox="1">
              <a:spLocks noChangeArrowheads="1"/>
            </p:cNvSpPr>
            <p:nvPr/>
          </p:nvSpPr>
          <p:spPr bwMode="auto">
            <a:xfrm>
              <a:off x="4513" y="2115"/>
              <a:ext cx="997" cy="442"/>
            </a:xfrm>
            <a:prstGeom prst="rect">
              <a:avLst/>
            </a:prstGeom>
            <a:solidFill>
              <a:srgbClr val="99CCFF">
                <a:alpha val="46001"/>
              </a:srgb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/>
                <a:t>data=1 next=NULL</a:t>
              </a:r>
            </a:p>
          </p:txBody>
        </p:sp>
        <p:sp>
          <p:nvSpPr>
            <p:cNvPr id="135174" name="Text Box 6"/>
            <p:cNvSpPr txBox="1">
              <a:spLocks noChangeArrowheads="1"/>
            </p:cNvSpPr>
            <p:nvPr/>
          </p:nvSpPr>
          <p:spPr bwMode="auto">
            <a:xfrm>
              <a:off x="4513" y="1842"/>
              <a:ext cx="997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400" b="1">
                  <a:solidFill>
                    <a:srgbClr val="0066FF"/>
                  </a:solidFill>
                </a:rPr>
                <a:t>    </a:t>
              </a:r>
              <a:r>
                <a:rPr lang="tr-TR" b="1">
                  <a:solidFill>
                    <a:srgbClr val="0066FF"/>
                  </a:solidFill>
                </a:rPr>
                <a:t>head</a:t>
              </a:r>
              <a:r>
                <a:rPr lang="tr-TR" b="1"/>
                <a:t>	</a:t>
              </a:r>
            </a:p>
          </p:txBody>
        </p:sp>
      </p:grpSp>
      <p:grpSp>
        <p:nvGrpSpPr>
          <p:cNvPr id="135175" name="Group 7"/>
          <p:cNvGrpSpPr>
            <a:grpSpLocks/>
          </p:cNvGrpSpPr>
          <p:nvPr/>
        </p:nvGrpSpPr>
        <p:grpSpPr bwMode="auto">
          <a:xfrm>
            <a:off x="5508625" y="3860800"/>
            <a:ext cx="2376488" cy="1052513"/>
            <a:chOff x="3606" y="3294"/>
            <a:chExt cx="1928" cy="892"/>
          </a:xfrm>
        </p:grpSpPr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>
              <a:off x="4604" y="3566"/>
              <a:ext cx="930" cy="620"/>
            </a:xfrm>
            <a:prstGeom prst="rect">
              <a:avLst/>
            </a:prstGeom>
            <a:solidFill>
              <a:srgbClr val="99CCFF">
                <a:alpha val="46001"/>
              </a:srgb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/>
                <a:t>data=2</a:t>
              </a:r>
            </a:p>
            <a:p>
              <a:pPr>
                <a:spcBef>
                  <a:spcPct val="50000"/>
                </a:spcBef>
              </a:pPr>
              <a:r>
                <a:rPr lang="tr-TR" sz="1600" b="1"/>
                <a:t>next=0</a:t>
              </a:r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>
              <a:off x="3606" y="3566"/>
              <a:ext cx="822" cy="620"/>
            </a:xfrm>
            <a:prstGeom prst="rect">
              <a:avLst/>
            </a:prstGeom>
            <a:solidFill>
              <a:srgbClr val="99CCFF">
                <a:alpha val="46001"/>
              </a:srgb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/>
                <a:t>data=1</a:t>
              </a:r>
            </a:p>
            <a:p>
              <a:pPr>
                <a:spcBef>
                  <a:spcPct val="50000"/>
                </a:spcBef>
              </a:pPr>
              <a:r>
                <a:rPr lang="tr-TR" sz="1600" b="1"/>
                <a:t>next=&amp;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>
              <a:off x="3742" y="3294"/>
              <a:ext cx="176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b="1"/>
                <a:t> </a:t>
              </a:r>
              <a:r>
                <a:rPr lang="tr-TR" sz="1600" b="1">
                  <a:solidFill>
                    <a:srgbClr val="0066FF"/>
                  </a:solidFill>
                </a:rPr>
                <a:t>head            head-&gt;next</a:t>
              </a:r>
            </a:p>
          </p:txBody>
        </p:sp>
        <p:sp>
          <p:nvSpPr>
            <p:cNvPr id="135179" name="Line 11"/>
            <p:cNvSpPr>
              <a:spLocks noChangeShapeType="1"/>
            </p:cNvSpPr>
            <p:nvPr/>
          </p:nvSpPr>
          <p:spPr bwMode="auto">
            <a:xfrm>
              <a:off x="4332" y="3838"/>
              <a:ext cx="2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6659563" y="5589588"/>
            <a:ext cx="865187" cy="731837"/>
          </a:xfrm>
          <a:prstGeom prst="rect">
            <a:avLst/>
          </a:prstGeom>
          <a:solidFill>
            <a:srgbClr val="99CCFF">
              <a:alpha val="46001"/>
            </a:srgb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data=2</a:t>
            </a:r>
          </a:p>
          <a:p>
            <a:pPr>
              <a:spcBef>
                <a:spcPct val="50000"/>
              </a:spcBef>
            </a:pPr>
            <a:r>
              <a:rPr lang="tr-TR" sz="1600" b="1"/>
              <a:t>next=&amp;</a:t>
            </a:r>
          </a:p>
        </p:txBody>
      </p:sp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5435600" y="5589588"/>
            <a:ext cx="982663" cy="731837"/>
          </a:xfrm>
          <a:prstGeom prst="rect">
            <a:avLst/>
          </a:prstGeom>
          <a:solidFill>
            <a:srgbClr val="99CCFF">
              <a:alpha val="46001"/>
            </a:srgb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data=1</a:t>
            </a:r>
          </a:p>
          <a:p>
            <a:pPr>
              <a:spcBef>
                <a:spcPct val="50000"/>
              </a:spcBef>
            </a:pPr>
            <a:r>
              <a:rPr lang="tr-TR" sz="1600" b="1"/>
              <a:t>next=&amp;</a:t>
            </a:r>
          </a:p>
        </p:txBody>
      </p:sp>
      <p:sp>
        <p:nvSpPr>
          <p:cNvPr id="135183" name="Text Box 15"/>
          <p:cNvSpPr txBox="1">
            <a:spLocks noChangeArrowheads="1"/>
          </p:cNvSpPr>
          <p:nvPr/>
        </p:nvSpPr>
        <p:spPr bwMode="auto">
          <a:xfrm>
            <a:off x="5651500" y="5157788"/>
            <a:ext cx="211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b="1"/>
              <a:t> </a:t>
            </a:r>
            <a:r>
              <a:rPr lang="tr-TR" sz="1600" b="1">
                <a:solidFill>
                  <a:srgbClr val="0066FF"/>
                </a:solidFill>
              </a:rPr>
              <a:t>head</a:t>
            </a:r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>
            <a:off x="6300788" y="5949950"/>
            <a:ext cx="3254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7740650" y="5589588"/>
            <a:ext cx="935038" cy="731837"/>
          </a:xfrm>
          <a:prstGeom prst="rect">
            <a:avLst/>
          </a:prstGeom>
          <a:solidFill>
            <a:srgbClr val="99CCFF">
              <a:alpha val="46001"/>
            </a:srgb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data=2</a:t>
            </a:r>
          </a:p>
          <a:p>
            <a:pPr>
              <a:spcBef>
                <a:spcPct val="50000"/>
              </a:spcBef>
            </a:pPr>
            <a:r>
              <a:rPr lang="tr-TR" sz="1600" b="1"/>
              <a:t>next=0</a:t>
            </a:r>
          </a:p>
        </p:txBody>
      </p:sp>
      <p:sp>
        <p:nvSpPr>
          <p:cNvPr id="135186" name="Line 18"/>
          <p:cNvSpPr>
            <a:spLocks noChangeShapeType="1"/>
          </p:cNvSpPr>
          <p:nvPr/>
        </p:nvSpPr>
        <p:spPr bwMode="auto">
          <a:xfrm>
            <a:off x="7451725" y="5949950"/>
            <a:ext cx="3254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854</Words>
  <Application>Microsoft Office PowerPoint</Application>
  <PresentationFormat>On-screen Show (4:3)</PresentationFormat>
  <Paragraphs>425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Candara</vt:lpstr>
      <vt:lpstr>Verdana</vt:lpstr>
      <vt:lpstr>Wingdings</vt:lpstr>
      <vt:lpstr>Times New Roman</vt:lpstr>
      <vt:lpstr>Default Design</vt:lpstr>
      <vt:lpstr>LIST PROCESSING</vt:lpstr>
      <vt:lpstr>Self Referential Structures 1/4</vt:lpstr>
      <vt:lpstr>Self Referential Structures 2/4</vt:lpstr>
      <vt:lpstr>Self Referential Structures 3/4</vt:lpstr>
      <vt:lpstr>Self Referential Structures 4/4</vt:lpstr>
      <vt:lpstr>Linear Linked Lists</vt:lpstr>
      <vt:lpstr>Linear Linked Lists : Definition</vt:lpstr>
      <vt:lpstr>Linear Linked Lists : 2 nodes in main() </vt:lpstr>
      <vt:lpstr>Linear Linked Lists :   Create and fill 3 nodes in main() </vt:lpstr>
      <vt:lpstr>Linked List Types</vt:lpstr>
      <vt:lpstr>Basic Linear Linked List Operations</vt:lpstr>
      <vt:lpstr>CREATING LINEAR LINKED LIST</vt:lpstr>
      <vt:lpstr>Example 1: In main() add from head</vt:lpstr>
      <vt:lpstr>Example 2 : In main() add from tail </vt:lpstr>
      <vt:lpstr>Example 3 :  In function ( Using Iteration)</vt:lpstr>
      <vt:lpstr>Example 4 : In function (Using Recursion)</vt:lpstr>
      <vt:lpstr>How to call create functions in Example 3 and 4</vt:lpstr>
      <vt:lpstr>Count Elements of a List</vt:lpstr>
      <vt:lpstr>Example 1 : Iteration</vt:lpstr>
      <vt:lpstr>How to call count functions in Example 1 and 2</vt:lpstr>
      <vt:lpstr>Print Elements of a List</vt:lpstr>
      <vt:lpstr>Example 1 : Using Iteration</vt:lpstr>
      <vt:lpstr>Example 2 : Using Recursion</vt:lpstr>
      <vt:lpstr>Insertion of Elements in a List</vt:lpstr>
      <vt:lpstr>How to call insert function</vt:lpstr>
      <vt:lpstr>Delete Elements of a List</vt:lpstr>
      <vt:lpstr>Example 1 : Using Iteration</vt:lpstr>
      <vt:lpstr>Example 2 : Using Recursion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AND LIST PROCESSING</dc:title>
  <dc:creator>ADALET</dc:creator>
  <cp:lastModifiedBy>Hakan</cp:lastModifiedBy>
  <cp:revision>22</cp:revision>
  <cp:lastPrinted>1601-01-01T00:00:00Z</cp:lastPrinted>
  <dcterms:created xsi:type="dcterms:W3CDTF">2006-01-02T19:26:30Z</dcterms:created>
  <dcterms:modified xsi:type="dcterms:W3CDTF">2013-11-03T00:20:08Z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