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notesMasterIdLst>
    <p:notesMasterId r:id="rId38"/>
  </p:notesMasterIdLst>
  <p:handoutMasterIdLst>
    <p:handoutMasterId r:id="rId39"/>
  </p:handoutMasterIdLst>
  <p:sldIdLst>
    <p:sldId id="459" r:id="rId2"/>
    <p:sldId id="341" r:id="rId3"/>
    <p:sldId id="344" r:id="rId4"/>
    <p:sldId id="345" r:id="rId5"/>
    <p:sldId id="316" r:id="rId6"/>
    <p:sldId id="317" r:id="rId7"/>
    <p:sldId id="343" r:id="rId8"/>
    <p:sldId id="257" r:id="rId9"/>
    <p:sldId id="258" r:id="rId10"/>
    <p:sldId id="337" r:id="rId11"/>
    <p:sldId id="336" r:id="rId12"/>
    <p:sldId id="348" r:id="rId13"/>
    <p:sldId id="347" r:id="rId14"/>
    <p:sldId id="322" r:id="rId15"/>
    <p:sldId id="349" r:id="rId16"/>
    <p:sldId id="346" r:id="rId17"/>
    <p:sldId id="323" r:id="rId18"/>
    <p:sldId id="306" r:id="rId19"/>
    <p:sldId id="338" r:id="rId20"/>
    <p:sldId id="339" r:id="rId21"/>
    <p:sldId id="309" r:id="rId22"/>
    <p:sldId id="283" r:id="rId23"/>
    <p:sldId id="274" r:id="rId24"/>
    <p:sldId id="275" r:id="rId25"/>
    <p:sldId id="277" r:id="rId26"/>
    <p:sldId id="278" r:id="rId27"/>
    <p:sldId id="279" r:id="rId28"/>
    <p:sldId id="461" r:id="rId29"/>
    <p:sldId id="469" r:id="rId30"/>
    <p:sldId id="468" r:id="rId31"/>
    <p:sldId id="470" r:id="rId32"/>
    <p:sldId id="334" r:id="rId33"/>
    <p:sldId id="460" r:id="rId34"/>
    <p:sldId id="463" r:id="rId35"/>
    <p:sldId id="464" r:id="rId36"/>
    <p:sldId id="462" r:id="rId3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5EB3287-0D90-437B-87FD-605D7C995DC6}">
          <p14:sldIdLst>
            <p14:sldId id="459"/>
            <p14:sldId id="341"/>
            <p14:sldId id="344"/>
            <p14:sldId id="345"/>
            <p14:sldId id="316"/>
            <p14:sldId id="317"/>
          </p14:sldIdLst>
        </p14:section>
        <p14:section name="week3" id="{50E953EA-001D-4E18-8CCB-B547C3F00872}">
          <p14:sldIdLst>
            <p14:sldId id="343"/>
          </p14:sldIdLst>
        </p14:section>
        <p14:section name="access modifiers" id="{304AF30E-24F2-42BE-AEB1-06DBA8947AE0}">
          <p14:sldIdLst>
            <p14:sldId id="257"/>
            <p14:sldId id="258"/>
            <p14:sldId id="337"/>
            <p14:sldId id="336"/>
          </p14:sldIdLst>
        </p14:section>
        <p14:section name="Class Constructor" id="{1A5904F1-3A7F-4F5B-B47D-491DB33DDD4D}">
          <p14:sldIdLst>
            <p14:sldId id="348"/>
            <p14:sldId id="347"/>
            <p14:sldId id="322"/>
            <p14:sldId id="349"/>
          </p14:sldIdLst>
        </p14:section>
        <p14:section name="UML" id="{60B6EDEF-6359-48BE-AA90-AF9D0F8E6B0D}">
          <p14:sldIdLst>
            <p14:sldId id="346"/>
            <p14:sldId id="323"/>
            <p14:sldId id="306"/>
            <p14:sldId id="338"/>
            <p14:sldId id="339"/>
            <p14:sldId id="309"/>
          </p14:sldIdLst>
        </p14:section>
        <p14:section name="UML &amp; Construction Example" id="{C3CB9C51-F740-40D8-94D7-7F74612B8227}">
          <p14:sldIdLst>
            <p14:sldId id="283"/>
            <p14:sldId id="274"/>
            <p14:sldId id="275"/>
            <p14:sldId id="277"/>
            <p14:sldId id="278"/>
            <p14:sldId id="279"/>
          </p14:sldIdLst>
        </p14:section>
        <p14:section name="DATA HIDING" id="{37F74255-C6A1-4B2D-8265-3C70EB66254F}">
          <p14:sldIdLst>
            <p14:sldId id="461"/>
            <p14:sldId id="469"/>
            <p14:sldId id="468"/>
            <p14:sldId id="470"/>
            <p14:sldId id="334"/>
            <p14:sldId id="460"/>
          </p14:sldIdLst>
        </p14:section>
        <p14:section name="Lab Exercises" id="{8F927AA6-A54A-43CB-B1B4-29773F4EDF39}">
          <p14:sldIdLst>
            <p14:sldId id="463"/>
            <p14:sldId id="464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C47"/>
    <a:srgbClr val="C2D1E1"/>
    <a:srgbClr val="2F2FA0"/>
    <a:srgbClr val="0000FF"/>
    <a:srgbClr val="338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715"/>
  </p:normalViewPr>
  <p:slideViewPr>
    <p:cSldViewPr>
      <p:cViewPr varScale="1">
        <p:scale>
          <a:sx n="99" d="100"/>
          <a:sy n="99" d="100"/>
        </p:scale>
        <p:origin x="549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D83BB0-8341-4F76-9C1D-3DA86EA069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14241-5863-4149-BCEA-0F9E4D9B7D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88BC64-FD70-4C88-86AC-847535DC1594}" type="datetimeFigureOut">
              <a:rPr lang="en-US" altLang="en-US"/>
              <a:pPr>
                <a:defRPr/>
              </a:pPr>
              <a:t>10/17/2022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0071F-A543-4E39-B6BB-A46050A44D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7F593-2A41-480C-B44B-19DC3DBC4F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2F0413-E1BA-4FBC-B4D5-14C80042A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154EF3-89A4-48A4-B842-77233051E2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FE4F9-AF6E-407C-87A1-4703314473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7FE564F-3818-423D-82B2-5C02B6FEC564}" type="datetimeFigureOut">
              <a:rPr lang="en-US" altLang="en-US"/>
              <a:pPr>
                <a:defRPr/>
              </a:pPr>
              <a:t>10/17/2022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DE422A7-30C1-4BE6-9243-760B70D60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0910DF9-09B6-4C59-A284-21B03DC6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868D1-0B6D-46BA-81BE-E0890F97C8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E5FC-1B88-4F14-8F2E-03DDD76B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542D50-4B96-4BDF-8E44-5A0D108D0D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51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16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8589DD8-5DFC-44BC-BD2E-0D30AF04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B5A128-F494-4EE2-88B1-8515F875E573}" type="datetime1">
              <a:rPr lang="en-US" smtClean="0"/>
              <a:t>10/17/2022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4CFA20-D111-466D-8184-5A527BDC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255B10-BE41-4FC0-A259-C9E412E6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778A4-CD89-4F1C-8B63-4C925737E8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41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AF5C6-21A7-4EF3-9D01-9020772F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39556-D7B2-42E6-ABDB-B80EC64018CE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3591B-CDBB-44AF-A01E-BFEFACEB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475C9-3951-475A-BE14-2E1C04A55E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556602-FD54-4F98-A398-372BCF5A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51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7E61A-D8D0-4E20-B1DF-4B84AC45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0B28A-43AE-4174-BC8A-113A68BB2173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FB571-329A-45E3-951B-EA8373A6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5C89-66AE-469C-9970-B5252567C4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A617F59-A470-45EC-BBDE-6B09CF97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8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0BEBB-D8A2-4D56-82CF-E2ECD30E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3236B-401D-4A87-9584-314860202109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F7059-BC5B-41BB-9473-A1C1B591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8669D-633C-458A-AAC6-FD2094D20E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E4A5FF-070B-4F29-A091-7C6CA493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650E0-222C-4374-84D1-DDEB646E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F151-CC50-4885-81A3-8BA65BDDCA59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46442-A979-42E4-BF83-341074A4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90F36-8194-44E2-98E9-AB2FA9CE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52EBA-4ED1-439A-8510-9161CC89B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63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651CE-65CD-46AD-A020-0A7428BB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767DC-332A-4B88-BB13-68438ABBA355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B98C1-8273-4E5F-BE24-0A222C45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6B472-08DE-4991-ADFF-EEAC3E340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D52C3E8-4C83-4022-824A-2F15A8C4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8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4F3616-3FF4-4E3A-8896-865E308E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43C1B-7100-484F-8BCB-36AC0BEA98F2}" type="datetime1">
              <a:rPr lang="en-US" smtClean="0"/>
              <a:t>10/17/2022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63972E-FC5D-4616-96D1-7C00C394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6016-BD20-41B8-9280-0A6EF8BE6E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560EAF-5D0F-419A-8BCB-F3291EED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9E6ADB-20F9-4B93-905E-1187037F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06BB-F2CE-4777-8517-671AB9414020}" type="datetime1">
              <a:rPr lang="en-US" smtClean="0"/>
              <a:t>10/17/2022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4DF8921-3BAE-415D-9681-11FD3386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ABF4F-7DBE-4C7A-9AED-DDB0A2926C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6796CD-CA0E-4880-AA8C-2EA1D42D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9FA03EB-3FC4-429C-A48A-698D8343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6E762-6CF8-4758-A710-EE314CEC2391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ECAA45F-EF9E-4C9B-8D21-9C5BA5A4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60FB8-FE66-482A-9E78-394860C2B7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C084CE-A7A1-4C63-BE9B-73B77BE8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60DFE86-2658-44D5-91FD-BE4A150C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973B5-8D3B-4A7C-B753-2A9796560639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5CA8BA-3E27-46E4-BB48-7249E17D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D5572-9840-420D-BF8B-15EE3095FA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8D6F9-AAB6-461E-91FD-0A8A70FA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8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FA3774-F2D2-4320-B131-60CA39D8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CE67F-FB98-43B4-8917-E5F8BD5F8998}" type="datetime1">
              <a:rPr lang="en-US" smtClean="0"/>
              <a:t>10/17/2022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AA6F59-289F-41C2-AA5E-5DDEBEC5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46B8C-3982-4BD2-8924-ED51CCF8D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1D26608-EF67-4817-A676-4FD503C9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1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EDB932-8869-47AF-83D4-974599F5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EDD33-5833-4BCF-A98A-6616FC181B68}" type="datetime1">
              <a:rPr lang="en-US" smtClean="0"/>
              <a:t>10/17/2022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3A3479-6557-4D4D-ACFD-3D4EF2C6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9F30F-A9F1-436D-8218-0712CBB7D1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2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C43B1D4-6868-47BB-BCBB-FC2ED5B5DF3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2648EC1-6EE7-4426-96FD-F5C4CCC316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61DB-673A-410E-94C8-9E0DCB30C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9AD6C0-26BC-48DC-A201-74096251D139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37C0-5D06-4CC5-BA17-299C25CC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CME225 OOP-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9F87-8704-4DE6-9843-E87E27D5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B778A4-CD89-4F1C-8B63-4C925737E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64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15" y="1930106"/>
            <a:ext cx="11772900" cy="1904996"/>
          </a:xfrm>
        </p:spPr>
        <p:txBody>
          <a:bodyPr anchor="ctr"/>
          <a:lstStyle/>
          <a:p>
            <a:r>
              <a:rPr lang="en-US" altLang="tr-TR" sz="4800" b="1" dirty="0"/>
              <a:t>Introduction to Classes (Part2): </a:t>
            </a:r>
            <a:br>
              <a:rPr lang="en-US" altLang="tr-TR" sz="4800" b="1" dirty="0"/>
            </a:br>
            <a:r>
              <a:rPr lang="en-US" altLang="tr-TR" sz="4800" b="1" dirty="0"/>
              <a:t>Access Modifiers, Class Constructors, UML, </a:t>
            </a:r>
            <a:br>
              <a:rPr lang="en-US" altLang="tr-TR" sz="4800" b="1" dirty="0"/>
            </a:br>
            <a:r>
              <a:rPr lang="en-US" altLang="tr-TR" sz="4800" b="1" dirty="0"/>
              <a:t>Data Hiding(Encapsulation) </a:t>
            </a:r>
            <a:endParaRPr lang="tr-TR" altLang="tr-TR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83844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week3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43000" y="1736472"/>
            <a:ext cx="9906001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225970" y="3946272"/>
            <a:ext cx="9906001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9656AD4-BFC1-4AB1-9686-E4A0C1A7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CME225 OOP- Week 3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266118C-68E4-8400-213A-6C73CBD990C8}"/>
              </a:ext>
            </a:extLst>
          </p:cNvPr>
          <p:cNvSpPr txBox="1">
            <a:spLocks/>
          </p:cNvSpPr>
          <p:nvPr/>
        </p:nvSpPr>
        <p:spPr bwMode="auto">
          <a:xfrm>
            <a:off x="863131" y="4741040"/>
            <a:ext cx="10439400" cy="95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Ozacar Kasim, PhD  | Assist. Prof. </a:t>
            </a:r>
            <a:br>
              <a:rPr lang="en-US" altLang="tr-TR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Computer Engineering Department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F72FCC0-2B56-002C-8848-15CA09579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606" y="4641307"/>
            <a:ext cx="1900704" cy="1920875"/>
          </a:xfrm>
          <a:prstGeom prst="rect">
            <a:avLst/>
          </a:prstGeom>
        </p:spPr>
      </p:pic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94BBE53E-E14F-EBA8-65C3-DA395667F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01" y="3902076"/>
            <a:ext cx="2819399" cy="28193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67006B32-B249-404B-B1B9-233EDE04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Public Access Modifier - </a:t>
            </a:r>
            <a:r>
              <a:rPr lang="tr-TR" altLang="tr-TR" b="1"/>
              <a:t>Public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DC3099B-2580-4DFD-9AC1-2AC4CD599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z="2400" dirty="0"/>
              <a:t>A class, method, constructor, interface, etc. declared public </a:t>
            </a:r>
            <a:r>
              <a:rPr lang="en-US" altLang="tr-TR" sz="2400" u="sng" dirty="0"/>
              <a:t>can be accessed from any</a:t>
            </a:r>
            <a:r>
              <a:rPr lang="tr-TR" altLang="tr-TR" sz="2400" u="sng" dirty="0"/>
              <a:t>where</a:t>
            </a:r>
            <a:r>
              <a:rPr lang="en-US" altLang="tr-TR" sz="2400" u="sng" dirty="0"/>
              <a:t>. </a:t>
            </a:r>
          </a:p>
          <a:p>
            <a:pPr eaLnBrk="1" hangingPunct="1"/>
            <a:r>
              <a:rPr lang="en-US" altLang="tr-TR" sz="2400" dirty="0"/>
              <a:t>Therefore, </a:t>
            </a:r>
            <a:r>
              <a:rPr lang="tr-TR" altLang="tr-TR" sz="2400" dirty="0"/>
              <a:t>attributes</a:t>
            </a:r>
            <a:r>
              <a:rPr lang="en-US" altLang="tr-TR" sz="2400" dirty="0"/>
              <a:t>, methods, blocks declared inside a public class can be accessed from any class belonging to the Java Universe.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E1AF0-B772-4AF0-8291-925B87E6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9126E1FD-1985-41CF-A63B-02A862C55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805647"/>
            <a:ext cx="7527742" cy="156966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  <a:r>
              <a:rPr lang="en-US" altLang="tr-TR" sz="2400" dirty="0">
                <a:latin typeface="Consolas" panose="020B0609020204030204" pitchFamily="49" charset="0"/>
              </a:rPr>
              <a:t>(</a:t>
            </a:r>
            <a:r>
              <a:rPr lang="en-US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tr-TR" sz="2400" dirty="0">
                <a:latin typeface="Consolas" panose="020B0609020204030204" pitchFamily="49" charset="0"/>
              </a:rPr>
              <a:t>[] arguments) {</a:t>
            </a:r>
          </a:p>
          <a:p>
            <a:r>
              <a:rPr lang="en-US" altLang="tr-TR" sz="2400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altLang="tr-TR" sz="2400" dirty="0">
                <a:latin typeface="Consolas" panose="020B0609020204030204" pitchFamily="49" charset="0"/>
              </a:rPr>
              <a:t>}</a:t>
            </a:r>
            <a:endParaRPr lang="tr-TR" altLang="tr-TR" sz="2400" dirty="0">
              <a:latin typeface="Consolas" panose="020B0609020204030204" pitchFamily="49" charset="0"/>
            </a:endParaRP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81F471FF-DC0C-400A-B37D-3604E8C93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43" y="5484872"/>
            <a:ext cx="11015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r-TR" sz="2400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altLang="tr-TR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main() </a:t>
            </a:r>
            <a:r>
              <a:rPr lang="en-US" altLang="tr-TR" sz="2400" dirty="0">
                <a:solidFill>
                  <a:srgbClr val="000000"/>
                </a:solidFill>
                <a:latin typeface="Verdana" panose="020B0604030504040204" pitchFamily="34" charset="0"/>
              </a:rPr>
              <a:t>method has to be public. Otherwise, it could not be called by a Java interpreter to run the class.</a:t>
            </a:r>
            <a:endParaRPr lang="tr-TR" alt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DB2A5-C195-4219-A83C-C1940F7A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0C2A3BF-4DD9-49B6-9B5B-D69A6D3F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Private Access Modifier - </a:t>
            </a:r>
            <a:r>
              <a:rPr lang="tr-TR" altLang="tr-TR" b="1"/>
              <a:t>Private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8A63DD6F-5EFA-4D0B-9748-17BDEB3E3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6" y="1371600"/>
            <a:ext cx="11071194" cy="435133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tr-TR" sz="2400" dirty="0"/>
              <a:t>Methods, variables, and constructors that are declared private </a:t>
            </a:r>
            <a:r>
              <a:rPr lang="en-US" altLang="tr-TR" sz="2400" u="sng" dirty="0"/>
              <a:t>can only be accessed within the declared class itself.</a:t>
            </a:r>
          </a:p>
          <a:p>
            <a:pPr eaLnBrk="1" hangingPunct="1"/>
            <a:r>
              <a:rPr lang="en-US" altLang="tr-TR" sz="2400" dirty="0"/>
              <a:t>Private access modifier is the most restrictive access level. Class cannot be private.</a:t>
            </a:r>
          </a:p>
          <a:p>
            <a:pPr eaLnBrk="1" hangingPunct="1"/>
            <a:r>
              <a:rPr lang="en-US" altLang="tr-TR" sz="2400" dirty="0"/>
              <a:t>Using the private modifier is the main way that an object </a:t>
            </a:r>
            <a:r>
              <a:rPr lang="en-US" altLang="tr-TR" sz="2400" u="sng" dirty="0"/>
              <a:t>encapsulates itself and hides data from the outside world</a:t>
            </a:r>
            <a:r>
              <a:rPr lang="en-US" altLang="tr-TR" sz="2400" dirty="0"/>
              <a:t>.</a:t>
            </a:r>
            <a:endParaRPr lang="tr-TR" altLang="tr-TR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65B1DE-C7CD-462C-917F-D790BC7D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D7D0EEE-7AA0-4389-8A13-71FD3810A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547269"/>
            <a:ext cx="9753600" cy="28623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tr-TR" altLang="tr-TR" sz="2000" dirty="0" err="1">
                <a:solidFill>
                  <a:srgbClr val="0000FF"/>
                </a:solidFill>
              </a:rPr>
              <a:t>class</a:t>
            </a:r>
            <a:r>
              <a:rPr lang="tr-TR" altLang="tr-TR" sz="2000" dirty="0">
                <a:solidFill>
                  <a:srgbClr val="0000FF"/>
                </a:solidFill>
              </a:rPr>
              <a:t> </a:t>
            </a:r>
            <a:r>
              <a:rPr lang="en-US" altLang="tr-TR" sz="2000" dirty="0"/>
              <a:t>Character</a:t>
            </a:r>
            <a:r>
              <a:rPr lang="tr-TR" altLang="tr-TR" sz="2000" dirty="0"/>
              <a:t> {</a:t>
            </a:r>
          </a:p>
          <a:p>
            <a:r>
              <a:rPr lang="tr-TR" altLang="tr-TR" sz="2000" dirty="0"/>
              <a:t>   </a:t>
            </a:r>
            <a:r>
              <a:rPr lang="tr-TR" altLang="tr-TR" sz="2000" dirty="0">
                <a:solidFill>
                  <a:srgbClr val="FF0000"/>
                </a:solidFill>
              </a:rPr>
              <a:t>private</a:t>
            </a:r>
            <a:r>
              <a:rPr lang="tr-TR" altLang="tr-TR" sz="2000" dirty="0"/>
              <a:t> String </a:t>
            </a:r>
            <a:r>
              <a:rPr lang="en-US" altLang="tr-TR" sz="2000" dirty="0"/>
              <a:t>name</a:t>
            </a:r>
            <a:r>
              <a:rPr lang="tr-TR" altLang="tr-TR" sz="2000" dirty="0"/>
              <a:t>;</a:t>
            </a:r>
            <a:r>
              <a:rPr lang="en-US" altLang="tr-TR" sz="2000" dirty="0"/>
              <a:t> </a:t>
            </a:r>
          </a:p>
          <a:p>
            <a:r>
              <a:rPr lang="en-US" altLang="tr-TR" sz="2000" dirty="0"/>
              <a:t>}</a:t>
            </a:r>
          </a:p>
          <a:p>
            <a:r>
              <a:rPr lang="en-US" altLang="tr-TR" sz="2000" dirty="0">
                <a:solidFill>
                  <a:srgbClr val="0000FF"/>
                </a:solidFill>
              </a:rPr>
              <a:t>public class </a:t>
            </a:r>
            <a:r>
              <a:rPr lang="en-US" altLang="tr-TR" sz="2000" dirty="0" err="1"/>
              <a:t>MainClass</a:t>
            </a:r>
            <a:r>
              <a:rPr lang="en-US" altLang="tr-TR" sz="2000" dirty="0"/>
              <a:t>{</a:t>
            </a:r>
          </a:p>
          <a:p>
            <a:pPr lvl="1"/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tr-TR" sz="20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  <a:r>
              <a:rPr lang="en-US" altLang="tr-TR" sz="2000" dirty="0">
                <a:latin typeface="Consolas" panose="020B0609020204030204" pitchFamily="49" charset="0"/>
              </a:rPr>
              <a:t>(</a:t>
            </a: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tr-TR" sz="2000" dirty="0">
                <a:latin typeface="Consolas" panose="020B0609020204030204" pitchFamily="49" charset="0"/>
              </a:rPr>
              <a:t>[] arguments) {</a:t>
            </a:r>
          </a:p>
          <a:p>
            <a:pPr lvl="1"/>
            <a:r>
              <a:rPr lang="en-US" altLang="tr-TR" sz="2000" dirty="0">
                <a:latin typeface="Consolas" panose="020B0609020204030204" pitchFamily="49" charset="0"/>
              </a:rPr>
              <a:t>	</a:t>
            </a:r>
            <a:r>
              <a:rPr lang="en-US" altLang="tr-TR" sz="2000" dirty="0"/>
              <a:t> Character</a:t>
            </a:r>
            <a:r>
              <a:rPr lang="en-US" altLang="tr-TR" sz="2000" dirty="0">
                <a:latin typeface="Consolas" panose="020B0609020204030204" pitchFamily="49" charset="0"/>
              </a:rPr>
              <a:t> </a:t>
            </a:r>
            <a:r>
              <a:rPr lang="en-US" altLang="tr-TR" sz="2000" dirty="0" err="1">
                <a:latin typeface="Consolas" panose="020B0609020204030204" pitchFamily="49" charset="0"/>
              </a:rPr>
              <a:t>character</a:t>
            </a:r>
            <a:r>
              <a:rPr lang="en-US" altLang="tr-TR" sz="2000" dirty="0">
                <a:latin typeface="Consolas" panose="020B0609020204030204" pitchFamily="49" charset="0"/>
              </a:rPr>
              <a:t> = new </a:t>
            </a:r>
            <a:r>
              <a:rPr lang="en-US" altLang="tr-TR" sz="2000" dirty="0"/>
              <a:t>Character</a:t>
            </a:r>
            <a:r>
              <a:rPr lang="en-US" altLang="tr-TR" sz="2000" dirty="0">
                <a:latin typeface="Consolas" panose="020B0609020204030204" pitchFamily="49" charset="0"/>
              </a:rPr>
              <a:t>(); </a:t>
            </a:r>
          </a:p>
          <a:p>
            <a:pPr lvl="1"/>
            <a:r>
              <a:rPr lang="en-US" alt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	 </a:t>
            </a:r>
            <a:r>
              <a:rPr lang="en-US" altLang="tr-TR" sz="2000" dirty="0">
                <a:latin typeface="Consolas" panose="020B0609020204030204" pitchFamily="49" charset="0"/>
              </a:rPr>
              <a:t>character</a:t>
            </a:r>
            <a:r>
              <a:rPr lang="en-US" alt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.name </a:t>
            </a:r>
            <a:r>
              <a:rPr lang="en-US" altLang="tr-TR" sz="2000" dirty="0">
                <a:latin typeface="Consolas" panose="020B0609020204030204" pitchFamily="49" charset="0"/>
              </a:rPr>
              <a:t>=“Mark”; </a:t>
            </a:r>
          </a:p>
          <a:p>
            <a:pPr lvl="1"/>
            <a:r>
              <a:rPr lang="en-US" altLang="tr-TR" sz="2000" dirty="0">
                <a:latin typeface="Consolas" panose="020B0609020204030204" pitchFamily="49" charset="0"/>
              </a:rPr>
              <a:t>} </a:t>
            </a:r>
            <a:endParaRPr lang="tr-TR" alt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tr-TR" sz="2000" dirty="0"/>
              <a:t>}</a:t>
            </a:r>
            <a:endParaRPr lang="tr-TR" altLang="tr-TR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6863A-1B44-42EC-A65D-1C8F46E4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C634A853-308C-4EB1-93BB-9A6430177141}"/>
              </a:ext>
            </a:extLst>
          </p:cNvPr>
          <p:cNvSpPr/>
          <p:nvPr/>
        </p:nvSpPr>
        <p:spPr>
          <a:xfrm>
            <a:off x="7162800" y="5199498"/>
            <a:ext cx="4419600" cy="1210093"/>
          </a:xfrm>
          <a:prstGeom prst="wedgeRectCallout">
            <a:avLst>
              <a:gd name="adj1" fmla="val -88200"/>
              <a:gd name="adj2" fmla="val -1679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tr-TR" sz="2000" dirty="0">
                <a:solidFill>
                  <a:schemeClr val="bg1"/>
                </a:solidFill>
              </a:rPr>
              <a:t>this is will cause a compilation error.</a:t>
            </a:r>
          </a:p>
          <a:p>
            <a:pPr lvl="1"/>
            <a:r>
              <a:rPr lang="en-US" altLang="tr-TR" sz="2000" dirty="0">
                <a:solidFill>
                  <a:schemeClr val="bg1"/>
                </a:solidFill>
              </a:rPr>
              <a:t>because name is not accessible due to its protection level.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A7A5BF1-D5F1-4F54-834E-174BFDCD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3380E6"/>
                </a:solidFill>
                <a:latin typeface="Arial" panose="020B0604020202020204" pitchFamily="34" charset="0"/>
              </a:rPr>
              <a:t>Class Constructors</a:t>
            </a: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CC9D1-AA3D-4C77-B74F-5BEC27B5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5F5900-E168-4387-A71E-23FC4DD52CB4}"/>
              </a:ext>
            </a:extLst>
          </p:cNvPr>
          <p:cNvSpPr/>
          <p:nvPr/>
        </p:nvSpPr>
        <p:spPr>
          <a:xfrm>
            <a:off x="2133600" y="1554679"/>
            <a:ext cx="8991600" cy="2449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2F2FA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id;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lang="tr-TR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Constructor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2F2F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tr-TR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Hi From Constructor!</a:t>
            </a:r>
            <a:r>
              <a:rPr lang="tr-TR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id=5;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ACD82A4-C85E-4C94-8030-97B885B0A25E}"/>
              </a:ext>
            </a:extLst>
          </p:cNvPr>
          <p:cNvCxnSpPr>
            <a:cxnSpLocks/>
          </p:cNvCxnSpPr>
          <p:nvPr/>
        </p:nvCxnSpPr>
        <p:spPr>
          <a:xfrm rot="10800000">
            <a:off x="4800600" y="2667000"/>
            <a:ext cx="2895600" cy="2707986"/>
          </a:xfrm>
          <a:prstGeom prst="bentConnector3">
            <a:avLst>
              <a:gd name="adj1" fmla="val -2105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E719C0-93A5-4A38-95AB-50160EAE3C91}"/>
              </a:ext>
            </a:extLst>
          </p:cNvPr>
          <p:cNvCxnSpPr>
            <a:cxnSpLocks/>
          </p:cNvCxnSpPr>
          <p:nvPr/>
        </p:nvCxnSpPr>
        <p:spPr>
          <a:xfrm>
            <a:off x="5564188" y="5562600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4EA2EF-13B0-4684-B28F-7191DC852DFD}"/>
              </a:ext>
            </a:extLst>
          </p:cNvPr>
          <p:cNvCxnSpPr>
            <a:cxnSpLocks/>
          </p:cNvCxnSpPr>
          <p:nvPr/>
        </p:nvCxnSpPr>
        <p:spPr>
          <a:xfrm>
            <a:off x="3514078" y="2767711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B1B38-337C-4C52-B3B3-558E7399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0E97335-7840-49D3-B365-293F5C423D84}"/>
              </a:ext>
            </a:extLst>
          </p:cNvPr>
          <p:cNvSpPr/>
          <p:nvPr/>
        </p:nvSpPr>
        <p:spPr>
          <a:xfrm>
            <a:off x="7696200" y="1068282"/>
            <a:ext cx="4038600" cy="972794"/>
          </a:xfrm>
          <a:prstGeom prst="wedgeRectCallout">
            <a:avLst>
              <a:gd name="adj1" fmla="val -126403"/>
              <a:gd name="adj2" fmla="val 9619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tr-TR" sz="2400" dirty="0">
                <a:solidFill>
                  <a:schemeClr val="bg1"/>
                </a:solidFill>
              </a:rPr>
              <a:t>this is a class constructor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2E32DC4-DB92-4B60-B04C-1743E1FA74A1}"/>
              </a:ext>
            </a:extLst>
          </p:cNvPr>
          <p:cNvSpPr/>
          <p:nvPr/>
        </p:nvSpPr>
        <p:spPr>
          <a:xfrm>
            <a:off x="8061005" y="5438934"/>
            <a:ext cx="2857870" cy="1282541"/>
          </a:xfrm>
          <a:prstGeom prst="wedgeRectCallout">
            <a:avLst>
              <a:gd name="adj1" fmla="val -93798"/>
              <a:gd name="adj2" fmla="val -4540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tr-TR" sz="2400" dirty="0">
                <a:solidFill>
                  <a:schemeClr val="bg1"/>
                </a:solidFill>
              </a:rPr>
              <a:t>We call class constructor when create an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C084A-EA29-4AF1-8833-72288D326E64}"/>
              </a:ext>
            </a:extLst>
          </p:cNvPr>
          <p:cNvSpPr txBox="1"/>
          <p:nvPr/>
        </p:nvSpPr>
        <p:spPr>
          <a:xfrm>
            <a:off x="2629036" y="4319704"/>
            <a:ext cx="6097314" cy="1849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893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3EDC-978D-42FD-9EF7-010A9A0C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3380E6"/>
                </a:solidFill>
                <a:latin typeface="Arial" panose="020B0604020202020204" pitchFamily="34" charset="0"/>
              </a:rPr>
              <a:t>Class Constructors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6579-9845-4493-8938-0F974F7A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7086600" cy="4351338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A constructor is a method which is used to initialize an object</a:t>
            </a:r>
          </a:p>
          <a:p>
            <a:r>
              <a:rPr lang="en-US" sz="2400" dirty="0"/>
              <a:t>Constructor method of a class has the </a:t>
            </a:r>
            <a:r>
              <a:rPr lang="en-US" sz="2400" b="1" u="sng" dirty="0"/>
              <a:t>same name as that of the class</a:t>
            </a:r>
            <a:r>
              <a:rPr lang="en-US" sz="2400" dirty="0"/>
              <a:t>, they are called when an object of a class is created.</a:t>
            </a:r>
          </a:p>
          <a:p>
            <a:r>
              <a:rPr lang="en-US" sz="2400" b="1" dirty="0"/>
              <a:t>When Attributes of an object are not available while creating objects, the default constructor is called.</a:t>
            </a:r>
          </a:p>
          <a:p>
            <a:r>
              <a:rPr lang="en-US" sz="2400" dirty="0"/>
              <a:t>It is optional to write constructor method(s) in a class but due to their utility they are used.</a:t>
            </a:r>
            <a:endParaRPr lang="tr-TR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884E0-7921-4321-BC2A-D0DB5420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E67E1-42B9-4F69-B2BB-9C2A2FE5D738}"/>
              </a:ext>
            </a:extLst>
          </p:cNvPr>
          <p:cNvSpPr txBox="1"/>
          <p:nvPr/>
        </p:nvSpPr>
        <p:spPr>
          <a:xfrm>
            <a:off x="7955872" y="1843950"/>
            <a:ext cx="4052656" cy="31700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MyClass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latin typeface="Consolas" panose="020B0609020204030204" pitchFamily="49" charset="0"/>
              </a:rPr>
              <a:t> //constructor 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MyClass()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	...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...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378E5-B9E5-44F5-9A20-FD227D4C7D5F}"/>
              </a:ext>
            </a:extLst>
          </p:cNvPr>
          <p:cNvSpPr/>
          <p:nvPr/>
        </p:nvSpPr>
        <p:spPr>
          <a:xfrm>
            <a:off x="3945384" y="5537706"/>
            <a:ext cx="7924800" cy="58477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T Sans"/>
              </a:rPr>
              <a:t>constructor doesn’t have a return type !!!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1D885-9626-49FF-B99C-8618FA98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4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E2868408-6CCE-49DA-9D7F-31DC4A13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dirty="0">
                <a:solidFill>
                  <a:srgbClr val="3380E6"/>
                </a:solidFill>
                <a:latin typeface="Goudy Sans Medium"/>
              </a:rPr>
              <a:t>Initializing Account Objects When They’re Created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3BA58-7273-4321-862D-3F482C72A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400" b="1" i="1" u="sng" dirty="0">
                <a:solidFill>
                  <a:srgbClr val="000000"/>
                </a:solidFill>
              </a:rPr>
              <a:t>Default Constructor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If a class does not define constructors, the compiler provides a default constructor </a:t>
            </a:r>
            <a:r>
              <a:rPr lang="en-US" altLang="en-US" sz="2400" u="sng" dirty="0">
                <a:solidFill>
                  <a:srgbClr val="000000"/>
                </a:solidFill>
              </a:rPr>
              <a:t>with no parameters,</a:t>
            </a:r>
            <a:r>
              <a:rPr lang="en-US" altLang="en-US" sz="2400" dirty="0">
                <a:solidFill>
                  <a:srgbClr val="000000"/>
                </a:solidFill>
              </a:rPr>
              <a:t> and the class’s instance variables are initialized to their default values. </a:t>
            </a:r>
          </a:p>
          <a:p>
            <a:pPr marL="136525" indent="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400" b="1" i="1" u="sng" dirty="0">
                <a:solidFill>
                  <a:srgbClr val="000000"/>
                </a:solidFill>
              </a:rPr>
              <a:t>There’s No Default Constructor in a Class That Declares a Constructor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If you declare a constructor for a class, the compiler will </a:t>
            </a:r>
            <a:r>
              <a:rPr lang="en-US" altLang="en-US" sz="2400" i="1" dirty="0">
                <a:solidFill>
                  <a:srgbClr val="000000"/>
                </a:solidFill>
              </a:rPr>
              <a:t>not</a:t>
            </a:r>
            <a:r>
              <a:rPr lang="en-US" altLang="en-US" sz="2400" dirty="0">
                <a:solidFill>
                  <a:srgbClr val="000000"/>
                </a:solidFill>
              </a:rPr>
              <a:t> create a </a:t>
            </a:r>
            <a:r>
              <a:rPr lang="en-US" altLang="en-US" sz="2400" i="1" dirty="0">
                <a:solidFill>
                  <a:srgbClr val="000000"/>
                </a:solidFill>
              </a:rPr>
              <a:t>default constructor</a:t>
            </a:r>
            <a:r>
              <a:rPr lang="en-US" altLang="en-US" sz="2400" dirty="0">
                <a:solidFill>
                  <a:srgbClr val="000000"/>
                </a:solidFill>
              </a:rPr>
              <a:t> for that class.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76843-5A85-4E9C-8397-05113A83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5ACF0-6BB8-41A4-8009-41D75526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B6BC-FB8F-4418-82D7-3365BB47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3380E6"/>
                </a:solidFill>
                <a:latin typeface="Arial" panose="020B0604020202020204" pitchFamily="34" charset="0"/>
              </a:rPr>
              <a:t>Constructor Overloading</a:t>
            </a: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BBDA0-CDD3-45E8-A2AC-CAA078CC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24E566-6A01-4A83-95C3-312876462011}"/>
              </a:ext>
            </a:extLst>
          </p:cNvPr>
          <p:cNvSpPr/>
          <p:nvPr/>
        </p:nvSpPr>
        <p:spPr>
          <a:xfrm>
            <a:off x="5105400" y="1534645"/>
            <a:ext cx="5181599" cy="429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Player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US" sz="1600" dirty="0">
              <a:solidFill>
                <a:srgbClr val="00008B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Player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</a:t>
            </a:r>
            <a:endParaRPr lang="tr-TR" sz="16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100;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"New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Player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18;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Player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String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int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en-US" sz="1600" dirty="0">
              <a:solidFill>
                <a:srgbClr val="00008B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.name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.age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2F1F4-E968-439C-81F3-5F38EC7CEF4E}"/>
              </a:ext>
            </a:extLst>
          </p:cNvPr>
          <p:cNvSpPr txBox="1"/>
          <p:nvPr/>
        </p:nvSpPr>
        <p:spPr>
          <a:xfrm>
            <a:off x="6643692" y="6452889"/>
            <a:ext cx="4937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Now, Let’s create a player object…</a:t>
            </a:r>
            <a:endParaRPr lang="tr-TR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48F42-89A2-4803-BBB0-0FE2864C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1398095-B1DC-4FD2-917F-BDA9E1E37AB1}"/>
              </a:ext>
            </a:extLst>
          </p:cNvPr>
          <p:cNvSpPr/>
          <p:nvPr/>
        </p:nvSpPr>
        <p:spPr>
          <a:xfrm>
            <a:off x="381000" y="2729202"/>
            <a:ext cx="3219635" cy="695542"/>
          </a:xfrm>
          <a:prstGeom prst="wedgeRectCallout">
            <a:avLst>
              <a:gd name="adj1" fmla="val 107759"/>
              <a:gd name="adj2" fmla="val -448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tr-TR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</a:t>
            </a:r>
            <a:r>
              <a:rPr lang="tr-TR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onstructor</a:t>
            </a:r>
            <a:r>
              <a:rPr lang="en-US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with no parameters</a:t>
            </a:r>
            <a:endParaRPr lang="en-US" altLang="tr-TR" sz="2000" dirty="0">
              <a:solidFill>
                <a:schemeClr val="bg1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A515A42-8960-416B-A6CA-4069C619AEB1}"/>
              </a:ext>
            </a:extLst>
          </p:cNvPr>
          <p:cNvSpPr/>
          <p:nvPr/>
        </p:nvSpPr>
        <p:spPr>
          <a:xfrm>
            <a:off x="381000" y="3873127"/>
            <a:ext cx="3219635" cy="695542"/>
          </a:xfrm>
          <a:prstGeom prst="wedgeRectCallout">
            <a:avLst>
              <a:gd name="adj1" fmla="val 108899"/>
              <a:gd name="adj2" fmla="val 1655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tr-TR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Overloaded</a:t>
            </a:r>
            <a:r>
              <a:rPr lang="en-US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476780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4DCF-50EC-4AA9-A9EB-EB85F99B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UML:</a:t>
            </a:r>
            <a:r>
              <a:rPr lang="en-US" sz="3300" dirty="0">
                <a:latin typeface="Goudy Sans Medium"/>
              </a:rPr>
              <a:t> Unified Modelling Language</a:t>
            </a:r>
            <a:endParaRPr lang="tr-TR" sz="33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ABA5D3-2D08-4B54-8600-5D5F3CDD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338" y="1364456"/>
            <a:ext cx="10515600" cy="549354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The </a:t>
            </a:r>
            <a:r>
              <a:rPr lang="en-US" sz="2400" b="1" dirty="0"/>
              <a:t>Unified Modeling Language</a:t>
            </a:r>
            <a:r>
              <a:rPr lang="en-US" sz="2400" dirty="0"/>
              <a:t> (</a:t>
            </a:r>
            <a:r>
              <a:rPr lang="en-US" sz="2400" b="1" dirty="0"/>
              <a:t>UML</a:t>
            </a:r>
            <a:r>
              <a:rPr lang="en-US" sz="2400" dirty="0"/>
              <a:t>) is a general-purpose, developmental, </a:t>
            </a:r>
            <a:r>
              <a:rPr lang="en-US" sz="2400" b="1" dirty="0"/>
              <a:t>modeling language</a:t>
            </a:r>
            <a:r>
              <a:rPr lang="en-US" sz="2400" dirty="0"/>
              <a:t> in the software engineering field.</a:t>
            </a:r>
          </a:p>
          <a:p>
            <a:r>
              <a:rPr lang="en-US" sz="2400" dirty="0"/>
              <a:t>It provides a standard way to visualize the design of a system.</a:t>
            </a:r>
            <a:endParaRPr lang="tr-TR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C8F57-65ED-4985-BBD3-8B00AFAF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16</a:t>
            </a:fld>
            <a:endParaRPr lang="en-US" altLang="en-US" sz="1900"/>
          </a:p>
        </p:txBody>
      </p:sp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2DA31BF-2B85-4C00-BD85-C237CF810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819400"/>
            <a:ext cx="6248400" cy="397692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AF64A-3984-42AA-A5D4-D3FBDA4C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40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991F72F-0132-42B0-B007-C69987D2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00" b="1" dirty="0">
                <a:solidFill>
                  <a:srgbClr val="000000"/>
                </a:solidFill>
              </a:rPr>
              <a:t>UML Class Diagram</a:t>
            </a:r>
            <a:endParaRPr lang="en-US" altLang="tr-TR" sz="3300" b="1" dirty="0">
              <a:solidFill>
                <a:srgbClr val="33B38C"/>
              </a:solidFill>
              <a:latin typeface="Goudy Sans Medium"/>
            </a:endParaRPr>
          </a:p>
        </p:txBody>
      </p:sp>
      <p:sp>
        <p:nvSpPr>
          <p:cNvPr id="66563" name="Text Placeholder 2">
            <a:extLst>
              <a:ext uri="{FF2B5EF4-FFF2-40B4-BE49-F238E27FC236}">
                <a16:creationId xmlns:a16="http://schemas.microsoft.com/office/drawing/2014/main" id="{00476204-6A8F-47AA-AEF4-0D930DD5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400" b="1" i="1" dirty="0">
                <a:solidFill>
                  <a:srgbClr val="000000"/>
                </a:solidFill>
                <a:latin typeface="+mj-lt"/>
              </a:rPr>
              <a:t>Adding the Constructor to Class </a:t>
            </a:r>
            <a:r>
              <a:rPr lang="en-US" altLang="en-US" sz="2400" i="1" dirty="0">
                <a:solidFill>
                  <a:srgbClr val="000000"/>
                </a:solidFill>
                <a:latin typeface="+mj-lt"/>
              </a:rPr>
              <a:t>Account</a:t>
            </a:r>
            <a:r>
              <a:rPr lang="en-US" altLang="en-US" sz="2400" b="1" i="1" dirty="0">
                <a:solidFill>
                  <a:srgbClr val="000000"/>
                </a:solidFill>
                <a:latin typeface="+mj-lt"/>
              </a:rPr>
              <a:t>’s UML Class Diagram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The UML models constructors in the third compartment of a class diagram. 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To distinguish a constructor from a class’s operations, the UML places the word “constructor” between guillemets (« and ») before the constructor’s name.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C53E58-C32C-416E-BABB-3DDA970D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497D1-2D32-48EA-90A6-A905BBCA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1" descr="jhtp_03_IntroToClasses_Page_28">
            <a:extLst>
              <a:ext uri="{FF2B5EF4-FFF2-40B4-BE49-F238E27FC236}">
                <a16:creationId xmlns:a16="http://schemas.microsoft.com/office/drawing/2014/main" id="{71E40D9D-A90F-4A4A-BB79-FF4668862AF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" t="-1020" r="20529" b="57767"/>
          <a:stretch/>
        </p:blipFill>
        <p:spPr bwMode="auto">
          <a:xfrm>
            <a:off x="22748" y="3196242"/>
            <a:ext cx="10111852" cy="35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" descr="jhtp_03_IntroToClasses_Page_10">
            <a:extLst>
              <a:ext uri="{FF2B5EF4-FFF2-40B4-BE49-F238E27FC236}">
                <a16:creationId xmlns:a16="http://schemas.microsoft.com/office/drawing/2014/main" id="{BE9C7C72-577C-4AC4-BF28-06F6B8F6E5C7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22" t="7771" r="21650" b="75359"/>
          <a:stretch/>
        </p:blipFill>
        <p:spPr bwMode="auto">
          <a:xfrm>
            <a:off x="7391400" y="3657600"/>
            <a:ext cx="4813574" cy="233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34E9E18E-1FD0-4E4D-A179-EF361C12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300" b="1" dirty="0"/>
              <a:t>Account UML Class Diagram with an Instance Variable and </a:t>
            </a:r>
            <a:r>
              <a:rPr lang="en-US" altLang="tr-TR" sz="3300" b="1" i="1" dirty="0"/>
              <a:t>set</a:t>
            </a:r>
            <a:r>
              <a:rPr lang="en-US" altLang="tr-TR" sz="3300" b="1" dirty="0"/>
              <a:t> and </a:t>
            </a:r>
            <a:r>
              <a:rPr lang="en-US" altLang="tr-TR" sz="3300" b="1" i="1" dirty="0"/>
              <a:t>get</a:t>
            </a:r>
            <a:r>
              <a:rPr lang="en-US" altLang="tr-TR" sz="3300" b="1" dirty="0"/>
              <a:t>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050A1-B9F1-4189-8AEE-3546F96B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36525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400" b="1" i="1" dirty="0">
                <a:solidFill>
                  <a:srgbClr val="000000"/>
                </a:solidFill>
                <a:latin typeface="+mj-lt"/>
              </a:rPr>
              <a:t>Top Compartment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In the UML, each class is modeled in a class diagram as a rectangle with three compartments. The top one contains the class’s name centered horizontally in boldface.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B5073-C4F8-44BD-9DFE-9E609F0B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1" descr="jhtp_03_IntroToClasses_Page_10">
            <a:extLst>
              <a:ext uri="{FF2B5EF4-FFF2-40B4-BE49-F238E27FC236}">
                <a16:creationId xmlns:a16="http://schemas.microsoft.com/office/drawing/2014/main" id="{ADDE8132-6922-436B-9543-03FE919AF9D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r="21650" b="69345"/>
          <a:stretch/>
        </p:blipFill>
        <p:spPr bwMode="auto">
          <a:xfrm>
            <a:off x="2286000" y="3435096"/>
            <a:ext cx="7620000" cy="255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FBAAA5-5593-45AB-8763-77D4F0834D2E}"/>
              </a:ext>
            </a:extLst>
          </p:cNvPr>
          <p:cNvSpPr/>
          <p:nvPr/>
        </p:nvSpPr>
        <p:spPr>
          <a:xfrm>
            <a:off x="2667000" y="4114800"/>
            <a:ext cx="6858000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8A446-BEB6-459C-8E4C-375A5540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5F9B-2FA9-4E27-BA66-A16CEC73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i="1" dirty="0">
                <a:solidFill>
                  <a:srgbClr val="000000"/>
                </a:solidFill>
              </a:rPr>
              <a:t>Middle Compartment</a:t>
            </a:r>
            <a:endParaRPr lang="tr-T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DFC8-8518-4A26-9829-F7D55FDA6D0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</a:rPr>
              <a:t>It contains the class’s attributes, which correspond to instance variables in Java.  Here minus (-) means that the method is private</a:t>
            </a:r>
          </a:p>
          <a:p>
            <a:endParaRPr lang="tr-TR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8D17B-49AD-4C73-A6CC-238D1B22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00194-9A1F-46DA-A454-D5BECD53010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11" name="Picture 1" descr="jhtp_03_IntroToClasses_Page_10">
            <a:extLst>
              <a:ext uri="{FF2B5EF4-FFF2-40B4-BE49-F238E27FC236}">
                <a16:creationId xmlns:a16="http://schemas.microsoft.com/office/drawing/2014/main" id="{02C098FB-37A3-4EED-A115-503D75BE7AF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r="21650" b="69345"/>
          <a:stretch/>
        </p:blipFill>
        <p:spPr bwMode="auto">
          <a:xfrm>
            <a:off x="1066800" y="3464523"/>
            <a:ext cx="8375597" cy="281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1FA8A9-45CF-437F-84B1-4A86A42FB460}"/>
              </a:ext>
            </a:extLst>
          </p:cNvPr>
          <p:cNvSpPr/>
          <p:nvPr/>
        </p:nvSpPr>
        <p:spPr>
          <a:xfrm>
            <a:off x="1447800" y="4724400"/>
            <a:ext cx="7207701" cy="4681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B195B-9930-4C4C-8C16-C866A67B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5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2C31-4E8A-4811-8AE2-A06F523C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OOP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282F-4CA8-48B3-BFDE-5426BC4C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Class declaration</a:t>
            </a:r>
          </a:p>
          <a:p>
            <a:r>
              <a:rPr lang="en-US" dirty="0">
                <a:latin typeface="Ubuntu" panose="020B0504030602030204" pitchFamily="34" charset="0"/>
              </a:rPr>
              <a:t>Object creation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Terms</a:t>
            </a:r>
          </a:p>
          <a:p>
            <a:pPr lvl="2"/>
            <a:r>
              <a:rPr lang="en-US" dirty="0">
                <a:latin typeface="Ubuntu" panose="020B0504030602030204" pitchFamily="34" charset="0"/>
              </a:rPr>
              <a:t>Object: a reference type includes attributes and behaviors created from a class</a:t>
            </a:r>
          </a:p>
          <a:p>
            <a:pPr lvl="2"/>
            <a:r>
              <a:rPr lang="en-US" dirty="0">
                <a:latin typeface="Ubuntu" panose="020B0504030602030204" pitchFamily="34" charset="0"/>
              </a:rPr>
              <a:t>Instance: a specific object created from a class</a:t>
            </a:r>
          </a:p>
          <a:p>
            <a:pPr lvl="2"/>
            <a:r>
              <a:rPr lang="en-US" dirty="0">
                <a:latin typeface="Ubuntu" panose="020B0504030602030204" pitchFamily="34" charset="0"/>
              </a:rPr>
              <a:t>Reference variable: a variable pointing an object in memory</a:t>
            </a:r>
          </a:p>
          <a:p>
            <a:pPr lvl="1"/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Scanner class: Read Keyboard input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Scanner </a:t>
            </a:r>
            <a:r>
              <a:rPr lang="en-US" dirty="0" err="1">
                <a:latin typeface="Ubuntu" panose="020B0504030602030204" pitchFamily="34" charset="0"/>
              </a:rPr>
              <a:t>scanner</a:t>
            </a:r>
            <a:r>
              <a:rPr lang="en-US" dirty="0">
                <a:latin typeface="Ubuntu" panose="020B0504030602030204" pitchFamily="34" charset="0"/>
              </a:rPr>
              <a:t> = new Scanner(System.in)</a:t>
            </a:r>
          </a:p>
          <a:p>
            <a:pPr lvl="1"/>
            <a:r>
              <a:rPr lang="en-US" dirty="0" err="1">
                <a:latin typeface="Ubuntu" panose="020B0504030602030204" pitchFamily="34" charset="0"/>
              </a:rPr>
              <a:t>scanner.next</a:t>
            </a:r>
            <a:r>
              <a:rPr lang="en-US" dirty="0">
                <a:latin typeface="Ubuntu" panose="020B0504030602030204" pitchFamily="34" charset="0"/>
              </a:rPr>
              <a:t>(), </a:t>
            </a:r>
            <a:r>
              <a:rPr lang="en-US" dirty="0" err="1">
                <a:latin typeface="Ubuntu" panose="020B0504030602030204" pitchFamily="34" charset="0"/>
              </a:rPr>
              <a:t>scanner.nextInt</a:t>
            </a:r>
            <a:r>
              <a:rPr lang="en-US" dirty="0">
                <a:latin typeface="Ubuntu" panose="020B0504030602030204" pitchFamily="34" charset="0"/>
              </a:rPr>
              <a:t>(), </a:t>
            </a:r>
            <a:r>
              <a:rPr lang="en-US" dirty="0" err="1">
                <a:latin typeface="Ubuntu" panose="020B0504030602030204" pitchFamily="34" charset="0"/>
              </a:rPr>
              <a:t>scanner.nextFloat</a:t>
            </a:r>
            <a:r>
              <a:rPr lang="en-US" dirty="0">
                <a:latin typeface="Ubuntu" panose="020B0504030602030204" pitchFamily="34" charset="0"/>
              </a:rPr>
              <a:t>() etc.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8956F-405B-4EFA-8E6A-4D446A5B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C3FA8-22A1-4B11-8802-030013B05D01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C2424-B80B-4CD2-A0E4-D96BA298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7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EDB69CE-EFCE-4889-9BD1-4E3158179ABA}"/>
              </a:ext>
            </a:extLst>
          </p:cNvPr>
          <p:cNvSpPr txBox="1">
            <a:spLocks/>
          </p:cNvSpPr>
          <p:nvPr/>
        </p:nvSpPr>
        <p:spPr bwMode="auto">
          <a:xfrm>
            <a:off x="687389" y="1154448"/>
            <a:ext cx="11406667" cy="371694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It contains the class’s operations, which correspond to methods and constructors in Java. 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The UML represents instance variables as an attribute name, followed by a colon and the type. 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Private attributes are preceded by a minus sign (–) in the UML.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The UML models operations by listing the operation name followed by a set of parentheses. 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A plus sign (+) in front of the operation name indicates that the operation is a public one in the UML (i.e., a public method in Java). </a:t>
            </a:r>
          </a:p>
          <a:p>
            <a:endParaRPr lang="tr-TR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2C173A-33FF-48DF-9DB2-2E99AE834848}"/>
              </a:ext>
            </a:extLst>
          </p:cNvPr>
          <p:cNvSpPr txBox="1">
            <a:spLocks/>
          </p:cNvSpPr>
          <p:nvPr/>
        </p:nvSpPr>
        <p:spPr bwMode="auto">
          <a:xfrm>
            <a:off x="2900835" y="613266"/>
            <a:ext cx="8603776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i="1" dirty="0">
                <a:solidFill>
                  <a:srgbClr val="000000"/>
                </a:solidFill>
              </a:rPr>
              <a:t>Bottom Compartment</a:t>
            </a:r>
            <a:endParaRPr lang="tr-TR" dirty="0"/>
          </a:p>
        </p:txBody>
      </p:sp>
      <p:pic>
        <p:nvPicPr>
          <p:cNvPr id="8" name="Picture 1" descr="jhtp_03_IntroToClasses_Page_10">
            <a:extLst>
              <a:ext uri="{FF2B5EF4-FFF2-40B4-BE49-F238E27FC236}">
                <a16:creationId xmlns:a16="http://schemas.microsoft.com/office/drawing/2014/main" id="{93411294-61F2-4E50-96E9-1CFFBA75183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r="21650" b="69345"/>
          <a:stretch/>
        </p:blipFill>
        <p:spPr bwMode="auto">
          <a:xfrm>
            <a:off x="1447800" y="4296682"/>
            <a:ext cx="8375597" cy="281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3B609CA-3A9F-490F-B283-835C6226F7B5}"/>
              </a:ext>
            </a:extLst>
          </p:cNvPr>
          <p:cNvSpPr/>
          <p:nvPr/>
        </p:nvSpPr>
        <p:spPr>
          <a:xfrm>
            <a:off x="1676400" y="5867542"/>
            <a:ext cx="7620000" cy="8777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F5E50-1933-4B6D-BE8C-C6CA5F8D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00194-9A1F-46DA-A454-D5BECD53010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D18B8-B5E6-486D-BD99-44B3E84F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3332C-780E-42F1-9C11-F3FABB37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1"/>
            <a:ext cx="5867400" cy="3738562"/>
          </a:xfrm>
          <a:solidFill>
            <a:schemeClr val="bg1"/>
          </a:solidFill>
        </p:spPr>
        <p:txBody>
          <a:bodyPr lIns="0" tIns="0" rIns="0" bIns="0"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b="1" i="1" dirty="0">
                <a:solidFill>
                  <a:srgbClr val="000000"/>
                </a:solidFill>
              </a:rPr>
              <a:t>Return Types</a:t>
            </a:r>
            <a:endParaRPr lang="en-US" altLang="en-US" sz="2400" dirty="0">
              <a:solidFill>
                <a:srgbClr val="000000"/>
              </a:solidFill>
              <a:latin typeface="+mj-lt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The UML indicates an operation’s return type by placing a colon and the return type after the parentheses following the operation name. 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UML class diagrams do not specify return types for operations that do not return values.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Declaring instance variables private is known as data hiding or encapsulation.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FEB5-B15E-4FA3-A595-31BCBE41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" name="Picture 1" descr="jhtp_03_IntroToClasses_Page_10">
            <a:extLst>
              <a:ext uri="{FF2B5EF4-FFF2-40B4-BE49-F238E27FC236}">
                <a16:creationId xmlns:a16="http://schemas.microsoft.com/office/drawing/2014/main" id="{E2D5566D-FD81-401B-8444-EFE31E3CE75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r="21650" b="69345"/>
          <a:stretch/>
        </p:blipFill>
        <p:spPr bwMode="auto">
          <a:xfrm>
            <a:off x="2451725" y="-315633"/>
            <a:ext cx="7938765" cy="26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6E0A031-7866-4CE6-B4ED-BC4029FCDA0F}"/>
              </a:ext>
            </a:extLst>
          </p:cNvPr>
          <p:cNvSpPr txBox="1">
            <a:spLocks/>
          </p:cNvSpPr>
          <p:nvPr/>
        </p:nvSpPr>
        <p:spPr bwMode="auto">
          <a:xfrm>
            <a:off x="7010400" y="2351354"/>
            <a:ext cx="5029200" cy="4354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  <a:latin typeface="+mj-lt"/>
              </a:rPr>
              <a:t>Parameters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 UML models a parameter of an operation by listing the parameter name, followed by a colon and the parameter type between the parentheses after the operation name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sz="2400" b="1" i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9C339-72AB-4CE8-9226-FAABD67A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1" descr="jhtp_03_IntroToClasses_Page_28">
            <a:extLst>
              <a:ext uri="{FF2B5EF4-FFF2-40B4-BE49-F238E27FC236}">
                <a16:creationId xmlns:a16="http://schemas.microsoft.com/office/drawing/2014/main" id="{24FEB621-F7E5-4E8B-9157-D06785E34FC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1" t="8148" r="38674" b="57767"/>
          <a:stretch/>
        </p:blipFill>
        <p:spPr bwMode="auto">
          <a:xfrm>
            <a:off x="1981200" y="1881408"/>
            <a:ext cx="7869591" cy="4073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AD1F6FA-E4BD-4264-B31C-A4155EBC931B}"/>
              </a:ext>
            </a:extLst>
          </p:cNvPr>
          <p:cNvSpPr txBox="1">
            <a:spLocks/>
          </p:cNvSpPr>
          <p:nvPr/>
        </p:nvSpPr>
        <p:spPr>
          <a:xfrm>
            <a:off x="838200" y="274638"/>
            <a:ext cx="9372600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sz="3600" dirty="0">
                <a:solidFill>
                  <a:schemeClr val="tx1"/>
                </a:solidFill>
                <a:effectLst/>
              </a:rPr>
              <a:t>An Example : Lets create an Account Class using UML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8617E-7C3D-45FD-A9E9-A9D56B28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FE891-00AA-43E5-A0D4-1844E1B9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1" descr="jhtp_03_IntroToClasses_Page_19">
            <a:extLst>
              <a:ext uri="{FF2B5EF4-FFF2-40B4-BE49-F238E27FC236}">
                <a16:creationId xmlns:a16="http://schemas.microsoft.com/office/drawing/2014/main" id="{D0ACB166-A76B-4817-9ED9-58AD03ACD9D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07"/>
          <a:stretch/>
        </p:blipFill>
        <p:spPr bwMode="auto">
          <a:xfrm>
            <a:off x="1196912" y="1219200"/>
            <a:ext cx="10310876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BA25501-D04F-4870-83CF-055E7ED7605D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sz="3600" dirty="0">
                <a:solidFill>
                  <a:schemeClr val="tx1"/>
                </a:solidFill>
                <a:effectLst/>
              </a:rPr>
              <a:t>Account Class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2A321-FF1E-41E7-AB55-1936F324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DE162-D22E-48B6-86A3-7ECCD98E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1" descr="jhtp_03_IntroToClasses_Page_20">
            <a:extLst>
              <a:ext uri="{FF2B5EF4-FFF2-40B4-BE49-F238E27FC236}">
                <a16:creationId xmlns:a16="http://schemas.microsoft.com/office/drawing/2014/main" id="{39136F8B-9A19-4E41-B1F1-A3448582B9D7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04"/>
          <a:stretch/>
        </p:blipFill>
        <p:spPr bwMode="auto">
          <a:xfrm>
            <a:off x="1524000" y="652463"/>
            <a:ext cx="9982200" cy="42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E81C6-0034-4475-9E03-16ED8517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5" name="Picture 1" descr="jhtp_03_IntroToClasses_Page_21">
            <a:extLst>
              <a:ext uri="{FF2B5EF4-FFF2-40B4-BE49-F238E27FC236}">
                <a16:creationId xmlns:a16="http://schemas.microsoft.com/office/drawing/2014/main" id="{92FBDE46-9569-4BDD-8EB4-412FCAD290D1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0" b="69513"/>
          <a:stretch/>
        </p:blipFill>
        <p:spPr bwMode="auto">
          <a:xfrm>
            <a:off x="1492827" y="4816620"/>
            <a:ext cx="10472738" cy="152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D071C-8226-4367-9658-3154A865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" descr="jhtp_03_IntroToClasses_Page_22">
            <a:extLst>
              <a:ext uri="{FF2B5EF4-FFF2-40B4-BE49-F238E27FC236}">
                <a16:creationId xmlns:a16="http://schemas.microsoft.com/office/drawing/2014/main" id="{0D806A75-2C51-486E-81E9-D080EECFFA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3031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A3BBC52-7817-4596-8EE9-490014E0791A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sz="3600" dirty="0" err="1">
                <a:solidFill>
                  <a:schemeClr val="tx1"/>
                </a:solidFill>
                <a:effectLst/>
                <a:latin typeface="Lucida Console"/>
              </a:rPr>
              <a:t>AccountTest</a:t>
            </a:r>
            <a:r>
              <a:rPr lang="en-US" sz="3600" dirty="0">
                <a:solidFill>
                  <a:schemeClr val="tx1"/>
                </a:solidFill>
                <a:effectLst/>
                <a:latin typeface="Goudy Sans Medium"/>
              </a:rPr>
              <a:t> Class to Use Class </a:t>
            </a:r>
            <a:r>
              <a:rPr lang="en-US" sz="3600" dirty="0">
                <a:solidFill>
                  <a:schemeClr val="tx1"/>
                </a:solidFill>
                <a:effectLst/>
                <a:latin typeface="Lucida Console"/>
              </a:rPr>
              <a:t>Account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CD5C1-89A4-4129-A219-EFE9E674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7872-4707-4F9E-89E3-3F94D592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1" descr="jhtp_03_IntroToClasses_Page_23">
            <a:extLst>
              <a:ext uri="{FF2B5EF4-FFF2-40B4-BE49-F238E27FC236}">
                <a16:creationId xmlns:a16="http://schemas.microsoft.com/office/drawing/2014/main" id="{72FC49FE-4C5C-4ABF-85D0-672AFD1A68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487AE-5B8A-4830-9F08-A1EC254D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DAAB8-8189-4AD2-B4A3-66B6F3E7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1" descr="jhtp_03_IntroToClasses_Page_24">
            <a:extLst>
              <a:ext uri="{FF2B5EF4-FFF2-40B4-BE49-F238E27FC236}">
                <a16:creationId xmlns:a16="http://schemas.microsoft.com/office/drawing/2014/main" id="{D161E0BD-981C-4A65-B3F6-B84443F5670E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14"/>
          <a:stretch/>
        </p:blipFill>
        <p:spPr bwMode="auto">
          <a:xfrm>
            <a:off x="1524000" y="652463"/>
            <a:ext cx="9144000" cy="369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" descr="jhtp_03_IntroToClasses_Page_25">
            <a:extLst>
              <a:ext uri="{FF2B5EF4-FFF2-40B4-BE49-F238E27FC236}">
                <a16:creationId xmlns:a16="http://schemas.microsoft.com/office/drawing/2014/main" id="{EF733D7E-B85D-435B-B66D-B85C62E6B26E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62" b="67575"/>
          <a:stretch/>
        </p:blipFill>
        <p:spPr bwMode="auto">
          <a:xfrm>
            <a:off x="1524000" y="4114800"/>
            <a:ext cx="7467600" cy="177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D7489-9A58-4A15-A1DF-17934A58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B9BB8D-C6C1-4B03-9BF2-A069F3E8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026-D34C-41E2-91AE-0F4AB4B75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Concepts: Encapsulation (Data hiding)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40C77-2168-44F3-89D9-1DFF3A69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9D4C5-FE6C-4906-9936-A7F39E40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778A4-CD89-4F1C-8B63-4C925737E84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62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DAF7-6467-4B7B-9677-09021E37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Encapsulation: An example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3D5FE-1410-4520-BC48-F218EF6A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DF403-C279-4619-876E-1B031B2B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02EF34-98B8-4DC3-93C8-2253B8B0D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90862"/>
            <a:ext cx="3876675" cy="13620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234A65-AE9F-439F-98CD-9097585F7172}"/>
              </a:ext>
            </a:extLst>
          </p:cNvPr>
          <p:cNvCxnSpPr/>
          <p:nvPr/>
        </p:nvCxnSpPr>
        <p:spPr>
          <a:xfrm>
            <a:off x="685800" y="4127938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1801F9-AFBE-4E5B-8CDD-1EEC3BB48543}"/>
              </a:ext>
            </a:extLst>
          </p:cNvPr>
          <p:cNvGrpSpPr/>
          <p:nvPr/>
        </p:nvGrpSpPr>
        <p:grpSpPr>
          <a:xfrm>
            <a:off x="5406916" y="1828800"/>
            <a:ext cx="5962650" cy="3438525"/>
            <a:chOff x="6229350" y="2296373"/>
            <a:chExt cx="5962650" cy="34385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9E354A-430A-4D3E-A0D0-C8CE44A0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9350" y="2296373"/>
              <a:ext cx="5962650" cy="3438525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8AA2B4-F636-4656-8AD2-4E63A104A93B}"/>
                </a:ext>
              </a:extLst>
            </p:cNvPr>
            <p:cNvCxnSpPr/>
            <p:nvPr/>
          </p:nvCxnSpPr>
          <p:spPr>
            <a:xfrm>
              <a:off x="6858000" y="2895600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F2080E2-B454-4A74-A7B2-BABFABA58F8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724" y="3455276"/>
              <a:ext cx="155027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ED7C686-8807-4B59-A03B-5D494E768D98}"/>
                </a:ext>
              </a:extLst>
            </p:cNvPr>
            <p:cNvCxnSpPr>
              <a:cxnSpLocks/>
            </p:cNvCxnSpPr>
            <p:nvPr/>
          </p:nvCxnSpPr>
          <p:spPr>
            <a:xfrm>
              <a:off x="6831724" y="4724400"/>
              <a:ext cx="177887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2B4C1156-A8D8-4EB0-80FB-DA3A9735DA84}"/>
              </a:ext>
            </a:extLst>
          </p:cNvPr>
          <p:cNvSpPr/>
          <p:nvPr/>
        </p:nvSpPr>
        <p:spPr>
          <a:xfrm>
            <a:off x="3607755" y="2812701"/>
            <a:ext cx="2209800" cy="13255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Encapsulation</a:t>
            </a:r>
          </a:p>
          <a:p>
            <a:pPr algn="ctr"/>
            <a:r>
              <a:rPr lang="en-US" dirty="0"/>
              <a:t>applied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21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BF4C6D01-8F63-4EA6-A5F7-6DD8F3B5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79A2E-2815-4616-A67F-21543D7F9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3" r="5638" b="5208"/>
          <a:stretch/>
        </p:blipFill>
        <p:spPr>
          <a:xfrm>
            <a:off x="1600200" y="1123880"/>
            <a:ext cx="9601200" cy="573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F33A03-10CF-48B4-9ACD-9BBB88CD76DE}"/>
              </a:ext>
            </a:extLst>
          </p:cNvPr>
          <p:cNvSpPr txBox="1"/>
          <p:nvPr/>
        </p:nvSpPr>
        <p:spPr>
          <a:xfrm>
            <a:off x="4693918" y="1885047"/>
            <a:ext cx="31089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Attributes</a:t>
            </a:r>
          </a:p>
          <a:p>
            <a:r>
              <a:rPr lang="en-US" dirty="0"/>
              <a:t>(Global variables)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26DDC-E225-4C72-ACCA-2DB4F9562405}"/>
              </a:ext>
            </a:extLst>
          </p:cNvPr>
          <p:cNvSpPr txBox="1"/>
          <p:nvPr/>
        </p:nvSpPr>
        <p:spPr>
          <a:xfrm>
            <a:off x="4693920" y="4043955"/>
            <a:ext cx="31089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Local variables</a:t>
            </a:r>
          </a:p>
          <a:p>
            <a:endParaRPr lang="tr-T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31D5BF-B48B-48F3-A706-15A762A160F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802879" y="3028738"/>
            <a:ext cx="934453" cy="1693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3B541D-AE85-4AAB-93BF-0AA24073CAD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802879" y="3028738"/>
            <a:ext cx="971551" cy="166154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6133D2-873F-400B-85D1-E1C3EAEB9AA1}"/>
              </a:ext>
            </a:extLst>
          </p:cNvPr>
          <p:cNvSpPr txBox="1"/>
          <p:nvPr/>
        </p:nvSpPr>
        <p:spPr>
          <a:xfrm>
            <a:off x="4693918" y="2705572"/>
            <a:ext cx="31089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Behaviours</a:t>
            </a:r>
            <a:endParaRPr lang="en-US" dirty="0"/>
          </a:p>
          <a:p>
            <a:r>
              <a:rPr lang="en-US" dirty="0"/>
              <a:t>(Methods)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35A39-B45A-4359-B308-43AB2599CCC3}"/>
              </a:ext>
            </a:extLst>
          </p:cNvPr>
          <p:cNvSpPr txBox="1"/>
          <p:nvPr/>
        </p:nvSpPr>
        <p:spPr>
          <a:xfrm>
            <a:off x="4693919" y="5382338"/>
            <a:ext cx="310896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Instance variables</a:t>
            </a:r>
          </a:p>
          <a:p>
            <a:r>
              <a:rPr lang="en-US" dirty="0"/>
              <a:t>(a.k.a.</a:t>
            </a:r>
            <a:br>
              <a:rPr lang="en-US" dirty="0"/>
            </a:br>
            <a:r>
              <a:rPr lang="en-US" dirty="0"/>
              <a:t>Objects, reference var)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779210-414A-444E-8E20-713E702B80BC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438400" y="5629009"/>
            <a:ext cx="2255519" cy="2149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A3D39C-7A15-4179-ACEB-6C8752427FCA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667000" y="3981860"/>
            <a:ext cx="2026919" cy="186214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6E40FB-9243-4D94-A3D7-72FFECA1E1ED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016CE4F-99C7-4A5B-A1C4-394E40D0F7FB}"/>
              </a:ext>
            </a:extLst>
          </p:cNvPr>
          <p:cNvSpPr txBox="1">
            <a:spLocks/>
          </p:cNvSpPr>
          <p:nvPr/>
        </p:nvSpPr>
        <p:spPr bwMode="auto">
          <a:xfrm>
            <a:off x="990600" y="517525"/>
            <a:ext cx="10515600" cy="69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b="1" dirty="0"/>
              <a:t>Class declaration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8ACC09-FFEE-47C0-96E6-C81E52EB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30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84DE-6BA4-4318-942A-45820FB3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F27B1-56B5-4A0F-A6DA-DA971668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4EBE0-32AF-45FF-ACAE-ECF9DEE4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EB0D530-39E3-4A1E-892C-0CA606B1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Why do we create methods to access variables, if we can access them directly? </a:t>
            </a:r>
          </a:p>
          <a:p>
            <a:pPr lvl="1" eaLnBrk="1" hangingPunct="1"/>
            <a:r>
              <a:rPr lang="en-US" altLang="en-US" b="1" dirty="0"/>
              <a:t>Answer</a:t>
            </a:r>
            <a:r>
              <a:rPr lang="en-US" altLang="en-US" sz="2400" b="1" dirty="0"/>
              <a:t>: security issue.</a:t>
            </a:r>
          </a:p>
          <a:p>
            <a:r>
              <a:rPr lang="en-US" altLang="en-US" sz="2400" b="1" dirty="0"/>
              <a:t>'private</a:t>
            </a:r>
            <a:r>
              <a:rPr lang="en-US" altLang="en-US" sz="2400" dirty="0"/>
              <a:t>' variables can only be accessed in the class.  It's</a:t>
            </a:r>
            <a:r>
              <a:rPr lang="en-US" altLang="en-US" sz="2400" b="1" dirty="0"/>
              <a:t> as if they were invisible out of the scope of the class / object. </a:t>
            </a:r>
            <a:r>
              <a:rPr lang="en-US" altLang="en-US" sz="2400" dirty="0"/>
              <a:t> 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Using set() and get() methods, A class can have total control over what is stored in its attributes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tr-TR" sz="2400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6193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83F9-5561-4F3C-8788-C7D844D5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400" b="1" dirty="0"/>
              <a:t>Set and Get: For example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9100-9F5B-44E9-8DAA-03171B86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800" dirty="0"/>
              <a:t>Suppose you must create an application for a bank, which will limit the number of withdrawals from a customer. </a:t>
            </a:r>
          </a:p>
          <a:p>
            <a:pPr eaLnBrk="1" hangingPunct="1"/>
            <a:r>
              <a:rPr lang="en-US" altLang="en-US" sz="2800" dirty="0"/>
              <a:t>The client’s balance value will be stored in the variable 'balance'. If you give full access to this variable, the client could use uncontrollably services of the bank. Right?</a:t>
            </a:r>
          </a:p>
          <a:p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7D46C-8397-4187-9C0D-72650BAB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8AEC8-2FC2-4386-A9A5-7CFB8D5A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283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69A048F-6F65-498A-9FC5-B091A5C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600" b="1" dirty="0"/>
              <a:t>Set and Get: For example</a:t>
            </a:r>
          </a:p>
        </p:txBody>
      </p:sp>
      <p:sp>
        <p:nvSpPr>
          <p:cNvPr id="30723" name="Text Placeholder 2">
            <a:extLst>
              <a:ext uri="{FF2B5EF4-FFF2-40B4-BE49-F238E27FC236}">
                <a16:creationId xmlns:a16="http://schemas.microsoft.com/office/drawing/2014/main" id="{FE2FC0F5-17CC-45CE-9787-981D2E580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5410200" cy="435133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However, we can create a method in which, each withdrawals from a customer activates a counter: </a:t>
            </a:r>
            <a:br>
              <a:rPr lang="en-US" altLang="en-US" sz="2400" dirty="0">
                <a:solidFill>
                  <a:schemeClr val="tx1"/>
                </a:solidFill>
              </a:rPr>
            </a:b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We know we have a daily limit for withdrawal, suppose to be three. So let's limit the number of withdrawals:</a:t>
            </a:r>
            <a:r>
              <a:rPr lang="en-US" altLang="en-US" sz="2400" dirty="0"/>
              <a:t>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52D298-F4CE-4300-8324-9AE6CDC9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4DB7A08-49EF-42BF-B3A1-8A8E0B03D74E}"/>
              </a:ext>
            </a:extLst>
          </p:cNvPr>
          <p:cNvSpPr txBox="1">
            <a:spLocks/>
          </p:cNvSpPr>
          <p:nvPr/>
        </p:nvSpPr>
        <p:spPr bwMode="auto">
          <a:xfrm>
            <a:off x="5600679" y="630847"/>
            <a:ext cx="6436352" cy="4038600"/>
          </a:xfrm>
          <a:prstGeom prst="roundRect">
            <a:avLst>
              <a:gd name="adj" fmla="val 2969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counter=-1;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setBalance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amount){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eaLnBrk="1" hangingPunct="1">
              <a:buNone/>
            </a:pP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if (amount &lt;= balance &amp;&amp; counter++ &lt;= 3){  </a:t>
            </a:r>
            <a:b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  balance -= amount;</a:t>
            </a:r>
            <a:b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 } 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else{</a:t>
            </a:r>
            <a:b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("You have reached the daily limit"); </a:t>
            </a:r>
            <a:b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} 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E3BD2F85-B1CF-4AE1-AC37-A40157B1A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20721"/>
            <a:ext cx="11847641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So every time you take money, your balance decreases in 'value' and a counter (which is a class variable) is incremented. </a:t>
            </a:r>
            <a:b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Impossible to escape from this method! </a:t>
            </a:r>
            <a:b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Did you understand this beauty?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 The counter always runs!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32462-D7FB-4E52-B3BE-3580CEB6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FD10-B8AB-4F98-BEDE-6C4037BB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297F8-12A9-450E-9BF8-BF488DB9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AB389-CED8-44AD-8C63-9D8BC2A8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F142B2-DF23-44C9-BC2E-91DEFCB54E2D}"/>
              </a:ext>
            </a:extLst>
          </p:cNvPr>
          <p:cNvSpPr/>
          <p:nvPr/>
        </p:nvSpPr>
        <p:spPr>
          <a:xfrm>
            <a:off x="2590800" y="2590800"/>
            <a:ext cx="6172200" cy="2209800"/>
          </a:xfrm>
          <a:custGeom>
            <a:avLst/>
            <a:gdLst>
              <a:gd name="connsiteX0" fmla="*/ 0 w 6172200"/>
              <a:gd name="connsiteY0" fmla="*/ 410404 h 2209800"/>
              <a:gd name="connsiteX1" fmla="*/ 653197 w 6172200"/>
              <a:gd name="connsiteY1" fmla="*/ 410404 h 2209800"/>
              <a:gd name="connsiteX2" fmla="*/ 1266286 w 6172200"/>
              <a:gd name="connsiteY2" fmla="*/ 410404 h 2209800"/>
              <a:gd name="connsiteX3" fmla="*/ 1718940 w 6172200"/>
              <a:gd name="connsiteY3" fmla="*/ 410404 h 2209800"/>
              <a:gd name="connsiteX4" fmla="*/ 2171595 w 6172200"/>
              <a:gd name="connsiteY4" fmla="*/ 410404 h 2209800"/>
              <a:gd name="connsiteX5" fmla="*/ 2664358 w 6172200"/>
              <a:gd name="connsiteY5" fmla="*/ 410404 h 2209800"/>
              <a:gd name="connsiteX6" fmla="*/ 3317555 w 6172200"/>
              <a:gd name="connsiteY6" fmla="*/ 410404 h 2209800"/>
              <a:gd name="connsiteX7" fmla="*/ 4010861 w 6172200"/>
              <a:gd name="connsiteY7" fmla="*/ 410404 h 2209800"/>
              <a:gd name="connsiteX8" fmla="*/ 4010861 w 6172200"/>
              <a:gd name="connsiteY8" fmla="*/ 0 h 2209800"/>
              <a:gd name="connsiteX9" fmla="*/ 4464742 w 6172200"/>
              <a:gd name="connsiteY9" fmla="*/ 232029 h 2209800"/>
              <a:gd name="connsiteX10" fmla="*/ 4918623 w 6172200"/>
              <a:gd name="connsiteY10" fmla="*/ 464058 h 2209800"/>
              <a:gd name="connsiteX11" fmla="*/ 5286051 w 6172200"/>
              <a:gd name="connsiteY11" fmla="*/ 651891 h 2209800"/>
              <a:gd name="connsiteX12" fmla="*/ 5696705 w 6172200"/>
              <a:gd name="connsiteY12" fmla="*/ 861822 h 2209800"/>
              <a:gd name="connsiteX13" fmla="*/ 6172200 w 6172200"/>
              <a:gd name="connsiteY13" fmla="*/ 1104900 h 2209800"/>
              <a:gd name="connsiteX14" fmla="*/ 5718319 w 6172200"/>
              <a:gd name="connsiteY14" fmla="*/ 1336929 h 2209800"/>
              <a:gd name="connsiteX15" fmla="*/ 5286051 w 6172200"/>
              <a:gd name="connsiteY15" fmla="*/ 1557909 h 2209800"/>
              <a:gd name="connsiteX16" fmla="*/ 4918623 w 6172200"/>
              <a:gd name="connsiteY16" fmla="*/ 1745742 h 2209800"/>
              <a:gd name="connsiteX17" fmla="*/ 4464742 w 6172200"/>
              <a:gd name="connsiteY17" fmla="*/ 1977771 h 2209800"/>
              <a:gd name="connsiteX18" fmla="*/ 4010861 w 6172200"/>
              <a:gd name="connsiteY18" fmla="*/ 2209800 h 2209800"/>
              <a:gd name="connsiteX19" fmla="*/ 4010861 w 6172200"/>
              <a:gd name="connsiteY19" fmla="*/ 1799396 h 2209800"/>
              <a:gd name="connsiteX20" fmla="*/ 3558207 w 6172200"/>
              <a:gd name="connsiteY20" fmla="*/ 1799396 h 2209800"/>
              <a:gd name="connsiteX21" fmla="*/ 3065444 w 6172200"/>
              <a:gd name="connsiteY21" fmla="*/ 1799396 h 2209800"/>
              <a:gd name="connsiteX22" fmla="*/ 2572681 w 6172200"/>
              <a:gd name="connsiteY22" fmla="*/ 1799396 h 2209800"/>
              <a:gd name="connsiteX23" fmla="*/ 1959592 w 6172200"/>
              <a:gd name="connsiteY23" fmla="*/ 1799396 h 2209800"/>
              <a:gd name="connsiteX24" fmla="*/ 1466829 w 6172200"/>
              <a:gd name="connsiteY24" fmla="*/ 1799396 h 2209800"/>
              <a:gd name="connsiteX25" fmla="*/ 813632 w 6172200"/>
              <a:gd name="connsiteY25" fmla="*/ 1799396 h 2209800"/>
              <a:gd name="connsiteX26" fmla="*/ 0 w 6172200"/>
              <a:gd name="connsiteY26" fmla="*/ 1799396 h 2209800"/>
              <a:gd name="connsiteX27" fmla="*/ 0 w 6172200"/>
              <a:gd name="connsiteY27" fmla="*/ 1350289 h 2209800"/>
              <a:gd name="connsiteX28" fmla="*/ 0 w 6172200"/>
              <a:gd name="connsiteY28" fmla="*/ 928961 h 2209800"/>
              <a:gd name="connsiteX29" fmla="*/ 0 w 6172200"/>
              <a:gd name="connsiteY29" fmla="*/ 410404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72200" h="2209800" fill="none" extrusionOk="0">
                <a:moveTo>
                  <a:pt x="0" y="410404"/>
                </a:moveTo>
                <a:cubicBezTo>
                  <a:pt x="290537" y="404057"/>
                  <a:pt x="522243" y="429463"/>
                  <a:pt x="653197" y="410404"/>
                </a:cubicBezTo>
                <a:cubicBezTo>
                  <a:pt x="784151" y="391345"/>
                  <a:pt x="1100745" y="413480"/>
                  <a:pt x="1266286" y="410404"/>
                </a:cubicBezTo>
                <a:cubicBezTo>
                  <a:pt x="1431827" y="407328"/>
                  <a:pt x="1525304" y="451968"/>
                  <a:pt x="1718940" y="410404"/>
                </a:cubicBezTo>
                <a:cubicBezTo>
                  <a:pt x="1912576" y="368840"/>
                  <a:pt x="2025264" y="464333"/>
                  <a:pt x="2171595" y="410404"/>
                </a:cubicBezTo>
                <a:cubicBezTo>
                  <a:pt x="2317926" y="356475"/>
                  <a:pt x="2468311" y="445629"/>
                  <a:pt x="2664358" y="410404"/>
                </a:cubicBezTo>
                <a:cubicBezTo>
                  <a:pt x="2860405" y="375179"/>
                  <a:pt x="3133507" y="422239"/>
                  <a:pt x="3317555" y="410404"/>
                </a:cubicBezTo>
                <a:cubicBezTo>
                  <a:pt x="3501603" y="398569"/>
                  <a:pt x="3736802" y="437643"/>
                  <a:pt x="4010861" y="410404"/>
                </a:cubicBezTo>
                <a:cubicBezTo>
                  <a:pt x="4002365" y="307729"/>
                  <a:pt x="4019751" y="186643"/>
                  <a:pt x="4010861" y="0"/>
                </a:cubicBezTo>
                <a:cubicBezTo>
                  <a:pt x="4182649" y="23848"/>
                  <a:pt x="4245418" y="132269"/>
                  <a:pt x="4464742" y="232029"/>
                </a:cubicBezTo>
                <a:cubicBezTo>
                  <a:pt x="4684066" y="331789"/>
                  <a:pt x="4775545" y="445725"/>
                  <a:pt x="4918623" y="464058"/>
                </a:cubicBezTo>
                <a:cubicBezTo>
                  <a:pt x="5061701" y="482391"/>
                  <a:pt x="5182672" y="632305"/>
                  <a:pt x="5286051" y="651891"/>
                </a:cubicBezTo>
                <a:cubicBezTo>
                  <a:pt x="5389430" y="671477"/>
                  <a:pt x="5518419" y="793735"/>
                  <a:pt x="5696705" y="861822"/>
                </a:cubicBezTo>
                <a:cubicBezTo>
                  <a:pt x="5874991" y="929909"/>
                  <a:pt x="5981759" y="1032366"/>
                  <a:pt x="6172200" y="1104900"/>
                </a:cubicBezTo>
                <a:cubicBezTo>
                  <a:pt x="6087243" y="1186900"/>
                  <a:pt x="5808495" y="1230118"/>
                  <a:pt x="5718319" y="1336929"/>
                </a:cubicBezTo>
                <a:cubicBezTo>
                  <a:pt x="5628143" y="1443740"/>
                  <a:pt x="5451477" y="1469432"/>
                  <a:pt x="5286051" y="1557909"/>
                </a:cubicBezTo>
                <a:cubicBezTo>
                  <a:pt x="5120625" y="1646386"/>
                  <a:pt x="5013213" y="1694584"/>
                  <a:pt x="4918623" y="1745742"/>
                </a:cubicBezTo>
                <a:cubicBezTo>
                  <a:pt x="4824033" y="1796900"/>
                  <a:pt x="4607254" y="1889409"/>
                  <a:pt x="4464742" y="1977771"/>
                </a:cubicBezTo>
                <a:cubicBezTo>
                  <a:pt x="4322230" y="2066133"/>
                  <a:pt x="4174146" y="2120401"/>
                  <a:pt x="4010861" y="2209800"/>
                </a:cubicBezTo>
                <a:cubicBezTo>
                  <a:pt x="3992082" y="2068483"/>
                  <a:pt x="4030903" y="1938627"/>
                  <a:pt x="4010861" y="1799396"/>
                </a:cubicBezTo>
                <a:cubicBezTo>
                  <a:pt x="3815368" y="1827275"/>
                  <a:pt x="3652431" y="1759886"/>
                  <a:pt x="3558207" y="1799396"/>
                </a:cubicBezTo>
                <a:cubicBezTo>
                  <a:pt x="3463983" y="1838906"/>
                  <a:pt x="3294467" y="1790909"/>
                  <a:pt x="3065444" y="1799396"/>
                </a:cubicBezTo>
                <a:cubicBezTo>
                  <a:pt x="2836421" y="1807883"/>
                  <a:pt x="2806193" y="1778466"/>
                  <a:pt x="2572681" y="1799396"/>
                </a:cubicBezTo>
                <a:cubicBezTo>
                  <a:pt x="2339169" y="1820326"/>
                  <a:pt x="2196785" y="1785751"/>
                  <a:pt x="1959592" y="1799396"/>
                </a:cubicBezTo>
                <a:cubicBezTo>
                  <a:pt x="1722399" y="1813041"/>
                  <a:pt x="1673123" y="1752643"/>
                  <a:pt x="1466829" y="1799396"/>
                </a:cubicBezTo>
                <a:cubicBezTo>
                  <a:pt x="1260535" y="1846149"/>
                  <a:pt x="1087626" y="1767713"/>
                  <a:pt x="813632" y="1799396"/>
                </a:cubicBezTo>
                <a:cubicBezTo>
                  <a:pt x="539638" y="1831079"/>
                  <a:pt x="262439" y="1769856"/>
                  <a:pt x="0" y="1799396"/>
                </a:cubicBezTo>
                <a:cubicBezTo>
                  <a:pt x="-35927" y="1677776"/>
                  <a:pt x="18127" y="1563119"/>
                  <a:pt x="0" y="1350289"/>
                </a:cubicBezTo>
                <a:cubicBezTo>
                  <a:pt x="-18127" y="1137459"/>
                  <a:pt x="5728" y="1083888"/>
                  <a:pt x="0" y="928961"/>
                </a:cubicBezTo>
                <a:cubicBezTo>
                  <a:pt x="-5728" y="774034"/>
                  <a:pt x="5997" y="551496"/>
                  <a:pt x="0" y="410404"/>
                </a:cubicBezTo>
                <a:close/>
              </a:path>
              <a:path w="6172200" h="2209800" stroke="0" extrusionOk="0">
                <a:moveTo>
                  <a:pt x="0" y="410404"/>
                </a:moveTo>
                <a:cubicBezTo>
                  <a:pt x="252164" y="410157"/>
                  <a:pt x="303628" y="414949"/>
                  <a:pt x="532872" y="410404"/>
                </a:cubicBezTo>
                <a:cubicBezTo>
                  <a:pt x="762116" y="405859"/>
                  <a:pt x="881488" y="445897"/>
                  <a:pt x="1025634" y="410404"/>
                </a:cubicBezTo>
                <a:cubicBezTo>
                  <a:pt x="1169780" y="374911"/>
                  <a:pt x="1498006" y="462372"/>
                  <a:pt x="1678832" y="410404"/>
                </a:cubicBezTo>
                <a:cubicBezTo>
                  <a:pt x="1859658" y="358436"/>
                  <a:pt x="2024279" y="415746"/>
                  <a:pt x="2291921" y="410404"/>
                </a:cubicBezTo>
                <a:cubicBezTo>
                  <a:pt x="2559563" y="405062"/>
                  <a:pt x="2642827" y="424911"/>
                  <a:pt x="2864901" y="410404"/>
                </a:cubicBezTo>
                <a:cubicBezTo>
                  <a:pt x="3086975" y="395897"/>
                  <a:pt x="3318177" y="427550"/>
                  <a:pt x="3437881" y="410404"/>
                </a:cubicBezTo>
                <a:cubicBezTo>
                  <a:pt x="3557585" y="393258"/>
                  <a:pt x="3767341" y="471980"/>
                  <a:pt x="4010861" y="410404"/>
                </a:cubicBezTo>
                <a:cubicBezTo>
                  <a:pt x="3998919" y="253288"/>
                  <a:pt x="4015776" y="117049"/>
                  <a:pt x="4010861" y="0"/>
                </a:cubicBezTo>
                <a:cubicBezTo>
                  <a:pt x="4160496" y="19663"/>
                  <a:pt x="4327923" y="199612"/>
                  <a:pt x="4443129" y="220980"/>
                </a:cubicBezTo>
                <a:cubicBezTo>
                  <a:pt x="4558335" y="242348"/>
                  <a:pt x="4667011" y="337511"/>
                  <a:pt x="4853783" y="430911"/>
                </a:cubicBezTo>
                <a:cubicBezTo>
                  <a:pt x="5040555" y="524311"/>
                  <a:pt x="5037887" y="541780"/>
                  <a:pt x="5221211" y="618744"/>
                </a:cubicBezTo>
                <a:cubicBezTo>
                  <a:pt x="5404535" y="695708"/>
                  <a:pt x="5479820" y="799376"/>
                  <a:pt x="5631865" y="828675"/>
                </a:cubicBezTo>
                <a:cubicBezTo>
                  <a:pt x="5783910" y="857974"/>
                  <a:pt x="5906526" y="1049937"/>
                  <a:pt x="6172200" y="1104900"/>
                </a:cubicBezTo>
                <a:cubicBezTo>
                  <a:pt x="6025841" y="1194319"/>
                  <a:pt x="5871000" y="1241836"/>
                  <a:pt x="5739932" y="1325880"/>
                </a:cubicBezTo>
                <a:cubicBezTo>
                  <a:pt x="5608865" y="1409924"/>
                  <a:pt x="5481117" y="1413966"/>
                  <a:pt x="5372505" y="1513713"/>
                </a:cubicBezTo>
                <a:cubicBezTo>
                  <a:pt x="5263893" y="1613459"/>
                  <a:pt x="5051111" y="1635197"/>
                  <a:pt x="4918623" y="1745742"/>
                </a:cubicBezTo>
                <a:cubicBezTo>
                  <a:pt x="4786135" y="1856287"/>
                  <a:pt x="4535032" y="1885080"/>
                  <a:pt x="4464742" y="1977771"/>
                </a:cubicBezTo>
                <a:cubicBezTo>
                  <a:pt x="4394452" y="2070462"/>
                  <a:pt x="4193122" y="2063166"/>
                  <a:pt x="4010861" y="2209800"/>
                </a:cubicBezTo>
                <a:cubicBezTo>
                  <a:pt x="3978141" y="2092673"/>
                  <a:pt x="4046843" y="1972831"/>
                  <a:pt x="4010861" y="1799396"/>
                </a:cubicBezTo>
                <a:cubicBezTo>
                  <a:pt x="3862354" y="1869780"/>
                  <a:pt x="3553821" y="1789940"/>
                  <a:pt x="3397772" y="1799396"/>
                </a:cubicBezTo>
                <a:cubicBezTo>
                  <a:pt x="3241723" y="1808852"/>
                  <a:pt x="3085585" y="1752012"/>
                  <a:pt x="2905009" y="1799396"/>
                </a:cubicBezTo>
                <a:cubicBezTo>
                  <a:pt x="2724433" y="1846780"/>
                  <a:pt x="2424856" y="1771737"/>
                  <a:pt x="2291921" y="1799396"/>
                </a:cubicBezTo>
                <a:cubicBezTo>
                  <a:pt x="2158986" y="1827055"/>
                  <a:pt x="1939784" y="1797178"/>
                  <a:pt x="1718940" y="1799396"/>
                </a:cubicBezTo>
                <a:cubicBezTo>
                  <a:pt x="1498096" y="1801614"/>
                  <a:pt x="1372629" y="1777473"/>
                  <a:pt x="1105852" y="1799396"/>
                </a:cubicBezTo>
                <a:cubicBezTo>
                  <a:pt x="839075" y="1821319"/>
                  <a:pt x="841793" y="1798926"/>
                  <a:pt x="653197" y="1799396"/>
                </a:cubicBezTo>
                <a:cubicBezTo>
                  <a:pt x="464601" y="1799866"/>
                  <a:pt x="137602" y="1780091"/>
                  <a:pt x="0" y="1799396"/>
                </a:cubicBezTo>
                <a:cubicBezTo>
                  <a:pt x="-23483" y="1628020"/>
                  <a:pt x="13226" y="1531391"/>
                  <a:pt x="0" y="1322509"/>
                </a:cubicBezTo>
                <a:cubicBezTo>
                  <a:pt x="-13226" y="1113627"/>
                  <a:pt x="54268" y="1035089"/>
                  <a:pt x="0" y="845621"/>
                </a:cubicBezTo>
                <a:cubicBezTo>
                  <a:pt x="-54268" y="656153"/>
                  <a:pt x="3510" y="627262"/>
                  <a:pt x="0" y="410404"/>
                </a:cubicBezTo>
                <a:close/>
              </a:path>
            </a:pathLst>
          </a:custGeom>
          <a:ln w="50800" cap="sq">
            <a:solidFill>
              <a:schemeClr val="bg1"/>
            </a:solidFill>
            <a:bevel/>
            <a:extLst>
              <a:ext uri="{C807C97D-BFC1-408E-A445-0C87EB9F89A2}">
                <ask:lineSketchStyleProps xmlns:ask="http://schemas.microsoft.com/office/drawing/2018/sketchyshapes" sd="1762224263">
                  <a:prstGeom prst="rightArrow">
                    <a:avLst>
                      <a:gd name="adj1" fmla="val 62856"/>
                      <a:gd name="adj2" fmla="val 978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Let’s go to Compiler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2173689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EF96-7CF5-4177-8833-66D06810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 1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E3F97-05E1-4626-9427-5B9064F7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A3DAA-34F2-4DF2-A721-2ABAFCA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C3A23-8B24-4472-9C23-53F43BF3534D}"/>
              </a:ext>
            </a:extLst>
          </p:cNvPr>
          <p:cNvSpPr txBox="1"/>
          <p:nvPr/>
        </p:nvSpPr>
        <p:spPr>
          <a:xfrm>
            <a:off x="4328415" y="827851"/>
            <a:ext cx="7025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Task: Create an Account class using following class diagram</a:t>
            </a:r>
            <a:endParaRPr lang="tr-TR" sz="2000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B8C7C93-E43C-4525-A9C5-ED03CFDF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10831"/>
              </p:ext>
            </p:extLst>
          </p:nvPr>
        </p:nvGraphicFramePr>
        <p:xfrm>
          <a:off x="838200" y="1637131"/>
          <a:ext cx="8229600" cy="4256492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912041938"/>
                    </a:ext>
                  </a:extLst>
                </a:gridCol>
              </a:tblGrid>
              <a:tr h="62177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Account</a:t>
                      </a:r>
                      <a:endParaRPr lang="tr-T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17419"/>
                  </a:ext>
                </a:extLst>
              </a:tr>
              <a:tr h="982956">
                <a:tc>
                  <a:txBody>
                    <a:bodyPr/>
                    <a:lstStyle/>
                    <a:p>
                      <a:r>
                        <a:rPr lang="en-US" sz="2800" dirty="0"/>
                        <a:t>-balance: double</a:t>
                      </a:r>
                    </a:p>
                    <a:p>
                      <a:r>
                        <a:rPr lang="en-US" sz="2800" dirty="0"/>
                        <a:t>-</a:t>
                      </a:r>
                      <a:r>
                        <a:rPr lang="en-US" sz="2800" dirty="0" err="1"/>
                        <a:t>ownerName</a:t>
                      </a:r>
                      <a:r>
                        <a:rPr lang="en-US" sz="2800" dirty="0"/>
                        <a:t>: String</a:t>
                      </a:r>
                      <a:endParaRPr lang="tr-T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61240"/>
                  </a:ext>
                </a:extLst>
              </a:tr>
              <a:tr h="2609301">
                <a:tc>
                  <a:txBody>
                    <a:bodyPr/>
                    <a:lstStyle/>
                    <a:p>
                      <a:r>
                        <a:rPr lang="en-US" sz="2400" i="1" dirty="0"/>
                        <a:t>&lt;&lt;constructor&gt;&gt;</a:t>
                      </a:r>
                      <a:r>
                        <a:rPr lang="en-US" sz="2800" dirty="0"/>
                        <a:t>Account( name: String, balance: double)</a:t>
                      </a:r>
                    </a:p>
                    <a:p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setOwnerName</a:t>
                      </a:r>
                      <a:r>
                        <a:rPr lang="en-US" sz="2800" dirty="0"/>
                        <a:t>(name: String)</a:t>
                      </a:r>
                    </a:p>
                    <a:p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getOwnerName</a:t>
                      </a:r>
                      <a:r>
                        <a:rPr lang="en-US" sz="2800" dirty="0"/>
                        <a:t>():String</a:t>
                      </a:r>
                    </a:p>
                    <a:p>
                      <a:r>
                        <a:rPr lang="en-US" sz="2800" dirty="0"/>
                        <a:t>+add(amount: double)</a:t>
                      </a:r>
                    </a:p>
                    <a:p>
                      <a:r>
                        <a:rPr lang="en-US" sz="2800" dirty="0"/>
                        <a:t>+withdraw(amount: double)</a:t>
                      </a:r>
                    </a:p>
                    <a:p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getBalance</a:t>
                      </a:r>
                      <a:r>
                        <a:rPr lang="en-US" sz="2800" dirty="0"/>
                        <a:t>():double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594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089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24A6-6E2D-44E7-82C2-CFBFCD96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 2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D39C-37F9-4F7B-9431-57CF1F95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need to do the following modification in Account Class:</a:t>
            </a:r>
          </a:p>
          <a:p>
            <a:r>
              <a:rPr lang="en-US" dirty="0"/>
              <a:t>In order to withdraw money, there will be a set of conditions:</a:t>
            </a:r>
          </a:p>
          <a:p>
            <a:pPr lvl="1"/>
            <a:r>
              <a:rPr lang="en-US" dirty="0"/>
              <a:t>Set a password (for example 1234)</a:t>
            </a:r>
          </a:p>
          <a:p>
            <a:pPr lvl="1"/>
            <a:r>
              <a:rPr lang="en-US" dirty="0"/>
              <a:t>User will get a message: “Please enter the 4-digit pass:”</a:t>
            </a:r>
          </a:p>
          <a:p>
            <a:pPr lvl="1"/>
            <a:r>
              <a:rPr lang="en-US" dirty="0"/>
              <a:t>User must enter the pass using keyboard</a:t>
            </a:r>
          </a:p>
          <a:p>
            <a:pPr lvl="2"/>
            <a:r>
              <a:rPr lang="en-US" dirty="0"/>
              <a:t>If pass is true, the user will withdraw the money</a:t>
            </a:r>
          </a:p>
          <a:p>
            <a:pPr lvl="2"/>
            <a:r>
              <a:rPr lang="en-US" dirty="0"/>
              <a:t>If pass is wrong, the user will try again two more times. </a:t>
            </a:r>
          </a:p>
          <a:p>
            <a:pPr lvl="2"/>
            <a:r>
              <a:rPr lang="en-US" dirty="0"/>
              <a:t>If the pass is still wrong, the user will get another message:</a:t>
            </a:r>
          </a:p>
          <a:p>
            <a:pPr lvl="2"/>
            <a:r>
              <a:rPr lang="en-US" dirty="0"/>
              <a:t>“Your account has been blocked, please try again later”</a:t>
            </a:r>
          </a:p>
          <a:p>
            <a:pPr lvl="2"/>
            <a:endParaRPr lang="en-US" dirty="0"/>
          </a:p>
          <a:p>
            <a:r>
              <a:rPr lang="en-US" b="1" u="sng" dirty="0"/>
              <a:t>Do them all in withdraw()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B5F13-9451-411D-9FB0-D47E4515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3E725-18B1-4A3A-A160-E25CB62D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981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9D31-A479-462F-A8C5-B6F8E775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4038599"/>
            <a:ext cx="9067800" cy="2138363"/>
          </a:xfrm>
        </p:spPr>
        <p:txBody>
          <a:bodyPr/>
          <a:lstStyle/>
          <a:p>
            <a:r>
              <a:rPr lang="en-US" sz="2400" dirty="0"/>
              <a:t>“If you think you are worth what you know, you are very wrong.  </a:t>
            </a:r>
            <a:br>
              <a:rPr lang="en-US" sz="2400" dirty="0"/>
            </a:br>
            <a:r>
              <a:rPr lang="en-US" sz="2400" dirty="0"/>
              <a:t>Your knowledge today does not have much value beyond a couple of years.  Your value is </a:t>
            </a:r>
            <a:r>
              <a:rPr lang="en-US" sz="2400" u="sng" dirty="0"/>
              <a:t>what you can learn and how easily you can adapt </a:t>
            </a:r>
            <a:r>
              <a:rPr lang="en-US" sz="2400" dirty="0"/>
              <a:t>to the changes this profession brings so often.”</a:t>
            </a:r>
            <a:br>
              <a:rPr lang="en-US" sz="2400" dirty="0"/>
            </a:br>
            <a:r>
              <a:rPr lang="en-US" sz="2400" i="1" dirty="0"/>
              <a:t>— Jose M.</a:t>
            </a:r>
            <a:r>
              <a:rPr lang="en-US" sz="2400" dirty="0"/>
              <a:t> </a:t>
            </a:r>
            <a:r>
              <a:rPr lang="en-US" sz="2400" i="1" dirty="0"/>
              <a:t>Aguilar</a:t>
            </a:r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E904B-A076-4897-8DFD-AF2C1171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FA449-C5B6-410C-8E23-99223C63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64FDAC-E6E2-401D-9934-A1484792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tr-TR" dirty="0"/>
              <a:t>This is the end of lecture</a:t>
            </a: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195397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FF45-0E8D-49D2-A041-4F2D7D75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Reference variable, Object and Heap memory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43FD6-5056-40B2-9515-195ACCE55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78" b="8866"/>
          <a:stretch/>
        </p:blipFill>
        <p:spPr>
          <a:xfrm>
            <a:off x="1066800" y="1833917"/>
            <a:ext cx="9508479" cy="44958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83423-208E-42FA-8D9E-F00704BB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2733C-8B95-40EF-8610-C0A91A23927D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A2572-F298-46BC-81BE-7F2B10B7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7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A5F300B2-4EF6-4AD1-8500-04C22756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>
                <a:latin typeface="Calibri Light (Headings)"/>
              </a:rPr>
              <a:t>Primitive Types vs. Reference Types</a:t>
            </a:r>
          </a:p>
        </p:txBody>
      </p:sp>
      <p:sp>
        <p:nvSpPr>
          <p:cNvPr id="58371" name="Text Placeholder 2">
            <a:extLst>
              <a:ext uri="{FF2B5EF4-FFF2-40B4-BE49-F238E27FC236}">
                <a16:creationId xmlns:a16="http://schemas.microsoft.com/office/drawing/2014/main" id="{77A0239D-BFD7-4E3D-B5BA-BED9E8C396B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Types in Java are divided into two categories—primitive types and reference types. </a:t>
            </a:r>
          </a:p>
          <a:p>
            <a:pPr marL="857250" lvl="1" indent="-4572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200" dirty="0">
                <a:solidFill>
                  <a:srgbClr val="000000"/>
                </a:solidFill>
              </a:rPr>
              <a:t>The primitive types are </a:t>
            </a:r>
            <a:r>
              <a:rPr lang="en-US" altLang="en-US" sz="2200" dirty="0" err="1">
                <a:solidFill>
                  <a:srgbClr val="000000"/>
                </a:solidFill>
              </a:rPr>
              <a:t>boolean</a:t>
            </a:r>
            <a:r>
              <a:rPr lang="en-US" altLang="en-US" sz="2200" dirty="0">
                <a:solidFill>
                  <a:srgbClr val="000000"/>
                </a:solidFill>
              </a:rPr>
              <a:t>, byte, char, short, </a:t>
            </a:r>
            <a:r>
              <a:rPr lang="en-US" altLang="en-US" sz="2200" dirty="0" err="1">
                <a:solidFill>
                  <a:srgbClr val="000000"/>
                </a:solidFill>
              </a:rPr>
              <a:t>int</a:t>
            </a:r>
            <a:r>
              <a:rPr lang="en-US" altLang="en-US" sz="2200" dirty="0">
                <a:solidFill>
                  <a:srgbClr val="000000"/>
                </a:solidFill>
              </a:rPr>
              <a:t>, long, float and double. </a:t>
            </a:r>
          </a:p>
          <a:p>
            <a:pPr marL="857250" lvl="1" indent="-4572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200" dirty="0">
                <a:solidFill>
                  <a:srgbClr val="000000"/>
                </a:solidFill>
              </a:rPr>
              <a:t>All other types are reference types, so classes, which specify the types of objects, are reference types.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A primitive-type variable can store exactly one value of its declared type at a time.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Primitive-type instance variables </a:t>
            </a:r>
            <a:r>
              <a:rPr lang="en-US" altLang="en-US" sz="2400" u="sng" dirty="0">
                <a:solidFill>
                  <a:srgbClr val="000000"/>
                </a:solidFill>
              </a:rPr>
              <a:t>are initialized by default.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Variables of types byte, char, short, int, long, float and double </a:t>
            </a:r>
            <a:r>
              <a:rPr lang="en-US" altLang="en-US" sz="2000" b="1" dirty="0">
                <a:solidFill>
                  <a:srgbClr val="000000"/>
                </a:solidFill>
              </a:rPr>
              <a:t>are initialized to 0.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Variables of type </a:t>
            </a:r>
            <a:r>
              <a:rPr lang="en-US" altLang="en-US" sz="2000" b="1" dirty="0" err="1">
                <a:solidFill>
                  <a:srgbClr val="000000"/>
                </a:solidFill>
              </a:rPr>
              <a:t>boolean</a:t>
            </a:r>
            <a:r>
              <a:rPr lang="en-US" altLang="en-US" sz="2000" dirty="0">
                <a:solidFill>
                  <a:srgbClr val="000000"/>
                </a:solidFill>
              </a:rPr>
              <a:t> are initialized to false. </a:t>
            </a:r>
            <a:r>
              <a:rPr lang="en-US" altLang="en-US" sz="20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0D94E5-CEA6-4D7E-8324-48C6146D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B0DDC-E597-4CE3-948A-2EA6A899FD3A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F11E2-940F-4571-BD8D-47370A65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95F0EF68-92F8-4A53-9A48-5F43530F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>
                <a:latin typeface="Calibri Light (Headings)"/>
              </a:rPr>
              <a:t>Primitive Types vs. Reference Types (Cont.)</a:t>
            </a:r>
          </a:p>
        </p:txBody>
      </p:sp>
      <p:sp>
        <p:nvSpPr>
          <p:cNvPr id="59395" name="Text Placeholder 2">
            <a:extLst>
              <a:ext uri="{FF2B5EF4-FFF2-40B4-BE49-F238E27FC236}">
                <a16:creationId xmlns:a16="http://schemas.microsoft.com/office/drawing/2014/main" id="{88D30D55-E2EE-4575-8EB5-80B28C55854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Reference-type variables (called references) store the location of an object in the computer’s memory.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Such variables refer to </a:t>
            </a:r>
            <a:r>
              <a:rPr lang="en-US" altLang="en-US" sz="2500" b="1" dirty="0">
                <a:solidFill>
                  <a:srgbClr val="000000"/>
                </a:solidFill>
              </a:rPr>
              <a:t>objects</a:t>
            </a:r>
            <a:r>
              <a:rPr lang="en-US" altLang="en-US" sz="2500" dirty="0">
                <a:solidFill>
                  <a:srgbClr val="000000"/>
                </a:solidFill>
              </a:rPr>
              <a:t> in the program.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The object that’s referenced may contain many instance variables and methods.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Reference-type instance variables </a:t>
            </a:r>
            <a:r>
              <a:rPr lang="en-US" altLang="en-US" sz="2500" b="1" u="sng" dirty="0">
                <a:solidFill>
                  <a:srgbClr val="000000"/>
                </a:solidFill>
              </a:rPr>
              <a:t>are initialized by default to the value null.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A reference to an object is required to call an object’s methods.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b="1" u="sng" dirty="0">
                <a:solidFill>
                  <a:srgbClr val="000000"/>
                </a:solidFill>
              </a:rPr>
              <a:t>Primitive-type variables are not objects</a:t>
            </a:r>
            <a:r>
              <a:rPr lang="en-US" altLang="en-US" sz="2500" dirty="0">
                <a:solidFill>
                  <a:srgbClr val="000000"/>
                </a:solidFill>
              </a:rPr>
              <a:t>, therefore, cannot be used to call a method. (String is not a primitive type; it is a reference type)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A0BAC3-CD50-4816-AF4A-50A6A924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94C51-9DA8-4E46-8762-A86235B898A5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B27EA-26BA-4622-9669-FD78551A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6597-2882-4FA3-95F2-D8D2BC36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3: 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500D-FE23-4436-8DA6-864B9851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Goudy Sans Medium"/>
              </a:rPr>
              <a:t>Access Modifiers</a:t>
            </a:r>
            <a:endParaRPr lang="en-US" sz="3200" dirty="0">
              <a:solidFill>
                <a:schemeClr val="tx1"/>
              </a:solidFill>
              <a:latin typeface="Goudy Sans Medium"/>
            </a:endParaRPr>
          </a:p>
          <a:p>
            <a:r>
              <a:rPr lang="en-US" sz="3200" dirty="0">
                <a:solidFill>
                  <a:schemeClr val="tx1"/>
                </a:solidFill>
                <a:latin typeface="Goudy Sans Medium"/>
              </a:rPr>
              <a:t>Class Constructors </a:t>
            </a:r>
          </a:p>
          <a:p>
            <a:pPr lvl="1"/>
            <a:r>
              <a:rPr lang="en-US" sz="3000" dirty="0">
                <a:solidFill>
                  <a:schemeClr val="tx1"/>
                </a:solidFill>
                <a:latin typeface="Goudy Sans Medium"/>
              </a:rPr>
              <a:t>Default constructor</a:t>
            </a:r>
          </a:p>
          <a:p>
            <a:pPr lvl="1"/>
            <a:r>
              <a:rPr lang="en-US" sz="3000" dirty="0">
                <a:solidFill>
                  <a:schemeClr val="tx1"/>
                </a:solidFill>
                <a:latin typeface="Goudy Sans Medium"/>
              </a:rPr>
              <a:t>Overloaded constructors</a:t>
            </a:r>
          </a:p>
          <a:p>
            <a:r>
              <a:rPr lang="en-US" sz="3200" dirty="0">
                <a:latin typeface="Goudy Sans Medium"/>
              </a:rPr>
              <a:t>UML: </a:t>
            </a:r>
            <a:r>
              <a:rPr lang="en-US" sz="3200" b="1" dirty="0">
                <a:latin typeface="Goudy Sans Medium"/>
              </a:rPr>
              <a:t>U</a:t>
            </a:r>
            <a:r>
              <a:rPr lang="en-US" sz="3200" dirty="0">
                <a:latin typeface="Goudy Sans Medium"/>
              </a:rPr>
              <a:t>nified </a:t>
            </a:r>
            <a:r>
              <a:rPr lang="en-US" sz="3200" b="1" dirty="0">
                <a:latin typeface="Goudy Sans Medium"/>
              </a:rPr>
              <a:t>M</a:t>
            </a:r>
            <a:r>
              <a:rPr lang="en-US" sz="3200" dirty="0">
                <a:latin typeface="Goudy Sans Medium"/>
              </a:rPr>
              <a:t>odelling </a:t>
            </a:r>
            <a:r>
              <a:rPr lang="en-US" sz="3200" b="1" dirty="0">
                <a:latin typeface="Goudy Sans Medium"/>
              </a:rPr>
              <a:t>L</a:t>
            </a:r>
            <a:r>
              <a:rPr lang="en-US" sz="3200" dirty="0">
                <a:latin typeface="Goudy Sans Medium"/>
              </a:rPr>
              <a:t>anguage</a:t>
            </a:r>
          </a:p>
          <a:p>
            <a:r>
              <a:rPr lang="en-US" sz="3200" dirty="0">
                <a:latin typeface="Goudy Sans Medium"/>
              </a:rPr>
              <a:t>OOP Concepts: </a:t>
            </a:r>
          </a:p>
          <a:p>
            <a:pPr lvl="1"/>
            <a:r>
              <a:rPr lang="en-US" sz="2800" dirty="0">
                <a:latin typeface="Goudy Sans Medium"/>
              </a:rPr>
              <a:t>Data Hiding (Encapsulation </a:t>
            </a:r>
            <a:r>
              <a:rPr lang="en-US" sz="2800" dirty="0" err="1">
                <a:latin typeface="Goudy Sans Medium"/>
              </a:rPr>
              <a:t>a.k.a</a:t>
            </a:r>
            <a:r>
              <a:rPr lang="en-US" sz="2800" dirty="0">
                <a:latin typeface="Goudy Sans Medium"/>
              </a:rPr>
              <a:t> setters &amp; getters) </a:t>
            </a:r>
            <a:endParaRPr lang="en-US" sz="3200" dirty="0">
              <a:latin typeface="Goudy Sans Medium"/>
            </a:endParaRPr>
          </a:p>
          <a:p>
            <a:endParaRPr lang="en-US" sz="3200" dirty="0">
              <a:solidFill>
                <a:schemeClr val="tx1"/>
              </a:solidFill>
              <a:latin typeface="Goudy Sans Medium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E758E-75D1-431A-BE96-9BBCF5EC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4DA15-778B-4DA3-AF59-AF2AD4C9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79781-0588-417E-BD12-6F42F9D4043B}"/>
              </a:ext>
            </a:extLst>
          </p:cNvPr>
          <p:cNvSpPr txBox="1"/>
          <p:nvPr/>
        </p:nvSpPr>
        <p:spPr>
          <a:xfrm>
            <a:off x="11201400" y="152400"/>
            <a:ext cx="83844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week3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31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4614E92-0C3C-4EE9-AC0D-4C9EC281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Access Modifiers?</a:t>
            </a:r>
            <a:endParaRPr lang="tr-TR" alt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EFA6-1891-4542-AAE2-3A90DD20C65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/>
              <a:t>Java provides a few access modifiers to set access levels for classes, variables, methods, and constructors. </a:t>
            </a:r>
          </a:p>
          <a:p>
            <a:pPr eaLnBrk="1" hangingPunct="1">
              <a:defRPr/>
            </a:pPr>
            <a:r>
              <a:rPr lang="en-US" sz="3200" dirty="0"/>
              <a:t>The four access levels are −</a:t>
            </a:r>
          </a:p>
          <a:p>
            <a:pPr lvl="1" eaLnBrk="1" hangingPunct="1">
              <a:defRPr/>
            </a:pPr>
            <a:r>
              <a:rPr lang="en-US" sz="2800" dirty="0"/>
              <a:t>Visible to the package, the </a:t>
            </a:r>
            <a:r>
              <a:rPr lang="en-US" sz="2800" b="1" dirty="0"/>
              <a:t>default</a:t>
            </a:r>
            <a:r>
              <a:rPr lang="en-US" sz="2800" dirty="0"/>
              <a:t>. </a:t>
            </a:r>
            <a:r>
              <a:rPr lang="en-US" sz="2800" u="sng" dirty="0"/>
              <a:t>No modifiers are needed</a:t>
            </a:r>
            <a:r>
              <a:rPr lang="en-US" sz="2800" dirty="0"/>
              <a:t>.</a:t>
            </a:r>
          </a:p>
          <a:p>
            <a:pPr lvl="1" eaLnBrk="1" hangingPunct="1">
              <a:defRPr/>
            </a:pPr>
            <a:r>
              <a:rPr lang="en-US" sz="2800" dirty="0"/>
              <a:t>Visible to the class only (</a:t>
            </a:r>
            <a:r>
              <a:rPr lang="en-US" sz="2800" b="1" dirty="0"/>
              <a:t>private</a:t>
            </a:r>
            <a:r>
              <a:rPr lang="en-US" sz="2800" dirty="0"/>
              <a:t>).</a:t>
            </a:r>
          </a:p>
          <a:p>
            <a:pPr lvl="1" eaLnBrk="1" hangingPunct="1">
              <a:defRPr/>
            </a:pPr>
            <a:r>
              <a:rPr lang="en-US" sz="2800" dirty="0"/>
              <a:t>Visible to the world (</a:t>
            </a:r>
            <a:r>
              <a:rPr lang="en-US" sz="2800" b="1" dirty="0"/>
              <a:t>public</a:t>
            </a:r>
            <a:r>
              <a:rPr lang="en-US" sz="2800" dirty="0"/>
              <a:t>).</a:t>
            </a:r>
          </a:p>
          <a:p>
            <a:pPr lvl="1" eaLnBrk="1" hangingPunct="1"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Visible to subclasses (protected) – </a:t>
            </a:r>
            <a:r>
              <a:rPr lang="en-US" sz="2800" dirty="0">
                <a:solidFill>
                  <a:srgbClr val="FF0000"/>
                </a:solidFill>
              </a:rPr>
              <a:t>We will skip this for now</a:t>
            </a:r>
          </a:p>
          <a:p>
            <a:pPr eaLnBrk="1" hangingPunct="1">
              <a:defRPr/>
            </a:pPr>
            <a:endParaRPr lang="tr-T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6EADD-7484-43D5-BD4A-9CC77A6C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2C138-05C6-4555-842A-7E602FE1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3ED4B46-5540-455A-B05B-9BD5318A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Default Access Modifier - No Keyword</a:t>
            </a:r>
            <a:endParaRPr lang="tr-TR" altLang="tr-TR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49837C16-FB99-4EB7-9EB7-86B4FE303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z="2400"/>
              <a:t>A variable or method declared without any access control modifier is </a:t>
            </a:r>
            <a:r>
              <a:rPr lang="en-US" altLang="tr-TR" sz="2400" u="sng"/>
              <a:t>available to any other class in the </a:t>
            </a:r>
            <a:r>
              <a:rPr lang="en-US" altLang="tr-TR" sz="2400" b="1" u="sng"/>
              <a:t>same package</a:t>
            </a:r>
            <a:r>
              <a:rPr lang="en-US" altLang="tr-TR" sz="2400" b="1"/>
              <a:t>.</a:t>
            </a:r>
            <a:endParaRPr lang="tr-TR" altLang="tr-TR" sz="2400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8776CE-FC58-4C65-9328-84A1469C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6655A59A-6F53-4DDB-B74A-ACA31A622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05200"/>
            <a:ext cx="4349750" cy="2062162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tr-TR" altLang="tr-TR" sz="3200" dirty="0">
                <a:solidFill>
                  <a:srgbClr val="7F0055"/>
                </a:solidFill>
                <a:latin typeface="Menlo"/>
              </a:rPr>
              <a:t>String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version 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=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r-TR" altLang="tr-TR" sz="3200" dirty="0">
                <a:solidFill>
                  <a:srgbClr val="008800"/>
                </a:solidFill>
                <a:latin typeface="Menlo"/>
              </a:rPr>
              <a:t>"1.5.1"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;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endParaRPr lang="en-US" altLang="tr-TR" sz="3200" dirty="0">
              <a:solidFill>
                <a:srgbClr val="313131"/>
              </a:solidFill>
              <a:latin typeface="Menlo"/>
            </a:endParaRPr>
          </a:p>
          <a:p>
            <a:r>
              <a:rPr lang="tr-TR" altLang="tr-TR" sz="3200" dirty="0">
                <a:solidFill>
                  <a:srgbClr val="000088"/>
                </a:solidFill>
                <a:latin typeface="Menlo"/>
              </a:rPr>
              <a:t>boolean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processOrder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()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{</a:t>
            </a:r>
            <a:endParaRPr lang="en-US" altLang="tr-TR" sz="3200" dirty="0">
              <a:solidFill>
                <a:srgbClr val="666600"/>
              </a:solidFill>
              <a:latin typeface="Menlo"/>
            </a:endParaRPr>
          </a:p>
          <a:p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r-TR" altLang="tr-TR" sz="3200" dirty="0">
                <a:solidFill>
                  <a:srgbClr val="000088"/>
                </a:solidFill>
                <a:latin typeface="Menlo"/>
              </a:rPr>
              <a:t>return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r-TR" altLang="tr-TR" sz="3200" dirty="0">
                <a:solidFill>
                  <a:srgbClr val="000088"/>
                </a:solidFill>
                <a:latin typeface="Menlo"/>
              </a:rPr>
              <a:t>true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;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endParaRPr lang="en-US" altLang="tr-TR" sz="3200" dirty="0">
              <a:solidFill>
                <a:srgbClr val="313131"/>
              </a:solidFill>
              <a:latin typeface="Menlo"/>
            </a:endParaRPr>
          </a:p>
          <a:p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}</a:t>
            </a:r>
            <a:r>
              <a:rPr lang="tr-TR" altLang="tr-TR" sz="2800" dirty="0"/>
              <a:t> </a:t>
            </a:r>
            <a:endParaRPr lang="tr-TR" altLang="tr-TR" sz="6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923B6-94E4-4412-AFDF-62EB2595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</TotalTime>
  <Words>2166</Words>
  <Application>Microsoft Office PowerPoint</Application>
  <PresentationFormat>Widescreen</PresentationFormat>
  <Paragraphs>297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Arial</vt:lpstr>
      <vt:lpstr>Calibri</vt:lpstr>
      <vt:lpstr>Calibri Light</vt:lpstr>
      <vt:lpstr>Calibri Light (Headings)</vt:lpstr>
      <vt:lpstr>Consolas</vt:lpstr>
      <vt:lpstr>Goudy Sans Medium</vt:lpstr>
      <vt:lpstr>Lucida Console</vt:lpstr>
      <vt:lpstr>Menlo</vt:lpstr>
      <vt:lpstr>PT Sans</vt:lpstr>
      <vt:lpstr>Ubuntu</vt:lpstr>
      <vt:lpstr>Verdana</vt:lpstr>
      <vt:lpstr>Wingdings 3</vt:lpstr>
      <vt:lpstr>Office Theme</vt:lpstr>
      <vt:lpstr>Introduction to Classes (Part2):  Access Modifiers, Class Constructors, UML,  Data Hiding(Encapsulation) </vt:lpstr>
      <vt:lpstr>Previously on OOP</vt:lpstr>
      <vt:lpstr>PowerPoint Presentation</vt:lpstr>
      <vt:lpstr>Summary: Reference variable, Object and Heap memory</vt:lpstr>
      <vt:lpstr>Primitive Types vs. Reference Types</vt:lpstr>
      <vt:lpstr>Primitive Types vs. Reference Types (Cont.)</vt:lpstr>
      <vt:lpstr>Week 3: Table of Contents</vt:lpstr>
      <vt:lpstr>Access Modifiers?</vt:lpstr>
      <vt:lpstr>Default Access Modifier - No Keyword</vt:lpstr>
      <vt:lpstr>Public Access Modifier - Public</vt:lpstr>
      <vt:lpstr>Private Access Modifier - Private</vt:lpstr>
      <vt:lpstr>Class Constructors</vt:lpstr>
      <vt:lpstr>Class Constructors</vt:lpstr>
      <vt:lpstr>Initializing Account Objects When They’re Created (Cont.)</vt:lpstr>
      <vt:lpstr>Constructor Overloading</vt:lpstr>
      <vt:lpstr>UML: Unified Modelling Language</vt:lpstr>
      <vt:lpstr>UML Class Diagram</vt:lpstr>
      <vt:lpstr>Account UML Class Diagram with an Instance Variable and set and get Methods</vt:lpstr>
      <vt:lpstr>Middle Compartment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OOP Concepts: Encapsulation (Data hiding)</vt:lpstr>
      <vt:lpstr>Encapsulation: An example</vt:lpstr>
      <vt:lpstr>Encapsulation</vt:lpstr>
      <vt:lpstr>Set and Get: For example</vt:lpstr>
      <vt:lpstr>Set and Get: For example</vt:lpstr>
      <vt:lpstr>Coding</vt:lpstr>
      <vt:lpstr>Lab Exercise 1</vt:lpstr>
      <vt:lpstr>Lab Exercise 2</vt:lpstr>
      <vt:lpstr>This is the end of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Introduction to Classes Part2: UML, Class Constructors, Data Hiding</dc:title>
  <dc:creator>KASIM ÖZACAR</dc:creator>
  <cp:lastModifiedBy>KASIM ÖZACAR</cp:lastModifiedBy>
  <cp:revision>209</cp:revision>
  <dcterms:created xsi:type="dcterms:W3CDTF">2018-10-03T08:44:15Z</dcterms:created>
  <dcterms:modified xsi:type="dcterms:W3CDTF">2022-10-17T04:21:08Z</dcterms:modified>
</cp:coreProperties>
</file>