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notesMasterIdLst>
    <p:notesMasterId r:id="rId22"/>
  </p:notesMasterIdLst>
  <p:handoutMasterIdLst>
    <p:handoutMasterId r:id="rId23"/>
  </p:handoutMasterIdLst>
  <p:sldIdLst>
    <p:sldId id="547" r:id="rId2"/>
    <p:sldId id="515" r:id="rId3"/>
    <p:sldId id="516" r:id="rId4"/>
    <p:sldId id="514" r:id="rId5"/>
    <p:sldId id="509" r:id="rId6"/>
    <p:sldId id="545" r:id="rId7"/>
    <p:sldId id="459" r:id="rId8"/>
    <p:sldId id="511" r:id="rId9"/>
    <p:sldId id="512" r:id="rId10"/>
    <p:sldId id="522" r:id="rId11"/>
    <p:sldId id="541" r:id="rId12"/>
    <p:sldId id="542" r:id="rId13"/>
    <p:sldId id="530" r:id="rId14"/>
    <p:sldId id="495" r:id="rId15"/>
    <p:sldId id="494" r:id="rId16"/>
    <p:sldId id="496" r:id="rId17"/>
    <p:sldId id="526" r:id="rId18"/>
    <p:sldId id="546" r:id="rId19"/>
    <p:sldId id="531" r:id="rId20"/>
    <p:sldId id="532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week4 summary" id="{35EB3287-0D90-437B-87FD-605D7C995DC6}">
          <p14:sldIdLst>
            <p14:sldId id="547"/>
            <p14:sldId id="515"/>
            <p14:sldId id="516"/>
            <p14:sldId id="514"/>
            <p14:sldId id="509"/>
            <p14:sldId id="545"/>
            <p14:sldId id="459"/>
          </p14:sldIdLst>
        </p14:section>
        <p14:section name="week5" id="{7C1A522C-C158-4013-BED0-628C339DFF95}">
          <p14:sldIdLst/>
        </p14:section>
        <p14:section name="static methods" id="{4B118347-DE60-4B75-A154-EF266C8C2E3E}">
          <p14:sldIdLst>
            <p14:sldId id="511"/>
            <p14:sldId id="512"/>
            <p14:sldId id="522"/>
            <p14:sldId id="541"/>
            <p14:sldId id="542"/>
            <p14:sldId id="530"/>
          </p14:sldIdLst>
        </p14:section>
        <p14:section name="enum type" id="{C850A056-712E-44AC-AE22-A9B9A7306E7C}">
          <p14:sldIdLst>
            <p14:sldId id="495"/>
            <p14:sldId id="494"/>
            <p14:sldId id="496"/>
            <p14:sldId id="526"/>
            <p14:sldId id="546"/>
            <p14:sldId id="531"/>
            <p14:sldId id="5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0F0F0"/>
    <a:srgbClr val="0000FF"/>
    <a:srgbClr val="292C47"/>
    <a:srgbClr val="C2D1E1"/>
    <a:srgbClr val="2F2FA0"/>
    <a:srgbClr val="338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6364" autoAdjust="0"/>
  </p:normalViewPr>
  <p:slideViewPr>
    <p:cSldViewPr>
      <p:cViewPr varScale="1">
        <p:scale>
          <a:sx n="99" d="100"/>
          <a:sy n="99" d="100"/>
        </p:scale>
        <p:origin x="549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D83BB0-8341-4F76-9C1D-3DA86EA069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4241-5863-4149-BCEA-0F9E4D9B7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8BC64-FD70-4C88-86AC-847535DC1594}" type="datetimeFigureOut">
              <a:rPr lang="en-US" altLang="en-US"/>
              <a:pPr>
                <a:defRPr/>
              </a:pPr>
              <a:t>11/6/2022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071F-A543-4E39-B6BB-A46050A44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F593-2A41-480C-B44B-19DC3DBC4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2F0413-E1BA-4FBC-B4D5-14C80042A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154EF3-89A4-48A4-B842-77233051E2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E4F9-AF6E-407C-87A1-4703314473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FE564F-3818-423D-82B2-5C02B6FEC564}" type="datetimeFigureOut">
              <a:rPr lang="en-US" altLang="en-US"/>
              <a:pPr>
                <a:defRPr/>
              </a:pPr>
              <a:t>11/6/2022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E422A7-30C1-4BE6-9243-760B70D60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910DF9-09B6-4C59-A284-21B03DC6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68D1-0B6D-46BA-81BE-E0890F97C8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E5FC-1B88-4F14-8F2E-03DDD76B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542D50-4B96-4BDF-8E44-5A0D108D0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368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920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8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341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methods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stored in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Metaspace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space of heap as they are associated to the class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24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10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72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keyword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be called without creating an object of the class in which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method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defined.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82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36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26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8589DD8-5DFC-44BC-BD2E-0D30AF04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74FF84-C947-4019-BAFF-553E7CD70AA9}" type="datetime1">
              <a:rPr lang="en-US" smtClean="0"/>
              <a:t>11/6/2022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4CFA20-D111-466D-8184-5A527BDC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255B10-BE41-4FC0-A259-C9E412E6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778A4-CD89-4F1C-8B63-4C925737E8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41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AF5C6-21A7-4EF3-9D01-9020772F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73629-992E-4916-AF9C-5E4AEE222373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3591B-CDBB-44AF-A01E-BFEFACEB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475C9-3951-475A-BE14-2E1C04A55E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556602-FD54-4F98-A398-372BCF5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E61A-D8D0-4E20-B1DF-4B84AC45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F70BF-65E3-411E-929E-E59D6785F27A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B571-329A-45E3-951B-EA8373A6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5C89-66AE-469C-9970-B5252567C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617F59-A470-45EC-BBDE-6B09CF9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8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BEBB-D8A2-4D56-82CF-E2ECD30E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07A7-00D7-45A8-B369-97C23930D066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F7059-BC5B-41BB-9473-A1C1B591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8669D-633C-458A-AAC6-FD2094D20E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E4A5FF-070B-4F29-A091-7C6CA493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50E0-222C-4374-84D1-DDEB646E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B1F8C-2450-4CF4-8407-10E5E91B8098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46442-A979-42E4-BF83-341074A4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90F36-8194-44E2-98E9-AB2FA9CE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52EBA-4ED1-439A-8510-9161CC89B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63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51CE-65CD-46AD-A020-0A7428BB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DE24B-9D4E-426D-8672-C83BDEED6782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B98C1-8273-4E5F-BE24-0A222C45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6B472-08DE-4991-ADFF-EEAC3E340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52C3E8-4C83-4022-824A-2F15A8C4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8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4F3616-3FF4-4E3A-8896-865E308E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E6887-00A0-44EA-8BA3-B26D8261709A}" type="datetime1">
              <a:rPr lang="en-US" smtClean="0"/>
              <a:t>11/6/2022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63972E-FC5D-4616-96D1-7C00C394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6016-BD20-41B8-9280-0A6EF8BE6E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560EAF-5D0F-419A-8BCB-F3291EED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9E6ADB-20F9-4B93-905E-1187037F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231C0-BC08-4CDD-A082-F43806523A45}" type="datetime1">
              <a:rPr lang="en-US" smtClean="0"/>
              <a:t>11/6/2022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DF8921-3BAE-415D-9681-11FD3386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ABF4F-7DBE-4C7A-9AED-DDB0A2926C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6796CD-CA0E-4880-AA8C-2EA1D42D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9FA03EB-3FC4-429C-A48A-698D8343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F9C13-ACEC-4315-87E6-850B5C3EF143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CAA45F-EF9E-4C9B-8D21-9C5BA5A4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60FB8-FE66-482A-9E78-394860C2B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C084CE-A7A1-4C63-BE9B-73B77BE8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60DFE86-2658-44D5-91FD-BE4A150C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BD2B6-7FF6-4B83-8DA6-1CDC19BAE1A6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5CA8BA-3E27-46E4-BB48-7249E17D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D5572-9840-420D-BF8B-15EE3095FA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8D6F9-AAB6-461E-91FD-0A8A70FA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8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FA3774-F2D2-4320-B131-60CA39D8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A5984-EF55-446B-9D42-AC1327841D4D}" type="datetime1">
              <a:rPr lang="en-US" smtClean="0"/>
              <a:t>11/6/2022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AA6F59-289F-41C2-AA5E-5DDEBEC5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46B8C-3982-4BD2-8924-ED51CCF8D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D26608-EF67-4817-A676-4FD503C9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1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EDB932-8869-47AF-83D4-974599F5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4EA42-F641-430D-8865-1A6D584A551E}" type="datetime1">
              <a:rPr lang="en-US" smtClean="0"/>
              <a:t>11/6/2022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3A3479-6557-4D4D-ACFD-3D4EF2C6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9F30F-A9F1-436D-8218-0712CBB7D1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2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C43B1D4-6868-47BB-BCBB-FC2ED5B5DF3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2648EC1-6EE7-4426-96FD-F5C4CCC316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61DB-673A-410E-94C8-9E0DCB30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B7C180-22F8-4CD4-ABAE-2E9B207E3BAE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37C0-5D06-4CC5-BA17-299C25CC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CME225 OOP-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9F87-8704-4DE6-9843-E87E27D5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B778A4-CD89-4F1C-8B63-4C925737E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64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921" y="1978822"/>
            <a:ext cx="11772900" cy="1904996"/>
          </a:xfrm>
        </p:spPr>
        <p:txBody>
          <a:bodyPr anchor="ctr"/>
          <a:lstStyle/>
          <a:p>
            <a:r>
              <a:rPr lang="en-US" altLang="tr-TR" sz="4800" b="1" dirty="0"/>
              <a:t>Week 5: </a:t>
            </a:r>
            <a:br>
              <a:rPr lang="en-US" altLang="tr-TR" sz="4800" b="1" dirty="0"/>
            </a:br>
            <a:r>
              <a:rPr lang="en-US" altLang="tr-TR" sz="4800" b="1" dirty="0"/>
              <a:t>Static variables and methods, Enum types, 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613" y="4543438"/>
            <a:ext cx="5663443" cy="131919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</a:t>
            </a:r>
          </a:p>
          <a:p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83844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week5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3883818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5F56FE-BC20-4FD5-A812-419F57B1AB20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3FFACDA5-F3B6-4C38-B59A-BF7138DB4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36" y="4182825"/>
            <a:ext cx="2496284" cy="2522775"/>
          </a:xfrm>
          <a:prstGeom prst="rect">
            <a:avLst/>
          </a:prstGeom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353523E1-BB5F-73DF-AA24-D65230BBF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1" y="3902076"/>
            <a:ext cx="2819399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8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C44A86-335D-4010-BD24-7E770D68A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"/>
          <a:stretch/>
        </p:blipFill>
        <p:spPr>
          <a:xfrm>
            <a:off x="2514600" y="1452341"/>
            <a:ext cx="6762750" cy="5076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9E0BB6-D1CD-455B-8E6C-242247FE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624110"/>
            <a:ext cx="10742612" cy="1280890"/>
          </a:xfrm>
        </p:spPr>
        <p:txBody>
          <a:bodyPr/>
          <a:lstStyle/>
          <a:p>
            <a:r>
              <a:rPr lang="en-US" b="1" dirty="0"/>
              <a:t>Static Method vs Non-Static (Instance) Method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53E6-3FF4-40C2-A0CD-ED288676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3" y="6130925"/>
            <a:ext cx="1146175" cy="369888"/>
          </a:xfrm>
        </p:spPr>
        <p:txBody>
          <a:bodyPr/>
          <a:lstStyle/>
          <a:p>
            <a:pPr>
              <a:defRPr/>
            </a:pPr>
            <a:fld id="{65D7DEA5-61A9-4AE4-AEDD-C74805615C1F}" type="datetime1">
              <a:rPr lang="en-US" altLang="en-US" smtClean="0"/>
              <a:t>11/6/2022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2EE37-1417-4AA0-BBBE-B48504B2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787400"/>
            <a:ext cx="779462" cy="365125"/>
          </a:xfrm>
        </p:spPr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9A8EC5-C2E9-4801-B1A3-A5EEEE32605A}"/>
              </a:ext>
            </a:extLst>
          </p:cNvPr>
          <p:cNvCxnSpPr/>
          <p:nvPr/>
        </p:nvCxnSpPr>
        <p:spPr>
          <a:xfrm>
            <a:off x="2835275" y="4271741"/>
            <a:ext cx="27273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BBD58FA-FCEC-4955-A22C-8340EE8C7E30}"/>
              </a:ext>
            </a:extLst>
          </p:cNvPr>
          <p:cNvCxnSpPr>
            <a:cxnSpLocks/>
          </p:cNvCxnSpPr>
          <p:nvPr/>
        </p:nvCxnSpPr>
        <p:spPr>
          <a:xfrm flipV="1">
            <a:off x="5895975" y="2619153"/>
            <a:ext cx="2286000" cy="1524000"/>
          </a:xfrm>
          <a:prstGeom prst="bentConnector3">
            <a:avLst>
              <a:gd name="adj1" fmla="val 18534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BB7DA4C-8586-43C1-90C3-F00261FB0C26}"/>
              </a:ext>
            </a:extLst>
          </p:cNvPr>
          <p:cNvCxnSpPr>
            <a:cxnSpLocks/>
          </p:cNvCxnSpPr>
          <p:nvPr/>
        </p:nvCxnSpPr>
        <p:spPr>
          <a:xfrm flipV="1">
            <a:off x="5500798" y="3140647"/>
            <a:ext cx="2328863" cy="2262188"/>
          </a:xfrm>
          <a:prstGeom prst="bentConnector3">
            <a:avLst>
              <a:gd name="adj1" fmla="val 163225"/>
            </a:avLst>
          </a:prstGeom>
          <a:ln w="38100">
            <a:solidFill>
              <a:srgbClr val="3380E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F46C39-2B9A-4F54-8A45-363B02EA8F7D}"/>
              </a:ext>
            </a:extLst>
          </p:cNvPr>
          <p:cNvCxnSpPr>
            <a:cxnSpLocks/>
          </p:cNvCxnSpPr>
          <p:nvPr/>
        </p:nvCxnSpPr>
        <p:spPr>
          <a:xfrm>
            <a:off x="2921694" y="5567141"/>
            <a:ext cx="1421706" cy="0"/>
          </a:xfrm>
          <a:prstGeom prst="line">
            <a:avLst/>
          </a:prstGeom>
          <a:ln w="38100">
            <a:solidFill>
              <a:srgbClr val="338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D80D589-AA13-459B-95B2-6789C77CA5EE}"/>
              </a:ext>
            </a:extLst>
          </p:cNvPr>
          <p:cNvSpPr/>
          <p:nvPr/>
        </p:nvSpPr>
        <p:spPr>
          <a:xfrm>
            <a:off x="2921694" y="2442945"/>
            <a:ext cx="5260281" cy="290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97A40F-F373-43C0-A461-B3229A7F2DF2}"/>
              </a:ext>
            </a:extLst>
          </p:cNvPr>
          <p:cNvSpPr/>
          <p:nvPr/>
        </p:nvSpPr>
        <p:spPr>
          <a:xfrm>
            <a:off x="2932460" y="3067060"/>
            <a:ext cx="4897202" cy="351957"/>
          </a:xfrm>
          <a:prstGeom prst="rect">
            <a:avLst/>
          </a:prstGeom>
          <a:noFill/>
          <a:ln w="28575">
            <a:solidFill>
              <a:srgbClr val="338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20A13-7046-4236-9E4C-BC53532C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5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D78A-B047-4979-B5EA-AE5ED7C6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B5D5-E502-4FF9-946F-C1A87944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700" y="1413127"/>
            <a:ext cx="6464300" cy="37856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tr-TR" sz="2000" dirty="0">
                <a:latin typeface="Consolas" panose="020B0609020204030204" pitchFamily="49" charset="0"/>
              </a:rPr>
              <a:t>public class JavaApp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public static void main(String[] args)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</a:t>
            </a:r>
            <a:r>
              <a:rPr lang="tr-TR" sz="2000" b="1" dirty="0">
                <a:latin typeface="Consolas" panose="020B0609020204030204" pitchFamily="49" charset="0"/>
              </a:rPr>
              <a:t>MyClass</a:t>
            </a:r>
            <a:r>
              <a:rPr lang="tr-TR" sz="2000" dirty="0">
                <a:latin typeface="Consolas" panose="020B0609020204030204" pitchFamily="49" charset="0"/>
              </a:rPr>
              <a:t>.setData(50);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System.out.println(MyClass.getData());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CAFB5-F85C-49A7-A096-0F3A9D88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B4AEF-E9C1-4532-BEC7-A72A1B22C390}"/>
              </a:ext>
            </a:extLst>
          </p:cNvPr>
          <p:cNvSpPr/>
          <p:nvPr/>
        </p:nvSpPr>
        <p:spPr>
          <a:xfrm>
            <a:off x="25400" y="1426137"/>
            <a:ext cx="5702300" cy="3785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class MyClass{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private </a:t>
            </a:r>
            <a:r>
              <a:rPr lang="tr-TR" sz="2000" b="1" dirty="0">
                <a:latin typeface="Consolas" panose="020B0609020204030204" pitchFamily="49" charset="0"/>
              </a:rPr>
              <a:t>static</a:t>
            </a:r>
            <a:r>
              <a:rPr lang="tr-TR" sz="2000" dirty="0">
                <a:latin typeface="Consolas" panose="020B0609020204030204" pitchFamily="49" charset="0"/>
              </a:rPr>
              <a:t> int data;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public </a:t>
            </a:r>
            <a:r>
              <a:rPr lang="tr-TR" sz="2000" b="1" dirty="0">
                <a:latin typeface="Consolas" panose="020B0609020204030204" pitchFamily="49" charset="0"/>
              </a:rPr>
              <a:t>static</a:t>
            </a:r>
            <a:r>
              <a:rPr lang="tr-TR" sz="2000" dirty="0">
                <a:latin typeface="Consolas" panose="020B0609020204030204" pitchFamily="49" charset="0"/>
              </a:rPr>
              <a:t> void setData(int d)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data = d;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public static int getData()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return data;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C07A7-0143-4A2E-A2A0-C4955ECB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133EA8-F6FC-4A21-930F-C00733F3A8B4}" type="datetime1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58ED5-4031-4BF3-8350-13F0880E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0D6CB4A-656B-4105-91B1-59098DC24878}"/>
              </a:ext>
            </a:extLst>
          </p:cNvPr>
          <p:cNvSpPr/>
          <p:nvPr/>
        </p:nvSpPr>
        <p:spPr>
          <a:xfrm>
            <a:off x="5410200" y="2717701"/>
            <a:ext cx="3733800" cy="3601478"/>
          </a:xfrm>
          <a:custGeom>
            <a:avLst/>
            <a:gdLst>
              <a:gd name="connsiteX0" fmla="*/ 0 w 3733800"/>
              <a:gd name="connsiteY0" fmla="*/ 154084 h 924487"/>
              <a:gd name="connsiteX1" fmla="*/ 154084 w 3733800"/>
              <a:gd name="connsiteY1" fmla="*/ 0 h 924487"/>
              <a:gd name="connsiteX2" fmla="*/ 2178050 w 3733800"/>
              <a:gd name="connsiteY2" fmla="*/ 0 h 924487"/>
              <a:gd name="connsiteX3" fmla="*/ 2028760 w 3733800"/>
              <a:gd name="connsiteY3" fmla="*/ -2676991 h 924487"/>
              <a:gd name="connsiteX4" fmla="*/ 3111500 w 3733800"/>
              <a:gd name="connsiteY4" fmla="*/ 0 h 924487"/>
              <a:gd name="connsiteX5" fmla="*/ 3579716 w 3733800"/>
              <a:gd name="connsiteY5" fmla="*/ 0 h 924487"/>
              <a:gd name="connsiteX6" fmla="*/ 3733800 w 3733800"/>
              <a:gd name="connsiteY6" fmla="*/ 154084 h 924487"/>
              <a:gd name="connsiteX7" fmla="*/ 3733800 w 3733800"/>
              <a:gd name="connsiteY7" fmla="*/ 154081 h 924487"/>
              <a:gd name="connsiteX8" fmla="*/ 3733800 w 3733800"/>
              <a:gd name="connsiteY8" fmla="*/ 154081 h 924487"/>
              <a:gd name="connsiteX9" fmla="*/ 3733800 w 3733800"/>
              <a:gd name="connsiteY9" fmla="*/ 385203 h 924487"/>
              <a:gd name="connsiteX10" fmla="*/ 3733800 w 3733800"/>
              <a:gd name="connsiteY10" fmla="*/ 770403 h 924487"/>
              <a:gd name="connsiteX11" fmla="*/ 3579716 w 3733800"/>
              <a:gd name="connsiteY11" fmla="*/ 924487 h 924487"/>
              <a:gd name="connsiteX12" fmla="*/ 3111500 w 3733800"/>
              <a:gd name="connsiteY12" fmla="*/ 924487 h 924487"/>
              <a:gd name="connsiteX13" fmla="*/ 2178050 w 3733800"/>
              <a:gd name="connsiteY13" fmla="*/ 924487 h 924487"/>
              <a:gd name="connsiteX14" fmla="*/ 2178050 w 3733800"/>
              <a:gd name="connsiteY14" fmla="*/ 924487 h 924487"/>
              <a:gd name="connsiteX15" fmla="*/ 154084 w 3733800"/>
              <a:gd name="connsiteY15" fmla="*/ 924487 h 924487"/>
              <a:gd name="connsiteX16" fmla="*/ 0 w 3733800"/>
              <a:gd name="connsiteY16" fmla="*/ 770403 h 924487"/>
              <a:gd name="connsiteX17" fmla="*/ 0 w 3733800"/>
              <a:gd name="connsiteY17" fmla="*/ 385203 h 924487"/>
              <a:gd name="connsiteX18" fmla="*/ 0 w 3733800"/>
              <a:gd name="connsiteY18" fmla="*/ 154081 h 924487"/>
              <a:gd name="connsiteX19" fmla="*/ 0 w 3733800"/>
              <a:gd name="connsiteY19" fmla="*/ 154081 h 924487"/>
              <a:gd name="connsiteX20" fmla="*/ 0 w 3733800"/>
              <a:gd name="connsiteY20" fmla="*/ 154084 h 924487"/>
              <a:gd name="connsiteX0" fmla="*/ 0 w 3733800"/>
              <a:gd name="connsiteY0" fmla="*/ 2831075 h 3601478"/>
              <a:gd name="connsiteX1" fmla="*/ 154084 w 3733800"/>
              <a:gd name="connsiteY1" fmla="*/ 2676991 h 3601478"/>
              <a:gd name="connsiteX2" fmla="*/ 2769065 w 3733800"/>
              <a:gd name="connsiteY2" fmla="*/ 2676991 h 3601478"/>
              <a:gd name="connsiteX3" fmla="*/ 2028760 w 3733800"/>
              <a:gd name="connsiteY3" fmla="*/ 0 h 3601478"/>
              <a:gd name="connsiteX4" fmla="*/ 3111500 w 3733800"/>
              <a:gd name="connsiteY4" fmla="*/ 2676991 h 3601478"/>
              <a:gd name="connsiteX5" fmla="*/ 3579716 w 3733800"/>
              <a:gd name="connsiteY5" fmla="*/ 2676991 h 3601478"/>
              <a:gd name="connsiteX6" fmla="*/ 3733800 w 3733800"/>
              <a:gd name="connsiteY6" fmla="*/ 2831075 h 3601478"/>
              <a:gd name="connsiteX7" fmla="*/ 3733800 w 3733800"/>
              <a:gd name="connsiteY7" fmla="*/ 2831072 h 3601478"/>
              <a:gd name="connsiteX8" fmla="*/ 3733800 w 3733800"/>
              <a:gd name="connsiteY8" fmla="*/ 2831072 h 3601478"/>
              <a:gd name="connsiteX9" fmla="*/ 3733800 w 3733800"/>
              <a:gd name="connsiteY9" fmla="*/ 3062194 h 3601478"/>
              <a:gd name="connsiteX10" fmla="*/ 3733800 w 3733800"/>
              <a:gd name="connsiteY10" fmla="*/ 3447394 h 3601478"/>
              <a:gd name="connsiteX11" fmla="*/ 3579716 w 3733800"/>
              <a:gd name="connsiteY11" fmla="*/ 3601478 h 3601478"/>
              <a:gd name="connsiteX12" fmla="*/ 3111500 w 3733800"/>
              <a:gd name="connsiteY12" fmla="*/ 3601478 h 3601478"/>
              <a:gd name="connsiteX13" fmla="*/ 2178050 w 3733800"/>
              <a:gd name="connsiteY13" fmla="*/ 3601478 h 3601478"/>
              <a:gd name="connsiteX14" fmla="*/ 2178050 w 3733800"/>
              <a:gd name="connsiteY14" fmla="*/ 3601478 h 3601478"/>
              <a:gd name="connsiteX15" fmla="*/ 154084 w 3733800"/>
              <a:gd name="connsiteY15" fmla="*/ 3601478 h 3601478"/>
              <a:gd name="connsiteX16" fmla="*/ 0 w 3733800"/>
              <a:gd name="connsiteY16" fmla="*/ 3447394 h 3601478"/>
              <a:gd name="connsiteX17" fmla="*/ 0 w 3733800"/>
              <a:gd name="connsiteY17" fmla="*/ 3062194 h 3601478"/>
              <a:gd name="connsiteX18" fmla="*/ 0 w 3733800"/>
              <a:gd name="connsiteY18" fmla="*/ 2831072 h 3601478"/>
              <a:gd name="connsiteX19" fmla="*/ 0 w 3733800"/>
              <a:gd name="connsiteY19" fmla="*/ 2831072 h 3601478"/>
              <a:gd name="connsiteX20" fmla="*/ 0 w 3733800"/>
              <a:gd name="connsiteY20" fmla="*/ 2831075 h 360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33800" h="3601478">
                <a:moveTo>
                  <a:pt x="0" y="2831075"/>
                </a:moveTo>
                <a:cubicBezTo>
                  <a:pt x="0" y="2745977"/>
                  <a:pt x="68986" y="2676991"/>
                  <a:pt x="154084" y="2676991"/>
                </a:cubicBezTo>
                <a:lnTo>
                  <a:pt x="2769065" y="2676991"/>
                </a:lnTo>
                <a:lnTo>
                  <a:pt x="2028760" y="0"/>
                </a:lnTo>
                <a:lnTo>
                  <a:pt x="3111500" y="2676991"/>
                </a:lnTo>
                <a:lnTo>
                  <a:pt x="3579716" y="2676991"/>
                </a:lnTo>
                <a:cubicBezTo>
                  <a:pt x="3664814" y="2676991"/>
                  <a:pt x="3733800" y="2745977"/>
                  <a:pt x="3733800" y="2831075"/>
                </a:cubicBezTo>
                <a:lnTo>
                  <a:pt x="3733800" y="2831072"/>
                </a:lnTo>
                <a:lnTo>
                  <a:pt x="3733800" y="2831072"/>
                </a:lnTo>
                <a:lnTo>
                  <a:pt x="3733800" y="3062194"/>
                </a:lnTo>
                <a:lnTo>
                  <a:pt x="3733800" y="3447394"/>
                </a:lnTo>
                <a:cubicBezTo>
                  <a:pt x="3733800" y="3532492"/>
                  <a:pt x="3664814" y="3601478"/>
                  <a:pt x="3579716" y="3601478"/>
                </a:cubicBezTo>
                <a:lnTo>
                  <a:pt x="3111500" y="3601478"/>
                </a:lnTo>
                <a:lnTo>
                  <a:pt x="2178050" y="3601478"/>
                </a:lnTo>
                <a:lnTo>
                  <a:pt x="2178050" y="3601478"/>
                </a:lnTo>
                <a:lnTo>
                  <a:pt x="154084" y="3601478"/>
                </a:lnTo>
                <a:cubicBezTo>
                  <a:pt x="68986" y="3601478"/>
                  <a:pt x="0" y="3532492"/>
                  <a:pt x="0" y="3447394"/>
                </a:cubicBezTo>
                <a:lnTo>
                  <a:pt x="0" y="3062194"/>
                </a:lnTo>
                <a:lnTo>
                  <a:pt x="0" y="2831072"/>
                </a:lnTo>
                <a:lnTo>
                  <a:pt x="0" y="2831072"/>
                </a:lnTo>
                <a:lnTo>
                  <a:pt x="0" y="2831075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No need to create an object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7740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924A-568D-4541-8D6F-39ECFE5C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We know the static keyword now.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So, why is the main method static?</a:t>
            </a:r>
            <a:endParaRPr lang="tr-TR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00BA8-ED4C-4E24-B3C9-D0075870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6EAB52-C4F4-4B81-91A2-9D11D210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5D58C-6818-4B59-AB01-CE3869FE78F5}" type="datetime1">
              <a:rPr lang="en-US" smtClean="0"/>
              <a:t>11/6/2022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B01732-4F90-46AF-817D-A05A4B45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EF1449-A48A-4062-9605-184BAC884EBF}"/>
              </a:ext>
            </a:extLst>
          </p:cNvPr>
          <p:cNvSpPr/>
          <p:nvPr/>
        </p:nvSpPr>
        <p:spPr>
          <a:xfrm>
            <a:off x="2895600" y="52971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public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main(</a:t>
            </a:r>
            <a:r>
              <a:rPr lang="tr-TR" dirty="0" err="1"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[] </a:t>
            </a:r>
            <a:r>
              <a:rPr lang="tr-TR" dirty="0" err="1">
                <a:latin typeface="Consolas" panose="020B0609020204030204" pitchFamily="49" charset="0"/>
              </a:rPr>
              <a:t>args</a:t>
            </a:r>
            <a:r>
              <a:rPr lang="tr-TR" dirty="0">
                <a:latin typeface="Consolas" panose="020B0609020204030204" pitchFamily="49" charset="0"/>
              </a:rPr>
              <a:t>) 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59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8B4B-7365-4D6B-B616-CD581ECC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"/>
            <a:ext cx="9982200" cy="1325563"/>
          </a:xfrm>
        </p:spPr>
        <p:txBody>
          <a:bodyPr/>
          <a:lstStyle/>
          <a:p>
            <a:pPr lvl="1"/>
            <a:r>
              <a:rPr lang="en-US" sz="4000" dirty="0">
                <a:latin typeface="Goudy Sans Medium"/>
              </a:rPr>
              <a:t>Exercise: Working with multiple object types</a:t>
            </a:r>
            <a:endParaRPr lang="tr-TR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E4ED-7460-40D7-BE95-6151E64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BF97F-FF56-41EB-A148-52852A97F2CB}" type="datetime1">
              <a:rPr lang="en-US" altLang="en-US" smtClean="0"/>
              <a:t>11/6/2022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3BBB6-8B95-4EA5-BB82-263C21A8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D70C4-D328-4629-87A9-57B2DB1C3C47}"/>
              </a:ext>
            </a:extLst>
          </p:cNvPr>
          <p:cNvSpPr txBox="1"/>
          <p:nvPr/>
        </p:nvSpPr>
        <p:spPr>
          <a:xfrm>
            <a:off x="228600" y="5479255"/>
            <a:ext cx="1181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two Post Offices; one to send and another to receive posts. To send a post, first we need to create one. Lets create them. </a:t>
            </a:r>
            <a:endParaRPr lang="tr-T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2154BD-B9ED-42D4-B0DD-BB678B511875}"/>
              </a:ext>
            </a:extLst>
          </p:cNvPr>
          <p:cNvGrpSpPr/>
          <p:nvPr/>
        </p:nvGrpSpPr>
        <p:grpSpPr>
          <a:xfrm>
            <a:off x="1219200" y="1099740"/>
            <a:ext cx="8864600" cy="4241205"/>
            <a:chOff x="1828800" y="1610059"/>
            <a:chExt cx="8784987" cy="45529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C8A6F4-F7A3-4FE0-95A4-B52C483FB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1610059"/>
              <a:ext cx="8784987" cy="455295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C4831C-AA1A-47C7-9152-211899029BE0}"/>
                </a:ext>
              </a:extLst>
            </p:cNvPr>
            <p:cNvSpPr txBox="1"/>
            <p:nvPr/>
          </p:nvSpPr>
          <p:spPr>
            <a:xfrm>
              <a:off x="3810000" y="3626845"/>
              <a:ext cx="572593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Post</a:t>
              </a:r>
              <a:endParaRPr lang="tr-TR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8D596-06EA-4B3D-87E6-C66DF589D951}"/>
                </a:ext>
              </a:extLst>
            </p:cNvPr>
            <p:cNvSpPr txBox="1"/>
            <p:nvPr/>
          </p:nvSpPr>
          <p:spPr>
            <a:xfrm>
              <a:off x="2429523" y="5015146"/>
              <a:ext cx="492443" cy="276999"/>
            </a:xfrm>
            <a:prstGeom prst="rect">
              <a:avLst/>
            </a:prstGeom>
            <a:solidFill>
              <a:srgbClr val="F7F7F7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Post</a:t>
              </a:r>
              <a:endParaRPr lang="tr-TR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BE2F21-FFB9-45B5-AEC9-D9A409BBA177}"/>
                </a:ext>
              </a:extLst>
            </p:cNvPr>
            <p:cNvSpPr txBox="1"/>
            <p:nvPr/>
          </p:nvSpPr>
          <p:spPr>
            <a:xfrm>
              <a:off x="7942556" y="4797623"/>
              <a:ext cx="1968982" cy="330400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void send(Post post)        </a:t>
              </a:r>
              <a:endParaRPr lang="tr-T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1FB8E3-5236-44DB-A760-4E09C87D0879}"/>
                </a:ext>
              </a:extLst>
            </p:cNvPr>
            <p:cNvSpPr txBox="1"/>
            <p:nvPr/>
          </p:nvSpPr>
          <p:spPr>
            <a:xfrm>
              <a:off x="7943349" y="5029200"/>
              <a:ext cx="2104713" cy="330400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void receive(Post post)       </a:t>
              </a:r>
              <a:endParaRPr lang="tr-T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6F5D8-C376-4645-A44F-26E94651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8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4AE7-F843-474F-B9DF-5128DA34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Types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170D-FCAF-4A2E-A256-AA4D3792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7924800" cy="4495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An </a:t>
            </a:r>
            <a:r>
              <a:rPr lang="en-US" sz="2400" i="1" dirty="0" err="1"/>
              <a:t>enum</a:t>
            </a:r>
            <a:r>
              <a:rPr lang="en-US" sz="2400" i="1" dirty="0"/>
              <a:t> type</a:t>
            </a:r>
            <a:r>
              <a:rPr lang="en-US" sz="2400" dirty="0"/>
              <a:t> is a special data type that enables for a variable to be </a:t>
            </a:r>
            <a:r>
              <a:rPr lang="en-US" sz="2400" b="1" u="sng" dirty="0"/>
              <a:t>a set of predefined constants. </a:t>
            </a:r>
          </a:p>
          <a:p>
            <a:r>
              <a:rPr lang="en-US" sz="2400" dirty="0"/>
              <a:t>The variable must be equal to one of the values that have been predefined for it. </a:t>
            </a:r>
          </a:p>
          <a:p>
            <a:r>
              <a:rPr lang="en-US" sz="2400" dirty="0"/>
              <a:t>Common examples include compass directions (values of NORTH, SOUTH, EAST, and WEST), the days of the week, months, seasons etc.</a:t>
            </a:r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53DC1-01B1-4D3A-8CDE-318F73A5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FB37CA-6541-4C2E-AA48-7715B5B21C09}" type="datetime1">
              <a:rPr lang="en-US" altLang="en-US" smtClean="0"/>
              <a:t>11/6/2022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E637D-65FB-409F-8E13-6FFD1F4A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29561-35A0-45EB-BC07-FF9349EBAC3F}"/>
              </a:ext>
            </a:extLst>
          </p:cNvPr>
          <p:cNvSpPr/>
          <p:nvPr/>
        </p:nvSpPr>
        <p:spPr>
          <a:xfrm>
            <a:off x="8738558" y="1419285"/>
            <a:ext cx="2934494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Day {</a:t>
            </a:r>
          </a:p>
          <a:p>
            <a:r>
              <a:rPr lang="en-US" dirty="0">
                <a:latin typeface="Consolas" panose="020B0609020204030204" pitchFamily="49" charset="0"/>
              </a:rPr>
              <a:t>SUNDAY, </a:t>
            </a:r>
          </a:p>
          <a:p>
            <a:r>
              <a:rPr lang="en-US" dirty="0">
                <a:latin typeface="Consolas" panose="020B0609020204030204" pitchFamily="49" charset="0"/>
              </a:rPr>
              <a:t>MONDAY, </a:t>
            </a:r>
          </a:p>
          <a:p>
            <a:r>
              <a:rPr lang="en-US" dirty="0">
                <a:latin typeface="Consolas" panose="020B0609020204030204" pitchFamily="49" charset="0"/>
              </a:rPr>
              <a:t>TUESDAY, </a:t>
            </a:r>
          </a:p>
          <a:p>
            <a:r>
              <a:rPr lang="en-US" dirty="0">
                <a:latin typeface="Consolas" panose="020B0609020204030204" pitchFamily="49" charset="0"/>
              </a:rPr>
              <a:t>WEDNESDAY,</a:t>
            </a:r>
          </a:p>
          <a:p>
            <a:r>
              <a:rPr lang="en-US" dirty="0">
                <a:latin typeface="Consolas" panose="020B0609020204030204" pitchFamily="49" charset="0"/>
              </a:rPr>
              <a:t>THURSDAY, </a:t>
            </a:r>
          </a:p>
          <a:p>
            <a:r>
              <a:rPr lang="en-US" dirty="0">
                <a:latin typeface="Consolas" panose="020B0609020204030204" pitchFamily="49" charset="0"/>
              </a:rPr>
              <a:t>FRIDAY, </a:t>
            </a:r>
          </a:p>
          <a:p>
            <a:r>
              <a:rPr lang="en-US" dirty="0">
                <a:latin typeface="Consolas" panose="020B0609020204030204" pitchFamily="49" charset="0"/>
              </a:rPr>
              <a:t>SATURDAY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//simple </a:t>
            </a:r>
            <a:r>
              <a:rPr lang="en-US" dirty="0" err="1">
                <a:latin typeface="Consolas" panose="020B0609020204030204" pitchFamily="49" charset="0"/>
              </a:rPr>
              <a:t>enum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CEE3CE-6DE1-4767-864A-6779C4DEE90E}"/>
              </a:ext>
            </a:extLst>
          </p:cNvPr>
          <p:cNvSpPr txBox="1">
            <a:spLocks/>
          </p:cNvSpPr>
          <p:nvPr/>
        </p:nvSpPr>
        <p:spPr bwMode="auto">
          <a:xfrm>
            <a:off x="8738558" y="624110"/>
            <a:ext cx="6763635" cy="128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Syntax</a:t>
            </a:r>
            <a:endParaRPr lang="tr-T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A26B-0DDC-4D56-A591-F6570C2C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5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3943-FB70-4461-BC3C-314DCEF1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Types with Constructor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32FD-5487-4BB0-AB89-28CC45911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2249849"/>
            <a:ext cx="5411788" cy="40274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sz="2000" dirty="0">
                <a:latin typeface="Consolas" panose="020B0609020204030204" pitchFamily="49" charset="0"/>
              </a:rPr>
              <a:t> Branch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MATH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(001),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PHYSICS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(002), 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GEOMETY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(003)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private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fieldId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tr-TR" sz="2000" dirty="0">
                <a:latin typeface="Consolas" panose="020B0609020204030204" pitchFamily="49" charset="0"/>
              </a:rPr>
              <a:t>Branch(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</a:rPr>
              <a:t> fieldId){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this.</a:t>
            </a: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fieldId</a:t>
            </a:r>
            <a:r>
              <a:rPr lang="tr-TR" sz="2000" dirty="0">
                <a:latin typeface="Consolas" panose="020B0609020204030204" pitchFamily="49" charset="0"/>
              </a:rPr>
              <a:t> =fieldId;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}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87AB2-09A0-466D-9825-72284CC3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8B76B1-66BC-42A4-888D-CD14C40C1622}" type="datetime1">
              <a:rPr lang="en-US" altLang="en-US" smtClean="0"/>
              <a:t>11/6/2022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772C4-2277-4023-B065-B1D9E1B4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6E0EC-F041-45CB-A975-80D3104B628A}"/>
              </a:ext>
            </a:extLst>
          </p:cNvPr>
          <p:cNvSpPr/>
          <p:nvPr/>
        </p:nvSpPr>
        <p:spPr>
          <a:xfrm>
            <a:off x="531812" y="1304835"/>
            <a:ext cx="11279187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 Java </a:t>
            </a:r>
            <a:r>
              <a:rPr lang="en-US" sz="2400" dirty="0" err="1"/>
              <a:t>enum</a:t>
            </a:r>
            <a:r>
              <a:rPr lang="en-US" sz="2400" dirty="0"/>
              <a:t> type </a:t>
            </a:r>
            <a:r>
              <a:rPr lang="en-US" sz="2400" dirty="0">
                <a:solidFill>
                  <a:schemeClr val="tx1"/>
                </a:solidFill>
              </a:rPr>
              <a:t>can have a </a:t>
            </a:r>
            <a:r>
              <a:rPr lang="en-US" sz="2400" u="sng" dirty="0">
                <a:solidFill>
                  <a:schemeClr val="tx1"/>
                </a:solidFill>
              </a:rPr>
              <a:t>private constructor </a:t>
            </a:r>
            <a:r>
              <a:rPr lang="en-US" sz="2400" dirty="0"/>
              <a:t>that can be </a:t>
            </a:r>
            <a:r>
              <a:rPr lang="en-US" sz="2400" u="sng" dirty="0"/>
              <a:t>used to initialize instance variables(attributes).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9CF96-0AFC-40A3-B92D-5D249AA4F5DE}"/>
              </a:ext>
            </a:extLst>
          </p:cNvPr>
          <p:cNvGrpSpPr/>
          <p:nvPr/>
        </p:nvGrpSpPr>
        <p:grpSpPr>
          <a:xfrm>
            <a:off x="1524000" y="3017106"/>
            <a:ext cx="2514600" cy="2057400"/>
            <a:chOff x="1143000" y="3481387"/>
            <a:chExt cx="2514600" cy="2057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3C0A6AE-062F-40AF-8D7D-42E0AB7E018B}"/>
                </a:ext>
              </a:extLst>
            </p:cNvPr>
            <p:cNvCxnSpPr/>
            <p:nvPr/>
          </p:nvCxnSpPr>
          <p:spPr>
            <a:xfrm>
              <a:off x="1143000" y="5538787"/>
              <a:ext cx="2514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DB574D8-E28B-4268-8F92-D3402246D3C8}"/>
                </a:ext>
              </a:extLst>
            </p:cNvPr>
            <p:cNvCxnSpPr/>
            <p:nvPr/>
          </p:nvCxnSpPr>
          <p:spPr>
            <a:xfrm>
              <a:off x="2514319" y="5462587"/>
              <a:ext cx="881351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61A92C5-C19C-4B8B-9AEA-42F757B87CEF}"/>
                </a:ext>
              </a:extLst>
            </p:cNvPr>
            <p:cNvCxnSpPr/>
            <p:nvPr/>
          </p:nvCxnSpPr>
          <p:spPr>
            <a:xfrm>
              <a:off x="1752600" y="3481387"/>
              <a:ext cx="37377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8D4044-01BC-4442-BC13-34A093FB42E6}"/>
                </a:ext>
              </a:extLst>
            </p:cNvPr>
            <p:cNvCxnSpPr/>
            <p:nvPr/>
          </p:nvCxnSpPr>
          <p:spPr>
            <a:xfrm>
              <a:off x="2126379" y="3862387"/>
              <a:ext cx="37377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E9F2076-E7A9-4068-A3A7-8D23FD40A87D}"/>
                </a:ext>
              </a:extLst>
            </p:cNvPr>
            <p:cNvCxnSpPr/>
            <p:nvPr/>
          </p:nvCxnSpPr>
          <p:spPr>
            <a:xfrm>
              <a:off x="2140540" y="4264653"/>
              <a:ext cx="37377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86E38-70B0-4D71-8782-2B7F846FF1A7}"/>
              </a:ext>
            </a:extLst>
          </p:cNvPr>
          <p:cNvSpPr/>
          <p:nvPr/>
        </p:nvSpPr>
        <p:spPr>
          <a:xfrm>
            <a:off x="6563464" y="3576891"/>
            <a:ext cx="510381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Looping through </a:t>
            </a: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items</a:t>
            </a:r>
          </a:p>
          <a:p>
            <a:r>
              <a:rPr lang="tr-TR" dirty="0">
                <a:latin typeface="Consolas" panose="020B0609020204030204" pitchFamily="49" charset="0"/>
              </a:rPr>
              <a:t>Branch</a:t>
            </a:r>
            <a:r>
              <a:rPr lang="en-US" dirty="0">
                <a:latin typeface="Consolas" panose="020B0609020204030204" pitchFamily="49" charset="0"/>
              </a:rPr>
              <a:t>[] brunches= </a:t>
            </a:r>
            <a:r>
              <a:rPr lang="tr-TR" dirty="0">
                <a:latin typeface="Consolas" panose="020B0609020204030204" pitchFamily="49" charset="0"/>
              </a:rPr>
              <a:t>Branch</a:t>
            </a:r>
            <a:r>
              <a:rPr lang="tr-TR" dirty="0"/>
              <a:t>.</a:t>
            </a:r>
            <a:r>
              <a:rPr lang="tr-TR" b="1" dirty="0"/>
              <a:t>values</a:t>
            </a:r>
            <a:r>
              <a:rPr lang="tr-TR" dirty="0"/>
              <a:t>()</a:t>
            </a:r>
            <a:r>
              <a:rPr lang="en-US" dirty="0"/>
              <a:t> ;</a:t>
            </a:r>
          </a:p>
          <a:p>
            <a:endParaRPr lang="en-US" dirty="0"/>
          </a:p>
          <a:p>
            <a:r>
              <a:rPr lang="tr-TR" dirty="0"/>
              <a:t>for(</a:t>
            </a:r>
            <a:r>
              <a:rPr lang="tr-TR" dirty="0">
                <a:latin typeface="Consolas" panose="020B0609020204030204" pitchFamily="49" charset="0"/>
              </a:rPr>
              <a:t>Branch</a:t>
            </a:r>
            <a:r>
              <a:rPr lang="tr-TR" dirty="0"/>
              <a:t> </a:t>
            </a:r>
            <a:r>
              <a:rPr lang="en-US" dirty="0"/>
              <a:t>b</a:t>
            </a:r>
            <a:r>
              <a:rPr lang="tr-TR" dirty="0"/>
              <a:t> : </a:t>
            </a:r>
            <a:r>
              <a:rPr lang="en-US" dirty="0">
                <a:latin typeface="Consolas" panose="020B0609020204030204" pitchFamily="49" charset="0"/>
              </a:rPr>
              <a:t>brunches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tr-TR" dirty="0"/>
              <a:t>{</a:t>
            </a:r>
          </a:p>
          <a:p>
            <a:r>
              <a:rPr lang="tr-TR" dirty="0"/>
              <a:t>    System.out.println(</a:t>
            </a:r>
            <a:r>
              <a:rPr lang="en-US" dirty="0"/>
              <a:t>b</a:t>
            </a:r>
            <a:r>
              <a:rPr lang="tr-TR" dirty="0"/>
              <a:t>);</a:t>
            </a:r>
          </a:p>
          <a:p>
            <a:r>
              <a:rPr lang="tr-TR" dirty="0"/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0A57A-F116-4947-B77A-61F8236CAD78}"/>
              </a:ext>
            </a:extLst>
          </p:cNvPr>
          <p:cNvSpPr/>
          <p:nvPr/>
        </p:nvSpPr>
        <p:spPr>
          <a:xfrm>
            <a:off x="6551075" y="2731751"/>
            <a:ext cx="5411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values()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method can be used to return all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values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present inside 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enum</a:t>
            </a:r>
            <a:endParaRPr lang="tr-T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E53101-7C31-4A17-AC21-11EAFFFC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3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B59E1F-AA01-429F-9EBF-54DF23172E46}"/>
              </a:ext>
            </a:extLst>
          </p:cNvPr>
          <p:cNvSpPr/>
          <p:nvPr/>
        </p:nvSpPr>
        <p:spPr>
          <a:xfrm>
            <a:off x="514350" y="1539291"/>
            <a:ext cx="11163300" cy="5078313"/>
          </a:xfrm>
          <a:prstGeom prst="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dirty="0">
                <a:latin typeface="Consolas" panose="020B0609020204030204" pitchFamily="49" charset="0"/>
              </a:rPr>
              <a:t> CompanyName{</a:t>
            </a:r>
          </a:p>
          <a:p>
            <a:r>
              <a:rPr lang="tr-TR" dirty="0">
                <a:latin typeface="Consolas" panose="020B0609020204030204" pitchFamily="49" charset="0"/>
              </a:rPr>
              <a:t>GOOGLE(</a:t>
            </a:r>
            <a:r>
              <a:rPr lang="en-US" dirty="0">
                <a:latin typeface="Consolas" panose="020B0609020204030204" pitchFamily="49" charset="0"/>
              </a:rPr>
              <a:t>1995, </a:t>
            </a:r>
            <a:r>
              <a:rPr lang="tr-TR" dirty="0">
                <a:latin typeface="Consolas" panose="020B0609020204030204" pitchFamily="49" charset="0"/>
              </a:rPr>
              <a:t>"Google was founded in 1998 by Larry Page and Sergey Brin while"),</a:t>
            </a:r>
          </a:p>
          <a:p>
            <a:r>
              <a:rPr lang="tr-TR" dirty="0">
                <a:latin typeface="Consolas" panose="020B0609020204030204" pitchFamily="49" charset="0"/>
              </a:rPr>
              <a:t>MICROSOFT(</a:t>
            </a:r>
            <a:r>
              <a:rPr lang="en-US" dirty="0">
                <a:latin typeface="Consolas" panose="020B0609020204030204" pitchFamily="49" charset="0"/>
              </a:rPr>
              <a:t>1975, </a:t>
            </a:r>
            <a:r>
              <a:rPr lang="tr-TR" dirty="0">
                <a:latin typeface="Consolas" panose="020B0609020204030204" pitchFamily="49" charset="0"/>
              </a:rPr>
              <a:t>"Microsoft Corporation is a technology company with headquarters in Redmond, Washington");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final private </a:t>
            </a:r>
            <a:r>
              <a:rPr lang="tr-TR" dirty="0">
                <a:latin typeface="Consolas" panose="020B0609020204030204" pitchFamily="49" charset="0"/>
              </a:rPr>
              <a:t>String description;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private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createdYear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dirty="0">
                <a:latin typeface="Consolas" panose="020B0609020204030204" pitchFamily="49" charset="0"/>
              </a:rPr>
              <a:t> CompanyNames(</a:t>
            </a: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cYear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tr-TR" dirty="0">
                <a:latin typeface="Consolas" panose="020B0609020204030204" pitchFamily="49" charset="0"/>
              </a:rPr>
              <a:t>String desc) {</a:t>
            </a:r>
          </a:p>
          <a:p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dirty="0">
                <a:latin typeface="Consolas" panose="020B0609020204030204" pitchFamily="49" charset="0"/>
              </a:rPr>
              <a:t>.description = desc;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.createdYear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cYear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r>
              <a:rPr lang="tr-TR" dirty="0">
                <a:latin typeface="Consolas" panose="020B0609020204030204" pitchFamily="49" charset="0"/>
              </a:rPr>
              <a:t>    </a:t>
            </a:r>
          </a:p>
          <a:p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latin typeface="Consolas" panose="020B0609020204030204" pitchFamily="49" charset="0"/>
              </a:rPr>
              <a:t> String getDescription(){</a:t>
            </a:r>
          </a:p>
          <a:p>
            <a:r>
              <a:rPr lang="tr-TR" dirty="0">
                <a:latin typeface="Consolas" panose="020B0609020204030204" pitchFamily="49" charset="0"/>
              </a:rPr>
              <a:t>        return this.description;</a:t>
            </a:r>
          </a:p>
          <a:p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910D8-3597-4277-9EE7-A4F0503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types with Classes: </a:t>
            </a:r>
            <a:r>
              <a:rPr lang="en-US" sz="3600" dirty="0"/>
              <a:t>Making CompanyName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A6358-AE8D-4368-BC12-1EC6EA7A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A9645A-0DC8-4EBA-9B3E-B6FAB0BB8D55}" type="datetime1">
              <a:rPr lang="en-US" altLang="en-US" smtClean="0"/>
              <a:t>11/6/2022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36651-595C-4527-93A8-624E1837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04BA2-314C-434F-9908-68640461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976D-9A40-45CC-BCC2-82B585D9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Lets move to IDE!</a:t>
            </a:r>
            <a:br>
              <a:rPr lang="tr-TR" dirty="0"/>
            </a:b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A6F9-BEA7-4A19-96D9-FC31CACC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96CD5-9BAD-41AA-B5D3-2DC8568CE847}" type="datetime1">
              <a:rPr lang="en-US" altLang="en-US" smtClean="0"/>
              <a:t>11/6/2022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8F64D-1409-481B-98C6-96C6A323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D3D00-039F-4C7B-857A-5520CB5D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43000"/>
            <a:ext cx="9596382" cy="5349875"/>
          </a:xfrm>
          <a:prstGeom prst="roundRect">
            <a:avLst>
              <a:gd name="adj" fmla="val 464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3D87B-E3A1-4C02-9622-1E1FE0B9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897B3-85CD-46E1-884C-16EA51402319}"/>
              </a:ext>
            </a:extLst>
          </p:cNvPr>
          <p:cNvSpPr txBox="1"/>
          <p:nvPr/>
        </p:nvSpPr>
        <p:spPr>
          <a:xfrm>
            <a:off x="4884683" y="4617330"/>
            <a:ext cx="2354317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Employee[] employees</a:t>
            </a:r>
            <a:endParaRPr lang="tr-TR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1CF5D-191B-4C16-8A28-4509FB8DA4D2}"/>
              </a:ext>
            </a:extLst>
          </p:cNvPr>
          <p:cNvSpPr txBox="1"/>
          <p:nvPr/>
        </p:nvSpPr>
        <p:spPr>
          <a:xfrm>
            <a:off x="4900449" y="5516077"/>
            <a:ext cx="3467100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Company(CompanyName </a:t>
            </a:r>
            <a:r>
              <a:rPr lang="en-US" sz="1000" b="1" dirty="0" err="1"/>
              <a:t>cName</a:t>
            </a:r>
            <a:r>
              <a:rPr lang="en-US" sz="1000" b="1" dirty="0"/>
              <a:t>, Employee[] emps)</a:t>
            </a:r>
            <a:endParaRPr lang="tr-TR" sz="1000" b="1" dirty="0"/>
          </a:p>
        </p:txBody>
      </p:sp>
    </p:spTree>
    <p:extLst>
      <p:ext uri="{BB962C8B-B14F-4D97-AF65-F5344CB8AC3E}">
        <p14:creationId xmlns:p14="http://schemas.microsoft.com/office/powerpoint/2010/main" val="125282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9672-A76F-4F23-AC6B-C16F49BF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BB1F8C-2450-4CF4-8407-10E5E91B8098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7245-7DA5-404B-B4B1-4F8B53AE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13BE9-3D1B-4523-BA6C-C6E5D5AC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2E47B46-5393-491A-8EF8-8937CA88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HW-&gt;Multi-class Example: </a:t>
            </a:r>
            <a:r>
              <a:rPr lang="en-US" sz="2800" dirty="0"/>
              <a:t>Using one object in another class as an attribute</a:t>
            </a:r>
            <a:endParaRPr lang="tr-T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BF07E0-086C-DE5F-ACD8-E51CE30A9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387" y="1825625"/>
            <a:ext cx="6835226" cy="4351338"/>
          </a:xfrm>
        </p:spPr>
      </p:pic>
    </p:spTree>
    <p:extLst>
      <p:ext uri="{BB962C8B-B14F-4D97-AF65-F5344CB8AC3E}">
        <p14:creationId xmlns:p14="http://schemas.microsoft.com/office/powerpoint/2010/main" val="538133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38D1-CEE8-48D3-B097-BD304848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Exercise-1: static keyword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CE61-D4E4-4D80-B072-273717E8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10820400" cy="4351338"/>
          </a:xfrm>
        </p:spPr>
        <p:txBody>
          <a:bodyPr/>
          <a:lstStyle/>
          <a:p>
            <a:r>
              <a:rPr lang="en-US" sz="3200" dirty="0"/>
              <a:t>Create a Circle class, where</a:t>
            </a:r>
          </a:p>
          <a:p>
            <a:pPr lvl="1"/>
            <a:r>
              <a:rPr lang="en-US" sz="2800" dirty="0"/>
              <a:t>declare a private constant  double variable PI has value of 3,141519</a:t>
            </a:r>
          </a:p>
          <a:p>
            <a:pPr lvl="1"/>
            <a:r>
              <a:rPr lang="en-US" sz="2800" dirty="0"/>
              <a:t>declare a private variable called double radius.</a:t>
            </a:r>
          </a:p>
          <a:p>
            <a:pPr lvl="1"/>
            <a:r>
              <a:rPr lang="en-US" sz="2800" dirty="0"/>
              <a:t>class constructor will have an argument to set radius.</a:t>
            </a:r>
          </a:p>
          <a:p>
            <a:pPr lvl="1"/>
            <a:r>
              <a:rPr lang="en-US" sz="2800" dirty="0"/>
              <a:t>declare a method called </a:t>
            </a:r>
            <a:r>
              <a:rPr lang="en-US" sz="2800" dirty="0" err="1"/>
              <a:t>computeArea</a:t>
            </a:r>
            <a:r>
              <a:rPr lang="en-US" sz="2800" dirty="0"/>
              <a:t>() to compute area of a circle object.</a:t>
            </a:r>
          </a:p>
          <a:p>
            <a:pPr lvl="1"/>
            <a:r>
              <a:rPr lang="en-US" sz="2800" dirty="0"/>
              <a:t>create 3 different circle instances, with radiuses 5, 10, 15. </a:t>
            </a:r>
          </a:p>
          <a:p>
            <a:pPr lvl="1"/>
            <a:r>
              <a:rPr lang="en-US" sz="2800" dirty="0"/>
              <a:t>print all the areas using a foreach loop.</a:t>
            </a:r>
          </a:p>
          <a:p>
            <a:pPr lvl="1"/>
            <a:endParaRPr lang="en-US" sz="2800" dirty="0"/>
          </a:p>
          <a:p>
            <a:pPr lvl="1"/>
            <a:endParaRPr lang="tr-TR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480E0-C2C9-4614-8929-F28A988A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A08FB5-7EB8-4765-AC22-7D7ACDD3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35BDD-D2E3-4C3E-8138-B8D9122DAE4D}" type="datetime1">
              <a:rPr lang="en-US" smtClean="0"/>
              <a:t>11/6/2022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831751-D2D1-4C05-AB1F-0231DED2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4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165F-509C-4337-8D6A-676608BC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tr-T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2E135E-31F6-417C-8372-44999C56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47" y="2171923"/>
            <a:ext cx="4804210" cy="300264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try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//statements may cause an exception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catch</a:t>
            </a:r>
            <a:r>
              <a:rPr lang="en-US" dirty="0"/>
              <a:t> (Exception(type) e(object))‏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//error handling code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DD52-DB21-4E9A-8642-E8F95629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1B910-6311-4410-BCBB-AAC18C2AB90A}" type="datetime1">
              <a:rPr lang="en-US" altLang="en-US" smtClean="0"/>
              <a:t>11/6/2022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68519-29CF-4565-98E1-3168781D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6CDA1-C17F-4E3E-90D1-821FB55780E8}"/>
              </a:ext>
            </a:extLst>
          </p:cNvPr>
          <p:cNvSpPr txBox="1"/>
          <p:nvPr/>
        </p:nvSpPr>
        <p:spPr>
          <a:xfrm>
            <a:off x="872429" y="1694465"/>
            <a:ext cx="29718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SYNTAX</a:t>
            </a:r>
            <a:endParaRPr lang="tr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EA053-C631-4BB3-8A3D-30C317F22F8E}"/>
              </a:ext>
            </a:extLst>
          </p:cNvPr>
          <p:cNvSpPr txBox="1"/>
          <p:nvPr/>
        </p:nvSpPr>
        <p:spPr>
          <a:xfrm>
            <a:off x="5903761" y="1688125"/>
            <a:ext cx="29718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USAGE</a:t>
            </a:r>
            <a:endParaRPr lang="tr-T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3D74B9-478E-49B6-A6C1-17F78EE7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68" y="2093779"/>
            <a:ext cx="6641586" cy="44070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779F33-DED3-4034-9E9C-1376EF60750E}"/>
              </a:ext>
            </a:extLst>
          </p:cNvPr>
          <p:cNvSpPr/>
          <p:nvPr/>
        </p:nvSpPr>
        <p:spPr>
          <a:xfrm>
            <a:off x="5891416" y="2626644"/>
            <a:ext cx="596829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86E0E3-1453-421E-99C3-9EBA5E92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290" y="2841339"/>
            <a:ext cx="5130764" cy="20878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C17A00A-6A6B-40D7-A16B-9CE00325EA58}"/>
              </a:ext>
            </a:extLst>
          </p:cNvPr>
          <p:cNvSpPr/>
          <p:nvPr/>
        </p:nvSpPr>
        <p:spPr>
          <a:xfrm>
            <a:off x="5891416" y="5769977"/>
            <a:ext cx="6304938" cy="54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B86BA1-0716-448F-8F93-C7EC8381B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19" y="5870910"/>
            <a:ext cx="6658935" cy="399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7811EC-F79F-461D-BC76-2644891996AB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week4</a:t>
            </a:r>
            <a:endParaRPr lang="tr-T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9A11F9-CC40-4760-8D26-42576D791F35}"/>
              </a:ext>
            </a:extLst>
          </p:cNvPr>
          <p:cNvSpPr/>
          <p:nvPr/>
        </p:nvSpPr>
        <p:spPr>
          <a:xfrm>
            <a:off x="533400" y="9576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Previously on OOP</a:t>
            </a:r>
            <a:endParaRPr lang="tr-T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458D22-93FE-4676-9DAB-C2B30FF77DB9}"/>
              </a:ext>
            </a:extLst>
          </p:cNvPr>
          <p:cNvCxnSpPr>
            <a:cxnSpLocks/>
          </p:cNvCxnSpPr>
          <p:nvPr/>
        </p:nvCxnSpPr>
        <p:spPr>
          <a:xfrm>
            <a:off x="287038" y="482838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2A8FC2-D4F0-480E-A150-20F61BE9D876}"/>
              </a:ext>
            </a:extLst>
          </p:cNvPr>
          <p:cNvCxnSpPr>
            <a:cxnSpLocks/>
          </p:cNvCxnSpPr>
          <p:nvPr/>
        </p:nvCxnSpPr>
        <p:spPr>
          <a:xfrm>
            <a:off x="287038" y="95769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148A4-4349-40FE-8126-80659F7D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0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38D1-CEE8-48D3-B097-BD304848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Exercise-2: </a:t>
            </a:r>
            <a:r>
              <a:rPr lang="en-US" dirty="0" err="1"/>
              <a:t>Enum</a:t>
            </a:r>
            <a:r>
              <a:rPr lang="en-US" dirty="0"/>
              <a:t> types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CE61-D4E4-4D80-B072-273717E8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Branch </a:t>
            </a:r>
            <a:r>
              <a:rPr lang="en-US" dirty="0" err="1"/>
              <a:t>Enum</a:t>
            </a:r>
            <a:r>
              <a:rPr lang="en-US" dirty="0"/>
              <a:t> type will contain following branches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MATH(“information regarding math”)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PHYSICS(“information regarding physics”)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CS(“information regarding cs”)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ENG(“information regarding </a:t>
            </a:r>
            <a:r>
              <a:rPr lang="en-US" dirty="0" err="1"/>
              <a:t>eng</a:t>
            </a:r>
            <a:r>
              <a:rPr lang="en-US" dirty="0"/>
              <a:t>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Create a Teacher Class which contains id (int), and branch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attributes. The class must have a constructor with these two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Create four teacher objects; each has different branch.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Put them all in an array, and print their branches using for loop.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480E0-C2C9-4614-8929-F28A988A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37BC01-5776-44EA-86ED-3FA608CD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E0E1E6-96EE-4C43-81F7-31AA24DEA89F}" type="datetime1">
              <a:rPr lang="en-US" smtClean="0"/>
              <a:t>11/6/2022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2C806D-421C-416E-AAEA-675E8B13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0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147D-4DF8-4524-ADEC-53CBA69A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a new custom Exception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77867-C508-4F20-8F9D-CDE9C71A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7A5F3-F7AA-434E-94CE-9C25626ADF1D}" type="datetime1">
              <a:rPr lang="en-US" altLang="en-US" smtClean="0"/>
              <a:t>11/6/2022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B01A4-A3AD-412F-BFA3-91594B28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420F2-0F6E-4015-B4B8-F9F47A08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3" y="1524000"/>
            <a:ext cx="10696575" cy="22193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915BB9-D8DE-4F42-8EE8-545494B33C13}"/>
              </a:ext>
            </a:extLst>
          </p:cNvPr>
          <p:cNvCxnSpPr/>
          <p:nvPr/>
        </p:nvCxnSpPr>
        <p:spPr>
          <a:xfrm>
            <a:off x="2009776" y="2895600"/>
            <a:ext cx="4419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09F0572-CE9C-4791-8AE0-6814E9F3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88" y="4057736"/>
            <a:ext cx="4495800" cy="244307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E666DE-CFCE-4001-A1B2-61DC7766F4D6}"/>
              </a:ext>
            </a:extLst>
          </p:cNvPr>
          <p:cNvCxnSpPr>
            <a:cxnSpLocks/>
          </p:cNvCxnSpPr>
          <p:nvPr/>
        </p:nvCxnSpPr>
        <p:spPr>
          <a:xfrm>
            <a:off x="7696200" y="2971800"/>
            <a:ext cx="1447800" cy="281939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C31D8AA-BFB1-441B-AD91-3F54528A168F}"/>
              </a:ext>
            </a:extLst>
          </p:cNvPr>
          <p:cNvSpPr txBox="1"/>
          <p:nvPr/>
        </p:nvSpPr>
        <p:spPr>
          <a:xfrm>
            <a:off x="9581017" y="3198167"/>
            <a:ext cx="192359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Time1Class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3BA58-6468-4173-8468-7C808C2021A7}"/>
              </a:ext>
            </a:extLst>
          </p:cNvPr>
          <p:cNvSpPr txBox="1"/>
          <p:nvPr/>
        </p:nvSpPr>
        <p:spPr>
          <a:xfrm>
            <a:off x="7543800" y="6233890"/>
            <a:ext cx="412658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MainClass</a:t>
            </a:r>
            <a:r>
              <a:rPr lang="en-US" sz="2000" dirty="0">
                <a:solidFill>
                  <a:schemeClr val="bg1"/>
                </a:solidFill>
              </a:rPr>
              <a:t> (Week4ThuDayClass)</a:t>
            </a:r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B035A9-4A1D-46BA-8C4A-71CA9F9B30EE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week4</a:t>
            </a:r>
            <a:endParaRPr lang="tr-T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A7176B-F6CF-49C4-BE56-F24A2D87C670}"/>
              </a:ext>
            </a:extLst>
          </p:cNvPr>
          <p:cNvSpPr/>
          <p:nvPr/>
        </p:nvSpPr>
        <p:spPr>
          <a:xfrm>
            <a:off x="533400" y="9576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Previously on OOP</a:t>
            </a:r>
            <a:endParaRPr lang="tr-T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B3E66C-0712-421A-BFE9-67586FC4CB47}"/>
              </a:ext>
            </a:extLst>
          </p:cNvPr>
          <p:cNvCxnSpPr>
            <a:cxnSpLocks/>
          </p:cNvCxnSpPr>
          <p:nvPr/>
        </p:nvCxnSpPr>
        <p:spPr>
          <a:xfrm>
            <a:off x="287038" y="482838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5CDBE1-4470-44E5-B005-9F0A492B33D8}"/>
              </a:ext>
            </a:extLst>
          </p:cNvPr>
          <p:cNvCxnSpPr>
            <a:cxnSpLocks/>
          </p:cNvCxnSpPr>
          <p:nvPr/>
        </p:nvCxnSpPr>
        <p:spPr>
          <a:xfrm>
            <a:off x="287038" y="95769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E3534-F4AD-4DBB-911D-95B811F8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3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B59FE4-B9A0-4435-9FEC-E11E97AD5CE0}"/>
              </a:ext>
            </a:extLst>
          </p:cNvPr>
          <p:cNvSpPr/>
          <p:nvPr/>
        </p:nvSpPr>
        <p:spPr>
          <a:xfrm>
            <a:off x="5906576" y="179547"/>
            <a:ext cx="6019800" cy="4063496"/>
          </a:xfrm>
          <a:prstGeom prst="roundRect">
            <a:avLst>
              <a:gd name="adj" fmla="val 883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22F05E-66DF-4BE0-ADF5-6880CC1263F2}"/>
              </a:ext>
            </a:extLst>
          </p:cNvPr>
          <p:cNvSpPr/>
          <p:nvPr/>
        </p:nvSpPr>
        <p:spPr>
          <a:xfrm>
            <a:off x="6135175" y="674847"/>
            <a:ext cx="2124763" cy="3442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02C4-61AD-4AF3-9EFC-DB675E54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7CA7C-B00E-4254-A0FB-581542E72B65}" type="datetime1">
              <a:rPr lang="en-US" altLang="en-US" smtClean="0"/>
              <a:t>11/6/2022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F13E1-61F3-4257-96A0-7DABB03A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0B1A8-55FE-460B-9112-3DC6369E510C}"/>
              </a:ext>
            </a:extLst>
          </p:cNvPr>
          <p:cNvSpPr/>
          <p:nvPr/>
        </p:nvSpPr>
        <p:spPr>
          <a:xfrm>
            <a:off x="9019944" y="674847"/>
            <a:ext cx="2605244" cy="3442138"/>
          </a:xfrm>
          <a:prstGeom prst="roundRect">
            <a:avLst>
              <a:gd name="adj" fmla="val 11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A338CE-AC0C-4028-89AD-812F5F495B01}"/>
              </a:ext>
            </a:extLst>
          </p:cNvPr>
          <p:cNvSpPr/>
          <p:nvPr/>
        </p:nvSpPr>
        <p:spPr>
          <a:xfrm>
            <a:off x="9301430" y="2116491"/>
            <a:ext cx="1257300" cy="17841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X=15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Y=4</a:t>
            </a:r>
            <a:endParaRPr lang="tr-TR" dirty="0">
              <a:solidFill>
                <a:sysClr val="windowText" lastClr="000000"/>
              </a:solidFill>
            </a:endParaRPr>
          </a:p>
          <a:p>
            <a:pPr algn="ctr"/>
            <a:endParaRPr lang="tr-TR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A256CC-214A-4234-9E49-DA822CAA6D04}"/>
              </a:ext>
            </a:extLst>
          </p:cNvPr>
          <p:cNvSpPr/>
          <p:nvPr/>
        </p:nvSpPr>
        <p:spPr>
          <a:xfrm>
            <a:off x="9681259" y="789584"/>
            <a:ext cx="966931" cy="12568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X=5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Y=7</a:t>
            </a:r>
            <a:endParaRPr lang="tr-TR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15DEF6-07F6-4EF0-89AE-9FF21F8B48BD}"/>
              </a:ext>
            </a:extLst>
          </p:cNvPr>
          <p:cNvSpPr txBox="1"/>
          <p:nvPr/>
        </p:nvSpPr>
        <p:spPr>
          <a:xfrm>
            <a:off x="255725" y="267911"/>
            <a:ext cx="50037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class Circle{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int X; //4bytes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int Y;//4bytes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static int z; </a:t>
            </a:r>
            <a:r>
              <a:rPr lang="en-US" sz="2000" dirty="0">
                <a:latin typeface="Consolas" panose="020B0609020204030204" pitchFamily="49" charset="0"/>
              </a:rPr>
              <a:t>//4bytes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1AF15-7153-49B0-A8C8-A920FA5225BA}"/>
              </a:ext>
            </a:extLst>
          </p:cNvPr>
          <p:cNvSpPr txBox="1"/>
          <p:nvPr/>
        </p:nvSpPr>
        <p:spPr>
          <a:xfrm>
            <a:off x="6411064" y="1798231"/>
            <a:ext cx="124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Circle a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B1149-373B-4ACD-9835-BC1B9D3F5034}"/>
              </a:ext>
            </a:extLst>
          </p:cNvPr>
          <p:cNvSpPr txBox="1"/>
          <p:nvPr/>
        </p:nvSpPr>
        <p:spPr>
          <a:xfrm>
            <a:off x="6278449" y="2510627"/>
            <a:ext cx="1259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Circle b</a:t>
            </a:r>
            <a:endParaRPr lang="tr-TR" sz="28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68B543-6945-4756-8783-CDD12BEF5478}"/>
              </a:ext>
            </a:extLst>
          </p:cNvPr>
          <p:cNvCxnSpPr>
            <a:cxnSpLocks/>
          </p:cNvCxnSpPr>
          <p:nvPr/>
        </p:nvCxnSpPr>
        <p:spPr>
          <a:xfrm>
            <a:off x="10315032" y="1013804"/>
            <a:ext cx="762312" cy="8122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B46709F-C489-459B-B7C0-4BEFA6AC86A1}"/>
              </a:ext>
            </a:extLst>
          </p:cNvPr>
          <p:cNvSpPr/>
          <p:nvPr/>
        </p:nvSpPr>
        <p:spPr>
          <a:xfrm>
            <a:off x="10995708" y="1846129"/>
            <a:ext cx="762312" cy="39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Z=10</a:t>
            </a:r>
            <a:endParaRPr lang="tr-TR" dirty="0">
              <a:solidFill>
                <a:sysClr val="windowText" lastClr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94BF2-FE85-4B8E-99BE-4E4F48F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1E588F-4A0D-4A7C-84BF-E65DF250E854}"/>
              </a:ext>
            </a:extLst>
          </p:cNvPr>
          <p:cNvCxnSpPr>
            <a:cxnSpLocks/>
            <a:stCxn id="7" idx="6"/>
            <a:endCxn id="2" idx="2"/>
          </p:cNvCxnSpPr>
          <p:nvPr/>
        </p:nvCxnSpPr>
        <p:spPr>
          <a:xfrm flipV="1">
            <a:off x="10558730" y="2242549"/>
            <a:ext cx="818134" cy="766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8C0210-6FB8-4A36-BE2E-948012B48812}"/>
              </a:ext>
            </a:extLst>
          </p:cNvPr>
          <p:cNvSpPr txBox="1"/>
          <p:nvPr/>
        </p:nvSpPr>
        <p:spPr>
          <a:xfrm>
            <a:off x="9482277" y="372119"/>
            <a:ext cx="18185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Heap memory</a:t>
            </a:r>
            <a:endParaRPr lang="tr-T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572A5-CCD1-4AF9-9F01-4A6E52CC39FE}"/>
              </a:ext>
            </a:extLst>
          </p:cNvPr>
          <p:cNvSpPr txBox="1"/>
          <p:nvPr/>
        </p:nvSpPr>
        <p:spPr>
          <a:xfrm>
            <a:off x="6352944" y="372119"/>
            <a:ext cx="18185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Stack memory</a:t>
            </a:r>
            <a:endParaRPr lang="tr-TR" dirty="0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1434D169-2050-4794-A07A-3216F518F01F}"/>
              </a:ext>
            </a:extLst>
          </p:cNvPr>
          <p:cNvSpPr/>
          <p:nvPr/>
        </p:nvSpPr>
        <p:spPr>
          <a:xfrm>
            <a:off x="6411064" y="4285169"/>
            <a:ext cx="5753405" cy="1409818"/>
          </a:xfrm>
          <a:prstGeom prst="wedgeRectCallout">
            <a:avLst>
              <a:gd name="adj1" fmla="val 36458"/>
              <a:gd name="adj2" fmla="val -17053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Here z is static variable: </a:t>
            </a:r>
            <a:r>
              <a:rPr lang="en-US" sz="2400" u="sng" dirty="0">
                <a:solidFill>
                  <a:schemeClr val="tx1"/>
                </a:solidFill>
              </a:rPr>
              <a:t>it belongs to clas</a:t>
            </a:r>
            <a:r>
              <a:rPr lang="en-US" sz="2400" dirty="0">
                <a:solidFill>
                  <a:schemeClr val="tx1"/>
                </a:solidFill>
              </a:rPr>
              <a:t>s, not an object. It's shared by all the objects created by this class.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9ABF17-A460-4B91-97C9-4FD0F0FF69FA}"/>
              </a:ext>
            </a:extLst>
          </p:cNvPr>
          <p:cNvCxnSpPr>
            <a:cxnSpLocks/>
          </p:cNvCxnSpPr>
          <p:nvPr/>
        </p:nvCxnSpPr>
        <p:spPr>
          <a:xfrm>
            <a:off x="7609607" y="2823897"/>
            <a:ext cx="1771329" cy="360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29A130-55F7-46A7-874B-3E738E24D7A4}"/>
              </a:ext>
            </a:extLst>
          </p:cNvPr>
          <p:cNvCxnSpPr>
            <a:cxnSpLocks/>
          </p:cNvCxnSpPr>
          <p:nvPr/>
        </p:nvCxnSpPr>
        <p:spPr>
          <a:xfrm flipV="1">
            <a:off x="7849547" y="1362091"/>
            <a:ext cx="1933750" cy="7324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A6463C-9D95-4545-B1D1-22A66DAA042B}"/>
              </a:ext>
            </a:extLst>
          </p:cNvPr>
          <p:cNvSpPr txBox="1"/>
          <p:nvPr/>
        </p:nvSpPr>
        <p:spPr>
          <a:xfrm>
            <a:off x="265624" y="2342906"/>
            <a:ext cx="4041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Circle a = new Circle(); </a:t>
            </a:r>
            <a:r>
              <a:rPr lang="en-US" sz="2000" dirty="0">
                <a:solidFill>
                  <a:srgbClr val="FF0000"/>
                </a:solidFill>
              </a:rPr>
              <a:t>//8bytes for x and y in heap</a:t>
            </a:r>
            <a:endParaRPr lang="tr-TR" sz="2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C23009-2EF1-495D-94A3-6C925A02831D}"/>
              </a:ext>
            </a:extLst>
          </p:cNvPr>
          <p:cNvSpPr txBox="1"/>
          <p:nvPr/>
        </p:nvSpPr>
        <p:spPr>
          <a:xfrm>
            <a:off x="265624" y="3113386"/>
            <a:ext cx="4041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Circle b = new Circle() </a:t>
            </a:r>
            <a:r>
              <a:rPr lang="en-US" sz="2000" dirty="0">
                <a:solidFill>
                  <a:srgbClr val="FF0000"/>
                </a:solidFill>
              </a:rPr>
              <a:t>//8bytes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for  x and y in heap</a:t>
            </a:r>
            <a:endParaRPr lang="tr-TR" sz="2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62969-DBB6-48B7-94E6-C0C6F44A686E}"/>
              </a:ext>
            </a:extLst>
          </p:cNvPr>
          <p:cNvSpPr txBox="1"/>
          <p:nvPr/>
        </p:nvSpPr>
        <p:spPr>
          <a:xfrm>
            <a:off x="246933" y="3913981"/>
            <a:ext cx="4041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//</a:t>
            </a:r>
            <a:r>
              <a:rPr lang="en-US" sz="2000" dirty="0">
                <a:solidFill>
                  <a:srgbClr val="FF0000"/>
                </a:solidFill>
              </a:rPr>
              <a:t>4bytes for z in class area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 total 8 +8+4 = 20bytes</a:t>
            </a:r>
            <a:endParaRPr lang="tr-TR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8D30F1-6B0D-E593-A35A-74713768B346}"/>
              </a:ext>
            </a:extLst>
          </p:cNvPr>
          <p:cNvSpPr txBox="1"/>
          <p:nvPr/>
        </p:nvSpPr>
        <p:spPr>
          <a:xfrm>
            <a:off x="324368" y="5668255"/>
            <a:ext cx="113008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Static </a:t>
            </a:r>
            <a:r>
              <a:rPr lang="en-US" sz="2400" b="1" dirty="0"/>
              <a:t>is used for sharing the same variable of a given class among all the objects created from it. </a:t>
            </a:r>
          </a:p>
        </p:txBody>
      </p:sp>
    </p:spTree>
    <p:extLst>
      <p:ext uri="{BB962C8B-B14F-4D97-AF65-F5344CB8AC3E}">
        <p14:creationId xmlns:p14="http://schemas.microsoft.com/office/powerpoint/2010/main" val="379094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EB97-F7B8-4414-9C7C-D5F2805C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static keyword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A9CE-E4AD-4214-918C-37E6D88F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EFB45-F596-4AF7-AF67-BC7AC7B83F10}" type="datetime1">
              <a:rPr lang="en-US" altLang="en-US" smtClean="0"/>
              <a:t>11/6/2022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8DC7A-59FB-4B6F-8FB4-A47C9F57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7C2A8-AA09-47C2-99FC-5D0CA9ED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50277"/>
            <a:ext cx="10668000" cy="50292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67810-870A-4F51-AB68-B73F0B42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 4</a:t>
            </a:r>
          </a:p>
        </p:txBody>
      </p:sp>
    </p:spTree>
    <p:extLst>
      <p:ext uri="{BB962C8B-B14F-4D97-AF65-F5344CB8AC3E}">
        <p14:creationId xmlns:p14="http://schemas.microsoft.com/office/powerpoint/2010/main" val="39304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DEE4-7D8D-4367-9C4A-B0EFACCE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Keyword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B9C2-92FE-42A1-B685-E4CA8C65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133600"/>
            <a:ext cx="10285412" cy="3777622"/>
          </a:xfrm>
        </p:spPr>
        <p:txBody>
          <a:bodyPr/>
          <a:lstStyle/>
          <a:p>
            <a:r>
              <a:rPr lang="en-US" sz="2400" b="1" dirty="0"/>
              <a:t>final</a:t>
            </a:r>
            <a:r>
              <a:rPr lang="en-US" sz="2400" dirty="0"/>
              <a:t> keyword always fixes the value that means </a:t>
            </a:r>
            <a:r>
              <a:rPr lang="en-US" sz="2400" b="1" u="sng" dirty="0"/>
              <a:t>it makes variable values constant</a:t>
            </a:r>
          </a:p>
          <a:p>
            <a:endParaRPr lang="en-US" sz="2400" b="1" u="sng" dirty="0"/>
          </a:p>
          <a:p>
            <a:r>
              <a:rPr lang="en-US" sz="2400" dirty="0"/>
              <a:t>Note: There is no obligation that every static variable declared as final. </a:t>
            </a:r>
          </a:p>
          <a:p>
            <a:r>
              <a:rPr lang="en-US" sz="2400" dirty="0"/>
              <a:t>If a variable is constant, then use “final static”</a:t>
            </a:r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1123C-EC98-4701-AB85-7FEA7460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B888E-1C4A-435A-B894-DB8F6B0A0747}" type="datetime1">
              <a:rPr lang="en-US" altLang="en-US" smtClean="0"/>
              <a:t>11/6/2022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A4277-F99F-4B5C-8C32-0599CE4A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9F4DB-BB3B-4C93-8E55-8F8A338F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 4</a:t>
            </a:r>
          </a:p>
        </p:txBody>
      </p:sp>
    </p:spTree>
    <p:extLst>
      <p:ext uri="{BB962C8B-B14F-4D97-AF65-F5344CB8AC3E}">
        <p14:creationId xmlns:p14="http://schemas.microsoft.com/office/powerpoint/2010/main" val="114324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/>
          <a:lstStyle/>
          <a:p>
            <a:r>
              <a:rPr lang="en-US" altLang="tr-TR" sz="4800" b="1" dirty="0"/>
              <a:t>Week 5: </a:t>
            </a:r>
            <a:br>
              <a:rPr lang="en-US" altLang="tr-TR" sz="4800" b="1" dirty="0"/>
            </a:br>
            <a:r>
              <a:rPr lang="en-US" altLang="tr-TR" sz="4800" b="1" dirty="0"/>
              <a:t>Static methods, Enum types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83844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week5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574A779-4111-4F0A-A3D4-006C4D224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64" y="3957639"/>
            <a:ext cx="3034871" cy="303487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5F56FE-BC20-4FD5-A812-419F57B1AB20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78B5-7C55-488E-BB11-D7043098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Static Method in Java?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21A7-5198-45C6-BE67-41AD4575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91006" cy="454320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Static method  is a method which belongs to the class and not to the object(instance)</a:t>
            </a:r>
          </a:p>
          <a:p>
            <a:r>
              <a:rPr lang="en-US" dirty="0"/>
              <a:t>A static method can access only static data. It can not access non-static data (instance variables)</a:t>
            </a:r>
          </a:p>
          <a:p>
            <a:r>
              <a:rPr lang="en-US" dirty="0"/>
              <a:t>A static method can call only other static methods and can not call a non-static method from it.</a:t>
            </a:r>
          </a:p>
          <a:p>
            <a:r>
              <a:rPr lang="en-US" dirty="0"/>
              <a:t>A static method can be accessed directly by the class name and doesn’t need any object</a:t>
            </a:r>
          </a:p>
          <a:p>
            <a:r>
              <a:rPr lang="en-US" dirty="0"/>
              <a:t>A static method cannot refer to "this“ keyword.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7356-5D90-4D13-8F97-89636CF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769499-5D70-4DC1-ACA1-A4426D787DD6}" type="datetime1">
              <a:rPr lang="en-US" altLang="en-US" smtClean="0"/>
              <a:t>11/6/2022</a:t>
            </a:fld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0BFD9-BD73-47AF-92E1-CFCE063D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41130-ED50-430A-AAB0-038BD920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3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05EE-7086-43A1-A634-7939E459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816CBD-D4D5-45CA-9821-D1825F06FF5D}" type="datetime1">
              <a:rPr lang="en-US" altLang="en-US" smtClean="0"/>
              <a:t>11/6/2022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49E26-D777-4B1A-B9D3-142BADA6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16C10-8644-4C16-AB6A-A1D9915B9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0"/>
            <a:ext cx="7981751" cy="67214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C29C6E-3AB5-4A9F-BCBF-4CA79C68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1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3222</TotalTime>
  <Words>1211</Words>
  <Application>Microsoft Office PowerPoint</Application>
  <PresentationFormat>Widescreen</PresentationFormat>
  <Paragraphs>251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Consolas</vt:lpstr>
      <vt:lpstr>Goudy Sans Medium</vt:lpstr>
      <vt:lpstr>Office Theme</vt:lpstr>
      <vt:lpstr>Week 5:  Static variables and methods, Enum types, </vt:lpstr>
      <vt:lpstr>Exception Handling</vt:lpstr>
      <vt:lpstr>Throw a new custom Exception</vt:lpstr>
      <vt:lpstr>PowerPoint Presentation</vt:lpstr>
      <vt:lpstr>An example of static keyword</vt:lpstr>
      <vt:lpstr>final Keyword</vt:lpstr>
      <vt:lpstr>Week 5:  Static methods, Enum types</vt:lpstr>
      <vt:lpstr>What is Static Method in Java?</vt:lpstr>
      <vt:lpstr>PowerPoint Presentation</vt:lpstr>
      <vt:lpstr>Static Method vs Non-Static (Instance) Method</vt:lpstr>
      <vt:lpstr>Another Example</vt:lpstr>
      <vt:lpstr>PowerPoint Presentation</vt:lpstr>
      <vt:lpstr>Exercise: Working with multiple object types</vt:lpstr>
      <vt:lpstr>Enum Types</vt:lpstr>
      <vt:lpstr>Enum Types with Constructor</vt:lpstr>
      <vt:lpstr>Enum types with Classes: Making CompanyName</vt:lpstr>
      <vt:lpstr>Example: Lets move to IDE! </vt:lpstr>
      <vt:lpstr>HW-&gt;Multi-class Example: Using one object in another class as an attribute</vt:lpstr>
      <vt:lpstr>Lab Exercise-1: static keyword</vt:lpstr>
      <vt:lpstr>Lab Exercise-2: Enum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Introduction to Classes Part2: UML, Class Constructors, Data Hiding</dc:title>
  <dc:creator>KASIM ÖZACAR</dc:creator>
  <cp:lastModifiedBy>KASIM ÖZACAR</cp:lastModifiedBy>
  <cp:revision>361</cp:revision>
  <dcterms:created xsi:type="dcterms:W3CDTF">2018-10-03T08:44:15Z</dcterms:created>
  <dcterms:modified xsi:type="dcterms:W3CDTF">2022-11-06T09:25:30Z</dcterms:modified>
</cp:coreProperties>
</file>