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21"/>
  </p:sldMasterIdLst>
  <p:notesMasterIdLst>
    <p:notesMasterId r:id="rId44"/>
  </p:notesMasterIdLst>
  <p:handoutMasterIdLst>
    <p:handoutMasterId r:id="rId45"/>
  </p:handoutMasterIdLst>
  <p:sldIdLst>
    <p:sldId id="459" r:id="rId22"/>
    <p:sldId id="341" r:id="rId23"/>
    <p:sldId id="511" r:id="rId24"/>
    <p:sldId id="522" r:id="rId25"/>
    <p:sldId id="546" r:id="rId26"/>
    <p:sldId id="534" r:id="rId27"/>
    <p:sldId id="494" r:id="rId28"/>
    <p:sldId id="526" r:id="rId29"/>
    <p:sldId id="530" r:id="rId30"/>
    <p:sldId id="545" r:id="rId31"/>
    <p:sldId id="549" r:id="rId32"/>
    <p:sldId id="532" r:id="rId33"/>
    <p:sldId id="519" r:id="rId34"/>
    <p:sldId id="547" r:id="rId35"/>
    <p:sldId id="551" r:id="rId36"/>
    <p:sldId id="536" r:id="rId37"/>
    <p:sldId id="537" r:id="rId38"/>
    <p:sldId id="538" r:id="rId39"/>
    <p:sldId id="539" r:id="rId40"/>
    <p:sldId id="540" r:id="rId41"/>
    <p:sldId id="541" r:id="rId42"/>
    <p:sldId id="550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</p14:sldIdLst>
        </p14:section>
        <p14:section name="prev" id="{DC6255DF-3EF8-43EE-B3ED-27D538B569C4}">
          <p14:sldIdLst>
            <p14:sldId id="341"/>
            <p14:sldId id="511"/>
            <p14:sldId id="522"/>
            <p14:sldId id="546"/>
            <p14:sldId id="534"/>
            <p14:sldId id="494"/>
            <p14:sldId id="526"/>
            <p14:sldId id="530"/>
          </p14:sldIdLst>
        </p14:section>
        <p14:section name="week6" id="{6E243975-1215-4BF4-83A1-4814F2123346}">
          <p14:sldIdLst>
            <p14:sldId id="545"/>
            <p14:sldId id="549"/>
            <p14:sldId id="532"/>
            <p14:sldId id="519"/>
            <p14:sldId id="547"/>
            <p14:sldId id="551"/>
          </p14:sldIdLst>
        </p14:section>
        <p14:section name="RockScissorPaper" id="{4C75CDD6-DC8F-466A-8980-572A900C64CA}">
          <p14:sldIdLst>
            <p14:sldId id="536"/>
            <p14:sldId id="537"/>
            <p14:sldId id="538"/>
            <p14:sldId id="539"/>
            <p14:sldId id="540"/>
            <p14:sldId id="541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10101"/>
    <a:srgbClr val="FFFFFF"/>
    <a:srgbClr val="0000FF"/>
    <a:srgbClr val="F7F7F7"/>
    <a:srgbClr val="00A55D"/>
    <a:srgbClr val="93BE2D"/>
    <a:srgbClr val="3380E6"/>
    <a:srgbClr val="EACBCD"/>
    <a:srgbClr val="DD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>
      <p:cViewPr varScale="1">
        <p:scale>
          <a:sx n="110" d="100"/>
          <a:sy n="110" d="100"/>
        </p:scale>
        <p:origin x="114" y="1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8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commentAuthors" Target="commentAuthors.xml"/><Relationship Id="rId20" Type="http://schemas.openxmlformats.org/officeDocument/2006/relationships/customXml" Target="../customXml/item20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11/9/2022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2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4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4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8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9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6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4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8859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6: Deeper in classes: </a:t>
            </a:r>
            <a:br>
              <a:rPr lang="en-US" altLang="tr-TR" sz="4800" b="1" dirty="0"/>
            </a:br>
            <a:r>
              <a:rPr lang="en-US" altLang="tr-TR" sz="4800" b="1" dirty="0"/>
              <a:t>this() &amp; </a:t>
            </a:r>
            <a:r>
              <a:rPr lang="en-US" altLang="tr-TR" sz="4800" b="1" dirty="0" err="1"/>
              <a:t>toString</a:t>
            </a:r>
            <a:r>
              <a:rPr lang="en-US" altLang="tr-TR" sz="4800" b="1" dirty="0"/>
              <a:t>() + Alpha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87565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6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35760" y="3944299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6D218B-ED05-4BB2-87E7-1AAF7BC05871}"/>
              </a:ext>
            </a:extLst>
          </p:cNvPr>
          <p:cNvSpPr/>
          <p:nvPr/>
        </p:nvSpPr>
        <p:spPr>
          <a:xfrm>
            <a:off x="4038600" y="3359524"/>
            <a:ext cx="4312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tr-TR" sz="3200" dirty="0">
                <a:solidFill>
                  <a:srgbClr val="FF0000"/>
                </a:solidFill>
              </a:rPr>
              <a:t>practice makes perfect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ECAFE36-BA75-4ADD-A2DD-B713A661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6" y="4182825"/>
            <a:ext cx="2496284" cy="2522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37D0228C-E4B5-40AF-9658-AF8FB90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63786-A110-44D2-A589-1A814E0CDCB4}" type="datetime1">
              <a:rPr lang="en-US" smtClean="0"/>
              <a:t>11/9/2022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A7FEC85-6726-4EF2-99F5-2A89FCF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8E7B-1D5E-4895-B5B4-020D7EA2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592A6-0B10-4F71-BA17-18F1A8E0A3C5}"/>
              </a:ext>
            </a:extLst>
          </p:cNvPr>
          <p:cNvSpPr txBox="1">
            <a:spLocks/>
          </p:cNvSpPr>
          <p:nvPr/>
        </p:nvSpPr>
        <p:spPr bwMode="auto">
          <a:xfrm>
            <a:off x="1046019" y="942108"/>
            <a:ext cx="3256550" cy="49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A35641-5DA9-4D6F-AE74-A352AB284030}"/>
              </a:ext>
            </a:extLst>
          </p:cNvPr>
          <p:cNvSpPr txBox="1">
            <a:spLocks/>
          </p:cNvSpPr>
          <p:nvPr/>
        </p:nvSpPr>
        <p:spPr bwMode="auto">
          <a:xfrm>
            <a:off x="5049062" y="942108"/>
            <a:ext cx="6455549" cy="496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this()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Rock Scissor Paper Game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B842DD-310A-41DA-A773-ECACA3E0C2D0}"/>
              </a:ext>
            </a:extLst>
          </p:cNvPr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D530-0875-448E-998F-785896E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F074B-CA7A-4774-A13E-48E47614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3DED-40F3-4E2A-A3F3-7268AC6B871F}"/>
              </a:ext>
            </a:extLst>
          </p:cNvPr>
          <p:cNvSpPr/>
          <p:nvPr/>
        </p:nvSpPr>
        <p:spPr>
          <a:xfrm>
            <a:off x="403943" y="654910"/>
            <a:ext cx="8686800" cy="6139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</a:t>
            </a:r>
            <a:r>
              <a:rPr lang="tr-TR" sz="16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03F1F9-78EB-4F07-A453-3DFCD02190CE}"/>
              </a:ext>
            </a:extLst>
          </p:cNvPr>
          <p:cNvSpPr txBox="1">
            <a:spLocks/>
          </p:cNvSpPr>
          <p:nvPr/>
        </p:nvSpPr>
        <p:spPr>
          <a:xfrm>
            <a:off x="8582487" y="5255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48CA91B-C548-486F-8130-4D06839F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05399"/>
              </p:ext>
            </p:extLst>
          </p:nvPr>
        </p:nvGraphicFramePr>
        <p:xfrm>
          <a:off x="9229213" y="381000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0024431-4002-47E2-837C-798D5662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23679"/>
              </p:ext>
            </p:extLst>
          </p:nvPr>
        </p:nvGraphicFramePr>
        <p:xfrm>
          <a:off x="9235131" y="2105324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C650422-EE69-4497-881A-9BB3FCE1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1806"/>
              </p:ext>
            </p:extLst>
          </p:nvPr>
        </p:nvGraphicFramePr>
        <p:xfrm>
          <a:off x="9241049" y="38296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08FBC81-9C90-49B4-B3A5-167D2EEDA62D}"/>
              </a:ext>
            </a:extLst>
          </p:cNvPr>
          <p:cNvSpPr/>
          <p:nvPr/>
        </p:nvSpPr>
        <p:spPr>
          <a:xfrm>
            <a:off x="9700332" y="810149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799A8-FE50-4662-BDE1-8EC435C1BF6A}"/>
              </a:ext>
            </a:extLst>
          </p:cNvPr>
          <p:cNvSpPr/>
          <p:nvPr/>
        </p:nvSpPr>
        <p:spPr>
          <a:xfrm>
            <a:off x="9477417" y="2497556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093C0-8A35-4CC3-9E88-ACA2164D5CB3}"/>
              </a:ext>
            </a:extLst>
          </p:cNvPr>
          <p:cNvCxnSpPr/>
          <p:nvPr/>
        </p:nvCxnSpPr>
        <p:spPr>
          <a:xfrm>
            <a:off x="9477417" y="3478735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3FCCB9-90B1-4990-BBE8-87E5ACD7D18B}"/>
              </a:ext>
            </a:extLst>
          </p:cNvPr>
          <p:cNvCxnSpPr>
            <a:cxnSpLocks/>
          </p:cNvCxnSpPr>
          <p:nvPr/>
        </p:nvCxnSpPr>
        <p:spPr>
          <a:xfrm>
            <a:off x="11022871" y="2462759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53829-D4A3-45BF-9B2B-C1A138061B14}"/>
              </a:ext>
            </a:extLst>
          </p:cNvPr>
          <p:cNvSpPr txBox="1"/>
          <p:nvPr/>
        </p:nvSpPr>
        <p:spPr>
          <a:xfrm>
            <a:off x="9801579" y="34064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DC1D8-ED99-4FFD-B5CA-CE91AA72A65D}"/>
              </a:ext>
            </a:extLst>
          </p:cNvPr>
          <p:cNvSpPr txBox="1"/>
          <p:nvPr/>
        </p:nvSpPr>
        <p:spPr>
          <a:xfrm>
            <a:off x="10987487" y="273278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6D9B8D-C63C-404F-A81C-139881DF719E}"/>
              </a:ext>
            </a:extLst>
          </p:cNvPr>
          <p:cNvSpPr/>
          <p:nvPr/>
        </p:nvSpPr>
        <p:spPr>
          <a:xfrm>
            <a:off x="9880745" y="4245871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DBE72-8544-420B-95C5-AA421BBE39B5}"/>
              </a:ext>
            </a:extLst>
          </p:cNvPr>
          <p:cNvCxnSpPr>
            <a:cxnSpLocks/>
          </p:cNvCxnSpPr>
          <p:nvPr/>
        </p:nvCxnSpPr>
        <p:spPr>
          <a:xfrm>
            <a:off x="11364985" y="4204754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85A51A-4EA0-40B1-8D75-D508FF7912F3}"/>
              </a:ext>
            </a:extLst>
          </p:cNvPr>
          <p:cNvSpPr txBox="1"/>
          <p:nvPr/>
        </p:nvSpPr>
        <p:spPr>
          <a:xfrm>
            <a:off x="10204907" y="51547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547A-32B6-44A0-9682-A8EC041B514E}"/>
              </a:ext>
            </a:extLst>
          </p:cNvPr>
          <p:cNvSpPr txBox="1"/>
          <p:nvPr/>
        </p:nvSpPr>
        <p:spPr>
          <a:xfrm>
            <a:off x="11329601" y="447477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A9FC4E-8A4E-4F42-8440-3AF6AB1599A8}"/>
              </a:ext>
            </a:extLst>
          </p:cNvPr>
          <p:cNvSpPr txBox="1"/>
          <p:nvPr/>
        </p:nvSpPr>
        <p:spPr>
          <a:xfrm>
            <a:off x="10509892" y="442163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2A933-F7EA-4382-A641-1B79833AC0F3}"/>
              </a:ext>
            </a:extLst>
          </p:cNvPr>
          <p:cNvSpPr txBox="1"/>
          <p:nvPr/>
        </p:nvSpPr>
        <p:spPr>
          <a:xfrm>
            <a:off x="10015668" y="97856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A0B2C-6A3E-40A9-BBA1-41516DF55C10}"/>
              </a:ext>
            </a:extLst>
          </p:cNvPr>
          <p:cNvSpPr txBox="1"/>
          <p:nvPr/>
        </p:nvSpPr>
        <p:spPr>
          <a:xfrm>
            <a:off x="10038392" y="271048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3DB2A4-6A32-4EA7-92BC-C42C2ED699FF}"/>
              </a:ext>
            </a:extLst>
          </p:cNvPr>
          <p:cNvCxnSpPr/>
          <p:nvPr/>
        </p:nvCxnSpPr>
        <p:spPr>
          <a:xfrm>
            <a:off x="9880745" y="5228568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AF09D1-2D0B-4D3C-807E-AA3B15D117BC}"/>
              </a:ext>
            </a:extLst>
          </p:cNvPr>
          <p:cNvCxnSpPr>
            <a:cxnSpLocks/>
          </p:cNvCxnSpPr>
          <p:nvPr/>
        </p:nvCxnSpPr>
        <p:spPr>
          <a:xfrm flipV="1">
            <a:off x="5334000" y="2976084"/>
            <a:ext cx="3810522" cy="359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2403F-0023-48DE-B292-60ADED27A29F}"/>
              </a:ext>
            </a:extLst>
          </p:cNvPr>
          <p:cNvCxnSpPr>
            <a:cxnSpLocks/>
          </p:cNvCxnSpPr>
          <p:nvPr/>
        </p:nvCxnSpPr>
        <p:spPr>
          <a:xfrm flipV="1">
            <a:off x="3276600" y="1327559"/>
            <a:ext cx="6200817" cy="379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6B11C-5DD9-425A-B38B-8EAF4C3238EF}"/>
              </a:ext>
            </a:extLst>
          </p:cNvPr>
          <p:cNvCxnSpPr>
            <a:cxnSpLocks/>
          </p:cNvCxnSpPr>
          <p:nvPr/>
        </p:nvCxnSpPr>
        <p:spPr>
          <a:xfrm flipV="1">
            <a:off x="6858000" y="4665764"/>
            <a:ext cx="2687849" cy="2162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E7E964-4B9F-4E31-A816-423D716D67AA}"/>
              </a:ext>
            </a:extLst>
          </p:cNvPr>
          <p:cNvSpPr txBox="1"/>
          <p:nvPr/>
        </p:nvSpPr>
        <p:spPr>
          <a:xfrm>
            <a:off x="10056395" y="4452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295EF-5BB7-48D5-B947-069B4E151E5A}"/>
              </a:ext>
            </a:extLst>
          </p:cNvPr>
          <p:cNvCxnSpPr>
            <a:cxnSpLocks/>
          </p:cNvCxnSpPr>
          <p:nvPr/>
        </p:nvCxnSpPr>
        <p:spPr>
          <a:xfrm>
            <a:off x="9651271" y="1778883"/>
            <a:ext cx="9410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3A7CAA-0608-4377-AD8B-65C8BE22F3AA}"/>
              </a:ext>
            </a:extLst>
          </p:cNvPr>
          <p:cNvSpPr txBox="1"/>
          <p:nvPr/>
        </p:nvSpPr>
        <p:spPr>
          <a:xfrm>
            <a:off x="9975433" y="170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7FF17-79F5-4A2C-9E6E-16FFCD20293D}"/>
              </a:ext>
            </a:extLst>
          </p:cNvPr>
          <p:cNvCxnSpPr>
            <a:cxnSpLocks/>
          </p:cNvCxnSpPr>
          <p:nvPr/>
        </p:nvCxnSpPr>
        <p:spPr>
          <a:xfrm flipV="1">
            <a:off x="10713577" y="810149"/>
            <a:ext cx="0" cy="839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EB9FBE-DF22-459C-851E-1E86ECC67C01}"/>
              </a:ext>
            </a:extLst>
          </p:cNvPr>
          <p:cNvSpPr txBox="1"/>
          <p:nvPr/>
        </p:nvSpPr>
        <p:spPr>
          <a:xfrm>
            <a:off x="10681656" y="105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1998A-BD47-4FD7-B0E9-91F754BFD54E}"/>
              </a:ext>
            </a:extLst>
          </p:cNvPr>
          <p:cNvSpPr txBox="1"/>
          <p:nvPr/>
        </p:nvSpPr>
        <p:spPr>
          <a:xfrm>
            <a:off x="4271795" y="6073607"/>
            <a:ext cx="5529784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THIS WAY OF WRITING IS NOT GOOD</a:t>
            </a:r>
            <a:endParaRPr lang="tr-T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80881-1945-4010-B599-53AE39C0A002}"/>
              </a:ext>
            </a:extLst>
          </p:cNvPr>
          <p:cNvSpPr/>
          <p:nvPr/>
        </p:nvSpPr>
        <p:spPr>
          <a:xfrm>
            <a:off x="9555842" y="-1997"/>
            <a:ext cx="258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this() methods</a:t>
            </a:r>
          </a:p>
        </p:txBody>
      </p:sp>
    </p:spTree>
    <p:extLst>
      <p:ext uri="{BB962C8B-B14F-4D97-AF65-F5344CB8AC3E}">
        <p14:creationId xmlns:p14="http://schemas.microsoft.com/office/powerpoint/2010/main" val="194928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A53-56CF-407F-B68B-CD502B74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50" y="509032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Calling a Constructor From a Constructor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24A3-4982-462E-9B6E-E38D5D7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1141-5D91-42FF-8EC5-B11DE0D7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F32E7-9BCF-4AC2-8EAE-B17895931AF1}"/>
              </a:ext>
            </a:extLst>
          </p:cNvPr>
          <p:cNvSpPr/>
          <p:nvPr/>
        </p:nvSpPr>
        <p:spPr>
          <a:xfrm>
            <a:off x="228600" y="1798114"/>
            <a:ext cx="8686800" cy="4558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width, height);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rectangle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A4C29-5E7D-4845-B3B6-3298ED44846C}"/>
              </a:ext>
            </a:extLst>
          </p:cNvPr>
          <p:cNvSpPr/>
          <p:nvPr/>
        </p:nvSpPr>
        <p:spPr>
          <a:xfrm>
            <a:off x="533400" y="1381682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</a:rPr>
              <a:t>this() constructors are used to call (invoke) an alternate constructor of the same class.</a:t>
            </a:r>
            <a:endParaRPr lang="tr-TR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57F97EB-9008-4C06-A916-327610228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86401"/>
              </p:ext>
            </p:extLst>
          </p:nvPr>
        </p:nvGraphicFramePr>
        <p:xfrm>
          <a:off x="9257326" y="14821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33A2C25-D766-4897-A54B-0C9BED0E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01812"/>
              </p:ext>
            </p:extLst>
          </p:nvPr>
        </p:nvGraphicFramePr>
        <p:xfrm>
          <a:off x="9263244" y="3206472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82A9C27-97AD-48DC-ABCA-0F6A7880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50352"/>
              </p:ext>
            </p:extLst>
          </p:nvPr>
        </p:nvGraphicFramePr>
        <p:xfrm>
          <a:off x="9269162" y="4930796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7C5C9F-2579-4902-AA3C-98F9DB8A0249}"/>
              </a:ext>
            </a:extLst>
          </p:cNvPr>
          <p:cNvSpPr/>
          <p:nvPr/>
        </p:nvSpPr>
        <p:spPr>
          <a:xfrm>
            <a:off x="9706018" y="1911297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6655F-A33C-4EBA-899A-674F436F4E38}"/>
              </a:ext>
            </a:extLst>
          </p:cNvPr>
          <p:cNvSpPr/>
          <p:nvPr/>
        </p:nvSpPr>
        <p:spPr>
          <a:xfrm>
            <a:off x="9505530" y="3598704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5E051-5F6A-4E7B-ABDA-F0E9DCF06E73}"/>
              </a:ext>
            </a:extLst>
          </p:cNvPr>
          <p:cNvCxnSpPr/>
          <p:nvPr/>
        </p:nvCxnSpPr>
        <p:spPr>
          <a:xfrm>
            <a:off x="9505530" y="4579883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9DBC6-D637-4CA3-944C-5CED6CDFA053}"/>
              </a:ext>
            </a:extLst>
          </p:cNvPr>
          <p:cNvCxnSpPr>
            <a:cxnSpLocks/>
          </p:cNvCxnSpPr>
          <p:nvPr/>
        </p:nvCxnSpPr>
        <p:spPr>
          <a:xfrm>
            <a:off x="11050984" y="3563907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3A4A2-6917-4F32-98E3-114DC92098E9}"/>
              </a:ext>
            </a:extLst>
          </p:cNvPr>
          <p:cNvSpPr txBox="1"/>
          <p:nvPr/>
        </p:nvSpPr>
        <p:spPr>
          <a:xfrm>
            <a:off x="9829692" y="4507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0258F-F9CC-4EA5-9E05-D0F2599518DE}"/>
              </a:ext>
            </a:extLst>
          </p:cNvPr>
          <p:cNvSpPr txBox="1"/>
          <p:nvPr/>
        </p:nvSpPr>
        <p:spPr>
          <a:xfrm>
            <a:off x="11015600" y="383393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17DC7-A73A-4BAC-83E1-D50EBA7A9733}"/>
              </a:ext>
            </a:extLst>
          </p:cNvPr>
          <p:cNvSpPr/>
          <p:nvPr/>
        </p:nvSpPr>
        <p:spPr>
          <a:xfrm>
            <a:off x="9908858" y="5347019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90522-3C07-43CB-852F-F3B505D57E53}"/>
              </a:ext>
            </a:extLst>
          </p:cNvPr>
          <p:cNvCxnSpPr>
            <a:cxnSpLocks/>
          </p:cNvCxnSpPr>
          <p:nvPr/>
        </p:nvCxnSpPr>
        <p:spPr>
          <a:xfrm>
            <a:off x="11454312" y="5312222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8FFBF-EA9A-42BB-9C62-2C1A4554499D}"/>
              </a:ext>
            </a:extLst>
          </p:cNvPr>
          <p:cNvSpPr txBox="1"/>
          <p:nvPr/>
        </p:nvSpPr>
        <p:spPr>
          <a:xfrm>
            <a:off x="10233020" y="625588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F9F70-B2BD-4AAF-9BDD-9B8CD3B90AAA}"/>
              </a:ext>
            </a:extLst>
          </p:cNvPr>
          <p:cNvSpPr txBox="1"/>
          <p:nvPr/>
        </p:nvSpPr>
        <p:spPr>
          <a:xfrm>
            <a:off x="11418928" y="5582246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EEA1A-FAF8-4142-B44A-66A15FD20BC5}"/>
              </a:ext>
            </a:extLst>
          </p:cNvPr>
          <p:cNvSpPr txBox="1"/>
          <p:nvPr/>
        </p:nvSpPr>
        <p:spPr>
          <a:xfrm>
            <a:off x="10538005" y="552278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5A56E-89B9-48ED-A346-D76B162C93CD}"/>
              </a:ext>
            </a:extLst>
          </p:cNvPr>
          <p:cNvSpPr txBox="1"/>
          <p:nvPr/>
        </p:nvSpPr>
        <p:spPr>
          <a:xfrm>
            <a:off x="10066505" y="20855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1FC82-D3BB-4D63-8C95-E175A9DAEEEC}"/>
              </a:ext>
            </a:extLst>
          </p:cNvPr>
          <p:cNvSpPr txBox="1"/>
          <p:nvPr/>
        </p:nvSpPr>
        <p:spPr>
          <a:xfrm>
            <a:off x="10066505" y="381163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F6CD1C-5BFE-47FF-AC3D-AB7F8B58CAB5}"/>
              </a:ext>
            </a:extLst>
          </p:cNvPr>
          <p:cNvCxnSpPr/>
          <p:nvPr/>
        </p:nvCxnSpPr>
        <p:spPr>
          <a:xfrm>
            <a:off x="9908858" y="6329716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52ABA6-2422-4A78-B477-1FD3EDA8597E}"/>
              </a:ext>
            </a:extLst>
          </p:cNvPr>
          <p:cNvCxnSpPr>
            <a:cxnSpLocks/>
          </p:cNvCxnSpPr>
          <p:nvPr/>
        </p:nvCxnSpPr>
        <p:spPr>
          <a:xfrm flipV="1">
            <a:off x="6950535" y="4077231"/>
            <a:ext cx="22221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E1D03C-23EA-4BCD-B117-B0E149E750C2}"/>
              </a:ext>
            </a:extLst>
          </p:cNvPr>
          <p:cNvCxnSpPr>
            <a:cxnSpLocks/>
          </p:cNvCxnSpPr>
          <p:nvPr/>
        </p:nvCxnSpPr>
        <p:spPr>
          <a:xfrm flipV="1">
            <a:off x="7048768" y="2428706"/>
            <a:ext cx="2456762" cy="352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DA396-4E10-45AF-8E5B-8CE2805C6F51}"/>
              </a:ext>
            </a:extLst>
          </p:cNvPr>
          <p:cNvCxnSpPr>
            <a:cxnSpLocks/>
          </p:cNvCxnSpPr>
          <p:nvPr/>
        </p:nvCxnSpPr>
        <p:spPr>
          <a:xfrm>
            <a:off x="7351862" y="5074463"/>
            <a:ext cx="2222100" cy="692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06F29F-0B1A-4E02-BD61-281254851D5F}"/>
              </a:ext>
            </a:extLst>
          </p:cNvPr>
          <p:cNvSpPr txBox="1"/>
          <p:nvPr/>
        </p:nvSpPr>
        <p:spPr>
          <a:xfrm>
            <a:off x="10084508" y="555356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B8DED7F-A191-441D-9B64-92FEB77F59EE}"/>
              </a:ext>
            </a:extLst>
          </p:cNvPr>
          <p:cNvSpPr/>
          <p:nvPr/>
        </p:nvSpPr>
        <p:spPr>
          <a:xfrm rot="759614">
            <a:off x="-180921" y="3174113"/>
            <a:ext cx="1090496" cy="1444982"/>
          </a:xfrm>
          <a:prstGeom prst="curvedRightArrow">
            <a:avLst>
              <a:gd name="adj1" fmla="val 3608"/>
              <a:gd name="adj2" fmla="val 14507"/>
              <a:gd name="adj3" fmla="val 37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0E6D24-5E5E-4AA6-A37E-8DE8D81DAE82}"/>
              </a:ext>
            </a:extLst>
          </p:cNvPr>
          <p:cNvSpPr/>
          <p:nvPr/>
        </p:nvSpPr>
        <p:spPr>
          <a:xfrm rot="2427025">
            <a:off x="919586" y="4022242"/>
            <a:ext cx="174854" cy="546888"/>
          </a:xfrm>
          <a:prstGeom prst="downArrow">
            <a:avLst>
              <a:gd name="adj1" fmla="val 463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1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05D-A437-448C-A67A-56BD76D5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D376-9B3E-4A7F-9DF2-F55930B9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1" y="1524000"/>
            <a:ext cx="6477001" cy="4191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/>
              <a:t>If you want to represent any object as a string, </a:t>
            </a:r>
            <a:r>
              <a:rPr lang="en-US" sz="2400" b="1" dirty="0" err="1"/>
              <a:t>toString</a:t>
            </a:r>
            <a:r>
              <a:rPr lang="en-US" sz="2400" b="1" dirty="0"/>
              <a:t>() method</a:t>
            </a:r>
            <a:r>
              <a:rPr lang="en-US" sz="2400" dirty="0"/>
              <a:t> comes into existence.</a:t>
            </a:r>
          </a:p>
          <a:p>
            <a:r>
              <a:rPr lang="en-US" sz="2400" dirty="0" err="1"/>
              <a:t>toString</a:t>
            </a:r>
            <a:r>
              <a:rPr lang="en-US" sz="2400" dirty="0"/>
              <a:t>() returns a string representation of the object. </a:t>
            </a:r>
          </a:p>
          <a:p>
            <a:r>
              <a:rPr lang="en-US" sz="2400" dirty="0"/>
              <a:t>In general, the </a:t>
            </a:r>
            <a:r>
              <a:rPr lang="en-US" sz="2400" dirty="0" err="1"/>
              <a:t>toString</a:t>
            </a:r>
            <a:r>
              <a:rPr lang="en-US" sz="2400" dirty="0"/>
              <a:t> method returns a string that "textually represents" this object. </a:t>
            </a:r>
          </a:p>
          <a:p>
            <a:r>
              <a:rPr lang="en-US" sz="2400" dirty="0"/>
              <a:t>If you print any object, java compiler internally invokes the </a:t>
            </a:r>
            <a:r>
              <a:rPr lang="en-US" sz="2400" dirty="0" err="1"/>
              <a:t>toString</a:t>
            </a:r>
            <a:r>
              <a:rPr lang="en-US" sz="2400" dirty="0"/>
              <a:t>() method on the object.</a:t>
            </a:r>
          </a:p>
          <a:p>
            <a:r>
              <a:rPr lang="en-US" sz="2400" b="1" dirty="0"/>
              <a:t>We will mention it again in polymorphism.</a:t>
            </a:r>
            <a:endParaRPr lang="tr-TR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D338-6B6B-4CB0-86F7-8E6CC01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B5586-3ECE-4FA9-BDD3-6AB93038990E}" type="datetime1">
              <a:rPr lang="en-US" altLang="en-US" smtClean="0"/>
              <a:t>11/9/2022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E7AF-D21E-43A9-832F-50EF598A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AD9C-BCF7-4003-98B0-6E7FFA5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81C65-5A9E-4F37-92DB-B1ACFA55DF71}"/>
              </a:ext>
            </a:extLst>
          </p:cNvPr>
          <p:cNvSpPr/>
          <p:nvPr/>
        </p:nvSpPr>
        <p:spPr>
          <a:xfrm>
            <a:off x="6482179" y="412175"/>
            <a:ext cx="5633621" cy="575542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rollno, String name){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.rollno=rollno;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+" "+name+" "+city;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main(String args[]){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s1=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Jack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Sparrow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s2=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102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Johnny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Cash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System.out.println(s1);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s1.toString()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System.out.println(s2);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s2.toString()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endParaRPr lang="tr-TR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5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3163-0277-4D0B-8361-51F40C4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8F05-D9D6-4DF3-9C36-062A679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301584-7B02-4E8C-967E-E6A2CA1C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888"/>
            <a:ext cx="9220200" cy="128111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Garbage Collection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726A05-83C6-4B72-9789-A716D1F652E5}"/>
              </a:ext>
            </a:extLst>
          </p:cNvPr>
          <p:cNvSpPr txBox="1">
            <a:spLocks/>
          </p:cNvSpPr>
          <p:nvPr/>
        </p:nvSpPr>
        <p:spPr>
          <a:xfrm>
            <a:off x="838200" y="1638300"/>
            <a:ext cx="11049000" cy="4762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Every object uses system resources, such as memory. 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Wee need to give resources back to the system when they’re no longer needed; </a:t>
            </a:r>
            <a:r>
              <a:rPr lang="en-US" altLang="en-US" b="1" dirty="0">
                <a:solidFill>
                  <a:schemeClr val="tx1"/>
                </a:solidFill>
              </a:rPr>
              <a:t>otherwise, “resource leaks” might occur.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OutOfMemoryErrors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/>
              <a:t>In C/C++, programmer is responsible for both creation and destruction of objects. </a:t>
            </a:r>
          </a:p>
          <a:p>
            <a:pPr lvl="1">
              <a:defRPr/>
            </a:pPr>
            <a:r>
              <a:rPr lang="en-US" sz="2000" dirty="0"/>
              <a:t>[</a:t>
            </a:r>
            <a:r>
              <a:rPr lang="en-US" sz="2000" b="1" i="1" dirty="0"/>
              <a:t>int *</a:t>
            </a:r>
            <a:r>
              <a:rPr lang="en-US" sz="2000" b="1" i="1" dirty="0" err="1"/>
              <a:t>ptr</a:t>
            </a:r>
            <a:r>
              <a:rPr lang="en-US" sz="2000" b="1" i="1" dirty="0"/>
              <a:t>;    </a:t>
            </a:r>
            <a:r>
              <a:rPr lang="en-US" sz="2000" b="1" i="1" dirty="0" err="1"/>
              <a:t>ptr</a:t>
            </a:r>
            <a:r>
              <a:rPr lang="en-US" sz="2000" b="1" i="1" dirty="0"/>
              <a:t> = (int *)malloc(</a:t>
            </a:r>
            <a:r>
              <a:rPr lang="en-US" sz="2000" b="1" i="1" dirty="0" err="1"/>
              <a:t>sizeof</a:t>
            </a:r>
            <a:r>
              <a:rPr lang="en-US" sz="2000" b="1" i="1" dirty="0"/>
              <a:t>(int));    *</a:t>
            </a:r>
            <a:r>
              <a:rPr lang="en-US" sz="2000" b="1" i="1" dirty="0" err="1"/>
              <a:t>ptr</a:t>
            </a:r>
            <a:r>
              <a:rPr lang="en-US" sz="2000" b="1" i="1" dirty="0"/>
              <a:t> = 25;     free(</a:t>
            </a:r>
            <a:r>
              <a:rPr lang="en-US" sz="2000" b="1" i="1" dirty="0" err="1"/>
              <a:t>ptr</a:t>
            </a:r>
            <a:r>
              <a:rPr lang="en-US" sz="2000" b="1" i="1" dirty="0"/>
              <a:t>); </a:t>
            </a:r>
            <a:r>
              <a:rPr lang="en-US" sz="2000" dirty="0"/>
              <a:t>]</a:t>
            </a:r>
          </a:p>
          <a:p>
            <a:pPr>
              <a:defRPr/>
            </a:pPr>
            <a:endParaRPr lang="en-US" altLang="en-US" sz="2400" b="1" i="1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But, The JVM performs automatic garbage collection to </a:t>
            </a:r>
            <a:r>
              <a:rPr lang="en-US" sz="2400" dirty="0"/>
              <a:t>destroys the objects no longer in use.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When there are </a:t>
            </a:r>
            <a:r>
              <a:rPr lang="en-US" altLang="en-US" i="1" dirty="0">
                <a:solidFill>
                  <a:schemeClr val="tx1"/>
                </a:solidFill>
              </a:rPr>
              <a:t>no more references </a:t>
            </a:r>
            <a:r>
              <a:rPr lang="en-US" altLang="en-US" dirty="0">
                <a:solidFill>
                  <a:schemeClr val="tx1"/>
                </a:solidFill>
              </a:rPr>
              <a:t>to an object, the object is </a:t>
            </a:r>
            <a:r>
              <a:rPr lang="en-US" altLang="en-US" i="1" dirty="0">
                <a:solidFill>
                  <a:schemeClr val="tx1"/>
                </a:solidFill>
              </a:rPr>
              <a:t>eligible</a:t>
            </a:r>
            <a:r>
              <a:rPr lang="en-US" altLang="en-US" dirty="0">
                <a:solidFill>
                  <a:schemeClr val="tx1"/>
                </a:solidFill>
              </a:rPr>
              <a:t> to be collected. Collection typically occurs when the JVM executes its garbage collector.</a:t>
            </a:r>
          </a:p>
          <a:p>
            <a:pPr lvl="1">
              <a:defRPr/>
            </a:pPr>
            <a:r>
              <a:rPr lang="en-US" dirty="0"/>
              <a:t>Main objective of Garbage Collector is to free heap memory by destroying </a:t>
            </a:r>
            <a:r>
              <a:rPr lang="en-US" b="1" dirty="0"/>
              <a:t>unreachable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5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A02F-6640-4040-AC1E-09D02E9C5203}"/>
              </a:ext>
            </a:extLst>
          </p:cNvPr>
          <p:cNvSpPr/>
          <p:nvPr/>
        </p:nvSpPr>
        <p:spPr>
          <a:xfrm>
            <a:off x="1492469" y="44450"/>
            <a:ext cx="9829800" cy="6432550"/>
          </a:xfrm>
          <a:prstGeom prst="roundRect">
            <a:avLst>
              <a:gd name="adj" fmla="val 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6C74-A933-4728-9C09-4F1BA9C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479D-23C2-4515-9654-3EE1301F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671D43-717F-49B9-A9B3-160FE180C088}"/>
              </a:ext>
            </a:extLst>
          </p:cNvPr>
          <p:cNvSpPr/>
          <p:nvPr/>
        </p:nvSpPr>
        <p:spPr>
          <a:xfrm>
            <a:off x="7620000" y="565666"/>
            <a:ext cx="3657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5B4C1-BB98-44CF-B870-E207ED96AE58}"/>
              </a:ext>
            </a:extLst>
          </p:cNvPr>
          <p:cNvSpPr/>
          <p:nvPr/>
        </p:nvSpPr>
        <p:spPr>
          <a:xfrm>
            <a:off x="3296174" y="565666"/>
            <a:ext cx="3657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44215-71C0-41BE-AA10-A7D12AF3C24E}"/>
              </a:ext>
            </a:extLst>
          </p:cNvPr>
          <p:cNvSpPr txBox="1"/>
          <p:nvPr/>
        </p:nvSpPr>
        <p:spPr>
          <a:xfrm>
            <a:off x="4495800" y="108466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331D9-571E-4057-AC73-D4C665F2619C}"/>
              </a:ext>
            </a:extLst>
          </p:cNvPr>
          <p:cNvSpPr txBox="1"/>
          <p:nvPr/>
        </p:nvSpPr>
        <p:spPr>
          <a:xfrm>
            <a:off x="3733800" y="1963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6A4F5-6C33-45B9-ADF5-E8B5BD97CCC9}"/>
              </a:ext>
            </a:extLst>
          </p:cNvPr>
          <p:cNvSpPr txBox="1"/>
          <p:nvPr/>
        </p:nvSpPr>
        <p:spPr>
          <a:xfrm>
            <a:off x="9601200" y="4445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5A7DCC-44AB-4B93-8266-19176A3326EE}"/>
              </a:ext>
            </a:extLst>
          </p:cNvPr>
          <p:cNvSpPr/>
          <p:nvPr/>
        </p:nvSpPr>
        <p:spPr>
          <a:xfrm>
            <a:off x="8048887" y="1682862"/>
            <a:ext cx="2085713" cy="1669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Name=“</a:t>
            </a:r>
            <a:r>
              <a:rPr lang="en-US" dirty="0" err="1"/>
              <a:t>salih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Id=45</a:t>
            </a:r>
          </a:p>
          <a:p>
            <a:pPr algn="ctr"/>
            <a:r>
              <a:rPr lang="en-US" dirty="0"/>
              <a:t>Mid=89</a:t>
            </a:r>
          </a:p>
          <a:p>
            <a:pPr algn="ctr"/>
            <a:r>
              <a:rPr lang="en-US" dirty="0"/>
              <a:t>Final=51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5BA07-B9C5-4E10-9726-31F2A53625D0}"/>
              </a:ext>
            </a:extLst>
          </p:cNvPr>
          <p:cNvSpPr/>
          <p:nvPr/>
        </p:nvSpPr>
        <p:spPr>
          <a:xfrm>
            <a:off x="3886200" y="2009001"/>
            <a:ext cx="132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s1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90B85-3AB1-4835-A32B-155E0B927BEC}"/>
              </a:ext>
            </a:extLst>
          </p:cNvPr>
          <p:cNvSpPr/>
          <p:nvPr/>
        </p:nvSpPr>
        <p:spPr>
          <a:xfrm>
            <a:off x="9144000" y="1313530"/>
            <a:ext cx="1859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Student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6E4201-314E-4E78-959B-2F9A27FA5EE0}"/>
              </a:ext>
            </a:extLst>
          </p:cNvPr>
          <p:cNvSpPr/>
          <p:nvPr/>
        </p:nvSpPr>
        <p:spPr>
          <a:xfrm>
            <a:off x="2057400" y="5107632"/>
            <a:ext cx="5249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s1 = new Student(); //name=“Salih”…</a:t>
            </a:r>
          </a:p>
          <a:p>
            <a:r>
              <a:rPr lang="en-US" dirty="0"/>
              <a:t>Student s2 = new Student(); //name=“John”…</a:t>
            </a:r>
          </a:p>
          <a:p>
            <a:r>
              <a:rPr lang="en-US" dirty="0"/>
              <a:t>s1=s2;</a:t>
            </a:r>
            <a:endParaRPr lang="tr-TR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685642-D870-DD98-6374-429DC65EC2A1}"/>
              </a:ext>
            </a:extLst>
          </p:cNvPr>
          <p:cNvSpPr/>
          <p:nvPr/>
        </p:nvSpPr>
        <p:spPr>
          <a:xfrm>
            <a:off x="8839200" y="3264326"/>
            <a:ext cx="2085713" cy="1669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Name=“john”</a:t>
            </a:r>
          </a:p>
          <a:p>
            <a:pPr algn="ctr"/>
            <a:r>
              <a:rPr lang="en-US" dirty="0"/>
              <a:t>Id=45</a:t>
            </a:r>
          </a:p>
          <a:p>
            <a:pPr algn="ctr"/>
            <a:r>
              <a:rPr lang="en-US" dirty="0"/>
              <a:t>Mid=78</a:t>
            </a:r>
          </a:p>
          <a:p>
            <a:pPr algn="ctr"/>
            <a:r>
              <a:rPr lang="en-US" dirty="0"/>
              <a:t>Final=51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0B8C4F-6BCE-813C-FBFD-560FD3D062CC}"/>
              </a:ext>
            </a:extLst>
          </p:cNvPr>
          <p:cNvSpPr/>
          <p:nvPr/>
        </p:nvSpPr>
        <p:spPr>
          <a:xfrm>
            <a:off x="9928373" y="2952458"/>
            <a:ext cx="1859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Student</a:t>
            </a:r>
            <a:endParaRPr lang="tr-T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A8BCB-81CF-B2F0-A44D-FE01259F04B2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984531" y="2196898"/>
            <a:ext cx="3854669" cy="1902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0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6BC-6976-4C46-8F82-4E6AD0B3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Yet Another Exercise: Rock Scissor Paper Game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8B08C9-068C-495F-A6C5-D859B193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4315"/>
            <a:ext cx="5049837" cy="48310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B4FE-C928-456D-9A97-3FC11B8F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EA58-7FED-43C7-BAB0-1F4A511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CE28-72AC-4BA9-8781-E9240ECC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/>
              <a:t>Game Rules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88DC-F4F3-4B6A-8997-BFE9EC4C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77802"/>
            <a:ext cx="7391401" cy="37229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/>
              <a:t>If the pair is player1 is paper and player2 is rock,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scissors and player2 is paper,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rock and player2 is scissors, then player1 wins</a:t>
            </a:r>
          </a:p>
          <a:p>
            <a:r>
              <a:rPr lang="en-US" sz="2400" dirty="0"/>
              <a:t>If Player1 is same as player2, then draw!</a:t>
            </a:r>
          </a:p>
          <a:p>
            <a:r>
              <a:rPr lang="en-US" sz="2400" dirty="0"/>
              <a:t>Else player2 wins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E1DA-F351-46D3-B3AC-E1D36B3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64823-17AC-434F-988D-DAA6E24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B6266-8C04-43C9-8A87-285D3CBB217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B144BD-FE84-4450-A963-DD176A562310}"/>
              </a:ext>
            </a:extLst>
          </p:cNvPr>
          <p:cNvGrpSpPr/>
          <p:nvPr/>
        </p:nvGrpSpPr>
        <p:grpSpPr>
          <a:xfrm>
            <a:off x="7849394" y="1977802"/>
            <a:ext cx="4265612" cy="3687225"/>
            <a:chOff x="7315200" y="397209"/>
            <a:chExt cx="4800600" cy="402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6691C2-C2F1-4CAD-905D-75B313C9B3EC}"/>
                </a:ext>
              </a:extLst>
            </p:cNvPr>
            <p:cNvSpPr/>
            <p:nvPr/>
          </p:nvSpPr>
          <p:spPr>
            <a:xfrm>
              <a:off x="7315200" y="397209"/>
              <a:ext cx="4800600" cy="40223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00CEDF-9E17-4EB2-9377-45E5F7757D75}"/>
                </a:ext>
              </a:extLst>
            </p:cNvPr>
            <p:cNvGrpSpPr/>
            <p:nvPr/>
          </p:nvGrpSpPr>
          <p:grpSpPr>
            <a:xfrm>
              <a:off x="7543800" y="1060750"/>
              <a:ext cx="4298508" cy="3313016"/>
              <a:chOff x="7382825" y="685800"/>
              <a:chExt cx="4298508" cy="3313016"/>
            </a:xfrm>
          </p:grpSpPr>
          <p:pic>
            <p:nvPicPr>
              <p:cNvPr id="12" name="Picture 1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3B75CC7-C298-49BC-84CE-2C8C1D9B1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2825" y="685800"/>
                <a:ext cx="4298508" cy="315940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9B675-0E1E-4E4C-B758-36F2A601BCCF}"/>
                  </a:ext>
                </a:extLst>
              </p:cNvPr>
              <p:cNvSpPr txBox="1"/>
              <p:nvPr/>
            </p:nvSpPr>
            <p:spPr>
              <a:xfrm>
                <a:off x="10458175" y="1299241"/>
                <a:ext cx="983003" cy="537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Rock</a:t>
                </a:r>
                <a:endParaRPr lang="tr-TR" sz="2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5A4B3B-DD65-4DF9-BACB-453BB65D7DBA}"/>
                  </a:ext>
                </a:extLst>
              </p:cNvPr>
              <p:cNvSpPr txBox="1"/>
              <p:nvPr/>
            </p:nvSpPr>
            <p:spPr>
              <a:xfrm>
                <a:off x="7620000" y="3461610"/>
                <a:ext cx="991199" cy="537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10101"/>
                    </a:solidFill>
                  </a:rPr>
                  <a:t>Rock</a:t>
                </a:r>
                <a:endParaRPr lang="tr-TR" sz="2600" dirty="0">
                  <a:solidFill>
                    <a:srgbClr val="01010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5F128-0783-415B-B1C0-9224570D0E01}"/>
                </a:ext>
              </a:extLst>
            </p:cNvPr>
            <p:cNvSpPr txBox="1"/>
            <p:nvPr/>
          </p:nvSpPr>
          <p:spPr>
            <a:xfrm>
              <a:off x="7543800" y="602962"/>
              <a:ext cx="1828800" cy="4029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Player 1</a:t>
              </a:r>
              <a:endParaRPr lang="tr-TR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2F372-7772-4D74-8896-D2EF55530F36}"/>
                </a:ext>
              </a:extLst>
            </p:cNvPr>
            <p:cNvSpPr txBox="1"/>
            <p:nvPr/>
          </p:nvSpPr>
          <p:spPr>
            <a:xfrm>
              <a:off x="9906000" y="602962"/>
              <a:ext cx="1936308" cy="4029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Player 2</a:t>
              </a:r>
              <a:endParaRPr lang="tr-T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1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22C-65BB-4D3D-B023-F9159C0C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are…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D530-7FD7-4488-8F7F-D253A96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6451-E9DA-427D-B6DF-E3AF0AF6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9270-461A-4ED9-8812-14345FE2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50803"/>
            <a:ext cx="9829800" cy="5120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1978E5-A736-4AD0-9CB6-9685FD8F80F6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E1DAF-F16C-4169-82B7-511F8836A3FB}"/>
              </a:ext>
            </a:extLst>
          </p:cNvPr>
          <p:cNvSpPr txBox="1"/>
          <p:nvPr/>
        </p:nvSpPr>
        <p:spPr>
          <a:xfrm>
            <a:off x="2209800" y="4191000"/>
            <a:ext cx="997721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, g2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25D15-5FE0-48F7-892A-F06414A89170}"/>
              </a:ext>
            </a:extLst>
          </p:cNvPr>
          <p:cNvSpPr txBox="1"/>
          <p:nvPr/>
        </p:nvSpPr>
        <p:spPr>
          <a:xfrm>
            <a:off x="8358274" y="4090358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357E4-B164-4A1C-9E99-6FC38824607D}"/>
              </a:ext>
            </a:extLst>
          </p:cNvPr>
          <p:cNvSpPr txBox="1"/>
          <p:nvPr/>
        </p:nvSpPr>
        <p:spPr>
          <a:xfrm>
            <a:off x="8358274" y="4331179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53BC5-A8C4-40AA-89AD-426D11B3E0C4}"/>
              </a:ext>
            </a:extLst>
          </p:cNvPr>
          <p:cNvSpPr txBox="1"/>
          <p:nvPr/>
        </p:nvSpPr>
        <p:spPr>
          <a:xfrm>
            <a:off x="1696789" y="4873686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E65DB-4A09-4A14-B23D-58318BF0F029}"/>
              </a:ext>
            </a:extLst>
          </p:cNvPr>
          <p:cNvSpPr/>
          <p:nvPr/>
        </p:nvSpPr>
        <p:spPr>
          <a:xfrm>
            <a:off x="6934200" y="3200400"/>
            <a:ext cx="40005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761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598-AD41-4979-B019-EB3A91E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190E-59E4-4F23-9C35-ED2416E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1558663"/>
            <a:ext cx="5259388" cy="4815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Arena Class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D39-5CAA-457F-BFD5-EC2F473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4B7D-38B4-4549-AAF0-3CF6A06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39AE9-3B0D-4FD5-878B-9EB83E7F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4034934"/>
            <a:ext cx="5259388" cy="258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0785B-445C-4CA6-89EF-3DE05975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55501"/>
            <a:ext cx="5226093" cy="142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5BDE8-8F7B-4026-88AB-87723B23BA84}"/>
              </a:ext>
            </a:extLst>
          </p:cNvPr>
          <p:cNvSpPr txBox="1">
            <a:spLocks/>
          </p:cNvSpPr>
          <p:nvPr/>
        </p:nvSpPr>
        <p:spPr bwMode="auto">
          <a:xfrm>
            <a:off x="304800" y="1558663"/>
            <a:ext cx="5581650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RockScissorPaper</a:t>
            </a:r>
            <a:r>
              <a:rPr lang="en-US" dirty="0"/>
              <a:t> Class (main class)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ED006-79A0-4AFE-A25E-8AE9937A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267766"/>
            <a:ext cx="55721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BC7EF-18EA-4812-807C-616A6B26C781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48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Static methods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Enum types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3FC61C-987D-4E85-A620-A02243E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8A16A-B998-4452-9D65-D928EC3ECB1B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654DB-FB57-40BC-B814-98451CAE9123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8BD-E696-4398-916C-3140CCD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CAF6-BE17-4420-A73F-29C2D8E3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8C62-8462-4988-91A6-DBE5CED4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74B25-ED67-4594-8492-EB0CCA0F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3266"/>
            <a:ext cx="8001000" cy="6155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A4B27-5BFC-428B-9D24-5F613650C1D4}"/>
              </a:ext>
            </a:extLst>
          </p:cNvPr>
          <p:cNvSpPr txBox="1">
            <a:spLocks/>
          </p:cNvSpPr>
          <p:nvPr/>
        </p:nvSpPr>
        <p:spPr bwMode="auto">
          <a:xfrm>
            <a:off x="4114800" y="58828"/>
            <a:ext cx="4725987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Gamer Class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94BD4-605C-498A-B78E-0730929CA39C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123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CFF7-3C9B-41D3-A5B2-6C0A6535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B5F1-A2F6-48C0-A84F-8A1E83D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149D7-2C9B-458F-9B91-F37A5252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1470"/>
            <a:ext cx="6553200" cy="3276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F068F-77DC-4C72-A96A-8ED7FC01E70F}"/>
              </a:ext>
            </a:extLst>
          </p:cNvPr>
          <p:cNvSpPr txBox="1">
            <a:spLocks/>
          </p:cNvSpPr>
          <p:nvPr/>
        </p:nvSpPr>
        <p:spPr bwMode="auto">
          <a:xfrm>
            <a:off x="519545" y="579234"/>
            <a:ext cx="6567055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StatMaker</a:t>
            </a:r>
            <a:r>
              <a:rPr lang="en-US" dirty="0"/>
              <a:t> Class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FA87E-484F-4250-BB47-5D3C2B36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946908"/>
            <a:ext cx="11963400" cy="1074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7D5BAA-341A-43B7-87A8-78638641AD1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4E27A-D94A-4273-9429-8261C887CD3F}"/>
              </a:ext>
            </a:extLst>
          </p:cNvPr>
          <p:cNvSpPr/>
          <p:nvPr/>
        </p:nvSpPr>
        <p:spPr>
          <a:xfrm>
            <a:off x="1948400" y="6211315"/>
            <a:ext cx="4295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Let's make this game.</a:t>
            </a:r>
            <a:endParaRPr lang="tr-TR" sz="36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E917C-65F7-4B82-9ED0-BFAE240940EE}"/>
              </a:ext>
            </a:extLst>
          </p:cNvPr>
          <p:cNvGrpSpPr/>
          <p:nvPr/>
        </p:nvGrpSpPr>
        <p:grpSpPr>
          <a:xfrm>
            <a:off x="7239000" y="579234"/>
            <a:ext cx="4800600" cy="4022391"/>
            <a:chOff x="7315200" y="397209"/>
            <a:chExt cx="4800600" cy="40223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18B6D-D3AF-4ECE-9F47-CE77AB36C2AD}"/>
                </a:ext>
              </a:extLst>
            </p:cNvPr>
            <p:cNvSpPr/>
            <p:nvPr/>
          </p:nvSpPr>
          <p:spPr>
            <a:xfrm>
              <a:off x="7315200" y="397209"/>
              <a:ext cx="4800600" cy="40223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E7C488-1C15-4F9C-B3AA-28937EF0C589}"/>
                </a:ext>
              </a:extLst>
            </p:cNvPr>
            <p:cNvGrpSpPr/>
            <p:nvPr/>
          </p:nvGrpSpPr>
          <p:grpSpPr>
            <a:xfrm>
              <a:off x="7543800" y="1060750"/>
              <a:ext cx="4298508" cy="3285302"/>
              <a:chOff x="7382825" y="685800"/>
              <a:chExt cx="4298508" cy="3285302"/>
            </a:xfrm>
          </p:grpSpPr>
          <p:pic>
            <p:nvPicPr>
              <p:cNvPr id="3" name="Picture 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F7AFDEC0-E202-41E5-B888-75216689A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2825" y="685800"/>
                <a:ext cx="4298508" cy="315940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1D845A-0973-468F-AF94-1C0B005EC9BA}"/>
                  </a:ext>
                </a:extLst>
              </p:cNvPr>
              <p:cNvSpPr txBox="1"/>
              <p:nvPr/>
            </p:nvSpPr>
            <p:spPr>
              <a:xfrm>
                <a:off x="10439400" y="1255678"/>
                <a:ext cx="8382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Rock</a:t>
                </a:r>
                <a:endParaRPr lang="tr-TR" sz="2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A346E-FF10-40AD-A160-771E0A94F972}"/>
                  </a:ext>
                </a:extLst>
              </p:cNvPr>
              <p:cNvSpPr txBox="1"/>
              <p:nvPr/>
            </p:nvSpPr>
            <p:spPr>
              <a:xfrm>
                <a:off x="7620000" y="3478659"/>
                <a:ext cx="10668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10101"/>
                    </a:solidFill>
                  </a:rPr>
                  <a:t>Rock</a:t>
                </a:r>
                <a:endParaRPr lang="tr-TR" sz="2600" dirty="0">
                  <a:solidFill>
                    <a:srgbClr val="01010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983A36-545C-41E5-9240-E3505EC32F49}"/>
                </a:ext>
              </a:extLst>
            </p:cNvPr>
            <p:cNvSpPr txBox="1"/>
            <p:nvPr/>
          </p:nvSpPr>
          <p:spPr>
            <a:xfrm>
              <a:off x="7543800" y="602962"/>
              <a:ext cx="182880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1</a:t>
              </a:r>
              <a:endParaRPr lang="tr-TR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5725A1-41E6-4BF9-92DE-2950A1EFF107}"/>
                </a:ext>
              </a:extLst>
            </p:cNvPr>
            <p:cNvSpPr txBox="1"/>
            <p:nvPr/>
          </p:nvSpPr>
          <p:spPr>
            <a:xfrm>
              <a:off x="9906000" y="602962"/>
              <a:ext cx="193630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2</a:t>
              </a:r>
              <a:endParaRPr lang="tr-T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35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BB34-40BF-4F92-8E84-F4D4C5B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exercise : </a:t>
            </a:r>
            <a:r>
              <a:rPr lang="tr-TR" b="1" dirty="0"/>
              <a:t>Calling a Constructor From a Constructor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705-636B-450C-8E3E-2CEBE6DB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called Person where,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age attributes are declared.</a:t>
            </a:r>
          </a:p>
          <a:p>
            <a:r>
              <a:rPr lang="en-US" dirty="0"/>
              <a:t>Create four constructors</a:t>
            </a:r>
          </a:p>
          <a:p>
            <a:pPr lvl="1"/>
            <a:r>
              <a:rPr lang="en-US" dirty="0"/>
              <a:t>In first, set all attributes;</a:t>
            </a:r>
          </a:p>
          <a:p>
            <a:pPr lvl="1"/>
            <a:r>
              <a:rPr lang="en-US" dirty="0"/>
              <a:t>In the second, set only first and last names, automatically increment id and  set age to zero;</a:t>
            </a:r>
          </a:p>
          <a:p>
            <a:pPr lvl="1"/>
            <a:r>
              <a:rPr lang="en-US" dirty="0"/>
              <a:t>In the third, only set id, and set rest to default values;</a:t>
            </a:r>
          </a:p>
          <a:p>
            <a:pPr lvl="1"/>
            <a:r>
              <a:rPr lang="en-US" dirty="0"/>
              <a:t>Int the last only increment id, set the rest to default values.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235E-CD61-4BA8-B995-08D11088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071A-A4B8-4DBD-86B7-3944A3A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2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3889"/>
            <a:ext cx="10591006" cy="4860001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memory for static method is allocated only once at the time of class loading. </a:t>
            </a:r>
          </a:p>
          <a:p>
            <a:endParaRPr lang="en-US" sz="2400" dirty="0"/>
          </a:p>
          <a:p>
            <a:r>
              <a:rPr lang="en-US" sz="2400" dirty="0"/>
              <a:t>Static method in Java is a method which belongs to the class and not to the object </a:t>
            </a:r>
          </a:p>
          <a:p>
            <a:endParaRPr lang="en-US" sz="2400" dirty="0"/>
          </a:p>
          <a:p>
            <a:r>
              <a:rPr lang="en-US" sz="2400" dirty="0"/>
              <a:t>A static method can access only static data</a:t>
            </a:r>
          </a:p>
          <a:p>
            <a:endParaRPr lang="en-US" sz="2400" dirty="0"/>
          </a:p>
          <a:p>
            <a:r>
              <a:rPr lang="en-US" sz="2400" dirty="0"/>
              <a:t>A static method can be accessed directly by the class name and doesn’t need any object. So there is no need to create an object.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FE1AD-C42C-4198-9303-D79A249D53D5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Method Usages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5EF40-2E66-4BBA-AC29-D6AD841455F1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7810-2772-405B-A90F-182AAD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7287-FEEC-4910-BE90-49F7429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4CFDB-F0E6-4462-8817-DB1670CC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D7B9C-0E0D-4E5B-86E4-6CE59750E66D}"/>
              </a:ext>
            </a:extLst>
          </p:cNvPr>
          <p:cNvSpPr/>
          <p:nvPr/>
        </p:nvSpPr>
        <p:spPr>
          <a:xfrm>
            <a:off x="67818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public class Demo{</a:t>
            </a:r>
          </a:p>
          <a:p>
            <a:r>
              <a:rPr lang="tr-TR" dirty="0">
                <a:latin typeface="Consolas" panose="020B0609020204030204" pitchFamily="49" charset="0"/>
              </a:rPr>
              <a:t>   public static void main(String args[]){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s1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s2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s2.showData();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Student.b++;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02882-6DEA-4A11-9EF9-3D176FAEBD39}"/>
              </a:ext>
            </a:extLst>
          </p:cNvPr>
          <p:cNvSpPr/>
          <p:nvPr/>
        </p:nvSpPr>
        <p:spPr>
          <a:xfrm>
            <a:off x="304800" y="1295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class Student {</a:t>
            </a:r>
          </a:p>
          <a:p>
            <a:r>
              <a:rPr lang="tr-TR" dirty="0">
                <a:latin typeface="Consolas" panose="020B0609020204030204" pitchFamily="49" charset="0"/>
              </a:rPr>
              <a:t>int a;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</a:t>
            </a:r>
          </a:p>
          <a:p>
            <a:r>
              <a:rPr lang="tr-TR" dirty="0">
                <a:latin typeface="Consolas" panose="020B0609020204030204" pitchFamily="49" charset="0"/>
              </a:rPr>
              <a:t>static int b;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 only when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is loaded not for each object created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Student(){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b++;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public void showData(){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a = "+a);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b = "+b);</a:t>
            </a:r>
          </a:p>
          <a:p>
            <a:r>
              <a:rPr lang="tr-TR" dirty="0"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FEEC-7BA1-467F-8A0A-2177850131F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8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8B764D-AF32-49C8-9993-9C110892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5765"/>
          <a:stretch/>
        </p:blipFill>
        <p:spPr>
          <a:xfrm>
            <a:off x="7086600" y="342999"/>
            <a:ext cx="4860928" cy="39852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31A-E977-439E-8E64-60638F1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66" y="342999"/>
            <a:ext cx="6384934" cy="39852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/>
              <a:t>Nested Classes</a:t>
            </a:r>
          </a:p>
          <a:p>
            <a:r>
              <a:rPr lang="en-US" sz="2400" dirty="0"/>
              <a:t>The Java allows you to define a class within another class. Such a class is called a </a:t>
            </a:r>
            <a:r>
              <a:rPr lang="en-US" sz="2400" i="1" dirty="0"/>
              <a:t>nested class</a:t>
            </a:r>
          </a:p>
          <a:p>
            <a:r>
              <a:rPr lang="en-US" sz="2400" dirty="0"/>
              <a:t>Nested classes are divided into two categories: </a:t>
            </a:r>
          </a:p>
          <a:p>
            <a:pPr lvl="1"/>
            <a:r>
              <a:rPr lang="en-US" dirty="0"/>
              <a:t>non-static. Non-static nested classes are called inner classes.</a:t>
            </a:r>
          </a:p>
          <a:p>
            <a:pPr lvl="1"/>
            <a:r>
              <a:rPr lang="en-US" dirty="0"/>
              <a:t>Static: Static nested classes are called static nested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13E4-5D1B-4F66-B768-7BE2EF4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07D7-F17D-4777-A556-3B392D63F539}"/>
              </a:ext>
            </a:extLst>
          </p:cNvPr>
          <p:cNvSpPr txBox="1"/>
          <p:nvPr/>
        </p:nvSpPr>
        <p:spPr>
          <a:xfrm>
            <a:off x="168266" y="4816378"/>
            <a:ext cx="6384934" cy="19389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0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static class</a:t>
            </a:r>
            <a:r>
              <a:rPr lang="en-US" sz="2000" dirty="0">
                <a:latin typeface="Consolas" panose="020B0609020204030204" pitchFamily="49" charset="0"/>
              </a:rPr>
              <a:t> Static</a:t>
            </a:r>
            <a:r>
              <a:rPr lang="tr-TR" sz="2000" dirty="0">
                <a:latin typeface="Consolas" panose="020B0609020204030204" pitchFamily="49" charset="0"/>
              </a:rPr>
              <a:t>NestedClass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7E586-360B-44BE-97E5-89F666461B77}"/>
              </a:ext>
            </a:extLst>
          </p:cNvPr>
          <p:cNvGrpSpPr/>
          <p:nvPr/>
        </p:nvGrpSpPr>
        <p:grpSpPr>
          <a:xfrm>
            <a:off x="5105400" y="2590800"/>
            <a:ext cx="6870700" cy="4164570"/>
            <a:chOff x="5105400" y="2590800"/>
            <a:chExt cx="6870700" cy="4164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04325-05C8-409B-AA9B-16386DAD2CA3}"/>
                </a:ext>
              </a:extLst>
            </p:cNvPr>
            <p:cNvSpPr txBox="1"/>
            <p:nvPr/>
          </p:nvSpPr>
          <p:spPr>
            <a:xfrm>
              <a:off x="7086600" y="4816378"/>
              <a:ext cx="4889500" cy="193899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class OuterClass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class </a:t>
              </a:r>
              <a:r>
                <a:rPr lang="en-US" sz="2000" dirty="0">
                  <a:latin typeface="Consolas" panose="020B0609020204030204" pitchFamily="49" charset="0"/>
                </a:rPr>
                <a:t>Inner</a:t>
              </a:r>
              <a:r>
                <a:rPr lang="tr-TR" sz="2000" dirty="0">
                  <a:latin typeface="Consolas" panose="020B0609020204030204" pitchFamily="49" charset="0"/>
                </a:rPr>
                <a:t>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}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}</a:t>
              </a:r>
              <a:endParaRPr lang="en-US" sz="2000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95231-B4BB-4C73-8190-A3D1C0047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2590800"/>
              <a:ext cx="2590800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496C1D-5B4A-4A81-BDCD-67385F5C3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828" y="2590800"/>
              <a:ext cx="714372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E8DF4BB1-A760-4839-87D4-AECE04F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9CC58-E029-4FD2-89ED-827FB5FA03A9}" type="datetime1">
              <a:rPr lang="en-US" smtClean="0"/>
              <a:t>11/9/2022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0683CDF4-16FE-4212-8968-2CBA246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66" y="3878108"/>
            <a:ext cx="5411788" cy="289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08551" y="1372530"/>
            <a:ext cx="11531049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enables for a variable to be </a:t>
            </a:r>
            <a:r>
              <a:rPr lang="en-US" sz="2400" b="1" u="sng" dirty="0"/>
              <a:t>a set of predefined constants.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Constructor in </a:t>
            </a:r>
            <a:r>
              <a:rPr lang="en-US" sz="2400" dirty="0" err="1">
                <a:solidFill>
                  <a:schemeClr val="tx1"/>
                </a:solidFill>
              </a:rPr>
              <a:t>enum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can be used to initialize instance variables(attributes).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Just like classes, </a:t>
            </a:r>
            <a:r>
              <a:rPr lang="en-US" sz="2400" dirty="0" err="1">
                <a:solidFill>
                  <a:schemeClr val="tx1"/>
                </a:solidFill>
              </a:rPr>
              <a:t>enums</a:t>
            </a:r>
            <a:r>
              <a:rPr lang="en-US" sz="2400" dirty="0">
                <a:solidFill>
                  <a:schemeClr val="tx1"/>
                </a:solidFill>
              </a:rPr>
              <a:t> can have variables and methods</a:t>
            </a:r>
            <a:endParaRPr lang="tr-TR" sz="2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574D8-E28B-4268-8F92-D3402246D3C8}"/>
              </a:ext>
            </a:extLst>
          </p:cNvPr>
          <p:cNvCxnSpPr/>
          <p:nvPr/>
        </p:nvCxnSpPr>
        <p:spPr>
          <a:xfrm>
            <a:off x="2856984" y="5638800"/>
            <a:ext cx="88135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1A92C5-C19C-4B8B-9AEA-42F757B87CEF}"/>
              </a:ext>
            </a:extLst>
          </p:cNvPr>
          <p:cNvCxnSpPr/>
          <p:nvPr/>
        </p:nvCxnSpPr>
        <p:spPr>
          <a:xfrm>
            <a:off x="1832499" y="4495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4044-01BC-4442-BC13-34A093FB42E6}"/>
              </a:ext>
            </a:extLst>
          </p:cNvPr>
          <p:cNvCxnSpPr/>
          <p:nvPr/>
        </p:nvCxnSpPr>
        <p:spPr>
          <a:xfrm>
            <a:off x="2358678" y="4876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9F2076-E7A9-4068-A3A7-8D23FD40A87D}"/>
              </a:ext>
            </a:extLst>
          </p:cNvPr>
          <p:cNvCxnSpPr/>
          <p:nvPr/>
        </p:nvCxnSpPr>
        <p:spPr>
          <a:xfrm>
            <a:off x="2372839" y="5279066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482400" y="4795800"/>
            <a:ext cx="534108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</a:t>
            </a:r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>
                <a:solidFill>
                  <a:srgbClr val="FF0000"/>
                </a:solidFill>
              </a:rPr>
              <a:t> items</a:t>
            </a:r>
          </a:p>
          <a:p>
            <a:endParaRPr lang="en-US" sz="2000" dirty="0"/>
          </a:p>
          <a:p>
            <a:r>
              <a:rPr lang="tr-TR" sz="2000" dirty="0">
                <a:latin typeface="Consolas" panose="020B0609020204030204" pitchFamily="49" charset="0"/>
              </a:rPr>
              <a:t>for(Branch 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 : Branch.</a:t>
            </a:r>
            <a:r>
              <a:rPr lang="tr-TR" sz="2000" b="1" dirty="0">
                <a:latin typeface="Consolas" panose="020B0609020204030204" pitchFamily="49" charset="0"/>
              </a:rPr>
              <a:t>values</a:t>
            </a:r>
            <a:r>
              <a:rPr lang="tr-TR" sz="2000" dirty="0">
                <a:latin typeface="Consolas" panose="020B0609020204030204" pitchFamily="49" charset="0"/>
              </a:rPr>
              <a:t>())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    System.out.println(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);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469911" y="3878108"/>
            <a:ext cx="536606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values()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present inside 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enum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B62555-019C-44A3-8CF8-9DD4DE58A4CD}"/>
              </a:ext>
            </a:extLst>
          </p:cNvPr>
          <p:cNvSpPr txBox="1">
            <a:spLocks/>
          </p:cNvSpPr>
          <p:nvPr/>
        </p:nvSpPr>
        <p:spPr bwMode="auto">
          <a:xfrm>
            <a:off x="591765" y="2001868"/>
            <a:ext cx="5411788" cy="39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Branch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MATH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PHYSICS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GEOMETY</a:t>
            </a: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9EFB4-C578-4A3E-AAC2-A8EB60060F10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multiple classes + </a:t>
            </a:r>
            <a:r>
              <a:rPr lang="en-US" dirty="0" err="1"/>
              <a:t>Enum</a:t>
            </a:r>
            <a:r>
              <a:rPr lang="en-US" dirty="0"/>
              <a:t> Types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7FE3F-9664-4EED-A7AA-A4E426A0A76A}"/>
              </a:ext>
            </a:extLst>
          </p:cNvPr>
          <p:cNvSpPr txBox="1"/>
          <p:nvPr/>
        </p:nvSpPr>
        <p:spPr>
          <a:xfrm>
            <a:off x="10134600" y="82021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2D6CF-C2BB-4EBA-8A68-C545A33A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517373"/>
            <a:ext cx="871537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11/9/2022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FA6C1-8B8E-422F-8B41-94D4414686D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940DA-A806-46FA-A4ED-A0EC26DE9EE6}"/>
              </a:ext>
            </a:extLst>
          </p:cNvPr>
          <p:cNvSpPr/>
          <p:nvPr/>
        </p:nvSpPr>
        <p:spPr>
          <a:xfrm>
            <a:off x="1371600" y="712172"/>
            <a:ext cx="8940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HW: First create </a:t>
            </a:r>
            <a:r>
              <a:rPr lang="en-US" sz="2400" dirty="0" err="1"/>
              <a:t>PostOffice</a:t>
            </a:r>
            <a:r>
              <a:rPr lang="en-US" sz="2400" dirty="0"/>
              <a:t> and Post Classes. </a:t>
            </a:r>
          </a:p>
          <a:p>
            <a:r>
              <a:rPr lang="en-US" sz="2400" dirty="0"/>
              <a:t>Then, create two-</a:t>
            </a:r>
            <a:r>
              <a:rPr lang="en-US" sz="2400" dirty="0" err="1"/>
              <a:t>postOffice</a:t>
            </a:r>
            <a:r>
              <a:rPr lang="en-US" sz="2400" dirty="0"/>
              <a:t> objects from </a:t>
            </a:r>
            <a:r>
              <a:rPr lang="en-US" sz="2400" dirty="0" err="1"/>
              <a:t>PostOffice</a:t>
            </a:r>
            <a:r>
              <a:rPr lang="en-US" sz="2400" dirty="0"/>
              <a:t> class. </a:t>
            </a:r>
          </a:p>
          <a:p>
            <a:r>
              <a:rPr lang="en-US" sz="2400" dirty="0"/>
              <a:t>Then, create a post object in order to send it from </a:t>
            </a:r>
            <a:r>
              <a:rPr lang="en-US" sz="2400" dirty="0" err="1"/>
              <a:t>PostOffice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send() </a:t>
            </a:r>
            <a:r>
              <a:rPr lang="en-US" sz="2400" dirty="0"/>
              <a:t>post using a post office; and the other </a:t>
            </a:r>
            <a:r>
              <a:rPr lang="en-US" sz="2400" dirty="0" err="1"/>
              <a:t>postoffice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receive() </a:t>
            </a:r>
            <a:r>
              <a:rPr lang="en-US" sz="2400" dirty="0"/>
              <a:t>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B204A7-8E3F-4B6B-A6D0-518E06BA811E}"/>
              </a:ext>
            </a:extLst>
          </p:cNvPr>
          <p:cNvGrpSpPr/>
          <p:nvPr/>
        </p:nvGrpSpPr>
        <p:grpSpPr>
          <a:xfrm>
            <a:off x="1371600" y="2432981"/>
            <a:ext cx="8940800" cy="4272619"/>
            <a:chOff x="1828800" y="1610059"/>
            <a:chExt cx="8784987" cy="45529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5F6443-7471-47F1-BF9C-CCA215DB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18C94-8B5E-4F85-8812-688E1D6D0351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D01E8-3B3D-4996-A816-57511068A4BF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D7140D-B181-4786-929E-B5DF0172714E}"/>
                </a:ext>
              </a:extLst>
            </p:cNvPr>
            <p:cNvSpPr txBox="1"/>
            <p:nvPr/>
          </p:nvSpPr>
          <p:spPr>
            <a:xfrm>
              <a:off x="7942556" y="4797623"/>
              <a:ext cx="19893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4CE3D6-8E29-4248-8FBA-71933CAD5C80}"/>
                </a:ext>
              </a:extLst>
            </p:cNvPr>
            <p:cNvSpPr txBox="1"/>
            <p:nvPr/>
          </p:nvSpPr>
          <p:spPr>
            <a:xfrm>
              <a:off x="7943349" y="5029200"/>
              <a:ext cx="2126288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9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34C81C5-9FE4-4274-8CAA-B18F5396F42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90B6407-7005-4417-B13D-BF73FBDAB6C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B730639-A8C9-4993-BF1F-0C6A2A27FD9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F784090-635A-4C8D-84D9-4C49C5B638B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CBE3CA-A318-4803-B7D7-273643904B1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12913D-1114-4351-8C18-5D8F4CD4802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30691AE-5FBB-41EE-975E-742AE6E0472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3E40674-9CEE-4A6F-984E-FA9CBD56A9B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046A5D-B6E4-4741-AF50-446A44BB7A2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446F227-DDDA-4FDB-B93C-E1A8FA6075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E8DEF4-E26E-4FE8-A95D-B989C00FC56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9.xml><?xml version="1.0" encoding="utf-8"?>
<ds:datastoreItem xmlns:ds="http://schemas.openxmlformats.org/officeDocument/2006/customXml" ds:itemID="{9700AC1B-B726-4E5F-893B-34DA01D22F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1664</Words>
  <Application>Microsoft Office PowerPoint</Application>
  <PresentationFormat>Widescreen</PresentationFormat>
  <Paragraphs>303</Paragraphs>
  <Slides>22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Goudy Sans Medium</vt:lpstr>
      <vt:lpstr>Wingdings 3</vt:lpstr>
      <vt:lpstr>Office Theme</vt:lpstr>
      <vt:lpstr>Week 6: Deeper in classes:  this() &amp; toString() + Alpha</vt:lpstr>
      <vt:lpstr>Previously on OOP</vt:lpstr>
      <vt:lpstr>What is Static Method in Java?</vt:lpstr>
      <vt:lpstr>Static Method Usages</vt:lpstr>
      <vt:lpstr>Exercise</vt:lpstr>
      <vt:lpstr>PowerPoint Presentation</vt:lpstr>
      <vt:lpstr>Enum Types</vt:lpstr>
      <vt:lpstr>Example: Using multiple classes + Enum Types </vt:lpstr>
      <vt:lpstr>PowerPoint Presentation</vt:lpstr>
      <vt:lpstr>PowerPoint Presentation</vt:lpstr>
      <vt:lpstr>PowerPoint Presentation</vt:lpstr>
      <vt:lpstr>Calling a Constructor From a Constructor</vt:lpstr>
      <vt:lpstr>toString() method</vt:lpstr>
      <vt:lpstr>Garbage Collection</vt:lpstr>
      <vt:lpstr>PowerPoint Presentation</vt:lpstr>
      <vt:lpstr>Yet Another Exercise: Rock Scissor Paper Game</vt:lpstr>
      <vt:lpstr>Game Rules</vt:lpstr>
      <vt:lpstr>What we need are…</vt:lpstr>
      <vt:lpstr>Game Logic</vt:lpstr>
      <vt:lpstr>Game Logic</vt:lpstr>
      <vt:lpstr>PowerPoint Presentation</vt:lpstr>
      <vt:lpstr>Lab exercise : Calling a Constructor From a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KASIM ÖZACAR</cp:lastModifiedBy>
  <cp:revision>273</cp:revision>
  <dcterms:created xsi:type="dcterms:W3CDTF">2018-10-17T04:07:27Z</dcterms:created>
  <dcterms:modified xsi:type="dcterms:W3CDTF">2022-11-09T03:27:39Z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