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46091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008366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98829928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3071787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3481808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21309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1838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2323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9659525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3006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0399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0317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68DA25-BBB4-9CC4-CDA7-3E8BA64E62F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2200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89642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13277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DAC70F-5F45-F03B-2A8F-BBF3C340B36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887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95709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6914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EB34D8-14BD-19F4-9A80-60FC125F8E7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6407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4434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51699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814623-E84B-4CAD-2A7C-B987661246F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874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95362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052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267B42-0FA8-694E-49C7-807C1CF4EFE3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6014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1161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85587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D21A64-58F2-B81F-2699-7A3235C0552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9736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9937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66782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C044C9-3A9E-EB04-0036-1D9865989927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228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21303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32628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E542E8-C0FE-E11D-7377-6056A3BA652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21112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45190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11576057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2208713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9351008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455857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8026658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3632938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50144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1504386565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1835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8277862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412004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1450347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583779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491981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0322663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721290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036124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03147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0700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216280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536159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532943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90667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0073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170209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835675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5582066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78128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433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6083692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0459831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7226314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7897732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459818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6606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379457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33838247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3784245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6521578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9639337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0950947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961729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84307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3565667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61976112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5018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25491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1594959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003886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830460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067570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6277001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0627864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35054426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685262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86712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5207334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0642187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18340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823730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889684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214203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9655815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5034163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2700623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105009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4785003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9182649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8171653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246947" name=""/>
          <p:cNvSpPr txBox="1"/>
          <p:nvPr/>
        </p:nvSpPr>
        <p:spPr bwMode="auto">
          <a:xfrm flipH="0" flipV="0">
            <a:off x="5483212" y="191313"/>
            <a:ext cx="5590392" cy="18291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lang="en-US" sz="4800" b="1">
                <a:latin typeface="Cambria"/>
                <a:ea typeface="Cambria"/>
                <a:cs typeface="Cambria"/>
              </a:rPr>
              <a:t>News Summarizer</a:t>
            </a:r>
            <a:endParaRPr sz="8000" b="1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lang="en-US" sz="2800" b="0">
                <a:latin typeface="Cambria"/>
                <a:ea typeface="Cambria"/>
                <a:cs typeface="Cambria"/>
              </a:rPr>
              <a:t>Semester Project</a:t>
            </a:r>
            <a:endParaRPr sz="7200">
              <a:latin typeface="Cambria"/>
              <a:cs typeface="Cambria"/>
            </a:endParaRPr>
          </a:p>
        </p:txBody>
      </p:sp>
      <p:sp>
        <p:nvSpPr>
          <p:cNvPr id="1127302301" name=""/>
          <p:cNvSpPr/>
          <p:nvPr/>
        </p:nvSpPr>
        <p:spPr bwMode="auto">
          <a:xfrm rot="0" flipH="0" flipV="0">
            <a:off x="8203437" y="2202146"/>
            <a:ext cx="3396449" cy="168722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17612"/>
                </a:moveTo>
                <a:cubicBezTo>
                  <a:pt x="0" y="7206"/>
                  <a:pt x="22982" y="0"/>
                  <a:pt x="32304" y="0"/>
                </a:cubicBezTo>
                <a:cubicBezTo>
                  <a:pt x="35735" y="0"/>
                  <a:pt x="41980" y="2498"/>
                  <a:pt x="42906" y="5757"/>
                </a:cubicBezTo>
                <a:cubicBezTo>
                  <a:pt x="44497" y="11356"/>
                  <a:pt x="39034" y="19843"/>
                  <a:pt x="39034" y="26419"/>
                </a:cubicBezTo>
                <a:cubicBezTo>
                  <a:pt x="39034" y="36825"/>
                  <a:pt x="20597" y="43200"/>
                  <a:pt x="11273" y="43200"/>
                </a:cubicBezTo>
                <a:cubicBezTo>
                  <a:pt x="1951" y="43200"/>
                  <a:pt x="0" y="28017"/>
                  <a:pt x="0" y="17612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0020775" name=""/>
          <p:cNvSpPr/>
          <p:nvPr/>
        </p:nvSpPr>
        <p:spPr bwMode="auto">
          <a:xfrm rot="0" flipH="0" flipV="0">
            <a:off x="338961" y="191313"/>
            <a:ext cx="3389024" cy="2010832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14778"/>
                </a:moveTo>
                <a:cubicBezTo>
                  <a:pt x="0" y="6047"/>
                  <a:pt x="23032" y="0"/>
                  <a:pt x="32375" y="0"/>
                </a:cubicBezTo>
                <a:cubicBezTo>
                  <a:pt x="35813" y="0"/>
                  <a:pt x="42072" y="2096"/>
                  <a:pt x="43000" y="4831"/>
                </a:cubicBezTo>
                <a:cubicBezTo>
                  <a:pt x="44595" y="9529"/>
                  <a:pt x="30097" y="8845"/>
                  <a:pt x="30097" y="14363"/>
                </a:cubicBezTo>
                <a:cubicBezTo>
                  <a:pt x="30097" y="23094"/>
                  <a:pt x="20809" y="43200"/>
                  <a:pt x="11465" y="43200"/>
                </a:cubicBezTo>
                <a:cubicBezTo>
                  <a:pt x="2122" y="43200"/>
                  <a:pt x="0" y="23509"/>
                  <a:pt x="0" y="14778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483540" name=""/>
          <p:cNvSpPr txBox="1"/>
          <p:nvPr/>
        </p:nvSpPr>
        <p:spPr bwMode="auto">
          <a:xfrm flipH="0" flipV="0">
            <a:off x="6519397" y="4741894"/>
            <a:ext cx="5699804" cy="2083411"/>
          </a:xfrm>
          <a:prstGeom prst="roundRect">
            <a:avLst>
              <a:gd name="adj" fmla="val 17090"/>
            </a:avLst>
          </a:prstGeom>
          <a:solidFill>
            <a:schemeClr val="bg1"/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lang="en-US" sz="2600" b="1" i="1">
                <a:latin typeface="Cambria"/>
                <a:ea typeface="Cambria"/>
                <a:cs typeface="Cambria"/>
              </a:rPr>
              <a:t>Abdullah Hassan	01-134221-007</a:t>
            </a:r>
            <a:endParaRPr sz="2600" b="1" i="1">
              <a:latin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600" b="1" i="1">
                <a:latin typeface="Cambria"/>
                <a:ea typeface="Cambria"/>
                <a:cs typeface="Cambria"/>
              </a:rPr>
              <a:t>Maaz Hussain	01-134221-035</a:t>
            </a:r>
            <a:endParaRPr sz="2600" b="1" i="1">
              <a:latin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2600" b="1" i="1">
                <a:latin typeface="Cambria"/>
                <a:ea typeface="Cambria"/>
                <a:cs typeface="Cambria"/>
              </a:rPr>
              <a:t>M. Sibtain		</a:t>
            </a:r>
            <a:r>
              <a:rPr lang="en-US" sz="2600" b="1" i="1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01-134221-051</a:t>
            </a:r>
            <a:r>
              <a:rPr sz="2600" b="1" i="1">
                <a:latin typeface="Cambria"/>
                <a:cs typeface="Cambria"/>
              </a:rPr>
              <a:t>	</a:t>
            </a:r>
            <a:endParaRPr sz="2600" b="1" i="1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272180" name=""/>
          <p:cNvSpPr txBox="1"/>
          <p:nvPr/>
        </p:nvSpPr>
        <p:spPr bwMode="auto">
          <a:xfrm flipH="0" flipV="0">
            <a:off x="1878337" y="879940"/>
            <a:ext cx="355338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1">
                <a:latin typeface="Cambria"/>
                <a:ea typeface="Cambria"/>
                <a:cs typeface="Cambria"/>
              </a:rPr>
              <a:t>Table of content</a:t>
            </a:r>
            <a:r>
              <a:rPr lang="en-US" sz="2800" b="1">
                <a:latin typeface="Cambria"/>
                <a:ea typeface="Cambria"/>
                <a:cs typeface="Cambria"/>
              </a:rPr>
              <a:t>s</a:t>
            </a:r>
            <a:endParaRPr sz="2800" b="1">
              <a:latin typeface="Cambria"/>
              <a:cs typeface="Cambria"/>
            </a:endParaRPr>
          </a:p>
        </p:txBody>
      </p:sp>
      <p:sp>
        <p:nvSpPr>
          <p:cNvPr id="1770390549" name=""/>
          <p:cNvSpPr txBox="1"/>
          <p:nvPr/>
        </p:nvSpPr>
        <p:spPr bwMode="auto">
          <a:xfrm flipH="0" flipV="0">
            <a:off x="2137713" y="2626177"/>
            <a:ext cx="6262597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200000"/>
              </a:lnSpc>
              <a:buAutoNum type="arabicPeriod"/>
              <a:defRPr/>
            </a:pPr>
            <a:r>
              <a:rPr lang="en-US" sz="2800">
                <a:latin typeface="Cambria"/>
                <a:ea typeface="Cambria"/>
                <a:cs typeface="Cambria"/>
              </a:rPr>
              <a:t>   Objectives  </a:t>
            </a:r>
            <a:endParaRPr lang="en-US" sz="2800">
              <a:latin typeface="Cambria"/>
              <a:ea typeface="Cambria"/>
              <a:cs typeface="Cambria"/>
            </a:endParaRPr>
          </a:p>
          <a:p>
            <a:pPr marL="283879" indent="-283879">
              <a:lnSpc>
                <a:spcPct val="200000"/>
              </a:lnSpc>
              <a:buAutoNum type="arabicPeriod"/>
              <a:defRPr/>
            </a:pPr>
            <a:r>
              <a:rPr lang="en-US" sz="2800">
                <a:latin typeface="Cambria"/>
                <a:ea typeface="Cambria"/>
                <a:cs typeface="Cambria"/>
              </a:rPr>
              <a:t>   Front-end</a:t>
            </a:r>
            <a:endParaRPr sz="2800">
              <a:latin typeface="Cambria"/>
              <a:cs typeface="Cambria"/>
            </a:endParaRPr>
          </a:p>
          <a:p>
            <a:pPr marL="283879" indent="-283879">
              <a:lnSpc>
                <a:spcPct val="200000"/>
              </a:lnSpc>
              <a:buAutoNum type="arabicPeriod"/>
              <a:defRPr/>
            </a:pPr>
            <a:r>
              <a:rPr lang="en-US" sz="2800">
                <a:latin typeface="Cambria"/>
                <a:ea typeface="Cambria"/>
                <a:cs typeface="Cambria"/>
              </a:rPr>
              <a:t>   Back-end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/Apis</a:t>
            </a:r>
            <a:endParaRPr sz="2800">
              <a:latin typeface="Cambria"/>
              <a:cs typeface="Cambria"/>
            </a:endParaRPr>
          </a:p>
          <a:p>
            <a:pPr marL="283879" indent="-283879">
              <a:lnSpc>
                <a:spcPct val="200000"/>
              </a:lnSpc>
              <a:buAutoNum type="arabicPeriod"/>
              <a:defRPr/>
            </a:pPr>
            <a:r>
              <a:rPr lang="en-US" sz="2800">
                <a:latin typeface="Cambria"/>
                <a:ea typeface="Cambria"/>
                <a:cs typeface="Cambria"/>
              </a:rPr>
              <a:t>   Summary Algorithm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566621" name=""/>
          <p:cNvSpPr txBox="1"/>
          <p:nvPr/>
        </p:nvSpPr>
        <p:spPr bwMode="auto">
          <a:xfrm flipH="0" flipV="0">
            <a:off x="2369035" y="773065"/>
            <a:ext cx="250378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1">
                <a:latin typeface="Cambria"/>
                <a:ea typeface="Cambria"/>
                <a:cs typeface="Cambria"/>
              </a:rPr>
              <a:t>Objective</a:t>
            </a:r>
            <a:r>
              <a:rPr lang="en-US" sz="2800" b="1">
                <a:latin typeface="Cambria"/>
                <a:ea typeface="Cambria"/>
                <a:cs typeface="Cambria"/>
              </a:rPr>
              <a:t>s</a:t>
            </a:r>
            <a:endParaRPr sz="2800" b="1">
              <a:latin typeface="Cambria"/>
              <a:cs typeface="Cambria"/>
            </a:endParaRPr>
          </a:p>
        </p:txBody>
      </p:sp>
      <p:sp>
        <p:nvSpPr>
          <p:cNvPr id="1840295814" name=""/>
          <p:cNvSpPr/>
          <p:nvPr/>
        </p:nvSpPr>
        <p:spPr bwMode="auto">
          <a:xfrm flipH="0" flipV="0">
            <a:off x="421759" y="2283203"/>
            <a:ext cx="10201879" cy="44809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lnSpc>
                <a:spcPct val="150000"/>
              </a:lnSpc>
              <a:defRPr/>
            </a:pP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</a:t>
            </a: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Automate News Aggregation</a:t>
            </a:r>
            <a:b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</a:b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Develop a system to automatically scrape and fetch the latest news articles from multiple trusted Pakistani news sources including </a:t>
            </a:r>
            <a:r>
              <a:rPr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Dawn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 </a:t>
            </a:r>
            <a:r>
              <a:rPr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 News International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 and </a:t>
            </a:r>
            <a:r>
              <a:rPr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The Express Tribune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.</a:t>
            </a:r>
            <a:endParaRPr sz="2400">
              <a:latin typeface="Cambria"/>
              <a:ea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endParaRPr sz="2400">
              <a:latin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Extract and Summarize Content</a:t>
            </a:r>
            <a:b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</a:b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Use Natural Language Processing (NLP) techniques, specifically TF-IDF, to extract the most relevant content from each article and generate concise summaries.</a:t>
            </a:r>
            <a:endParaRPr sz="2400">
              <a:latin typeface="Cambria"/>
              <a:ea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endParaRPr sz="2400">
              <a:latin typeface="Cambria"/>
              <a:cs typeface="Cambria"/>
            </a:endParaRPr>
          </a:p>
          <a:p>
            <a:pPr algn="l"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Provide Unified Access via API</a:t>
            </a:r>
            <a:b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</a:b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Build API endpoints using Flask to serve news summaries in JSON format for frontend consumption.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395950" name=""/>
          <p:cNvSpPr txBox="1"/>
          <p:nvPr/>
        </p:nvSpPr>
        <p:spPr bwMode="auto">
          <a:xfrm flipH="0" flipV="0">
            <a:off x="2014968" y="159247"/>
            <a:ext cx="397094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Front-end</a:t>
            </a:r>
            <a:endParaRPr lang="en-US" sz="2800" b="0" i="0" u="none" strike="noStrike" cap="none" spc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Home Page</a:t>
            </a:r>
            <a:endParaRPr sz="2800" b="0" i="0" u="none" strike="noStrike" cap="none" spc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</p:txBody>
      </p:sp>
      <p:pic>
        <p:nvPicPr>
          <p:cNvPr id="4773256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124" y="1156901"/>
            <a:ext cx="11751468" cy="5410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593515" name=""/>
          <p:cNvSpPr/>
          <p:nvPr/>
        </p:nvSpPr>
        <p:spPr bwMode="auto">
          <a:xfrm rot="0" flipH="0" flipV="0">
            <a:off x="72915" y="2721089"/>
            <a:ext cx="6153178" cy="3650772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3633" y="24180"/>
                </a:moveTo>
                <a:cubicBezTo>
                  <a:pt x="3633" y="13745"/>
                  <a:pt x="-4757" y="3023"/>
                  <a:pt x="3955" y="3023"/>
                </a:cubicBezTo>
                <a:cubicBezTo>
                  <a:pt x="12668" y="3023"/>
                  <a:pt x="43199" y="-5116"/>
                  <a:pt x="43200" y="5316"/>
                </a:cubicBezTo>
                <a:cubicBezTo>
                  <a:pt x="43200" y="15749"/>
                  <a:pt x="28227" y="43200"/>
                  <a:pt x="19515" y="43200"/>
                </a:cubicBezTo>
                <a:cubicBezTo>
                  <a:pt x="10802" y="43200"/>
                  <a:pt x="3633" y="34613"/>
                  <a:pt x="3633" y="24180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47769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972320" y="31002"/>
            <a:ext cx="5220897" cy="6862716"/>
          </a:xfrm>
          <a:prstGeom prst="rect">
            <a:avLst/>
          </a:prstGeom>
        </p:spPr>
      </p:pic>
      <p:sp>
        <p:nvSpPr>
          <p:cNvPr id="283788906" name=""/>
          <p:cNvSpPr txBox="1"/>
          <p:nvPr/>
        </p:nvSpPr>
        <p:spPr bwMode="auto">
          <a:xfrm flipH="0" flipV="0">
            <a:off x="898425" y="3462359"/>
            <a:ext cx="4834504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Front-end</a:t>
            </a:r>
            <a:endParaRPr lang="en-US" sz="2800" b="1" i="0" u="none" strike="noStrike" cap="none" spc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Article Detail and Summary</a:t>
            </a:r>
            <a:endParaRPr lang="en-US" sz="2800" b="1" i="0" u="none" strike="noStrike" cap="none" spc="0">
              <a:solidFill>
                <a:schemeClr val="tx1"/>
              </a:solidFill>
              <a:latin typeface="Cambria"/>
              <a:ea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410516" name=""/>
          <p:cNvSpPr txBox="1"/>
          <p:nvPr/>
        </p:nvSpPr>
        <p:spPr bwMode="auto">
          <a:xfrm flipH="0" flipV="0">
            <a:off x="2086020" y="513396"/>
            <a:ext cx="5408547" cy="10031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lang="en-US" sz="2600" b="1">
                <a:latin typeface="Cambria"/>
                <a:ea typeface="Cambria"/>
                <a:cs typeface="Cambria"/>
              </a:rPr>
              <a:t>Back-end</a:t>
            </a:r>
            <a:r>
              <a:rPr lang="en-US" sz="2600" b="1">
                <a:latin typeface="Cambria"/>
                <a:ea typeface="Cambria"/>
                <a:cs typeface="Cambria"/>
              </a:rPr>
              <a:t>/Apis</a:t>
            </a:r>
            <a:endParaRPr lang="en-US" sz="2600" b="1">
              <a:latin typeface="Cambria"/>
              <a:ea typeface="Cambria"/>
              <a:cs typeface="Cambria"/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2600" b="0">
                <a:latin typeface="Cambria"/>
                <a:ea typeface="Cambria"/>
                <a:cs typeface="Cambria"/>
              </a:rPr>
              <a:t>Dawn News Api</a:t>
            </a:r>
            <a:endParaRPr lang="en-US" sz="2600" b="1">
              <a:latin typeface="Cambria"/>
              <a:ea typeface="Cambria"/>
              <a:cs typeface="Cambria"/>
            </a:endParaRPr>
          </a:p>
        </p:txBody>
      </p:sp>
      <p:sp>
        <p:nvSpPr>
          <p:cNvPr id="365780522" name=""/>
          <p:cNvSpPr txBox="1"/>
          <p:nvPr/>
        </p:nvSpPr>
        <p:spPr bwMode="auto">
          <a:xfrm flipH="0" flipV="0">
            <a:off x="263156" y="1690687"/>
            <a:ext cx="10380423" cy="4938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0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Key Features</a:t>
            </a:r>
            <a:r>
              <a:rPr sz="20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Scraping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Font typeface="Arial"/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Extracts article links from Dawn News homepage using BeautifulSoup.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Filters URLs to include only relevant news paths (e.g., 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/news/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).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Content Extraction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Scrapes article titles (from 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&lt;meta og:title&gt;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) and body text.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Cleans content by removing scripts, styles, and figures.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Summarization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Implements TF-IDF algorithm to generate 5-sentence summaries.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Processes extracted text to retain key information while reducing length.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API Endpoint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Exposes a GET endpoint (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/api/dawn/latest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) with customizable 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limit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parameter.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Returns JSON response with article details (title, URL, content, summary, word count, and timestamp).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092006" name=""/>
          <p:cNvSpPr/>
          <p:nvPr/>
        </p:nvSpPr>
        <p:spPr bwMode="auto">
          <a:xfrm rot="0" flipH="0" flipV="0">
            <a:off x="3636153" y="756388"/>
            <a:ext cx="2715200" cy="1677777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8470" y="9647"/>
                </a:moveTo>
                <a:cubicBezTo>
                  <a:pt x="8470" y="-348"/>
                  <a:pt x="12835" y="280"/>
                  <a:pt x="22362" y="280"/>
                </a:cubicBezTo>
                <a:cubicBezTo>
                  <a:pt x="31887" y="280"/>
                  <a:pt x="43199" y="-348"/>
                  <a:pt x="43200" y="9647"/>
                </a:cubicBezTo>
                <a:cubicBezTo>
                  <a:pt x="43200" y="19645"/>
                  <a:pt x="12734" y="43200"/>
                  <a:pt x="3208" y="43200"/>
                </a:cubicBezTo>
                <a:cubicBezTo>
                  <a:pt x="-6318" y="43200"/>
                  <a:pt x="8470" y="19645"/>
                  <a:pt x="8470" y="9647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4243816" name=""/>
          <p:cNvSpPr txBox="1"/>
          <p:nvPr/>
        </p:nvSpPr>
        <p:spPr bwMode="auto">
          <a:xfrm flipH="0" flipV="0">
            <a:off x="2086020" y="513396"/>
            <a:ext cx="5415026" cy="10031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lang="en-US" sz="26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Back-end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/Apis</a:t>
            </a:r>
            <a:endParaRPr sz="2600" b="1">
              <a:latin typeface="Cambria"/>
              <a:ea typeface="Cambria"/>
              <a:cs typeface="Cambria"/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2600" b="0">
                <a:latin typeface="Cambria"/>
                <a:ea typeface="Cambria"/>
                <a:cs typeface="Cambria"/>
              </a:rPr>
              <a:t>The News International Api</a:t>
            </a:r>
            <a:endParaRPr lang="en-US" sz="2600" b="1">
              <a:latin typeface="Cambria"/>
              <a:ea typeface="Cambria"/>
              <a:cs typeface="Cambria"/>
            </a:endParaRPr>
          </a:p>
        </p:txBody>
      </p:sp>
      <p:sp>
        <p:nvSpPr>
          <p:cNvPr id="772558882" name=""/>
          <p:cNvSpPr txBox="1"/>
          <p:nvPr/>
        </p:nvSpPr>
        <p:spPr bwMode="auto">
          <a:xfrm flipH="0" flipV="0">
            <a:off x="141074" y="1678780"/>
            <a:ext cx="11911290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0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Key Features</a:t>
            </a:r>
            <a:r>
              <a:rPr sz="20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600">
              <a:latin typeface="Cambria"/>
              <a:ea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Scraping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Focuses on 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/latest/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news articles from The News International homepage.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Filters invalid links (e.g., 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javascript: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URLs) and converts relative URLs to absolute.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Content Extraction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Extracts titles using multiple fallback selectors (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h1.detail-title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 generic 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h1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).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Handles diverse article layouts by checking multiple container classes (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detail-story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 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story-detail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, etc.).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Cleans content by removing non-article elements (scripts, social shares, related news, ads).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Summarization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Applies TF-IDF algorithm to generate 5-sentence summaries.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Filters out boilerplate text (e.g., "Also Read", "Published on") before processing.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API Endpoint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16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GET /api/thenews/latest?limit=5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returns structured JSON with:</a:t>
            </a:r>
            <a:endParaRPr sz="1600">
              <a:latin typeface="Cambria"/>
              <a:cs typeface="Cambria"/>
            </a:endParaRPr>
          </a:p>
          <a:p>
            <a:pPr marL="705958" lvl="1" indent="-305908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Title, URL, full text, summary, word count, and timestamp.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81828302" name=""/>
          <p:cNvSpPr/>
          <p:nvPr/>
        </p:nvSpPr>
        <p:spPr bwMode="auto">
          <a:xfrm rot="0" flipH="0" flipV="0">
            <a:off x="8110833" y="198437"/>
            <a:ext cx="2897187" cy="182562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547"/>
                </a:moveTo>
                <a:cubicBezTo>
                  <a:pt x="0" y="18961"/>
                  <a:pt x="-2972" y="0"/>
                  <a:pt x="8876" y="0"/>
                </a:cubicBezTo>
                <a:cubicBezTo>
                  <a:pt x="20726" y="0"/>
                  <a:pt x="43199" y="18961"/>
                  <a:pt x="43200" y="27547"/>
                </a:cubicBezTo>
                <a:cubicBezTo>
                  <a:pt x="43200" y="36134"/>
                  <a:pt x="33449" y="43200"/>
                  <a:pt x="21600" y="43200"/>
                </a:cubicBezTo>
                <a:cubicBezTo>
                  <a:pt x="9750" y="43200"/>
                  <a:pt x="0" y="36134"/>
                  <a:pt x="0" y="27547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100603" name=""/>
          <p:cNvSpPr/>
          <p:nvPr/>
        </p:nvSpPr>
        <p:spPr bwMode="auto">
          <a:xfrm rot="0" flipH="0" flipV="0">
            <a:off x="9348024" y="5549899"/>
            <a:ext cx="2897186" cy="182562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547"/>
                </a:moveTo>
                <a:cubicBezTo>
                  <a:pt x="0" y="18961"/>
                  <a:pt x="-2972" y="0"/>
                  <a:pt x="8876" y="0"/>
                </a:cubicBezTo>
                <a:cubicBezTo>
                  <a:pt x="20726" y="0"/>
                  <a:pt x="43199" y="18961"/>
                  <a:pt x="43200" y="27547"/>
                </a:cubicBezTo>
                <a:cubicBezTo>
                  <a:pt x="43200" y="36134"/>
                  <a:pt x="33449" y="43200"/>
                  <a:pt x="21600" y="43200"/>
                </a:cubicBezTo>
                <a:cubicBezTo>
                  <a:pt x="9750" y="43200"/>
                  <a:pt x="0" y="36134"/>
                  <a:pt x="0" y="27547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76175" name=""/>
          <p:cNvSpPr/>
          <p:nvPr/>
        </p:nvSpPr>
        <p:spPr bwMode="auto">
          <a:xfrm rot="0" flipH="0" flipV="0">
            <a:off x="3278187" y="775215"/>
            <a:ext cx="3492167" cy="1828282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569"/>
                </a:moveTo>
                <a:cubicBezTo>
                  <a:pt x="0" y="18996"/>
                  <a:pt x="-2465" y="62"/>
                  <a:pt x="7363" y="62"/>
                </a:cubicBezTo>
                <a:cubicBezTo>
                  <a:pt x="13124" y="62"/>
                  <a:pt x="35819" y="-1044"/>
                  <a:pt x="42108" y="6064"/>
                </a:cubicBezTo>
                <a:cubicBezTo>
                  <a:pt x="46550" y="11086"/>
                  <a:pt x="35839" y="24020"/>
                  <a:pt x="35839" y="27569"/>
                </a:cubicBezTo>
                <a:cubicBezTo>
                  <a:pt x="35839" y="36144"/>
                  <a:pt x="27750" y="43200"/>
                  <a:pt x="17919" y="43200"/>
                </a:cubicBezTo>
                <a:cubicBezTo>
                  <a:pt x="8088" y="43200"/>
                  <a:pt x="0" y="36144"/>
                  <a:pt x="0" y="27569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259548" name=""/>
          <p:cNvSpPr txBox="1"/>
          <p:nvPr/>
        </p:nvSpPr>
        <p:spPr bwMode="auto">
          <a:xfrm flipH="0" flipV="0">
            <a:off x="2086020" y="513396"/>
            <a:ext cx="5415746" cy="10031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defRPr/>
            </a:pPr>
            <a:r>
              <a:rPr lang="en-US" sz="26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Back-end</a:t>
            </a:r>
            <a:r>
              <a:rPr lang="en-US" sz="2600" b="1" i="0" u="none" strike="noStrike" cap="none" spc="0">
                <a:solidFill>
                  <a:schemeClr val="tx1"/>
                </a:solidFill>
                <a:latin typeface="Cambria"/>
                <a:ea typeface="Cambria"/>
                <a:cs typeface="Cambria"/>
              </a:rPr>
              <a:t>/Apis</a:t>
            </a:r>
            <a:endParaRPr sz="2600" b="1">
              <a:latin typeface="Cambria"/>
              <a:ea typeface="Cambria"/>
              <a:cs typeface="Cambria"/>
            </a:endParaRPr>
          </a:p>
          <a:p>
            <a:pPr algn="l">
              <a:lnSpc>
                <a:spcPct val="114999"/>
              </a:lnSpc>
              <a:defRPr/>
            </a:pPr>
            <a:r>
              <a:rPr lang="en-US" sz="2600" b="0">
                <a:latin typeface="Cambria"/>
                <a:ea typeface="Cambria"/>
                <a:cs typeface="Cambria"/>
              </a:rPr>
              <a:t>The Express Tribune News Api</a:t>
            </a:r>
            <a:endParaRPr lang="en-US" sz="2600" b="1">
              <a:latin typeface="Cambria"/>
              <a:ea typeface="Cambria"/>
              <a:cs typeface="Cambria"/>
            </a:endParaRPr>
          </a:p>
        </p:txBody>
      </p:sp>
      <p:sp>
        <p:nvSpPr>
          <p:cNvPr id="578402305" name=""/>
          <p:cNvSpPr txBox="1"/>
          <p:nvPr/>
        </p:nvSpPr>
        <p:spPr bwMode="auto">
          <a:xfrm flipH="0" flipV="0">
            <a:off x="215530" y="1690686"/>
            <a:ext cx="11308751" cy="5303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lnSpc>
                <a:spcPct val="150000"/>
              </a:lnSpc>
              <a:defRPr/>
            </a:pPr>
            <a:r>
              <a:rPr sz="20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Key Features</a:t>
            </a:r>
            <a:r>
              <a:rPr sz="20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6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Scraping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Supports both main article formats (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story-box-section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and 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story-content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layouts).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Implements fallback selectors for title extraction (3+ </a:t>
            </a: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h1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class variations).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Content Cleaning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Removes 10+ non-content elements (scripts, social shares, ads, iframes).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Filters short paragraphs (&lt;30 chars) and boilerplate text.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Summarization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Applies TF-IDF only when valid content exists.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Handles edge cases (missing content) gracefully.</a:t>
            </a:r>
            <a:endParaRPr sz="22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6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Structured API Output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</a:t>
            </a:r>
            <a:endParaRPr sz="2200">
              <a:latin typeface="Cambria"/>
              <a:cs typeface="Cambria"/>
            </a:endParaRPr>
          </a:p>
          <a:p>
            <a:pPr marL="617843" lvl="1" indent="-217793">
              <a:lnSpc>
                <a:spcPct val="150000"/>
              </a:lnSpc>
              <a:buAutoNum type="arabicPeriod"/>
              <a:defRPr/>
            </a:pPr>
            <a:r>
              <a:rPr sz="12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GET /api/tribune/latest?limit=5</a:t>
            </a: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returns:</a:t>
            </a:r>
            <a:endParaRPr sz="22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Title, URL, cleaned content, summary, word count, and timestamp</a:t>
            </a:r>
            <a:r>
              <a:rPr sz="1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661900" lvl="1" indent="-261850">
              <a:lnSpc>
                <a:spcPct val="150000"/>
              </a:lnSpc>
              <a:buAutoNum type="arabicPeriod"/>
              <a:defRPr/>
            </a:pPr>
            <a:r>
              <a:rPr sz="16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Clear error states for failed scrapes.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73371104" name=""/>
          <p:cNvSpPr/>
          <p:nvPr/>
        </p:nvSpPr>
        <p:spPr bwMode="auto">
          <a:xfrm rot="0" flipH="0" flipV="0">
            <a:off x="8110832" y="198436"/>
            <a:ext cx="2897186" cy="182562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547"/>
                </a:moveTo>
                <a:cubicBezTo>
                  <a:pt x="0" y="18961"/>
                  <a:pt x="-2972" y="0"/>
                  <a:pt x="8876" y="0"/>
                </a:cubicBezTo>
                <a:cubicBezTo>
                  <a:pt x="20726" y="0"/>
                  <a:pt x="43199" y="18961"/>
                  <a:pt x="43200" y="27547"/>
                </a:cubicBezTo>
                <a:cubicBezTo>
                  <a:pt x="43200" y="36134"/>
                  <a:pt x="33449" y="43200"/>
                  <a:pt x="21600" y="43200"/>
                </a:cubicBezTo>
                <a:cubicBezTo>
                  <a:pt x="9750" y="43200"/>
                  <a:pt x="0" y="36134"/>
                  <a:pt x="0" y="27547"/>
                </a:cubicBezTo>
                <a:close/>
              </a:path>
            </a:pathLst>
          </a:custGeom>
          <a:solidFill>
            <a:srgbClr val="D9D9D9"/>
          </a:solidFill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048487" name=""/>
          <p:cNvSpPr/>
          <p:nvPr/>
        </p:nvSpPr>
        <p:spPr bwMode="auto">
          <a:xfrm flipH="0" flipV="0">
            <a:off x="281214" y="1586247"/>
            <a:ext cx="10877960" cy="54410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Input Text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Raw document (e.g., article, report).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Preprocessing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Lowercase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Standardize text.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Tokenize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Split into words/sentences.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Clean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Remove stopwords (e.g., "the", "and") + punctuation.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TF-IDF Scoring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Term Frequency (TF)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How often a word appears in a sentence.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Inverse Document Frequency (IDF)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Penalizes words common across all sentences.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Score Calculation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: </a:t>
            </a:r>
            <a:r>
              <a:rPr sz="14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TF * IDF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for each word → Sum scores per sentence.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5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Rank &amp; Select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Rank sentences by their TF-IDF scores (highest = most important).</a:t>
            </a:r>
            <a:endParaRPr sz="2400">
              <a:latin typeface="Cambria"/>
              <a:cs typeface="Cambria"/>
            </a:endParaRPr>
          </a:p>
          <a:p>
            <a:pPr marL="683929" lvl="1" indent="-283879">
              <a:lnSpc>
                <a:spcPct val="150000"/>
              </a:lnSpc>
              <a:buFont typeface="Arial"/>
              <a:buChar char="•"/>
              <a:defRPr/>
            </a:pP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Extract top </a:t>
            </a:r>
            <a:r>
              <a:rPr sz="1800" b="0" i="1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N</a:t>
            </a:r>
            <a:r>
              <a:rPr sz="1800" b="0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 sentences to form the summary.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80113447" name=""/>
          <p:cNvSpPr txBox="1"/>
          <p:nvPr/>
        </p:nvSpPr>
        <p:spPr bwMode="auto">
          <a:xfrm flipH="0" flipV="0">
            <a:off x="2075551" y="559773"/>
            <a:ext cx="325787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>
                <a:latin typeface="Cambria"/>
                <a:ea typeface="Cambria"/>
                <a:cs typeface="Cambria"/>
              </a:rPr>
              <a:t>Summary algorithm</a:t>
            </a:r>
            <a:endParaRPr sz="2400" b="1">
              <a:latin typeface="Cambria"/>
              <a:cs typeface="Cambria"/>
            </a:endParaRPr>
          </a:p>
          <a:p>
            <a:pPr>
              <a:defRPr/>
            </a:pPr>
            <a:r>
              <a:rPr lang="en-US" sz="2400" b="0">
                <a:latin typeface="Cambria"/>
                <a:ea typeface="Cambria"/>
                <a:cs typeface="Cambria"/>
              </a:rPr>
              <a:t>TF-IDF</a:t>
            </a:r>
            <a:endParaRPr sz="2400" b="1">
              <a:latin typeface="Cambria"/>
              <a:cs typeface="Cambria"/>
            </a:endParaRPr>
          </a:p>
        </p:txBody>
      </p:sp>
      <p:sp>
        <p:nvSpPr>
          <p:cNvPr id="57754113" name=""/>
          <p:cNvSpPr txBox="1"/>
          <p:nvPr/>
        </p:nvSpPr>
        <p:spPr bwMode="auto">
          <a:xfrm flipH="0" flipV="0">
            <a:off x="10088110" y="559773"/>
            <a:ext cx="1701014" cy="54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50000"/>
              </a:lnSpc>
              <a:defRPr/>
            </a:pPr>
            <a:r>
              <a:rPr sz="2000" b="1" i="0" u="none">
                <a:solidFill>
                  <a:srgbClr val="000000"/>
                </a:solidFill>
                <a:latin typeface="Cambria"/>
                <a:ea typeface="Cambria"/>
                <a:cs typeface="Cambria"/>
              </a:rPr>
              <a:t>Workflow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Office">
        <a:dk1>
          <a:sysClr val="windowText" lastClr="000000"/>
        </a:dk1>
        <a:lt1>
          <a:sysClr val="window" lastClr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2025-06-02T01:53:19Z</dcterms:modified>
</cp:coreProperties>
</file>