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6" r:id="rId6"/>
    <p:sldId id="260" r:id="rId7"/>
    <p:sldId id="261" r:id="rId8"/>
    <p:sldId id="263" r:id="rId9"/>
    <p:sldId id="267" r:id="rId10"/>
    <p:sldId id="262"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82CED7-6DF0-4190-9BA0-FA1301E18375}"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194763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11511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325024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394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110113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82CED7-6DF0-4190-9BA0-FA1301E18375}"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55947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82CED7-6DF0-4190-9BA0-FA1301E18375}"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372068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CED7-6DF0-4190-9BA0-FA1301E18375}"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3164509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CED7-6DF0-4190-9BA0-FA1301E18375}"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257239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CED7-6DF0-4190-9BA0-FA1301E18375}"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173822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82CED7-6DF0-4190-9BA0-FA1301E18375}"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235505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412096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2CED7-6DF0-4190-9BA0-FA1301E18375}"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370973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2CED7-6DF0-4190-9BA0-FA1301E18375}"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402246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2CED7-6DF0-4190-9BA0-FA1301E18375}"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104213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333219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82CED7-6DF0-4190-9BA0-FA1301E18375}"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DBF40-FE8D-472E-B6DB-E7ED4A0E656E}" type="slidenum">
              <a:rPr lang="en-US" smtClean="0"/>
              <a:t>‹#›</a:t>
            </a:fld>
            <a:endParaRPr lang="en-US"/>
          </a:p>
        </p:txBody>
      </p:sp>
    </p:spTree>
    <p:extLst>
      <p:ext uri="{BB962C8B-B14F-4D97-AF65-F5344CB8AC3E}">
        <p14:creationId xmlns:p14="http://schemas.microsoft.com/office/powerpoint/2010/main" val="269006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82CED7-6DF0-4190-9BA0-FA1301E18375}" type="datetimeFigureOut">
              <a:rPr lang="en-US" smtClean="0"/>
              <a:t>5/30/2023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21DBF40-FE8D-472E-B6DB-E7ED4A0E656E}" type="slidenum">
              <a:rPr lang="en-US" smtClean="0"/>
              <a:t>‹#›</a:t>
            </a:fld>
            <a:endParaRPr lang="en-US"/>
          </a:p>
        </p:txBody>
      </p:sp>
    </p:spTree>
    <p:extLst>
      <p:ext uri="{BB962C8B-B14F-4D97-AF65-F5344CB8AC3E}">
        <p14:creationId xmlns:p14="http://schemas.microsoft.com/office/powerpoint/2010/main" val="418441141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f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232B-310A-4EFC-8599-607EECB9AA09}"/>
              </a:ext>
            </a:extLst>
          </p:cNvPr>
          <p:cNvSpPr>
            <a:spLocks noGrp="1"/>
          </p:cNvSpPr>
          <p:nvPr>
            <p:ph type="ctrTitle"/>
          </p:nvPr>
        </p:nvSpPr>
        <p:spPr>
          <a:xfrm>
            <a:off x="1595269" y="1256790"/>
            <a:ext cx="9001462" cy="2387600"/>
          </a:xfrm>
        </p:spPr>
        <p:txBody>
          <a:bodyPr>
            <a:normAutofit fontScale="90000"/>
          </a:bodyPr>
          <a:lstStyle/>
          <a:p>
            <a:pPr algn="ctr" rtl="1"/>
            <a:r>
              <a:rPr lang="ar-SA" sz="6000" b="1" dirty="0"/>
              <a:t>تصنيف أمراض</a:t>
            </a:r>
            <a:r>
              <a:rPr lang="ar-SY" sz="6000" b="1" dirty="0"/>
              <a:t> نبات</a:t>
            </a:r>
            <a:r>
              <a:rPr lang="ar-SA" sz="6000" b="1" dirty="0"/>
              <a:t> البطاطا باستخدام تقنيات </a:t>
            </a:r>
            <a:r>
              <a:rPr lang="en-US" sz="6000" b="1" dirty="0"/>
              <a:t>Deep</a:t>
            </a:r>
            <a:r>
              <a:rPr lang="en-US" sz="6000" dirty="0"/>
              <a:t> </a:t>
            </a:r>
            <a:r>
              <a:rPr lang="en-US" sz="6000" b="1" dirty="0"/>
              <a:t>learning</a:t>
            </a:r>
            <a:br>
              <a:rPr lang="en-US" sz="6000" dirty="0"/>
            </a:br>
            <a:endParaRPr lang="en-US" sz="3200" dirty="0"/>
          </a:p>
        </p:txBody>
      </p:sp>
      <p:sp>
        <p:nvSpPr>
          <p:cNvPr id="3" name="Subtitle 2">
            <a:extLst>
              <a:ext uri="{FF2B5EF4-FFF2-40B4-BE49-F238E27FC236}">
                <a16:creationId xmlns:a16="http://schemas.microsoft.com/office/drawing/2014/main" id="{D4FE0DFB-68A8-4BCF-9945-8184CB492DE5}"/>
              </a:ext>
            </a:extLst>
          </p:cNvPr>
          <p:cNvSpPr>
            <a:spLocks noGrp="1"/>
          </p:cNvSpPr>
          <p:nvPr>
            <p:ph type="subTitle" idx="1"/>
          </p:nvPr>
        </p:nvSpPr>
        <p:spPr>
          <a:xfrm>
            <a:off x="4976706" y="3677327"/>
            <a:ext cx="2238587" cy="1069848"/>
          </a:xfrm>
        </p:spPr>
        <p:txBody>
          <a:bodyPr>
            <a:normAutofit fontScale="92500" lnSpcReduction="20000"/>
          </a:bodyPr>
          <a:lstStyle/>
          <a:p>
            <a:pPr rtl="1"/>
            <a:r>
              <a:rPr lang="ar-SA" sz="2800" b="1" dirty="0"/>
              <a:t>إعداد</a:t>
            </a:r>
            <a:endParaRPr lang="en-US" sz="2800" b="1" dirty="0"/>
          </a:p>
          <a:p>
            <a:pPr rtl="1"/>
            <a:r>
              <a:rPr lang="ar-SA" sz="2800" b="1" dirty="0"/>
              <a:t>عبدالله خادم الجامع</a:t>
            </a:r>
            <a:endParaRPr lang="en-US" sz="2800" b="1" dirty="0"/>
          </a:p>
          <a:p>
            <a:pPr algn="r" rtl="1"/>
            <a:endParaRPr lang="en-US" dirty="0"/>
          </a:p>
        </p:txBody>
      </p:sp>
      <p:sp>
        <p:nvSpPr>
          <p:cNvPr id="4" name="TextBox 3">
            <a:extLst>
              <a:ext uri="{FF2B5EF4-FFF2-40B4-BE49-F238E27FC236}">
                <a16:creationId xmlns:a16="http://schemas.microsoft.com/office/drawing/2014/main" id="{1FA65BE1-3DE6-4F7F-9B7C-3539CAE8BDEE}"/>
              </a:ext>
            </a:extLst>
          </p:cNvPr>
          <p:cNvSpPr txBox="1"/>
          <p:nvPr/>
        </p:nvSpPr>
        <p:spPr>
          <a:xfrm>
            <a:off x="8358145" y="3723432"/>
            <a:ext cx="2238586" cy="1200329"/>
          </a:xfrm>
          <a:prstGeom prst="rect">
            <a:avLst/>
          </a:prstGeom>
          <a:noFill/>
        </p:spPr>
        <p:txBody>
          <a:bodyPr wrap="square" rtlCol="0">
            <a:spAutoFit/>
          </a:bodyPr>
          <a:lstStyle/>
          <a:p>
            <a:pPr algn="ctr" rtl="1"/>
            <a:r>
              <a:rPr lang="ar-SA" sz="2400" b="1" dirty="0"/>
              <a:t>إشراف</a:t>
            </a:r>
            <a:endParaRPr lang="en-US" sz="2400" dirty="0"/>
          </a:p>
          <a:p>
            <a:pPr algn="ctr" rtl="1"/>
            <a:r>
              <a:rPr lang="ar-SA" sz="2400" dirty="0"/>
              <a:t>الدكتورة ماجدة بكور</a:t>
            </a:r>
            <a:endParaRPr lang="en-US" sz="2400" dirty="0"/>
          </a:p>
          <a:p>
            <a:pPr algn="ctr" rtl="1"/>
            <a:r>
              <a:rPr lang="ar-SA" sz="2400" dirty="0"/>
              <a:t>المهندس محمد العقلة</a:t>
            </a:r>
            <a:endParaRPr lang="en-US" sz="2400" dirty="0"/>
          </a:p>
        </p:txBody>
      </p:sp>
      <p:sp>
        <p:nvSpPr>
          <p:cNvPr id="5" name="TextBox 4">
            <a:extLst>
              <a:ext uri="{FF2B5EF4-FFF2-40B4-BE49-F238E27FC236}">
                <a16:creationId xmlns:a16="http://schemas.microsoft.com/office/drawing/2014/main" id="{626386BF-2027-4289-8F64-ABBE024ECE68}"/>
              </a:ext>
            </a:extLst>
          </p:cNvPr>
          <p:cNvSpPr txBox="1"/>
          <p:nvPr/>
        </p:nvSpPr>
        <p:spPr>
          <a:xfrm>
            <a:off x="3232655" y="5169713"/>
            <a:ext cx="5825388" cy="738664"/>
          </a:xfrm>
          <a:prstGeom prst="rect">
            <a:avLst/>
          </a:prstGeom>
          <a:noFill/>
        </p:spPr>
        <p:txBody>
          <a:bodyPr wrap="square" rtlCol="0">
            <a:spAutoFit/>
          </a:bodyPr>
          <a:lstStyle/>
          <a:p>
            <a:pPr algn="r" rtl="1"/>
            <a:r>
              <a:rPr lang="ar-SA" sz="2400" b="1" dirty="0"/>
              <a:t>مقرر تطبيقات في</a:t>
            </a:r>
            <a:r>
              <a:rPr lang="ar-SY" sz="2400" dirty="0"/>
              <a:t> </a:t>
            </a:r>
            <a:r>
              <a:rPr lang="ar-SA" sz="2400" b="1" dirty="0"/>
              <a:t>هندسة الذكاء الصنعي وعلوم البيانات</a:t>
            </a:r>
            <a:endParaRPr lang="en-US" sz="2400" dirty="0"/>
          </a:p>
          <a:p>
            <a:endParaRPr lang="en-US" dirty="0"/>
          </a:p>
        </p:txBody>
      </p:sp>
      <p:sp>
        <p:nvSpPr>
          <p:cNvPr id="6" name="TextBox 5">
            <a:extLst>
              <a:ext uri="{FF2B5EF4-FFF2-40B4-BE49-F238E27FC236}">
                <a16:creationId xmlns:a16="http://schemas.microsoft.com/office/drawing/2014/main" id="{79614EB8-F345-4ACB-A080-0A18B75C0243}"/>
              </a:ext>
            </a:extLst>
          </p:cNvPr>
          <p:cNvSpPr txBox="1"/>
          <p:nvPr/>
        </p:nvSpPr>
        <p:spPr>
          <a:xfrm>
            <a:off x="2113361" y="3879498"/>
            <a:ext cx="2238587" cy="830997"/>
          </a:xfrm>
          <a:prstGeom prst="rect">
            <a:avLst/>
          </a:prstGeom>
          <a:noFill/>
        </p:spPr>
        <p:txBody>
          <a:bodyPr wrap="square" rtlCol="0">
            <a:spAutoFit/>
          </a:bodyPr>
          <a:lstStyle/>
          <a:p>
            <a:pPr rtl="1"/>
            <a:r>
              <a:rPr lang="ar-SA" sz="2400" b="1" dirty="0"/>
              <a:t>السنة الدراسية</a:t>
            </a:r>
            <a:endParaRPr lang="en-US" sz="2400" dirty="0"/>
          </a:p>
          <a:p>
            <a:pPr rtl="1"/>
            <a:r>
              <a:rPr lang="ar-SA" sz="2400" dirty="0"/>
              <a:t>2023-2022</a:t>
            </a:r>
            <a:endParaRPr lang="en-US" sz="2400" dirty="0"/>
          </a:p>
        </p:txBody>
      </p:sp>
      <p:pic>
        <p:nvPicPr>
          <p:cNvPr id="7" name="Picture 6">
            <a:extLst>
              <a:ext uri="{FF2B5EF4-FFF2-40B4-BE49-F238E27FC236}">
                <a16:creationId xmlns:a16="http://schemas.microsoft.com/office/drawing/2014/main" id="{5100B3EE-5B00-4316-B09C-99990B3AB9D4}"/>
              </a:ext>
            </a:extLst>
          </p:cNvPr>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113361" y="351652"/>
            <a:ext cx="3496310" cy="965200"/>
          </a:xfrm>
          <a:prstGeom prst="rect">
            <a:avLst/>
          </a:prstGeom>
        </p:spPr>
      </p:pic>
      <p:sp>
        <p:nvSpPr>
          <p:cNvPr id="8" name="TextBox 7">
            <a:extLst>
              <a:ext uri="{FF2B5EF4-FFF2-40B4-BE49-F238E27FC236}">
                <a16:creationId xmlns:a16="http://schemas.microsoft.com/office/drawing/2014/main" id="{8F7D9C88-1CA0-41A3-B5C4-B13D3BE591CF}"/>
              </a:ext>
            </a:extLst>
          </p:cNvPr>
          <p:cNvSpPr txBox="1"/>
          <p:nvPr/>
        </p:nvSpPr>
        <p:spPr>
          <a:xfrm>
            <a:off x="6378340" y="583856"/>
            <a:ext cx="3959610" cy="923330"/>
          </a:xfrm>
          <a:prstGeom prst="rect">
            <a:avLst/>
          </a:prstGeom>
          <a:noFill/>
        </p:spPr>
        <p:txBody>
          <a:bodyPr wrap="none" rtlCol="0">
            <a:spAutoFit/>
          </a:bodyPr>
          <a:lstStyle/>
          <a:p>
            <a:pPr algn="r" rtl="1"/>
            <a:r>
              <a:rPr lang="ar-SA" b="1" dirty="0"/>
              <a:t>كلية الهندسة المعلوماتية</a:t>
            </a:r>
            <a:endParaRPr lang="en-US" dirty="0"/>
          </a:p>
          <a:p>
            <a:pPr algn="r" rtl="1"/>
            <a:r>
              <a:rPr lang="ar-SA" b="1" dirty="0"/>
              <a:t>هندسة الذكاء الصنعي وعلوم البيانات</a:t>
            </a:r>
            <a:endParaRPr lang="en-US" dirty="0"/>
          </a:p>
          <a:p>
            <a:endParaRPr lang="en-US" dirty="0"/>
          </a:p>
        </p:txBody>
      </p:sp>
    </p:spTree>
    <p:extLst>
      <p:ext uri="{BB962C8B-B14F-4D97-AF65-F5344CB8AC3E}">
        <p14:creationId xmlns:p14="http://schemas.microsoft.com/office/powerpoint/2010/main" val="140956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C672-EF2B-4AD3-A5A1-0B48D310F67B}"/>
              </a:ext>
            </a:extLst>
          </p:cNvPr>
          <p:cNvSpPr>
            <a:spLocks noGrp="1"/>
          </p:cNvSpPr>
          <p:nvPr>
            <p:ph type="title"/>
          </p:nvPr>
        </p:nvSpPr>
        <p:spPr/>
        <p:txBody>
          <a:bodyPr>
            <a:normAutofit/>
          </a:bodyPr>
          <a:lstStyle/>
          <a:p>
            <a:r>
              <a:rPr lang="ar-SY" sz="3600" dirty="0"/>
              <a:t>التطبيق العملي</a:t>
            </a:r>
            <a:endParaRPr lang="en-US" sz="3600" dirty="0"/>
          </a:p>
        </p:txBody>
      </p:sp>
      <p:pic>
        <p:nvPicPr>
          <p:cNvPr id="5" name="Picture 4">
            <a:extLst>
              <a:ext uri="{FF2B5EF4-FFF2-40B4-BE49-F238E27FC236}">
                <a16:creationId xmlns:a16="http://schemas.microsoft.com/office/drawing/2014/main" id="{F629516F-693B-4C64-BEBF-E050DFFBF069}"/>
              </a:ext>
            </a:extLst>
          </p:cNvPr>
          <p:cNvPicPr/>
          <p:nvPr/>
        </p:nvPicPr>
        <p:blipFill>
          <a:blip r:embed="rId2"/>
          <a:stretch>
            <a:fillRect/>
          </a:stretch>
        </p:blipFill>
        <p:spPr>
          <a:xfrm>
            <a:off x="735193" y="2080610"/>
            <a:ext cx="5171398" cy="3800475"/>
          </a:xfrm>
          <a:prstGeom prst="rect">
            <a:avLst/>
          </a:prstGeom>
        </p:spPr>
      </p:pic>
      <p:pic>
        <p:nvPicPr>
          <p:cNvPr id="6" name="Picture 5">
            <a:extLst>
              <a:ext uri="{FF2B5EF4-FFF2-40B4-BE49-F238E27FC236}">
                <a16:creationId xmlns:a16="http://schemas.microsoft.com/office/drawing/2014/main" id="{92580715-8668-4969-8858-75F9CE393709}"/>
              </a:ext>
            </a:extLst>
          </p:cNvPr>
          <p:cNvPicPr/>
          <p:nvPr/>
        </p:nvPicPr>
        <p:blipFill>
          <a:blip r:embed="rId3"/>
          <a:stretch>
            <a:fillRect/>
          </a:stretch>
        </p:blipFill>
        <p:spPr>
          <a:xfrm>
            <a:off x="6285410" y="2088320"/>
            <a:ext cx="5182205" cy="3800475"/>
          </a:xfrm>
          <a:prstGeom prst="rect">
            <a:avLst/>
          </a:prstGeom>
        </p:spPr>
      </p:pic>
    </p:spTree>
    <p:extLst>
      <p:ext uri="{BB962C8B-B14F-4D97-AF65-F5344CB8AC3E}">
        <p14:creationId xmlns:p14="http://schemas.microsoft.com/office/powerpoint/2010/main" val="36174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DD89-2E5F-48EB-91CB-D347D3BAEE2D}"/>
              </a:ext>
            </a:extLst>
          </p:cNvPr>
          <p:cNvSpPr>
            <a:spLocks noGrp="1"/>
          </p:cNvSpPr>
          <p:nvPr>
            <p:ph type="title"/>
          </p:nvPr>
        </p:nvSpPr>
        <p:spPr/>
        <p:txBody>
          <a:bodyPr>
            <a:normAutofit/>
          </a:bodyPr>
          <a:lstStyle/>
          <a:p>
            <a:r>
              <a:rPr lang="ar-SY" sz="3600" dirty="0"/>
              <a:t>شكراً لحسن استماعكم</a:t>
            </a:r>
            <a:endParaRPr lang="en-US" sz="3600" dirty="0"/>
          </a:p>
        </p:txBody>
      </p:sp>
      <p:sp>
        <p:nvSpPr>
          <p:cNvPr id="3" name="Content Placeholder 2">
            <a:extLst>
              <a:ext uri="{FF2B5EF4-FFF2-40B4-BE49-F238E27FC236}">
                <a16:creationId xmlns:a16="http://schemas.microsoft.com/office/drawing/2014/main" id="{C6324A0A-7B6C-492F-877A-B751580E9CE4}"/>
              </a:ext>
            </a:extLst>
          </p:cNvPr>
          <p:cNvSpPr>
            <a:spLocks noGrp="1"/>
          </p:cNvSpPr>
          <p:nvPr>
            <p:ph idx="1"/>
          </p:nvPr>
        </p:nvSpPr>
        <p:spPr/>
        <p:txBody>
          <a:bodyPr>
            <a:normAutofit/>
          </a:bodyPr>
          <a:lstStyle/>
          <a:p>
            <a:pPr lvl="1" algn="r" rtl="1"/>
            <a:r>
              <a:rPr lang="ar-SY" sz="2800" dirty="0"/>
              <a:t>هل من أسئلة ؟</a:t>
            </a:r>
            <a:endParaRPr lang="en-US" sz="2800" dirty="0"/>
          </a:p>
        </p:txBody>
      </p:sp>
    </p:spTree>
    <p:extLst>
      <p:ext uri="{BB962C8B-B14F-4D97-AF65-F5344CB8AC3E}">
        <p14:creationId xmlns:p14="http://schemas.microsoft.com/office/powerpoint/2010/main" val="249279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E377-D350-424B-8ECE-C3B6699CE6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E3919A-7575-44FE-A3C4-7558ADA68B6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4486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63A3-06A4-4EE2-AA92-569F652E7E79}"/>
              </a:ext>
            </a:extLst>
          </p:cNvPr>
          <p:cNvSpPr>
            <a:spLocks noGrp="1"/>
          </p:cNvSpPr>
          <p:nvPr>
            <p:ph type="title"/>
          </p:nvPr>
        </p:nvSpPr>
        <p:spPr/>
        <p:txBody>
          <a:bodyPr>
            <a:normAutofit/>
          </a:bodyPr>
          <a:lstStyle/>
          <a:p>
            <a:pPr rtl="1"/>
            <a:r>
              <a:rPr lang="ar-SY" sz="3600" dirty="0"/>
              <a:t>حول المشروع</a:t>
            </a:r>
            <a:endParaRPr lang="en-US" sz="3600" dirty="0"/>
          </a:p>
        </p:txBody>
      </p:sp>
      <p:sp>
        <p:nvSpPr>
          <p:cNvPr id="3" name="Content Placeholder 2">
            <a:extLst>
              <a:ext uri="{FF2B5EF4-FFF2-40B4-BE49-F238E27FC236}">
                <a16:creationId xmlns:a16="http://schemas.microsoft.com/office/drawing/2014/main" id="{15F1EA42-ACCF-4846-A1B3-7F411A94BC75}"/>
              </a:ext>
            </a:extLst>
          </p:cNvPr>
          <p:cNvSpPr>
            <a:spLocks noGrp="1"/>
          </p:cNvSpPr>
          <p:nvPr>
            <p:ph idx="1"/>
          </p:nvPr>
        </p:nvSpPr>
        <p:spPr/>
        <p:txBody>
          <a:bodyPr/>
          <a:lstStyle/>
          <a:p>
            <a:pPr marL="457200" indent="-457200" algn="r" rtl="1">
              <a:buFont typeface="+mj-lt"/>
              <a:buAutoNum type="arabicPeriod"/>
            </a:pPr>
            <a:r>
              <a:rPr lang="ar-SY" sz="2800" dirty="0"/>
              <a:t>نظرة عامة (تعريف مشكلة البحث)</a:t>
            </a:r>
          </a:p>
          <a:p>
            <a:pPr algn="r" rtl="1"/>
            <a:r>
              <a:rPr lang="ar-SA" dirty="0"/>
              <a:t>تعد لفحة أوراق البطاطا واحدة من أكثر</a:t>
            </a:r>
            <a:r>
              <a:rPr lang="ar-SA" b="1" dirty="0"/>
              <a:t> </a:t>
            </a:r>
            <a:r>
              <a:rPr lang="ar-SA" dirty="0"/>
              <a:t>أمراض النبات قدرة على التسبب بخسارة كبيرة في نبات البطاطا على مستوى العالم، </a:t>
            </a:r>
            <a:r>
              <a:rPr lang="ar-SY" dirty="0"/>
              <a:t>حيث </a:t>
            </a:r>
            <a:r>
              <a:rPr lang="ar-SY" dirty="0">
                <a:effectLst/>
              </a:rPr>
              <a:t>يعمل المزارع على انتاج محصول البطاطا لتوفيره في السوق المحلية خلال مدة 4 أشهر وبعد كل هذا التعب قد يتفاجأ المزارع بمردود قليل والسبب إصابة المحصول بأحد الامراض التي قد تؤدي لموت الزهرة او إصابة الثمرة وبالتالي الكثير من الخسائر المادية الى جانب الجهد والتعب والكثير من الوقت في انتظار المحصول.</a:t>
            </a:r>
          </a:p>
          <a:p>
            <a:pPr algn="r" rtl="1"/>
            <a:endParaRPr lang="ar-SY" dirty="0">
              <a:effectLst/>
            </a:endParaRPr>
          </a:p>
          <a:p>
            <a:pPr algn="r" rtl="1"/>
            <a:r>
              <a:rPr lang="ar-SY" dirty="0">
                <a:effectLst/>
              </a:rPr>
              <a:t>ومن هنا كان لابد من العمل على حل هذه المشكلة لتفادي الخسارة الغير المتوقعة منه والتي تعتمد على الظروف الجوية والبيئية.</a:t>
            </a:r>
            <a:endParaRPr lang="en-US" dirty="0">
              <a:effectLst/>
            </a:endParaRPr>
          </a:p>
          <a:p>
            <a:pPr algn="r" rtl="1"/>
            <a:endParaRPr lang="en-US" dirty="0">
              <a:effectLst/>
            </a:endParaRPr>
          </a:p>
          <a:p>
            <a:pPr marL="0" indent="0" algn="r" rtl="1">
              <a:buNone/>
            </a:pPr>
            <a:endParaRPr lang="ar-SY" dirty="0"/>
          </a:p>
          <a:p>
            <a:pPr marL="0" indent="0" algn="r" rtl="1">
              <a:buNone/>
            </a:pPr>
            <a:endParaRPr lang="en-US" dirty="0"/>
          </a:p>
        </p:txBody>
      </p:sp>
    </p:spTree>
    <p:extLst>
      <p:ext uri="{BB962C8B-B14F-4D97-AF65-F5344CB8AC3E}">
        <p14:creationId xmlns:p14="http://schemas.microsoft.com/office/powerpoint/2010/main" val="420812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A189-C89B-4503-A149-1D6EC14A7931}"/>
              </a:ext>
            </a:extLst>
          </p:cNvPr>
          <p:cNvSpPr>
            <a:spLocks noGrp="1"/>
          </p:cNvSpPr>
          <p:nvPr>
            <p:ph type="title"/>
          </p:nvPr>
        </p:nvSpPr>
        <p:spPr/>
        <p:txBody>
          <a:bodyPr>
            <a:normAutofit/>
          </a:bodyPr>
          <a:lstStyle/>
          <a:p>
            <a:pPr rtl="1"/>
            <a:r>
              <a:rPr lang="ar-SY" sz="3600" dirty="0"/>
              <a:t>حول المشروع</a:t>
            </a:r>
            <a:endParaRPr lang="en-US" sz="3600" dirty="0"/>
          </a:p>
        </p:txBody>
      </p:sp>
      <p:sp>
        <p:nvSpPr>
          <p:cNvPr id="3" name="Content Placeholder 2">
            <a:extLst>
              <a:ext uri="{FF2B5EF4-FFF2-40B4-BE49-F238E27FC236}">
                <a16:creationId xmlns:a16="http://schemas.microsoft.com/office/drawing/2014/main" id="{9D946A41-98BA-40E7-9AF0-81501EB6F6D2}"/>
              </a:ext>
            </a:extLst>
          </p:cNvPr>
          <p:cNvSpPr>
            <a:spLocks noGrp="1"/>
          </p:cNvSpPr>
          <p:nvPr>
            <p:ph idx="1"/>
          </p:nvPr>
        </p:nvSpPr>
        <p:spPr/>
        <p:txBody>
          <a:bodyPr>
            <a:normAutofit/>
          </a:bodyPr>
          <a:lstStyle/>
          <a:p>
            <a:pPr marL="514350" indent="-514350" algn="r" rtl="1">
              <a:buFont typeface="+mj-lt"/>
              <a:buAutoNum type="arabicPeriod" startAt="2"/>
            </a:pPr>
            <a:r>
              <a:rPr lang="ar-SY" sz="2800" dirty="0"/>
              <a:t>أهداف المشروع</a:t>
            </a:r>
          </a:p>
          <a:p>
            <a:pPr algn="r" rtl="1"/>
            <a:r>
              <a:rPr lang="ar-SY" dirty="0">
                <a:effectLst/>
              </a:rPr>
              <a:t>هناك العديد من الامراض التي يمكن ان تصيب نبات البطاطا ولذلك تم العمل عليها ووضع تقنية قادرة على اكتشاف الاصابة بها وبالتالي يمكن تلخيص الاهداف من البحث في:</a:t>
            </a:r>
            <a:endParaRPr lang="en-US" dirty="0">
              <a:effectLst/>
            </a:endParaRPr>
          </a:p>
          <a:p>
            <a:pPr marL="457200" lvl="0" indent="-457200" algn="r" rtl="1">
              <a:buFont typeface="+mj-lt"/>
              <a:buAutoNum type="arabicPeriod"/>
            </a:pPr>
            <a:r>
              <a:rPr lang="ar-SY" dirty="0">
                <a:effectLst/>
              </a:rPr>
              <a:t>تحليل امراض محصول البطاطا والتركيز على نوعين من المرض</a:t>
            </a:r>
            <a:endParaRPr lang="en-US" dirty="0">
              <a:effectLst/>
            </a:endParaRPr>
          </a:p>
          <a:p>
            <a:pPr marL="457200" lvl="0" indent="-457200" algn="r" rtl="1">
              <a:buFont typeface="+mj-lt"/>
              <a:buAutoNum type="arabicPeriod"/>
            </a:pPr>
            <a:r>
              <a:rPr lang="ar-SY" dirty="0">
                <a:effectLst/>
              </a:rPr>
              <a:t>وضع نموذج لاكتشاف الامراض المدروسة</a:t>
            </a:r>
            <a:endParaRPr lang="en-US" dirty="0">
              <a:effectLst/>
            </a:endParaRPr>
          </a:p>
          <a:p>
            <a:pPr marL="457200" lvl="0" indent="-457200" algn="r" rtl="1">
              <a:buFont typeface="+mj-lt"/>
              <a:buAutoNum type="arabicPeriod"/>
            </a:pPr>
            <a:r>
              <a:rPr lang="ar-SY" dirty="0">
                <a:effectLst/>
              </a:rPr>
              <a:t>تصميم وبناء نظام ذكي للتنبؤ بالإصابة بالمرض وتحديد اسم المرض</a:t>
            </a:r>
            <a:endParaRPr lang="en-US" dirty="0">
              <a:effectLst/>
            </a:endParaRPr>
          </a:p>
          <a:p>
            <a:pPr marL="0" indent="0" algn="r" rtl="1">
              <a:buNone/>
            </a:pPr>
            <a:endParaRPr lang="ar-SY" sz="2800" dirty="0"/>
          </a:p>
        </p:txBody>
      </p:sp>
    </p:spTree>
    <p:extLst>
      <p:ext uri="{BB962C8B-B14F-4D97-AF65-F5344CB8AC3E}">
        <p14:creationId xmlns:p14="http://schemas.microsoft.com/office/powerpoint/2010/main" val="428309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ACFF-B7EB-461F-B1E1-4E71422CB677}"/>
              </a:ext>
            </a:extLst>
          </p:cNvPr>
          <p:cNvSpPr>
            <a:spLocks noGrp="1"/>
          </p:cNvSpPr>
          <p:nvPr>
            <p:ph type="title"/>
          </p:nvPr>
        </p:nvSpPr>
        <p:spPr/>
        <p:txBody>
          <a:bodyPr>
            <a:normAutofit/>
          </a:bodyPr>
          <a:lstStyle/>
          <a:p>
            <a:r>
              <a:rPr lang="ar-SY" sz="3600" dirty="0"/>
              <a:t>خطوات عمل المشروع</a:t>
            </a:r>
            <a:endParaRPr lang="en-US" sz="3600" dirty="0"/>
          </a:p>
        </p:txBody>
      </p:sp>
      <p:sp>
        <p:nvSpPr>
          <p:cNvPr id="3" name="Content Placeholder 2">
            <a:extLst>
              <a:ext uri="{FF2B5EF4-FFF2-40B4-BE49-F238E27FC236}">
                <a16:creationId xmlns:a16="http://schemas.microsoft.com/office/drawing/2014/main" id="{82034558-ECD9-47F6-8E44-393C75CD6DD6}"/>
              </a:ext>
            </a:extLst>
          </p:cNvPr>
          <p:cNvSpPr>
            <a:spLocks noGrp="1"/>
          </p:cNvSpPr>
          <p:nvPr>
            <p:ph idx="1"/>
          </p:nvPr>
        </p:nvSpPr>
        <p:spPr>
          <a:xfrm>
            <a:off x="913795" y="2096063"/>
            <a:ext cx="10353762" cy="3966069"/>
          </a:xfrm>
        </p:spPr>
        <p:txBody>
          <a:bodyPr>
            <a:normAutofit lnSpcReduction="10000"/>
          </a:bodyPr>
          <a:lstStyle/>
          <a:p>
            <a:pPr marL="457200" indent="-457200" algn="r" rtl="1">
              <a:buFont typeface="+mj-lt"/>
              <a:buAutoNum type="arabicPeriod"/>
            </a:pPr>
            <a:r>
              <a:rPr lang="ar-SY" sz="2800" dirty="0"/>
              <a:t>التعرف على إصابة محصول البطاطا بالأمراض:</a:t>
            </a:r>
          </a:p>
          <a:p>
            <a:pPr marL="0" indent="0" algn="r" rtl="1">
              <a:buNone/>
            </a:pPr>
            <a:r>
              <a:rPr lang="ar-SY" dirty="0"/>
              <a:t>تم العمل على تحديد افضل طريقة ل التعرف على الأمراض بالمقارنة مع أبحاث سابقة</a:t>
            </a:r>
          </a:p>
          <a:p>
            <a:pPr marL="457200" indent="-457200" algn="r" rtl="1">
              <a:buFont typeface="+mj-lt"/>
              <a:buAutoNum type="arabicPeriod" startAt="2"/>
            </a:pPr>
            <a:r>
              <a:rPr lang="ar-SY" sz="2400" dirty="0"/>
              <a:t>العمل على الدراسة التحليلية للنظام حيث تم العمل على:</a:t>
            </a:r>
          </a:p>
          <a:p>
            <a:pPr marL="457200" indent="-457200" algn="r" rtl="1">
              <a:buFont typeface="+mj-lt"/>
              <a:buAutoNum type="alphaLcParenR"/>
            </a:pPr>
            <a:r>
              <a:rPr lang="ar-SY" sz="2200" b="1" dirty="0"/>
              <a:t>تحضير البيانات :</a:t>
            </a:r>
          </a:p>
          <a:p>
            <a:pPr marL="0" indent="0" algn="r" rtl="1">
              <a:buNone/>
            </a:pPr>
            <a:r>
              <a:rPr lang="ar-SY" dirty="0"/>
              <a:t>والتي يتم فيها جمع البيانات و تعريف نوعها و أدوات اكتسابها </a:t>
            </a:r>
          </a:p>
          <a:p>
            <a:pPr marL="0" indent="0" algn="r" rtl="1">
              <a:buNone/>
            </a:pPr>
            <a:r>
              <a:rPr lang="ar-SY" dirty="0"/>
              <a:t>حيث تم جمع البيانات من موقع </a:t>
            </a:r>
            <a:r>
              <a:rPr lang="en-US" dirty="0"/>
              <a:t>Kaggle.com</a:t>
            </a:r>
            <a:endParaRPr lang="ar-SY" dirty="0"/>
          </a:p>
          <a:p>
            <a:pPr marL="457200" indent="-457200" algn="r" rtl="1">
              <a:buFont typeface="+mj-lt"/>
              <a:buAutoNum type="alphaLcParenR" startAt="2"/>
            </a:pPr>
            <a:r>
              <a:rPr lang="ar-SY" sz="2200" b="1" dirty="0"/>
              <a:t>تهيئة البيانات</a:t>
            </a:r>
            <a:r>
              <a:rPr lang="en-US" sz="2200" b="1" dirty="0"/>
              <a:t>:</a:t>
            </a:r>
          </a:p>
          <a:p>
            <a:pPr marL="0" indent="0" algn="r" rtl="1">
              <a:buNone/>
            </a:pPr>
            <a:r>
              <a:rPr lang="ar-SY" dirty="0"/>
              <a:t>والتي يتم فيها القيام بمرحلة التنظيف و التعزيز</a:t>
            </a:r>
            <a:r>
              <a:rPr lang="en-US" dirty="0"/>
              <a:t> )</a:t>
            </a:r>
            <a:r>
              <a:rPr lang="ar-SY" dirty="0"/>
              <a:t>قلب الصور - تكبير – تدوير)</a:t>
            </a:r>
            <a:endParaRPr lang="en-US" dirty="0"/>
          </a:p>
        </p:txBody>
      </p:sp>
      <p:pic>
        <p:nvPicPr>
          <p:cNvPr id="4" name="Picture 3">
            <a:extLst>
              <a:ext uri="{FF2B5EF4-FFF2-40B4-BE49-F238E27FC236}">
                <a16:creationId xmlns:a16="http://schemas.microsoft.com/office/drawing/2014/main" id="{9B14B6BF-EEAA-4067-B68B-92DEE9D3F635}"/>
              </a:ext>
            </a:extLst>
          </p:cNvPr>
          <p:cNvPicPr>
            <a:picLocks noChangeAspect="1"/>
          </p:cNvPicPr>
          <p:nvPr/>
        </p:nvPicPr>
        <p:blipFill>
          <a:blip r:embed="rId2"/>
          <a:stretch>
            <a:fillRect/>
          </a:stretch>
        </p:blipFill>
        <p:spPr>
          <a:xfrm>
            <a:off x="1047074" y="3431219"/>
            <a:ext cx="2375594" cy="1580850"/>
          </a:xfrm>
          <a:prstGeom prst="rect">
            <a:avLst/>
          </a:prstGeom>
        </p:spPr>
      </p:pic>
    </p:spTree>
    <p:extLst>
      <p:ext uri="{BB962C8B-B14F-4D97-AF65-F5344CB8AC3E}">
        <p14:creationId xmlns:p14="http://schemas.microsoft.com/office/powerpoint/2010/main" val="41995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F512-9BC3-4368-AAE0-472DCDEEB041}"/>
              </a:ext>
            </a:extLst>
          </p:cNvPr>
          <p:cNvSpPr>
            <a:spLocks noGrp="1"/>
          </p:cNvSpPr>
          <p:nvPr>
            <p:ph type="title"/>
          </p:nvPr>
        </p:nvSpPr>
        <p:spPr/>
        <p:txBody>
          <a:bodyPr>
            <a:normAutofit/>
          </a:bodyPr>
          <a:lstStyle/>
          <a:p>
            <a:r>
              <a:rPr lang="ar-SY" sz="3600" dirty="0"/>
              <a:t>خطوات عمل المشروع</a:t>
            </a:r>
            <a:endParaRPr lang="en-US" sz="3600" dirty="0"/>
          </a:p>
        </p:txBody>
      </p:sp>
      <p:sp>
        <p:nvSpPr>
          <p:cNvPr id="3" name="Content Placeholder 2">
            <a:extLst>
              <a:ext uri="{FF2B5EF4-FFF2-40B4-BE49-F238E27FC236}">
                <a16:creationId xmlns:a16="http://schemas.microsoft.com/office/drawing/2014/main" id="{31DA3C9E-4E1E-42FF-8579-1BC198217C91}"/>
              </a:ext>
            </a:extLst>
          </p:cNvPr>
          <p:cNvSpPr>
            <a:spLocks noGrp="1"/>
          </p:cNvSpPr>
          <p:nvPr>
            <p:ph idx="1"/>
          </p:nvPr>
        </p:nvSpPr>
        <p:spPr/>
        <p:txBody>
          <a:bodyPr>
            <a:normAutofit/>
          </a:bodyPr>
          <a:lstStyle/>
          <a:p>
            <a:pPr marL="457200" indent="-457200" algn="r" rtl="1">
              <a:buFont typeface="+mj-lt"/>
              <a:buAutoNum type="alphaLcParenR" startAt="3"/>
            </a:pPr>
            <a:r>
              <a:rPr lang="ar-SY" sz="2200" b="1" dirty="0"/>
              <a:t>مرحلة ما قبل المعالجة:</a:t>
            </a:r>
          </a:p>
          <a:p>
            <a:pPr marL="0" indent="0" algn="r" rtl="1">
              <a:buNone/>
            </a:pPr>
            <a:r>
              <a:rPr lang="ar-SY" sz="2200" b="1" dirty="0"/>
              <a:t>وهي العملية التي يتم فيها القيام بتغيير حجم الصورة و تقييسها</a:t>
            </a:r>
          </a:p>
          <a:p>
            <a:pPr marL="0" indent="0" algn="r" rtl="1">
              <a:buNone/>
            </a:pPr>
            <a:r>
              <a:rPr lang="ar-SY" sz="2200" b="1" dirty="0"/>
              <a:t>حيث ان حجم الصور المدخلة هو 256*256 </a:t>
            </a:r>
          </a:p>
          <a:p>
            <a:pPr marL="0" indent="0" algn="r" rtl="1">
              <a:buNone/>
            </a:pPr>
            <a:endParaRPr lang="ar-SY" sz="2200" b="1" dirty="0"/>
          </a:p>
          <a:p>
            <a:pPr marL="457200" indent="-457200" algn="r" rtl="1">
              <a:buFont typeface="+mj-lt"/>
              <a:buAutoNum type="alphaLcParenR" startAt="4"/>
            </a:pPr>
            <a:r>
              <a:rPr lang="ar-SY" sz="2200" b="1" dirty="0"/>
              <a:t>مرحلة معالجة البيانات :</a:t>
            </a:r>
          </a:p>
          <a:p>
            <a:pPr marL="0" indent="0" algn="r" rtl="1">
              <a:buNone/>
            </a:pPr>
            <a:r>
              <a:rPr lang="ar-SY" sz="2200" b="1" dirty="0"/>
              <a:t>وهي العملية التي يتم فيها خلط البيانات و تقسيمها ل </a:t>
            </a:r>
            <a:r>
              <a:rPr lang="en-US" sz="2200" b="1" dirty="0"/>
              <a:t>train –test –validation</a:t>
            </a:r>
            <a:endParaRPr lang="ar-SY" sz="2200" b="1" dirty="0"/>
          </a:p>
          <a:p>
            <a:pPr marL="0" indent="0" algn="r" rtl="1">
              <a:buNone/>
            </a:pPr>
            <a:r>
              <a:rPr lang="ar-SY" sz="2200" b="1" dirty="0"/>
              <a:t>لكي يتم العمل على تدريب النموذج و التحقق من صحته استخدامه</a:t>
            </a:r>
          </a:p>
        </p:txBody>
      </p:sp>
      <p:pic>
        <p:nvPicPr>
          <p:cNvPr id="5" name="Picture 4">
            <a:extLst>
              <a:ext uri="{FF2B5EF4-FFF2-40B4-BE49-F238E27FC236}">
                <a16:creationId xmlns:a16="http://schemas.microsoft.com/office/drawing/2014/main" id="{69F08369-A55C-4D35-928E-1DDCA43D4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69" y="4201358"/>
            <a:ext cx="2505075" cy="1828800"/>
          </a:xfrm>
          <a:prstGeom prst="rect">
            <a:avLst/>
          </a:prstGeom>
        </p:spPr>
      </p:pic>
      <p:pic>
        <p:nvPicPr>
          <p:cNvPr id="6" name="Picture 5">
            <a:extLst>
              <a:ext uri="{FF2B5EF4-FFF2-40B4-BE49-F238E27FC236}">
                <a16:creationId xmlns:a16="http://schemas.microsoft.com/office/drawing/2014/main" id="{02720F83-F0E3-4882-A1D5-1653FFAA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69" y="2292487"/>
            <a:ext cx="2505075" cy="1828800"/>
          </a:xfrm>
          <a:prstGeom prst="rect">
            <a:avLst/>
          </a:prstGeom>
        </p:spPr>
      </p:pic>
    </p:spTree>
    <p:extLst>
      <p:ext uri="{BB962C8B-B14F-4D97-AF65-F5344CB8AC3E}">
        <p14:creationId xmlns:p14="http://schemas.microsoft.com/office/powerpoint/2010/main" val="330500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85E7-EAA8-4DF0-83BC-8248732D77A0}"/>
              </a:ext>
            </a:extLst>
          </p:cNvPr>
          <p:cNvSpPr>
            <a:spLocks noGrp="1"/>
          </p:cNvSpPr>
          <p:nvPr>
            <p:ph type="title"/>
          </p:nvPr>
        </p:nvSpPr>
        <p:spPr/>
        <p:txBody>
          <a:bodyPr>
            <a:normAutofit/>
          </a:bodyPr>
          <a:lstStyle/>
          <a:p>
            <a:r>
              <a:rPr lang="ar-SY" sz="3600" dirty="0"/>
              <a:t>خطوات عمل المشروع</a:t>
            </a:r>
            <a:endParaRPr lang="en-US" sz="3600" dirty="0"/>
          </a:p>
        </p:txBody>
      </p:sp>
      <p:sp>
        <p:nvSpPr>
          <p:cNvPr id="3" name="Content Placeholder 2">
            <a:extLst>
              <a:ext uri="{FF2B5EF4-FFF2-40B4-BE49-F238E27FC236}">
                <a16:creationId xmlns:a16="http://schemas.microsoft.com/office/drawing/2014/main" id="{68133535-F4B1-482C-883A-DEBD40E85A29}"/>
              </a:ext>
            </a:extLst>
          </p:cNvPr>
          <p:cNvSpPr>
            <a:spLocks noGrp="1"/>
          </p:cNvSpPr>
          <p:nvPr>
            <p:ph idx="1"/>
          </p:nvPr>
        </p:nvSpPr>
        <p:spPr/>
        <p:txBody>
          <a:bodyPr>
            <a:normAutofit fontScale="62500" lnSpcReduction="20000"/>
          </a:bodyPr>
          <a:lstStyle/>
          <a:p>
            <a:pPr marL="742950" indent="-742950" algn="r" rtl="1">
              <a:buFont typeface="+mj-lt"/>
              <a:buAutoNum type="arabicPeriod" startAt="3"/>
            </a:pPr>
            <a:r>
              <a:rPr lang="ar-SY" sz="3600" b="1" dirty="0"/>
              <a:t>مرحلة بناء النموذج وتدريبه </a:t>
            </a:r>
            <a:r>
              <a:rPr lang="en-US" sz="3600" b="1" dirty="0"/>
              <a:t>Model Building &amp; Fit</a:t>
            </a:r>
            <a:r>
              <a:rPr lang="ar-SY" sz="3600" b="1" dirty="0"/>
              <a:t>:</a:t>
            </a:r>
          </a:p>
          <a:p>
            <a:pPr algn="r" rtl="1"/>
            <a:r>
              <a:rPr lang="ar-SY" sz="2800" dirty="0"/>
              <a:t>قمنا باستخدام شبكة عصبونية </a:t>
            </a:r>
            <a:r>
              <a:rPr lang="ar-SY" sz="2800" dirty="0" err="1"/>
              <a:t>تلافيفية</a:t>
            </a:r>
            <a:r>
              <a:rPr lang="ar-SY" sz="2800" dirty="0"/>
              <a:t> </a:t>
            </a:r>
            <a:r>
              <a:rPr lang="en-US" sz="2800" b="1" dirty="0"/>
              <a:t>CNN</a:t>
            </a:r>
            <a:r>
              <a:rPr lang="ar-SY" sz="2800" dirty="0"/>
              <a:t> </a:t>
            </a:r>
            <a:r>
              <a:rPr lang="ar-SY" sz="2800" dirty="0">
                <a:effectLst/>
              </a:rPr>
              <a:t>من عدة طبقات وعددها 16 طبقة ولقد استخدمنا توابع تفعيل بين الطبقات وهي على نوعين (</a:t>
            </a:r>
            <a:r>
              <a:rPr lang="en-US" sz="2800" dirty="0" err="1">
                <a:effectLst/>
              </a:rPr>
              <a:t>relu</a:t>
            </a:r>
            <a:r>
              <a:rPr lang="ar-SY" sz="2800" dirty="0">
                <a:effectLst/>
              </a:rPr>
              <a:t>) و (</a:t>
            </a:r>
            <a:r>
              <a:rPr lang="en-US" sz="2800" dirty="0" err="1">
                <a:effectLst/>
              </a:rPr>
              <a:t>softmax</a:t>
            </a:r>
            <a:r>
              <a:rPr lang="ar-SY" sz="2800" dirty="0">
                <a:effectLst/>
              </a:rPr>
              <a:t>) ولقد استغرقت عملية التدريب زمن قدره 45 د</a:t>
            </a:r>
            <a:endParaRPr lang="ar-SY" sz="2800" dirty="0"/>
          </a:p>
          <a:p>
            <a:pPr algn="r" rtl="1"/>
            <a:r>
              <a:rPr lang="ar-SY" sz="2800" b="1" dirty="0"/>
              <a:t>في عملية بناء الشبكة هناك عدد من العمليات وهي:</a:t>
            </a:r>
            <a:endParaRPr lang="ar-SY" b="1" dirty="0"/>
          </a:p>
          <a:p>
            <a:pPr algn="r" rtl="1"/>
            <a:r>
              <a:rPr lang="en-US" sz="2800" b="1" dirty="0"/>
              <a:t>Convolution</a:t>
            </a:r>
            <a:r>
              <a:rPr lang="ar-SY" sz="2800" dirty="0"/>
              <a:t>: استخلاص ال</a:t>
            </a:r>
            <a:r>
              <a:rPr lang="en-US" sz="2800" dirty="0"/>
              <a:t>feature</a:t>
            </a:r>
            <a:r>
              <a:rPr lang="ar-SY" sz="2800" dirty="0"/>
              <a:t> باستخدام عدد من الفلاتر</a:t>
            </a:r>
          </a:p>
          <a:p>
            <a:pPr marL="0" indent="0" algn="r" rtl="1">
              <a:buNone/>
            </a:pPr>
            <a:r>
              <a:rPr lang="ar-SY" sz="2800" dirty="0"/>
              <a:t>(32 او 64) نقوم بتحديد حجمها (3*3) و تابع التفعيل الخاصة بها </a:t>
            </a:r>
            <a:r>
              <a:rPr lang="ar-SY" sz="2800" dirty="0">
                <a:effectLst/>
              </a:rPr>
              <a:t>(</a:t>
            </a:r>
            <a:r>
              <a:rPr lang="en-US" sz="2800" dirty="0" err="1">
                <a:effectLst/>
              </a:rPr>
              <a:t>relu</a:t>
            </a:r>
            <a:r>
              <a:rPr lang="ar-SY" sz="2800" dirty="0">
                <a:effectLst/>
              </a:rPr>
              <a:t>)</a:t>
            </a:r>
            <a:r>
              <a:rPr lang="ar-SY" sz="2800" dirty="0"/>
              <a:t>                                  </a:t>
            </a:r>
          </a:p>
          <a:p>
            <a:pPr algn="r" rtl="1"/>
            <a:r>
              <a:rPr lang="en-US" sz="2800" b="1" dirty="0"/>
              <a:t>Pooling</a:t>
            </a:r>
            <a:r>
              <a:rPr lang="ar-SY" sz="2800" dirty="0"/>
              <a:t>: الاحتفاظ بالخصائص مع تقليل الحجم</a:t>
            </a:r>
          </a:p>
          <a:p>
            <a:pPr algn="r" rtl="1"/>
            <a:r>
              <a:rPr lang="en-US" sz="2900" b="1" dirty="0"/>
              <a:t>Flatten</a:t>
            </a:r>
            <a:r>
              <a:rPr lang="en-US" sz="2900" dirty="0"/>
              <a:t> </a:t>
            </a:r>
            <a:r>
              <a:rPr lang="ar-SY" sz="2900" dirty="0"/>
              <a:t>:</a:t>
            </a:r>
            <a:r>
              <a:rPr lang="ar-SY" sz="2900" dirty="0">
                <a:effectLst/>
              </a:rPr>
              <a:t>عملية تسوية للبيانات من اجل ادخال البيانات الى الطبقة التالية</a:t>
            </a:r>
            <a:endParaRPr lang="ar-SY" sz="2900" dirty="0"/>
          </a:p>
          <a:p>
            <a:pPr algn="r" rtl="1"/>
            <a:r>
              <a:rPr lang="en-US" sz="2800" b="1" dirty="0"/>
              <a:t>Dense</a:t>
            </a:r>
            <a:r>
              <a:rPr lang="en-US" sz="2800" dirty="0"/>
              <a:t> </a:t>
            </a:r>
            <a:r>
              <a:rPr lang="ar-SY" sz="2800" dirty="0"/>
              <a:t>:</a:t>
            </a:r>
            <a:r>
              <a:rPr lang="ar-SY" sz="2800" dirty="0">
                <a:effectLst/>
              </a:rPr>
              <a:t>شبكة من الخلايا العصبونية مع تطبيق تابع التفعيل</a:t>
            </a:r>
            <a:r>
              <a:rPr lang="en-US" sz="2900" dirty="0">
                <a:effectLst/>
              </a:rPr>
              <a:t> (</a:t>
            </a:r>
            <a:r>
              <a:rPr lang="en-US" sz="2900" dirty="0" err="1">
                <a:effectLst/>
              </a:rPr>
              <a:t>Softmax</a:t>
            </a:r>
            <a:r>
              <a:rPr lang="en-US" sz="2900" dirty="0">
                <a:effectLst/>
              </a:rPr>
              <a:t>)</a:t>
            </a:r>
            <a:endParaRPr lang="en-US" sz="2800" dirty="0"/>
          </a:p>
        </p:txBody>
      </p:sp>
      <p:pic>
        <p:nvPicPr>
          <p:cNvPr id="4" name="Picture 3">
            <a:extLst>
              <a:ext uri="{FF2B5EF4-FFF2-40B4-BE49-F238E27FC236}">
                <a16:creationId xmlns:a16="http://schemas.microsoft.com/office/drawing/2014/main" id="{C400BC1B-0A0D-43CD-8E27-05032FFF275B}"/>
              </a:ext>
            </a:extLst>
          </p:cNvPr>
          <p:cNvPicPr>
            <a:picLocks noChangeAspect="1"/>
          </p:cNvPicPr>
          <p:nvPr/>
        </p:nvPicPr>
        <p:blipFill>
          <a:blip r:embed="rId2"/>
          <a:stretch>
            <a:fillRect/>
          </a:stretch>
        </p:blipFill>
        <p:spPr>
          <a:xfrm>
            <a:off x="804068" y="3721735"/>
            <a:ext cx="4705770" cy="2160905"/>
          </a:xfrm>
          <a:prstGeom prst="rect">
            <a:avLst/>
          </a:prstGeom>
        </p:spPr>
      </p:pic>
    </p:spTree>
    <p:extLst>
      <p:ext uri="{BB962C8B-B14F-4D97-AF65-F5344CB8AC3E}">
        <p14:creationId xmlns:p14="http://schemas.microsoft.com/office/powerpoint/2010/main" val="171723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6902-BB82-48B8-B9B1-AF2608B04001}"/>
              </a:ext>
            </a:extLst>
          </p:cNvPr>
          <p:cNvSpPr>
            <a:spLocks noGrp="1"/>
          </p:cNvSpPr>
          <p:nvPr>
            <p:ph type="title"/>
          </p:nvPr>
        </p:nvSpPr>
        <p:spPr/>
        <p:txBody>
          <a:bodyPr>
            <a:normAutofit/>
          </a:bodyPr>
          <a:lstStyle/>
          <a:p>
            <a:r>
              <a:rPr lang="ar-SY" sz="3600" dirty="0"/>
              <a:t>خطوات عمل المشروع</a:t>
            </a:r>
            <a:endParaRPr lang="en-US" sz="3600" dirty="0"/>
          </a:p>
        </p:txBody>
      </p:sp>
      <p:sp>
        <p:nvSpPr>
          <p:cNvPr id="3" name="Content Placeholder 2">
            <a:extLst>
              <a:ext uri="{FF2B5EF4-FFF2-40B4-BE49-F238E27FC236}">
                <a16:creationId xmlns:a16="http://schemas.microsoft.com/office/drawing/2014/main" id="{39FB75DA-5BF3-4F52-B643-6EB7207A8916}"/>
              </a:ext>
            </a:extLst>
          </p:cNvPr>
          <p:cNvSpPr>
            <a:spLocks noGrp="1"/>
          </p:cNvSpPr>
          <p:nvPr>
            <p:ph idx="1"/>
          </p:nvPr>
        </p:nvSpPr>
        <p:spPr>
          <a:xfrm>
            <a:off x="913795" y="2096063"/>
            <a:ext cx="10353762" cy="3830604"/>
          </a:xfrm>
        </p:spPr>
        <p:txBody>
          <a:bodyPr>
            <a:normAutofit fontScale="92500" lnSpcReduction="10000"/>
          </a:bodyPr>
          <a:lstStyle/>
          <a:p>
            <a:pPr algn="r" rtl="1"/>
            <a:r>
              <a:rPr lang="ar-SY" sz="3000" dirty="0"/>
              <a:t>4.</a:t>
            </a:r>
            <a:r>
              <a:rPr lang="ar-SY" sz="3000" b="1" dirty="0"/>
              <a:t> انشاء خادم باستخدام </a:t>
            </a:r>
            <a:r>
              <a:rPr lang="en-US" sz="3000" b="1" dirty="0"/>
              <a:t>Fast API</a:t>
            </a:r>
            <a:r>
              <a:rPr lang="ar-SY" sz="3000" b="1" dirty="0"/>
              <a:t>:</a:t>
            </a:r>
            <a:endParaRPr lang="en-US" sz="3000" dirty="0"/>
          </a:p>
          <a:p>
            <a:pPr algn="r" rtl="1"/>
            <a:endParaRPr lang="ar-SY" dirty="0"/>
          </a:p>
          <a:p>
            <a:pPr algn="r" rtl="1"/>
            <a:r>
              <a:rPr lang="ar-SY" dirty="0"/>
              <a:t>يقوم الخادم بأخذ الملف الخاص من الموقع وتحويله الى مصفوفة رقميه </a:t>
            </a:r>
          </a:p>
          <a:p>
            <a:pPr algn="r" rtl="1"/>
            <a:r>
              <a:rPr lang="ar-SY" dirty="0"/>
              <a:t>ومن ثم ارساله ل يتم معالجته من النموذج ثم إعادة التصنيف مع درجة الثقة في هذا التصنيف </a:t>
            </a:r>
            <a:endParaRPr lang="en-US" dirty="0"/>
          </a:p>
          <a:p>
            <a:pPr algn="r" rtl="1"/>
            <a:endParaRPr lang="ar-SY" dirty="0"/>
          </a:p>
          <a:p>
            <a:pPr algn="r" rtl="1"/>
            <a:r>
              <a:rPr lang="ar-SY" sz="3000" b="1" dirty="0"/>
              <a:t>5. انشاء موقع الكتروني باستخدام </a:t>
            </a:r>
            <a:r>
              <a:rPr lang="en-US" sz="3000" b="1" dirty="0"/>
              <a:t>React JS</a:t>
            </a:r>
            <a:r>
              <a:rPr lang="ar-SY" sz="3000" b="1" dirty="0"/>
              <a:t>:</a:t>
            </a:r>
            <a:endParaRPr lang="en-US" sz="3000" b="1" dirty="0"/>
          </a:p>
          <a:p>
            <a:pPr algn="r" rtl="1"/>
            <a:endParaRPr lang="ar-SY" dirty="0"/>
          </a:p>
          <a:p>
            <a:pPr algn="r" rtl="1"/>
            <a:r>
              <a:rPr lang="ar-SY" dirty="0"/>
              <a:t>يقوم الموقع بأخذ الصورة وربطها مع الخادم الخاص بنا ل ارجاع القيم الخاصة بالتصنيف </a:t>
            </a:r>
            <a:endParaRPr lang="en-US" dirty="0"/>
          </a:p>
          <a:p>
            <a:pPr algn="r" rtl="1"/>
            <a:endParaRPr lang="en-US" dirty="0"/>
          </a:p>
        </p:txBody>
      </p:sp>
      <p:pic>
        <p:nvPicPr>
          <p:cNvPr id="4" name="Picture 3">
            <a:extLst>
              <a:ext uri="{FF2B5EF4-FFF2-40B4-BE49-F238E27FC236}">
                <a16:creationId xmlns:a16="http://schemas.microsoft.com/office/drawing/2014/main" id="{0FDF258B-DCBB-4019-A2C6-4ACA9C9BE549}"/>
              </a:ext>
            </a:extLst>
          </p:cNvPr>
          <p:cNvPicPr>
            <a:picLocks noChangeAspect="1"/>
          </p:cNvPicPr>
          <p:nvPr/>
        </p:nvPicPr>
        <p:blipFill>
          <a:blip r:embed="rId2"/>
          <a:stretch>
            <a:fillRect/>
          </a:stretch>
        </p:blipFill>
        <p:spPr>
          <a:xfrm>
            <a:off x="924443" y="2096064"/>
            <a:ext cx="3562350" cy="1285875"/>
          </a:xfrm>
          <a:prstGeom prst="rect">
            <a:avLst/>
          </a:prstGeom>
        </p:spPr>
      </p:pic>
      <p:pic>
        <p:nvPicPr>
          <p:cNvPr id="5" name="Picture 4">
            <a:extLst>
              <a:ext uri="{FF2B5EF4-FFF2-40B4-BE49-F238E27FC236}">
                <a16:creationId xmlns:a16="http://schemas.microsoft.com/office/drawing/2014/main" id="{801764DF-8028-433A-B577-B8409E35AA4E}"/>
              </a:ext>
            </a:extLst>
          </p:cNvPr>
          <p:cNvPicPr>
            <a:picLocks noChangeAspect="1"/>
          </p:cNvPicPr>
          <p:nvPr/>
        </p:nvPicPr>
        <p:blipFill>
          <a:blip r:embed="rId3"/>
          <a:stretch>
            <a:fillRect/>
          </a:stretch>
        </p:blipFill>
        <p:spPr>
          <a:xfrm>
            <a:off x="924443" y="4057650"/>
            <a:ext cx="2638425" cy="1733550"/>
          </a:xfrm>
          <a:prstGeom prst="rect">
            <a:avLst/>
          </a:prstGeom>
        </p:spPr>
      </p:pic>
    </p:spTree>
    <p:extLst>
      <p:ext uri="{BB962C8B-B14F-4D97-AF65-F5344CB8AC3E}">
        <p14:creationId xmlns:p14="http://schemas.microsoft.com/office/powerpoint/2010/main" val="16614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40DF-8A10-4D35-B02B-E8954CB5AE3F}"/>
              </a:ext>
            </a:extLst>
          </p:cNvPr>
          <p:cNvSpPr>
            <a:spLocks noGrp="1"/>
          </p:cNvSpPr>
          <p:nvPr>
            <p:ph type="title"/>
          </p:nvPr>
        </p:nvSpPr>
        <p:spPr/>
        <p:txBody>
          <a:bodyPr>
            <a:normAutofit/>
          </a:bodyPr>
          <a:lstStyle/>
          <a:p>
            <a:r>
              <a:rPr lang="ar-SA" sz="3600" dirty="0">
                <a:effectLst/>
              </a:rPr>
              <a:t>التقنيات المستخدمة </a:t>
            </a:r>
            <a:endParaRPr lang="en-US" sz="3600" dirty="0"/>
          </a:p>
        </p:txBody>
      </p:sp>
      <p:sp>
        <p:nvSpPr>
          <p:cNvPr id="4" name="Content Placeholder 2">
            <a:extLst>
              <a:ext uri="{FF2B5EF4-FFF2-40B4-BE49-F238E27FC236}">
                <a16:creationId xmlns:a16="http://schemas.microsoft.com/office/drawing/2014/main" id="{32E4D1F1-EDFD-4D76-940B-20C9CFC0BBA5}"/>
              </a:ext>
            </a:extLst>
          </p:cNvPr>
          <p:cNvSpPr>
            <a:spLocks noGrp="1"/>
          </p:cNvSpPr>
          <p:nvPr>
            <p:ph idx="1"/>
          </p:nvPr>
        </p:nvSpPr>
        <p:spPr>
          <a:xfrm>
            <a:off x="914400" y="2095500"/>
            <a:ext cx="10353675" cy="3695700"/>
          </a:xfrm>
        </p:spPr>
        <p:txBody>
          <a:bodyPr>
            <a:normAutofit fontScale="85000" lnSpcReduction="20000"/>
          </a:bodyPr>
          <a:lstStyle/>
          <a:p>
            <a:r>
              <a:rPr lang="en-US" sz="2400" b="1" dirty="0"/>
              <a:t>1. Frameworks: </a:t>
            </a:r>
          </a:p>
          <a:p>
            <a:r>
              <a:rPr lang="en-US" b="1" dirty="0"/>
              <a:t>React </a:t>
            </a:r>
            <a:r>
              <a:rPr lang="en-US" b="1" dirty="0" err="1"/>
              <a:t>js</a:t>
            </a:r>
            <a:endParaRPr lang="en-US" b="1" dirty="0"/>
          </a:p>
          <a:p>
            <a:r>
              <a:rPr lang="en-US" b="1" dirty="0"/>
              <a:t>Fast API</a:t>
            </a:r>
          </a:p>
          <a:p>
            <a:r>
              <a:rPr lang="en-US" b="1" dirty="0"/>
              <a:t>2. Programming Languages:</a:t>
            </a:r>
          </a:p>
          <a:p>
            <a:r>
              <a:rPr lang="en-US" b="1" dirty="0"/>
              <a:t>Python</a:t>
            </a:r>
          </a:p>
          <a:p>
            <a:r>
              <a:rPr lang="en-US" b="1" dirty="0"/>
              <a:t>Java Script</a:t>
            </a:r>
          </a:p>
          <a:p>
            <a:r>
              <a:rPr lang="en-US" b="1" dirty="0"/>
              <a:t>3. Library of AI:</a:t>
            </a:r>
          </a:p>
          <a:p>
            <a:pPr lvl="0"/>
            <a:r>
              <a:rPr lang="en-US" b="1" dirty="0" err="1"/>
              <a:t>Tensorflow</a:t>
            </a:r>
            <a:r>
              <a:rPr lang="en-US" b="1" dirty="0"/>
              <a:t> _ Matplotlib</a:t>
            </a:r>
          </a:p>
          <a:p>
            <a:pPr lvl="0"/>
            <a:r>
              <a:rPr lang="en-US" b="1" dirty="0" err="1"/>
              <a:t>Keras</a:t>
            </a:r>
            <a:r>
              <a:rPr lang="en-US" b="1" dirty="0"/>
              <a:t> _ </a:t>
            </a:r>
            <a:r>
              <a:rPr lang="en-US" b="1" dirty="0" err="1"/>
              <a:t>Numpy</a:t>
            </a:r>
            <a:endParaRPr lang="en-US" b="1" dirty="0"/>
          </a:p>
          <a:p>
            <a:endParaRPr lang="en-US" dirty="0"/>
          </a:p>
          <a:p>
            <a:endParaRPr lang="en-US" dirty="0"/>
          </a:p>
        </p:txBody>
      </p:sp>
      <p:pic>
        <p:nvPicPr>
          <p:cNvPr id="5" name="Picture 4">
            <a:extLst>
              <a:ext uri="{FF2B5EF4-FFF2-40B4-BE49-F238E27FC236}">
                <a16:creationId xmlns:a16="http://schemas.microsoft.com/office/drawing/2014/main" id="{63F2BCB9-17E4-423D-B9D4-DD157330C8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72334" y="1953029"/>
            <a:ext cx="1523013" cy="1324070"/>
          </a:xfrm>
          <a:prstGeom prst="rect">
            <a:avLst/>
          </a:prstGeom>
          <a:noFill/>
          <a:ln>
            <a:noFill/>
          </a:ln>
        </p:spPr>
      </p:pic>
      <p:pic>
        <p:nvPicPr>
          <p:cNvPr id="6" name="Picture 5">
            <a:extLst>
              <a:ext uri="{FF2B5EF4-FFF2-40B4-BE49-F238E27FC236}">
                <a16:creationId xmlns:a16="http://schemas.microsoft.com/office/drawing/2014/main" id="{F66C9C93-8EC4-48C6-9650-F7BA89BA458D}"/>
              </a:ext>
            </a:extLst>
          </p:cNvPr>
          <p:cNvPicPr/>
          <p:nvPr/>
        </p:nvPicPr>
        <p:blipFill>
          <a:blip r:embed="rId3"/>
          <a:stretch>
            <a:fillRect/>
          </a:stretch>
        </p:blipFill>
        <p:spPr>
          <a:xfrm>
            <a:off x="8069179" y="1946513"/>
            <a:ext cx="3052973" cy="1360171"/>
          </a:xfrm>
          <a:prstGeom prst="rect">
            <a:avLst/>
          </a:prstGeom>
        </p:spPr>
      </p:pic>
      <p:pic>
        <p:nvPicPr>
          <p:cNvPr id="7" name="Picture 6">
            <a:extLst>
              <a:ext uri="{FF2B5EF4-FFF2-40B4-BE49-F238E27FC236}">
                <a16:creationId xmlns:a16="http://schemas.microsoft.com/office/drawing/2014/main" id="{2DE01683-B9B3-4FC1-ADE9-1D1D8755A536}"/>
              </a:ext>
            </a:extLst>
          </p:cNvPr>
          <p:cNvPicPr>
            <a:picLocks noChangeAspect="1"/>
          </p:cNvPicPr>
          <p:nvPr/>
        </p:nvPicPr>
        <p:blipFill>
          <a:blip r:embed="rId4"/>
          <a:stretch>
            <a:fillRect/>
          </a:stretch>
        </p:blipFill>
        <p:spPr>
          <a:xfrm>
            <a:off x="9610487" y="3277505"/>
            <a:ext cx="1511665" cy="1511666"/>
          </a:xfrm>
          <a:prstGeom prst="rect">
            <a:avLst/>
          </a:prstGeom>
        </p:spPr>
      </p:pic>
      <p:pic>
        <p:nvPicPr>
          <p:cNvPr id="8" name="Picture 7">
            <a:extLst>
              <a:ext uri="{FF2B5EF4-FFF2-40B4-BE49-F238E27FC236}">
                <a16:creationId xmlns:a16="http://schemas.microsoft.com/office/drawing/2014/main" id="{B40BB76E-6809-41F5-9122-367D169BD0D8}"/>
              </a:ext>
            </a:extLst>
          </p:cNvPr>
          <p:cNvPicPr>
            <a:picLocks noChangeAspect="1"/>
          </p:cNvPicPr>
          <p:nvPr/>
        </p:nvPicPr>
        <p:blipFill>
          <a:blip r:embed="rId5"/>
          <a:stretch>
            <a:fillRect/>
          </a:stretch>
        </p:blipFill>
        <p:spPr>
          <a:xfrm>
            <a:off x="8069179" y="3298912"/>
            <a:ext cx="1541308" cy="1511666"/>
          </a:xfrm>
          <a:prstGeom prst="rect">
            <a:avLst/>
          </a:prstGeom>
        </p:spPr>
      </p:pic>
      <p:pic>
        <p:nvPicPr>
          <p:cNvPr id="9" name="Picture 8">
            <a:extLst>
              <a:ext uri="{FF2B5EF4-FFF2-40B4-BE49-F238E27FC236}">
                <a16:creationId xmlns:a16="http://schemas.microsoft.com/office/drawing/2014/main" id="{BBB592F0-4083-48F0-9FDD-2C00F1A7AD5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572334" y="4797187"/>
            <a:ext cx="1524720" cy="994013"/>
          </a:xfrm>
          <a:prstGeom prst="rect">
            <a:avLst/>
          </a:prstGeom>
          <a:noFill/>
          <a:ln>
            <a:noFill/>
          </a:ln>
        </p:spPr>
      </p:pic>
      <p:pic>
        <p:nvPicPr>
          <p:cNvPr id="10" name="Picture 9">
            <a:extLst>
              <a:ext uri="{FF2B5EF4-FFF2-40B4-BE49-F238E27FC236}">
                <a16:creationId xmlns:a16="http://schemas.microsoft.com/office/drawing/2014/main" id="{89AABCD7-0A26-4FF9-B4BD-F16E2D1711E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572334" y="3277099"/>
            <a:ext cx="1496845" cy="1533479"/>
          </a:xfrm>
          <a:prstGeom prst="rect">
            <a:avLst/>
          </a:prstGeom>
          <a:noFill/>
          <a:ln>
            <a:noFill/>
          </a:ln>
        </p:spPr>
      </p:pic>
      <p:pic>
        <p:nvPicPr>
          <p:cNvPr id="11" name="Picture 10">
            <a:extLst>
              <a:ext uri="{FF2B5EF4-FFF2-40B4-BE49-F238E27FC236}">
                <a16:creationId xmlns:a16="http://schemas.microsoft.com/office/drawing/2014/main" id="{F9D7DEA9-0ACA-481E-8536-D8DEAE3B03D8}"/>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095347" y="4789171"/>
            <a:ext cx="3026805" cy="1002029"/>
          </a:xfrm>
          <a:prstGeom prst="rect">
            <a:avLst/>
          </a:prstGeom>
          <a:noFill/>
          <a:ln>
            <a:noFill/>
          </a:ln>
        </p:spPr>
      </p:pic>
    </p:spTree>
    <p:extLst>
      <p:ext uri="{BB962C8B-B14F-4D97-AF65-F5344CB8AC3E}">
        <p14:creationId xmlns:p14="http://schemas.microsoft.com/office/powerpoint/2010/main" val="133516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A5A4-CB05-417B-8597-CF7C8E10E0F0}"/>
              </a:ext>
            </a:extLst>
          </p:cNvPr>
          <p:cNvSpPr>
            <a:spLocks noGrp="1"/>
          </p:cNvSpPr>
          <p:nvPr>
            <p:ph type="title"/>
          </p:nvPr>
        </p:nvSpPr>
        <p:spPr/>
        <p:txBody>
          <a:bodyPr>
            <a:normAutofit/>
          </a:bodyPr>
          <a:lstStyle/>
          <a:p>
            <a:r>
              <a:rPr lang="ar-SY" sz="3600" dirty="0"/>
              <a:t>النتائج</a:t>
            </a:r>
            <a:endParaRPr lang="en-US" sz="3600" dirty="0"/>
          </a:p>
        </p:txBody>
      </p:sp>
      <p:sp>
        <p:nvSpPr>
          <p:cNvPr id="3" name="Content Placeholder 2">
            <a:extLst>
              <a:ext uri="{FF2B5EF4-FFF2-40B4-BE49-F238E27FC236}">
                <a16:creationId xmlns:a16="http://schemas.microsoft.com/office/drawing/2014/main" id="{8807E1F7-4DDE-416B-B172-E558516C8913}"/>
              </a:ext>
            </a:extLst>
          </p:cNvPr>
          <p:cNvSpPr>
            <a:spLocks noGrp="1"/>
          </p:cNvSpPr>
          <p:nvPr>
            <p:ph idx="1"/>
          </p:nvPr>
        </p:nvSpPr>
        <p:spPr/>
        <p:txBody>
          <a:bodyPr>
            <a:normAutofit fontScale="92500" lnSpcReduction="20000"/>
          </a:bodyPr>
          <a:lstStyle/>
          <a:p>
            <a:pPr algn="r" rtl="1"/>
            <a:r>
              <a:rPr lang="ar-SY" sz="3000" dirty="0">
                <a:effectLst/>
              </a:rPr>
              <a:t>يمكن تلخيص النتائج التي حصلنا علها فيما يلي:</a:t>
            </a:r>
            <a:endParaRPr lang="en-US" sz="3000" dirty="0">
              <a:effectLst/>
            </a:endParaRPr>
          </a:p>
          <a:p>
            <a:pPr lvl="0" algn="r" rtl="1"/>
            <a:r>
              <a:rPr lang="ar-SY" sz="2400" dirty="0">
                <a:effectLst/>
              </a:rPr>
              <a:t>تم وضع خوارزمية لتحليل امراض محصول البطاطا والتركيز على نوعين من المرض (اللفحة المبكرة واللفحة المتأخرة)</a:t>
            </a:r>
            <a:endParaRPr lang="en-US" sz="2400" dirty="0">
              <a:effectLst/>
            </a:endParaRPr>
          </a:p>
          <a:p>
            <a:pPr lvl="0" algn="r" rtl="1"/>
            <a:r>
              <a:rPr lang="ar-SY" sz="2400" dirty="0">
                <a:effectLst/>
              </a:rPr>
              <a:t>بناء نموذج لاكتشاف الامراض المدروسة باستخدام </a:t>
            </a:r>
            <a:r>
              <a:rPr lang="en-US" sz="2400" dirty="0">
                <a:effectLst/>
              </a:rPr>
              <a:t>CNN</a:t>
            </a:r>
          </a:p>
          <a:p>
            <a:pPr lvl="0" algn="r" rtl="1"/>
            <a:r>
              <a:rPr lang="ar-SY" sz="2400" dirty="0">
                <a:effectLst/>
              </a:rPr>
              <a:t>تدريب النموذج على البيانات المجمعة وإعطاء دقة عالية 99.2% مع خطأ صغير جداً 4.2% </a:t>
            </a:r>
            <a:endParaRPr lang="en-US" sz="2400" dirty="0">
              <a:effectLst/>
            </a:endParaRPr>
          </a:p>
          <a:p>
            <a:pPr lvl="0" algn="r" rtl="1"/>
            <a:r>
              <a:rPr lang="ar-SY" sz="2400" dirty="0">
                <a:effectLst/>
              </a:rPr>
              <a:t>تصميم وبناء نظام ذكي للتنبؤ بالإصابة بالمرض وتحديد اسم المرض مع نسبة التأكد</a:t>
            </a:r>
            <a:endParaRPr lang="en-US" sz="2400" dirty="0">
              <a:effectLst/>
            </a:endParaRPr>
          </a:p>
          <a:p>
            <a:pPr lvl="0" algn="r" rtl="1"/>
            <a:r>
              <a:rPr lang="ar-SY" sz="2400" dirty="0">
                <a:effectLst/>
              </a:rPr>
              <a:t>للنظام قدرة على تجنب الكوارث الطبيعية من خلال التنبؤ المبكر بالمرض ومعالجته قبل نهاية الموسم مما يؤدي الى الحفاظ على المحاصيل </a:t>
            </a:r>
            <a:endParaRPr lang="en-US" sz="2400" dirty="0">
              <a:effectLst/>
            </a:endParaRPr>
          </a:p>
          <a:p>
            <a:pPr algn="r" rtl="1"/>
            <a:endParaRPr lang="en-US" dirty="0"/>
          </a:p>
        </p:txBody>
      </p:sp>
    </p:spTree>
    <p:extLst>
      <p:ext uri="{BB962C8B-B14F-4D97-AF65-F5344CB8AC3E}">
        <p14:creationId xmlns:p14="http://schemas.microsoft.com/office/powerpoint/2010/main" val="928522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908</TotalTime>
  <Words>637</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Times New Roman</vt:lpstr>
      <vt:lpstr>Damask</vt:lpstr>
      <vt:lpstr>تصنيف أمراض نبات البطاطا باستخدام تقنيات Deep learning </vt:lpstr>
      <vt:lpstr>حول المشروع</vt:lpstr>
      <vt:lpstr>حول المشروع</vt:lpstr>
      <vt:lpstr>خطوات عمل المشروع</vt:lpstr>
      <vt:lpstr>خطوات عمل المشروع</vt:lpstr>
      <vt:lpstr>خطوات عمل المشروع</vt:lpstr>
      <vt:lpstr>خطوات عمل المشروع</vt:lpstr>
      <vt:lpstr>التقنيات المستخدمة </vt:lpstr>
      <vt:lpstr>النتائج</vt:lpstr>
      <vt:lpstr>التطبيق العملي</vt:lpstr>
      <vt:lpstr>شكراً لحسن استماعكم</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20</cp:revision>
  <dcterms:created xsi:type="dcterms:W3CDTF">2023-05-29T09:39:40Z</dcterms:created>
  <dcterms:modified xsi:type="dcterms:W3CDTF">2023-05-30T10:03:31Z</dcterms:modified>
</cp:coreProperties>
</file>