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6.jpg" ContentType="image/jpeg"/>
  <Override PartName="/ppt/media/image17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 bookmarkIdSeed="3">
  <p:sldMasterIdLst>
    <p:sldMasterId id="2147483678" r:id="rId1"/>
  </p:sldMasterIdLst>
  <p:notesMasterIdLst>
    <p:notesMasterId r:id="rId28"/>
  </p:notesMasterIdLst>
  <p:sldIdLst>
    <p:sldId id="256" r:id="rId2"/>
    <p:sldId id="258" r:id="rId3"/>
    <p:sldId id="262" r:id="rId4"/>
    <p:sldId id="331" r:id="rId5"/>
    <p:sldId id="307" r:id="rId6"/>
    <p:sldId id="353" r:id="rId7"/>
    <p:sldId id="354" r:id="rId8"/>
    <p:sldId id="361" r:id="rId9"/>
    <p:sldId id="355" r:id="rId10"/>
    <p:sldId id="356" r:id="rId11"/>
    <p:sldId id="349" r:id="rId12"/>
    <p:sldId id="357" r:id="rId13"/>
    <p:sldId id="358" r:id="rId14"/>
    <p:sldId id="359" r:id="rId15"/>
    <p:sldId id="360" r:id="rId16"/>
    <p:sldId id="362" r:id="rId17"/>
    <p:sldId id="363" r:id="rId18"/>
    <p:sldId id="364" r:id="rId19"/>
    <p:sldId id="365" r:id="rId20"/>
    <p:sldId id="366" r:id="rId21"/>
    <p:sldId id="367" r:id="rId22"/>
    <p:sldId id="346" r:id="rId23"/>
    <p:sldId id="368" r:id="rId24"/>
    <p:sldId id="369" r:id="rId25"/>
    <p:sldId id="261" r:id="rId26"/>
    <p:sldId id="370" r:id="rId27"/>
  </p:sldIdLst>
  <p:sldSz cx="9144000" cy="5143500" type="screen16x9"/>
  <p:notesSz cx="6858000" cy="9144000"/>
  <p:embeddedFontLst>
    <p:embeddedFont>
      <p:font typeface="Black Han Sans" panose="020B0604020202020204" charset="-127"/>
      <p:regular r:id="rId29"/>
    </p:embeddedFont>
    <p:embeddedFont>
      <p:font typeface="ABeeZee" panose="020B0604020202020204" charset="0"/>
      <p:regular r:id="rId30"/>
      <p:italic r:id="rId31"/>
    </p:embeddedFont>
    <p:embeddedFont>
      <p:font typeface="Segoe UI Black" panose="020B0A02040204020203" pitchFamily="3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DCB25B-69AE-440B-822C-67E2573623C5}">
  <a:tblStyle styleId="{C3DCB25B-69AE-440B-822C-67E25736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57" autoAdjust="0"/>
  </p:normalViewPr>
  <p:slideViewPr>
    <p:cSldViewPr snapToGrid="0">
      <p:cViewPr varScale="1">
        <p:scale>
          <a:sx n="64" d="100"/>
          <a:sy n="64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55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51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2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9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43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4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4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5" name="Google Shape;2435;p19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436" name="Google Shape;2436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19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459" name="Google Shape;2459;p19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1" name="Google Shape;2481;p19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2" name="Google Shape;24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0271" y="1030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7EE3-2C6E-4EA7-AEE4-427FFCBAF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292152"/>
            <a:ext cx="5396162" cy="162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Stock Market Data Analysis using Big Data Techniques</a:t>
            </a:r>
            <a:endParaRPr lang="en-US" sz="3600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39669" y="248607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By:</a:t>
            </a:r>
          </a:p>
          <a:p>
            <a:r>
              <a:rPr lang="en-US" b="1" dirty="0"/>
              <a:t>Ali Hussain </a:t>
            </a:r>
            <a:r>
              <a:rPr lang="en-US" b="1" dirty="0" err="1"/>
              <a:t>Alaswad</a:t>
            </a:r>
            <a:endParaRPr lang="en-US" b="1" dirty="0"/>
          </a:p>
          <a:p>
            <a:r>
              <a:rPr lang="en-US" b="1" dirty="0"/>
              <a:t>Abdullah </a:t>
            </a:r>
            <a:r>
              <a:rPr lang="en-US" b="1" dirty="0" err="1"/>
              <a:t>Khadem</a:t>
            </a:r>
            <a:r>
              <a:rPr lang="en-US" b="1" dirty="0"/>
              <a:t> </a:t>
            </a:r>
            <a:r>
              <a:rPr lang="en-US" b="1" dirty="0" err="1"/>
              <a:t>Aljame</a:t>
            </a:r>
            <a:endParaRPr lang="en-US" b="1" dirty="0"/>
          </a:p>
        </p:txBody>
      </p:sp>
      <p:sp>
        <p:nvSpPr>
          <p:cNvPr id="8" name="Google Shape;4337;p33"/>
          <p:cNvSpPr txBox="1">
            <a:spLocks/>
          </p:cNvSpPr>
          <p:nvPr/>
        </p:nvSpPr>
        <p:spPr>
          <a:xfrm>
            <a:off x="3639669" y="3529960"/>
            <a:ext cx="4849500" cy="894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>
                <a:ea typeface="Black Han Sans" charset="-127"/>
              </a:rPr>
              <a:t>Supervisor</a:t>
            </a:r>
            <a:r>
              <a:rPr lang="en-US" dirty="0"/>
              <a:t>:</a:t>
            </a:r>
          </a:p>
          <a:p>
            <a:r>
              <a:rPr lang="en-US" b="1" dirty="0" err="1"/>
              <a:t>Dr.Eng.Mouhib</a:t>
            </a:r>
            <a:r>
              <a:rPr lang="en-US" b="1" dirty="0"/>
              <a:t> </a:t>
            </a:r>
            <a:r>
              <a:rPr lang="en-US" b="1" dirty="0" err="1"/>
              <a:t>Alnoukari</a:t>
            </a:r>
            <a:endParaRPr lang="en-US" b="1" dirty="0"/>
          </a:p>
          <a:p>
            <a:r>
              <a:rPr lang="en-US" b="1" dirty="0" err="1"/>
              <a:t>Eng.Anas</a:t>
            </a:r>
            <a:r>
              <a:rPr lang="en-US" b="1" dirty="0"/>
              <a:t> </a:t>
            </a:r>
            <a:r>
              <a:rPr lang="en-US" b="1" dirty="0" err="1"/>
              <a:t>Abdulaziz</a:t>
            </a:r>
            <a:endParaRPr lang="ar-SA" b="1" dirty="0"/>
          </a:p>
        </p:txBody>
      </p:sp>
      <p:sp>
        <p:nvSpPr>
          <p:cNvPr id="9" name="Google Shape;4337;p33"/>
          <p:cNvSpPr txBox="1">
            <a:spLocks/>
          </p:cNvSpPr>
          <p:nvPr/>
        </p:nvSpPr>
        <p:spPr>
          <a:xfrm>
            <a:off x="0" y="4424958"/>
            <a:ext cx="278882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dirty="0"/>
              <a:t>2023/2024_1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E8836-22B3-48E2-8E07-E29D315C82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9" y="343987"/>
            <a:ext cx="3328714" cy="76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10</a:t>
            </a:fld>
            <a:endParaRPr lang="en-US"/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964830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Find and extract data and start working on it</a:t>
            </a:r>
          </a:p>
          <a:p>
            <a:pPr algn="l"/>
            <a:endParaRPr lang="en-US" dirty="0"/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93980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994859-FD49-4B27-96AD-809D18408C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826134"/>
            <a:ext cx="7011679" cy="131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B0AB63-A719-4B02-9059-582A7870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" y="3413674"/>
            <a:ext cx="7011680" cy="1598485"/>
          </a:xfrm>
          <a:prstGeom prst="rect">
            <a:avLst/>
          </a:prstGeom>
        </p:spPr>
      </p:pic>
      <p:sp>
        <p:nvSpPr>
          <p:cNvPr id="19" name="Google Shape;5120;p59">
            <a:extLst>
              <a:ext uri="{FF2B5EF4-FFF2-40B4-BE49-F238E27FC236}">
                <a16:creationId xmlns:a16="http://schemas.microsoft.com/office/drawing/2014/main" id="{F86DBCDE-CEA3-4D6F-B3AE-79AD712DCFB1}"/>
              </a:ext>
            </a:extLst>
          </p:cNvPr>
          <p:cNvSpPr txBox="1">
            <a:spLocks/>
          </p:cNvSpPr>
          <p:nvPr/>
        </p:nvSpPr>
        <p:spPr>
          <a:xfrm>
            <a:off x="397271" y="3004121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Technical indicator values:</a:t>
            </a:r>
          </a:p>
        </p:txBody>
      </p:sp>
      <p:sp>
        <p:nvSpPr>
          <p:cNvPr id="20" name="Google Shape;5120;p59">
            <a:extLst>
              <a:ext uri="{FF2B5EF4-FFF2-40B4-BE49-F238E27FC236}">
                <a16:creationId xmlns:a16="http://schemas.microsoft.com/office/drawing/2014/main" id="{9C39208D-B92E-4B56-9483-8146BD2824ED}"/>
              </a:ext>
            </a:extLst>
          </p:cNvPr>
          <p:cNvSpPr txBox="1">
            <a:spLocks/>
          </p:cNvSpPr>
          <p:nvPr/>
        </p:nvSpPr>
        <p:spPr>
          <a:xfrm>
            <a:off x="328242" y="1466598"/>
            <a:ext cx="3434700" cy="3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 Name in Nifty 100:</a:t>
            </a:r>
          </a:p>
        </p:txBody>
      </p:sp>
    </p:spTree>
    <p:extLst>
      <p:ext uri="{BB962C8B-B14F-4D97-AF65-F5344CB8AC3E}">
        <p14:creationId xmlns:p14="http://schemas.microsoft.com/office/powerpoint/2010/main" val="357154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3CA569-E001-4C09-8FD6-51412E9F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84247"/>
            <a:ext cx="7704000" cy="3395031"/>
          </a:xfrm>
        </p:spPr>
        <p:txBody>
          <a:bodyPr/>
          <a:lstStyle/>
          <a:p>
            <a:r>
              <a:rPr lang="en-US" sz="24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Nifty 100: top 100 companies listed on the National Stock Exchange (NSE) of India.</a:t>
            </a:r>
          </a:p>
          <a:p>
            <a:pPr marL="127000" indent="0">
              <a:buNone/>
            </a:pPr>
            <a:endParaRPr lang="en-US" sz="2000" b="1" u="sng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samples are of 1-minute intervals and the availability of data is from Jan 2015 to Feb 2022.</a:t>
            </a:r>
          </a:p>
          <a:p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Source</a:t>
            </a:r>
            <a:r>
              <a:rPr lang="en-US" sz="2000" b="1" u="sng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https://www.kaggle.com/datasets/debashis74017/stock-market-data-nifty-50-stocks-1-min-data</a:t>
            </a: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57309-7BC7-4B61-8E64-CC6232F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806598"/>
          </a:xfrm>
        </p:spPr>
        <p:txBody>
          <a:bodyPr/>
          <a:lstStyle/>
          <a:p>
            <a:r>
              <a:rPr lang="en-US" dirty="0"/>
              <a:t>About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064A-396C-427F-A49A-38B113F35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12</a:t>
            </a:fld>
            <a:endParaRPr lang="en-US"/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522D8CD8-9DAC-40CF-8971-C6588451282A}"/>
              </a:ext>
            </a:extLst>
          </p:cNvPr>
          <p:cNvSpPr txBox="1">
            <a:spLocks/>
          </p:cNvSpPr>
          <p:nvPr/>
        </p:nvSpPr>
        <p:spPr>
          <a:xfrm>
            <a:off x="1194769" y="975976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Worked on data visualization and descriptive analytics in Python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52539DC7-38DC-41B2-BC41-09D3C30251FE}"/>
              </a:ext>
            </a:extLst>
          </p:cNvPr>
          <p:cNvSpPr txBox="1">
            <a:spLocks/>
          </p:cNvSpPr>
          <p:nvPr/>
        </p:nvSpPr>
        <p:spPr>
          <a:xfrm>
            <a:off x="886163" y="97597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5</a:t>
            </a:r>
            <a:r>
              <a:rPr lang="en" dirty="0"/>
              <a:t>.</a:t>
            </a:r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1857994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Simple visualize: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01100-EE83-46D2-9893-937CEC49B237}"/>
              </a:ext>
            </a:extLst>
          </p:cNvPr>
          <p:cNvPicPr/>
          <p:nvPr/>
        </p:nvPicPr>
        <p:blipFill rotWithShape="1">
          <a:blip r:embed="rId2"/>
          <a:srcRect l="4466" r="5398"/>
          <a:stretch/>
        </p:blipFill>
        <p:spPr>
          <a:xfrm>
            <a:off x="4003040" y="2531601"/>
            <a:ext cx="5140960" cy="2611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18FAA5-6756-4762-B7C8-EECD71A7875C}"/>
              </a:ext>
            </a:extLst>
          </p:cNvPr>
          <p:cNvPicPr/>
          <p:nvPr/>
        </p:nvPicPr>
        <p:blipFill rotWithShape="1">
          <a:blip r:embed="rId3"/>
          <a:srcRect l="8155" r="5048"/>
          <a:stretch/>
        </p:blipFill>
        <p:spPr>
          <a:xfrm>
            <a:off x="467610" y="2531602"/>
            <a:ext cx="3687830" cy="25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13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Basic Descriptive Statistics</a:t>
            </a:r>
            <a:endParaRPr lang="en-US" sz="24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62AFE-4E3F-4CEA-AF53-97476A421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81908"/>
            <a:ext cx="3385502" cy="259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5C027-F89D-4799-A3C7-C7CC544CDA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1781908"/>
            <a:ext cx="4032738" cy="2596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3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14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-40567" y="950349"/>
            <a:ext cx="4948453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b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Distribution for each quarter in 2015: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8A5E5-05B3-43DF-B084-3554E9492F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8" y="1688124"/>
            <a:ext cx="5456628" cy="300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8A5F1-7B65-46EC-9844-E0EB493FA3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33" y="2051538"/>
            <a:ext cx="2965938" cy="264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120;p59">
            <a:extLst>
              <a:ext uri="{FF2B5EF4-FFF2-40B4-BE49-F238E27FC236}">
                <a16:creationId xmlns:a16="http://schemas.microsoft.com/office/drawing/2014/main" id="{8CF16BD3-C8DD-40C6-9B1C-4F81EDDCF4CB}"/>
              </a:ext>
            </a:extLst>
          </p:cNvPr>
          <p:cNvSpPr txBox="1">
            <a:spLocks/>
          </p:cNvSpPr>
          <p:nvPr/>
        </p:nvSpPr>
        <p:spPr>
          <a:xfrm>
            <a:off x="5548288" y="1065743"/>
            <a:ext cx="2875712" cy="84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r>
              <a:rPr lang="en-US" sz="18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The best selling for each Quarter from 2015 to 2022:</a:t>
            </a:r>
          </a:p>
        </p:txBody>
      </p:sp>
    </p:spTree>
    <p:extLst>
      <p:ext uri="{BB962C8B-B14F-4D97-AF65-F5344CB8AC3E}">
        <p14:creationId xmlns:p14="http://schemas.microsoft.com/office/powerpoint/2010/main" val="25845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15</a:t>
            </a:fld>
            <a:endParaRPr lang="en-US"/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46761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Trend Indicators:</a:t>
            </a:r>
            <a:endParaRPr lang="en-US" sz="18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18DF1-1436-4453-9148-84C0BF6028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1529715"/>
            <a:ext cx="4067908" cy="284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120;p59">
            <a:extLst>
              <a:ext uri="{FF2B5EF4-FFF2-40B4-BE49-F238E27FC236}">
                <a16:creationId xmlns:a16="http://schemas.microsoft.com/office/drawing/2014/main" id="{0876886B-9989-4571-AC19-E08CFF7614D1}"/>
              </a:ext>
            </a:extLst>
          </p:cNvPr>
          <p:cNvSpPr txBox="1">
            <a:spLocks/>
          </p:cNvSpPr>
          <p:nvPr/>
        </p:nvSpPr>
        <p:spPr>
          <a:xfrm>
            <a:off x="4572000" y="867882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Bollinger Bands:</a:t>
            </a:r>
            <a:endParaRPr lang="en-US" sz="24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F48A98-EE3C-4AC0-BA6B-D6A45C8EC9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5430"/>
            <a:ext cx="3852000" cy="2843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3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16</a:t>
            </a:fld>
            <a:endParaRPr lang="en-US"/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8" y="964830"/>
            <a:ext cx="7437168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Installed Apache Hive on Hadoop environment and modified configuration files to start ELT processes and build data warehouse</a:t>
            </a:r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93980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6</a:t>
            </a:r>
            <a:r>
              <a:rPr lang="e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85E9A-357C-479D-B48D-1C8D8D00F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721" t="83377" r="53748" b="-2383"/>
          <a:stretch/>
        </p:blipFill>
        <p:spPr>
          <a:xfrm>
            <a:off x="278400" y="4035657"/>
            <a:ext cx="4775811" cy="683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B46C4-D8BA-4C29-ACE8-7BC0BEEFA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4" t="-12083" r="61991" b="47941"/>
          <a:stretch/>
        </p:blipFill>
        <p:spPr>
          <a:xfrm>
            <a:off x="5523557" y="1460628"/>
            <a:ext cx="2833428" cy="3147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D4EC67-D668-4CAA-AA71-C5F1111B9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7" t="2529" r="53748" b="45712"/>
          <a:stretch/>
        </p:blipFill>
        <p:spPr>
          <a:xfrm>
            <a:off x="1194768" y="2053610"/>
            <a:ext cx="3859443" cy="19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17</a:t>
            </a:fld>
            <a:endParaRPr lang="en-US"/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451855" y="950349"/>
            <a:ext cx="682648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ELT process and Data warehouse build</a:t>
            </a:r>
          </a:p>
        </p:txBody>
      </p:sp>
      <p:sp>
        <p:nvSpPr>
          <p:cNvPr id="19" name="Google Shape;5120;p59">
            <a:extLst>
              <a:ext uri="{FF2B5EF4-FFF2-40B4-BE49-F238E27FC236}">
                <a16:creationId xmlns:a16="http://schemas.microsoft.com/office/drawing/2014/main" id="{F86DBCDE-CEA3-4D6F-B3AE-79AD712DCFB1}"/>
              </a:ext>
            </a:extLst>
          </p:cNvPr>
          <p:cNvSpPr txBox="1">
            <a:spLocks/>
          </p:cNvSpPr>
          <p:nvPr/>
        </p:nvSpPr>
        <p:spPr>
          <a:xfrm>
            <a:off x="4843642" y="1430561"/>
            <a:ext cx="3434700" cy="5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Build Data Warehouse: </a:t>
            </a:r>
          </a:p>
        </p:txBody>
      </p:sp>
      <p:sp>
        <p:nvSpPr>
          <p:cNvPr id="20" name="Google Shape;5120;p59">
            <a:extLst>
              <a:ext uri="{FF2B5EF4-FFF2-40B4-BE49-F238E27FC236}">
                <a16:creationId xmlns:a16="http://schemas.microsoft.com/office/drawing/2014/main" id="{9C39208D-B92E-4B56-9483-8146BD2824ED}"/>
              </a:ext>
            </a:extLst>
          </p:cNvPr>
          <p:cNvSpPr txBox="1">
            <a:spLocks/>
          </p:cNvSpPr>
          <p:nvPr/>
        </p:nvSpPr>
        <p:spPr>
          <a:xfrm>
            <a:off x="397105" y="1561388"/>
            <a:ext cx="3434700" cy="3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ELT process</a:t>
            </a:r>
          </a:p>
        </p:txBody>
      </p:sp>
      <p:sp>
        <p:nvSpPr>
          <p:cNvPr id="10" name="Google Shape;5120;p59">
            <a:extLst>
              <a:ext uri="{FF2B5EF4-FFF2-40B4-BE49-F238E27FC236}">
                <a16:creationId xmlns:a16="http://schemas.microsoft.com/office/drawing/2014/main" id="{EFBF2DAE-9F4A-41C1-8D2D-0D90B0F4197D}"/>
              </a:ext>
            </a:extLst>
          </p:cNvPr>
          <p:cNvSpPr txBox="1">
            <a:spLocks/>
          </p:cNvSpPr>
          <p:nvPr/>
        </p:nvSpPr>
        <p:spPr>
          <a:xfrm>
            <a:off x="493656" y="1951840"/>
            <a:ext cx="3572426" cy="126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1-Extract (download and decompress</a:t>
            </a:r>
            <a:r>
              <a:rPr lang="ar-SA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 From Kaggle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2-Load the modify data in HDFS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3-Transformation By using Apache Hive: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168C3-BECF-491D-80F6-19D70CB7734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938"/>
          <a:stretch/>
        </p:blipFill>
        <p:spPr bwMode="auto">
          <a:xfrm>
            <a:off x="4247909" y="2389361"/>
            <a:ext cx="4726110" cy="2513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5120;p59">
            <a:extLst>
              <a:ext uri="{FF2B5EF4-FFF2-40B4-BE49-F238E27FC236}">
                <a16:creationId xmlns:a16="http://schemas.microsoft.com/office/drawing/2014/main" id="{ECA6EDF0-8C72-4060-ABDF-FBA00C0BF500}"/>
              </a:ext>
            </a:extLst>
          </p:cNvPr>
          <p:cNvSpPr txBox="1">
            <a:spLocks/>
          </p:cNvSpPr>
          <p:nvPr/>
        </p:nvSpPr>
        <p:spPr>
          <a:xfrm>
            <a:off x="4572000" y="1951840"/>
            <a:ext cx="3434700" cy="3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schema:</a:t>
            </a:r>
            <a:endParaRPr lang="en-US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9045-8043-483F-A067-D90FA121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" y="3257573"/>
            <a:ext cx="3753188" cy="16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18</a:t>
            </a:fld>
            <a:endParaRPr lang="en-US"/>
          </a:p>
        </p:txBody>
      </p:sp>
      <p:sp>
        <p:nvSpPr>
          <p:cNvPr id="22" name="Google Shape;4351;p35">
            <a:extLst>
              <a:ext uri="{FF2B5EF4-FFF2-40B4-BE49-F238E27FC236}">
                <a16:creationId xmlns:a16="http://schemas.microsoft.com/office/drawing/2014/main" id="{D8EE24C7-7329-4733-8647-C847401D18E3}"/>
              </a:ext>
            </a:extLst>
          </p:cNvPr>
          <p:cNvSpPr txBox="1">
            <a:spLocks/>
          </p:cNvSpPr>
          <p:nvPr/>
        </p:nvSpPr>
        <p:spPr>
          <a:xfrm>
            <a:off x="1194769" y="853991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Dashboards were created for some of the following types of analysis:</a:t>
            </a:r>
          </a:p>
        </p:txBody>
      </p:sp>
      <p:sp>
        <p:nvSpPr>
          <p:cNvPr id="23" name="Google Shape;4359;p35">
            <a:extLst>
              <a:ext uri="{FF2B5EF4-FFF2-40B4-BE49-F238E27FC236}">
                <a16:creationId xmlns:a16="http://schemas.microsoft.com/office/drawing/2014/main" id="{BB5B817A-8141-4E53-98C6-1E9D0FDA85FD}"/>
              </a:ext>
            </a:extLst>
          </p:cNvPr>
          <p:cNvSpPr txBox="1">
            <a:spLocks/>
          </p:cNvSpPr>
          <p:nvPr/>
        </p:nvSpPr>
        <p:spPr>
          <a:xfrm>
            <a:off x="886163" y="911051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7</a:t>
            </a:r>
            <a:r>
              <a:rPr lang="en" dirty="0"/>
              <a:t>.</a:t>
            </a:r>
          </a:p>
        </p:txBody>
      </p:sp>
      <p:sp>
        <p:nvSpPr>
          <p:cNvPr id="20" name="Google Shape;5120;p59">
            <a:extLst>
              <a:ext uri="{FF2B5EF4-FFF2-40B4-BE49-F238E27FC236}">
                <a16:creationId xmlns:a16="http://schemas.microsoft.com/office/drawing/2014/main" id="{9C39208D-B92E-4B56-9483-8146BD2824ED}"/>
              </a:ext>
            </a:extLst>
          </p:cNvPr>
          <p:cNvSpPr txBox="1">
            <a:spLocks/>
          </p:cNvSpPr>
          <p:nvPr/>
        </p:nvSpPr>
        <p:spPr>
          <a:xfrm>
            <a:off x="604535" y="1631968"/>
            <a:ext cx="3434700" cy="3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Descriptive Analytics</a:t>
            </a:r>
            <a:endParaRPr lang="en-US" sz="18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0032F-7A38-43B4-8E52-942CC7543D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82" y="2094693"/>
            <a:ext cx="6754462" cy="3048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2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65F6D-DFF7-4E82-8A25-95DEF74D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0E4F5-F360-4CCD-B2C6-001E95DAFB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566971" y="1624110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250" y="2469198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Project Goals </a:t>
            </a:r>
            <a:endParaRPr lang="en-US"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88" y="1637115"/>
            <a:ext cx="331483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Performed Works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1007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324521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88" y="2469198"/>
            <a:ext cx="2700312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Unfinished Works</a:t>
            </a:r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319854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Google Shape;4357;p35"/>
          <p:cNvSpPr txBox="1">
            <a:spLocks/>
          </p:cNvSpPr>
          <p:nvPr/>
        </p:nvSpPr>
        <p:spPr>
          <a:xfrm>
            <a:off x="1595107" y="3264749"/>
            <a:ext cx="32462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System Technologies</a:t>
            </a:r>
          </a:p>
        </p:txBody>
      </p:sp>
      <p:sp>
        <p:nvSpPr>
          <p:cNvPr id="19" name="Google Shape;4362;p35"/>
          <p:cNvSpPr txBox="1">
            <a:spLocks/>
          </p:cNvSpPr>
          <p:nvPr/>
        </p:nvSpPr>
        <p:spPr>
          <a:xfrm>
            <a:off x="767250" y="382745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4357;p35">
            <a:extLst>
              <a:ext uri="{FF2B5EF4-FFF2-40B4-BE49-F238E27FC236}">
                <a16:creationId xmlns:a16="http://schemas.microsoft.com/office/drawing/2014/main" id="{0F2BA960-9612-BD70-3561-CD9392F53CE2}"/>
              </a:ext>
            </a:extLst>
          </p:cNvPr>
          <p:cNvSpPr txBox="1">
            <a:spLocks/>
          </p:cNvSpPr>
          <p:nvPr/>
        </p:nvSpPr>
        <p:spPr>
          <a:xfrm>
            <a:off x="1595107" y="3980792"/>
            <a:ext cx="316057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System Architecture</a:t>
            </a:r>
          </a:p>
        </p:txBody>
      </p:sp>
      <p:sp>
        <p:nvSpPr>
          <p:cNvPr id="22" name="Google Shape;4363;p35">
            <a:extLst>
              <a:ext uri="{FF2B5EF4-FFF2-40B4-BE49-F238E27FC236}">
                <a16:creationId xmlns:a16="http://schemas.microsoft.com/office/drawing/2014/main" id="{4D660132-158F-4D6C-9972-00EA2EB82BF6}"/>
              </a:ext>
            </a:extLst>
          </p:cNvPr>
          <p:cNvSpPr txBox="1">
            <a:spLocks/>
          </p:cNvSpPr>
          <p:nvPr/>
        </p:nvSpPr>
        <p:spPr>
          <a:xfrm>
            <a:off x="5750088" y="3253202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Project Plan</a:t>
            </a:r>
          </a:p>
        </p:txBody>
      </p:sp>
      <p:sp>
        <p:nvSpPr>
          <p:cNvPr id="23" name="Google Shape;4368;p35">
            <a:extLst>
              <a:ext uri="{FF2B5EF4-FFF2-40B4-BE49-F238E27FC236}">
                <a16:creationId xmlns:a16="http://schemas.microsoft.com/office/drawing/2014/main" id="{22A6E5F0-97C2-4412-BB04-51B21877690E}"/>
              </a:ext>
            </a:extLst>
          </p:cNvPr>
          <p:cNvSpPr txBox="1">
            <a:spLocks/>
          </p:cNvSpPr>
          <p:nvPr/>
        </p:nvSpPr>
        <p:spPr>
          <a:xfrm>
            <a:off x="4916088" y="3103858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</a:t>
            </a:r>
            <a:r>
              <a:rPr lang="ar-SY" dirty="0"/>
              <a:t>7</a:t>
            </a:r>
            <a:endParaRPr lang="en" dirty="0"/>
          </a:p>
        </p:txBody>
      </p:sp>
      <p:sp>
        <p:nvSpPr>
          <p:cNvPr id="26" name="Google Shape;4363;p35">
            <a:extLst>
              <a:ext uri="{FF2B5EF4-FFF2-40B4-BE49-F238E27FC236}">
                <a16:creationId xmlns:a16="http://schemas.microsoft.com/office/drawing/2014/main" id="{19C89B75-58E4-49FA-9729-CC01072D6B04}"/>
              </a:ext>
            </a:extLst>
          </p:cNvPr>
          <p:cNvSpPr txBox="1">
            <a:spLocks/>
          </p:cNvSpPr>
          <p:nvPr/>
        </p:nvSpPr>
        <p:spPr>
          <a:xfrm>
            <a:off x="5750088" y="3983698"/>
            <a:ext cx="27003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Black Han Sans"/>
              <a:buNone/>
              <a:defRPr sz="2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Future Works</a:t>
            </a:r>
          </a:p>
        </p:txBody>
      </p:sp>
      <p:sp>
        <p:nvSpPr>
          <p:cNvPr id="27" name="Google Shape;4368;p35">
            <a:extLst>
              <a:ext uri="{FF2B5EF4-FFF2-40B4-BE49-F238E27FC236}">
                <a16:creationId xmlns:a16="http://schemas.microsoft.com/office/drawing/2014/main" id="{12A74A66-2A01-4981-82AB-3D735D96AE02}"/>
              </a:ext>
            </a:extLst>
          </p:cNvPr>
          <p:cNvSpPr txBox="1">
            <a:spLocks/>
          </p:cNvSpPr>
          <p:nvPr/>
        </p:nvSpPr>
        <p:spPr>
          <a:xfrm>
            <a:off x="4916088" y="3834354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0</a:t>
            </a:r>
            <a:r>
              <a:rPr lang="ar-SY" dirty="0"/>
              <a:t>8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8A10DB-4096-4965-BE0E-CA7A061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9625F-F7E3-48DE-9593-69A7A2FBA9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2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21</a:t>
            </a:fld>
            <a:endParaRPr lang="en-US"/>
          </a:p>
        </p:txBody>
      </p:sp>
      <p:sp>
        <p:nvSpPr>
          <p:cNvPr id="20" name="Google Shape;5120;p59">
            <a:extLst>
              <a:ext uri="{FF2B5EF4-FFF2-40B4-BE49-F238E27FC236}">
                <a16:creationId xmlns:a16="http://schemas.microsoft.com/office/drawing/2014/main" id="{9C39208D-B92E-4B56-9483-8146BD2824ED}"/>
              </a:ext>
            </a:extLst>
          </p:cNvPr>
          <p:cNvSpPr txBox="1">
            <a:spLocks/>
          </p:cNvSpPr>
          <p:nvPr/>
        </p:nvSpPr>
        <p:spPr>
          <a:xfrm>
            <a:off x="388818" y="377650"/>
            <a:ext cx="5256078" cy="62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Predictive Analytics</a:t>
            </a:r>
            <a:r>
              <a:rPr lang="ar-SY" sz="18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sma5</a:t>
            </a:r>
            <a:r>
              <a:rPr lang="ar-SA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sma10</a:t>
            </a:r>
            <a:r>
              <a:rPr lang="ar-SA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sma15</a:t>
            </a:r>
            <a:r>
              <a:rPr lang="ar-SA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ema10</a:t>
            </a:r>
            <a:r>
              <a:rPr lang="ar-SY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ema10</a:t>
            </a:r>
            <a:r>
              <a:rPr lang="ar-SA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</a:t>
            </a:r>
            <a:r>
              <a:rPr lang="en-US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ema15) with Year</a:t>
            </a:r>
          </a:p>
          <a:p>
            <a:pPr algn="l"/>
            <a:endParaRPr lang="en-US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FEE5BA-F4C6-41FC-91BE-1863FF98F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" y="1006156"/>
            <a:ext cx="8485632" cy="4137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pPr lvl="0"/>
            <a:r>
              <a:rPr lang="en-US" dirty="0"/>
              <a:t>Unfinished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22</a:t>
            </a:fld>
            <a:endParaRPr lang="en-US"/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858CEFEC-1B29-E7C1-FAFA-684288162DC8}"/>
              </a:ext>
            </a:extLst>
          </p:cNvPr>
          <p:cNvSpPr txBox="1">
            <a:spLocks/>
          </p:cNvSpPr>
          <p:nvPr/>
        </p:nvSpPr>
        <p:spPr>
          <a:xfrm>
            <a:off x="1194771" y="1097057"/>
            <a:ext cx="7063066" cy="71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Performing analyzes and dashboards from Power BI and Python to Apache Superset</a:t>
            </a:r>
          </a:p>
        </p:txBody>
      </p:sp>
      <p:sp>
        <p:nvSpPr>
          <p:cNvPr id="9" name="Google Shape;4359;p35">
            <a:extLst>
              <a:ext uri="{FF2B5EF4-FFF2-40B4-BE49-F238E27FC236}">
                <a16:creationId xmlns:a16="http://schemas.microsoft.com/office/drawing/2014/main" id="{6F6372F1-C81E-DC32-4B19-BAACF63BA575}"/>
              </a:ext>
            </a:extLst>
          </p:cNvPr>
          <p:cNvSpPr txBox="1">
            <a:spLocks/>
          </p:cNvSpPr>
          <p:nvPr/>
        </p:nvSpPr>
        <p:spPr>
          <a:xfrm>
            <a:off x="886163" y="1097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73E45-0842-4398-B577-69B5EF26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50" y="2482437"/>
            <a:ext cx="3028950" cy="1514475"/>
          </a:xfrm>
          <a:prstGeom prst="rect">
            <a:avLst/>
          </a:prstGeom>
        </p:spPr>
      </p:pic>
      <p:pic>
        <p:nvPicPr>
          <p:cNvPr id="3074" name="Picture 2" descr="Microsoft Power BI Logo">
            <a:extLst>
              <a:ext uri="{FF2B5EF4-FFF2-40B4-BE49-F238E27FC236}">
                <a16:creationId xmlns:a16="http://schemas.microsoft.com/office/drawing/2014/main" id="{0ED26EE8-450D-4CB5-9908-696C10E0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0" y="2482438"/>
            <a:ext cx="3883958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8DE17D-562A-44C4-8F9E-6D1E0F73DF79}"/>
              </a:ext>
            </a:extLst>
          </p:cNvPr>
          <p:cNvSpPr/>
          <p:nvPr/>
        </p:nvSpPr>
        <p:spPr>
          <a:xfrm>
            <a:off x="4458258" y="2995223"/>
            <a:ext cx="987552" cy="536448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724F5-0B48-4142-8BDD-ADC174236D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7833"/>
          <a:stretch/>
        </p:blipFill>
        <p:spPr>
          <a:xfrm>
            <a:off x="720000" y="1088020"/>
            <a:ext cx="7979123" cy="40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24</a:t>
            </a:fld>
            <a:endParaRPr lang="en-US"/>
          </a:p>
        </p:txBody>
      </p:sp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522D8CD8-9DAC-40CF-8971-C6588451282A}"/>
              </a:ext>
            </a:extLst>
          </p:cNvPr>
          <p:cNvSpPr txBox="1">
            <a:spLocks/>
          </p:cNvSpPr>
          <p:nvPr/>
        </p:nvSpPr>
        <p:spPr>
          <a:xfrm>
            <a:off x="1194769" y="975976"/>
            <a:ext cx="6754462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There are many things that can be developed after this project, including:</a:t>
            </a:r>
          </a:p>
        </p:txBody>
      </p:sp>
      <p:sp>
        <p:nvSpPr>
          <p:cNvPr id="16" name="Google Shape;5120;p59">
            <a:extLst>
              <a:ext uri="{FF2B5EF4-FFF2-40B4-BE49-F238E27FC236}">
                <a16:creationId xmlns:a16="http://schemas.microsoft.com/office/drawing/2014/main" id="{DB11C3CF-C6A6-4B10-944A-FFA7A0C5A91C}"/>
              </a:ext>
            </a:extLst>
          </p:cNvPr>
          <p:cNvSpPr txBox="1">
            <a:spLocks/>
          </p:cNvSpPr>
          <p:nvPr/>
        </p:nvSpPr>
        <p:spPr>
          <a:xfrm>
            <a:off x="720000" y="2083443"/>
            <a:ext cx="7704000" cy="208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469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Perform other analyzes on a real-time basis using big data techniques</a:t>
            </a:r>
            <a:endParaRPr lang="ar-SY" sz="16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69900" indent="-342900" algn="l"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69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Add some additional servers to make the environment more powerful</a:t>
            </a:r>
          </a:p>
          <a:p>
            <a:pPr marL="469900" indent="-342900" algn="l">
              <a:buFont typeface="+mj-lt"/>
              <a:buAutoNum type="arabicPeriod"/>
            </a:pPr>
            <a:endParaRPr lang="ar-SY" sz="16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69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 additional backup server can be added to make the service more reliable and</a:t>
            </a:r>
            <a:r>
              <a:rPr lang="ar-SY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fault</a:t>
            </a:r>
            <a:r>
              <a:rPr lang="ar-SY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tolerant</a:t>
            </a:r>
          </a:p>
          <a:p>
            <a:pPr marL="469900" indent="-342900" algn="l">
              <a:buFont typeface="+mj-lt"/>
              <a:buAutoNum type="arabicPeriod"/>
            </a:pPr>
            <a:endParaRPr lang="ar-SY" sz="1600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69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 can start analyzing new and different types of data, such as images, videos, and audio files, by working with non-relational databases (NoSQL).</a:t>
            </a:r>
          </a:p>
        </p:txBody>
      </p:sp>
    </p:spTree>
    <p:extLst>
      <p:ext uri="{BB962C8B-B14F-4D97-AF65-F5344CB8AC3E}">
        <p14:creationId xmlns:p14="http://schemas.microsoft.com/office/powerpoint/2010/main" val="37247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25</a:t>
            </a:fld>
            <a:endParaRPr lang="en-US"/>
          </a:p>
        </p:txBody>
      </p:sp>
      <p:sp>
        <p:nvSpPr>
          <p:cNvPr id="42" name="Google Shape;512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</p:txBody>
      </p:sp>
      <p:sp>
        <p:nvSpPr>
          <p:cNvPr id="43" name="Google Shape;5120;p59"/>
          <p:cNvSpPr txBox="1">
            <a:spLocks/>
          </p:cNvSpPr>
          <p:nvPr/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977218" y="2073039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Big Data</a:t>
            </a:r>
            <a:endParaRPr dirty="0"/>
          </a:p>
        </p:txBody>
      </p:sp>
      <p:sp>
        <p:nvSpPr>
          <p:cNvPr id="4461" name="Google Shape;4461;p39"/>
          <p:cNvSpPr txBox="1">
            <a:spLocks noGrp="1"/>
          </p:cNvSpPr>
          <p:nvPr>
            <p:ph type="subTitle" idx="1"/>
          </p:nvPr>
        </p:nvSpPr>
        <p:spPr>
          <a:xfrm>
            <a:off x="730400" y="2467152"/>
            <a:ext cx="2855538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Big data refers to the large, diverse sets of information that grow at ever-increasing rates. It encompasses the volume of information, the velocity at which it is created and collected, and the variety of the data points being covered 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849063" y="2074503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Stock Market</a:t>
            </a:r>
            <a:br>
              <a:rPr lang="en-US" dirty="0"/>
            </a:br>
            <a:endParaRPr dirty="0"/>
          </a:p>
        </p:txBody>
      </p:sp>
      <p:sp>
        <p:nvSpPr>
          <p:cNvPr id="4465" name="Google Shape;4465;p39"/>
          <p:cNvSpPr txBox="1">
            <a:spLocks noGrp="1"/>
          </p:cNvSpPr>
          <p:nvPr>
            <p:ph type="subTitle" idx="6"/>
          </p:nvPr>
        </p:nvSpPr>
        <p:spPr>
          <a:xfrm>
            <a:off x="5558064" y="2467152"/>
            <a:ext cx="321853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stock market is a market where securities assets such as stocks, bonds and derivatives are traded and sold.</a:t>
            </a:r>
          </a:p>
          <a:p>
            <a:pPr marL="0" lvl="0" indent="0"/>
            <a:r>
              <a:rPr lang="en-US" dirty="0"/>
              <a:t>The stock market is an important part of the local and global economies, assisting finance companies and encouraging public investment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30808" y="1345327"/>
            <a:ext cx="1882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Overview</a:t>
            </a:r>
            <a:endParaRPr lang="en-US" sz="2400" dirty="0">
              <a:solidFill>
                <a:schemeClr val="tx2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D4721-6D8C-4E62-98C9-38FC5D7E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6406" y="1540727"/>
            <a:ext cx="703523" cy="5727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05EE4-ADFE-43C9-B98E-E3AD896711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6678251" y="1540727"/>
            <a:ext cx="703523" cy="57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4</a:t>
            </a:fld>
            <a:endParaRPr lang="en-US"/>
          </a:p>
        </p:txBody>
      </p:sp>
      <p:sp>
        <p:nvSpPr>
          <p:cNvPr id="28" name="Google Shape;4351;p35"/>
          <p:cNvSpPr txBox="1">
            <a:spLocks/>
          </p:cNvSpPr>
          <p:nvPr/>
        </p:nvSpPr>
        <p:spPr>
          <a:xfrm>
            <a:off x="1206495" y="1369032"/>
            <a:ext cx="55225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Build a Real Big Data platform in SPU</a:t>
            </a:r>
          </a:p>
        </p:txBody>
      </p:sp>
      <p:sp>
        <p:nvSpPr>
          <p:cNvPr id="29" name="Google Shape;4359;p35"/>
          <p:cNvSpPr txBox="1">
            <a:spLocks/>
          </p:cNvSpPr>
          <p:nvPr/>
        </p:nvSpPr>
        <p:spPr>
          <a:xfrm>
            <a:off x="897887" y="136903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/>
              <a:t>1.</a:t>
            </a:r>
            <a:endParaRPr lang="en" dirty="0"/>
          </a:p>
        </p:txBody>
      </p:sp>
      <p:sp>
        <p:nvSpPr>
          <p:cNvPr id="30" name="Google Shape;4351;p35"/>
          <p:cNvSpPr txBox="1">
            <a:spLocks/>
          </p:cNvSpPr>
          <p:nvPr/>
        </p:nvSpPr>
        <p:spPr>
          <a:xfrm>
            <a:off x="1206495" y="1804844"/>
            <a:ext cx="64798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Analyzing Data using </a:t>
            </a:r>
            <a:r>
              <a:rPr lang="en-US" b="1" dirty="0"/>
              <a:t>Big Data </a:t>
            </a:r>
            <a:r>
              <a:rPr lang="en-US" dirty="0"/>
              <a:t>Techniques</a:t>
            </a:r>
          </a:p>
        </p:txBody>
      </p:sp>
      <p:sp>
        <p:nvSpPr>
          <p:cNvPr id="31" name="Google Shape;4359;p35"/>
          <p:cNvSpPr txBox="1">
            <a:spLocks/>
          </p:cNvSpPr>
          <p:nvPr/>
        </p:nvSpPr>
        <p:spPr>
          <a:xfrm>
            <a:off x="897887" y="1804844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sp>
        <p:nvSpPr>
          <p:cNvPr id="32" name="Google Shape;4351;p35"/>
          <p:cNvSpPr txBox="1">
            <a:spLocks/>
          </p:cNvSpPr>
          <p:nvPr/>
        </p:nvSpPr>
        <p:spPr>
          <a:xfrm>
            <a:off x="1206494" y="2240656"/>
            <a:ext cx="70630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Make the environment ready to receive future big data projects</a:t>
            </a:r>
          </a:p>
        </p:txBody>
      </p:sp>
      <p:sp>
        <p:nvSpPr>
          <p:cNvPr id="33" name="Google Shape;4359;p35"/>
          <p:cNvSpPr txBox="1">
            <a:spLocks/>
          </p:cNvSpPr>
          <p:nvPr/>
        </p:nvSpPr>
        <p:spPr>
          <a:xfrm>
            <a:off x="897887" y="224065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288606BC-63D5-4F1D-BC67-B5A18C644F1C}"/>
              </a:ext>
            </a:extLst>
          </p:cNvPr>
          <p:cNvSpPr txBox="1">
            <a:spLocks/>
          </p:cNvSpPr>
          <p:nvPr/>
        </p:nvSpPr>
        <p:spPr>
          <a:xfrm>
            <a:off x="1206494" y="2892879"/>
            <a:ext cx="657447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 on implementing financial analysis for financial companies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158B47F7-6FA6-4ECA-98A7-B5DC6A3999A7}"/>
              </a:ext>
            </a:extLst>
          </p:cNvPr>
          <p:cNvSpPr txBox="1">
            <a:spLocks/>
          </p:cNvSpPr>
          <p:nvPr/>
        </p:nvSpPr>
        <p:spPr>
          <a:xfrm>
            <a:off x="897887" y="289287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ar-SY" dirty="0"/>
              <a:t>4</a:t>
            </a:r>
            <a:r>
              <a:rPr lang="en" dirty="0"/>
              <a:t>.</a:t>
            </a:r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7975D427-5AD8-45B7-B86B-8972A7124524}"/>
              </a:ext>
            </a:extLst>
          </p:cNvPr>
          <p:cNvSpPr txBox="1">
            <a:spLocks/>
          </p:cNvSpPr>
          <p:nvPr/>
        </p:nvSpPr>
        <p:spPr>
          <a:xfrm>
            <a:off x="1206493" y="3545101"/>
            <a:ext cx="7063067" cy="94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Build a working environment for a Big Data system while applying distributed systems concepts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D42BC4C7-177F-43D1-AAF3-20232649A133}"/>
              </a:ext>
            </a:extLst>
          </p:cNvPr>
          <p:cNvSpPr txBox="1">
            <a:spLocks/>
          </p:cNvSpPr>
          <p:nvPr/>
        </p:nvSpPr>
        <p:spPr>
          <a:xfrm>
            <a:off x="897887" y="3545102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5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7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System Technologies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>
                <a:solidFill>
                  <a:schemeClr val="tx2"/>
                </a:solidFill>
              </a:rPr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5170522" y="3260873"/>
            <a:ext cx="1126337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lvl="0" indent="0" algn="l">
              <a:spcAft>
                <a:spcPts val="1600"/>
              </a:spcAft>
            </a:pPr>
            <a:endParaRPr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4768769" y="1788017"/>
            <a:ext cx="1927411" cy="414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Map Reduce</a:t>
            </a:r>
          </a:p>
        </p:txBody>
      </p:sp>
      <p:sp>
        <p:nvSpPr>
          <p:cNvPr id="40" name="Google Shape;4491;p43">
            <a:extLst>
              <a:ext uri="{FF2B5EF4-FFF2-40B4-BE49-F238E27FC236}">
                <a16:creationId xmlns:a16="http://schemas.microsoft.com/office/drawing/2014/main" id="{B50261E7-064F-413F-9741-D54A84DD004E}"/>
              </a:ext>
            </a:extLst>
          </p:cNvPr>
          <p:cNvSpPr txBox="1">
            <a:spLocks/>
          </p:cNvSpPr>
          <p:nvPr/>
        </p:nvSpPr>
        <p:spPr>
          <a:xfrm>
            <a:off x="284971" y="1719694"/>
            <a:ext cx="2413981" cy="55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Hadoop</a:t>
            </a:r>
          </a:p>
        </p:txBody>
      </p:sp>
      <p:sp>
        <p:nvSpPr>
          <p:cNvPr id="41" name="Google Shape;4491;p43">
            <a:extLst>
              <a:ext uri="{FF2B5EF4-FFF2-40B4-BE49-F238E27FC236}">
                <a16:creationId xmlns:a16="http://schemas.microsoft.com/office/drawing/2014/main" id="{6B130A37-0789-42BB-BE9E-5323929D1744}"/>
              </a:ext>
            </a:extLst>
          </p:cNvPr>
          <p:cNvSpPr txBox="1">
            <a:spLocks/>
          </p:cNvSpPr>
          <p:nvPr/>
        </p:nvSpPr>
        <p:spPr>
          <a:xfrm>
            <a:off x="304620" y="2506401"/>
            <a:ext cx="2156133" cy="54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Hive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BE10D-C73C-468E-8580-4B7637D35B7E}"/>
              </a:ext>
            </a:extLst>
          </p:cNvPr>
          <p:cNvSpPr/>
          <p:nvPr/>
        </p:nvSpPr>
        <p:spPr>
          <a:xfrm>
            <a:off x="345364" y="3283532"/>
            <a:ext cx="2293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Apache Superset</a:t>
            </a:r>
          </a:p>
        </p:txBody>
      </p:sp>
      <p:sp>
        <p:nvSpPr>
          <p:cNvPr id="43" name="Google Shape;4491;p43">
            <a:extLst>
              <a:ext uri="{FF2B5EF4-FFF2-40B4-BE49-F238E27FC236}">
                <a16:creationId xmlns:a16="http://schemas.microsoft.com/office/drawing/2014/main" id="{A2AF43A9-D22D-40EE-9C16-FE6456C5D933}"/>
              </a:ext>
            </a:extLst>
          </p:cNvPr>
          <p:cNvSpPr txBox="1">
            <a:spLocks/>
          </p:cNvSpPr>
          <p:nvPr/>
        </p:nvSpPr>
        <p:spPr>
          <a:xfrm>
            <a:off x="4619780" y="2533797"/>
            <a:ext cx="2225387" cy="41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b="1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Power BI</a:t>
            </a:r>
          </a:p>
          <a:p>
            <a:pPr marL="742950" lvl="1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indent="0" algn="l">
              <a:spcAft>
                <a:spcPts val="1600"/>
              </a:spcAft>
            </a:pPr>
            <a:endParaRPr lang="en-US" sz="2000" b="1" dirty="0">
              <a:solidFill>
                <a:schemeClr val="tx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7aNxkIScnHhTu5Gth6I7i4U4PZvW3nR+nbFz7Y2LEl4YMuWLVu2bNmyZcuWLVu2bNmyZcuWLVu2bNky6v8APZKIivpYWb4AAAAASUVORK5CYII= (410×123)">
            <a:extLst>
              <a:ext uri="{FF2B5EF4-FFF2-40B4-BE49-F238E27FC236}">
                <a16:creationId xmlns:a16="http://schemas.microsoft.com/office/drawing/2014/main" id="{7CBB64D1-ED8C-46D8-B20B-001154D45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9" y="1638260"/>
            <a:ext cx="1844684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Reduce vs Spark Simplified: 7 Critical Differences">
            <a:extLst>
              <a:ext uri="{FF2B5EF4-FFF2-40B4-BE49-F238E27FC236}">
                <a16:creationId xmlns:a16="http://schemas.microsoft.com/office/drawing/2014/main" id="{DC154AA3-BBBE-4A97-AACF-3F24D865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78" y="1638259"/>
            <a:ext cx="1824033" cy="8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">
            <a:extLst>
              <a:ext uri="{FF2B5EF4-FFF2-40B4-BE49-F238E27FC236}">
                <a16:creationId xmlns:a16="http://schemas.microsoft.com/office/drawing/2014/main" id="{7DD0FBE8-F12E-47B5-ADBB-5DA525D6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8" y="2352546"/>
            <a:ext cx="1844684" cy="7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B2C89-6E4C-4AF1-B513-B20AFB187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177" y="3192284"/>
            <a:ext cx="1824033" cy="73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AFCC4-8647-4122-B26C-FBA3B5C79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139" y="3085972"/>
            <a:ext cx="1843063" cy="836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75F3D-94FD-47AC-A63F-C59247C8C1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04" b="1601"/>
          <a:stretch/>
        </p:blipFill>
        <p:spPr>
          <a:xfrm>
            <a:off x="6696178" y="2373734"/>
            <a:ext cx="1824034" cy="8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6665"/>
            <a:ext cx="9144000" cy="572700"/>
          </a:xfrm>
        </p:spPr>
        <p:txBody>
          <a:bodyPr/>
          <a:lstStyle/>
          <a:p>
            <a:pPr lvl="0"/>
            <a:r>
              <a:rPr lang="en-US" sz="2800" dirty="0"/>
              <a:t>System Architecture &amp; Hadoop </a:t>
            </a:r>
            <a:r>
              <a:rPr lang="en-US" sz="2800" dirty="0" err="1"/>
              <a:t>EcoSystem</a:t>
            </a: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WH 1: Hướng dẫn cài đặt Data Warehouse trên Hadoop | Long Nguyen">
            <a:extLst>
              <a:ext uri="{FF2B5EF4-FFF2-40B4-BE49-F238E27FC236}">
                <a16:creationId xmlns:a16="http://schemas.microsoft.com/office/drawing/2014/main" id="{4D55D51C-771D-4658-8F7E-7A3C40044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6" r="14120" b="28062"/>
          <a:stretch/>
        </p:blipFill>
        <p:spPr bwMode="auto">
          <a:xfrm>
            <a:off x="232404" y="1281666"/>
            <a:ext cx="4871224" cy="12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D66E39-3507-4E84-8AEA-183CF8D1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011" y="1281667"/>
            <a:ext cx="2485585" cy="1290084"/>
          </a:xfrm>
          <a:prstGeom prst="rect">
            <a:avLst/>
          </a:prstGeom>
        </p:spPr>
      </p:pic>
      <p:pic>
        <p:nvPicPr>
          <p:cNvPr id="1028" name="Picture 4" descr="MySQL (@MySQL) / X">
            <a:extLst>
              <a:ext uri="{FF2B5EF4-FFF2-40B4-BE49-F238E27FC236}">
                <a16:creationId xmlns:a16="http://schemas.microsoft.com/office/drawing/2014/main" id="{6374291A-0BAB-4F17-87DB-8B4243DA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8" y="1281666"/>
            <a:ext cx="1360858" cy="12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3D5DF-AF98-42F5-BE0E-CC99A4F084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630" r="50000" b="41823"/>
          <a:stretch/>
        </p:blipFill>
        <p:spPr>
          <a:xfrm>
            <a:off x="232404" y="2571750"/>
            <a:ext cx="2929347" cy="745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7C197-D6A2-4785-9064-0D67ADD96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41" t="57473" r="43258" b="4299"/>
          <a:stretch/>
        </p:blipFill>
        <p:spPr>
          <a:xfrm>
            <a:off x="232404" y="3289005"/>
            <a:ext cx="2929348" cy="15368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8CE669-07AE-469D-AF11-7B0109D96E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99" r="-182"/>
          <a:stretch/>
        </p:blipFill>
        <p:spPr>
          <a:xfrm>
            <a:off x="5006435" y="2571750"/>
            <a:ext cx="3905161" cy="225410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C419E3-7125-4F6B-8E7C-BA50B5C3DF00}"/>
              </a:ext>
            </a:extLst>
          </p:cNvPr>
          <p:cNvCxnSpPr>
            <a:cxnSpLocks/>
          </p:cNvCxnSpPr>
          <p:nvPr/>
        </p:nvCxnSpPr>
        <p:spPr>
          <a:xfrm>
            <a:off x="3161751" y="3686468"/>
            <a:ext cx="18446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7aNxkIScnHhTu5Gth6I7i4U4PZvW3nR+nbFz7Y2LEl4YMuWLVu2bNmyZcuWLVu2bNmyZcuWLVu2bNky6v8APZKIivpYWb4AAAAASUVORK5CYII= (410×123)">
            <a:extLst>
              <a:ext uri="{FF2B5EF4-FFF2-40B4-BE49-F238E27FC236}">
                <a16:creationId xmlns:a16="http://schemas.microsoft.com/office/drawing/2014/main" id="{5CBF14E3-BFC8-4BA9-9DA4-7B9BB289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51" y="2572313"/>
            <a:ext cx="1844684" cy="7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8B6973-08EB-4211-AAE6-987806FC3C0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084093" y="3302621"/>
            <a:ext cx="0" cy="383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932CD-E3C0-4B70-9BD5-1B6183DEDC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7237"/>
          <a:stretch/>
        </p:blipFill>
        <p:spPr>
          <a:xfrm>
            <a:off x="3161751" y="3861834"/>
            <a:ext cx="1844684" cy="964013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8A0852-ACBA-41AB-BDC7-02B764A5B8CC}"/>
              </a:ext>
            </a:extLst>
          </p:cNvPr>
          <p:cNvCxnSpPr>
            <a:cxnSpLocks/>
          </p:cNvCxnSpPr>
          <p:nvPr/>
        </p:nvCxnSpPr>
        <p:spPr>
          <a:xfrm>
            <a:off x="3042371" y="4435280"/>
            <a:ext cx="238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7</a:t>
            </a:fld>
            <a:endParaRPr lang="en-US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29821" y="962852"/>
            <a:ext cx="68843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Get an Overview of the available servers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09490" y="934057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1.</a:t>
            </a:r>
          </a:p>
        </p:txBody>
      </p:sp>
      <p:sp>
        <p:nvSpPr>
          <p:cNvPr id="8" name="Google Shape;4351;p35">
            <a:extLst>
              <a:ext uri="{FF2B5EF4-FFF2-40B4-BE49-F238E27FC236}">
                <a16:creationId xmlns:a16="http://schemas.microsoft.com/office/drawing/2014/main" id="{B74F6F9D-AFC2-4861-90AF-D836D01A4328}"/>
              </a:ext>
            </a:extLst>
          </p:cNvPr>
          <p:cNvSpPr txBox="1">
            <a:spLocks/>
          </p:cNvSpPr>
          <p:nvPr/>
        </p:nvSpPr>
        <p:spPr>
          <a:xfrm>
            <a:off x="1129821" y="1443313"/>
            <a:ext cx="688435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600" dirty="0"/>
              <a:t>We were allowed to work on two HP servers</a:t>
            </a:r>
            <a:endParaRPr lang="ar-SY" sz="1600" dirty="0"/>
          </a:p>
          <a:p>
            <a:pPr algn="l"/>
            <a:r>
              <a:rPr lang="en-US" sz="1600" dirty="0"/>
              <a:t>HP BladeSystem c7000 Enclosure: 2 HP ProLiant BL460c G7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66DD2-696B-4F32-B30E-BE81187D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5" t="23021" r="13585" b="35179"/>
          <a:stretch/>
        </p:blipFill>
        <p:spPr>
          <a:xfrm>
            <a:off x="3275427" y="2161542"/>
            <a:ext cx="3352800" cy="2373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66135-E98E-436B-B6BE-31B5B1F2D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99" t="26633" r="35862" b="27228"/>
          <a:stretch/>
        </p:blipFill>
        <p:spPr>
          <a:xfrm>
            <a:off x="6628227" y="2161542"/>
            <a:ext cx="1073908" cy="2373139"/>
          </a:xfrm>
          <a:prstGeom prst="rect">
            <a:avLst/>
          </a:prstGeom>
        </p:spPr>
      </p:pic>
      <p:sp>
        <p:nvSpPr>
          <p:cNvPr id="14" name="Google Shape;4351;p35">
            <a:extLst>
              <a:ext uri="{FF2B5EF4-FFF2-40B4-BE49-F238E27FC236}">
                <a16:creationId xmlns:a16="http://schemas.microsoft.com/office/drawing/2014/main" id="{16A39085-672C-4C29-A061-64BCBB3484BB}"/>
              </a:ext>
            </a:extLst>
          </p:cNvPr>
          <p:cNvSpPr txBox="1">
            <a:spLocks/>
          </p:cNvSpPr>
          <p:nvPr/>
        </p:nvSpPr>
        <p:spPr>
          <a:xfrm>
            <a:off x="1126160" y="2161542"/>
            <a:ext cx="2469165" cy="177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sz="1800" dirty="0"/>
              <a:t>Server specifications:</a:t>
            </a:r>
          </a:p>
          <a:p>
            <a:pPr algn="l"/>
            <a:r>
              <a:rPr lang="en-US" sz="1600" dirty="0"/>
              <a:t>16 GB RAM</a:t>
            </a:r>
          </a:p>
          <a:p>
            <a:pPr algn="l"/>
            <a:r>
              <a:rPr lang="en-US" sz="1600" dirty="0"/>
              <a:t>16 core CPU</a:t>
            </a:r>
          </a:p>
          <a:p>
            <a:pPr algn="l"/>
            <a:r>
              <a:rPr lang="en-US" sz="1600" dirty="0"/>
              <a:t>300 GB Storage</a:t>
            </a:r>
          </a:p>
        </p:txBody>
      </p:sp>
    </p:spTree>
    <p:extLst>
      <p:ext uri="{BB962C8B-B14F-4D97-AF65-F5344CB8AC3E}">
        <p14:creationId xmlns:p14="http://schemas.microsoft.com/office/powerpoint/2010/main" val="4481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8</a:t>
            </a:fld>
            <a:endParaRPr lang="en-US"/>
          </a:p>
        </p:txBody>
      </p:sp>
      <p:sp>
        <p:nvSpPr>
          <p:cNvPr id="10" name="Google Shape;4351;p35">
            <a:extLst>
              <a:ext uri="{FF2B5EF4-FFF2-40B4-BE49-F238E27FC236}">
                <a16:creationId xmlns:a16="http://schemas.microsoft.com/office/drawing/2014/main" id="{B0A96A6A-15EE-6BC5-CE9A-E7348CA3FA19}"/>
              </a:ext>
            </a:extLst>
          </p:cNvPr>
          <p:cNvSpPr txBox="1">
            <a:spLocks/>
          </p:cNvSpPr>
          <p:nvPr/>
        </p:nvSpPr>
        <p:spPr>
          <a:xfrm>
            <a:off x="1129820" y="950349"/>
            <a:ext cx="698801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lvl="0" algn="l"/>
            <a:r>
              <a:rPr lang="en-US" dirty="0"/>
              <a:t>Start working on the servers and install the appropriate operating system (Ubuntu Desktop) while solving some system problems in </a:t>
            </a:r>
            <a:r>
              <a:rPr lang="en-US" dirty="0" err="1"/>
              <a:t>ssh</a:t>
            </a:r>
            <a:r>
              <a:rPr lang="en-US" dirty="0"/>
              <a:t>.</a:t>
            </a:r>
          </a:p>
        </p:txBody>
      </p:sp>
      <p:sp>
        <p:nvSpPr>
          <p:cNvPr id="11" name="Google Shape;4359;p35">
            <a:extLst>
              <a:ext uri="{FF2B5EF4-FFF2-40B4-BE49-F238E27FC236}">
                <a16:creationId xmlns:a16="http://schemas.microsoft.com/office/drawing/2014/main" id="{94135AF6-68DC-3D20-7B69-6DFE908F470A}"/>
              </a:ext>
            </a:extLst>
          </p:cNvPr>
          <p:cNvSpPr txBox="1">
            <a:spLocks/>
          </p:cNvSpPr>
          <p:nvPr/>
        </p:nvSpPr>
        <p:spPr>
          <a:xfrm>
            <a:off x="821213" y="950349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83E94-4BD5-4BBD-B5B7-5F44F6BD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7" y="2168561"/>
            <a:ext cx="2872062" cy="2373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816425-E555-4BD6-9BA4-57504498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10" y="2166856"/>
            <a:ext cx="2577131" cy="23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97B0-46EC-982B-45B4-476ADB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0331"/>
            <a:ext cx="7704000" cy="572700"/>
          </a:xfrm>
        </p:spPr>
        <p:txBody>
          <a:bodyPr/>
          <a:lstStyle/>
          <a:p>
            <a:r>
              <a:rPr lang="en-US" dirty="0"/>
              <a:t>Performed works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3B4E-FFA0-7CF8-A577-EF901A1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17EE3-2C6E-4EA7-AEE4-427FFCBAFFB8}" type="slidenum">
              <a:rPr lang="en-US" smtClean="0"/>
              <a:t>9</a:t>
            </a:fld>
            <a:endParaRPr lang="en-US"/>
          </a:p>
        </p:txBody>
      </p:sp>
      <p:sp>
        <p:nvSpPr>
          <p:cNvPr id="12" name="Google Shape;4351;p35">
            <a:extLst>
              <a:ext uri="{FF2B5EF4-FFF2-40B4-BE49-F238E27FC236}">
                <a16:creationId xmlns:a16="http://schemas.microsoft.com/office/drawing/2014/main" id="{8ABF02E7-03E9-1934-DF1F-5A7670E557BC}"/>
              </a:ext>
            </a:extLst>
          </p:cNvPr>
          <p:cNvSpPr txBox="1">
            <a:spLocks/>
          </p:cNvSpPr>
          <p:nvPr/>
        </p:nvSpPr>
        <p:spPr>
          <a:xfrm>
            <a:off x="1284761" y="977556"/>
            <a:ext cx="6574477" cy="77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 algn="l"/>
            <a:r>
              <a:rPr lang="en-US" dirty="0"/>
              <a:t>Worked on building the system architecture and installing the Hadoop environment, in addition to modifying the configuration files</a:t>
            </a:r>
          </a:p>
        </p:txBody>
      </p:sp>
      <p:sp>
        <p:nvSpPr>
          <p:cNvPr id="13" name="Google Shape;4359;p35">
            <a:extLst>
              <a:ext uri="{FF2B5EF4-FFF2-40B4-BE49-F238E27FC236}">
                <a16:creationId xmlns:a16="http://schemas.microsoft.com/office/drawing/2014/main" id="{C7EFDF7E-BF0F-23E4-7C82-3740E1C9331D}"/>
              </a:ext>
            </a:extLst>
          </p:cNvPr>
          <p:cNvSpPr txBox="1">
            <a:spLocks/>
          </p:cNvSpPr>
          <p:nvPr/>
        </p:nvSpPr>
        <p:spPr>
          <a:xfrm>
            <a:off x="856465" y="977556"/>
            <a:ext cx="428296" cy="43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500"/>
              <a:buFont typeface="Black Han Sans"/>
              <a:buNone/>
              <a:defRPr sz="20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algn="ctr">
              <a:buClr>
                <a:schemeClr val="lt2"/>
              </a:buClr>
              <a:buSzPts val="2500"/>
              <a:buFont typeface="Black Han Sans"/>
              <a:buNone/>
              <a:defRPr sz="2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dirty="0"/>
              <a:t>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2A369-2852-44A1-9732-44FC925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7" y="3608832"/>
            <a:ext cx="2715213" cy="871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07105-FA0A-4B07-BA60-765279CC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8" y="2174280"/>
            <a:ext cx="2715212" cy="2217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DFB0B7-13CF-427A-9CF2-5097C41C7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148"/>
          <a:stretch/>
        </p:blipFill>
        <p:spPr>
          <a:xfrm>
            <a:off x="4919679" y="2174281"/>
            <a:ext cx="2202371" cy="23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6055</TotalTime>
  <Words>680</Words>
  <Application>Microsoft Office PowerPoint</Application>
  <PresentationFormat>On-screen Show (16:9)</PresentationFormat>
  <Paragraphs>146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Black Han Sans</vt:lpstr>
      <vt:lpstr>Segoe UI Black</vt:lpstr>
      <vt:lpstr>ABeeZee</vt:lpstr>
      <vt:lpstr>Arial</vt:lpstr>
      <vt:lpstr>Smart Home Project Proposal by Slidesgo</vt:lpstr>
      <vt:lpstr>Stock Market Data Analysis using Big Data Techniques</vt:lpstr>
      <vt:lpstr>Outlines</vt:lpstr>
      <vt:lpstr>ABOUT THE PROJECT</vt:lpstr>
      <vt:lpstr>Project Goals</vt:lpstr>
      <vt:lpstr>System Technologies</vt:lpstr>
      <vt:lpstr>System Architecture &amp; Hadoop EcoSystem</vt:lpstr>
      <vt:lpstr>Performed works</vt:lpstr>
      <vt:lpstr>Performed works</vt:lpstr>
      <vt:lpstr>Performed works</vt:lpstr>
      <vt:lpstr>Performed works</vt:lpstr>
      <vt:lpstr>About Data!</vt:lpstr>
      <vt:lpstr>Performed works</vt:lpstr>
      <vt:lpstr>Performed works</vt:lpstr>
      <vt:lpstr>Performed works</vt:lpstr>
      <vt:lpstr>Performed works</vt:lpstr>
      <vt:lpstr>Performed works</vt:lpstr>
      <vt:lpstr>Performed works</vt:lpstr>
      <vt:lpstr>Performed works</vt:lpstr>
      <vt:lpstr>PowerPoint Presentation</vt:lpstr>
      <vt:lpstr>PowerPoint Presentation</vt:lpstr>
      <vt:lpstr>PowerPoint Presentation</vt:lpstr>
      <vt:lpstr>Unfinished Works</vt:lpstr>
      <vt:lpstr>Project Plan</vt:lpstr>
      <vt:lpstr>Future Works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PROPOSAL</dc:title>
  <dc:creator>hp</dc:creator>
  <cp:lastModifiedBy>ASUS</cp:lastModifiedBy>
  <cp:revision>170</cp:revision>
  <cp:lastPrinted>2024-02-01T09:40:28Z</cp:lastPrinted>
  <dcterms:modified xsi:type="dcterms:W3CDTF">2024-02-02T16:41:24Z</dcterms:modified>
</cp:coreProperties>
</file>