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9"/>
  </p:notesMasterIdLst>
  <p:sldIdLst>
    <p:sldId id="1300" r:id="rId5"/>
    <p:sldId id="1291" r:id="rId6"/>
    <p:sldId id="1301" r:id="rId7"/>
    <p:sldId id="1306" r:id="rId8"/>
    <p:sldId id="1303" r:id="rId9"/>
    <p:sldId id="1302" r:id="rId10"/>
    <p:sldId id="1304" r:id="rId11"/>
    <p:sldId id="1307" r:id="rId12"/>
    <p:sldId id="1295" r:id="rId13"/>
    <p:sldId id="1305" r:id="rId14"/>
    <p:sldId id="1296" r:id="rId15"/>
    <p:sldId id="1308" r:id="rId16"/>
    <p:sldId id="1309" r:id="rId17"/>
    <p:sldId id="1250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F"/>
    <a:srgbClr val="F9FFEB"/>
    <a:srgbClr val="EDFFC5"/>
    <a:srgbClr val="7FBA00"/>
    <a:srgbClr val="EBEEF9"/>
    <a:srgbClr val="213164"/>
    <a:srgbClr val="FED500"/>
    <a:srgbClr val="484F9E"/>
    <a:srgbClr val="F6AB1B"/>
    <a:srgbClr val="F7B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82" autoAdjust="0"/>
  </p:normalViewPr>
  <p:slideViewPr>
    <p:cSldViewPr snapToGrid="0">
      <p:cViewPr>
        <p:scale>
          <a:sx n="50" d="100"/>
          <a:sy n="50" d="100"/>
        </p:scale>
        <p:origin x="1260" y="420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9783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19963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3845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82383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6315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165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57765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75442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113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1744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9771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 userDrawn="1"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 userDrawn="1"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 userDrawn="1"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14" r:id="rId2"/>
    <p:sldLayoutId id="214748372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2540B31-8123-24C6-B0F3-4444B51E9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20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9AA95F-56F4-3F03-5804-8F7C6AFCE0BB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95316D-1E70-9E4D-C82D-DC6493EC4CED}"/>
              </a:ext>
            </a:extLst>
          </p:cNvPr>
          <p:cNvSpPr txBox="1"/>
          <p:nvPr/>
        </p:nvSpPr>
        <p:spPr>
          <a:xfrm>
            <a:off x="4210050" y="2552700"/>
            <a:ext cx="74009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Efficiency in Smart Buildings Problem Statement: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D97332-B949-6172-80A0-C0B4B4FB67E8}"/>
              </a:ext>
            </a:extLst>
          </p:cNvPr>
          <p:cNvGrpSpPr/>
          <p:nvPr/>
        </p:nvGrpSpPr>
        <p:grpSpPr>
          <a:xfrm>
            <a:off x="6096000" y="707886"/>
            <a:ext cx="4218482" cy="664378"/>
            <a:chOff x="2375536" y="1112060"/>
            <a:chExt cx="5261230" cy="828603"/>
          </a:xfrm>
        </p:grpSpPr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2A27540A-9E08-71C9-C49B-6AA04DE6E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1375" y="1270168"/>
              <a:ext cx="1575391" cy="512386"/>
            </a:xfrm>
            <a:prstGeom prst="rect">
              <a:avLst/>
            </a:prstGeom>
          </p:spPr>
        </p:pic>
        <p:pic>
          <p:nvPicPr>
            <p:cNvPr id="21" name="Picture 20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EEE6DDB2-51A4-6779-CC14-E1171B3CD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8525A2-49D0-AAD6-F4EE-F488AD21601D}"/>
              </a:ext>
            </a:extLst>
          </p:cNvPr>
          <p:cNvSpPr txBox="1"/>
          <p:nvPr/>
        </p:nvSpPr>
        <p:spPr>
          <a:xfrm>
            <a:off x="5159875" y="4629036"/>
            <a:ext cx="6101350" cy="1816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SYMBIOSIS INSTITUTE OF TECHNOLOGY, NAGPUR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Abdullah Master (SEM VI)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Sanskruti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Nerkar</a:t>
            </a:r>
            <a:r>
              <a:rPr lang="en-US" dirty="0">
                <a:solidFill>
                  <a:schemeClr val="bg1"/>
                </a:solidFill>
              </a:rPr>
              <a:t> (SEM VI)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Devyani Balki </a:t>
            </a:r>
            <a:r>
              <a:rPr lang="en-US" dirty="0">
                <a:solidFill>
                  <a:schemeClr val="bg1"/>
                </a:solidFill>
              </a:rPr>
              <a:t>(SEM VI)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Laxmi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Khilnani</a:t>
            </a:r>
            <a:r>
              <a:rPr lang="en-US" dirty="0">
                <a:solidFill>
                  <a:schemeClr val="bg1"/>
                </a:solidFill>
              </a:rPr>
              <a:t> (SEM VI)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950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8766669" cy="5683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rgbClr val="213163"/>
                </a:solidFill>
              </a:rPr>
              <a:t>Conclusion</a:t>
            </a:r>
          </a:p>
          <a:p>
            <a:r>
              <a:rPr lang="en-US" sz="1600" b="1" dirty="0"/>
              <a:t>Future Work</a:t>
            </a:r>
          </a:p>
          <a:p>
            <a:r>
              <a:rPr lang="en-US" sz="1600" b="1" dirty="0"/>
              <a:t>Integration with Renewable Energy</a:t>
            </a:r>
            <a:r>
              <a:rPr lang="en-US" sz="1600" dirty="0"/>
              <a:t>:</a:t>
            </a:r>
          </a:p>
          <a:p>
            <a:pPr lvl="1"/>
            <a:r>
              <a:rPr lang="en-US" sz="1600" dirty="0"/>
              <a:t>Combine AI systems with solar, wind, or other renewable energy sources for further optimization of energy usage.</a:t>
            </a:r>
          </a:p>
          <a:p>
            <a:r>
              <a:rPr lang="en-US" sz="1600" b="1" dirty="0"/>
              <a:t>Scalability</a:t>
            </a:r>
            <a:r>
              <a:rPr lang="en-US" sz="1600" dirty="0"/>
              <a:t>:</a:t>
            </a:r>
          </a:p>
          <a:p>
            <a:pPr lvl="1"/>
            <a:r>
              <a:rPr lang="en-US" sz="1600" dirty="0"/>
              <a:t>Expand the deployment of AI energy management systems to other types of buildings, such as residential complexes, industrial facilities, and public infrastructure.</a:t>
            </a:r>
          </a:p>
          <a:p>
            <a:r>
              <a:rPr lang="en-US" sz="1600" b="1" dirty="0"/>
              <a:t>Advanced Forecasting Models</a:t>
            </a:r>
            <a:r>
              <a:rPr lang="en-US" sz="1600" dirty="0"/>
              <a:t>:</a:t>
            </a:r>
          </a:p>
          <a:p>
            <a:pPr lvl="1"/>
            <a:r>
              <a:rPr lang="en-US" sz="1600" dirty="0"/>
              <a:t>Use advanced machine learning models (e.g., </a:t>
            </a:r>
            <a:r>
              <a:rPr lang="en-US" sz="1600" b="1" dirty="0"/>
              <a:t>LSTMs</a:t>
            </a:r>
            <a:r>
              <a:rPr lang="en-US" sz="1600" dirty="0"/>
              <a:t> or </a:t>
            </a:r>
            <a:r>
              <a:rPr lang="en-US" sz="1600" b="1" dirty="0"/>
              <a:t>transformers</a:t>
            </a:r>
            <a:r>
              <a:rPr lang="en-US" sz="1600" dirty="0"/>
              <a:t>) to improve predictions of energy consumption based on dynamic external conditions</a:t>
            </a:r>
            <a:r>
              <a:rPr lang="en-US" sz="1600" dirty="0" smtClean="0"/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Occupant Behavior Modeling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Incorporate behavioral patterns of occupants for better optimization, such as personal comfort preferences and activity levels.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400" b="1" dirty="0" err="1">
                <a:solidFill>
                  <a:schemeClr val="tx1"/>
                </a:solidFill>
                <a:latin typeface="Arial" panose="020B0604020202020204" pitchFamily="34" charset="0"/>
              </a:rPr>
              <a:t>IoT</a:t>
            </a:r>
            <a:r>
              <a:rPr lang="en-US" alt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 Integration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Integrate Internet of Things (</a:t>
            </a:r>
            <a:r>
              <a:rPr lang="en-US" altLang="en-US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IoT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) devices for more granular, real-time data collection and automation of energy systems.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Anomaly Detection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Use clustering and anomaly detection algorithms to identify unusual energy consumption patterns, enabling proactive maintenance and energy savings.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EE1DD-6A31-2A28-F8BE-6E59037422CF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06934-F528-B704-BB31-70471CEEB0BF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47989A-A2B1-6748-7E8A-F0362FB212B6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light bulb with a black background&#10;&#10;Description automatically generated">
            <a:extLst>
              <a:ext uri="{FF2B5EF4-FFF2-40B4-BE49-F238E27FC236}">
                <a16:creationId xmlns:a16="http://schemas.microsoft.com/office/drawing/2014/main" id="{75F7452F-58BC-17CE-3016-C04F4A0BB5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17" t="5427" r="7295" b="7474"/>
          <a:stretch/>
        </p:blipFill>
        <p:spPr>
          <a:xfrm>
            <a:off x="7424420" y="1063977"/>
            <a:ext cx="4551680" cy="463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56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rgbClr val="213163"/>
                </a:solidFill>
              </a:rPr>
              <a:t>Results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210315" y="1436498"/>
            <a:ext cx="5047486" cy="3775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2400" b="1" dirty="0" smtClean="0">
                <a:latin typeface="+mn-lt"/>
              </a:rPr>
              <a:t>Polynomial Regression Result:</a:t>
            </a:r>
          </a:p>
          <a:p>
            <a:pPr>
              <a:spcAft>
                <a:spcPts val="800"/>
              </a:spcAft>
            </a:pPr>
            <a:endParaRPr lang="en-US" sz="1800" b="1" dirty="0" smtClean="0">
              <a:latin typeface="+mn-lt"/>
            </a:endParaRPr>
          </a:p>
          <a:p>
            <a:pPr>
              <a:spcAft>
                <a:spcPts val="800"/>
              </a:spcAft>
            </a:pPr>
            <a:endParaRPr lang="en-US" sz="1800" b="1" dirty="0" smtClean="0">
              <a:latin typeface="+mn-lt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+mn-lt"/>
              </a:rPr>
              <a:t>Polynomial </a:t>
            </a:r>
            <a:r>
              <a:rPr lang="en-US" sz="1800" b="1" dirty="0">
                <a:latin typeface="+mn-lt"/>
              </a:rPr>
              <a:t>Regression -</a:t>
            </a:r>
            <a:r>
              <a:rPr lang="en-US" sz="1800" dirty="0">
                <a:latin typeface="+mn-lt"/>
              </a:rPr>
              <a:t> </a:t>
            </a:r>
            <a:r>
              <a:rPr lang="en-US" sz="1800" b="1" dirty="0">
                <a:latin typeface="+mn-lt"/>
              </a:rPr>
              <a:t>Mean Squared Error</a:t>
            </a:r>
            <a:r>
              <a:rPr lang="en-US" sz="1800" b="1" dirty="0" smtClean="0">
                <a:latin typeface="+mn-lt"/>
              </a:rPr>
              <a:t>:</a:t>
            </a:r>
          </a:p>
          <a:p>
            <a:pPr>
              <a:spcAft>
                <a:spcPts val="800"/>
              </a:spcAft>
            </a:pPr>
            <a:r>
              <a:rPr lang="en-US" sz="1800" b="1" dirty="0">
                <a:latin typeface="+mn-lt"/>
              </a:rPr>
              <a:t> </a:t>
            </a:r>
            <a:r>
              <a:rPr lang="en-US" sz="1800" b="1" dirty="0" smtClean="0">
                <a:latin typeface="+mn-lt"/>
              </a:rPr>
              <a:t>   </a:t>
            </a:r>
            <a:r>
              <a:rPr lang="en-US" sz="1800" dirty="0" smtClean="0">
                <a:latin typeface="+mn-lt"/>
              </a:rPr>
              <a:t> 887.7785752924647</a:t>
            </a:r>
          </a:p>
          <a:p>
            <a:pPr>
              <a:spcAft>
                <a:spcPts val="800"/>
              </a:spcAft>
            </a:pPr>
            <a:endParaRPr lang="en-US" sz="1800" dirty="0" smtClean="0">
              <a:latin typeface="+mn-lt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+mn-lt"/>
              </a:rPr>
              <a:t>Polynomial </a:t>
            </a:r>
            <a:r>
              <a:rPr lang="en-US" sz="1800" b="1" dirty="0">
                <a:latin typeface="+mn-lt"/>
              </a:rPr>
              <a:t>Regression - R-squared:</a:t>
            </a:r>
            <a:r>
              <a:rPr lang="en-US" sz="1800" dirty="0">
                <a:latin typeface="+mn-lt"/>
              </a:rPr>
              <a:t> </a:t>
            </a:r>
            <a:endParaRPr lang="en-US" sz="1800" dirty="0" smtClean="0">
              <a:latin typeface="+mn-lt"/>
            </a:endParaRPr>
          </a:p>
          <a:p>
            <a:pPr>
              <a:spcAft>
                <a:spcPts val="800"/>
              </a:spcAft>
            </a:pPr>
            <a:r>
              <a:rPr lang="en-US" sz="1800" dirty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    0.29091738081569585</a:t>
            </a:r>
            <a:endParaRPr lang="en-US" sz="1800" dirty="0" smtClean="0">
              <a:latin typeface="+mn-lt"/>
            </a:endParaRPr>
          </a:p>
          <a:p>
            <a:pPr>
              <a:spcAft>
                <a:spcPts val="800"/>
              </a:spcAft>
            </a:pPr>
            <a:endParaRPr lang="en-US" sz="180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6116322" y="1362487"/>
            <a:ext cx="504748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2400" b="1" dirty="0"/>
              <a:t>Metrics for Random Forest Model</a:t>
            </a:r>
            <a:r>
              <a:rPr lang="en-US" sz="2400" b="1" dirty="0" smtClean="0"/>
              <a:t>:</a:t>
            </a:r>
          </a:p>
          <a:p>
            <a:pPr>
              <a:spcAft>
                <a:spcPts val="800"/>
              </a:spcAft>
            </a:pPr>
            <a:endParaRPr lang="en-US" sz="1800" b="1" dirty="0" smtClean="0">
              <a:latin typeface="+mn-lt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+mn-lt"/>
              </a:rPr>
              <a:t>Mean </a:t>
            </a:r>
            <a:r>
              <a:rPr lang="en-US" sz="1800" b="1" dirty="0">
                <a:latin typeface="+mn-lt"/>
              </a:rPr>
              <a:t>Squared Error (MSE</a:t>
            </a:r>
            <a:r>
              <a:rPr lang="en-US" sz="1800" b="1" dirty="0" smtClean="0">
                <a:latin typeface="+mn-lt"/>
              </a:rPr>
              <a:t>):</a:t>
            </a:r>
          </a:p>
          <a:p>
            <a:pPr>
              <a:spcAft>
                <a:spcPts val="800"/>
              </a:spcAft>
            </a:pPr>
            <a:r>
              <a:rPr lang="en-US" sz="1800" b="1" dirty="0">
                <a:latin typeface="+mn-lt"/>
              </a:rPr>
              <a:t> </a:t>
            </a:r>
            <a:r>
              <a:rPr lang="en-US" sz="1800" b="1" dirty="0" smtClean="0">
                <a:latin typeface="+mn-lt"/>
              </a:rPr>
              <a:t>    </a:t>
            </a:r>
            <a:r>
              <a:rPr lang="en-US" sz="1800" dirty="0" smtClean="0">
                <a:latin typeface="+mn-lt"/>
              </a:rPr>
              <a:t>25.7196</a:t>
            </a:r>
          </a:p>
          <a:p>
            <a:pPr>
              <a:spcAft>
                <a:spcPts val="800"/>
              </a:spcAft>
            </a:pPr>
            <a:endParaRPr lang="en-US" sz="1800" dirty="0" smtClean="0">
              <a:latin typeface="+mn-lt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+mn-lt"/>
              </a:rPr>
              <a:t>Mean </a:t>
            </a:r>
            <a:r>
              <a:rPr lang="en-US" sz="1800" b="1" dirty="0">
                <a:latin typeface="+mn-lt"/>
              </a:rPr>
              <a:t>Absolute Error (MAE): </a:t>
            </a:r>
            <a:endParaRPr lang="en-US" sz="1800" b="1" dirty="0" smtClean="0">
              <a:latin typeface="+mn-lt"/>
            </a:endParaRPr>
          </a:p>
          <a:p>
            <a:pPr>
              <a:spcAft>
                <a:spcPts val="800"/>
              </a:spcAft>
            </a:pPr>
            <a:r>
              <a:rPr lang="en-US" sz="1800" b="1" dirty="0">
                <a:latin typeface="+mn-lt"/>
              </a:rPr>
              <a:t> </a:t>
            </a:r>
            <a:r>
              <a:rPr lang="en-US" sz="1800" b="1" dirty="0" smtClean="0">
                <a:latin typeface="+mn-lt"/>
              </a:rPr>
              <a:t>    </a:t>
            </a:r>
            <a:r>
              <a:rPr lang="en-US" sz="1800" dirty="0" smtClean="0">
                <a:latin typeface="+mn-lt"/>
              </a:rPr>
              <a:t>926.0522R-squared</a:t>
            </a:r>
            <a:r>
              <a:rPr lang="en-US" sz="1800" dirty="0">
                <a:latin typeface="+mn-lt"/>
              </a:rPr>
              <a:t> (R²): 30.4311</a:t>
            </a:r>
          </a:p>
        </p:txBody>
      </p:sp>
    </p:spTree>
    <p:extLst>
      <p:ext uri="{BB962C8B-B14F-4D97-AF65-F5344CB8AC3E}">
        <p14:creationId xmlns:p14="http://schemas.microsoft.com/office/powerpoint/2010/main" val="1307925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rgbClr val="213163"/>
                </a:solidFill>
              </a:rPr>
              <a:t>Prediction:</a:t>
            </a:r>
            <a:endParaRPr lang="en-IN" sz="2000" dirty="0">
              <a:solidFill>
                <a:srgbClr val="21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76"/>
          <a:stretch/>
        </p:blipFill>
        <p:spPr>
          <a:xfrm>
            <a:off x="393840" y="1768475"/>
            <a:ext cx="10299559" cy="436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47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118400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rgbClr val="213163"/>
                </a:solidFill>
              </a:rPr>
              <a:t>References</a:t>
            </a:r>
            <a:endParaRPr lang="en-IN" sz="2800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19300" y="1655588"/>
            <a:ext cx="80436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ysClr val="windowText" lastClr="000000"/>
                </a:solidFill>
              </a:rPr>
              <a:t>GitHub link : https://github.com/abdullah-master/Gen-AI-project </a:t>
            </a:r>
            <a:endParaRPr lang="en-IN" sz="2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447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C30A77F-BE9B-73CB-CC7F-A1F8B5B87AB9}"/>
              </a:ext>
            </a:extLst>
          </p:cNvPr>
          <p:cNvSpPr txBox="1">
            <a:spLocks/>
          </p:cNvSpPr>
          <p:nvPr/>
        </p:nvSpPr>
        <p:spPr>
          <a:xfrm>
            <a:off x="4315206" y="3214562"/>
            <a:ext cx="3561588" cy="98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US" sz="5000" b="1" dirty="0">
                <a:solidFill>
                  <a:srgbClr val="213163"/>
                </a:solidFill>
              </a:rPr>
              <a:t>Thank You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99809" y="1151384"/>
            <a:ext cx="10435915" cy="5283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+mn-lt"/>
              </a:rPr>
              <a:t>Brief Overview:</a:t>
            </a:r>
            <a:endParaRPr lang="en-US" altLang="en-US" sz="18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lang="en-US" altLang="en-US" sz="1800" u="sng" dirty="0" smtClean="0">
                <a:solidFill>
                  <a:schemeClr val="tx1"/>
                </a:solidFill>
                <a:latin typeface="Arial" panose="020B0604020202020204" pitchFamily="34" charset="0"/>
              </a:rPr>
              <a:t>Problem</a:t>
            </a:r>
            <a:r>
              <a:rPr lang="en-US" altLang="en-US" sz="1800" u="sng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Buildings contribute to 40% of global energy consumption; improving efficiency, especially in commercial spaces, is critical for sustainability.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2"/>
            </a:pPr>
            <a:r>
              <a:rPr lang="en-US" altLang="en-US" sz="1800" u="sng" dirty="0">
                <a:solidFill>
                  <a:schemeClr val="tx1"/>
                </a:solidFill>
                <a:latin typeface="Arial" panose="020B0604020202020204" pitchFamily="34" charset="0"/>
              </a:rPr>
              <a:t>Solution: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AI-powered systems optimize HVAC systems using real-time occupancy, weather forecasts, and historical data, reducing energy use and costs.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3"/>
            </a:pPr>
            <a:r>
              <a:rPr lang="en-US" altLang="en-US" sz="1800" u="sng" dirty="0">
                <a:solidFill>
                  <a:schemeClr val="tx1"/>
                </a:solidFill>
                <a:latin typeface="Arial" panose="020B0604020202020204" pitchFamily="34" charset="0"/>
              </a:rPr>
              <a:t>Case Study: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A smart office building in Singapore cut energy consumption by 20% and operating costs by 10% with an AI-based HVAC management system.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4"/>
            </a:pPr>
            <a:r>
              <a:rPr lang="en-US" altLang="en-US" sz="1800" u="sng" dirty="0">
                <a:solidFill>
                  <a:schemeClr val="tx1"/>
                </a:solidFill>
                <a:latin typeface="Arial" panose="020B0604020202020204" pitchFamily="34" charset="0"/>
              </a:rPr>
              <a:t>Key Insight: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AI-driven energy management offers measurable savings and aligns with sustainability goals, supported by two years of energy, occupancy, and weather data. </a:t>
            </a:r>
            <a:endParaRPr lang="en-US" altLang="en-US" sz="18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4"/>
            </a:pP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Key Objectives</a:t>
            </a:r>
            <a:r>
              <a:rPr lang="en-US" sz="1800" b="1" dirty="0" smtClean="0">
                <a:latin typeface="+mn-lt"/>
              </a:rPr>
              <a:t>:</a:t>
            </a:r>
            <a:endParaRPr lang="en-US" altLang="en-US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Analyze Energy Consumption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Patterns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Optimize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Energy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Efficiency 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3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Reduce Operating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Costs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3"/>
            </a:pP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Enhance Sustainability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3"/>
            </a:pP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Utilize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Data for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Decision-Making 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6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Demonstrate Measurable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Impact</a:t>
            </a:r>
            <a:r>
              <a:rPr lang="en-US" sz="1800" dirty="0" smtClean="0">
                <a:latin typeface="+mn-lt"/>
              </a:rPr>
              <a:t/>
            </a:r>
            <a:br>
              <a:rPr lang="en-US" sz="1800" dirty="0" smtClean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99809" y="772482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Problem Statement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314428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45893" y="6335120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314428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99809" y="1164567"/>
            <a:ext cx="10435915" cy="5365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Dataset Description</a:t>
            </a:r>
            <a:r>
              <a:rPr lang="en-US" sz="1800" dirty="0" smtClean="0">
                <a:latin typeface="+mn-lt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lang="en-US" altLang="en-US" sz="20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Timestamp</a:t>
            </a:r>
            <a:endParaRPr lang="en-US" altLang="en-US" sz="5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Represents the specific date and time of each recorded observation (values are masked but likely in a standard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datetime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format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).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2"/>
            </a:pPr>
            <a:r>
              <a:rPr lang="en-US" altLang="en-US" sz="18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Occupancy</a:t>
            </a:r>
            <a:endParaRPr lang="en-US" altLang="en-US" sz="18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Integer values indicating the number of occupants present in the building at the given timestamp.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3"/>
            </a:pPr>
            <a:r>
              <a:rPr lang="en-US" alt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Energy_Cc</a:t>
            </a:r>
            <a:endParaRPr lang="en-US" altLang="en-US" sz="18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Continuous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numeric values representing energy consumption in kilowatts (kWh) or a similar unit for the recorded period.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4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Temperature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Recorded indoor temperature in degrees Celsius (°C).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5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Humidity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Percentage (%) representing the relative humidity level within the building.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7"/>
            </a:pP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HVAC_Usage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Binary indicator (0 or 1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): </a:t>
            </a:r>
            <a:r>
              <a:rPr lang="en-US" altLang="en-US" sz="2400" dirty="0" smtClean="0">
                <a:solidFill>
                  <a:schemeClr val="tx1"/>
                </a:solidFill>
                <a:latin typeface="Arial Unicode MS"/>
              </a:rPr>
              <a:t>0</a:t>
            </a:r>
            <a:r>
              <a:rPr lang="en-US" altLang="en-US" sz="1800" dirty="0">
                <a:solidFill>
                  <a:schemeClr val="tx1"/>
                </a:solidFill>
              </a:rPr>
              <a:t>: HVAC system not in </a:t>
            </a:r>
            <a:r>
              <a:rPr lang="en-US" altLang="en-US" sz="1800" dirty="0" smtClean="0">
                <a:solidFill>
                  <a:schemeClr val="tx1"/>
                </a:solidFill>
              </a:rPr>
              <a:t>use.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  <a:latin typeface="Arial Unicode MS"/>
              </a:rPr>
              <a:t>1</a:t>
            </a:r>
            <a:r>
              <a:rPr lang="en-US" altLang="en-US" sz="1800" dirty="0" smtClean="0">
                <a:solidFill>
                  <a:schemeClr val="tx1"/>
                </a:solidFill>
              </a:rPr>
              <a:t>: </a:t>
            </a:r>
            <a:r>
              <a:rPr lang="en-US" altLang="en-US" sz="1800" dirty="0">
                <a:solidFill>
                  <a:schemeClr val="tx1"/>
                </a:solidFill>
              </a:rPr>
              <a:t>HVAC system actively in use.</a:t>
            </a:r>
            <a:r>
              <a:rPr lang="en-US" altLang="en-US" sz="32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en-US" sz="3200" dirty="0"/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92365" y="76445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Dataset Overview(Optional)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28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92365" y="76445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Dataset Overview(Optional)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937"/>
          <a:stretch/>
        </p:blipFill>
        <p:spPr>
          <a:xfrm>
            <a:off x="290985" y="1307400"/>
            <a:ext cx="4863790" cy="23025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2333" y="1294536"/>
            <a:ext cx="4863790" cy="23154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9809" y="3285495"/>
            <a:ext cx="579664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  <a:p>
            <a:r>
              <a:rPr lang="en-US" sz="1600" b="1" dirty="0"/>
              <a:t>Purpose</a:t>
            </a:r>
            <a:r>
              <a:rPr lang="en-US" sz="1600" dirty="0"/>
              <a:t>: The plot shows sampled energy consumption (kWh) over time to analyze fluctuations and trends in usage.</a:t>
            </a:r>
          </a:p>
          <a:p>
            <a:r>
              <a:rPr lang="en-US" sz="1600" b="1" dirty="0"/>
              <a:t>Fluctuations</a:t>
            </a:r>
            <a:r>
              <a:rPr lang="en-US" sz="1600" dirty="0"/>
              <a:t>: Energy consumption varies significantly between </a:t>
            </a:r>
            <a:r>
              <a:rPr lang="en-US" sz="1600" b="1" dirty="0"/>
              <a:t>50 kWh</a:t>
            </a:r>
            <a:r>
              <a:rPr lang="en-US" sz="1600" dirty="0"/>
              <a:t> and </a:t>
            </a:r>
            <a:r>
              <a:rPr lang="en-US" sz="1600" b="1" dirty="0"/>
              <a:t>200 kWh</a:t>
            </a:r>
            <a:r>
              <a:rPr lang="en-US" sz="1600" dirty="0"/>
              <a:t>, with visible peaks and troughs.</a:t>
            </a:r>
          </a:p>
          <a:p>
            <a:r>
              <a:rPr lang="en-US" sz="1600" b="1" dirty="0"/>
              <a:t>Sampling</a:t>
            </a:r>
            <a:r>
              <a:rPr lang="en-US" sz="1600" dirty="0"/>
              <a:t>: A random subset of </a:t>
            </a:r>
            <a:r>
              <a:rPr lang="en-US" sz="1600" b="1" dirty="0"/>
              <a:t>1,000 points</a:t>
            </a:r>
            <a:r>
              <a:rPr lang="en-US" sz="1600" dirty="0"/>
              <a:t> was chosen to simplify visualization while retaining key patterns.</a:t>
            </a:r>
          </a:p>
          <a:p>
            <a:r>
              <a:rPr lang="en-US" sz="1600" b="1" dirty="0"/>
              <a:t>Visualization</a:t>
            </a:r>
            <a:r>
              <a:rPr lang="en-US" sz="1600" dirty="0"/>
              <a:t>: A blue line represents energy trends, created using </a:t>
            </a:r>
            <a:r>
              <a:rPr lang="en-US" sz="1600" dirty="0" err="1"/>
              <a:t>Seaborn</a:t>
            </a:r>
            <a:r>
              <a:rPr lang="en-US" sz="1600" dirty="0"/>
              <a:t> for a clean, professional look.</a:t>
            </a:r>
          </a:p>
          <a:p>
            <a:endParaRPr lang="en-IN" sz="1600" dirty="0"/>
          </a:p>
        </p:txBody>
      </p:sp>
      <p:sp>
        <p:nvSpPr>
          <p:cNvPr id="10" name="Rectangle 9"/>
          <p:cNvSpPr/>
          <p:nvPr/>
        </p:nvSpPr>
        <p:spPr>
          <a:xfrm>
            <a:off x="6667500" y="3285495"/>
            <a:ext cx="519430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700" b="1" dirty="0"/>
          </a:p>
          <a:p>
            <a:pPr>
              <a:buFont typeface="+mj-lt"/>
              <a:buAutoNum type="arabicPeriod"/>
            </a:pPr>
            <a:r>
              <a:rPr lang="en-US" sz="1700" b="1" dirty="0"/>
              <a:t>Purpose</a:t>
            </a:r>
            <a:r>
              <a:rPr lang="en-US" sz="1700" dirty="0"/>
              <a:t>: Shows the relationship between </a:t>
            </a:r>
            <a:r>
              <a:rPr lang="en-US" sz="1700" b="1" dirty="0"/>
              <a:t>Energy Consumption (kWh)</a:t>
            </a:r>
            <a:r>
              <a:rPr lang="en-US" sz="1700" dirty="0"/>
              <a:t> and </a:t>
            </a:r>
            <a:r>
              <a:rPr lang="en-US" sz="1700" b="1" dirty="0"/>
              <a:t>Occupancy (Normalized</a:t>
            </a:r>
            <a:r>
              <a:rPr lang="en-US" sz="1700" b="1" dirty="0" smtClean="0"/>
              <a:t>)</a:t>
            </a:r>
            <a:r>
              <a:rPr lang="en-US" sz="1700" dirty="0" smtClean="0"/>
              <a:t>.</a:t>
            </a:r>
            <a:endParaRPr lang="en-US" sz="1700" dirty="0"/>
          </a:p>
          <a:p>
            <a:pPr>
              <a:buFont typeface="+mj-lt"/>
              <a:buAutoNum type="arabicPeriod"/>
            </a:pPr>
            <a:r>
              <a:rPr lang="en-US" sz="1700" b="1" dirty="0"/>
              <a:t>Observations</a:t>
            </a:r>
            <a:r>
              <a:rPr lang="en-US" sz="1700" dirty="0"/>
              <a:t>: No clear trend; energy consumption ranges widely (</a:t>
            </a:r>
            <a:r>
              <a:rPr lang="en-US" sz="1700" b="1" dirty="0"/>
              <a:t>50–225 kWh</a:t>
            </a:r>
            <a:r>
              <a:rPr lang="en-US" sz="1700" dirty="0"/>
              <a:t>) regardless of occupancy levels.</a:t>
            </a:r>
          </a:p>
          <a:p>
            <a:pPr>
              <a:buFont typeface="+mj-lt"/>
              <a:buAutoNum type="arabicPeriod"/>
            </a:pPr>
            <a:r>
              <a:rPr lang="en-US" sz="1700" b="1" dirty="0"/>
              <a:t>Design</a:t>
            </a:r>
            <a:r>
              <a:rPr lang="en-US" sz="1700" dirty="0"/>
              <a:t>: Scatter points are orange and semi-transparent to reduce overlap, showing density in certain areas.</a:t>
            </a:r>
          </a:p>
        </p:txBody>
      </p:sp>
    </p:spTree>
    <p:extLst>
      <p:ext uri="{BB962C8B-B14F-4D97-AF65-F5344CB8AC3E}">
        <p14:creationId xmlns:p14="http://schemas.microsoft.com/office/powerpoint/2010/main" val="2256077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210314" y="1451569"/>
            <a:ext cx="10435915" cy="4966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Approach for Energy Efficiency in Smart Buildings</a:t>
            </a:r>
          </a:p>
          <a:p>
            <a:r>
              <a:rPr lang="en-US" b="1" dirty="0"/>
              <a:t>Problem Understanding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primary goal is to optimize energy efficiency by reducing energy consumption while maintaining occupant comfort.</a:t>
            </a:r>
          </a:p>
          <a:p>
            <a:pPr lvl="1"/>
            <a:r>
              <a:rPr lang="en-US" dirty="0"/>
              <a:t>The dataset provides critical features such as occupancy, energy consumption, temperature, humidity, wind speed, and HVAC usage.</a:t>
            </a:r>
          </a:p>
          <a:p>
            <a:r>
              <a:rPr lang="en-US" b="1" dirty="0"/>
              <a:t>Data Preprocessing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Handle missing values, if any, in the dataset.</a:t>
            </a:r>
          </a:p>
          <a:p>
            <a:pPr lvl="1"/>
            <a:r>
              <a:rPr lang="en-US" dirty="0"/>
              <a:t>Normalize or standardize features like temperature, humidity, and wind speed to ensure uniform scaling for algorithms.</a:t>
            </a:r>
          </a:p>
          <a:p>
            <a:pPr lvl="1"/>
            <a:r>
              <a:rPr lang="en-US" dirty="0"/>
              <a:t>Convert the </a:t>
            </a:r>
            <a:r>
              <a:rPr lang="en-US" b="1" dirty="0"/>
              <a:t>Timestamp</a:t>
            </a:r>
            <a:r>
              <a:rPr lang="en-US" dirty="0"/>
              <a:t> column to usable </a:t>
            </a:r>
            <a:r>
              <a:rPr lang="en-US" dirty="0" err="1"/>
              <a:t>datetime</a:t>
            </a:r>
            <a:r>
              <a:rPr lang="en-US" dirty="0"/>
              <a:t> features (e.g., hour, day, month, or season).</a:t>
            </a:r>
          </a:p>
          <a:p>
            <a:pPr lvl="1"/>
            <a:r>
              <a:rPr lang="en-US" dirty="0"/>
              <a:t>Engineer additional features, such as "weather categories" or "occupancy trends."</a:t>
            </a:r>
          </a:p>
          <a:p>
            <a:r>
              <a:rPr lang="en-US" b="1" dirty="0"/>
              <a:t>Feature Selection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Identify key predictors influencing HVAC usage and energy consumption (e.g., occupancy, temperature, and weather conditions).</a:t>
            </a:r>
          </a:p>
          <a:p>
            <a:pPr lvl="1"/>
            <a:r>
              <a:rPr lang="en-US" dirty="0"/>
              <a:t>Remove redundant or less significant features to improve model performance.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Methodology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948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210314" y="1451569"/>
            <a:ext cx="1166418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Algorithms Used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Predictive Models for Energy Usage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Linear Regression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914400" lvl="2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To model relationships between energy consumption and factors like temperature, humidity, and occupancy.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Random Forest Regression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914400" lvl="2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To capture non-linear dependencies and interactions between features affecting energy usage.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XGBoost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914400" lvl="2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Advanced tree-based algorithm for higher accuracy and better handling of complex relationships.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2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Classification Models for HVAC Usage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Logistic Regression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914400" lvl="2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Binary classification model to predict HVAC usage (</a:t>
            </a:r>
            <a:r>
              <a:rPr lang="en-US" altLang="en-US" sz="1000" dirty="0">
                <a:solidFill>
                  <a:schemeClr val="tx1"/>
                </a:solidFill>
                <a:latin typeface="Arial Unicode MS"/>
              </a:rPr>
              <a:t>0</a:t>
            </a:r>
            <a:r>
              <a:rPr lang="en-US" altLang="en-US" sz="800" dirty="0">
                <a:solidFill>
                  <a:schemeClr val="tx1"/>
                </a:solidFill>
              </a:rPr>
              <a:t> or </a:t>
            </a:r>
            <a:r>
              <a:rPr lang="en-US" altLang="en-US" sz="1000" dirty="0">
                <a:solidFill>
                  <a:schemeClr val="tx1"/>
                </a:solidFill>
                <a:latin typeface="Arial Unicode MS"/>
              </a:rPr>
              <a:t>1</a:t>
            </a:r>
            <a:r>
              <a:rPr lang="en-US" altLang="en-US" sz="800" dirty="0">
                <a:solidFill>
                  <a:schemeClr val="tx1"/>
                </a:solidFill>
              </a:rPr>
              <a:t>) based on occupancy, temperature, and other features.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Support Vector Machines (SVM)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914400" lvl="2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To separate data into HVAC active/inactive zones using optimal hyperplanes.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Decision Trees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and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Random Forest Classifiers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914400" lvl="2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To handle non-linear relationships and feature interactions effectively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Methodology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430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210314" y="1451569"/>
            <a:ext cx="1166418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Algorithms Used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3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Clustering for Occupancy Patterns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K-Means Clustering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914400" lvl="2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To group similar occupancy levels or energy patterns for insights into usage trends.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DBSCAN (Density-Based Spatial Clustering)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914400" lvl="2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To identify anomalies or unusual occupancy or energy usage patterns.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4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Time-Series Analysis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(if predicting energy consumption over time):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ARIMA (</a:t>
            </a: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AutoRegressive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Integrated Moving Average)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914400" lvl="2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For forecasting energy consumption based on historical data.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LSTM (Long Short-Term Memory Networks)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914400" lvl="2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To capture long-term dependencies in time-series data for more accurate predictions.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5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Optimization Algorithms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Genetic Algorithms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or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Particle Swarm Optimization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914400" lvl="2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For optimizing HVAC settings (temperature, airflow) to balance energy savings with occupant comfort.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Methodology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511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210314" y="1451569"/>
            <a:ext cx="1100378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1. Random Forest </a:t>
            </a: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Hyperparameters</a:t>
            </a: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Number of Decision Trees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100</a:t>
            </a:r>
            <a:endParaRPr lang="en-US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Random Forest uses 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100 individual decision trees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to make robust predictions by averaging or majority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voting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Increasing the number of trees improves performance but may increase training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time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2. Polynomial Regression </a:t>
            </a:r>
            <a:r>
              <a:rPr lang="en-US" altLang="en-US" sz="2000" b="1" dirty="0" err="1">
                <a:solidFill>
                  <a:schemeClr val="tx1"/>
                </a:solidFill>
                <a:latin typeface="Arial" panose="020B0604020202020204" pitchFamily="34" charset="0"/>
              </a:rPr>
              <a:t>Hyperparameters</a:t>
            </a:r>
            <a:endParaRPr lang="en-US" altLang="en-US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Polynomial Degree: 2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The regression model uses a quadratic polynomial (degree = 2) to fit non-linear relationships in the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data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Higher degrees increase complexity but risk overfitting, while degree 2 balances simplicity and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accuracy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 err="1" smtClean="0">
                <a:solidFill>
                  <a:srgbClr val="213163"/>
                </a:solidFill>
              </a:rPr>
              <a:t>Hyperparameters</a:t>
            </a:r>
            <a:r>
              <a:rPr lang="en-IN" sz="2000" b="1" dirty="0" smtClean="0">
                <a:solidFill>
                  <a:srgbClr val="213163"/>
                </a:solidFill>
              </a:rPr>
              <a:t> for Models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666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Conclusion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199809" y="1362487"/>
            <a:ext cx="6912191" cy="534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Impact </a:t>
            </a:r>
            <a:r>
              <a:rPr lang="en-US" b="1" dirty="0"/>
              <a:t>of AI in Energy Efficiency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case study demonstrates how AI-powered systems significantly enhance energy efficiency in buildings by analyzing real-time and historical data.</a:t>
            </a:r>
          </a:p>
          <a:p>
            <a:pPr lvl="1"/>
            <a:r>
              <a:rPr lang="en-US" dirty="0"/>
              <a:t>The Singapore office building achieved a </a:t>
            </a:r>
            <a:r>
              <a:rPr lang="en-US" b="1" dirty="0"/>
              <a:t>20% reduction in energy consumption</a:t>
            </a:r>
            <a:r>
              <a:rPr lang="en-US" dirty="0"/>
              <a:t> and a </a:t>
            </a:r>
            <a:r>
              <a:rPr lang="en-US" b="1" dirty="0"/>
              <a:t>10% decrease in operating costs</a:t>
            </a:r>
            <a:r>
              <a:rPr lang="en-US" dirty="0"/>
              <a:t>, highlighting the potential of such systems in commercial spaces.</a:t>
            </a:r>
          </a:p>
          <a:p>
            <a:r>
              <a:rPr lang="en-US" b="1" dirty="0"/>
              <a:t>Optimization of HVAC Systems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Dynamic adjustments to HVAC settings based on occupancy, weather forecasts, and energy usage patterns contribute to substantial savings while maintaining occupant comfort.</a:t>
            </a:r>
          </a:p>
          <a:p>
            <a:r>
              <a:rPr lang="en-US" b="1" dirty="0"/>
              <a:t>Sustainability Goals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AI-based energy management aligns with global sustainability objectives by reducing the carbon footprint of buildings, which account for nearly </a:t>
            </a:r>
            <a:r>
              <a:rPr lang="en-US" b="1" dirty="0"/>
              <a:t>40% of global energy consumption</a:t>
            </a:r>
            <a:r>
              <a:rPr lang="en-US" dirty="0"/>
              <a:t>.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EE1DD-6A31-2A28-F8BE-6E59037422CF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06934-F528-B704-BB31-70471CEEB0BF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47989A-A2B1-6748-7E8A-F0362FB212B6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light bulb with a black background&#10;&#10;Description automatically generated">
            <a:extLst>
              <a:ext uri="{FF2B5EF4-FFF2-40B4-BE49-F238E27FC236}">
                <a16:creationId xmlns:a16="http://schemas.microsoft.com/office/drawing/2014/main" id="{75F7452F-58BC-17CE-3016-C04F4A0BB5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17" t="5427" r="7295" b="7474"/>
          <a:stretch/>
        </p:blipFill>
        <p:spPr>
          <a:xfrm>
            <a:off x="7112000" y="1092200"/>
            <a:ext cx="4551680" cy="463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metadata/properties"/>
    <ds:schemaRef ds:uri="http://purl.org/dc/elements/1.1/"/>
    <ds:schemaRef ds:uri="c0fa2617-96bd-425d-8578-e93563fe37c5"/>
    <ds:schemaRef ds:uri="9162bd5b-4ed9-4da3-b376-05204580ba3f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3879</TotalTime>
  <Words>1257</Words>
  <Application>Microsoft Office PowerPoint</Application>
  <PresentationFormat>Widescreen</PresentationFormat>
  <Paragraphs>162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Unicode MS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devya</cp:lastModifiedBy>
  <cp:revision>74</cp:revision>
  <dcterms:modified xsi:type="dcterms:W3CDTF">2025-01-11T08:54:06Z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