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Features on </a:t>
            </a:r>
            <a:r>
              <a:rPr lang="en-US" dirty="0" smtClean="0"/>
              <a:t>Accuracy for </a:t>
            </a:r>
            <a:r>
              <a:rPr lang="en-US" dirty="0" smtClean="0"/>
              <a:t>Convolutional</a:t>
            </a:r>
            <a:r>
              <a:rPr lang="en-US" baseline="0" dirty="0" smtClean="0"/>
              <a:t> </a:t>
            </a:r>
            <a:r>
              <a:rPr lang="en-US" dirty="0" smtClean="0"/>
              <a:t>Neural Networks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Byte Count</c:v>
                </c:pt>
                <c:pt idx="1">
                  <c:v>File Sizes</c:v>
                </c:pt>
                <c:pt idx="2">
                  <c:v>ASM Operators</c:v>
                </c:pt>
                <c:pt idx="3">
                  <c:v>Section Count</c:v>
                </c:pt>
                <c:pt idx="4">
                  <c:v>File Sizes+Byte Count</c:v>
                </c:pt>
                <c:pt idx="5">
                  <c:v>File Size + Section Count</c:v>
                </c:pt>
                <c:pt idx="6">
                  <c:v>Byte Count + Section Count</c:v>
                </c:pt>
                <c:pt idx="7">
                  <c:v>Byte Count + File Size + Section Count</c:v>
                </c:pt>
                <c:pt idx="8">
                  <c:v>ASM Operators + Sectioon Count + File Size + Byte Count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98.003</c:v>
                </c:pt>
                <c:pt idx="1">
                  <c:v>64.33</c:v>
                </c:pt>
                <c:pt idx="2">
                  <c:v>96.98</c:v>
                </c:pt>
                <c:pt idx="3">
                  <c:v>94.19</c:v>
                </c:pt>
                <c:pt idx="4">
                  <c:v>97.01</c:v>
                </c:pt>
                <c:pt idx="5">
                  <c:v>96.12</c:v>
                </c:pt>
                <c:pt idx="6">
                  <c:v>97.01</c:v>
                </c:pt>
                <c:pt idx="7">
                  <c:v>95.05</c:v>
                </c:pt>
                <c:pt idx="8">
                  <c:v>98.21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6-407E-A729-752F4EA67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502624"/>
        <c:axId val="393501640"/>
      </c:barChart>
      <c:catAx>
        <c:axId val="3935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01640"/>
        <c:crosses val="autoZero"/>
        <c:auto val="1"/>
        <c:lblAlgn val="ctr"/>
        <c:lblOffset val="100"/>
        <c:noMultiLvlLbl val="0"/>
      </c:catAx>
      <c:valAx>
        <c:axId val="39350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0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2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BC4F-4FE7-4B04-B607-43859E76EF03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D89A-9615-4806-8F86-10D7C85E17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eras.io/api/optimizers/rmspr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look-at-gradient-descent-and-rmsprop-optimizers-f77d483ef08b" TargetMode="External"/><Relationship Id="rId2" Type="http://schemas.openxmlformats.org/officeDocument/2006/relationships/hyperlink" Target="https://towardsdatascience.com/understanding-rmsprop-faster-neural-network-learning-62e116fcf29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wiki.apache.org/confluence/display/MXNET/Multi-hot+Sparse+Categorical+Cross-entro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eras.io/api/layers/activ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eras.io/api/layers/activ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comparative Study of Malware Classification using Machine Learning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Convolutional Neural </a:t>
            </a:r>
            <a:r>
              <a:rPr lang="en-GB" dirty="0" smtClean="0"/>
              <a:t>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9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Results</a:t>
            </a:r>
            <a:endParaRPr lang="en-GB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81692279"/>
              </p:ext>
            </p:extLst>
          </p:nvPr>
        </p:nvGraphicFramePr>
        <p:xfrm>
          <a:off x="838200" y="1580604"/>
          <a:ext cx="105156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4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Neural </a:t>
            </a:r>
            <a:r>
              <a:rPr lang="en-GB" dirty="0" smtClean="0"/>
              <a:t>Network Description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We’re using ‘</a:t>
            </a:r>
            <a:r>
              <a:rPr lang="en-GB" dirty="0" err="1" smtClean="0"/>
              <a:t>Tensorflow</a:t>
            </a:r>
            <a:r>
              <a:rPr lang="en-GB" dirty="0" smtClean="0"/>
              <a:t>’ Framework, its ‘</a:t>
            </a:r>
            <a:r>
              <a:rPr lang="en-GB" dirty="0" err="1" smtClean="0"/>
              <a:t>keras</a:t>
            </a:r>
            <a:r>
              <a:rPr lang="en-GB" dirty="0" smtClean="0"/>
              <a:t>’ library is used to implement our model.</a:t>
            </a:r>
          </a:p>
          <a:p>
            <a:r>
              <a:rPr lang="en-GB" dirty="0" smtClean="0"/>
              <a:t>We’re using Sequential Model for </a:t>
            </a:r>
            <a:r>
              <a:rPr lang="en-GB" dirty="0" smtClean="0"/>
              <a:t>Convolutional Neural Network</a:t>
            </a:r>
          </a:p>
          <a:p>
            <a:r>
              <a:rPr lang="en-GB" dirty="0" smtClean="0"/>
              <a:t>Our model consists of 8 layers described as follows.</a:t>
            </a:r>
            <a:endParaRPr lang="en-GB" dirty="0" smtClean="0"/>
          </a:p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Layer of the neural Network is Convolutional Layer which perform convolution of the data provided with the kernel we’ve filter size as 64 and kernel size is 1 input shape for the layer is specified as (number of features,1) we’re using conv1D to perform 1D convolution as our data is in 1D and is non image data.</a:t>
            </a:r>
          </a:p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layer is a max pooling layer which is used to reduce the number of parameters or features received from convolution layer.</a:t>
            </a:r>
          </a:p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layer is a dropout layer basic purpose of this layer is to dropout some of the parameters randomly to fight with overfitting.</a:t>
            </a:r>
          </a:p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layer is again a Convolution layer with same specifications as the first convolution layer except the input shape.</a:t>
            </a:r>
          </a:p>
          <a:p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layer is the max pooling layer.</a:t>
            </a:r>
          </a:p>
          <a:p>
            <a:r>
              <a:rPr lang="en-GB" dirty="0" smtClean="0"/>
              <a:t>6</a:t>
            </a:r>
            <a:r>
              <a:rPr lang="en-GB" baseline="30000" dirty="0" smtClean="0"/>
              <a:t>th</a:t>
            </a:r>
            <a:r>
              <a:rPr lang="en-GB" dirty="0" smtClean="0"/>
              <a:t> layer is flatten layer which uses flatten function this </a:t>
            </a:r>
            <a:r>
              <a:rPr lang="en-US" dirty="0"/>
              <a:t>function that converts the pooled feature map to a single column that is passed to the fully connected </a:t>
            </a:r>
            <a:r>
              <a:rPr lang="en-US" dirty="0" smtClean="0"/>
              <a:t>layer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layer is a dense layer or a fully connected layer. With 128 neurons in it.</a:t>
            </a:r>
          </a:p>
          <a:p>
            <a:r>
              <a:rPr lang="en-GB" dirty="0" smtClean="0"/>
              <a:t>8</a:t>
            </a:r>
            <a:r>
              <a:rPr lang="en-GB" baseline="30000" dirty="0" smtClean="0"/>
              <a:t>th</a:t>
            </a:r>
            <a:r>
              <a:rPr lang="en-GB" dirty="0" smtClean="0"/>
              <a:t> layer is the last layer with or the activation layer with 9 neurons in it.</a:t>
            </a:r>
          </a:p>
          <a:p>
            <a:r>
              <a:rPr lang="en-GB" dirty="0" smtClean="0"/>
              <a:t>All the layers used ‘</a:t>
            </a:r>
            <a:r>
              <a:rPr lang="en-GB" dirty="0" err="1" smtClean="0"/>
              <a:t>relu</a:t>
            </a:r>
            <a:r>
              <a:rPr lang="en-GB" dirty="0" smtClean="0"/>
              <a:t>’ or (Rectified Linear Unit) as activation function except the last or the output layer which uses </a:t>
            </a:r>
            <a:r>
              <a:rPr lang="en-GB" dirty="0" err="1" smtClean="0"/>
              <a:t>softmax</a:t>
            </a:r>
            <a:r>
              <a:rPr lang="en-GB" dirty="0" smtClean="0"/>
              <a:t> as its activation function.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73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GB" dirty="0" smtClean="0"/>
              <a:t>Convolutional Neural Network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GB" dirty="0" smtClean="0"/>
              <a:t>Optimizer: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349"/>
                <a:ext cx="10515600" cy="46765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We used ‘</a:t>
                </a:r>
                <a:r>
                  <a:rPr lang="en-GB" dirty="0" err="1" smtClean="0"/>
                  <a:t>RMSprop</a:t>
                </a:r>
                <a:r>
                  <a:rPr lang="en-GB" dirty="0" smtClean="0"/>
                  <a:t>’ (Root Mean Square Prop) optimizer in our model, it worked better than ‘</a:t>
                </a:r>
                <a:r>
                  <a:rPr lang="en-GB" dirty="0" err="1" smtClean="0"/>
                  <a:t>adam</a:t>
                </a:r>
                <a:r>
                  <a:rPr lang="en-GB" dirty="0" smtClean="0"/>
                  <a:t>’ optimizer for our CNN with the learning rate of 0.001, rho=0.9, </a:t>
                </a:r>
                <a:r>
                  <a:rPr lang="en-GB" dirty="0" err="1" smtClean="0"/>
                  <a:t>memontum</a:t>
                </a:r>
                <a:r>
                  <a:rPr lang="en-GB" dirty="0" smtClean="0"/>
                  <a:t> = 0, and epsilon (</a:t>
                </a:r>
                <a:r>
                  <a:rPr lang="el-GR" dirty="0" smtClean="0">
                    <a:latin typeface="Garamond" panose="02020404030301010803" pitchFamily="18" charset="0"/>
                  </a:rPr>
                  <a:t>ε</a:t>
                </a:r>
                <a:r>
                  <a:rPr lang="en-GB" dirty="0" smtClean="0"/>
                  <a:t>) =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dirty="0" smtClean="0"/>
                  <a:t> it is a gradient based optimization technique proposed by </a:t>
                </a:r>
                <a:r>
                  <a:rPr lang="en-GB" dirty="0" err="1" smtClean="0"/>
                  <a:t>Goeffrey</a:t>
                </a:r>
                <a:r>
                  <a:rPr lang="en-GB" dirty="0" smtClean="0"/>
                  <a:t> Hinton at his Neural Networks course. </a:t>
                </a:r>
              </a:p>
              <a:p>
                <a:r>
                  <a:rPr lang="en-GB" sz="2800" dirty="0" smtClean="0"/>
                  <a:t>Working of Root Mean Square Prop(</a:t>
                </a:r>
                <a:r>
                  <a:rPr lang="en-GB" sz="2800" dirty="0" err="1" smtClean="0"/>
                  <a:t>RMSprop</a:t>
                </a:r>
                <a:r>
                  <a:rPr lang="en-GB" dirty="0" smtClean="0"/>
                  <a:t>):</a:t>
                </a:r>
                <a:r>
                  <a:rPr lang="en-GB" sz="2800" dirty="0" smtClean="0"/>
                  <a:t> </a:t>
                </a:r>
              </a:p>
              <a:p>
                <a:pPr marL="914400" lvl="2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err="1" smtClean="0"/>
                  <a:t>RMSprop</a:t>
                </a:r>
                <a:r>
                  <a:rPr lang="en-US" sz="2400" dirty="0" smtClean="0"/>
                  <a:t> optimizer is similar to the gradient descent algorithm with momentum. The </a:t>
                </a:r>
                <a:r>
                  <a:rPr lang="en-US" sz="2400" dirty="0" err="1" smtClean="0"/>
                  <a:t>RMSprop</a:t>
                </a:r>
                <a:r>
                  <a:rPr lang="en-US" sz="2400" dirty="0" smtClean="0"/>
                  <a:t> optimizer restricts the oscillations in the vertical direction. The gist of </a:t>
                </a:r>
                <a:r>
                  <a:rPr lang="en-US" sz="2400" dirty="0" err="1" smtClean="0"/>
                  <a:t>RMSprop</a:t>
                </a:r>
                <a:r>
                  <a:rPr lang="en-US" sz="2400" dirty="0" smtClean="0"/>
                  <a:t> is to:-</a:t>
                </a:r>
              </a:p>
              <a:p>
                <a:pPr lvl="3"/>
                <a:r>
                  <a:rPr lang="en-US" sz="2200" dirty="0" smtClean="0"/>
                  <a:t>Maintain a moving average of the square of gradients.</a:t>
                </a:r>
              </a:p>
              <a:p>
                <a:pPr lvl="3"/>
                <a:r>
                  <a:rPr lang="en-US" sz="2200" dirty="0" smtClean="0"/>
                  <a:t>Divide the gradient by the root of this average</a:t>
                </a:r>
                <a:endParaRPr lang="en-US" sz="2200" dirty="0"/>
              </a:p>
              <a:p>
                <a:pPr marL="1371600" lvl="3" indent="0">
                  <a:buNone/>
                </a:pPr>
                <a:r>
                  <a:rPr lang="en-US" sz="2200" dirty="0" smtClean="0"/>
                  <a:t>This implementation of </a:t>
                </a:r>
                <a:r>
                  <a:rPr lang="en-US" sz="2200" dirty="0" err="1" smtClean="0"/>
                  <a:t>RMSprop</a:t>
                </a:r>
                <a:r>
                  <a:rPr lang="en-US" sz="2200" dirty="0" smtClean="0"/>
                  <a:t> in </a:t>
                </a:r>
                <a:r>
                  <a:rPr lang="en-US" sz="2200" dirty="0" err="1" smtClean="0"/>
                  <a:t>keras</a:t>
                </a:r>
                <a:r>
                  <a:rPr lang="en-US" sz="2200" dirty="0" smtClean="0"/>
                  <a:t> uses plain momentum, instead of </a:t>
                </a:r>
                <a:r>
                  <a:rPr lang="en-US" sz="2200" dirty="0" err="1" smtClean="0"/>
                  <a:t>Nesterov</a:t>
                </a:r>
                <a:r>
                  <a:rPr lang="en-US" sz="2200" dirty="0" smtClean="0"/>
                  <a:t> momentum.</a:t>
                </a:r>
              </a:p>
              <a:p>
                <a:pPr marL="1371600" lvl="3" indent="0">
                  <a:buNone/>
                </a:pPr>
                <a:r>
                  <a:rPr lang="en-US" sz="2200" dirty="0" smtClean="0"/>
                  <a:t>Cite at: </a:t>
                </a:r>
                <a:r>
                  <a:rPr lang="en-GB" sz="2400" dirty="0">
                    <a:hlinkClick r:id="rId2"/>
                  </a:rPr>
                  <a:t>https://keras.io/api/optimizers/rmsprop/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349"/>
                <a:ext cx="10515600" cy="4676502"/>
              </a:xfrm>
              <a:blipFill>
                <a:blip r:embed="rId3"/>
                <a:stretch>
                  <a:fillRect l="-1043" t="-2604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Optimizer (Cont..)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Matmematical Notation of </a:t>
                </a:r>
                <a:r>
                  <a:rPr lang="en-GB" dirty="0" err="1" smtClean="0"/>
                  <a:t>RMSprop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:r>
                  <a:rPr lang="en-US" dirty="0"/>
                  <a:t>E[g] </a:t>
                </a:r>
                <a:r>
                  <a:rPr lang="en-US" dirty="0" smtClean="0"/>
                  <a:t>is the moving </a:t>
                </a:r>
                <a:r>
                  <a:rPr lang="en-US" dirty="0"/>
                  <a:t>average of squared gradients. </a:t>
                </a:r>
                <a:r>
                  <a:rPr lang="en-US" dirty="0" err="1"/>
                  <a:t>dC</a:t>
                </a:r>
                <a:r>
                  <a:rPr lang="en-US" dirty="0"/>
                  <a:t>/</a:t>
                </a:r>
                <a:r>
                  <a:rPr lang="en-US" dirty="0" err="1"/>
                  <a:t>dw</a:t>
                </a:r>
                <a:r>
                  <a:rPr lang="en-US" dirty="0"/>
                  <a:t> </a:t>
                </a:r>
                <a:r>
                  <a:rPr lang="en-US" dirty="0" smtClean="0"/>
                  <a:t> is the gradient </a:t>
                </a:r>
                <a:r>
                  <a:rPr lang="en-US" dirty="0"/>
                  <a:t>of the cost function with respect to the weight.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learning rate.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moving average </a:t>
                </a:r>
                <a:r>
                  <a:rPr lang="en-US" dirty="0" smtClean="0"/>
                  <a:t>parameter or the momentum.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Cite at: </a:t>
                </a:r>
                <a:r>
                  <a:rPr lang="en-GB" dirty="0">
                    <a:hlinkClick r:id="rId2"/>
                  </a:rPr>
                  <a:t>https://</a:t>
                </a:r>
                <a:r>
                  <a:rPr lang="en-GB" dirty="0" smtClean="0">
                    <a:hlinkClick r:id="rId2"/>
                  </a:rPr>
                  <a:t>towardsdatascience.com/understanding-rmsprop-faster-neural-network-learning-62e116fcf29a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hlinkClick r:id="rId3"/>
                  </a:rPr>
                  <a:t>https://towardsdatascience.com/a-look-at-gradient-descent-and-rmsprop-optimizers-f77d483ef08b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We used ‘sparse categorical </a:t>
                </a:r>
                <a:r>
                  <a:rPr lang="en-GB" dirty="0" err="1" smtClean="0"/>
                  <a:t>crossentropy</a:t>
                </a:r>
                <a:r>
                  <a:rPr lang="en-GB" dirty="0" smtClean="0"/>
                  <a:t>’ class for loss function. This is commonly used when there are two or more label classes and in our case we’ve more than two classes, so it was a good fit for us, but we didn’t used ‘Categorical </a:t>
                </a:r>
                <a:r>
                  <a:rPr lang="en-GB" dirty="0" err="1" smtClean="0"/>
                  <a:t>Crossentropy</a:t>
                </a:r>
                <a:r>
                  <a:rPr lang="en-GB" dirty="0" smtClean="0"/>
                  <a:t>’ loss function because it is used when the labels are in the form of 1-hot encoding or 1-C encoding. But the targets or labels of our data set are integers so ‘Categorical </a:t>
                </a:r>
                <a:r>
                  <a:rPr lang="en-GB" dirty="0" err="1" smtClean="0"/>
                  <a:t>Crossentropy</a:t>
                </a:r>
                <a:r>
                  <a:rPr lang="en-GB" dirty="0" smtClean="0"/>
                  <a:t>’ would not be used.</a:t>
                </a:r>
              </a:p>
              <a:p>
                <a:pPr marL="0" indent="0">
                  <a:buNone/>
                </a:pPr>
                <a:r>
                  <a:rPr lang="en-GB" dirty="0" smtClean="0"/>
                  <a:t>both of the above stated classes use same mathematical formula the difference </a:t>
                </a:r>
                <a:r>
                  <a:rPr lang="en-US" dirty="0"/>
                  <a:t>The difference is both variants covers a subset of use cases and the implementation can be different to speed up the </a:t>
                </a:r>
                <a:r>
                  <a:rPr lang="en-US" dirty="0" smtClean="0"/>
                  <a:t>calculation.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Matmetical</a:t>
                </a:r>
                <a:r>
                  <a:rPr lang="en-GB" dirty="0" smtClean="0"/>
                  <a:t> Notation of Sparse Categorical Cross entropy: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−</m:t>
                    </m:r>
                    <m:nary>
                      <m:naryPr>
                        <m:chr m:val="∑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M are total classes, o are samples and </a:t>
                </a:r>
                <a:r>
                  <a:rPr lang="en-GB" dirty="0" err="1" smtClean="0"/>
                  <a:t>o,c</a:t>
                </a:r>
                <a:r>
                  <a:rPr lang="en-GB" dirty="0" smtClean="0"/>
                  <a:t> are samples </a:t>
                </a:r>
                <a:r>
                  <a:rPr lang="en-GB" dirty="0" err="1" smtClean="0"/>
                  <a:t>belogs</a:t>
                </a:r>
                <a:r>
                  <a:rPr lang="en-GB" dirty="0" smtClean="0"/>
                  <a:t> to class c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Cite at: </a:t>
                </a:r>
                <a:r>
                  <a:rPr lang="en-GB" dirty="0">
                    <a:hlinkClick r:id="rId2"/>
                  </a:rPr>
                  <a:t>https://cwiki.apache.org/confluence/display/MXNET/Multi-hot+Sparse+Categorical+Cross-entropy</a:t>
                </a:r>
                <a:r>
                  <a:rPr lang="en-GB" dirty="0"/>
                  <a:t/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521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</a:t>
            </a:r>
            <a:r>
              <a:rPr lang="en-GB" dirty="0" err="1" smtClean="0"/>
              <a:t>ReLU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ReLU is mathematically defined as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How does </a:t>
                </a:r>
                <a:r>
                  <a:rPr lang="en-GB" dirty="0" err="1" smtClean="0"/>
                  <a:t>ReLU</a:t>
                </a:r>
                <a:r>
                  <a:rPr lang="en-GB" dirty="0" smtClean="0"/>
                  <a:t> compare:</a:t>
                </a:r>
                <a:br>
                  <a:rPr lang="en-GB" dirty="0" smtClean="0"/>
                </a:br>
                <a:r>
                  <a:rPr lang="en-US" dirty="0" err="1"/>
                  <a:t>ReLU</a:t>
                </a:r>
                <a:r>
                  <a:rPr lang="en-US" dirty="0"/>
                  <a:t> is linear (identity) for all positive values, and zero for all negative values. This means that:</a:t>
                </a:r>
              </a:p>
              <a:p>
                <a:r>
                  <a:rPr lang="en-US" dirty="0"/>
                  <a:t>It’s cheap to compute as there is no complicated math. The model can therefore take less time to train or run.</a:t>
                </a:r>
              </a:p>
              <a:p>
                <a:r>
                  <a:rPr lang="en-US" dirty="0"/>
                  <a:t>It converges faster. Linearity means that the slope doesn’t plateau, or “saturate,” when </a:t>
                </a:r>
                <a:r>
                  <a:rPr lang="en-US" i="1" dirty="0"/>
                  <a:t>x</a:t>
                </a:r>
                <a:r>
                  <a:rPr lang="en-US" dirty="0"/>
                  <a:t> gets large. It doesn’t have the vanishing gradient problem suffered by other activation functions like sigmoid or </a:t>
                </a:r>
                <a:r>
                  <a:rPr lang="en-US" dirty="0" err="1"/>
                  <a:t>tanh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It’s sparsely activated. Since </a:t>
                </a:r>
                <a:r>
                  <a:rPr lang="en-US" dirty="0" err="1"/>
                  <a:t>ReLU</a:t>
                </a:r>
                <a:r>
                  <a:rPr lang="en-US" dirty="0"/>
                  <a:t> is zero for all negative inputs, it’s likely for any given unit to not activate at all. This is often </a:t>
                </a:r>
                <a:r>
                  <a:rPr lang="en-US" dirty="0" smtClean="0"/>
                  <a:t>desirable.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Cite at: </a:t>
                </a:r>
                <a:r>
                  <a:rPr lang="en-GB" dirty="0">
                    <a:hlinkClick r:id="rId2"/>
                  </a:rPr>
                  <a:t>https://keras.io/api/layers/activations/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52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2" y="235744"/>
            <a:ext cx="4741817" cy="27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</a:t>
            </a:r>
            <a:r>
              <a:rPr lang="en-GB" dirty="0" err="1" smtClean="0"/>
              <a:t>Softmax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Mathematically it looks like: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Where a is </a:t>
                </a:r>
                <a:r>
                  <a:rPr lang="en-GB" dirty="0" smtClean="0"/>
                  <a:t>the input tensor </a:t>
                </a:r>
                <a:r>
                  <a:rPr lang="en-GB" dirty="0" smtClean="0"/>
                  <a:t>and e is base of natural log, with k as the total number of inputs.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We use this activation function for our final layer because our Neural Network is trained </a:t>
                </a:r>
                <a:r>
                  <a:rPr lang="en-US" dirty="0" smtClean="0"/>
                  <a:t>under a log loss (or cross-entropy) regime, giving a non-linear variant of multinomial logistic </a:t>
                </a:r>
                <a:r>
                  <a:rPr lang="en-US" dirty="0" smtClean="0"/>
                  <a:t>regression.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main advantage of using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is the output probabilities range. The range will 0 to 1, and the sum of all the probabilities will be equal to one. If the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function used for multi-classification model it returns the probabilities of each class and the target class will have the high </a:t>
                </a:r>
                <a:r>
                  <a:rPr lang="en-US" dirty="0" smtClean="0"/>
                  <a:t>probability, that’s why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was a best fit in our case.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Cite at: </a:t>
                </a:r>
                <a:r>
                  <a:rPr lang="en-GB" dirty="0">
                    <a:hlinkClick r:id="rId2"/>
                  </a:rPr>
                  <a:t>https://keras.io/api/layers/activations/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23" y="813253"/>
            <a:ext cx="3939266" cy="18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</a:t>
            </a:r>
            <a:r>
              <a:rPr lang="en-GB" dirty="0" smtClean="0"/>
              <a:t>Convolutional 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used following combinations of the features in our Model to train and test with 70-30 percent train-test split respectively. With accuracies </a:t>
            </a:r>
            <a:r>
              <a:rPr lang="en-GB" smtClean="0"/>
              <a:t>as shown:</a:t>
            </a:r>
            <a:endParaRPr lang="en-GB" dirty="0" smtClean="0"/>
          </a:p>
          <a:p>
            <a:r>
              <a:rPr lang="en-GB" dirty="0" smtClean="0"/>
              <a:t>File Sizes: </a:t>
            </a:r>
            <a:r>
              <a:rPr lang="en-GB" dirty="0" smtClean="0"/>
              <a:t>								64.33%</a:t>
            </a:r>
            <a:endParaRPr lang="en-GB" dirty="0" smtClean="0"/>
          </a:p>
          <a:p>
            <a:r>
              <a:rPr lang="en-GB" dirty="0" smtClean="0"/>
              <a:t>Byte Counts: </a:t>
            </a:r>
            <a:r>
              <a:rPr lang="en-GB" dirty="0" smtClean="0"/>
              <a:t>							98.00%</a:t>
            </a:r>
            <a:endParaRPr lang="en-GB" dirty="0" smtClean="0"/>
          </a:p>
          <a:p>
            <a:r>
              <a:rPr lang="en-GB" dirty="0" smtClean="0"/>
              <a:t>Sections Counts: </a:t>
            </a:r>
            <a:r>
              <a:rPr lang="en-GB" dirty="0" smtClean="0"/>
              <a:t>							94.19%</a:t>
            </a:r>
            <a:endParaRPr lang="en-GB" dirty="0" smtClean="0"/>
          </a:p>
          <a:p>
            <a:r>
              <a:rPr lang="en-GB" dirty="0" smtClean="0"/>
              <a:t>ASM Operators: </a:t>
            </a:r>
            <a:r>
              <a:rPr lang="en-GB" dirty="0" smtClean="0"/>
              <a:t>							96.98%</a:t>
            </a:r>
            <a:endParaRPr lang="en-GB" dirty="0" smtClean="0"/>
          </a:p>
          <a:p>
            <a:r>
              <a:rPr lang="en-GB" dirty="0" smtClean="0"/>
              <a:t>File Sizes + Byte Counts: </a:t>
            </a:r>
            <a:r>
              <a:rPr lang="en-GB" dirty="0" smtClean="0"/>
              <a:t>						97.01%</a:t>
            </a:r>
            <a:endParaRPr lang="en-GB" dirty="0" smtClean="0"/>
          </a:p>
          <a:p>
            <a:r>
              <a:rPr lang="en-GB" dirty="0" smtClean="0"/>
              <a:t>File Sizes + Section Counts: </a:t>
            </a:r>
            <a:r>
              <a:rPr lang="en-GB" dirty="0" smtClean="0"/>
              <a:t>					96.12%</a:t>
            </a:r>
            <a:endParaRPr lang="en-GB" dirty="0" smtClean="0"/>
          </a:p>
          <a:p>
            <a:r>
              <a:rPr lang="en-GB" dirty="0" smtClean="0"/>
              <a:t>Byte Counts + Section Counts: </a:t>
            </a:r>
            <a:r>
              <a:rPr lang="en-GB" dirty="0" smtClean="0"/>
              <a:t>					97.01%</a:t>
            </a:r>
            <a:endParaRPr lang="en-GB" dirty="0" smtClean="0"/>
          </a:p>
          <a:p>
            <a:r>
              <a:rPr lang="en-GB" dirty="0" smtClean="0"/>
              <a:t>Byte Counts + File Sizes + Section Counts: </a:t>
            </a:r>
            <a:r>
              <a:rPr lang="en-GB" dirty="0" smtClean="0"/>
              <a:t>			95.05%</a:t>
            </a:r>
            <a:endParaRPr lang="en-GB" dirty="0" smtClean="0"/>
          </a:p>
          <a:p>
            <a:r>
              <a:rPr lang="en-GB" dirty="0" smtClean="0"/>
              <a:t>File Sizes + Byte Counts+ Section Counts + ASM Operators: </a:t>
            </a:r>
            <a:r>
              <a:rPr lang="en-GB" dirty="0" smtClean="0"/>
              <a:t>	98.21%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8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547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Office Theme</vt:lpstr>
      <vt:lpstr>A comparative Study of Malware Classification using Machine Learning Techniques</vt:lpstr>
      <vt:lpstr>Convolutional Neural Network Description </vt:lpstr>
      <vt:lpstr>Convolutional Neural Network Summary</vt:lpstr>
      <vt:lpstr>Optimizer:</vt:lpstr>
      <vt:lpstr>Optimizer (Cont..)</vt:lpstr>
      <vt:lpstr>Loss Function:</vt:lpstr>
      <vt:lpstr>Working of ReLU</vt:lpstr>
      <vt:lpstr>Working of Softmax</vt:lpstr>
      <vt:lpstr>Results of Convolutional Neural Networks</vt:lpstr>
      <vt:lpstr>Comparison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Malware Classification using Machine Learning Techniques</dc:title>
  <dc:creator>Sajjad Ali</dc:creator>
  <cp:lastModifiedBy>Sajjad Ali</cp:lastModifiedBy>
  <cp:revision>24</cp:revision>
  <dcterms:created xsi:type="dcterms:W3CDTF">2020-05-18T09:54:05Z</dcterms:created>
  <dcterms:modified xsi:type="dcterms:W3CDTF">2020-05-22T21:28:08Z</dcterms:modified>
</cp:coreProperties>
</file>