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A21FAA-334A-4BAD-8B01-FC358665FB53}">
          <p14:sldIdLst>
            <p14:sldId id="256"/>
            <p14:sldId id="257"/>
            <p14:sldId id="258"/>
            <p14:sldId id="260"/>
            <p14:sldId id="25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4" d="100"/>
          <a:sy n="84"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3923D3-816B-465D-9803-F39F6281C3F9}"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239676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923D3-816B-465D-9803-F39F6281C3F9}"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274978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923D3-816B-465D-9803-F39F6281C3F9}"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306130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923D3-816B-465D-9803-F39F6281C3F9}"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333838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3923D3-816B-465D-9803-F39F6281C3F9}"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232858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3923D3-816B-465D-9803-F39F6281C3F9}"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173287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3923D3-816B-465D-9803-F39F6281C3F9}" type="datetimeFigureOut">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86151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3923D3-816B-465D-9803-F39F6281C3F9}"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423786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923D3-816B-465D-9803-F39F6281C3F9}" type="datetimeFigureOut">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239451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3923D3-816B-465D-9803-F39F6281C3F9}"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342443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3923D3-816B-465D-9803-F39F6281C3F9}"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6B009-4711-4AF7-8B5A-80C985E35D40}" type="slidenum">
              <a:rPr lang="en-US" smtClean="0"/>
              <a:t>‹#›</a:t>
            </a:fld>
            <a:endParaRPr lang="en-US"/>
          </a:p>
        </p:txBody>
      </p:sp>
    </p:spTree>
    <p:extLst>
      <p:ext uri="{BB962C8B-B14F-4D97-AF65-F5344CB8AC3E}">
        <p14:creationId xmlns:p14="http://schemas.microsoft.com/office/powerpoint/2010/main" val="112442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923D3-816B-465D-9803-F39F6281C3F9}" type="datetimeFigureOut">
              <a:rPr lang="en-US" smtClean="0"/>
              <a:t>6/14/2020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6B009-4711-4AF7-8B5A-80C985E35D40}" type="slidenum">
              <a:rPr lang="en-US" smtClean="0"/>
              <a:t>‹#›</a:t>
            </a:fld>
            <a:endParaRPr lang="en-US"/>
          </a:p>
        </p:txBody>
      </p:sp>
    </p:spTree>
    <p:extLst>
      <p:ext uri="{BB962C8B-B14F-4D97-AF65-F5344CB8AC3E}">
        <p14:creationId xmlns:p14="http://schemas.microsoft.com/office/powerpoint/2010/main" val="255776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Naive Bayes Algorithm</a:t>
            </a:r>
            <a:endParaRPr lang="en-US" dirty="0"/>
          </a:p>
        </p:txBody>
      </p:sp>
    </p:spTree>
    <p:extLst>
      <p:ext uri="{BB962C8B-B14F-4D97-AF65-F5344CB8AC3E}">
        <p14:creationId xmlns:p14="http://schemas.microsoft.com/office/powerpoint/2010/main" val="3439209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Naive Bayes Classifier?</a:t>
            </a:r>
            <a:endParaRPr lang="en-US" dirty="0"/>
          </a:p>
        </p:txBody>
      </p:sp>
      <p:sp>
        <p:nvSpPr>
          <p:cNvPr id="3" name="Content Placeholder 2"/>
          <p:cNvSpPr>
            <a:spLocks noGrp="1"/>
          </p:cNvSpPr>
          <p:nvPr>
            <p:ph idx="1"/>
          </p:nvPr>
        </p:nvSpPr>
        <p:spPr>
          <a:xfrm>
            <a:off x="838200" y="2138363"/>
            <a:ext cx="10515600" cy="4351338"/>
          </a:xfrm>
        </p:spPr>
        <p:txBody>
          <a:bodyPr/>
          <a:lstStyle/>
          <a:p>
            <a:r>
              <a:rPr lang="en-US" dirty="0"/>
              <a:t>Naive Bayes is a statistical classification technique based on Bayes Theorem. It is one of the simplest supervised learning algorithms. Naive Bayes classifier is the fast, accurate and reliable algorithm. Naive Bayes classifiers have high accuracy and speed on large datasets</a:t>
            </a:r>
            <a:r>
              <a:rPr lang="en-US" dirty="0" smtClean="0"/>
              <a:t>.</a:t>
            </a:r>
          </a:p>
          <a:p>
            <a:endParaRPr lang="en-US" dirty="0" smtClean="0"/>
          </a:p>
          <a:p>
            <a:r>
              <a:rPr lang="en-US" dirty="0" smtClean="0"/>
              <a:t>Here is the Formula of Naïve </a:t>
            </a:r>
            <a:endParaRPr lang="en-US" dirty="0"/>
          </a:p>
        </p:txBody>
      </p:sp>
    </p:spTree>
    <p:extLst>
      <p:ext uri="{BB962C8B-B14F-4D97-AF65-F5344CB8AC3E}">
        <p14:creationId xmlns:p14="http://schemas.microsoft.com/office/powerpoint/2010/main" val="994609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2450" y="3656965"/>
            <a:ext cx="10515600" cy="1325563"/>
          </a:xfrm>
        </p:spPr>
        <p:txBody>
          <a:bodyPr>
            <a:noAutofit/>
          </a:bodyPr>
          <a:lstStyle/>
          <a:p>
            <a:r>
              <a:rPr lang="en-US" sz="2800" dirty="0"/>
              <a:t>P(h): the probability of hypothesis h being true (regardless of the data). This is known as the prior probability of h.</a:t>
            </a:r>
            <a:br>
              <a:rPr lang="en-US" sz="2800" dirty="0"/>
            </a:br>
            <a:r>
              <a:rPr lang="en-US" sz="2800" dirty="0"/>
              <a:t>P(D): the probability of the data (regardless of the hypothesis). This is known as the prior probability.</a:t>
            </a:r>
            <a:br>
              <a:rPr lang="en-US" sz="2800" dirty="0"/>
            </a:br>
            <a:r>
              <a:rPr lang="en-US" sz="2800" dirty="0"/>
              <a:t>P(</a:t>
            </a:r>
            <a:r>
              <a:rPr lang="en-US" sz="2800" dirty="0" err="1"/>
              <a:t>h|D</a:t>
            </a:r>
            <a:r>
              <a:rPr lang="en-US" sz="2800" dirty="0"/>
              <a:t>): the probability of hypothesis h given the data D. This is known as posterior probability.</a:t>
            </a:r>
            <a:br>
              <a:rPr lang="en-US" sz="2800" dirty="0"/>
            </a:br>
            <a:r>
              <a:rPr lang="en-US" sz="2800" dirty="0"/>
              <a:t>P(</a:t>
            </a:r>
            <a:r>
              <a:rPr lang="en-US" sz="2800" dirty="0" err="1"/>
              <a:t>D|h</a:t>
            </a:r>
            <a:r>
              <a:rPr lang="en-US" sz="2800" dirty="0"/>
              <a:t>): the probability of data d given that the hypothesis h was true. This is known as posterior probability.</a:t>
            </a:r>
            <a:br>
              <a:rPr lang="en-US" sz="2800" dirty="0"/>
            </a:br>
            <a:endParaRPr lang="en-US" sz="2800" dirty="0"/>
          </a:p>
        </p:txBody>
      </p:sp>
      <p:pic>
        <p:nvPicPr>
          <p:cNvPr id="4" name="Picture 2" descr="https://res.cloudinary.com/dyd911kmh/image/upload/f_auto,q_auto:best/v1543836882/image_3_ijznzs.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84783" y="994411"/>
            <a:ext cx="4120917" cy="109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451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Gaussian Naive Bayes?</a:t>
            </a:r>
            <a:endParaRPr lang="en-US" dirty="0"/>
          </a:p>
        </p:txBody>
      </p:sp>
      <p:sp>
        <p:nvSpPr>
          <p:cNvPr id="3" name="Content Placeholder 2"/>
          <p:cNvSpPr>
            <a:spLocks noGrp="1"/>
          </p:cNvSpPr>
          <p:nvPr>
            <p:ph idx="1"/>
          </p:nvPr>
        </p:nvSpPr>
        <p:spPr/>
        <p:txBody>
          <a:bodyPr/>
          <a:lstStyle/>
          <a:p>
            <a:r>
              <a:rPr lang="en-US" dirty="0"/>
              <a:t>In </a:t>
            </a:r>
            <a:r>
              <a:rPr lang="en-US" b="1" dirty="0"/>
              <a:t>Gaussian Naive Bayes</a:t>
            </a:r>
            <a:r>
              <a:rPr lang="en-US" dirty="0"/>
              <a:t>, continuous values associated with each feature are assumed to be distributed according to a </a:t>
            </a:r>
            <a:r>
              <a:rPr lang="en-US" b="1" dirty="0"/>
              <a:t>Gaussian</a:t>
            </a:r>
            <a:r>
              <a:rPr lang="en-US" dirty="0"/>
              <a:t> distribution. A </a:t>
            </a:r>
            <a:r>
              <a:rPr lang="en-US" b="1" dirty="0"/>
              <a:t>Gaussian</a:t>
            </a:r>
            <a:r>
              <a:rPr lang="en-US" dirty="0"/>
              <a:t> distribution is also called Normal distribution.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715" y="3726974"/>
            <a:ext cx="5378554" cy="1610836"/>
          </a:xfrm>
          <a:prstGeom prst="rect">
            <a:avLst/>
          </a:prstGeom>
        </p:spPr>
      </p:pic>
    </p:spTree>
    <p:extLst>
      <p:ext uri="{BB962C8B-B14F-4D97-AF65-F5344CB8AC3E}">
        <p14:creationId xmlns:p14="http://schemas.microsoft.com/office/powerpoint/2010/main" val="477062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Naive Bayes</a:t>
            </a:r>
            <a:endParaRPr lang="en-US" dirty="0"/>
          </a:p>
        </p:txBody>
      </p:sp>
      <p:sp>
        <p:nvSpPr>
          <p:cNvPr id="3" name="Content Placeholder 2"/>
          <p:cNvSpPr>
            <a:spLocks noGrp="1"/>
          </p:cNvSpPr>
          <p:nvPr>
            <p:ph idx="1"/>
          </p:nvPr>
        </p:nvSpPr>
        <p:spPr>
          <a:xfrm>
            <a:off x="838200" y="1825624"/>
            <a:ext cx="10515600" cy="4815205"/>
          </a:xfrm>
        </p:spPr>
        <p:txBody>
          <a:bodyPr/>
          <a:lstStyle/>
          <a:p>
            <a:r>
              <a:rPr lang="en-US" dirty="0" smtClean="0"/>
              <a:t>Byte Count								= 66.11</a:t>
            </a:r>
          </a:p>
          <a:p>
            <a:r>
              <a:rPr lang="en-US" dirty="0" smtClean="0"/>
              <a:t>Size									= 50.35</a:t>
            </a:r>
          </a:p>
          <a:p>
            <a:r>
              <a:rPr lang="en-US" dirty="0" smtClean="0"/>
              <a:t>ASM Operators							= 80.21</a:t>
            </a:r>
          </a:p>
          <a:p>
            <a:r>
              <a:rPr lang="en-US" dirty="0" smtClean="0"/>
              <a:t>Section Count							= 53.05</a:t>
            </a:r>
          </a:p>
          <a:p>
            <a:r>
              <a:rPr lang="en-US" dirty="0" smtClean="0"/>
              <a:t>Size + Byte Count							= 80.58</a:t>
            </a:r>
          </a:p>
          <a:p>
            <a:r>
              <a:rPr lang="en-US" dirty="0" smtClean="0"/>
              <a:t>Size + Section Count						= 53.05</a:t>
            </a:r>
          </a:p>
          <a:p>
            <a:r>
              <a:rPr lang="en-US" dirty="0" smtClean="0"/>
              <a:t>Section Count + Byte Count 					= 65.37</a:t>
            </a:r>
          </a:p>
          <a:p>
            <a:r>
              <a:rPr lang="en-US" dirty="0" smtClean="0"/>
              <a:t>Size + Section Count + Byte Count				= 65.37</a:t>
            </a:r>
          </a:p>
          <a:p>
            <a:r>
              <a:rPr lang="en-US" dirty="0" smtClean="0"/>
              <a:t>Size + Section Count + Byte Count + ASM Operators	= 85.03</a:t>
            </a:r>
          </a:p>
        </p:txBody>
      </p:sp>
    </p:spTree>
    <p:extLst>
      <p:ext uri="{BB962C8B-B14F-4D97-AF65-F5344CB8AC3E}">
        <p14:creationId xmlns:p14="http://schemas.microsoft.com/office/powerpoint/2010/main" val="2654906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a:t>
            </a:r>
            <a:endParaRPr lang="en-US" dirty="0"/>
          </a:p>
        </p:txBody>
      </p:sp>
      <p:pic>
        <p:nvPicPr>
          <p:cNvPr id="46" name="Content Placeholder 4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858" y="1690688"/>
            <a:ext cx="10377714" cy="4754563"/>
          </a:xfrm>
        </p:spPr>
      </p:pic>
    </p:spTree>
    <p:extLst>
      <p:ext uri="{BB962C8B-B14F-4D97-AF65-F5344CB8AC3E}">
        <p14:creationId xmlns:p14="http://schemas.microsoft.com/office/powerpoint/2010/main" val="205678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101</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Naive Bayes Algorithm</vt:lpstr>
      <vt:lpstr>What is Naive Bayes Classifier?</vt:lpstr>
      <vt:lpstr>P(h): the probability of hypothesis h being true (regardless of the data). This is known as the prior probability of h. P(D): the probability of the data (regardless of the hypothesis). This is known as the prior probability. P(h|D): the probability of hypothesis h given the data D. This is known as posterior probability. P(D|h): the probability of data d given that the hypothesis h was true. This is known as posterior probability. </vt:lpstr>
      <vt:lpstr>What is Gaussian Naive Bayes?</vt:lpstr>
      <vt:lpstr>Results of Naive Bayes</vt:lpstr>
      <vt:lpstr>Graphical Representation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Algorithm</dc:title>
  <dc:creator>Hasssan</dc:creator>
  <cp:lastModifiedBy>Hasssan</cp:lastModifiedBy>
  <cp:revision>6</cp:revision>
  <dcterms:created xsi:type="dcterms:W3CDTF">2020-06-13T18:12:39Z</dcterms:created>
  <dcterms:modified xsi:type="dcterms:W3CDTF">2020-06-13T19:21:04Z</dcterms:modified>
</cp:coreProperties>
</file>