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Features on </a:t>
            </a:r>
            <a:r>
              <a:rPr lang="en-US" dirty="0" smtClean="0"/>
              <a:t>Accuracy for Neural Network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Byte Count</c:v>
                </c:pt>
                <c:pt idx="1">
                  <c:v>File Sizes</c:v>
                </c:pt>
                <c:pt idx="2">
                  <c:v>ASM Operators</c:v>
                </c:pt>
                <c:pt idx="3">
                  <c:v>Section Count</c:v>
                </c:pt>
                <c:pt idx="4">
                  <c:v>File Sizes+Byte Count</c:v>
                </c:pt>
                <c:pt idx="5">
                  <c:v>File Size + Section Count</c:v>
                </c:pt>
                <c:pt idx="6">
                  <c:v>Byte Count + Section Count</c:v>
                </c:pt>
                <c:pt idx="7">
                  <c:v>Byte Count + File Size + Section Count</c:v>
                </c:pt>
                <c:pt idx="8">
                  <c:v>ASM Operators + Sectioon Count + File Size + Byte Count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97.4</c:v>
                </c:pt>
                <c:pt idx="1">
                  <c:v>70.790000000000006</c:v>
                </c:pt>
                <c:pt idx="2">
                  <c:v>96.8</c:v>
                </c:pt>
                <c:pt idx="3">
                  <c:v>97.72</c:v>
                </c:pt>
                <c:pt idx="4">
                  <c:v>97.17</c:v>
                </c:pt>
                <c:pt idx="5">
                  <c:v>98.12</c:v>
                </c:pt>
                <c:pt idx="6">
                  <c:v>97.54</c:v>
                </c:pt>
                <c:pt idx="7">
                  <c:v>97.41</c:v>
                </c:pt>
                <c:pt idx="8">
                  <c:v>98.77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6-407E-A729-752F4EA67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502624"/>
        <c:axId val="393501640"/>
      </c:barChart>
      <c:catAx>
        <c:axId val="3935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01640"/>
        <c:crosses val="autoZero"/>
        <c:auto val="1"/>
        <c:lblAlgn val="ctr"/>
        <c:lblOffset val="100"/>
        <c:noMultiLvlLbl val="0"/>
      </c:catAx>
      <c:valAx>
        <c:axId val="39350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0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2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BC4F-4FE7-4B04-B607-43859E76EF0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comparative Study of Malware Classification using Machine Learning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 Description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We’re using ‘</a:t>
            </a:r>
            <a:r>
              <a:rPr lang="en-GB" dirty="0" err="1" smtClean="0"/>
              <a:t>Tensorflow</a:t>
            </a:r>
            <a:r>
              <a:rPr lang="en-GB" dirty="0" smtClean="0"/>
              <a:t>’ Framework, its ‘</a:t>
            </a:r>
            <a:r>
              <a:rPr lang="en-GB" dirty="0" err="1" smtClean="0"/>
              <a:t>keras</a:t>
            </a:r>
            <a:r>
              <a:rPr lang="en-GB" dirty="0" smtClean="0"/>
              <a:t>’ library is used to implement our model.</a:t>
            </a:r>
          </a:p>
          <a:p>
            <a:r>
              <a:rPr lang="en-GB" dirty="0" smtClean="0"/>
              <a:t>We’re </a:t>
            </a:r>
            <a:r>
              <a:rPr lang="en-GB" dirty="0" smtClean="0"/>
              <a:t>using Sequential Model for Neural </a:t>
            </a:r>
            <a:r>
              <a:rPr lang="en-GB" dirty="0" smtClean="0"/>
              <a:t>Network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First layer is flatten Layer making the no of inputs same as number of neurons for layers.</a:t>
            </a:r>
            <a:br>
              <a:rPr lang="en-GB" dirty="0" smtClean="0"/>
            </a:br>
            <a:r>
              <a:rPr lang="en-GB" dirty="0" smtClean="0"/>
              <a:t>Second layer is a dense layer </a:t>
            </a:r>
            <a:r>
              <a:rPr lang="en-GB" dirty="0" smtClean="0"/>
              <a:t>contain </a:t>
            </a:r>
            <a:r>
              <a:rPr lang="en-GB" dirty="0" smtClean="0"/>
              <a:t>128 neurons and activation function “</a:t>
            </a:r>
            <a:r>
              <a:rPr lang="en-GB" dirty="0" err="1" smtClean="0"/>
              <a:t>ReLU</a:t>
            </a:r>
            <a:r>
              <a:rPr lang="en-GB" dirty="0" smtClean="0"/>
              <a:t>” means “rectified linear unit” Mathematically it is defined as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y=max(0,x)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The Third Layer is also a dense layer containing 128 neurons and same activation function that is “</a:t>
            </a:r>
            <a:r>
              <a:rPr lang="en-GB" dirty="0" err="1" smtClean="0"/>
              <a:t>ReLU</a:t>
            </a:r>
            <a:r>
              <a:rPr lang="en-GB" dirty="0" smtClean="0"/>
              <a:t>”.</a:t>
            </a:r>
          </a:p>
          <a:p>
            <a:pPr marL="0" indent="0">
              <a:buNone/>
            </a:pPr>
            <a:r>
              <a:rPr lang="en-GB" dirty="0" smtClean="0"/>
              <a:t>The Output layer contains 9 neurons same as the number of types of malwares we want to classify. Here the activation function is “</a:t>
            </a:r>
            <a:r>
              <a:rPr lang="en-GB" dirty="0" err="1" smtClean="0"/>
              <a:t>softmax</a:t>
            </a:r>
            <a:r>
              <a:rPr lang="en-GB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73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-646"/>
            <a:ext cx="10186852" cy="792609"/>
          </a:xfrm>
        </p:spPr>
        <p:txBody>
          <a:bodyPr/>
          <a:lstStyle/>
          <a:p>
            <a:r>
              <a:rPr lang="en-GB" dirty="0" smtClean="0"/>
              <a:t>Neural Network Summary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03994" y="1642745"/>
            <a:ext cx="627017" cy="437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691059" y="1642745"/>
            <a:ext cx="627017" cy="437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59377" y="1642745"/>
            <a:ext cx="627017" cy="437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26582" y="1642745"/>
            <a:ext cx="627017" cy="437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233748" y="1844652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33748" y="238771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233748" y="2930774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233746" y="3473835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45592" y="4013086"/>
            <a:ext cx="0" cy="138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33745" y="555450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868090" y="1844652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868090" y="238771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868090" y="2930774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868088" y="3473835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79934" y="4013086"/>
            <a:ext cx="0" cy="138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68087" y="555450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84718" y="1844652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7284718" y="238771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284718" y="2930774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284716" y="3473835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396562" y="4013086"/>
            <a:ext cx="0" cy="138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84715" y="555450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9315851" y="1844652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9315851" y="238771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9315851" y="2930774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9315849" y="3473835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27695" y="4013086"/>
            <a:ext cx="0" cy="138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315848" y="5554503"/>
            <a:ext cx="223693" cy="31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>
            <a:endCxn id="29" idx="2"/>
          </p:cNvCxnSpPr>
          <p:nvPr/>
        </p:nvCxnSpPr>
        <p:spPr>
          <a:xfrm>
            <a:off x="7691183" y="2069510"/>
            <a:ext cx="1624668" cy="101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9" idx="2"/>
          </p:cNvCxnSpPr>
          <p:nvPr/>
        </p:nvCxnSpPr>
        <p:spPr>
          <a:xfrm>
            <a:off x="7690231" y="2850492"/>
            <a:ext cx="1625620" cy="23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9" idx="2"/>
          </p:cNvCxnSpPr>
          <p:nvPr/>
        </p:nvCxnSpPr>
        <p:spPr>
          <a:xfrm flipV="1">
            <a:off x="7690231" y="3087529"/>
            <a:ext cx="1625620" cy="28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9" idx="2"/>
          </p:cNvCxnSpPr>
          <p:nvPr/>
        </p:nvCxnSpPr>
        <p:spPr>
          <a:xfrm flipV="1">
            <a:off x="7720129" y="3087529"/>
            <a:ext cx="1595722" cy="10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2"/>
          </p:cNvCxnSpPr>
          <p:nvPr/>
        </p:nvCxnSpPr>
        <p:spPr>
          <a:xfrm flipV="1">
            <a:off x="7688594" y="3087529"/>
            <a:ext cx="1627257" cy="179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9" idx="2"/>
          </p:cNvCxnSpPr>
          <p:nvPr/>
        </p:nvCxnSpPr>
        <p:spPr>
          <a:xfrm flipV="1">
            <a:off x="7717459" y="3087529"/>
            <a:ext cx="1598392" cy="247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6"/>
          </p:cNvCxnSpPr>
          <p:nvPr/>
        </p:nvCxnSpPr>
        <p:spPr>
          <a:xfrm>
            <a:off x="7713130" y="2082513"/>
            <a:ext cx="1826412" cy="154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6"/>
          </p:cNvCxnSpPr>
          <p:nvPr/>
        </p:nvCxnSpPr>
        <p:spPr>
          <a:xfrm>
            <a:off x="7712178" y="2863495"/>
            <a:ext cx="1827364" cy="76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0" idx="6"/>
          </p:cNvCxnSpPr>
          <p:nvPr/>
        </p:nvCxnSpPr>
        <p:spPr>
          <a:xfrm>
            <a:off x="7712178" y="3388798"/>
            <a:ext cx="1827364" cy="24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0" idx="6"/>
          </p:cNvCxnSpPr>
          <p:nvPr/>
        </p:nvCxnSpPr>
        <p:spPr>
          <a:xfrm flipV="1">
            <a:off x="7742076" y="3630590"/>
            <a:ext cx="1797466" cy="54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0" idx="6"/>
          </p:cNvCxnSpPr>
          <p:nvPr/>
        </p:nvCxnSpPr>
        <p:spPr>
          <a:xfrm flipV="1">
            <a:off x="7710541" y="3630590"/>
            <a:ext cx="1829001" cy="126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0" idx="6"/>
          </p:cNvCxnSpPr>
          <p:nvPr/>
        </p:nvCxnSpPr>
        <p:spPr>
          <a:xfrm flipV="1">
            <a:off x="7739406" y="3630590"/>
            <a:ext cx="1800136" cy="194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1" idx="2"/>
          </p:cNvCxnSpPr>
          <p:nvPr/>
        </p:nvCxnSpPr>
        <p:spPr>
          <a:xfrm>
            <a:off x="5099651" y="1935395"/>
            <a:ext cx="2185067" cy="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21" idx="2"/>
          </p:cNvCxnSpPr>
          <p:nvPr/>
        </p:nvCxnSpPr>
        <p:spPr>
          <a:xfrm flipV="1">
            <a:off x="5098699" y="2001407"/>
            <a:ext cx="2186019" cy="7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21" idx="2"/>
          </p:cNvCxnSpPr>
          <p:nvPr/>
        </p:nvCxnSpPr>
        <p:spPr>
          <a:xfrm flipV="1">
            <a:off x="5098699" y="2001407"/>
            <a:ext cx="2186019" cy="1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21" idx="2"/>
          </p:cNvCxnSpPr>
          <p:nvPr/>
        </p:nvCxnSpPr>
        <p:spPr>
          <a:xfrm flipV="1">
            <a:off x="5128597" y="2001407"/>
            <a:ext cx="2156121" cy="20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21" idx="2"/>
          </p:cNvCxnSpPr>
          <p:nvPr/>
        </p:nvCxnSpPr>
        <p:spPr>
          <a:xfrm flipV="1">
            <a:off x="5097062" y="2001407"/>
            <a:ext cx="2187656" cy="274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21" idx="2"/>
          </p:cNvCxnSpPr>
          <p:nvPr/>
        </p:nvCxnSpPr>
        <p:spPr>
          <a:xfrm flipV="1">
            <a:off x="5125927" y="2001407"/>
            <a:ext cx="2158791" cy="342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2"/>
          </p:cNvCxnSpPr>
          <p:nvPr/>
        </p:nvCxnSpPr>
        <p:spPr>
          <a:xfrm flipV="1">
            <a:off x="7720127" y="2001407"/>
            <a:ext cx="1595724" cy="8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7" idx="2"/>
          </p:cNvCxnSpPr>
          <p:nvPr/>
        </p:nvCxnSpPr>
        <p:spPr>
          <a:xfrm flipV="1">
            <a:off x="7705671" y="2001407"/>
            <a:ext cx="1610180" cy="86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7" idx="2"/>
          </p:cNvCxnSpPr>
          <p:nvPr/>
        </p:nvCxnSpPr>
        <p:spPr>
          <a:xfrm flipV="1">
            <a:off x="7742076" y="2001407"/>
            <a:ext cx="1573775" cy="13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27" idx="2"/>
          </p:cNvCxnSpPr>
          <p:nvPr/>
        </p:nvCxnSpPr>
        <p:spPr>
          <a:xfrm flipV="1">
            <a:off x="7742076" y="2001407"/>
            <a:ext cx="1573775" cy="20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7" idx="2"/>
          </p:cNvCxnSpPr>
          <p:nvPr/>
        </p:nvCxnSpPr>
        <p:spPr>
          <a:xfrm flipV="1">
            <a:off x="7742076" y="2001407"/>
            <a:ext cx="1573775" cy="287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27" idx="2"/>
          </p:cNvCxnSpPr>
          <p:nvPr/>
        </p:nvCxnSpPr>
        <p:spPr>
          <a:xfrm flipV="1">
            <a:off x="7705671" y="2001407"/>
            <a:ext cx="1610180" cy="355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32" idx="2"/>
          </p:cNvCxnSpPr>
          <p:nvPr/>
        </p:nvCxnSpPr>
        <p:spPr>
          <a:xfrm>
            <a:off x="7843583" y="2221910"/>
            <a:ext cx="1472265" cy="34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32" idx="2"/>
          </p:cNvCxnSpPr>
          <p:nvPr/>
        </p:nvCxnSpPr>
        <p:spPr>
          <a:xfrm>
            <a:off x="7842631" y="3002892"/>
            <a:ext cx="1473217" cy="27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32" idx="2"/>
          </p:cNvCxnSpPr>
          <p:nvPr/>
        </p:nvCxnSpPr>
        <p:spPr>
          <a:xfrm>
            <a:off x="7842631" y="3528195"/>
            <a:ext cx="1473217" cy="218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2" idx="2"/>
          </p:cNvCxnSpPr>
          <p:nvPr/>
        </p:nvCxnSpPr>
        <p:spPr>
          <a:xfrm>
            <a:off x="7872529" y="4310573"/>
            <a:ext cx="1443319" cy="14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32" idx="2"/>
          </p:cNvCxnSpPr>
          <p:nvPr/>
        </p:nvCxnSpPr>
        <p:spPr>
          <a:xfrm>
            <a:off x="7840994" y="5031817"/>
            <a:ext cx="1474854" cy="67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32" idx="2"/>
          </p:cNvCxnSpPr>
          <p:nvPr/>
        </p:nvCxnSpPr>
        <p:spPr>
          <a:xfrm>
            <a:off x="7733746" y="5541499"/>
            <a:ext cx="1582102" cy="1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22" idx="2"/>
          </p:cNvCxnSpPr>
          <p:nvPr/>
        </p:nvCxnSpPr>
        <p:spPr>
          <a:xfrm>
            <a:off x="5103182" y="1877623"/>
            <a:ext cx="2181536" cy="66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22" idx="2"/>
          </p:cNvCxnSpPr>
          <p:nvPr/>
        </p:nvCxnSpPr>
        <p:spPr>
          <a:xfrm flipV="1">
            <a:off x="5102230" y="2544468"/>
            <a:ext cx="2182488" cy="11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22" idx="2"/>
          </p:cNvCxnSpPr>
          <p:nvPr/>
        </p:nvCxnSpPr>
        <p:spPr>
          <a:xfrm flipV="1">
            <a:off x="5102230" y="2544468"/>
            <a:ext cx="2182488" cy="63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22" idx="2"/>
          </p:cNvCxnSpPr>
          <p:nvPr/>
        </p:nvCxnSpPr>
        <p:spPr>
          <a:xfrm flipV="1">
            <a:off x="5132128" y="2544468"/>
            <a:ext cx="2152590" cy="142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22" idx="2"/>
          </p:cNvCxnSpPr>
          <p:nvPr/>
        </p:nvCxnSpPr>
        <p:spPr>
          <a:xfrm flipV="1">
            <a:off x="5100593" y="2544468"/>
            <a:ext cx="2184125" cy="21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22" idx="2"/>
          </p:cNvCxnSpPr>
          <p:nvPr/>
        </p:nvCxnSpPr>
        <p:spPr>
          <a:xfrm flipV="1">
            <a:off x="5129458" y="2544468"/>
            <a:ext cx="2155260" cy="282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23" idx="2"/>
          </p:cNvCxnSpPr>
          <p:nvPr/>
        </p:nvCxnSpPr>
        <p:spPr>
          <a:xfrm>
            <a:off x="5074658" y="1921124"/>
            <a:ext cx="2210060" cy="116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23" idx="2"/>
          </p:cNvCxnSpPr>
          <p:nvPr/>
        </p:nvCxnSpPr>
        <p:spPr>
          <a:xfrm>
            <a:off x="5073706" y="2702106"/>
            <a:ext cx="2211012" cy="38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23" idx="2"/>
          </p:cNvCxnSpPr>
          <p:nvPr/>
        </p:nvCxnSpPr>
        <p:spPr>
          <a:xfrm flipV="1">
            <a:off x="5073706" y="3087529"/>
            <a:ext cx="2211012" cy="1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23" idx="2"/>
          </p:cNvCxnSpPr>
          <p:nvPr/>
        </p:nvCxnSpPr>
        <p:spPr>
          <a:xfrm flipV="1">
            <a:off x="5103604" y="3087529"/>
            <a:ext cx="2181114" cy="9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2"/>
          </p:cNvCxnSpPr>
          <p:nvPr/>
        </p:nvCxnSpPr>
        <p:spPr>
          <a:xfrm flipV="1">
            <a:off x="5072069" y="3087529"/>
            <a:ext cx="2212649" cy="164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23" idx="2"/>
          </p:cNvCxnSpPr>
          <p:nvPr/>
        </p:nvCxnSpPr>
        <p:spPr>
          <a:xfrm flipV="1">
            <a:off x="5100934" y="3087529"/>
            <a:ext cx="2183784" cy="23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24" idx="2"/>
          </p:cNvCxnSpPr>
          <p:nvPr/>
        </p:nvCxnSpPr>
        <p:spPr>
          <a:xfrm>
            <a:off x="5088135" y="1897601"/>
            <a:ext cx="2196581" cy="173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24" idx="2"/>
          </p:cNvCxnSpPr>
          <p:nvPr/>
        </p:nvCxnSpPr>
        <p:spPr>
          <a:xfrm>
            <a:off x="5087183" y="2678583"/>
            <a:ext cx="2197533" cy="9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24" idx="2"/>
          </p:cNvCxnSpPr>
          <p:nvPr/>
        </p:nvCxnSpPr>
        <p:spPr>
          <a:xfrm>
            <a:off x="5087183" y="3203886"/>
            <a:ext cx="2197533" cy="4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24" idx="2"/>
          </p:cNvCxnSpPr>
          <p:nvPr/>
        </p:nvCxnSpPr>
        <p:spPr>
          <a:xfrm flipV="1">
            <a:off x="5117081" y="3630590"/>
            <a:ext cx="2167635" cy="3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24" idx="2"/>
          </p:cNvCxnSpPr>
          <p:nvPr/>
        </p:nvCxnSpPr>
        <p:spPr>
          <a:xfrm flipV="1">
            <a:off x="5085546" y="3630590"/>
            <a:ext cx="2199170" cy="107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24" idx="2"/>
          </p:cNvCxnSpPr>
          <p:nvPr/>
        </p:nvCxnSpPr>
        <p:spPr>
          <a:xfrm flipV="1">
            <a:off x="5114411" y="3630590"/>
            <a:ext cx="2170305" cy="176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26" idx="2"/>
          </p:cNvCxnSpPr>
          <p:nvPr/>
        </p:nvCxnSpPr>
        <p:spPr>
          <a:xfrm>
            <a:off x="5088132" y="1893707"/>
            <a:ext cx="2196583" cy="38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26" idx="2"/>
          </p:cNvCxnSpPr>
          <p:nvPr/>
        </p:nvCxnSpPr>
        <p:spPr>
          <a:xfrm>
            <a:off x="5087180" y="2674689"/>
            <a:ext cx="2197535" cy="30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26" idx="2"/>
          </p:cNvCxnSpPr>
          <p:nvPr/>
        </p:nvCxnSpPr>
        <p:spPr>
          <a:xfrm>
            <a:off x="5087180" y="3199992"/>
            <a:ext cx="2197535" cy="25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26" idx="2"/>
          </p:cNvCxnSpPr>
          <p:nvPr/>
        </p:nvCxnSpPr>
        <p:spPr>
          <a:xfrm>
            <a:off x="5117078" y="3982370"/>
            <a:ext cx="2167637" cy="17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26" idx="2"/>
          </p:cNvCxnSpPr>
          <p:nvPr/>
        </p:nvCxnSpPr>
        <p:spPr>
          <a:xfrm>
            <a:off x="5085543" y="4703614"/>
            <a:ext cx="2199172" cy="10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26" idx="2"/>
          </p:cNvCxnSpPr>
          <p:nvPr/>
        </p:nvCxnSpPr>
        <p:spPr>
          <a:xfrm>
            <a:off x="5114408" y="5387324"/>
            <a:ext cx="2170307" cy="3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2391770" y="1893707"/>
            <a:ext cx="2392105" cy="8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2390818" y="1935395"/>
            <a:ext cx="2343339" cy="82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2390818" y="1935395"/>
            <a:ext cx="2375058" cy="13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420716" y="1877623"/>
            <a:ext cx="2400019" cy="218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2389181" y="1935395"/>
            <a:ext cx="2363406" cy="28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418046" y="1844652"/>
            <a:ext cx="2365829" cy="36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2395301" y="1918439"/>
            <a:ext cx="2370575" cy="6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2394349" y="2544468"/>
            <a:ext cx="2361892" cy="15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2394349" y="2544468"/>
            <a:ext cx="2399450" cy="68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2424247" y="2544468"/>
            <a:ext cx="2359628" cy="146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392712" y="2658605"/>
            <a:ext cx="2363529" cy="206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2421577" y="2658605"/>
            <a:ext cx="2344299" cy="275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366777" y="1961940"/>
            <a:ext cx="2399099" cy="112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365825" y="2742922"/>
            <a:ext cx="2390416" cy="34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2365825" y="3087529"/>
            <a:ext cx="2418050" cy="18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2395723" y="3087529"/>
            <a:ext cx="2370153" cy="96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2364188" y="3087529"/>
            <a:ext cx="2401688" cy="168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2393053" y="3087529"/>
            <a:ext cx="2390822" cy="2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2380254" y="1938417"/>
            <a:ext cx="2413545" cy="16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379302" y="2719399"/>
            <a:ext cx="2414497" cy="91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2379302" y="3244702"/>
            <a:ext cx="2414497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2409200" y="3630590"/>
            <a:ext cx="2356676" cy="39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2377665" y="3630590"/>
            <a:ext cx="2406210" cy="11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406530" y="3630590"/>
            <a:ext cx="2359346" cy="180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380251" y="1934523"/>
            <a:ext cx="2413548" cy="393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2379299" y="2715505"/>
            <a:ext cx="2404576" cy="315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2379299" y="3240808"/>
            <a:ext cx="2404576" cy="262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09197" y="4023186"/>
            <a:ext cx="2399671" cy="1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2377662" y="4744430"/>
            <a:ext cx="2443073" cy="112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522621" y="5576131"/>
            <a:ext cx="2243255" cy="29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1" name="TextBox 1440"/>
          <p:cNvSpPr txBox="1"/>
          <p:nvPr/>
        </p:nvSpPr>
        <p:spPr>
          <a:xfrm>
            <a:off x="1745381" y="7853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 Layer</a:t>
            </a:r>
            <a:endParaRPr lang="en-GB" dirty="0"/>
          </a:p>
          <a:p>
            <a:r>
              <a:rPr lang="en-GB" dirty="0" smtClean="0"/>
              <a:t>Flatten Layer</a:t>
            </a:r>
            <a:endParaRPr lang="en-GB" dirty="0"/>
          </a:p>
        </p:txBody>
      </p:sp>
      <p:sp>
        <p:nvSpPr>
          <p:cNvPr id="1472" name="TextBox 1471"/>
          <p:cNvSpPr txBox="1"/>
          <p:nvPr/>
        </p:nvSpPr>
        <p:spPr>
          <a:xfrm>
            <a:off x="4202693" y="806855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Hidden Layer1</a:t>
            </a:r>
            <a:endParaRPr lang="en-GB" dirty="0"/>
          </a:p>
          <a:p>
            <a:r>
              <a:rPr lang="en-GB" dirty="0" smtClean="0"/>
              <a:t>    128 Nodes</a:t>
            </a:r>
            <a:endParaRPr lang="en-GB" dirty="0"/>
          </a:p>
        </p:txBody>
      </p:sp>
      <p:sp>
        <p:nvSpPr>
          <p:cNvPr id="1473" name="TextBox 1472"/>
          <p:cNvSpPr txBox="1"/>
          <p:nvPr/>
        </p:nvSpPr>
        <p:spPr>
          <a:xfrm>
            <a:off x="6620813" y="8058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Hidden Layer2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   128 Nodes</a:t>
            </a:r>
          </a:p>
        </p:txBody>
      </p:sp>
      <p:sp>
        <p:nvSpPr>
          <p:cNvPr id="1474" name="TextBox 1473"/>
          <p:cNvSpPr txBox="1"/>
          <p:nvPr/>
        </p:nvSpPr>
        <p:spPr>
          <a:xfrm>
            <a:off x="8762301" y="779613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 Layer</a:t>
            </a:r>
            <a:endParaRPr lang="en-GB" dirty="0"/>
          </a:p>
          <a:p>
            <a:r>
              <a:rPr lang="en-GB" dirty="0" smtClean="0"/>
              <a:t>    9 Nodes</a:t>
            </a:r>
          </a:p>
        </p:txBody>
      </p:sp>
      <p:sp>
        <p:nvSpPr>
          <p:cNvPr id="1477" name="TextBox 1476"/>
          <p:cNvSpPr txBox="1"/>
          <p:nvPr/>
        </p:nvSpPr>
        <p:spPr>
          <a:xfrm>
            <a:off x="3031654" y="5864529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ReLU</a:t>
            </a:r>
            <a:endParaRPr lang="en-GB" dirty="0"/>
          </a:p>
        </p:txBody>
      </p:sp>
      <p:sp>
        <p:nvSpPr>
          <p:cNvPr id="1478" name="TextBox 1477"/>
          <p:cNvSpPr txBox="1"/>
          <p:nvPr/>
        </p:nvSpPr>
        <p:spPr>
          <a:xfrm>
            <a:off x="5507342" y="5859856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ReLU</a:t>
            </a:r>
            <a:endParaRPr lang="en-GB" dirty="0"/>
          </a:p>
        </p:txBody>
      </p:sp>
      <p:sp>
        <p:nvSpPr>
          <p:cNvPr id="1479" name="TextBox 1478"/>
          <p:cNvSpPr txBox="1"/>
          <p:nvPr/>
        </p:nvSpPr>
        <p:spPr>
          <a:xfrm>
            <a:off x="7741920" y="5859856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Softmax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</a:t>
            </a:r>
            <a:r>
              <a:rPr lang="en-GB" dirty="0" err="1" smtClean="0"/>
              <a:t>ReLU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ReLU is mathematically defined as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How does </a:t>
                </a:r>
                <a:r>
                  <a:rPr lang="en-GB" dirty="0" err="1" smtClean="0"/>
                  <a:t>ReLU</a:t>
                </a:r>
                <a:r>
                  <a:rPr lang="en-GB" dirty="0" smtClean="0"/>
                  <a:t> compare:</a:t>
                </a:r>
                <a:br>
                  <a:rPr lang="en-GB" dirty="0" smtClean="0"/>
                </a:br>
                <a:r>
                  <a:rPr lang="en-US" dirty="0" err="1"/>
                  <a:t>ReLU</a:t>
                </a:r>
                <a:r>
                  <a:rPr lang="en-US" dirty="0"/>
                  <a:t> is linear (identity) for all positive values, and zero for all negative values. This means that:</a:t>
                </a:r>
              </a:p>
              <a:p>
                <a:r>
                  <a:rPr lang="en-US" dirty="0"/>
                  <a:t>It’s cheap to compute as there is no complicated math. The model can therefore take less time to train or run.</a:t>
                </a:r>
              </a:p>
              <a:p>
                <a:r>
                  <a:rPr lang="en-US" dirty="0"/>
                  <a:t>It converges faster. Linearity means that the slope doesn’t plateau, or “saturate,” when </a:t>
                </a:r>
                <a:r>
                  <a:rPr lang="en-US" i="1" dirty="0"/>
                  <a:t>x</a:t>
                </a:r>
                <a:r>
                  <a:rPr lang="en-US" dirty="0"/>
                  <a:t> gets large. It doesn’t have the vanishing gradient problem suffered by other activation functions like sigmoid or </a:t>
                </a:r>
                <a:r>
                  <a:rPr lang="en-US" dirty="0" err="1"/>
                  <a:t>tanh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It’s sparsely activated. Since </a:t>
                </a:r>
                <a:r>
                  <a:rPr lang="en-US" dirty="0" err="1"/>
                  <a:t>ReLU</a:t>
                </a:r>
                <a:r>
                  <a:rPr lang="en-US" dirty="0"/>
                  <a:t> is zero for all negative inputs, it’s likely for any given unit to not activate at all. This is often desirable (see below).</a:t>
                </a:r>
              </a:p>
              <a:p>
                <a:pPr marL="0" indent="0">
                  <a:buNone/>
                </a:pPr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2" y="235744"/>
            <a:ext cx="4741817" cy="27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</a:t>
            </a:r>
            <a:r>
              <a:rPr lang="en-GB" dirty="0" err="1" smtClean="0"/>
              <a:t>Softmax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Mathematically it looks like: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Where a is an input and e is base of natural log, with k as the total number of inputs.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We use this activation function for our final layer because our Neural Network is trained </a:t>
                </a:r>
                <a:r>
                  <a:rPr lang="en-US" dirty="0" smtClean="0"/>
                  <a:t>under a log loss (or cross-entropy) regime, giving a non-linear variant of multinomial logistic regression.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main advantage of using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is the output probabilities range. The range will 0 to 1, and the sum of all the probabilities will be equal to one. If the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function used for multi-classification model it returns the probabilities of each class and the target class will have the high probability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9" y="813253"/>
            <a:ext cx="4324200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Neural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used following combinations of the features in our Model to train and test with 70-30 percent train-test split respectively. With accuracies as:</a:t>
            </a:r>
          </a:p>
          <a:p>
            <a:r>
              <a:rPr lang="en-GB" dirty="0" smtClean="0"/>
              <a:t>File Sizes: </a:t>
            </a:r>
            <a:r>
              <a:rPr lang="en-GB" dirty="0"/>
              <a:t>70.79%</a:t>
            </a:r>
            <a:endParaRPr lang="en-GB" dirty="0" smtClean="0"/>
          </a:p>
          <a:p>
            <a:r>
              <a:rPr lang="en-GB" dirty="0" smtClean="0"/>
              <a:t>Byte Counts: </a:t>
            </a:r>
            <a:r>
              <a:rPr lang="en-GB" dirty="0"/>
              <a:t>97.40%</a:t>
            </a:r>
            <a:endParaRPr lang="en-GB" dirty="0" smtClean="0"/>
          </a:p>
          <a:p>
            <a:r>
              <a:rPr lang="en-GB" dirty="0" smtClean="0"/>
              <a:t>Sections Counts: 97.72%</a:t>
            </a:r>
          </a:p>
          <a:p>
            <a:r>
              <a:rPr lang="en-GB" dirty="0" smtClean="0"/>
              <a:t>ASM Operators: </a:t>
            </a:r>
            <a:r>
              <a:rPr lang="en-GB" dirty="0"/>
              <a:t>96.80%</a:t>
            </a:r>
            <a:endParaRPr lang="en-GB" dirty="0" smtClean="0"/>
          </a:p>
          <a:p>
            <a:r>
              <a:rPr lang="en-GB" dirty="0" smtClean="0"/>
              <a:t>File Sizes + Byte Counts: </a:t>
            </a:r>
            <a:r>
              <a:rPr lang="en-GB" dirty="0"/>
              <a:t>97.17%</a:t>
            </a:r>
            <a:endParaRPr lang="en-GB" dirty="0" smtClean="0"/>
          </a:p>
          <a:p>
            <a:r>
              <a:rPr lang="en-GB" dirty="0" smtClean="0"/>
              <a:t>File Sizes + Section Counts: </a:t>
            </a:r>
            <a:r>
              <a:rPr lang="en-GB" dirty="0"/>
              <a:t>98.12%</a:t>
            </a:r>
            <a:endParaRPr lang="en-GB" dirty="0" smtClean="0"/>
          </a:p>
          <a:p>
            <a:r>
              <a:rPr lang="en-GB" dirty="0" smtClean="0"/>
              <a:t>Byte Counts + Section Counts: </a:t>
            </a:r>
            <a:r>
              <a:rPr lang="en-GB" dirty="0"/>
              <a:t>97.54%</a:t>
            </a:r>
            <a:endParaRPr lang="en-GB" dirty="0" smtClean="0"/>
          </a:p>
          <a:p>
            <a:r>
              <a:rPr lang="en-GB" dirty="0" smtClean="0"/>
              <a:t>Byte Counts + File Sizes + Section Counts: </a:t>
            </a:r>
            <a:r>
              <a:rPr lang="en-GB" dirty="0"/>
              <a:t>97.41%</a:t>
            </a:r>
            <a:endParaRPr lang="en-GB" dirty="0" smtClean="0"/>
          </a:p>
          <a:p>
            <a:r>
              <a:rPr lang="en-GB" dirty="0" smtClean="0"/>
              <a:t>File Sizes + Byte Counts+ Section Counts + ASM Operators: 98.77%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8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</a:t>
            </a:r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73524328"/>
              </p:ext>
            </p:extLst>
          </p:nvPr>
        </p:nvGraphicFramePr>
        <p:xfrm>
          <a:off x="838200" y="1580604"/>
          <a:ext cx="105156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4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 comparative Study of Malware Classification using Machine Learning Techniques</vt:lpstr>
      <vt:lpstr>Neural Network Description </vt:lpstr>
      <vt:lpstr>Neural Network Summary</vt:lpstr>
      <vt:lpstr>Working of ReLU</vt:lpstr>
      <vt:lpstr>Working of Softmax</vt:lpstr>
      <vt:lpstr>Results of Neural Network</vt:lpstr>
      <vt:lpstr>Comparison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Malware Classification using Machine Learning Techniques</dc:title>
  <dc:creator>Sajjad Ali</dc:creator>
  <cp:lastModifiedBy>Sajjad Ali</cp:lastModifiedBy>
  <cp:revision>11</cp:revision>
  <dcterms:created xsi:type="dcterms:W3CDTF">2020-05-18T09:54:05Z</dcterms:created>
  <dcterms:modified xsi:type="dcterms:W3CDTF">2020-05-18T11:40:21Z</dcterms:modified>
</cp:coreProperties>
</file>