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58"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smtClean="0"/>
              <a:t>SVM Results</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Accuracy</c:v>
                </c:pt>
              </c:strCache>
            </c:strRef>
          </c:tx>
          <c:spPr>
            <a:solidFill>
              <a:schemeClr val="accent1"/>
            </a:solidFill>
            <a:ln>
              <a:noFill/>
            </a:ln>
            <a:effectLst/>
          </c:spPr>
          <c:invertIfNegative val="0"/>
          <c:cat>
            <c:strRef>
              <c:f>Sheet1!$A$2:$A$10</c:f>
              <c:strCache>
                <c:ptCount val="9"/>
                <c:pt idx="0">
                  <c:v>Byte Count</c:v>
                </c:pt>
                <c:pt idx="1">
                  <c:v>File Sizes</c:v>
                </c:pt>
                <c:pt idx="2">
                  <c:v>ASM Operators</c:v>
                </c:pt>
                <c:pt idx="3">
                  <c:v>Section Count</c:v>
                </c:pt>
                <c:pt idx="4">
                  <c:v>File Sizes+Byte Count</c:v>
                </c:pt>
                <c:pt idx="5">
                  <c:v>File Size + Section Count</c:v>
                </c:pt>
                <c:pt idx="6">
                  <c:v>Byte Count + Section Count</c:v>
                </c:pt>
                <c:pt idx="7">
                  <c:v>Byte Count + File Size + Section Count</c:v>
                </c:pt>
                <c:pt idx="8">
                  <c:v>ASM Operators + Sectioon Count + File Size + Byte Count</c:v>
                </c:pt>
              </c:strCache>
            </c:strRef>
          </c:cat>
          <c:val>
            <c:numRef>
              <c:f>Sheet1!$B$2:$B$10</c:f>
              <c:numCache>
                <c:formatCode>General</c:formatCode>
                <c:ptCount val="9"/>
                <c:pt idx="0">
                  <c:v>78.03</c:v>
                </c:pt>
                <c:pt idx="1">
                  <c:v>99.75</c:v>
                </c:pt>
                <c:pt idx="2">
                  <c:v>74.37</c:v>
                </c:pt>
                <c:pt idx="3">
                  <c:v>67.180000000000007</c:v>
                </c:pt>
                <c:pt idx="4">
                  <c:v>99.75</c:v>
                </c:pt>
                <c:pt idx="5">
                  <c:v>86.35</c:v>
                </c:pt>
                <c:pt idx="6">
                  <c:v>79.23</c:v>
                </c:pt>
                <c:pt idx="7">
                  <c:v>86.48</c:v>
                </c:pt>
                <c:pt idx="8">
                  <c:v>85.74</c:v>
                </c:pt>
              </c:numCache>
            </c:numRef>
          </c:val>
          <c:extLst>
            <c:ext xmlns:c16="http://schemas.microsoft.com/office/drawing/2014/chart" uri="{C3380CC4-5D6E-409C-BE32-E72D297353CC}">
              <c16:uniqueId val="{00000000-5345-4900-A77C-F954490B84C0}"/>
            </c:ext>
          </c:extLst>
        </c:ser>
        <c:ser>
          <c:idx val="1"/>
          <c:order val="1"/>
          <c:tx>
            <c:strRef>
              <c:f>Sheet1!$C$1</c:f>
              <c:strCache>
                <c:ptCount val="1"/>
                <c:pt idx="0">
                  <c:v>Train Accuracy</c:v>
                </c:pt>
              </c:strCache>
            </c:strRef>
          </c:tx>
          <c:spPr>
            <a:solidFill>
              <a:schemeClr val="accent2"/>
            </a:solidFill>
            <a:ln>
              <a:noFill/>
            </a:ln>
            <a:effectLst/>
          </c:spPr>
          <c:invertIfNegative val="0"/>
          <c:cat>
            <c:strRef>
              <c:f>Sheet1!$A$2:$A$10</c:f>
              <c:strCache>
                <c:ptCount val="9"/>
                <c:pt idx="0">
                  <c:v>Byte Count</c:v>
                </c:pt>
                <c:pt idx="1">
                  <c:v>File Sizes</c:v>
                </c:pt>
                <c:pt idx="2">
                  <c:v>ASM Operators</c:v>
                </c:pt>
                <c:pt idx="3">
                  <c:v>Section Count</c:v>
                </c:pt>
                <c:pt idx="4">
                  <c:v>File Sizes+Byte Count</c:v>
                </c:pt>
                <c:pt idx="5">
                  <c:v>File Size + Section Count</c:v>
                </c:pt>
                <c:pt idx="6">
                  <c:v>Byte Count + Section Count</c:v>
                </c:pt>
                <c:pt idx="7">
                  <c:v>Byte Count + File Size + Section Count</c:v>
                </c:pt>
                <c:pt idx="8">
                  <c:v>ASM Operators + Sectioon Count + File Size + Byte Count</c:v>
                </c:pt>
              </c:strCache>
            </c:strRef>
          </c:cat>
          <c:val>
            <c:numRef>
              <c:f>Sheet1!$C$2:$C$10</c:f>
              <c:numCache>
                <c:formatCode>General</c:formatCode>
                <c:ptCount val="9"/>
                <c:pt idx="0">
                  <c:v>78.849999999999994</c:v>
                </c:pt>
                <c:pt idx="1">
                  <c:v>99.8</c:v>
                </c:pt>
                <c:pt idx="2">
                  <c:v>78.599999999999994</c:v>
                </c:pt>
                <c:pt idx="3">
                  <c:v>67.319999999999993</c:v>
                </c:pt>
                <c:pt idx="4">
                  <c:v>99.86</c:v>
                </c:pt>
                <c:pt idx="5">
                  <c:v>87.24</c:v>
                </c:pt>
                <c:pt idx="6">
                  <c:v>81.59</c:v>
                </c:pt>
                <c:pt idx="7">
                  <c:v>88.8</c:v>
                </c:pt>
                <c:pt idx="8">
                  <c:v>89.76</c:v>
                </c:pt>
              </c:numCache>
            </c:numRef>
          </c:val>
          <c:extLst>
            <c:ext xmlns:c16="http://schemas.microsoft.com/office/drawing/2014/chart" uri="{C3380CC4-5D6E-409C-BE32-E72D297353CC}">
              <c16:uniqueId val="{00000001-5345-4900-A77C-F954490B84C0}"/>
            </c:ext>
          </c:extLst>
        </c:ser>
        <c:dLbls>
          <c:showLegendKey val="0"/>
          <c:showVal val="0"/>
          <c:showCatName val="0"/>
          <c:showSerName val="0"/>
          <c:showPercent val="0"/>
          <c:showBubbleSize val="0"/>
        </c:dLbls>
        <c:gapWidth val="219"/>
        <c:overlap val="-27"/>
        <c:axId val="256312664"/>
        <c:axId val="256310696"/>
      </c:barChart>
      <c:catAx>
        <c:axId val="256312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6310696"/>
        <c:crosses val="autoZero"/>
        <c:auto val="1"/>
        <c:lblAlgn val="ctr"/>
        <c:lblOffset val="100"/>
        <c:noMultiLvlLbl val="0"/>
      </c:catAx>
      <c:valAx>
        <c:axId val="256310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63126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071BC4F-4FE7-4B04-B607-43859E76EF03}"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30D89A-9615-4806-8F86-10D7C85E17B2}" type="slidenum">
              <a:rPr lang="en-GB" smtClean="0"/>
              <a:t>‹#›</a:t>
            </a:fld>
            <a:endParaRPr lang="en-GB"/>
          </a:p>
        </p:txBody>
      </p:sp>
    </p:spTree>
    <p:extLst>
      <p:ext uri="{BB962C8B-B14F-4D97-AF65-F5344CB8AC3E}">
        <p14:creationId xmlns:p14="http://schemas.microsoft.com/office/powerpoint/2010/main" val="2541276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71BC4F-4FE7-4B04-B607-43859E76EF03}"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30D89A-9615-4806-8F86-10D7C85E17B2}" type="slidenum">
              <a:rPr lang="en-GB" smtClean="0"/>
              <a:t>‹#›</a:t>
            </a:fld>
            <a:endParaRPr lang="en-GB"/>
          </a:p>
        </p:txBody>
      </p:sp>
    </p:spTree>
    <p:extLst>
      <p:ext uri="{BB962C8B-B14F-4D97-AF65-F5344CB8AC3E}">
        <p14:creationId xmlns:p14="http://schemas.microsoft.com/office/powerpoint/2010/main" val="1785094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71BC4F-4FE7-4B04-B607-43859E76EF03}"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30D89A-9615-4806-8F86-10D7C85E17B2}" type="slidenum">
              <a:rPr lang="en-GB" smtClean="0"/>
              <a:t>‹#›</a:t>
            </a:fld>
            <a:endParaRPr lang="en-GB"/>
          </a:p>
        </p:txBody>
      </p:sp>
    </p:spTree>
    <p:extLst>
      <p:ext uri="{BB962C8B-B14F-4D97-AF65-F5344CB8AC3E}">
        <p14:creationId xmlns:p14="http://schemas.microsoft.com/office/powerpoint/2010/main" val="16306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071BC4F-4FE7-4B04-B607-43859E76EF03}"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30D89A-9615-4806-8F86-10D7C85E17B2}" type="slidenum">
              <a:rPr lang="en-GB" smtClean="0"/>
              <a:t>‹#›</a:t>
            </a:fld>
            <a:endParaRPr lang="en-GB"/>
          </a:p>
        </p:txBody>
      </p:sp>
    </p:spTree>
    <p:extLst>
      <p:ext uri="{BB962C8B-B14F-4D97-AF65-F5344CB8AC3E}">
        <p14:creationId xmlns:p14="http://schemas.microsoft.com/office/powerpoint/2010/main" val="268300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71BC4F-4FE7-4B04-B607-43859E76EF03}" type="datetimeFigureOut">
              <a:rPr lang="en-GB" smtClean="0"/>
              <a:t>18/05/2020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30D89A-9615-4806-8F86-10D7C85E17B2}" type="slidenum">
              <a:rPr lang="en-GB" smtClean="0"/>
              <a:t>‹#›</a:t>
            </a:fld>
            <a:endParaRPr lang="en-GB"/>
          </a:p>
        </p:txBody>
      </p:sp>
    </p:spTree>
    <p:extLst>
      <p:ext uri="{BB962C8B-B14F-4D97-AF65-F5344CB8AC3E}">
        <p14:creationId xmlns:p14="http://schemas.microsoft.com/office/powerpoint/2010/main" val="269337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071BC4F-4FE7-4B04-B607-43859E76EF03}" type="datetimeFigureOut">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30D89A-9615-4806-8F86-10D7C85E17B2}" type="slidenum">
              <a:rPr lang="en-GB" smtClean="0"/>
              <a:t>‹#›</a:t>
            </a:fld>
            <a:endParaRPr lang="en-GB"/>
          </a:p>
        </p:txBody>
      </p:sp>
    </p:spTree>
    <p:extLst>
      <p:ext uri="{BB962C8B-B14F-4D97-AF65-F5344CB8AC3E}">
        <p14:creationId xmlns:p14="http://schemas.microsoft.com/office/powerpoint/2010/main" val="166998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071BC4F-4FE7-4B04-B607-43859E76EF03}" type="datetimeFigureOut">
              <a:rPr lang="en-GB" smtClean="0"/>
              <a:t>18/05/2020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30D89A-9615-4806-8F86-10D7C85E17B2}" type="slidenum">
              <a:rPr lang="en-GB" smtClean="0"/>
              <a:t>‹#›</a:t>
            </a:fld>
            <a:endParaRPr lang="en-GB"/>
          </a:p>
        </p:txBody>
      </p:sp>
    </p:spTree>
    <p:extLst>
      <p:ext uri="{BB962C8B-B14F-4D97-AF65-F5344CB8AC3E}">
        <p14:creationId xmlns:p14="http://schemas.microsoft.com/office/powerpoint/2010/main" val="140611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071BC4F-4FE7-4B04-B607-43859E76EF03}" type="datetimeFigureOut">
              <a:rPr lang="en-GB" smtClean="0"/>
              <a:t>18/05/2020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30D89A-9615-4806-8F86-10D7C85E17B2}" type="slidenum">
              <a:rPr lang="en-GB" smtClean="0"/>
              <a:t>‹#›</a:t>
            </a:fld>
            <a:endParaRPr lang="en-GB"/>
          </a:p>
        </p:txBody>
      </p:sp>
    </p:spTree>
    <p:extLst>
      <p:ext uri="{BB962C8B-B14F-4D97-AF65-F5344CB8AC3E}">
        <p14:creationId xmlns:p14="http://schemas.microsoft.com/office/powerpoint/2010/main" val="272233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1BC4F-4FE7-4B04-B607-43859E76EF03}" type="datetimeFigureOut">
              <a:rPr lang="en-GB" smtClean="0"/>
              <a:t>18/05/2020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30D89A-9615-4806-8F86-10D7C85E17B2}" type="slidenum">
              <a:rPr lang="en-GB" smtClean="0"/>
              <a:t>‹#›</a:t>
            </a:fld>
            <a:endParaRPr lang="en-GB"/>
          </a:p>
        </p:txBody>
      </p:sp>
    </p:spTree>
    <p:extLst>
      <p:ext uri="{BB962C8B-B14F-4D97-AF65-F5344CB8AC3E}">
        <p14:creationId xmlns:p14="http://schemas.microsoft.com/office/powerpoint/2010/main" val="286905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71BC4F-4FE7-4B04-B607-43859E76EF03}" type="datetimeFigureOut">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30D89A-9615-4806-8F86-10D7C85E17B2}" type="slidenum">
              <a:rPr lang="en-GB" smtClean="0"/>
              <a:t>‹#›</a:t>
            </a:fld>
            <a:endParaRPr lang="en-GB"/>
          </a:p>
        </p:txBody>
      </p:sp>
    </p:spTree>
    <p:extLst>
      <p:ext uri="{BB962C8B-B14F-4D97-AF65-F5344CB8AC3E}">
        <p14:creationId xmlns:p14="http://schemas.microsoft.com/office/powerpoint/2010/main" val="121751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71BC4F-4FE7-4B04-B607-43859E76EF03}" type="datetimeFigureOut">
              <a:rPr lang="en-GB" smtClean="0"/>
              <a:t>18/05/2020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30D89A-9615-4806-8F86-10D7C85E17B2}" type="slidenum">
              <a:rPr lang="en-GB" smtClean="0"/>
              <a:t>‹#›</a:t>
            </a:fld>
            <a:endParaRPr lang="en-GB"/>
          </a:p>
        </p:txBody>
      </p:sp>
    </p:spTree>
    <p:extLst>
      <p:ext uri="{BB962C8B-B14F-4D97-AF65-F5344CB8AC3E}">
        <p14:creationId xmlns:p14="http://schemas.microsoft.com/office/powerpoint/2010/main" val="2089020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1BC4F-4FE7-4B04-B607-43859E76EF03}" type="datetimeFigureOut">
              <a:rPr lang="en-GB" smtClean="0"/>
              <a:t>18/05/2020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0D89A-9615-4806-8F86-10D7C85E17B2}" type="slidenum">
              <a:rPr lang="en-GB" smtClean="0"/>
              <a:t>‹#›</a:t>
            </a:fld>
            <a:endParaRPr lang="en-GB"/>
          </a:p>
        </p:txBody>
      </p:sp>
    </p:spTree>
    <p:extLst>
      <p:ext uri="{BB962C8B-B14F-4D97-AF65-F5344CB8AC3E}">
        <p14:creationId xmlns:p14="http://schemas.microsoft.com/office/powerpoint/2010/main" val="1512012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A comparative Study of Malware Classification using Machine Learning Techniques</a:t>
            </a:r>
            <a:endParaRPr lang="en-GB" dirty="0"/>
          </a:p>
        </p:txBody>
      </p:sp>
      <p:sp>
        <p:nvSpPr>
          <p:cNvPr id="3" name="Subtitle 2"/>
          <p:cNvSpPr>
            <a:spLocks noGrp="1"/>
          </p:cNvSpPr>
          <p:nvPr>
            <p:ph type="subTitle" idx="1"/>
          </p:nvPr>
        </p:nvSpPr>
        <p:spPr/>
        <p:txBody>
          <a:bodyPr/>
          <a:lstStyle/>
          <a:p>
            <a:r>
              <a:rPr lang="en-GB" dirty="0" smtClean="0"/>
              <a:t>Support Vector Machine</a:t>
            </a:r>
            <a:endParaRPr lang="en-GB" dirty="0"/>
          </a:p>
        </p:txBody>
      </p:sp>
    </p:spTree>
    <p:extLst>
      <p:ext uri="{BB962C8B-B14F-4D97-AF65-F5344CB8AC3E}">
        <p14:creationId xmlns:p14="http://schemas.microsoft.com/office/powerpoint/2010/main" val="200889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Support Vector Machine</a:t>
            </a:r>
            <a:endParaRPr lang="en-GB" dirty="0"/>
          </a:p>
        </p:txBody>
      </p:sp>
      <p:sp>
        <p:nvSpPr>
          <p:cNvPr id="3" name="Content Placeholder 2"/>
          <p:cNvSpPr>
            <a:spLocks noGrp="1"/>
          </p:cNvSpPr>
          <p:nvPr>
            <p:ph idx="1"/>
          </p:nvPr>
        </p:nvSpPr>
        <p:spPr/>
        <p:txBody>
          <a:bodyPr>
            <a:normAutofit fontScale="85000" lnSpcReduction="20000"/>
          </a:bodyPr>
          <a:lstStyle/>
          <a:p>
            <a:r>
              <a:rPr lang="en-US" dirty="0" smtClean="0"/>
              <a:t>Support-vector machines </a:t>
            </a:r>
            <a:r>
              <a:rPr lang="en-US" dirty="0"/>
              <a:t>are supervised learning models with associated learning algorithms that analyze data used for classification and regression analysis. Given a set of training examples, each marked as belonging to one or the other of two categories, an SVM training algorithm builds a model that assigns new examples to one category or the other, making it a non-probabilistic binary linear classifier (although methods such as Platt scaling exist to use SVM in a probabilistic classification setting). </a:t>
            </a:r>
            <a:endParaRPr lang="en-US" dirty="0" smtClean="0"/>
          </a:p>
          <a:p>
            <a:r>
              <a:rPr lang="en-US" dirty="0" smtClean="0"/>
              <a:t>A </a:t>
            </a:r>
            <a:r>
              <a:rPr lang="en-US" dirty="0"/>
              <a:t>SVM model is a representation of the examples as points in space, mapped so that the examples of the separate categories are divided by a clear gap that is as wide as possible. New examples are then mapped into that same space and predicted to belong to a category based on the side of the gap on which they fall</a:t>
            </a:r>
            <a:r>
              <a:rPr lang="en-US" dirty="0" smtClean="0"/>
              <a:t>.</a:t>
            </a:r>
          </a:p>
          <a:p>
            <a:r>
              <a:rPr lang="en-US" dirty="0"/>
              <a:t>The support-vector </a:t>
            </a:r>
            <a:r>
              <a:rPr lang="en-US" dirty="0" smtClean="0"/>
              <a:t>clustering </a:t>
            </a:r>
            <a:r>
              <a:rPr lang="en-US" dirty="0"/>
              <a:t>algorithm, created by </a:t>
            </a:r>
            <a:r>
              <a:rPr lang="en-US" dirty="0" err="1"/>
              <a:t>Hava</a:t>
            </a:r>
            <a:r>
              <a:rPr lang="en-US" dirty="0"/>
              <a:t> </a:t>
            </a:r>
            <a:r>
              <a:rPr lang="en-US" dirty="0" err="1"/>
              <a:t>Siegelmann</a:t>
            </a:r>
            <a:r>
              <a:rPr lang="en-US" dirty="0"/>
              <a:t> and Vladimir </a:t>
            </a:r>
            <a:r>
              <a:rPr lang="en-US" dirty="0" err="1"/>
              <a:t>Vapnik</a:t>
            </a:r>
            <a:r>
              <a:rPr lang="en-US" dirty="0"/>
              <a:t>, applies the statistics of support vectors, developed in the support vector machines algorithm, to categorize unlabeled data, and is one of the most widely used clustering algorithms in industrial applications.</a:t>
            </a:r>
            <a:endParaRPr lang="en-GB" dirty="0" smtClean="0"/>
          </a:p>
        </p:txBody>
      </p:sp>
    </p:spTree>
    <p:extLst>
      <p:ext uri="{BB962C8B-B14F-4D97-AF65-F5344CB8AC3E}">
        <p14:creationId xmlns:p14="http://schemas.microsoft.com/office/powerpoint/2010/main" val="2290738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SVM with </a:t>
            </a:r>
            <a:r>
              <a:rPr lang="en-GB" dirty="0" err="1" smtClean="0"/>
              <a:t>Scikit</a:t>
            </a:r>
            <a:r>
              <a:rPr lang="en-GB" dirty="0" smtClean="0"/>
              <a:t>-learn</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r>
                  <a:rPr lang="en-GB" dirty="0" smtClean="0"/>
                  <a:t>We’re using </a:t>
                </a:r>
                <a:r>
                  <a:rPr lang="en-GB" dirty="0" err="1" smtClean="0"/>
                  <a:t>Scikit</a:t>
                </a:r>
                <a:r>
                  <a:rPr lang="en-GB" dirty="0" smtClean="0"/>
                  <a:t>-learn library’s SVM for our predictions over SVC (Support Vector Classifier).</a:t>
                </a:r>
              </a:p>
              <a:p>
                <a:r>
                  <a:rPr lang="en-GB" dirty="0" smtClean="0"/>
                  <a:t>This algorithm needs a Regularization parameter C, </a:t>
                </a:r>
                <a:r>
                  <a:rPr lang="en-US" dirty="0" smtClean="0"/>
                  <a:t>the </a:t>
                </a:r>
                <a:r>
                  <a:rPr lang="en-US" dirty="0"/>
                  <a:t>strength of the regularization is inversely proportional to C. Must be strictly positive. The penalty is a squared l2 </a:t>
                </a:r>
                <a:r>
                  <a:rPr lang="en-US" dirty="0" smtClean="0"/>
                  <a:t>penalty we use C=1.0</a:t>
                </a:r>
              </a:p>
              <a:p>
                <a:pPr marL="0" indent="0">
                  <a:buNone/>
                </a:pPr>
                <a:endParaRPr lang="en-US" dirty="0" smtClean="0"/>
              </a:p>
              <a:p>
                <a:r>
                  <a:rPr lang="en-US" dirty="0" smtClean="0"/>
                  <a:t> </a:t>
                </a:r>
                <a:r>
                  <a:rPr lang="en-US" dirty="0"/>
                  <a:t>To keep the computational load reasonable, the mappings used by SVM schemes are designed to ensure that dot products of pairs of input data vectors may be computed easily in terms of the variables in the original space, by defining them in terms of a kernel </a:t>
                </a:r>
                <a:r>
                  <a:rPr lang="en-US" dirty="0" smtClean="0"/>
                  <a:t>function selected </a:t>
                </a:r>
                <a:r>
                  <a:rPr lang="en-US" dirty="0"/>
                  <a:t>to suit the </a:t>
                </a:r>
                <a:r>
                  <a:rPr lang="en-US" dirty="0" smtClean="0"/>
                  <a:t>problem. </a:t>
                </a:r>
              </a:p>
              <a:p>
                <a:pPr marL="0" indent="0">
                  <a:buNone/>
                </a:pPr>
                <a:r>
                  <a:rPr lang="en-US" dirty="0"/>
                  <a:t>	</a:t>
                </a:r>
                <a:r>
                  <a:rPr lang="en-US" dirty="0" smtClean="0"/>
                  <a:t>Here we’ve used </a:t>
                </a:r>
                <a:r>
                  <a:rPr lang="en-GB" i="1" dirty="0"/>
                  <a:t>Radial Basis Function</a:t>
                </a:r>
                <a:r>
                  <a:rPr lang="en-GB" dirty="0"/>
                  <a:t> (RBF</a:t>
                </a:r>
                <a:r>
                  <a:rPr lang="en-GB" dirty="0" smtClean="0"/>
                  <a:t>) kernel</a:t>
                </a:r>
                <a:r>
                  <a:rPr lang="en-US" dirty="0" smtClean="0"/>
                  <a:t> that is mathematically defined as:</a:t>
                </a:r>
              </a:p>
              <a:p>
                <a:pPr marL="0" indent="0">
                  <a:buNone/>
                </a:pPr>
                <a:r>
                  <a:rPr lang="en-US" dirty="0" smtClean="0"/>
                  <a:t>		</a:t>
                </a:r>
                <a:r>
                  <a:rPr lang="en-US" dirty="0"/>
                  <a:t>	</a:t>
                </a:r>
                <a:r>
                  <a:rPr lang="en-US" dirty="0" smtClean="0"/>
                  <a:t>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φ</m:t>
                    </m:r>
                    <m:r>
                      <a:rPr lang="en-GB" b="0" i="0"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𝓍</m:t>
                    </m:r>
                    <m:r>
                      <a:rPr lang="en-GB" i="1">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𝓍</m:t>
                        </m:r>
                      </m:e>
                      <m:sup>
                        <m:r>
                          <a:rPr lang="en-GB" i="1">
                            <a:latin typeface="Cambria Math" panose="02040503050406030204" pitchFamily="18" charset="0"/>
                            <a:ea typeface="Cambria Math" panose="02040503050406030204" pitchFamily="18" charset="0"/>
                          </a:rPr>
                          <m:t>′</m:t>
                        </m:r>
                      </m:sup>
                    </m:sSup>
                    <m:r>
                      <a:rPr lang="en-GB" b="0" i="0" smtClean="0">
                        <a:latin typeface="Cambria Math" panose="02040503050406030204" pitchFamily="18" charset="0"/>
                        <a:ea typeface="Cambria Math" panose="02040503050406030204" pitchFamily="18" charset="0"/>
                      </a:rPr>
                      <m:t>)</m:t>
                    </m:r>
                    <m:r>
                      <a:rPr lang="en-GB" b="0" i="0" smtClean="0">
                        <a:latin typeface="Cambria Math" panose="02040503050406030204" pitchFamily="18" charset="0"/>
                      </a:rPr>
                      <m:t>=</m:t>
                    </m:r>
                    <m:sSup>
                      <m:sSupPr>
                        <m:ctrlPr>
                          <a:rPr lang="en-US"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ea typeface="Cambria Math" panose="02040503050406030204" pitchFamily="18" charset="0"/>
                          </a:rPr>
                          <m:t>|</m:t>
                        </m:r>
                        <m:d>
                          <m:dPr>
                            <m:begChr m:val="|"/>
                            <m:endChr m:val="|"/>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𝓍</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𝓍</m:t>
                                </m:r>
                              </m:e>
                              <m:sup>
                                <m:r>
                                  <a:rPr lang="en-GB" b="0" i="1" smtClean="0">
                                    <a:latin typeface="Cambria Math" panose="02040503050406030204" pitchFamily="18" charset="0"/>
                                    <a:ea typeface="Cambria Math" panose="02040503050406030204" pitchFamily="18" charset="0"/>
                                  </a:rPr>
                                  <m:t>′</m:t>
                                </m:r>
                              </m:sup>
                            </m:sSup>
                          </m:e>
                        </m:d>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m:t>
                            </m:r>
                          </m:e>
                          <m:sup>
                            <m:r>
                              <a:rPr lang="en-GB" b="0" i="1" smtClean="0">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rPr>
                          <m:t>)</m:t>
                        </m:r>
                      </m:sup>
                    </m:sSup>
                  </m:oMath>
                </a14:m>
                <a:endParaRPr lang="en-GB" dirty="0" smtClean="0"/>
              </a:p>
              <a:p>
                <a:pPr marL="0" indent="0">
                  <a:buNone/>
                </a:pPr>
                <a:r>
                  <a:rPr lang="en-US" dirty="0" smtClean="0"/>
                  <a:t>	where </a:t>
                </a:r>
                <a:r>
                  <a:rPr lang="en-US" dirty="0" smtClean="0">
                    <a:latin typeface="Garamond" panose="02020404030301010803"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𝛾</m:t>
                    </m:r>
                  </m:oMath>
                </a14:m>
                <a:r>
                  <a:rPr lang="en-US" dirty="0" smtClean="0"/>
                  <a:t> </a:t>
                </a:r>
                <a:r>
                  <a:rPr lang="en-US" dirty="0"/>
                  <a:t>is specified by parameter gamma, must be greater than </a:t>
                </a:r>
                <a:r>
                  <a:rPr lang="en-US" dirty="0" smtClean="0"/>
                  <a:t>0. We used gamma in the function parameter equals to ‘scale’ which specifies value for gamma in kernel function as:</a:t>
                </a:r>
              </a:p>
              <a:p>
                <a:pPr marL="0" indent="0">
                  <a:buNone/>
                </a:pPr>
                <a:endParaRPr lang="en-US"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ea typeface="Cambria Math" panose="02040503050406030204" pitchFamily="18" charset="0"/>
                        </a:rPr>
                        <m:t>=</m:t>
                      </m:r>
                      <m:r>
                        <m:rPr>
                          <m:nor/>
                        </m:rPr>
                        <a:rPr lang="en-US"/>
                        <m:t>1 / (</m:t>
                      </m:r>
                      <m:r>
                        <m:rPr>
                          <m:nor/>
                        </m:rPr>
                        <a:rPr lang="en-US"/>
                        <m:t>n</m:t>
                      </m:r>
                      <m:r>
                        <m:rPr>
                          <m:nor/>
                        </m:rPr>
                        <a:rPr lang="en-US"/>
                        <m:t>_</m:t>
                      </m:r>
                      <m:r>
                        <m:rPr>
                          <m:nor/>
                        </m:rPr>
                        <a:rPr lang="en-US"/>
                        <m:t>features</m:t>
                      </m:r>
                      <m:r>
                        <m:rPr>
                          <m:nor/>
                        </m:rPr>
                        <a:rPr lang="en-US"/>
                        <m:t> * </m:t>
                      </m:r>
                      <m:r>
                        <m:rPr>
                          <m:nor/>
                        </m:rPr>
                        <a:rPr lang="en-US"/>
                        <m:t>X</m:t>
                      </m:r>
                      <m:r>
                        <m:rPr>
                          <m:nor/>
                        </m:rPr>
                        <a:rPr lang="en-US"/>
                        <m:t>.</m:t>
                      </m:r>
                      <m:r>
                        <m:rPr>
                          <m:nor/>
                        </m:rPr>
                        <a:rPr lang="en-US"/>
                        <m:t>var</m:t>
                      </m:r>
                      <m:r>
                        <m:rPr>
                          <m:nor/>
                        </m:rPr>
                        <a:rPr lang="en-US"/>
                        <m:t>())</m:t>
                      </m:r>
                    </m:oMath>
                  </m:oMathPara>
                </a14:m>
                <a:endParaRPr lang="en-GB"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38" t="-2521" r="-522"/>
                </a:stretch>
              </a:blipFill>
            </p:spPr>
            <p:txBody>
              <a:bodyPr/>
              <a:lstStyle/>
              <a:p>
                <a:r>
                  <a:rPr lang="en-GB">
                    <a:noFill/>
                  </a:rPr>
                  <a:t> </a:t>
                </a:r>
              </a:p>
            </p:txBody>
          </p:sp>
        </mc:Fallback>
      </mc:AlternateContent>
    </p:spTree>
    <p:extLst>
      <p:ext uri="{BB962C8B-B14F-4D97-AF65-F5344CB8AC3E}">
        <p14:creationId xmlns:p14="http://schemas.microsoft.com/office/powerpoint/2010/main" val="1840577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Parameter C</a:t>
            </a:r>
            <a:endParaRPr lang="en-GB" dirty="0"/>
          </a:p>
        </p:txBody>
      </p:sp>
      <p:sp>
        <p:nvSpPr>
          <p:cNvPr id="3" name="Content Placeholder 2"/>
          <p:cNvSpPr>
            <a:spLocks noGrp="1"/>
          </p:cNvSpPr>
          <p:nvPr>
            <p:ph idx="1"/>
          </p:nvPr>
        </p:nvSpPr>
        <p:spPr/>
        <p:txBody>
          <a:bodyPr/>
          <a:lstStyle/>
          <a:p>
            <a:r>
              <a:rPr lang="en-US" dirty="0"/>
              <a:t>The C parameter trades off correct classification of training examples against maximization of the decision function’s margin. For larger values of C, a smaller margin will be accepted if the decision function is better at classifying all training points correctly. A lower C will encourage a larger margin, therefore a simpler decision function, at the cost of training accuracy. In other </a:t>
            </a:r>
            <a:r>
              <a:rPr lang="en-US" dirty="0" err="1"/>
              <a:t>words``C</a:t>
            </a:r>
            <a:r>
              <a:rPr lang="en-US" dirty="0"/>
              <a:t>`` behaves as a regularization parameter in the SVM.</a:t>
            </a:r>
            <a:endParaRPr lang="en-GB" dirty="0"/>
          </a:p>
        </p:txBody>
      </p:sp>
    </p:spTree>
    <p:extLst>
      <p:ext uri="{BB962C8B-B14F-4D97-AF65-F5344CB8AC3E}">
        <p14:creationId xmlns:p14="http://schemas.microsoft.com/office/powerpoint/2010/main" val="290007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Parameter Gamma</a:t>
            </a:r>
            <a:endParaRPr lang="en-GB" dirty="0"/>
          </a:p>
        </p:txBody>
      </p:sp>
      <p:sp>
        <p:nvSpPr>
          <p:cNvPr id="3" name="Content Placeholder 2"/>
          <p:cNvSpPr>
            <a:spLocks noGrp="1"/>
          </p:cNvSpPr>
          <p:nvPr>
            <p:ph idx="1"/>
          </p:nvPr>
        </p:nvSpPr>
        <p:spPr/>
        <p:txBody>
          <a:bodyPr>
            <a:normAutofit/>
          </a:bodyPr>
          <a:lstStyle/>
          <a:p>
            <a:r>
              <a:rPr lang="en-US" dirty="0"/>
              <a:t>Intuitively, the gamma parameter defines how far the influence of a single training example reaches, with low values meaning ‘far’ and high values meaning ‘close’. The gamma parameters can be seen as the inverse of the radius of influence of samples selected by the model as support vectors.</a:t>
            </a:r>
            <a:endParaRPr lang="en-GB" dirty="0"/>
          </a:p>
        </p:txBody>
      </p:sp>
    </p:spTree>
    <p:extLst>
      <p:ext uri="{BB962C8B-B14F-4D97-AF65-F5344CB8AC3E}">
        <p14:creationId xmlns:p14="http://schemas.microsoft.com/office/powerpoint/2010/main" val="355838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of Support Vector Machine</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We used following combinations of the features in our </a:t>
            </a:r>
            <a:r>
              <a:rPr lang="en-GB" dirty="0" smtClean="0"/>
              <a:t>SVM to </a:t>
            </a:r>
            <a:r>
              <a:rPr lang="en-GB" dirty="0" smtClean="0"/>
              <a:t>train and test with 70-30 percent train-test split respectively. With test/train accuracies as</a:t>
            </a:r>
            <a:r>
              <a:rPr lang="en-GB" dirty="0" smtClean="0"/>
              <a:t>:</a:t>
            </a:r>
          </a:p>
          <a:p>
            <a:pPr marL="0" indent="0">
              <a:buNone/>
            </a:pPr>
            <a:r>
              <a:rPr lang="en-GB" dirty="0" smtClean="0"/>
              <a:t>    Feature(s)							test accuracy / train accuracy</a:t>
            </a:r>
            <a:endParaRPr lang="en-GB" dirty="0" smtClean="0"/>
          </a:p>
          <a:p>
            <a:r>
              <a:rPr lang="en-GB" dirty="0" smtClean="0"/>
              <a:t>File Sizes: </a:t>
            </a:r>
            <a:r>
              <a:rPr lang="en-GB" dirty="0" smtClean="0"/>
              <a:t>								99.75</a:t>
            </a:r>
            <a:r>
              <a:rPr lang="en-GB" dirty="0" smtClean="0"/>
              <a:t>% / 99.8%</a:t>
            </a:r>
          </a:p>
          <a:p>
            <a:r>
              <a:rPr lang="en-GB" dirty="0" smtClean="0"/>
              <a:t>Byte Counts: </a:t>
            </a:r>
            <a:r>
              <a:rPr lang="en-GB" dirty="0" smtClean="0"/>
              <a:t>								78.03</a:t>
            </a:r>
            <a:r>
              <a:rPr lang="en-GB" dirty="0" smtClean="0"/>
              <a:t>% / 78.85%</a:t>
            </a:r>
          </a:p>
          <a:p>
            <a:r>
              <a:rPr lang="en-GB" dirty="0" smtClean="0"/>
              <a:t>Sections Counts: </a:t>
            </a:r>
            <a:r>
              <a:rPr lang="en-GB" dirty="0" smtClean="0"/>
              <a:t>							67.18</a:t>
            </a:r>
            <a:r>
              <a:rPr lang="en-GB" dirty="0" smtClean="0"/>
              <a:t>% / 67.32%</a:t>
            </a:r>
          </a:p>
          <a:p>
            <a:r>
              <a:rPr lang="en-GB" dirty="0" smtClean="0"/>
              <a:t>ASM Operators: </a:t>
            </a:r>
            <a:r>
              <a:rPr lang="en-GB" dirty="0" smtClean="0"/>
              <a:t>							74.37</a:t>
            </a:r>
            <a:r>
              <a:rPr lang="en-GB" dirty="0" smtClean="0"/>
              <a:t>% / 78.60%</a:t>
            </a:r>
          </a:p>
          <a:p>
            <a:r>
              <a:rPr lang="en-GB" dirty="0" smtClean="0"/>
              <a:t>File Sizes + Byte Counts: </a:t>
            </a:r>
            <a:r>
              <a:rPr lang="en-GB" dirty="0" smtClean="0"/>
              <a:t>						99.75</a:t>
            </a:r>
            <a:r>
              <a:rPr lang="en-GB" dirty="0" smtClean="0"/>
              <a:t>% / 99.86%</a:t>
            </a:r>
          </a:p>
          <a:p>
            <a:r>
              <a:rPr lang="en-GB" dirty="0" smtClean="0"/>
              <a:t>File Sizes + Section Counts: </a:t>
            </a:r>
            <a:r>
              <a:rPr lang="en-GB" dirty="0" smtClean="0"/>
              <a:t>						86.35</a:t>
            </a:r>
            <a:r>
              <a:rPr lang="en-GB" dirty="0" smtClean="0"/>
              <a:t>% / 87.24%</a:t>
            </a:r>
          </a:p>
          <a:p>
            <a:r>
              <a:rPr lang="en-GB" dirty="0" smtClean="0"/>
              <a:t>Byte Counts + Section Counts: </a:t>
            </a:r>
            <a:r>
              <a:rPr lang="en-GB" dirty="0" smtClean="0"/>
              <a:t>						79.23</a:t>
            </a:r>
            <a:r>
              <a:rPr lang="en-GB" dirty="0" smtClean="0"/>
              <a:t>% / 81.59%</a:t>
            </a:r>
          </a:p>
          <a:p>
            <a:r>
              <a:rPr lang="en-GB" dirty="0" smtClean="0"/>
              <a:t>Byte Counts + File Sizes + Section Counts: </a:t>
            </a:r>
            <a:r>
              <a:rPr lang="en-GB" dirty="0" smtClean="0"/>
              <a:t>					86.48</a:t>
            </a:r>
            <a:r>
              <a:rPr lang="en-GB" dirty="0" smtClean="0"/>
              <a:t>% / 88.80%</a:t>
            </a:r>
          </a:p>
          <a:p>
            <a:r>
              <a:rPr lang="en-GB" dirty="0" smtClean="0"/>
              <a:t>File Sizes + Byte Counts+ Section Counts + ASM Operators: </a:t>
            </a:r>
            <a:r>
              <a:rPr lang="en-GB" smtClean="0"/>
              <a:t>			85.74</a:t>
            </a:r>
            <a:r>
              <a:rPr lang="en-GB" dirty="0" smtClean="0"/>
              <a:t>% / 89.76%</a:t>
            </a:r>
            <a:endParaRPr lang="en-GB" dirty="0"/>
          </a:p>
        </p:txBody>
      </p:sp>
    </p:spTree>
    <p:extLst>
      <p:ext uri="{BB962C8B-B14F-4D97-AF65-F5344CB8AC3E}">
        <p14:creationId xmlns:p14="http://schemas.microsoft.com/office/powerpoint/2010/main" val="3042882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SVM Results Chart View</a:t>
            </a:r>
            <a:br>
              <a:rPr lang="en-GB" dirty="0" smtClean="0"/>
            </a:b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7463603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49755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496</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Garamond</vt:lpstr>
      <vt:lpstr>Office Theme</vt:lpstr>
      <vt:lpstr>A comparative Study of Malware Classification using Machine Learning Techniques</vt:lpstr>
      <vt:lpstr>Support Vector Machine</vt:lpstr>
      <vt:lpstr>SVM with Scikit-learn</vt:lpstr>
      <vt:lpstr>Parameter C</vt:lpstr>
      <vt:lpstr>Parameter Gamma</vt:lpstr>
      <vt:lpstr>Results of Support Vector Machine</vt:lpstr>
      <vt:lpstr>SVM Results Chart View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Malware Classification using Machine Learning Techniques</dc:title>
  <dc:creator>Sajjad Ali</dc:creator>
  <cp:lastModifiedBy>Sajjad Ali</cp:lastModifiedBy>
  <cp:revision>19</cp:revision>
  <dcterms:created xsi:type="dcterms:W3CDTF">2020-05-18T09:54:05Z</dcterms:created>
  <dcterms:modified xsi:type="dcterms:W3CDTF">2020-05-18T16:46:22Z</dcterms:modified>
</cp:coreProperties>
</file>