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6"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727" autoAdjust="0"/>
  </p:normalViewPr>
  <p:slideViewPr>
    <p:cSldViewPr snapToGrid="0">
      <p:cViewPr varScale="1">
        <p:scale>
          <a:sx n="52" d="100"/>
          <a:sy n="52" d="100"/>
        </p:scale>
        <p:origin x="14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Babatunde Salau" userId="bc4f9273-0a7a-465c-a314-b882bf83d5a4" providerId="ADAL" clId="{429BDC12-68F5-4DEC-9DF9-1A18FDF5C17C}"/>
    <pc:docChg chg="custSel addSld modSld">
      <pc:chgData name="Abdullah Babatunde Salau" userId="bc4f9273-0a7a-465c-a314-b882bf83d5a4" providerId="ADAL" clId="{429BDC12-68F5-4DEC-9DF9-1A18FDF5C17C}" dt="2021-09-22T19:50:40.865" v="197" actId="14100"/>
      <pc:docMkLst>
        <pc:docMk/>
      </pc:docMkLst>
      <pc:sldChg chg="modNotesTx">
        <pc:chgData name="Abdullah Babatunde Salau" userId="bc4f9273-0a7a-465c-a314-b882bf83d5a4" providerId="ADAL" clId="{429BDC12-68F5-4DEC-9DF9-1A18FDF5C17C}" dt="2021-09-22T19:36:15.951" v="7" actId="113"/>
        <pc:sldMkLst>
          <pc:docMk/>
          <pc:sldMk cId="2704420591" sldId="259"/>
        </pc:sldMkLst>
      </pc:sldChg>
      <pc:sldChg chg="modNotesTx">
        <pc:chgData name="Abdullah Babatunde Salau" userId="bc4f9273-0a7a-465c-a314-b882bf83d5a4" providerId="ADAL" clId="{429BDC12-68F5-4DEC-9DF9-1A18FDF5C17C}" dt="2021-09-22T19:38:07.530" v="8" actId="113"/>
        <pc:sldMkLst>
          <pc:docMk/>
          <pc:sldMk cId="632375413" sldId="261"/>
        </pc:sldMkLst>
      </pc:sldChg>
      <pc:sldChg chg="modNotesTx">
        <pc:chgData name="Abdullah Babatunde Salau" userId="bc4f9273-0a7a-465c-a314-b882bf83d5a4" providerId="ADAL" clId="{429BDC12-68F5-4DEC-9DF9-1A18FDF5C17C}" dt="2021-09-22T19:39:46.703" v="45" actId="20577"/>
        <pc:sldMkLst>
          <pc:docMk/>
          <pc:sldMk cId="666089987" sldId="264"/>
        </pc:sldMkLst>
      </pc:sldChg>
      <pc:sldChg chg="modNotesTx">
        <pc:chgData name="Abdullah Babatunde Salau" userId="bc4f9273-0a7a-465c-a314-b882bf83d5a4" providerId="ADAL" clId="{429BDC12-68F5-4DEC-9DF9-1A18FDF5C17C}" dt="2021-09-22T19:40:51.652" v="148" actId="20577"/>
        <pc:sldMkLst>
          <pc:docMk/>
          <pc:sldMk cId="736931227" sldId="266"/>
        </pc:sldMkLst>
      </pc:sldChg>
      <pc:sldChg chg="modNotesTx">
        <pc:chgData name="Abdullah Babatunde Salau" userId="bc4f9273-0a7a-465c-a314-b882bf83d5a4" providerId="ADAL" clId="{429BDC12-68F5-4DEC-9DF9-1A18FDF5C17C}" dt="2021-09-22T19:41:28.225" v="193" actId="20577"/>
        <pc:sldMkLst>
          <pc:docMk/>
          <pc:sldMk cId="2647720903" sldId="268"/>
        </pc:sldMkLst>
      </pc:sldChg>
      <pc:sldChg chg="addSp modSp add mod">
        <pc:chgData name="Abdullah Babatunde Salau" userId="bc4f9273-0a7a-465c-a314-b882bf83d5a4" providerId="ADAL" clId="{429BDC12-68F5-4DEC-9DF9-1A18FDF5C17C}" dt="2021-09-22T19:50:40.865" v="197" actId="14100"/>
        <pc:sldMkLst>
          <pc:docMk/>
          <pc:sldMk cId="895259155" sldId="276"/>
        </pc:sldMkLst>
        <pc:picChg chg="add mod">
          <ac:chgData name="Abdullah Babatunde Salau" userId="bc4f9273-0a7a-465c-a314-b882bf83d5a4" providerId="ADAL" clId="{429BDC12-68F5-4DEC-9DF9-1A18FDF5C17C}" dt="2021-09-22T19:50:40.865" v="197" actId="14100"/>
          <ac:picMkLst>
            <pc:docMk/>
            <pc:sldMk cId="895259155" sldId="276"/>
            <ac:picMk id="4" creationId="{C5BD3F2C-C528-4F56-B0CC-F29A30C3204E}"/>
          </ac:picMkLst>
        </pc:picChg>
      </pc:sldChg>
    </pc:docChg>
  </pc:docChgLst>
  <pc:docChgLst>
    <pc:chgData name="Abdullah Babatunde Salau" userId="bc4f9273-0a7a-465c-a314-b882bf83d5a4" providerId="ADAL" clId="{C9FDA861-39D8-4E5F-8B2B-1479F71346CB}"/>
    <pc:docChg chg="modSld">
      <pc:chgData name="Abdullah Babatunde Salau" userId="bc4f9273-0a7a-465c-a314-b882bf83d5a4" providerId="ADAL" clId="{C9FDA861-39D8-4E5F-8B2B-1479F71346CB}" dt="2021-12-09T09:46:11.776" v="0" actId="20577"/>
      <pc:docMkLst>
        <pc:docMk/>
      </pc:docMkLst>
      <pc:sldChg chg="modSp mod">
        <pc:chgData name="Abdullah Babatunde Salau" userId="bc4f9273-0a7a-465c-a314-b882bf83d5a4" providerId="ADAL" clId="{C9FDA861-39D8-4E5F-8B2B-1479F71346CB}" dt="2021-12-09T09:46:11.776" v="0" actId="20577"/>
        <pc:sldMkLst>
          <pc:docMk/>
          <pc:sldMk cId="2704420591" sldId="259"/>
        </pc:sldMkLst>
        <pc:spChg chg="mod">
          <ac:chgData name="Abdullah Babatunde Salau" userId="bc4f9273-0a7a-465c-a314-b882bf83d5a4" providerId="ADAL" clId="{C9FDA861-39D8-4E5F-8B2B-1479F71346CB}" dt="2021-12-09T09:46:11.776" v="0" actId="20577"/>
          <ac:spMkLst>
            <pc:docMk/>
            <pc:sldMk cId="2704420591" sldId="259"/>
            <ac:spMk id="3" creationId="{6F5C8FC4-5654-4D72-AC9F-42F646CEAC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BA040-EAFA-4CC2-8CBC-1B992D09985D}"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5ABCF-8B26-4D64-9747-1704924CAA27}" type="slidenum">
              <a:rPr lang="en-US" smtClean="0"/>
              <a:t>‹#›</a:t>
            </a:fld>
            <a:endParaRPr lang="en-US"/>
          </a:p>
        </p:txBody>
      </p:sp>
    </p:spTree>
    <p:extLst>
      <p:ext uri="{BB962C8B-B14F-4D97-AF65-F5344CB8AC3E}">
        <p14:creationId xmlns:p14="http://schemas.microsoft.com/office/powerpoint/2010/main" val="2339099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is a program containing estimation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models designed to predict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whether or not a particular stock is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worth buying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ie</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its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value will increase</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the end of a year based on numerous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financial indicators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that act as the model’s independent variables. The program includes multiple binary classification algorithms for prediction, but also showcases algorithm performance results to determine which model works best with an existing dataset that includes stock information from 2014-2018. </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457200">
              <a:lnSpc>
                <a:spcPct val="200000"/>
              </a:lnSpc>
              <a:spcBef>
                <a:spcPts val="0"/>
              </a:spcBef>
              <a:spcAft>
                <a:spcPts val="0"/>
              </a:spcAft>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also contains models to predict one of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the nominal financial indicators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included in the dataset. Similar to the binary classification problem,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Stockify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also includes the algorithm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performance results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for each model designed to predict the nominal financial indicator to determine the </a:t>
            </a: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highest performing algorithm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2</a:t>
            </a:fld>
            <a:endParaRPr lang="en-US"/>
          </a:p>
        </p:txBody>
      </p:sp>
    </p:spTree>
    <p:extLst>
      <p:ext uri="{BB962C8B-B14F-4D97-AF65-F5344CB8AC3E}">
        <p14:creationId xmlns:p14="http://schemas.microsoft.com/office/powerpoint/2010/main" val="1651874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19</a:t>
            </a:fld>
            <a:endParaRPr lang="en-US"/>
          </a:p>
        </p:txBody>
      </p:sp>
    </p:spTree>
    <p:extLst>
      <p:ext uri="{BB962C8B-B14F-4D97-AF65-F5344CB8AC3E}">
        <p14:creationId xmlns:p14="http://schemas.microsoft.com/office/powerpoint/2010/main" val="92409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3</a:t>
            </a:fld>
            <a:endParaRPr lang="en-US"/>
          </a:p>
        </p:txBody>
      </p:sp>
    </p:spTree>
    <p:extLst>
      <p:ext uri="{BB962C8B-B14F-4D97-AF65-F5344CB8AC3E}">
        <p14:creationId xmlns:p14="http://schemas.microsoft.com/office/powerpoint/2010/main" val="286010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effectLst/>
                <a:latin typeface="Inter"/>
              </a:rPr>
              <a:t>The last column of the dataset represent the </a:t>
            </a:r>
            <a:r>
              <a:rPr lang="en-US" b="1" i="0" dirty="0">
                <a:effectLst/>
                <a:latin typeface="Inter"/>
              </a:rPr>
              <a:t>class of each stock</a:t>
            </a:r>
            <a:r>
              <a:rPr lang="en-US" b="0" i="0" dirty="0">
                <a:effectLst/>
                <a:latin typeface="Inter"/>
              </a:rPr>
              <a:t>, where:</a:t>
            </a:r>
          </a:p>
          <a:p>
            <a:pPr algn="l" fontAlgn="base">
              <a:buFont typeface="Arial" panose="020B0604020202020204" pitchFamily="34" charset="0"/>
              <a:buChar char="•"/>
            </a:pPr>
            <a:r>
              <a:rPr lang="en-US" b="0" i="0" dirty="0">
                <a:effectLst/>
                <a:latin typeface="Inter"/>
              </a:rPr>
              <a:t>if the value of a stock increases during </a:t>
            </a:r>
            <a:r>
              <a:rPr lang="en-US" b="0" i="0" dirty="0">
                <a:effectLst/>
                <a:latin typeface="inherit"/>
              </a:rPr>
              <a:t>2015</a:t>
            </a:r>
            <a:r>
              <a:rPr lang="en-US" b="0" i="0" dirty="0">
                <a:effectLst/>
                <a:latin typeface="Inter"/>
              </a:rPr>
              <a:t>, then class=1;</a:t>
            </a:r>
          </a:p>
          <a:p>
            <a:pPr algn="l" fontAlgn="base">
              <a:buFont typeface="Arial" panose="020B0604020202020204" pitchFamily="34" charset="0"/>
              <a:buChar char="•"/>
            </a:pPr>
            <a:r>
              <a:rPr lang="en-US" b="0" i="0" dirty="0">
                <a:effectLst/>
                <a:latin typeface="Inter"/>
              </a:rPr>
              <a:t>if the value of a stock decreases during </a:t>
            </a:r>
            <a:r>
              <a:rPr lang="en-US" b="0" i="0" dirty="0">
                <a:effectLst/>
                <a:latin typeface="inherit"/>
              </a:rPr>
              <a:t>2015</a:t>
            </a:r>
            <a:r>
              <a:rPr lang="en-US" b="0" i="0" dirty="0">
                <a:effectLst/>
                <a:latin typeface="Inter"/>
              </a:rPr>
              <a:t>, then class=0.</a:t>
            </a:r>
          </a:p>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4</a:t>
            </a:fld>
            <a:endParaRPr lang="en-US"/>
          </a:p>
        </p:txBody>
      </p:sp>
    </p:spTree>
    <p:extLst>
      <p:ext uri="{BB962C8B-B14F-4D97-AF65-F5344CB8AC3E}">
        <p14:creationId xmlns:p14="http://schemas.microsoft.com/office/powerpoint/2010/main" val="258557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Problematic Columns- Columns that had no values except 1 or 2, columns with the same values</a:t>
            </a:r>
          </a:p>
          <a:p>
            <a:r>
              <a:rPr lang="en-US" dirty="0"/>
              <a:t>Missing Values- If the skewness is between -1 and 1, the data are fairly symmetrical. Therefore, we use mean to fill in missing values</a:t>
            </a:r>
          </a:p>
          <a:p>
            <a:r>
              <a:rPr lang="en-US" dirty="0"/>
              <a:t>    Otherwise, use median</a:t>
            </a:r>
          </a:p>
        </p:txBody>
      </p:sp>
      <p:sp>
        <p:nvSpPr>
          <p:cNvPr id="4" name="Slide Number Placeholder 3"/>
          <p:cNvSpPr>
            <a:spLocks noGrp="1"/>
          </p:cNvSpPr>
          <p:nvPr>
            <p:ph type="sldNum" sz="quarter" idx="5"/>
          </p:nvPr>
        </p:nvSpPr>
        <p:spPr/>
        <p:txBody>
          <a:bodyPr/>
          <a:lstStyle/>
          <a:p>
            <a:fld id="{A0D5ABCF-8B26-4D64-9747-1704924CAA27}" type="slidenum">
              <a:rPr lang="en-US" smtClean="0"/>
              <a:t>6</a:t>
            </a:fld>
            <a:endParaRPr lang="en-US"/>
          </a:p>
        </p:txBody>
      </p:sp>
    </p:spTree>
    <p:extLst>
      <p:ext uri="{BB962C8B-B14F-4D97-AF65-F5344CB8AC3E}">
        <p14:creationId xmlns:p14="http://schemas.microsoft.com/office/powerpoint/2010/main" val="358071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Built in function for One Hot Encoding (</a:t>
            </a:r>
            <a:r>
              <a:rPr lang="en-US" dirty="0" err="1"/>
              <a:t>pd.get_dummies</a:t>
            </a:r>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7</a:t>
            </a:fld>
            <a:endParaRPr lang="en-US"/>
          </a:p>
        </p:txBody>
      </p:sp>
    </p:spTree>
    <p:extLst>
      <p:ext uri="{BB962C8B-B14F-4D97-AF65-F5344CB8AC3E}">
        <p14:creationId xmlns:p14="http://schemas.microsoft.com/office/powerpoint/2010/main" val="3447351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8</a:t>
            </a:fld>
            <a:endParaRPr lang="en-US"/>
          </a:p>
        </p:txBody>
      </p:sp>
    </p:spTree>
    <p:extLst>
      <p:ext uri="{BB962C8B-B14F-4D97-AF65-F5344CB8AC3E}">
        <p14:creationId xmlns:p14="http://schemas.microsoft.com/office/powerpoint/2010/main" val="1654268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logistic model, we test each, no difference in performance results</a:t>
            </a:r>
          </a:p>
        </p:txBody>
      </p:sp>
      <p:sp>
        <p:nvSpPr>
          <p:cNvPr id="4" name="Slide Number Placeholder 3"/>
          <p:cNvSpPr>
            <a:spLocks noGrp="1"/>
          </p:cNvSpPr>
          <p:nvPr>
            <p:ph type="sldNum" sz="quarter" idx="5"/>
          </p:nvPr>
        </p:nvSpPr>
        <p:spPr/>
        <p:txBody>
          <a:bodyPr/>
          <a:lstStyle/>
          <a:p>
            <a:fld id="{A0D5ABCF-8B26-4D64-9747-1704924CAA27}" type="slidenum">
              <a:rPr lang="en-US" smtClean="0"/>
              <a:t>9</a:t>
            </a:fld>
            <a:endParaRPr lang="en-US"/>
          </a:p>
        </p:txBody>
      </p:sp>
    </p:spTree>
    <p:extLst>
      <p:ext uri="{BB962C8B-B14F-4D97-AF65-F5344CB8AC3E}">
        <p14:creationId xmlns:p14="http://schemas.microsoft.com/office/powerpoint/2010/main" val="2724452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Solver = ‘saga’</a:t>
            </a:r>
          </a:p>
          <a:p>
            <a:r>
              <a:rPr lang="en-US" dirty="0"/>
              <a:t>Accuracies for different K</a:t>
            </a:r>
          </a:p>
        </p:txBody>
      </p:sp>
      <p:sp>
        <p:nvSpPr>
          <p:cNvPr id="4" name="Slide Number Placeholder 3"/>
          <p:cNvSpPr>
            <a:spLocks noGrp="1"/>
          </p:cNvSpPr>
          <p:nvPr>
            <p:ph type="sldNum" sz="quarter" idx="5"/>
          </p:nvPr>
        </p:nvSpPr>
        <p:spPr/>
        <p:txBody>
          <a:bodyPr/>
          <a:lstStyle/>
          <a:p>
            <a:fld id="{A0D5ABCF-8B26-4D64-9747-1704924CAA27}" type="slidenum">
              <a:rPr lang="en-US" smtClean="0"/>
              <a:t>11</a:t>
            </a:fld>
            <a:endParaRPr lang="en-US"/>
          </a:p>
        </p:txBody>
      </p:sp>
    </p:spTree>
    <p:extLst>
      <p:ext uri="{BB962C8B-B14F-4D97-AF65-F5344CB8AC3E}">
        <p14:creationId xmlns:p14="http://schemas.microsoft.com/office/powerpoint/2010/main" val="373111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D5ABCF-8B26-4D64-9747-1704924CAA27}" type="slidenum">
              <a:rPr lang="en-US" smtClean="0"/>
              <a:t>15</a:t>
            </a:fld>
            <a:endParaRPr lang="en-US"/>
          </a:p>
        </p:txBody>
      </p:sp>
    </p:spTree>
    <p:extLst>
      <p:ext uri="{BB962C8B-B14F-4D97-AF65-F5344CB8AC3E}">
        <p14:creationId xmlns:p14="http://schemas.microsoft.com/office/powerpoint/2010/main" val="237820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err="1"/>
              <a:t>Stockify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effectLst/>
                <a:latin typeface="Times New Roman" panose="02020603050405020304" pitchFamily="18" charset="0"/>
                <a:ea typeface="MS Mincho" panose="020B0400000000000000" pitchFamily="49" charset="-128"/>
              </a:rPr>
              <a:t>Model for Estimating Stock Performance</a:t>
            </a:r>
            <a:endParaRPr lang="en-US" sz="32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9039634F-FA91-4E13-B51B-6ADC44ED451E}"/>
              </a:ext>
            </a:extLst>
          </p:cNvPr>
          <p:cNvSpPr txBox="1">
            <a:spLocks/>
          </p:cNvSpPr>
          <p:nvPr/>
        </p:nvSpPr>
        <p:spPr>
          <a:xfrm>
            <a:off x="5289752" y="5694237"/>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dirty="0">
                <a:latin typeface="Times New Roman" panose="02020603050405020304" pitchFamily="18" charset="0"/>
                <a:ea typeface="MS Mincho" panose="020B0400000000000000" pitchFamily="49" charset="-128"/>
              </a:rPr>
              <a:t>By: Abdullah </a:t>
            </a:r>
            <a:r>
              <a:rPr lang="en-US" sz="1600" dirty="0" err="1">
                <a:latin typeface="Times New Roman" panose="02020603050405020304" pitchFamily="18" charset="0"/>
                <a:ea typeface="MS Mincho" panose="020B0400000000000000" pitchFamily="49" charset="-128"/>
              </a:rPr>
              <a:t>salau</a:t>
            </a:r>
            <a:endParaRPr lang="en-US" sz="20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8F0-63D6-45FE-B9BC-D2FD0D9D309C}"/>
              </a:ext>
            </a:extLst>
          </p:cNvPr>
          <p:cNvSpPr>
            <a:spLocks noGrp="1"/>
          </p:cNvSpPr>
          <p:nvPr>
            <p:ph type="title"/>
          </p:nvPr>
        </p:nvSpPr>
        <p:spPr/>
        <p:txBody>
          <a:bodyPr/>
          <a:lstStyle/>
          <a:p>
            <a:r>
              <a:rPr lang="en-US" dirty="0"/>
              <a:t>Logistic Model</a:t>
            </a:r>
          </a:p>
        </p:txBody>
      </p:sp>
      <p:sp>
        <p:nvSpPr>
          <p:cNvPr id="3" name="Text Placeholder 2">
            <a:extLst>
              <a:ext uri="{FF2B5EF4-FFF2-40B4-BE49-F238E27FC236}">
                <a16:creationId xmlns:a16="http://schemas.microsoft.com/office/drawing/2014/main" id="{8C391A22-D1D7-4073-A15E-57F253F289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996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D150-14CD-4D87-BBA9-F478FC740D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DBB56A8-FE82-48B6-84D6-416CB6A554A5}"/>
              </a:ext>
            </a:extLst>
          </p:cNvPr>
          <p:cNvSpPr>
            <a:spLocks noGrp="1"/>
          </p:cNvSpPr>
          <p:nvPr>
            <p:ph idx="1"/>
          </p:nvPr>
        </p:nvSpPr>
        <p:spPr/>
        <p:txBody>
          <a:bodyPr/>
          <a:lstStyle/>
          <a:p>
            <a:r>
              <a:rPr lang="en-US" dirty="0"/>
              <a:t>Building </a:t>
            </a:r>
            <a:r>
              <a:rPr lang="en-US" dirty="0" err="1"/>
              <a:t>LogisticRegression</a:t>
            </a:r>
            <a:r>
              <a:rPr lang="en-US" dirty="0"/>
              <a:t> object and running K-Cross Fold Validations:</a:t>
            </a:r>
          </a:p>
        </p:txBody>
      </p:sp>
      <p:pic>
        <p:nvPicPr>
          <p:cNvPr id="5" name="Picture 4">
            <a:extLst>
              <a:ext uri="{FF2B5EF4-FFF2-40B4-BE49-F238E27FC236}">
                <a16:creationId xmlns:a16="http://schemas.microsoft.com/office/drawing/2014/main" id="{7737E256-3532-4E1F-81A2-E18475789164}"/>
              </a:ext>
            </a:extLst>
          </p:cNvPr>
          <p:cNvPicPr>
            <a:picLocks noChangeAspect="1"/>
          </p:cNvPicPr>
          <p:nvPr/>
        </p:nvPicPr>
        <p:blipFill>
          <a:blip r:embed="rId3"/>
          <a:stretch>
            <a:fillRect/>
          </a:stretch>
        </p:blipFill>
        <p:spPr>
          <a:xfrm>
            <a:off x="1097280" y="2605588"/>
            <a:ext cx="8046720" cy="1527208"/>
          </a:xfrm>
          <a:prstGeom prst="rect">
            <a:avLst/>
          </a:prstGeom>
        </p:spPr>
      </p:pic>
      <p:pic>
        <p:nvPicPr>
          <p:cNvPr id="7" name="Picture 6">
            <a:extLst>
              <a:ext uri="{FF2B5EF4-FFF2-40B4-BE49-F238E27FC236}">
                <a16:creationId xmlns:a16="http://schemas.microsoft.com/office/drawing/2014/main" id="{0747613A-7C94-4E46-8BD2-FE05F47A5EEF}"/>
              </a:ext>
            </a:extLst>
          </p:cNvPr>
          <p:cNvPicPr>
            <a:picLocks noChangeAspect="1"/>
          </p:cNvPicPr>
          <p:nvPr/>
        </p:nvPicPr>
        <p:blipFill>
          <a:blip r:embed="rId4"/>
          <a:stretch>
            <a:fillRect/>
          </a:stretch>
        </p:blipFill>
        <p:spPr>
          <a:xfrm>
            <a:off x="1113322" y="4334193"/>
            <a:ext cx="8046720" cy="1536891"/>
          </a:xfrm>
          <a:prstGeom prst="rect">
            <a:avLst/>
          </a:prstGeom>
        </p:spPr>
      </p:pic>
    </p:spTree>
    <p:extLst>
      <p:ext uri="{BB962C8B-B14F-4D97-AF65-F5344CB8AC3E}">
        <p14:creationId xmlns:p14="http://schemas.microsoft.com/office/powerpoint/2010/main" val="264772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p:txBody>
          <a:bodyPr>
            <a:normAutofit fontScale="90000"/>
          </a:bodyPr>
          <a:lstStyle/>
          <a:p>
            <a:r>
              <a:rPr lang="en-US" dirty="0"/>
              <a:t>Comparisons (Before Multicollinearity and Feature Selection)</a:t>
            </a:r>
          </a:p>
        </p:txBody>
      </p:sp>
      <p:sp>
        <p:nvSpPr>
          <p:cNvPr id="3" name="Text Placeholder 2">
            <a:extLst>
              <a:ext uri="{FF2B5EF4-FFF2-40B4-BE49-F238E27FC236}">
                <a16:creationId xmlns:a16="http://schemas.microsoft.com/office/drawing/2014/main" id="{09229128-082F-46C6-9280-F0546B130360}"/>
              </a:ext>
            </a:extLst>
          </p:cNvPr>
          <p:cNvSpPr>
            <a:spLocks noGrp="1"/>
          </p:cNvSpPr>
          <p:nvPr>
            <p:ph type="body" idx="1"/>
          </p:nvPr>
        </p:nvSpPr>
        <p:spPr/>
        <p:txBody>
          <a:bodyPr/>
          <a:lstStyle/>
          <a:p>
            <a:r>
              <a:rPr lang="en-US" dirty="0"/>
              <a:t>Unprocessed </a:t>
            </a:r>
            <a:r>
              <a:rPr lang="en-US" dirty="0" err="1"/>
              <a:t>DataSet</a:t>
            </a:r>
            <a:endParaRPr lang="en-US" dirty="0"/>
          </a:p>
        </p:txBody>
      </p:sp>
      <p:sp>
        <p:nvSpPr>
          <p:cNvPr id="4" name="Content Placeholder 3">
            <a:extLst>
              <a:ext uri="{FF2B5EF4-FFF2-40B4-BE49-F238E27FC236}">
                <a16:creationId xmlns:a16="http://schemas.microsoft.com/office/drawing/2014/main" id="{7D54CFF0-6958-4508-A81F-34A264AFEBD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F15B54F-62DF-452B-BA95-DE869EB2F27A}"/>
              </a:ext>
            </a:extLst>
          </p:cNvPr>
          <p:cNvSpPr>
            <a:spLocks noGrp="1"/>
          </p:cNvSpPr>
          <p:nvPr>
            <p:ph type="body" sz="quarter" idx="3"/>
          </p:nvPr>
        </p:nvSpPr>
        <p:spPr/>
        <p:txBody>
          <a:bodyPr/>
          <a:lstStyle/>
          <a:p>
            <a:r>
              <a:rPr lang="en-US" dirty="0"/>
              <a:t>Processed dataset</a:t>
            </a:r>
          </a:p>
        </p:txBody>
      </p:sp>
      <p:sp>
        <p:nvSpPr>
          <p:cNvPr id="6" name="Content Placeholder 5">
            <a:extLst>
              <a:ext uri="{FF2B5EF4-FFF2-40B4-BE49-F238E27FC236}">
                <a16:creationId xmlns:a16="http://schemas.microsoft.com/office/drawing/2014/main" id="{9A1C47B1-903F-4970-9FE0-AA31A42C4AA6}"/>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60C4A900-94D0-4BF2-8819-7D3268E486DC}"/>
              </a:ext>
            </a:extLst>
          </p:cNvPr>
          <p:cNvPicPr>
            <a:picLocks noChangeAspect="1"/>
          </p:cNvPicPr>
          <p:nvPr/>
        </p:nvPicPr>
        <p:blipFill>
          <a:blip r:embed="rId2"/>
          <a:stretch>
            <a:fillRect/>
          </a:stretch>
        </p:blipFill>
        <p:spPr>
          <a:xfrm>
            <a:off x="1097280" y="2651558"/>
            <a:ext cx="1181100" cy="3524250"/>
          </a:xfrm>
          <a:prstGeom prst="rect">
            <a:avLst/>
          </a:prstGeom>
        </p:spPr>
      </p:pic>
      <p:pic>
        <p:nvPicPr>
          <p:cNvPr id="10" name="Picture 9">
            <a:extLst>
              <a:ext uri="{FF2B5EF4-FFF2-40B4-BE49-F238E27FC236}">
                <a16:creationId xmlns:a16="http://schemas.microsoft.com/office/drawing/2014/main" id="{576C6E2B-657F-4680-87F4-A5EC07B4F6C0}"/>
              </a:ext>
            </a:extLst>
          </p:cNvPr>
          <p:cNvPicPr>
            <a:picLocks noChangeAspect="1"/>
          </p:cNvPicPr>
          <p:nvPr/>
        </p:nvPicPr>
        <p:blipFill>
          <a:blip r:embed="rId3"/>
          <a:stretch>
            <a:fillRect/>
          </a:stretch>
        </p:blipFill>
        <p:spPr>
          <a:xfrm>
            <a:off x="6515944" y="2651558"/>
            <a:ext cx="1038225" cy="3419475"/>
          </a:xfrm>
          <a:prstGeom prst="rect">
            <a:avLst/>
          </a:prstGeom>
        </p:spPr>
      </p:pic>
    </p:spTree>
    <p:extLst>
      <p:ext uri="{BB962C8B-B14F-4D97-AF65-F5344CB8AC3E}">
        <p14:creationId xmlns:p14="http://schemas.microsoft.com/office/powerpoint/2010/main" val="226498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3D9489D-754B-4380-90F7-2DC71CB6F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37" y="279794"/>
            <a:ext cx="9047442" cy="5843140"/>
          </a:xfrm>
          <a:prstGeom prst="rect">
            <a:avLst/>
          </a:prstGeom>
        </p:spPr>
      </p:pic>
      <p:pic>
        <p:nvPicPr>
          <p:cNvPr id="4" name="Picture 3">
            <a:extLst>
              <a:ext uri="{FF2B5EF4-FFF2-40B4-BE49-F238E27FC236}">
                <a16:creationId xmlns:a16="http://schemas.microsoft.com/office/drawing/2014/main" id="{C5BD3F2C-C528-4F56-B0CC-F29A30C3204E}"/>
              </a:ext>
            </a:extLst>
          </p:cNvPr>
          <p:cNvPicPr>
            <a:picLocks noChangeAspect="1"/>
          </p:cNvPicPr>
          <p:nvPr/>
        </p:nvPicPr>
        <p:blipFill>
          <a:blip r:embed="rId3"/>
          <a:stretch>
            <a:fillRect/>
          </a:stretch>
        </p:blipFill>
        <p:spPr>
          <a:xfrm>
            <a:off x="545737" y="279794"/>
            <a:ext cx="9047442" cy="6031628"/>
          </a:xfrm>
          <a:prstGeom prst="rect">
            <a:avLst/>
          </a:prstGeom>
        </p:spPr>
      </p:pic>
    </p:spTree>
    <p:extLst>
      <p:ext uri="{BB962C8B-B14F-4D97-AF65-F5344CB8AC3E}">
        <p14:creationId xmlns:p14="http://schemas.microsoft.com/office/powerpoint/2010/main" val="89525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p:txBody>
          <a:bodyPr>
            <a:normAutofit fontScale="90000"/>
          </a:bodyPr>
          <a:lstStyle/>
          <a:p>
            <a:r>
              <a:rPr lang="en-US" dirty="0"/>
              <a:t>Comparisons (After Multicollinearity and Feature Selection)</a:t>
            </a:r>
          </a:p>
        </p:txBody>
      </p:sp>
      <p:sp>
        <p:nvSpPr>
          <p:cNvPr id="3" name="Text Placeholder 2">
            <a:extLst>
              <a:ext uri="{FF2B5EF4-FFF2-40B4-BE49-F238E27FC236}">
                <a16:creationId xmlns:a16="http://schemas.microsoft.com/office/drawing/2014/main" id="{09229128-082F-46C6-9280-F0546B130360}"/>
              </a:ext>
            </a:extLst>
          </p:cNvPr>
          <p:cNvSpPr>
            <a:spLocks noGrp="1"/>
          </p:cNvSpPr>
          <p:nvPr>
            <p:ph type="body" idx="1"/>
          </p:nvPr>
        </p:nvSpPr>
        <p:spPr/>
        <p:txBody>
          <a:bodyPr/>
          <a:lstStyle/>
          <a:p>
            <a:r>
              <a:rPr lang="en-US" dirty="0"/>
              <a:t>Unprocessed </a:t>
            </a:r>
            <a:r>
              <a:rPr lang="en-US" dirty="0" err="1"/>
              <a:t>DataSet</a:t>
            </a:r>
            <a:endParaRPr lang="en-US" dirty="0"/>
          </a:p>
        </p:txBody>
      </p:sp>
      <p:sp>
        <p:nvSpPr>
          <p:cNvPr id="4" name="Content Placeholder 3">
            <a:extLst>
              <a:ext uri="{FF2B5EF4-FFF2-40B4-BE49-F238E27FC236}">
                <a16:creationId xmlns:a16="http://schemas.microsoft.com/office/drawing/2014/main" id="{7D54CFF0-6958-4508-A81F-34A264AFEBD6}"/>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8F15B54F-62DF-452B-BA95-DE869EB2F27A}"/>
              </a:ext>
            </a:extLst>
          </p:cNvPr>
          <p:cNvSpPr>
            <a:spLocks noGrp="1"/>
          </p:cNvSpPr>
          <p:nvPr>
            <p:ph type="body" sz="quarter" idx="3"/>
          </p:nvPr>
        </p:nvSpPr>
        <p:spPr/>
        <p:txBody>
          <a:bodyPr/>
          <a:lstStyle/>
          <a:p>
            <a:r>
              <a:rPr lang="en-US" dirty="0"/>
              <a:t>Processed dataset</a:t>
            </a:r>
          </a:p>
        </p:txBody>
      </p:sp>
      <p:sp>
        <p:nvSpPr>
          <p:cNvPr id="6" name="Content Placeholder 5">
            <a:extLst>
              <a:ext uri="{FF2B5EF4-FFF2-40B4-BE49-F238E27FC236}">
                <a16:creationId xmlns:a16="http://schemas.microsoft.com/office/drawing/2014/main" id="{9A1C47B1-903F-4970-9FE0-AA31A42C4AA6}"/>
              </a:ext>
            </a:extLst>
          </p:cNvPr>
          <p:cNvSpPr>
            <a:spLocks noGrp="1"/>
          </p:cNvSpPr>
          <p:nvPr>
            <p:ph sz="quarter" idx="4"/>
          </p:nvPr>
        </p:nvSpPr>
        <p:spPr/>
        <p:txBody>
          <a:bodyPr/>
          <a:lstStyle/>
          <a:p>
            <a:endParaRPr lang="en-US"/>
          </a:p>
        </p:txBody>
      </p:sp>
      <p:pic>
        <p:nvPicPr>
          <p:cNvPr id="8" name="Picture 7">
            <a:extLst>
              <a:ext uri="{FF2B5EF4-FFF2-40B4-BE49-F238E27FC236}">
                <a16:creationId xmlns:a16="http://schemas.microsoft.com/office/drawing/2014/main" id="{60C4A900-94D0-4BF2-8819-7D3268E486DC}"/>
              </a:ext>
            </a:extLst>
          </p:cNvPr>
          <p:cNvPicPr>
            <a:picLocks noChangeAspect="1"/>
          </p:cNvPicPr>
          <p:nvPr/>
        </p:nvPicPr>
        <p:blipFill>
          <a:blip r:embed="rId2"/>
          <a:stretch>
            <a:fillRect/>
          </a:stretch>
        </p:blipFill>
        <p:spPr>
          <a:xfrm>
            <a:off x="1097280" y="2651558"/>
            <a:ext cx="1181100" cy="3524250"/>
          </a:xfrm>
          <a:prstGeom prst="rect">
            <a:avLst/>
          </a:prstGeom>
        </p:spPr>
      </p:pic>
      <p:pic>
        <p:nvPicPr>
          <p:cNvPr id="9" name="Picture 8">
            <a:extLst>
              <a:ext uri="{FF2B5EF4-FFF2-40B4-BE49-F238E27FC236}">
                <a16:creationId xmlns:a16="http://schemas.microsoft.com/office/drawing/2014/main" id="{2045839D-8ED3-4B5D-BFED-798964802ACB}"/>
              </a:ext>
            </a:extLst>
          </p:cNvPr>
          <p:cNvPicPr>
            <a:picLocks noChangeAspect="1"/>
          </p:cNvPicPr>
          <p:nvPr/>
        </p:nvPicPr>
        <p:blipFill>
          <a:blip r:embed="rId3"/>
          <a:stretch>
            <a:fillRect/>
          </a:stretch>
        </p:blipFill>
        <p:spPr>
          <a:xfrm>
            <a:off x="6454986" y="2651558"/>
            <a:ext cx="1428750" cy="3257550"/>
          </a:xfrm>
          <a:prstGeom prst="rect">
            <a:avLst/>
          </a:prstGeom>
        </p:spPr>
      </p:pic>
    </p:spTree>
    <p:extLst>
      <p:ext uri="{BB962C8B-B14F-4D97-AF65-F5344CB8AC3E}">
        <p14:creationId xmlns:p14="http://schemas.microsoft.com/office/powerpoint/2010/main" val="113657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3D9489D-754B-4380-90F7-2DC71CB6F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37" y="279794"/>
            <a:ext cx="9047442" cy="5843140"/>
          </a:xfrm>
          <a:prstGeom prst="rect">
            <a:avLst/>
          </a:prstGeom>
        </p:spPr>
      </p:pic>
    </p:spTree>
    <p:extLst>
      <p:ext uri="{BB962C8B-B14F-4D97-AF65-F5344CB8AC3E}">
        <p14:creationId xmlns:p14="http://schemas.microsoft.com/office/powerpoint/2010/main" val="166110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6735B1-9756-4CEA-AF45-86AEE30DE93A}"/>
              </a:ext>
            </a:extLst>
          </p:cNvPr>
          <p:cNvSpPr/>
          <p:nvPr/>
        </p:nvSpPr>
        <p:spPr>
          <a:xfrm>
            <a:off x="1097280" y="1764632"/>
            <a:ext cx="10340741" cy="29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a:xfrm>
            <a:off x="513347" y="491154"/>
            <a:ext cx="11165305" cy="736283"/>
          </a:xfrm>
        </p:spPr>
        <p:txBody>
          <a:bodyPr>
            <a:noAutofit/>
          </a:bodyPr>
          <a:lstStyle/>
          <a:p>
            <a:r>
              <a:rPr lang="en-US" sz="4000" dirty="0"/>
              <a:t>Comparison Matrix (No Feature Selection)</a:t>
            </a:r>
          </a:p>
        </p:txBody>
      </p:sp>
      <p:pic>
        <p:nvPicPr>
          <p:cNvPr id="14" name="Content Placeholder 13" descr="Diagram, schematic&#10;&#10;Description automatically generated">
            <a:extLst>
              <a:ext uri="{FF2B5EF4-FFF2-40B4-BE49-F238E27FC236}">
                <a16:creationId xmlns:a16="http://schemas.microsoft.com/office/drawing/2014/main" id="{97FC4E1D-2F7D-4CA5-B3AC-7F18E10F1B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81521" y="1426524"/>
            <a:ext cx="5710990" cy="4627522"/>
          </a:xfrm>
        </p:spPr>
      </p:pic>
      <p:sp>
        <p:nvSpPr>
          <p:cNvPr id="6" name="Content Placeholder 5">
            <a:extLst>
              <a:ext uri="{FF2B5EF4-FFF2-40B4-BE49-F238E27FC236}">
                <a16:creationId xmlns:a16="http://schemas.microsoft.com/office/drawing/2014/main" id="{9A1C47B1-903F-4970-9FE0-AA31A42C4AA6}"/>
              </a:ext>
            </a:extLst>
          </p:cNvPr>
          <p:cNvSpPr>
            <a:spLocks noGrp="1"/>
          </p:cNvSpPr>
          <p:nvPr>
            <p:ph sz="quarter" idx="4"/>
          </p:nvPr>
        </p:nvSpPr>
        <p:spPr/>
        <p:txBody>
          <a:bodyPr/>
          <a:lstStyle/>
          <a:p>
            <a:endParaRPr lang="en-US" dirty="0"/>
          </a:p>
        </p:txBody>
      </p:sp>
      <p:sp>
        <p:nvSpPr>
          <p:cNvPr id="9" name="Text Placeholder 8">
            <a:extLst>
              <a:ext uri="{FF2B5EF4-FFF2-40B4-BE49-F238E27FC236}">
                <a16:creationId xmlns:a16="http://schemas.microsoft.com/office/drawing/2014/main" id="{4FA8ECB5-4CE2-442A-B2CB-C24F333CC1C3}"/>
              </a:ext>
            </a:extLst>
          </p:cNvPr>
          <p:cNvSpPr>
            <a:spLocks noGrp="1"/>
          </p:cNvSpPr>
          <p:nvPr>
            <p:ph type="body" idx="1"/>
          </p:nvPr>
        </p:nvSpPr>
        <p:spPr/>
        <p:txBody>
          <a:bodyPr/>
          <a:lstStyle/>
          <a:p>
            <a:endParaRPr lang="en-US"/>
          </a:p>
        </p:txBody>
      </p:sp>
      <p:sp>
        <p:nvSpPr>
          <p:cNvPr id="12" name="Text Placeholder 11">
            <a:extLst>
              <a:ext uri="{FF2B5EF4-FFF2-40B4-BE49-F238E27FC236}">
                <a16:creationId xmlns:a16="http://schemas.microsoft.com/office/drawing/2014/main" id="{152E5C84-B561-4874-8094-AECF23495CD0}"/>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02979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6735B1-9756-4CEA-AF45-86AEE30DE93A}"/>
              </a:ext>
            </a:extLst>
          </p:cNvPr>
          <p:cNvSpPr/>
          <p:nvPr/>
        </p:nvSpPr>
        <p:spPr>
          <a:xfrm>
            <a:off x="1097280" y="1764632"/>
            <a:ext cx="10340741" cy="29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a:xfrm>
            <a:off x="513347" y="491154"/>
            <a:ext cx="11165305" cy="736283"/>
          </a:xfrm>
        </p:spPr>
        <p:txBody>
          <a:bodyPr>
            <a:noAutofit/>
          </a:bodyPr>
          <a:lstStyle/>
          <a:p>
            <a:r>
              <a:rPr lang="en-US" sz="4000" dirty="0"/>
              <a:t>Comparison Matrix (Multicollinearity, then </a:t>
            </a:r>
            <a:r>
              <a:rPr lang="en-US" sz="4000" dirty="0" err="1"/>
              <a:t>selectKBest</a:t>
            </a:r>
            <a:r>
              <a:rPr lang="en-US" sz="4000" dirty="0"/>
              <a:t>(k=50))</a:t>
            </a:r>
          </a:p>
        </p:txBody>
      </p:sp>
      <p:pic>
        <p:nvPicPr>
          <p:cNvPr id="4" name="Content Placeholder 3" descr="A picture containing diagram&#10;&#10;Description automatically generated">
            <a:extLst>
              <a:ext uri="{FF2B5EF4-FFF2-40B4-BE49-F238E27FC236}">
                <a16:creationId xmlns:a16="http://schemas.microsoft.com/office/drawing/2014/main" id="{12221F88-1BF3-4A25-8E07-665DD18366D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689158" y="1227437"/>
            <a:ext cx="6087110" cy="4878322"/>
          </a:xfrm>
        </p:spPr>
      </p:pic>
      <p:sp>
        <p:nvSpPr>
          <p:cNvPr id="9" name="Text Placeholder 8">
            <a:extLst>
              <a:ext uri="{FF2B5EF4-FFF2-40B4-BE49-F238E27FC236}">
                <a16:creationId xmlns:a16="http://schemas.microsoft.com/office/drawing/2014/main" id="{4FA8ECB5-4CE2-442A-B2CB-C24F333CC1C3}"/>
              </a:ext>
            </a:extLst>
          </p:cNvPr>
          <p:cNvSpPr>
            <a:spLocks noGrp="1"/>
          </p:cNvSpPr>
          <p:nvPr>
            <p:ph type="body" idx="1"/>
          </p:nvPr>
        </p:nvSpPr>
        <p:spPr/>
        <p:txBody>
          <a:bodyPr/>
          <a:lstStyle/>
          <a:p>
            <a:endParaRPr lang="en-US"/>
          </a:p>
        </p:txBody>
      </p:sp>
      <p:sp>
        <p:nvSpPr>
          <p:cNvPr id="12" name="Text Placeholder 11">
            <a:extLst>
              <a:ext uri="{FF2B5EF4-FFF2-40B4-BE49-F238E27FC236}">
                <a16:creationId xmlns:a16="http://schemas.microsoft.com/office/drawing/2014/main" id="{152E5C84-B561-4874-8094-AECF23495CD0}"/>
              </a:ext>
            </a:extLst>
          </p:cNvPr>
          <p:cNvSpPr>
            <a:spLocks noGrp="1"/>
          </p:cNvSpPr>
          <p:nvPr>
            <p:ph type="body" sz="quarter" idx="3"/>
          </p:nvPr>
        </p:nvSpPr>
        <p:spPr/>
        <p:txBody>
          <a:bodyPr/>
          <a:lstStyle/>
          <a:p>
            <a:endParaRPr lang="en-US" dirty="0"/>
          </a:p>
        </p:txBody>
      </p:sp>
      <p:sp>
        <p:nvSpPr>
          <p:cNvPr id="7" name="Content Placeholder 6">
            <a:extLst>
              <a:ext uri="{FF2B5EF4-FFF2-40B4-BE49-F238E27FC236}">
                <a16:creationId xmlns:a16="http://schemas.microsoft.com/office/drawing/2014/main" id="{F0F23897-2635-4C4C-A340-EC49C995050F}"/>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47221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6735B1-9756-4CEA-AF45-86AEE30DE93A}"/>
              </a:ext>
            </a:extLst>
          </p:cNvPr>
          <p:cNvSpPr/>
          <p:nvPr/>
        </p:nvSpPr>
        <p:spPr>
          <a:xfrm>
            <a:off x="1097280" y="1764632"/>
            <a:ext cx="10340741" cy="292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00CEB-971E-4C3F-A977-37E4D0761690}"/>
              </a:ext>
            </a:extLst>
          </p:cNvPr>
          <p:cNvSpPr>
            <a:spLocks noGrp="1"/>
          </p:cNvSpPr>
          <p:nvPr>
            <p:ph type="title"/>
          </p:nvPr>
        </p:nvSpPr>
        <p:spPr>
          <a:xfrm>
            <a:off x="513347" y="491154"/>
            <a:ext cx="11165305" cy="736283"/>
          </a:xfrm>
        </p:spPr>
        <p:txBody>
          <a:bodyPr>
            <a:noAutofit/>
          </a:bodyPr>
          <a:lstStyle/>
          <a:p>
            <a:r>
              <a:rPr lang="en-US" sz="4000" dirty="0"/>
              <a:t>Comparison Matrix (</a:t>
            </a:r>
            <a:r>
              <a:rPr lang="en-US" sz="4000" dirty="0" err="1"/>
              <a:t>selectKBest</a:t>
            </a:r>
            <a:r>
              <a:rPr lang="en-US" sz="4000" dirty="0"/>
              <a:t>(k=50), then Multicollinearity)</a:t>
            </a:r>
          </a:p>
        </p:txBody>
      </p:sp>
      <p:sp>
        <p:nvSpPr>
          <p:cNvPr id="9" name="Text Placeholder 8">
            <a:extLst>
              <a:ext uri="{FF2B5EF4-FFF2-40B4-BE49-F238E27FC236}">
                <a16:creationId xmlns:a16="http://schemas.microsoft.com/office/drawing/2014/main" id="{4FA8ECB5-4CE2-442A-B2CB-C24F333CC1C3}"/>
              </a:ext>
            </a:extLst>
          </p:cNvPr>
          <p:cNvSpPr>
            <a:spLocks noGrp="1"/>
          </p:cNvSpPr>
          <p:nvPr>
            <p:ph type="body" idx="1"/>
          </p:nvPr>
        </p:nvSpPr>
        <p:spPr/>
        <p:txBody>
          <a:bodyPr/>
          <a:lstStyle/>
          <a:p>
            <a:endParaRPr lang="en-US"/>
          </a:p>
        </p:txBody>
      </p:sp>
      <p:sp>
        <p:nvSpPr>
          <p:cNvPr id="12" name="Text Placeholder 11">
            <a:extLst>
              <a:ext uri="{FF2B5EF4-FFF2-40B4-BE49-F238E27FC236}">
                <a16:creationId xmlns:a16="http://schemas.microsoft.com/office/drawing/2014/main" id="{152E5C84-B561-4874-8094-AECF23495CD0}"/>
              </a:ext>
            </a:extLst>
          </p:cNvPr>
          <p:cNvSpPr>
            <a:spLocks noGrp="1"/>
          </p:cNvSpPr>
          <p:nvPr>
            <p:ph type="body" sz="quarter" idx="3"/>
          </p:nvPr>
        </p:nvSpPr>
        <p:spPr/>
        <p:txBody>
          <a:bodyPr/>
          <a:lstStyle/>
          <a:p>
            <a:endParaRPr lang="en-US" dirty="0"/>
          </a:p>
        </p:txBody>
      </p:sp>
      <p:pic>
        <p:nvPicPr>
          <p:cNvPr id="5" name="Content Placeholder 4" descr="Text&#10;&#10;Description automatically generated">
            <a:extLst>
              <a:ext uri="{FF2B5EF4-FFF2-40B4-BE49-F238E27FC236}">
                <a16:creationId xmlns:a16="http://schemas.microsoft.com/office/drawing/2014/main" id="{67D3DB9B-888B-458C-B7EA-CA60412724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79391" y="1227437"/>
            <a:ext cx="6115250" cy="4900875"/>
          </a:xfrm>
        </p:spPr>
      </p:pic>
      <p:sp>
        <p:nvSpPr>
          <p:cNvPr id="8" name="Content Placeholder 7">
            <a:extLst>
              <a:ext uri="{FF2B5EF4-FFF2-40B4-BE49-F238E27FC236}">
                <a16:creationId xmlns:a16="http://schemas.microsoft.com/office/drawing/2014/main" id="{23343EB4-5D8B-44E0-9D25-871390B6FD10}"/>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23848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EE5-6BAE-40FE-96B0-B84808791E02}"/>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4FAC25B-B3E2-4CF0-BB30-51C71E31DB2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670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0E6E-BD95-4ABE-83FA-D2B1CEB59495}"/>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6F5C8FC4-5654-4D72-AC9F-42F646CEACBC}"/>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sz="2000" dirty="0"/>
              <a:t>Predicting Stock Profitability</a:t>
            </a:r>
          </a:p>
          <a:p>
            <a:pPr lvl="1">
              <a:lnSpc>
                <a:spcPct val="200000"/>
              </a:lnSpc>
              <a:buFont typeface="Arial" panose="020B0604020202020204" pitchFamily="34" charset="0"/>
              <a:buChar char="•"/>
            </a:pPr>
            <a:r>
              <a:rPr lang="en-US" sz="2000"/>
              <a:t>Binary Classification </a:t>
            </a:r>
            <a:endParaRPr lang="en-US" sz="2000" dirty="0"/>
          </a:p>
          <a:p>
            <a:pPr lvl="1">
              <a:lnSpc>
                <a:spcPct val="200000"/>
              </a:lnSpc>
              <a:buFont typeface="Arial" panose="020B0604020202020204" pitchFamily="34" charset="0"/>
              <a:buChar char="•"/>
            </a:pPr>
            <a:r>
              <a:rPr lang="en-US" sz="2000" dirty="0"/>
              <a:t>Algorithm processing and preprocessing</a:t>
            </a:r>
          </a:p>
          <a:p>
            <a:pPr lvl="1">
              <a:lnSpc>
                <a:spcPct val="200000"/>
              </a:lnSpc>
              <a:buFont typeface="Arial" panose="020B0604020202020204" pitchFamily="34" charset="0"/>
              <a:buChar char="•"/>
            </a:pPr>
            <a:r>
              <a:rPr lang="en-US" sz="2000" dirty="0"/>
              <a:t>Regression Analysis on nominal Variable</a:t>
            </a:r>
          </a:p>
        </p:txBody>
      </p:sp>
    </p:spTree>
    <p:extLst>
      <p:ext uri="{BB962C8B-B14F-4D97-AF65-F5344CB8AC3E}">
        <p14:creationId xmlns:p14="http://schemas.microsoft.com/office/powerpoint/2010/main" val="270442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D76C-0A66-4C1A-B15E-C8636EC2BDE5}"/>
              </a:ext>
            </a:extLst>
          </p:cNvPr>
          <p:cNvSpPr>
            <a:spLocks noGrp="1"/>
          </p:cNvSpPr>
          <p:nvPr>
            <p:ph type="title"/>
          </p:nvPr>
        </p:nvSpPr>
        <p:spPr/>
        <p:txBody>
          <a:bodyPr/>
          <a:lstStyle/>
          <a:p>
            <a:r>
              <a:rPr lang="en-US" dirty="0"/>
              <a:t>The Datasets</a:t>
            </a:r>
          </a:p>
        </p:txBody>
      </p:sp>
      <p:sp>
        <p:nvSpPr>
          <p:cNvPr id="4" name="Content Placeholder 2">
            <a:extLst>
              <a:ext uri="{FF2B5EF4-FFF2-40B4-BE49-F238E27FC236}">
                <a16:creationId xmlns:a16="http://schemas.microsoft.com/office/drawing/2014/main" id="{72B76D9E-FD6B-472F-82FB-88B45D54612A}"/>
              </a:ext>
            </a:extLst>
          </p:cNvPr>
          <p:cNvSpPr>
            <a:spLocks noGrp="1"/>
          </p:cNvSpPr>
          <p:nvPr>
            <p:ph idx="1"/>
          </p:nvPr>
        </p:nvSpPr>
        <p:spPr>
          <a:xfrm>
            <a:off x="1096963" y="2108200"/>
            <a:ext cx="10058400" cy="3760788"/>
          </a:xfrm>
        </p:spPr>
        <p:txBody>
          <a:bodyPr>
            <a:normAutofit/>
          </a:bodyPr>
          <a:lstStyle/>
          <a:p>
            <a:pPr lvl="1">
              <a:lnSpc>
                <a:spcPct val="200000"/>
              </a:lnSpc>
              <a:buFont typeface="Arial" panose="020B0604020202020204" pitchFamily="34" charset="0"/>
              <a:buChar char="•"/>
            </a:pPr>
            <a:r>
              <a:rPr lang="en-US" sz="2000" dirty="0"/>
              <a:t>5 Datasets (2014-2018)</a:t>
            </a:r>
          </a:p>
          <a:p>
            <a:pPr lvl="1">
              <a:lnSpc>
                <a:spcPct val="200000"/>
              </a:lnSpc>
              <a:buFont typeface="Arial" panose="020B0604020202020204" pitchFamily="34" charset="0"/>
              <a:buChar char="•"/>
            </a:pPr>
            <a:r>
              <a:rPr lang="en-US" sz="2000" dirty="0"/>
              <a:t>225 columns (1 ID column, 223 Predictors, 1 Class Variable)</a:t>
            </a:r>
          </a:p>
          <a:p>
            <a:pPr lvl="1">
              <a:lnSpc>
                <a:spcPct val="200000"/>
              </a:lnSpc>
              <a:buFont typeface="Arial" panose="020B0604020202020204" pitchFamily="34" charset="0"/>
              <a:buChar char="•"/>
            </a:pPr>
            <a:r>
              <a:rPr lang="en-US" sz="2000" dirty="0"/>
              <a:t>3808 records</a:t>
            </a:r>
          </a:p>
          <a:p>
            <a:pPr lvl="1">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20627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91C1C-BC95-429C-A8E8-A63A8E389651}"/>
              </a:ext>
            </a:extLst>
          </p:cNvPr>
          <p:cNvPicPr>
            <a:picLocks noChangeAspect="1"/>
          </p:cNvPicPr>
          <p:nvPr/>
        </p:nvPicPr>
        <p:blipFill rotWithShape="1">
          <a:blip r:embed="rId3"/>
          <a:srcRect l="58044" t="214" r="-1"/>
          <a:stretch/>
        </p:blipFill>
        <p:spPr>
          <a:xfrm>
            <a:off x="7076660" y="993913"/>
            <a:ext cx="5115339" cy="4880627"/>
          </a:xfrm>
          <a:prstGeom prst="rect">
            <a:avLst/>
          </a:prstGeom>
        </p:spPr>
      </p:pic>
      <p:pic>
        <p:nvPicPr>
          <p:cNvPr id="5" name="Picture 4">
            <a:extLst>
              <a:ext uri="{FF2B5EF4-FFF2-40B4-BE49-F238E27FC236}">
                <a16:creationId xmlns:a16="http://schemas.microsoft.com/office/drawing/2014/main" id="{BF01ABC6-7C90-4809-AFD1-8A83977E709D}"/>
              </a:ext>
            </a:extLst>
          </p:cNvPr>
          <p:cNvPicPr>
            <a:picLocks noChangeAspect="1"/>
          </p:cNvPicPr>
          <p:nvPr/>
        </p:nvPicPr>
        <p:blipFill rotWithShape="1">
          <a:blip r:embed="rId4"/>
          <a:srcRect t="763" r="48370" b="1"/>
          <a:stretch/>
        </p:blipFill>
        <p:spPr>
          <a:xfrm>
            <a:off x="0" y="993912"/>
            <a:ext cx="6294783" cy="4907907"/>
          </a:xfrm>
          <a:prstGeom prst="rect">
            <a:avLst/>
          </a:prstGeom>
        </p:spPr>
      </p:pic>
      <p:cxnSp>
        <p:nvCxnSpPr>
          <p:cNvPr id="7" name="Straight Arrow Connector 6">
            <a:extLst>
              <a:ext uri="{FF2B5EF4-FFF2-40B4-BE49-F238E27FC236}">
                <a16:creationId xmlns:a16="http://schemas.microsoft.com/office/drawing/2014/main" id="{528F49B5-5C24-476D-9725-2B8EEEF9AC9E}"/>
              </a:ext>
            </a:extLst>
          </p:cNvPr>
          <p:cNvCxnSpPr/>
          <p:nvPr/>
        </p:nvCxnSpPr>
        <p:spPr>
          <a:xfrm>
            <a:off x="11343861" y="384313"/>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3DA935F-61FC-4C91-8545-EC30100CD64C}"/>
              </a:ext>
            </a:extLst>
          </p:cNvPr>
          <p:cNvCxnSpPr/>
          <p:nvPr/>
        </p:nvCxnSpPr>
        <p:spPr>
          <a:xfrm>
            <a:off x="537528" y="544701"/>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37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2D01-4673-401F-9EA2-49EE72472C2A}"/>
              </a:ext>
            </a:extLst>
          </p:cNvPr>
          <p:cNvSpPr>
            <a:spLocks noGrp="1"/>
          </p:cNvSpPr>
          <p:nvPr>
            <p:ph type="title"/>
          </p:nvPr>
        </p:nvSpPr>
        <p:spPr/>
        <p:txBody>
          <a:bodyPr>
            <a:normAutofit/>
          </a:bodyPr>
          <a:lstStyle/>
          <a:p>
            <a:r>
              <a:rPr lang="en-US" sz="7200" dirty="0"/>
              <a:t>Cleaning the Dataset</a:t>
            </a:r>
          </a:p>
        </p:txBody>
      </p:sp>
      <p:sp>
        <p:nvSpPr>
          <p:cNvPr id="3" name="Text Placeholder 2">
            <a:extLst>
              <a:ext uri="{FF2B5EF4-FFF2-40B4-BE49-F238E27FC236}">
                <a16:creationId xmlns:a16="http://schemas.microsoft.com/office/drawing/2014/main" id="{04665A9C-9980-4FC9-B149-3FF1B7EC38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5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00AA-A0BD-43B6-AE80-C7B82BB169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2E39E8-736C-4A47-927C-C24D8F5676ED}"/>
              </a:ext>
            </a:extLst>
          </p:cNvPr>
          <p:cNvSpPr>
            <a:spLocks noGrp="1"/>
          </p:cNvSpPr>
          <p:nvPr>
            <p:ph idx="1"/>
          </p:nvPr>
        </p:nvSpPr>
        <p:spPr/>
        <p:txBody>
          <a:bodyPr>
            <a:normAutofit/>
          </a:bodyPr>
          <a:lstStyle/>
          <a:p>
            <a:pPr lvl="1">
              <a:buFont typeface="Arial" panose="020B0604020202020204" pitchFamily="34" charset="0"/>
              <a:buChar char="•"/>
            </a:pPr>
            <a:r>
              <a:rPr lang="en-US" sz="2000" dirty="0"/>
              <a:t>Handling Class and Label Column</a:t>
            </a:r>
          </a:p>
          <a:p>
            <a:pPr lvl="1">
              <a:buFont typeface="Arial" panose="020B0604020202020204" pitchFamily="34" charset="0"/>
              <a:buChar char="•"/>
            </a:pPr>
            <a:r>
              <a:rPr lang="en-US" sz="2000" dirty="0"/>
              <a:t>Handling Problematic Columns</a:t>
            </a:r>
          </a:p>
          <a:p>
            <a:pPr lvl="1">
              <a:buFont typeface="Arial" panose="020B0604020202020204" pitchFamily="34" charset="0"/>
              <a:buChar char="•"/>
            </a:pPr>
            <a:r>
              <a:rPr lang="en-US" sz="2000" dirty="0"/>
              <a:t>Handling Missing Values</a:t>
            </a:r>
          </a:p>
        </p:txBody>
      </p:sp>
      <p:pic>
        <p:nvPicPr>
          <p:cNvPr id="5" name="Picture 4">
            <a:extLst>
              <a:ext uri="{FF2B5EF4-FFF2-40B4-BE49-F238E27FC236}">
                <a16:creationId xmlns:a16="http://schemas.microsoft.com/office/drawing/2014/main" id="{03910318-AA23-4D90-A6FB-B626C933B92F}"/>
              </a:ext>
            </a:extLst>
          </p:cNvPr>
          <p:cNvPicPr>
            <a:picLocks noChangeAspect="1"/>
          </p:cNvPicPr>
          <p:nvPr/>
        </p:nvPicPr>
        <p:blipFill>
          <a:blip r:embed="rId3"/>
          <a:stretch>
            <a:fillRect/>
          </a:stretch>
        </p:blipFill>
        <p:spPr>
          <a:xfrm>
            <a:off x="0" y="3429000"/>
            <a:ext cx="12192000" cy="2610018"/>
          </a:xfrm>
          <a:prstGeom prst="rect">
            <a:avLst/>
          </a:prstGeom>
        </p:spPr>
      </p:pic>
    </p:spTree>
    <p:extLst>
      <p:ext uri="{BB962C8B-B14F-4D97-AF65-F5344CB8AC3E}">
        <p14:creationId xmlns:p14="http://schemas.microsoft.com/office/powerpoint/2010/main" val="361944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00AA-A0BD-43B6-AE80-C7B82BB169D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2E39E8-736C-4A47-927C-C24D8F5676ED}"/>
              </a:ext>
            </a:extLst>
          </p:cNvPr>
          <p:cNvSpPr>
            <a:spLocks noGrp="1"/>
          </p:cNvSpPr>
          <p:nvPr>
            <p:ph idx="1"/>
          </p:nvPr>
        </p:nvSpPr>
        <p:spPr/>
        <p:txBody>
          <a:bodyPr>
            <a:normAutofit/>
          </a:bodyPr>
          <a:lstStyle/>
          <a:p>
            <a:pPr lvl="1">
              <a:buFont typeface="Arial" panose="020B0604020202020204" pitchFamily="34" charset="0"/>
              <a:buChar char="•"/>
            </a:pPr>
            <a:r>
              <a:rPr lang="en-US" sz="2000" dirty="0"/>
              <a:t>Handling Categorical Variable (Sector)</a:t>
            </a:r>
          </a:p>
        </p:txBody>
      </p:sp>
      <p:pic>
        <p:nvPicPr>
          <p:cNvPr id="6" name="Picture 5">
            <a:extLst>
              <a:ext uri="{FF2B5EF4-FFF2-40B4-BE49-F238E27FC236}">
                <a16:creationId xmlns:a16="http://schemas.microsoft.com/office/drawing/2014/main" id="{B3F73021-44DA-48E5-9E5D-82344629A2E3}"/>
              </a:ext>
            </a:extLst>
          </p:cNvPr>
          <p:cNvPicPr>
            <a:picLocks noChangeAspect="1"/>
          </p:cNvPicPr>
          <p:nvPr/>
        </p:nvPicPr>
        <p:blipFill rotWithShape="1">
          <a:blip r:embed="rId3"/>
          <a:srcRect l="-1" t="213" r="-1" b="28927"/>
          <a:stretch/>
        </p:blipFill>
        <p:spPr>
          <a:xfrm>
            <a:off x="0" y="2774141"/>
            <a:ext cx="12191999" cy="3465792"/>
          </a:xfrm>
          <a:prstGeom prst="rect">
            <a:avLst/>
          </a:prstGeom>
        </p:spPr>
      </p:pic>
      <p:cxnSp>
        <p:nvCxnSpPr>
          <p:cNvPr id="7" name="Straight Arrow Connector 6">
            <a:extLst>
              <a:ext uri="{FF2B5EF4-FFF2-40B4-BE49-F238E27FC236}">
                <a16:creationId xmlns:a16="http://schemas.microsoft.com/office/drawing/2014/main" id="{4159996E-9189-4A31-870D-62D7369901B5}"/>
              </a:ext>
            </a:extLst>
          </p:cNvPr>
          <p:cNvCxnSpPr/>
          <p:nvPr/>
        </p:nvCxnSpPr>
        <p:spPr>
          <a:xfrm>
            <a:off x="10188829" y="2210827"/>
            <a:ext cx="0" cy="82296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08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4835F4-FFA8-42F3-A06E-68AD87EA3F19}"/>
              </a:ext>
            </a:extLst>
          </p:cNvPr>
          <p:cNvPicPr>
            <a:picLocks noChangeAspect="1"/>
          </p:cNvPicPr>
          <p:nvPr/>
        </p:nvPicPr>
        <p:blipFill>
          <a:blip r:embed="rId3"/>
          <a:stretch>
            <a:fillRect/>
          </a:stretch>
        </p:blipFill>
        <p:spPr>
          <a:xfrm>
            <a:off x="0" y="1754856"/>
            <a:ext cx="12152551" cy="2319839"/>
          </a:xfrm>
          <a:prstGeom prst="rect">
            <a:avLst/>
          </a:prstGeom>
        </p:spPr>
      </p:pic>
    </p:spTree>
    <p:extLst>
      <p:ext uri="{BB962C8B-B14F-4D97-AF65-F5344CB8AC3E}">
        <p14:creationId xmlns:p14="http://schemas.microsoft.com/office/powerpoint/2010/main" val="116868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A53D-2AAE-4D77-AD69-95CEBC8EBEB2}"/>
              </a:ext>
            </a:extLst>
          </p:cNvPr>
          <p:cNvSpPr>
            <a:spLocks noGrp="1"/>
          </p:cNvSpPr>
          <p:nvPr>
            <p:ph type="title"/>
          </p:nvPr>
        </p:nvSpPr>
        <p:spPr/>
        <p:txBody>
          <a:bodyPr/>
          <a:lstStyle/>
          <a:p>
            <a:r>
              <a:rPr lang="en-US" dirty="0"/>
              <a:t>Data Regularization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61B589-D8A1-42DB-85E3-7A911F983330}"/>
                  </a:ext>
                </a:extLst>
              </p:cNvPr>
              <p:cNvSpPr>
                <a:spLocks noGrp="1"/>
              </p:cNvSpPr>
              <p:nvPr>
                <p:ph idx="1"/>
              </p:nvPr>
            </p:nvSpPr>
            <p:spPr/>
            <p:txBody>
              <a:bodyPr>
                <a:normAutofit/>
              </a:bodyPr>
              <a:lstStyle/>
              <a:p>
                <a:pPr lvl="1">
                  <a:buFont typeface="Arial" panose="020B0604020202020204" pitchFamily="34" charset="0"/>
                  <a:buChar char="•"/>
                </a:pPr>
                <a:r>
                  <a:rPr lang="en-US" sz="2000" dirty="0"/>
                  <a:t>Two techniques for Normalization</a:t>
                </a:r>
              </a:p>
              <a:p>
                <a:pPr marL="201168" lvl="1" indent="0">
                  <a:buNone/>
                </a:pPr>
                <a14:m>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𝑛𝑒𝑤</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𝑚𝑖𝑛</m:t>
                            </m:r>
                          </m:sub>
                        </m:sSub>
                      </m:num>
                      <m:den>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𝑚𝑎𝑥</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𝑚𝑖𝑛</m:t>
                            </m:r>
                          </m:sub>
                        </m:sSub>
                      </m:den>
                    </m:f>
                  </m:oMath>
                </a14:m>
                <a:r>
                  <a:rPr lang="en-US" sz="20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𝑛𝑒𝑤</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𝑥</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𝑎𝑣𝑔</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𝑚𝑎𝑥</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𝑚𝑖𝑛</m:t>
                            </m:r>
                          </m:sub>
                        </m:sSub>
                      </m:den>
                    </m:f>
                  </m:oMath>
                </a14:m>
                <a:endParaRPr lang="en-US" sz="2400" dirty="0"/>
              </a:p>
              <a:p>
                <a:pPr lvl="1">
                  <a:buFont typeface="Arial" panose="020B0604020202020204" pitchFamily="34" charset="0"/>
                  <a:buChar char="•"/>
                </a:pPr>
                <a:r>
                  <a:rPr lang="en-US" sz="2000" dirty="0"/>
                  <a:t>Standardization</a:t>
                </a:r>
              </a:p>
              <a:p>
                <a:pPr marL="201168" lvl="1"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𝑛𝑒𝑤</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𝑎𝑣𝑔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𝑠𝑡𝑑</m:t>
                              </m:r>
                            </m:sub>
                          </m:sSub>
                        </m:den>
                      </m:f>
                    </m:oMath>
                  </m:oMathPara>
                </a14:m>
                <a:endParaRPr lang="en-US" sz="2000" dirty="0"/>
              </a:p>
              <a:p>
                <a:pPr marL="201168" lvl="1" indent="0">
                  <a:buNone/>
                </a:pPr>
                <a14:m>
                  <m:oMathPara xmlns:m="http://schemas.openxmlformats.org/officeDocument/2006/math">
                    <m:oMathParaPr>
                      <m:jc m:val="left"/>
                    </m:oMathParaPr>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𝑠𝑡𝑑</m:t>
                          </m:r>
                        </m:sub>
                      </m:sSub>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rad>
                        <m:radPr>
                          <m:degHide m:val="on"/>
                          <m:ctrlPr>
                            <a:rPr lang="en-US" sz="1800" i="1">
                              <a:effectLst/>
                              <a:latin typeface="Cambria Math" panose="02040503050406030204" pitchFamily="18" charset="0"/>
                            </a:rPr>
                          </m:ctrlPr>
                        </m:radPr>
                        <m:deg/>
                        <m:e>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MS Mincho" panose="02020609040205080304" pitchFamily="49" charset="-128"/>
                                  <a:cs typeface="Times New Roman" panose="02020603050405020304" pitchFamily="18" charset="0"/>
                                </a:rPr>
                                <m:t>1</m:t>
                              </m:r>
                            </m:num>
                            <m:den>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m:t>
                              </m:r>
                            </m:den>
                          </m:f>
                          <m:nary>
                            <m:naryPr>
                              <m:chr m:val="∑"/>
                              <m:limLoc m:val="undOvr"/>
                              <m:ctrlPr>
                                <a:rPr lang="en-US" sz="1800" i="1">
                                  <a:effectLst/>
                                  <a:latin typeface="Cambria Math" panose="02040503050406030204" pitchFamily="18" charset="0"/>
                                </a:rPr>
                              </m:ctrlPr>
                            </m:naryPr>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𝑖</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=1</m:t>
                              </m:r>
                            </m:sub>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𝑚</m:t>
                              </m:r>
                            </m:sup>
                            <m:e>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𝑖</m:t>
                                          </m:r>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up>
                                      </m:sSup>
                                      <m:r>
                                        <a:rPr lang="en-US" sz="1800" i="1">
                                          <a:effectLst/>
                                          <a:latin typeface="Cambria Math" panose="02040503050406030204" pitchFamily="18" charset="0"/>
                                          <a:ea typeface="MS Mincho" panose="02020609040205080304" pitchFamily="49" charset="-128"/>
                                          <a:cs typeface="Times New Roman" panose="02020603050405020304" pitchFamily="18"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MS Mincho" panose="02020609040205080304" pitchFamily="49" charset="-128"/>
                                              <a:cs typeface="Times New Roman" panose="02020603050405020304" pitchFamily="18" charset="0"/>
                                            </a:rPr>
                                            <m:t>𝑥</m:t>
                                          </m:r>
                                        </m:e>
                                        <m:sub>
                                          <m:r>
                                            <a:rPr lang="en-US" sz="1800" i="1">
                                              <a:effectLst/>
                                              <a:latin typeface="Cambria Math" panose="02040503050406030204" pitchFamily="18" charset="0"/>
                                              <a:ea typeface="MS Mincho" panose="02020609040205080304" pitchFamily="49" charset="-128"/>
                                              <a:cs typeface="Times New Roman" panose="02020603050405020304" pitchFamily="18" charset="0"/>
                                            </a:rPr>
                                            <m:t>𝑎𝑣𝑔</m:t>
                                          </m:r>
                                        </m:sub>
                                      </m:sSub>
                                    </m:e>
                                  </m:d>
                                </m:e>
                                <m:sup>
                                  <m:r>
                                    <a:rPr lang="en-US" sz="1800" i="1">
                                      <a:effectLst/>
                                      <a:latin typeface="Cambria Math" panose="02040503050406030204" pitchFamily="18" charset="0"/>
                                      <a:ea typeface="MS Mincho" panose="02020609040205080304" pitchFamily="49" charset="-128"/>
                                      <a:cs typeface="Times New Roman" panose="02020603050405020304" pitchFamily="18" charset="0"/>
                                    </a:rPr>
                                    <m:t>2</m:t>
                                  </m:r>
                                </m:sup>
                              </m:sSup>
                            </m:e>
                          </m:nary>
                        </m:e>
                      </m:rad>
                    </m:oMath>
                  </m:oMathPara>
                </a14:m>
                <a:endParaRPr lang="en-US" sz="2000" dirty="0"/>
              </a:p>
              <a:p>
                <a:pPr marL="201168" lvl="1" indent="0">
                  <a:buNone/>
                </a:pPr>
                <a:endParaRPr lang="en-US" sz="2000" dirty="0"/>
              </a:p>
            </p:txBody>
          </p:sp>
        </mc:Choice>
        <mc:Fallback xmlns="">
          <p:sp>
            <p:nvSpPr>
              <p:cNvPr id="3" name="Content Placeholder 2">
                <a:extLst>
                  <a:ext uri="{FF2B5EF4-FFF2-40B4-BE49-F238E27FC236}">
                    <a16:creationId xmlns:a16="http://schemas.microsoft.com/office/drawing/2014/main" id="{B061B589-D8A1-42DB-85E3-7A911F983330}"/>
                  </a:ext>
                </a:extLst>
              </p:cNvPr>
              <p:cNvSpPr>
                <a:spLocks noGrp="1" noRot="1" noChangeAspect="1" noMove="1" noResize="1" noEditPoints="1" noAdjustHandles="1" noChangeArrowheads="1" noChangeShapeType="1" noTextEdit="1"/>
              </p:cNvSpPr>
              <p:nvPr>
                <p:ph idx="1"/>
              </p:nvPr>
            </p:nvSpPr>
            <p:spPr>
              <a:blipFill>
                <a:blip r:embed="rId3"/>
                <a:stretch>
                  <a:fillRect t="-97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16BED19-7F83-4B87-8F95-EBFFEBABD521}"/>
              </a:ext>
            </a:extLst>
          </p:cNvPr>
          <p:cNvPicPr>
            <a:picLocks noChangeAspect="1"/>
          </p:cNvPicPr>
          <p:nvPr/>
        </p:nvPicPr>
        <p:blipFill>
          <a:blip r:embed="rId4"/>
          <a:stretch>
            <a:fillRect/>
          </a:stretch>
        </p:blipFill>
        <p:spPr>
          <a:xfrm>
            <a:off x="5218847" y="5363633"/>
            <a:ext cx="6886575" cy="876300"/>
          </a:xfrm>
          <a:prstGeom prst="rect">
            <a:avLst/>
          </a:prstGeom>
        </p:spPr>
      </p:pic>
      <p:pic>
        <p:nvPicPr>
          <p:cNvPr id="8" name="Picture 7">
            <a:extLst>
              <a:ext uri="{FF2B5EF4-FFF2-40B4-BE49-F238E27FC236}">
                <a16:creationId xmlns:a16="http://schemas.microsoft.com/office/drawing/2014/main" id="{77124AEC-6916-4CB5-B1AE-EBBB7A5B4818}"/>
              </a:ext>
            </a:extLst>
          </p:cNvPr>
          <p:cNvPicPr>
            <a:picLocks noChangeAspect="1"/>
          </p:cNvPicPr>
          <p:nvPr/>
        </p:nvPicPr>
        <p:blipFill>
          <a:blip r:embed="rId5"/>
          <a:stretch>
            <a:fillRect/>
          </a:stretch>
        </p:blipFill>
        <p:spPr>
          <a:xfrm>
            <a:off x="5214085" y="2074121"/>
            <a:ext cx="6896100" cy="1476375"/>
          </a:xfrm>
          <a:prstGeom prst="rect">
            <a:avLst/>
          </a:prstGeom>
        </p:spPr>
      </p:pic>
      <p:pic>
        <p:nvPicPr>
          <p:cNvPr id="11" name="Picture 10">
            <a:extLst>
              <a:ext uri="{FF2B5EF4-FFF2-40B4-BE49-F238E27FC236}">
                <a16:creationId xmlns:a16="http://schemas.microsoft.com/office/drawing/2014/main" id="{D575914C-F792-4325-BA0F-EF95B064C093}"/>
              </a:ext>
            </a:extLst>
          </p:cNvPr>
          <p:cNvPicPr>
            <a:picLocks noChangeAspect="1"/>
          </p:cNvPicPr>
          <p:nvPr/>
        </p:nvPicPr>
        <p:blipFill>
          <a:blip r:embed="rId6"/>
          <a:stretch>
            <a:fillRect/>
          </a:stretch>
        </p:blipFill>
        <p:spPr>
          <a:xfrm>
            <a:off x="5171222" y="3835187"/>
            <a:ext cx="6934200" cy="1343025"/>
          </a:xfrm>
          <a:prstGeom prst="rect">
            <a:avLst/>
          </a:prstGeom>
        </p:spPr>
      </p:pic>
    </p:spTree>
    <p:extLst>
      <p:ext uri="{BB962C8B-B14F-4D97-AF65-F5344CB8AC3E}">
        <p14:creationId xmlns:p14="http://schemas.microsoft.com/office/powerpoint/2010/main" val="73693122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{82461C90-0B47-4AA6-B9C5-82095F88C078}tf56160789_win32</Template>
  <TotalTime>243</TotalTime>
  <Words>428</Words>
  <Application>Microsoft Office PowerPoint</Application>
  <PresentationFormat>Widescreen</PresentationFormat>
  <Paragraphs>57</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Bookman Old Style</vt:lpstr>
      <vt:lpstr>Calibri</vt:lpstr>
      <vt:lpstr>Cambria</vt:lpstr>
      <vt:lpstr>Cambria Math</vt:lpstr>
      <vt:lpstr>Franklin Gothic Book</vt:lpstr>
      <vt:lpstr>inherit</vt:lpstr>
      <vt:lpstr>Inter</vt:lpstr>
      <vt:lpstr>Times New Roman</vt:lpstr>
      <vt:lpstr>1_RetrospectVTI</vt:lpstr>
      <vt:lpstr>Stockify</vt:lpstr>
      <vt:lpstr>Brief Overview</vt:lpstr>
      <vt:lpstr>The Datasets</vt:lpstr>
      <vt:lpstr>PowerPoint Presentation</vt:lpstr>
      <vt:lpstr>Cleaning the Dataset</vt:lpstr>
      <vt:lpstr>PowerPoint Presentation</vt:lpstr>
      <vt:lpstr>PowerPoint Presentation</vt:lpstr>
      <vt:lpstr>PowerPoint Presentation</vt:lpstr>
      <vt:lpstr>Data Regularization</vt:lpstr>
      <vt:lpstr>Logistic Model</vt:lpstr>
      <vt:lpstr>PowerPoint Presentation</vt:lpstr>
      <vt:lpstr>Comparisons (Before Multicollinearity and Feature Selection)</vt:lpstr>
      <vt:lpstr>PowerPoint Presentation</vt:lpstr>
      <vt:lpstr>Comparisons (After Multicollinearity and Feature Selection)</vt:lpstr>
      <vt:lpstr>PowerPoint Presentation</vt:lpstr>
      <vt:lpstr>Comparison Matrix (No Feature Selection)</vt:lpstr>
      <vt:lpstr>Comparison Matrix (Multicollinearity, then selectKBest(k=50))</vt:lpstr>
      <vt:lpstr>Comparison Matrix (selectKBest(k=50), then Multicollinearity)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Stockify</dc:title>
  <dc:creator>Abdullah Babatunde Salau</dc:creator>
  <cp:lastModifiedBy>Abdullah Babatunde Salau</cp:lastModifiedBy>
  <cp:revision>2</cp:revision>
  <dcterms:created xsi:type="dcterms:W3CDTF">2021-09-22T15:39:19Z</dcterms:created>
  <dcterms:modified xsi:type="dcterms:W3CDTF">2021-12-09T09:46:18Z</dcterms:modified>
</cp:coreProperties>
</file>