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90" r:id="rId4"/>
    <p:sldId id="293" r:id="rId5"/>
    <p:sldId id="304" r:id="rId6"/>
    <p:sldId id="309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F8B357-0E54-45A6-8A0A-FCCD55973265}">
          <p14:sldIdLst>
            <p14:sldId id="256"/>
            <p14:sldId id="284"/>
            <p14:sldId id="290"/>
            <p14:sldId id="293"/>
            <p14:sldId id="304"/>
            <p14:sldId id="309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07DE3-B903-4339-9CDD-F3F6CAD814F5}" v="1" dt="2021-09-19T13:11:15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Babatunde Salau" userId="bc4f9273-0a7a-465c-a314-b882bf83d5a4" providerId="ADAL" clId="{53607DE3-B903-4339-9CDD-F3F6CAD814F5}"/>
    <pc:docChg chg="modSld">
      <pc:chgData name="Abdullah Babatunde Salau" userId="bc4f9273-0a7a-465c-a314-b882bf83d5a4" providerId="ADAL" clId="{53607DE3-B903-4339-9CDD-F3F6CAD814F5}" dt="2021-09-23T17:15:46.160" v="8" actId="1038"/>
      <pc:docMkLst>
        <pc:docMk/>
      </pc:docMkLst>
      <pc:sldChg chg="addSp modSp mod">
        <pc:chgData name="Abdullah Babatunde Salau" userId="bc4f9273-0a7a-465c-a314-b882bf83d5a4" providerId="ADAL" clId="{53607DE3-B903-4339-9CDD-F3F6CAD814F5}" dt="2021-09-23T17:15:46.160" v="8" actId="1038"/>
        <pc:sldMkLst>
          <pc:docMk/>
          <pc:sldMk cId="2596061588" sldId="290"/>
        </pc:sldMkLst>
        <pc:picChg chg="mod">
          <ac:chgData name="Abdullah Babatunde Salau" userId="bc4f9273-0a7a-465c-a314-b882bf83d5a4" providerId="ADAL" clId="{53607DE3-B903-4339-9CDD-F3F6CAD814F5}" dt="2021-09-19T13:11:50.493" v="6" actId="14100"/>
          <ac:picMkLst>
            <pc:docMk/>
            <pc:sldMk cId="2596061588" sldId="290"/>
            <ac:picMk id="5" creationId="{7A3187F6-5B34-48D9-BC1C-3966D7EA6ACC}"/>
          </ac:picMkLst>
        </pc:picChg>
        <pc:picChg chg="mod">
          <ac:chgData name="Abdullah Babatunde Salau" userId="bc4f9273-0a7a-465c-a314-b882bf83d5a4" providerId="ADAL" clId="{53607DE3-B903-4339-9CDD-F3F6CAD814F5}" dt="2021-09-23T17:15:46.160" v="8" actId="1038"/>
          <ac:picMkLst>
            <pc:docMk/>
            <pc:sldMk cId="2596061588" sldId="290"/>
            <ac:picMk id="7" creationId="{D6B6DB6C-0BF5-430A-8141-89F075422CBD}"/>
          </ac:picMkLst>
        </pc:picChg>
        <pc:picChg chg="add mod">
          <ac:chgData name="Abdullah Babatunde Salau" userId="bc4f9273-0a7a-465c-a314-b882bf83d5a4" providerId="ADAL" clId="{53607DE3-B903-4339-9CDD-F3F6CAD814F5}" dt="2021-09-19T13:11:53.272" v="7" actId="14100"/>
          <ac:picMkLst>
            <pc:docMk/>
            <pc:sldMk cId="2596061588" sldId="290"/>
            <ac:picMk id="8" creationId="{C033E393-6985-4301-8D7A-9F7784A766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4A94-38D9-47E2-B82A-BD4E5609603E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69391-5244-4C9E-9408-F8930F91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6CFD6-17F2-479C-B226-1F7326C450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6CFD6-17F2-479C-B226-1F7326C450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6CFD6-17F2-479C-B226-1F7326C450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88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6CFD6-17F2-479C-B226-1F7326C450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6CFD6-17F2-479C-B226-1F7326C450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6CFD6-17F2-479C-B226-1F7326C450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1B56-6559-4EF9-B931-387298F5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5E653-3D57-407F-AAD3-5D2706935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24CC-DC44-4119-BA54-14C42E43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4784-DCF4-42CF-94B2-383B8B90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C269-0EE8-4645-9713-D93235D5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4945-3CB5-48B7-9D66-AF3697A1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FA849-83F0-433C-BCCD-C9D17661E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603F-7AEB-4896-A564-A154C5B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3EFD-6E42-4334-AB44-31321EDD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B203-1386-4E63-8B46-3C0A21F8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6D36F-B0F5-4C6A-AF0B-2C185DFBC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70432-D731-4009-8DA5-A31EECF23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7EFA-AC73-4D62-908F-FDBEDF0F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0BD2-D865-427C-AFCF-46D1A70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E1B6-5040-47A4-A744-53114E7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C313-FE4A-4E5B-9C7C-86B1C31CE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15BF-6E1C-48C3-8681-747539723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477C-B330-4923-995C-3D7A552D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BD5D-9B28-42A4-B814-380B07E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7DC5-0F0F-4FFC-B5CD-F518B4A9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3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093D-6FA2-493A-9E2D-C7F98679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500D-8237-4A53-9712-97B3D0A7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42D33-5237-4F1F-9E04-FA001E29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B398-7F96-486D-BAF4-41BE0744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DC39-93CE-4957-ADF2-974FDC0D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0FE7-5F07-4C8D-B901-98E7499D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EDFE-8A25-4C89-BB0B-FE745B7CF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59FF-BC2C-4C14-92DD-5572FF42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F06E1-A1A6-43E4-8FE1-FE0FD953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A84C-890E-4CC3-A129-7587F519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8949-FEBE-4D73-AE6C-E48EE67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09CF-C5D9-4DD0-977E-5E0E3CFB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EB19F-B9FE-4C5D-AAC9-E94A6357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44B43-0C65-4C3C-9DBF-3D4998268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21B69-C205-4AC8-9372-5ADB913F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A5D1E-6D17-42C3-934D-4B7845537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6F594-E9EF-4DD0-B48C-A3321778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EF4AD-EA7C-425D-A4C0-ADF6C137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4D3E68-E743-4F96-B39C-A4596FF9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C2FA-17E1-45DD-AF21-287D6A4D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70210-D7BE-4155-AF7B-64A40AB1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48FCD-4162-42C6-BDE3-73E10A47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53CEE-3D03-4822-AE6C-4188F8BD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C08E6-44CD-4574-A673-36DA32FA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3B917-F758-468E-9F15-AC2CCF42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653D-BA77-4BD9-8D5C-4AB499BA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DEC5-1AF2-4829-91B5-1FEA122A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82CB-A893-409C-AA54-CFE6A98A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7D8FC-F8EA-4A32-9DFD-3A09D6C61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AC54B-8889-408F-AC51-E63AE8DF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65F6-72D8-4F9F-AA10-62D18C78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74D3-4268-422C-A76B-15C8DE7F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C009-6029-4D64-87F9-4DB9AC94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76549-BB7E-4F39-8939-F44735A2E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B89B-E912-43BD-80FA-65053A2E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0ED7-807F-48FA-A7B4-6ABFFA75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43C3-FC19-47F9-BABA-DDB97207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36143-2786-4DE4-8891-D1C764E6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1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6E22E-11F3-4EEE-82D8-BE950E61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149A-F9EA-479B-B4A9-A5F863B0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CC28-5307-4CC3-9BE3-F86963C9B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6771-9560-46D5-A625-B848A9EA79A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1B9DC-488E-4D8F-8278-7D4C4626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338B-41EB-4A20-8C19-D509003A0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01EDB-399D-4F55-8115-6586595C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9A4D-4881-4C78-9B63-B53358A82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53BCD-0572-4EBA-8503-753269B42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A01CE-C1D9-4A5D-990E-BA0546B48CCF}"/>
              </a:ext>
            </a:extLst>
          </p:cNvPr>
          <p:cNvSpPr txBox="1"/>
          <p:nvPr/>
        </p:nvSpPr>
        <p:spPr>
          <a:xfrm>
            <a:off x="269789" y="197708"/>
            <a:ext cx="116524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200" b="1" i="0" u="sng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Distance for higher dimensions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For two dimensions, we could rewrite: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as: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So in n dimensions, we can just write: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E3C18-8D35-4D77-ACB8-58F35E61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22" y="1460388"/>
            <a:ext cx="4834416" cy="501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66D76B-999A-462B-90BF-B85A3F93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1" y="2613754"/>
            <a:ext cx="3745985" cy="89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43007E-0EFC-45B2-B002-1EE361B1A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21" y="4690153"/>
            <a:ext cx="3745985" cy="89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A01CE-C1D9-4A5D-990E-BA0546B48CCF}"/>
              </a:ext>
            </a:extLst>
          </p:cNvPr>
          <p:cNvSpPr txBox="1"/>
          <p:nvPr/>
        </p:nvSpPr>
        <p:spPr>
          <a:xfrm>
            <a:off x="269789" y="197708"/>
            <a:ext cx="116524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200" b="1" i="0" u="sng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Getting the data on the "same scale"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We could adjust the distance calculation to accommodate this,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but this kind of thing happens frequently in data science, in many contexts.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So instead we'll adjust the __data itself_ to remove this discrepancy in interpretation.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There are two common approaches:</a:t>
            </a:r>
          </a:p>
          <a:p>
            <a:pPr marL="342900" marR="0" indent="-342900" algn="l" rtl="0">
              <a:buFontTx/>
              <a:buChar char="-"/>
            </a:pPr>
            <a:r>
              <a:rPr lang="en-US" sz="2200" dirty="0">
                <a:solidFill>
                  <a:srgbClr val="000080"/>
                </a:solidFill>
                <a:latin typeface="Corbel" panose="020B0503020204020204" pitchFamily="34" charset="0"/>
              </a:rPr>
              <a:t>Normalization:</a:t>
            </a:r>
          </a:p>
          <a:p>
            <a:pPr marL="342900" marR="0" indent="-342900" algn="l" rtl="0">
              <a:buFontTx/>
              <a:buChar char="-"/>
            </a:pPr>
            <a:endParaRPr lang="en-US" sz="220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L="342900" marR="0" indent="-342900" algn="l" rtl="0">
              <a:buFontTx/>
              <a:buChar char="-"/>
            </a:pPr>
            <a:endParaRPr lang="en-US" sz="220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L="342900" marR="0" indent="-342900" algn="l" rtl="0">
              <a:buFontTx/>
              <a:buChar char="-"/>
            </a:pPr>
            <a:r>
              <a:rPr lang="en-US" sz="2200" dirty="0">
                <a:solidFill>
                  <a:srgbClr val="000080"/>
                </a:solidFill>
                <a:latin typeface="Corbel" panose="020B0503020204020204" pitchFamily="34" charset="0"/>
              </a:rPr>
              <a:t>Standardization: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D25E5-51F9-4EA0-9ACF-5D089B41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39" y="2230079"/>
            <a:ext cx="7680961" cy="4318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187F6-5B34-48D9-BC1C-3966D7EA6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89" y="3429000"/>
            <a:ext cx="1766880" cy="646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9D39B-68FB-4A9F-9E0C-A113C8FEA351}"/>
              </a:ext>
            </a:extLst>
          </p:cNvPr>
          <p:cNvSpPr txBox="1"/>
          <p:nvPr/>
        </p:nvSpPr>
        <p:spPr>
          <a:xfrm>
            <a:off x="5984244" y="372814"/>
            <a:ext cx="561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Regularization, must make sure data is not skewed.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628FAE-6405-4459-BB44-725C75BDC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89" y="4565757"/>
            <a:ext cx="1876040" cy="646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6DB6C-0BF5-430A-8141-89F075422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41" y="5286219"/>
            <a:ext cx="3643902" cy="937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33E393-6985-4301-8D7A-9F7784A76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8014" y="3428999"/>
            <a:ext cx="1766882" cy="6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6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A01CE-C1D9-4A5D-990E-BA0546B48CCF}"/>
              </a:ext>
            </a:extLst>
          </p:cNvPr>
          <p:cNvSpPr txBox="1"/>
          <p:nvPr/>
        </p:nvSpPr>
        <p:spPr>
          <a:xfrm>
            <a:off x="269789" y="197708"/>
            <a:ext cx="1165242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200" b="1" i="0" u="sng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Applying Normalization to [0,1]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normalize: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For every attribute: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find the max and min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For every example: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For every attribute: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    normalize according to that attribute's max and min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1NN(p):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normalize p according to max's and min's on which the dataset was normalized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find nearest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return corresponding classification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652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A01CE-C1D9-4A5D-990E-BA0546B48CCF}"/>
              </a:ext>
            </a:extLst>
          </p:cNvPr>
          <p:cNvSpPr txBox="1"/>
          <p:nvPr/>
        </p:nvSpPr>
        <p:spPr>
          <a:xfrm>
            <a:off x="269789" y="197708"/>
            <a:ext cx="1165242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200" b="1" i="0" u="sng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Or maybe three sets...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Other strategies suggest splitting the dataset into three subsets:</a:t>
            </a: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Training set</a:t>
            </a: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_validation set__ (aka dev set, development set, hold-out cross-validation set)</a:t>
            </a: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Test set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But some people use the phrases "validation set" and "test set" interchangeably.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General process:</a:t>
            </a: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Build one or more models with the </a:t>
            </a:r>
            <a:r>
              <a:rPr lang="en-US" sz="22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training set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1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Tune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the models by adjusting algorithm parameters (</a:t>
            </a:r>
            <a:r>
              <a:rPr lang="en-US" sz="2200" b="0" i="1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__hyper parameters__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) with the </a:t>
            </a:r>
            <a:r>
              <a:rPr lang="en-US" sz="22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validation set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.</a:t>
            </a: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On the final tuned model, check its performance with the </a:t>
            </a:r>
            <a:r>
              <a:rPr lang="en-US" sz="22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test set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.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What is a hyperparameter?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It's a parameter that affects the algorithm itself. For example, in quicksort, the selection technique for a pivot could be considered a hyperparameter. We'll see more about this later, when we study linear regression.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For our purposes, we'll stick with training and test sets, but know that procedures can vary.</a:t>
            </a:r>
          </a:p>
        </p:txBody>
      </p:sp>
    </p:spTree>
    <p:extLst>
      <p:ext uri="{BB962C8B-B14F-4D97-AF65-F5344CB8AC3E}">
        <p14:creationId xmlns:p14="http://schemas.microsoft.com/office/powerpoint/2010/main" val="23198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A01CE-C1D9-4A5D-990E-BA0546B48CCF}"/>
              </a:ext>
            </a:extLst>
          </p:cNvPr>
          <p:cNvSpPr txBox="1"/>
          <p:nvPr/>
        </p:nvSpPr>
        <p:spPr>
          <a:xfrm>
            <a:off x="269789" y="197708"/>
            <a:ext cx="1165242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200" b="1" i="0" u="sng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k-fold cross validation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 err="1">
                <a:solidFill>
                  <a:srgbClr val="000080"/>
                </a:solidFill>
                <a:latin typeface="Corbel" panose="020B0503020204020204" pitchFamily="34" charset="0"/>
              </a:rPr>
              <a:t>kFoldCV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(</a:t>
            </a:r>
            <a:r>
              <a:rPr lang="en-US" sz="2200" b="0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alg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,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dataset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,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k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):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for each element in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dataset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    randomly assign it to one of the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k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folds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for </a:t>
            </a:r>
            <a:r>
              <a:rPr lang="en-US" sz="2200" b="0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i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= 0 to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k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-1: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   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testing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= the </a:t>
            </a:r>
            <a:r>
              <a:rPr lang="en-US" sz="2200" b="0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i</a:t>
            </a:r>
            <a:r>
              <a:rPr lang="en-US" sz="2200" b="0" i="0" u="none" strike="noStrike" baseline="30000" dirty="0" err="1">
                <a:solidFill>
                  <a:srgbClr val="000080"/>
                </a:solidFill>
                <a:latin typeface="Corbel" panose="020B0503020204020204" pitchFamily="34" charset="0"/>
              </a:rPr>
              <a:t>th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fold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   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training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= all other folds</a:t>
            </a: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   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model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= use </a:t>
            </a:r>
            <a:r>
              <a:rPr lang="en-US" sz="2200" b="0" i="0" u="none" strike="noStrike" baseline="0" dirty="0" err="1">
                <a:solidFill>
                  <a:srgbClr val="000080"/>
                </a:solidFill>
                <a:latin typeface="Courier New" panose="02070309020205020404" pitchFamily="49" charset="0"/>
              </a:rPr>
              <a:t>alg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to fit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training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   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results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= use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model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to predict on </a:t>
            </a:r>
            <a:r>
              <a:rPr lang="en-US" sz="2200" b="0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testing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    Analyze the results (e.g., take an average, look at max and min, etc.)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So leave-one-out testing is just k-fold cross validation where k = _m_.</a:t>
            </a: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You're now ready for hw05, hw06, and hw07!</a:t>
            </a:r>
            <a:endParaRPr lang="en-US" sz="22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33BCF-D159-4101-B13F-1D4A0E2A7A39}"/>
              </a:ext>
            </a:extLst>
          </p:cNvPr>
          <p:cNvSpPr txBox="1"/>
          <p:nvPr/>
        </p:nvSpPr>
        <p:spPr>
          <a:xfrm>
            <a:off x="7168793" y="94149"/>
            <a:ext cx="609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Reminder: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 err="1">
                <a:solidFill>
                  <a:srgbClr val="008000"/>
                </a:solidFill>
                <a:latin typeface="Corbel" panose="020B0503020204020204" pitchFamily="34" charset="0"/>
              </a:rPr>
              <a:t>leaveOneOutTest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alg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,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dataset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):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   for </a:t>
            </a:r>
            <a:r>
              <a:rPr lang="en-US" sz="1800" b="0" i="0" u="none" strike="noStrike" baseline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= 0 to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m-1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: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      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testing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=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x</a:t>
            </a:r>
            <a:r>
              <a:rPr lang="en-US" sz="1800" b="0" i="0" u="none" strike="noStrike" baseline="30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30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300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      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training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=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dataset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- {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x</a:t>
            </a:r>
            <a:r>
              <a:rPr lang="en-US" sz="1800" b="0" i="0" u="none" strike="noStrike" baseline="300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30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30000" dirty="0">
                <a:solidFill>
                  <a:srgbClr val="008000"/>
                </a:solidFill>
                <a:latin typeface="Courier New" panose="02070309020205020404" pitchFamily="49" charset="0"/>
              </a:rPr>
              <a:t>)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}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      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= use </a:t>
            </a:r>
            <a:r>
              <a:rPr lang="en-US" sz="1800" b="0" i="0" u="none" strike="noStrike" baseline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alg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to fit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training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      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results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= use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rbel" panose="020B0503020204020204" pitchFamily="34" charset="0"/>
              </a:rPr>
              <a:t> to predict on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testing</a:t>
            </a:r>
            <a:endParaRPr lang="en-US" sz="1800" b="0" i="0" u="none" strike="noStrike" baseline="0" dirty="0">
              <a:solidFill>
                <a:srgbClr val="0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 Analyze the results</a:t>
            </a:r>
            <a:endParaRPr lang="en-US" sz="1800" b="0" i="0" u="none" strike="noStrike" baseline="0" dirty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0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A01CE-C1D9-4A5D-990E-BA0546B48CCF}"/>
              </a:ext>
            </a:extLst>
          </p:cNvPr>
          <p:cNvSpPr txBox="1"/>
          <p:nvPr/>
        </p:nvSpPr>
        <p:spPr>
          <a:xfrm>
            <a:off x="269789" y="197708"/>
            <a:ext cx="1165242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200" b="1" i="0" u="sng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Data Preprocessing: Discretization</a:t>
            </a:r>
            <a:endParaRPr lang="en-US" sz="2200" b="0" i="0" u="none" strike="noStrike" baseline="0" dirty="0">
              <a:solidFill>
                <a:srgbClr val="800080"/>
              </a:solidFill>
              <a:latin typeface="Corbel" panose="020B0503020204020204" pitchFamily="34" charset="0"/>
            </a:endParaRPr>
          </a:p>
          <a:p>
            <a:pPr marR="0" algn="l" rtl="0"/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Some algorithms require discrete values.</a:t>
            </a:r>
            <a:endParaRPr lang="en-US" sz="2200" b="0" i="0" u="none" strike="noStrike" baseline="0" dirty="0">
              <a:solidFill>
                <a:srgbClr val="800080"/>
              </a:solidFill>
              <a:latin typeface="Corbel" panose="020B0503020204020204" pitchFamily="34" charset="0"/>
            </a:endParaRPr>
          </a:p>
          <a:p>
            <a:pPr marL="342900" marR="0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_________________ converts values from a continuous type into a discrete type</a:t>
            </a:r>
            <a:endParaRPr lang="en-US" sz="2200" b="0" i="0" u="none" strike="noStrike" baseline="0" dirty="0">
              <a:solidFill>
                <a:srgbClr val="800080"/>
              </a:solidFill>
              <a:latin typeface="Corbel" panose="020B0503020204020204" pitchFamily="34" charset="0"/>
            </a:endParaRPr>
          </a:p>
          <a:p>
            <a:pPr marL="800100" marR="0" lvl="1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Selecting ranges for each discrete value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Example: Convert values in [0, 30) to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[0, 10) --&gt; 1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[10, 20) --&gt; 2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[20, 30) --&gt; 3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endParaRPr lang="en-US" sz="2200" b="0" i="0" u="none" strike="noStrike" baseline="0" dirty="0">
              <a:solidFill>
                <a:srgbClr val="800080"/>
              </a:solidFill>
              <a:latin typeface="Corbel" panose="020B0503020204020204" pitchFamily="34" charset="0"/>
            </a:endParaRPr>
          </a:p>
          <a:p>
            <a:pPr marL="800100" marR="0" lvl="1" indent="-34290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More sophisticated techniques use information theory to determine what size intervals are useful at different parts of the range.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Example: Body temperature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Below 94 --&gt; 0  (very low)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[94, 97) --&gt; 1      (low)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[97, 99) --&gt; 2      (normal)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[99, 100) --&gt; 3    (mild fever)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[100, 102) --&gt; 4  (fever)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[102, 105) --&gt; 5   (higher fever)</a:t>
            </a:r>
            <a:br>
              <a:rPr lang="en-US" sz="2200" b="0" i="0" u="none" strike="noStrike" baseline="0" dirty="0">
                <a:solidFill>
                  <a:srgbClr val="800080"/>
                </a:solidFill>
                <a:latin typeface="Corbel" panose="020B0503020204020204" pitchFamily="34" charset="0"/>
              </a:rPr>
            </a:br>
            <a:r>
              <a:rPr lang="en-US" sz="2200" b="0" i="0" u="none" strike="noStrike" baseline="0" dirty="0">
                <a:solidFill>
                  <a:srgbClr val="000080"/>
                </a:solidFill>
                <a:latin typeface="Corbel" panose="020B0503020204020204" pitchFamily="34" charset="0"/>
              </a:rPr>
              <a:t>Above 105            (dangerous fever</a:t>
            </a:r>
            <a:endParaRPr lang="en-US" sz="2200" b="0" i="0" u="none" strike="noStrike" baseline="0" dirty="0">
              <a:solidFill>
                <a:srgbClr val="80008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11289</TotalTime>
  <Words>646</Words>
  <Application>Microsoft Office PowerPoint</Application>
  <PresentationFormat>Widescreen</PresentationFormat>
  <Paragraphs>95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Babatunde Salau</dc:creator>
  <cp:lastModifiedBy>Abdullah Babatunde Salau</cp:lastModifiedBy>
  <cp:revision>1</cp:revision>
  <dcterms:created xsi:type="dcterms:W3CDTF">2021-09-11T13:45:22Z</dcterms:created>
  <dcterms:modified xsi:type="dcterms:W3CDTF">2021-09-23T17:16:12Z</dcterms:modified>
</cp:coreProperties>
</file>