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4">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5">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6">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9/5/25</a:t>
            </a:r>
            <a:endParaRPr dirty="0"/>
          </a:p>
        </p:txBody>
      </p:sp>
      <p:sp>
        <p:nvSpPr>
          <p:cNvPr id="107" name="Google Shape;107;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9" name="Google Shape;109;p1"/>
          <p:cNvSpPr txBox="1"/>
          <p:nvPr/>
        </p:nvSpPr>
        <p:spPr>
          <a:xfrm>
            <a:off x="661183" y="2407289"/>
            <a:ext cx="11296356" cy="772011"/>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1000"/>
              </a:spcBef>
              <a:spcAft>
                <a:spcPts val="0"/>
              </a:spcAft>
              <a:buClr>
                <a:schemeClr val="dk1"/>
              </a:buClr>
              <a:buSzPts val="2800"/>
              <a:buFont typeface="Arial"/>
              <a:buNone/>
            </a:pPr>
            <a:r>
              <a:rPr lang="en-US" sz="4000" b="1" i="0" u="none" strike="noStrike" cap="none" dirty="0">
                <a:solidFill>
                  <a:schemeClr val="dk1"/>
                </a:solidFill>
                <a:latin typeface="Calibri"/>
                <a:ea typeface="Calibri"/>
                <a:cs typeface="Calibri"/>
                <a:sym typeface="Calibri"/>
              </a:rPr>
              <a:t>Software </a:t>
            </a:r>
            <a:r>
              <a:rPr lang="en-US" sz="4000" b="1" dirty="0">
                <a:solidFill>
                  <a:schemeClr val="dk1"/>
                </a:solidFill>
                <a:latin typeface="Calibri"/>
                <a:ea typeface="Calibri"/>
                <a:cs typeface="Calibri"/>
                <a:sym typeface="Calibri"/>
              </a:rPr>
              <a:t>T</a:t>
            </a:r>
            <a:r>
              <a:rPr lang="en-US" sz="4000" b="1" i="0" u="none" strike="noStrike" cap="none" dirty="0">
                <a:solidFill>
                  <a:schemeClr val="dk1"/>
                </a:solidFill>
                <a:latin typeface="Calibri"/>
                <a:ea typeface="Calibri"/>
                <a:cs typeface="Calibri"/>
                <a:sym typeface="Calibri"/>
              </a:rPr>
              <a:t>esting For SauceDemo Web Application</a:t>
            </a:r>
            <a:endParaRPr sz="4000" b="1" i="0" u="none" strike="noStrike" cap="none" dirty="0">
              <a:solidFill>
                <a:schemeClr val="dk1"/>
              </a:solidFill>
              <a:latin typeface="Calibri"/>
              <a:ea typeface="Calibri"/>
              <a:cs typeface="Calibri"/>
              <a:sym typeface="Calibri"/>
            </a:endParaRPr>
          </a:p>
        </p:txBody>
      </p:sp>
      <p:pic>
        <p:nvPicPr>
          <p:cNvPr id="110" name="Google Shape;110;p1"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Google Shape;109;p1">
            <a:extLst>
              <a:ext uri="{FF2B5EF4-FFF2-40B4-BE49-F238E27FC236}">
                <a16:creationId xmlns:a16="http://schemas.microsoft.com/office/drawing/2014/main" id="{4CCF4CDA-4927-D0AC-B4C2-11E696AFDC5A}"/>
              </a:ext>
            </a:extLst>
          </p:cNvPr>
          <p:cNvSpPr txBox="1"/>
          <p:nvPr/>
        </p:nvSpPr>
        <p:spPr>
          <a:xfrm>
            <a:off x="548641" y="4236088"/>
            <a:ext cx="11296356" cy="2004912"/>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1000"/>
              </a:spcBef>
              <a:spcAft>
                <a:spcPts val="0"/>
              </a:spcAft>
              <a:buClr>
                <a:schemeClr val="dk1"/>
              </a:buClr>
              <a:buSzPts val="2800"/>
              <a:buFont typeface="Arial"/>
              <a:buNone/>
            </a:pPr>
            <a:r>
              <a:rPr lang="en-US" b="1" i="0" u="none" strike="noStrike" cap="none" dirty="0">
                <a:solidFill>
                  <a:schemeClr val="dk1"/>
                </a:solidFill>
                <a:latin typeface="+mn-lt"/>
                <a:ea typeface="Calibri"/>
                <a:cs typeface="Calibri"/>
                <a:sym typeface="Calibri"/>
              </a:rPr>
              <a:t>Prepared by :-</a:t>
            </a:r>
          </a:p>
          <a:p>
            <a:pPr marL="228600" marR="0" lvl="0" indent="-50800" algn="l" rtl="0">
              <a:lnSpc>
                <a:spcPct val="90000"/>
              </a:lnSpc>
              <a:spcBef>
                <a:spcPts val="1000"/>
              </a:spcBef>
              <a:spcAft>
                <a:spcPts val="0"/>
              </a:spcAft>
              <a:buClr>
                <a:schemeClr val="dk1"/>
              </a:buClr>
              <a:buSzPts val="2800"/>
              <a:buFont typeface="Arial"/>
              <a:buNone/>
            </a:pPr>
            <a:r>
              <a:rPr lang="en-US" b="1" i="0" u="none" strike="noStrike" cap="none" dirty="0">
                <a:solidFill>
                  <a:schemeClr val="dk1"/>
                </a:solidFill>
                <a:latin typeface="+mn-lt"/>
                <a:ea typeface="Calibri"/>
                <a:cs typeface="Calibri"/>
                <a:sym typeface="Calibri"/>
              </a:rPr>
              <a:t>1- Abdullah Mohamed Megahed Abdelnabi</a:t>
            </a:r>
          </a:p>
          <a:p>
            <a:pPr marL="228600" marR="0" lvl="0" indent="-50800" algn="l" rtl="0">
              <a:lnSpc>
                <a:spcPct val="90000"/>
              </a:lnSpc>
              <a:spcBef>
                <a:spcPts val="1000"/>
              </a:spcBef>
              <a:spcAft>
                <a:spcPts val="0"/>
              </a:spcAft>
              <a:buClr>
                <a:schemeClr val="dk1"/>
              </a:buClr>
              <a:buSzPts val="2800"/>
              <a:buFont typeface="Arial"/>
              <a:buNone/>
            </a:pPr>
            <a:r>
              <a:rPr lang="en-US" b="1" i="0" u="none" strike="noStrike" cap="none" dirty="0">
                <a:solidFill>
                  <a:schemeClr val="dk1"/>
                </a:solidFill>
                <a:latin typeface="+mn-lt"/>
                <a:ea typeface="Calibri"/>
                <a:cs typeface="Calibri"/>
                <a:sym typeface="Calibri"/>
              </a:rPr>
              <a:t>2- </a:t>
            </a:r>
            <a:r>
              <a:rPr lang="en-US" b="1" i="0" u="none" strike="noStrike" dirty="0">
                <a:solidFill>
                  <a:srgbClr val="000000"/>
                </a:solidFill>
                <a:effectLst/>
                <a:latin typeface="+mn-lt"/>
              </a:rPr>
              <a:t>Kareem Mohamed shawki Mohamed </a:t>
            </a:r>
          </a:p>
          <a:p>
            <a:pPr marL="228600" marR="0" lvl="0" indent="-50800" algn="l" rtl="0">
              <a:lnSpc>
                <a:spcPct val="90000"/>
              </a:lnSpc>
              <a:spcBef>
                <a:spcPts val="1000"/>
              </a:spcBef>
              <a:spcAft>
                <a:spcPts val="0"/>
              </a:spcAft>
              <a:buClr>
                <a:schemeClr val="dk1"/>
              </a:buClr>
              <a:buSzPts val="2800"/>
              <a:buFont typeface="Arial"/>
              <a:buNone/>
            </a:pPr>
            <a:r>
              <a:rPr lang="en-US" b="1" cap="none" dirty="0">
                <a:latin typeface="+mn-lt"/>
                <a:ea typeface="Calibri"/>
                <a:cs typeface="Calibri"/>
                <a:sym typeface="Calibri"/>
              </a:rPr>
              <a:t>3- </a:t>
            </a:r>
            <a:r>
              <a:rPr lang="en-US" b="1" i="0" u="none" strike="noStrike" dirty="0">
                <a:solidFill>
                  <a:srgbClr val="000000"/>
                </a:solidFill>
                <a:effectLst/>
                <a:latin typeface="+mn-lt"/>
              </a:rPr>
              <a:t>Abdelrahman Mohamed Hussein Ali</a:t>
            </a:r>
            <a:r>
              <a:rPr lang="en-US" b="1" dirty="0">
                <a:latin typeface="+mn-lt"/>
              </a:rPr>
              <a:t> </a:t>
            </a:r>
            <a:endParaRPr lang="en-US" b="1" cap="none" dirty="0">
              <a:latin typeface="+mn-lt"/>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r>
              <a:rPr lang="en-US" b="1" i="0" u="none" strike="noStrike" dirty="0">
                <a:solidFill>
                  <a:schemeClr val="dk1"/>
                </a:solidFill>
                <a:latin typeface="+mn-lt"/>
                <a:ea typeface="Calibri"/>
                <a:cs typeface="Calibri"/>
                <a:sym typeface="Calibri"/>
              </a:rPr>
              <a:t>4-</a:t>
            </a:r>
            <a:r>
              <a:rPr lang="en-US" b="1" i="0" u="none" strike="noStrike" dirty="0">
                <a:solidFill>
                  <a:srgbClr val="000000"/>
                </a:solidFill>
                <a:effectLst/>
                <a:latin typeface="+mn-lt"/>
              </a:rPr>
              <a:t>Shady Emad Kolta Henin</a:t>
            </a:r>
            <a:r>
              <a:rPr lang="en-US" b="1" dirty="0">
                <a:latin typeface="+mn-lt"/>
              </a:rPr>
              <a:t> </a:t>
            </a:r>
            <a:endParaRPr lang="en-US" b="1" i="0" u="none" strike="noStrike" dirty="0">
              <a:solidFill>
                <a:schemeClr val="dk1"/>
              </a:solidFill>
              <a:latin typeface="+mn-lt"/>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r>
              <a:rPr lang="en-US" b="1" cap="none" dirty="0">
                <a:solidFill>
                  <a:schemeClr val="dk1"/>
                </a:solidFill>
                <a:latin typeface="+mn-lt"/>
                <a:ea typeface="Calibri"/>
                <a:cs typeface="Calibri"/>
                <a:sym typeface="Calibri"/>
              </a:rPr>
              <a:t>5-</a:t>
            </a:r>
            <a:r>
              <a:rPr lang="en-US" b="1" i="0" u="none" strike="noStrike" dirty="0">
                <a:solidFill>
                  <a:srgbClr val="000000"/>
                </a:solidFill>
                <a:effectLst/>
                <a:latin typeface="+mn-lt"/>
              </a:rPr>
              <a:t>Yossif Mohamed Abbas Helmi</a:t>
            </a:r>
            <a:r>
              <a:rPr lang="en-US" b="1" dirty="0">
                <a:latin typeface="+mn-lt"/>
              </a:rPr>
              <a:t> </a:t>
            </a:r>
            <a:endParaRPr b="1" i="0" u="none" strike="noStrike" cap="none" dirty="0">
              <a:solidFill>
                <a:schemeClr val="dk1"/>
              </a:solidFill>
              <a:latin typeface="+mn-lt"/>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body" idx="1"/>
          </p:nvPr>
        </p:nvSpPr>
        <p:spPr>
          <a:xfrm>
            <a:off x="747932" y="2005012"/>
            <a:ext cx="10515600" cy="4351338"/>
          </a:xfrm>
          <a:prstGeom prst="rect">
            <a:avLst/>
          </a:prstGeom>
          <a:noFill/>
          <a:ln>
            <a:noFill/>
          </a:ln>
        </p:spPr>
        <p:txBody>
          <a:bodyPr spcFirstLastPara="1" wrap="square" lIns="91425" tIns="45700" rIns="91425" bIns="45700" anchor="t" anchorCtr="0">
            <a:normAutofit/>
          </a:bodyPr>
          <a:lstStyle/>
          <a:p>
            <a:pPr marL="228600" lvl="0" indent="-50800" algn="ctr" rtl="0">
              <a:lnSpc>
                <a:spcPct val="90000"/>
              </a:lnSpc>
              <a:spcBef>
                <a:spcPts val="0"/>
              </a:spcBef>
              <a:spcAft>
                <a:spcPts val="0"/>
              </a:spcAft>
              <a:buClr>
                <a:schemeClr val="dk1"/>
              </a:buClr>
              <a:buSzPts val="2800"/>
              <a:buNone/>
            </a:pPr>
            <a:r>
              <a:rPr lang="en-US" sz="6600" b="1" dirty="0"/>
              <a:t>Thank You </a:t>
            </a:r>
          </a:p>
          <a:p>
            <a:pPr marL="228600" lvl="0" indent="-50800" algn="ctr" rtl="0">
              <a:lnSpc>
                <a:spcPct val="90000"/>
              </a:lnSpc>
              <a:spcBef>
                <a:spcPts val="0"/>
              </a:spcBef>
              <a:spcAft>
                <a:spcPts val="0"/>
              </a:spcAft>
              <a:buClr>
                <a:schemeClr val="dk1"/>
              </a:buClr>
              <a:buSzPts val="2800"/>
              <a:buNone/>
            </a:pPr>
            <a:r>
              <a:rPr lang="en-US" sz="6600" b="1" dirty="0"/>
              <a:t>Any Questions …?</a:t>
            </a:r>
          </a:p>
        </p:txBody>
      </p:sp>
      <p:sp>
        <p:nvSpPr>
          <p:cNvPr id="215" name="Google Shape;21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217" name="Google Shape;21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18" name="Google Shape;218;p11"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20" name="Google Shape;120;p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31D1448A-BAE9-E02B-D881-8BE731E03EE0}"/>
              </a:ext>
            </a:extLst>
          </p:cNvPr>
          <p:cNvSpPr txBox="1"/>
          <p:nvPr/>
        </p:nvSpPr>
        <p:spPr>
          <a:xfrm>
            <a:off x="740312" y="1688890"/>
            <a:ext cx="1071137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Online retail</a:t>
            </a:r>
            <a:r>
              <a:rPr lang="ar-EG" sz="2400" dirty="0"/>
              <a:t> </a:t>
            </a:r>
            <a:r>
              <a:rPr lang="en-US" sz="2400" dirty="0"/>
              <a:t>websites need reliable and secure user experiences. Bugs or broken login processes reduce customer trust and conversions.</a:t>
            </a:r>
          </a:p>
        </p:txBody>
      </p:sp>
      <p:sp>
        <p:nvSpPr>
          <p:cNvPr id="3" name="TextBox 2">
            <a:extLst>
              <a:ext uri="{FF2B5EF4-FFF2-40B4-BE49-F238E27FC236}">
                <a16:creationId xmlns:a16="http://schemas.microsoft.com/office/drawing/2014/main" id="{6A68AEF6-58CB-076D-A02E-F07FD7B45ABC}"/>
              </a:ext>
            </a:extLst>
          </p:cNvPr>
          <p:cNvSpPr txBox="1"/>
          <p:nvPr/>
        </p:nvSpPr>
        <p:spPr>
          <a:xfrm>
            <a:off x="642423" y="3013501"/>
            <a:ext cx="1071137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Test the SauceDemo site to ensure functional integrity across user login, item purchase workflow, and UI responsiveness.</a:t>
            </a:r>
          </a:p>
        </p:txBody>
      </p:sp>
      <p:sp>
        <p:nvSpPr>
          <p:cNvPr id="5" name="TextBox 4">
            <a:extLst>
              <a:ext uri="{FF2B5EF4-FFF2-40B4-BE49-F238E27FC236}">
                <a16:creationId xmlns:a16="http://schemas.microsoft.com/office/drawing/2014/main" id="{8633308A-F1D9-80E9-F8DF-49976F612A90}"/>
              </a:ext>
            </a:extLst>
          </p:cNvPr>
          <p:cNvSpPr txBox="1"/>
          <p:nvPr/>
        </p:nvSpPr>
        <p:spPr>
          <a:xfrm>
            <a:off x="642423" y="4415012"/>
            <a:ext cx="1071137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Demonstrates practical black-box and functional testing on a public demo site widely used in QA training.</a:t>
            </a:r>
            <a:endParaRPr lang="en-US" sz="1800" dirty="0"/>
          </a:p>
        </p:txBody>
      </p:sp>
      <p:sp>
        <p:nvSpPr>
          <p:cNvPr id="6" name="Google Shape;105;p1">
            <a:extLst>
              <a:ext uri="{FF2B5EF4-FFF2-40B4-BE49-F238E27FC236}">
                <a16:creationId xmlns:a16="http://schemas.microsoft.com/office/drawing/2014/main" id="{95CD2507-302F-7E98-1B6F-AC2251FC087A}"/>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9/5/25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Google Shape;139;p4">
            <a:extLst>
              <a:ext uri="{FF2B5EF4-FFF2-40B4-BE49-F238E27FC236}">
                <a16:creationId xmlns:a16="http://schemas.microsoft.com/office/drawing/2014/main" id="{1D60DD4F-0A59-929C-96E3-4EF220B39ED0}"/>
              </a:ext>
            </a:extLst>
          </p:cNvPr>
          <p:cNvSpPr txBox="1"/>
          <p:nvPr/>
        </p:nvSpPr>
        <p:spPr>
          <a:xfrm>
            <a:off x="665631" y="1420792"/>
            <a:ext cx="10382435" cy="4016415"/>
          </a:xfrm>
          <a:prstGeom prst="rect">
            <a:avLst/>
          </a:prstGeom>
          <a:noFill/>
          <a:ln>
            <a:noFill/>
          </a:ln>
        </p:spPr>
        <p:txBody>
          <a:bodyPr spcFirstLastPara="1" wrap="square" lIns="91425" tIns="45700" rIns="91425" bIns="45700" anchor="t" anchorCtr="0">
            <a:normAutofit/>
          </a:bodyPr>
          <a:lstStyle/>
          <a:p>
            <a:pPr>
              <a:buNone/>
            </a:pPr>
            <a:r>
              <a:rPr lang="en-US" sz="2400" dirty="0"/>
              <a:t>As part of our software testing project for the SwagLabs site, we've developed a project wireframe that visually outlines the key interfaces we're testing—such as the login screen, product listings, shopping cart, and checkout flow.</a:t>
            </a:r>
          </a:p>
          <a:p>
            <a:pPr>
              <a:buNone/>
            </a:pPr>
            <a:r>
              <a:rPr lang="en-US" sz="2400" dirty="0"/>
              <a:t>This wireframe serves as a guide to understand how a typical user navigates through the site, from logging in to placing an order.</a:t>
            </a:r>
          </a:p>
          <a:p>
            <a:r>
              <a:rPr lang="en-US" sz="2400" dirty="0"/>
              <a:t>By mapping this user journey, we can identify critical touchpoints to test for both usability and functionality. This helps us plan and prioritize our test cases effectively and ensure that users experience a smooth and bug-free process.</a:t>
            </a:r>
          </a:p>
          <a:p>
            <a:pPr marL="0" marR="0" lvl="0" indent="0" algn="l" rtl="0">
              <a:lnSpc>
                <a:spcPct val="90000"/>
              </a:lnSpc>
              <a:spcBef>
                <a:spcPts val="0"/>
              </a:spcBef>
              <a:spcAft>
                <a:spcPts val="0"/>
              </a:spcAft>
              <a:buClr>
                <a:srgbClr val="0D0D0D"/>
              </a:buClr>
              <a:buSzPts val="2000"/>
              <a:buFont typeface="Arial"/>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37" name="Google Shape;1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39" name="Google Shape;139;p4"/>
          <p:cNvSpPr txBox="1"/>
          <p:nvPr/>
        </p:nvSpPr>
        <p:spPr>
          <a:xfrm>
            <a:off x="591536" y="1420792"/>
            <a:ext cx="10382435" cy="4016415"/>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Primary User Personas: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Individual shoppers (tech-savvy users buying products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Testers/QA engineers (using the site for automation and manual testing practice)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login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Product catalog and sorting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Shopping cart and checkout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Inventory management (backend-facing)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Error handling and data validation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Problem-Solution Mapping: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Shoppers: Need a seamless shopping experience → Clear UI, responsive actions, no bugs during purchase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QA testers: Need testable scenarios → Well-structured workflows, predictable responses, test data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rtl="0">
              <a:lnSpc>
                <a:spcPct val="90000"/>
              </a:lnSpc>
              <a:spcBef>
                <a:spcPts val="0"/>
              </a:spcBef>
              <a:spcAft>
                <a:spcPts val="0"/>
              </a:spcAft>
              <a:buClr>
                <a:srgbClr val="0D0D0D"/>
              </a:buClr>
              <a:buSzPts val="2000"/>
              <a:buFont typeface="Arial"/>
              <a:buNone/>
            </a:pPr>
            <a:endParaRPr sz="1800" dirty="0"/>
          </a:p>
        </p:txBody>
      </p:sp>
      <p:pic>
        <p:nvPicPr>
          <p:cNvPr id="140" name="Google Shape;140;p4"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extBox 1">
            <a:extLst>
              <a:ext uri="{FF2B5EF4-FFF2-40B4-BE49-F238E27FC236}">
                <a16:creationId xmlns:a16="http://schemas.microsoft.com/office/drawing/2014/main" id="{B0C74AB7-EF6F-4A63-DBB3-BA876202F261}"/>
              </a:ext>
            </a:extLst>
          </p:cNvPr>
          <p:cNvSpPr txBox="1"/>
          <p:nvPr/>
        </p:nvSpPr>
        <p:spPr>
          <a:xfrm>
            <a:off x="511779" y="1382286"/>
            <a:ext cx="11168442" cy="4093428"/>
          </a:xfrm>
          <a:prstGeom prst="rect">
            <a:avLst/>
          </a:prstGeom>
          <a:noFill/>
        </p:spPr>
        <p:txBody>
          <a:bodyPr wrap="none" rtlCol="0">
            <a:spAutoFit/>
          </a:bodyPr>
          <a:lstStyle/>
          <a:p>
            <a:pPr>
              <a:buFont typeface="Arial" panose="020B0604020202020204" pitchFamily="34" charset="0"/>
              <a:buChar char="•"/>
            </a:pPr>
            <a:r>
              <a:rPr lang="en-US" sz="2000" b="1" dirty="0"/>
              <a:t>Data Source &amp; Format:</a:t>
            </a:r>
            <a:endParaRPr lang="en-US" sz="2000" dirty="0"/>
          </a:p>
          <a:p>
            <a:pPr marL="742950" lvl="1" indent="-285750">
              <a:buFont typeface="Arial" panose="020B0604020202020204" pitchFamily="34" charset="0"/>
              <a:buChar char="•"/>
            </a:pPr>
            <a:r>
              <a:rPr lang="en-US" sz="2000" dirty="0"/>
              <a:t>Excel files were used to preview test cases and results</a:t>
            </a:r>
          </a:p>
          <a:p>
            <a:pPr marL="742950" lvl="1" indent="-285750">
              <a:buFont typeface="Arial" panose="020B0604020202020204" pitchFamily="34" charset="0"/>
              <a:buChar char="•"/>
            </a:pPr>
            <a:r>
              <a:rPr lang="en-US" sz="2000" dirty="0"/>
              <a:t>Each row represents a test case (e.g., login test, checkout validation)</a:t>
            </a:r>
          </a:p>
          <a:p>
            <a:pPr marL="742950" lvl="1" indent="-285750">
              <a:buFont typeface="Arial" panose="020B0604020202020204" pitchFamily="34" charset="0"/>
              <a:buChar char="•"/>
            </a:pPr>
            <a:r>
              <a:rPr lang="en-US" sz="2000" dirty="0"/>
              <a:t>Columns include: test ID, feature tested, input data, expected result, actual result, pass/fail</a:t>
            </a:r>
          </a:p>
          <a:p>
            <a:pPr>
              <a:buFont typeface="Arial" panose="020B0604020202020204" pitchFamily="34" charset="0"/>
              <a:buChar char="•"/>
            </a:pPr>
            <a:r>
              <a:rPr lang="en-US" sz="2000" b="1" dirty="0"/>
              <a:t>Data Shape &amp; Characteristics:</a:t>
            </a:r>
            <a:endParaRPr lang="en-US" sz="2000" dirty="0"/>
          </a:p>
          <a:p>
            <a:pPr marL="742950" lvl="1" indent="-285750">
              <a:buFont typeface="Arial" panose="020B0604020202020204" pitchFamily="34" charset="0"/>
              <a:buChar char="•"/>
            </a:pPr>
            <a:r>
              <a:rPr lang="en-US" sz="2000" dirty="0"/>
              <a:t>Structured, tabular format (relational in nature)</a:t>
            </a:r>
          </a:p>
          <a:p>
            <a:pPr marL="742950" lvl="1" indent="-285750">
              <a:buFont typeface="Arial" panose="020B0604020202020204" pitchFamily="34" charset="0"/>
              <a:buChar char="•"/>
            </a:pPr>
            <a:r>
              <a:rPr lang="en-US" sz="2000" dirty="0"/>
              <a:t>Balanced set of functional and edge-case scenarios</a:t>
            </a:r>
          </a:p>
          <a:p>
            <a:pPr marL="742950" lvl="1" indent="-285750">
              <a:buFont typeface="Arial" panose="020B0604020202020204" pitchFamily="34" charset="0"/>
              <a:buChar char="•"/>
            </a:pPr>
            <a:r>
              <a:rPr lang="en-US" sz="2000" dirty="0"/>
              <a:t>Includes both positive and negative test data</a:t>
            </a:r>
          </a:p>
          <a:p>
            <a:pPr>
              <a:buFont typeface="Arial" panose="020B0604020202020204" pitchFamily="34" charset="0"/>
              <a:buChar char="•"/>
            </a:pPr>
            <a:r>
              <a:rPr lang="en-US" sz="2000" b="1" dirty="0"/>
              <a:t>Data Flow:</a:t>
            </a:r>
            <a:endParaRPr lang="en-US" sz="2000" dirty="0"/>
          </a:p>
          <a:p>
            <a:pPr marL="742950" lvl="1" indent="-285750">
              <a:buFont typeface="Arial" panose="020B0604020202020204" pitchFamily="34" charset="0"/>
              <a:buChar char="•"/>
            </a:pPr>
            <a:r>
              <a:rPr lang="en-US" sz="2000" dirty="0"/>
              <a:t>Manual or automated input via test scripts</a:t>
            </a:r>
          </a:p>
          <a:p>
            <a:pPr marL="742950" lvl="1" indent="-285750">
              <a:buFont typeface="Arial" panose="020B0604020202020204" pitchFamily="34" charset="0"/>
              <a:buChar char="•"/>
            </a:pPr>
            <a:r>
              <a:rPr lang="en-US" sz="2000" dirty="0"/>
              <a:t>Data stored in CSV/logs, then parsed for analysis</a:t>
            </a:r>
          </a:p>
          <a:p>
            <a:pPr marL="742950" lvl="1" indent="-285750">
              <a:buFont typeface="Arial" panose="020B0604020202020204" pitchFamily="34" charset="0"/>
              <a:buChar char="•"/>
            </a:pPr>
            <a:r>
              <a:rPr lang="en-US" sz="2000" dirty="0"/>
              <a:t>Used to evaluate consistency, detect bugs, and validate feature functionality</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2" name="Google Shape;16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64" name="Google Shape;16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65" name="Google Shape;165;p6"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itle 1">
            <a:extLst>
              <a:ext uri="{FF2B5EF4-FFF2-40B4-BE49-F238E27FC236}">
                <a16:creationId xmlns:a16="http://schemas.microsoft.com/office/drawing/2014/main" id="{2A5E74D7-0EF2-DF85-4E85-B35DAF0CD662}"/>
              </a:ext>
            </a:extLst>
          </p:cNvPr>
          <p:cNvSpPr>
            <a:spLocks noGrp="1" noChangeArrowheads="1"/>
          </p:cNvSpPr>
          <p:nvPr>
            <p:ph type="ctrTitle"/>
          </p:nvPr>
        </p:nvSpPr>
        <p:spPr bwMode="auto">
          <a:xfrm>
            <a:off x="1197864" y="1843950"/>
            <a:ext cx="979627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Main Language: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Java : used for writing and executing all automated test scripts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Framework/Tool:</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Selenium WebDriver : enables browser-based testing by simulating user 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Supporting Technologies: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JUnit/TestNG (if used) : for structuring test cases and managing assertions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Browser Drivers : Chrome Driver and Microsoft internet explorer for executing tests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in a real browser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IDE: IntelliJ for development and debugging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7"/>
          <p:cNvSpPr txBox="1">
            <a:spLocks noGrp="1"/>
          </p:cNvSpPr>
          <p:nvPr>
            <p:ph type="dt" idx="10"/>
          </p:nvPr>
        </p:nvSpPr>
        <p:spPr>
          <a:xfrm>
            <a:off x="838200" y="6356350"/>
            <a:ext cx="2135588"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t>10/14/24</a:t>
            </a:r>
            <a:endParaRPr sz="1400"/>
          </a:p>
        </p:txBody>
      </p:sp>
      <p:sp>
        <p:nvSpPr>
          <p:cNvPr id="173" name="Google Shape;173;p7"/>
          <p:cNvSpPr txBox="1">
            <a:spLocks noGrp="1"/>
          </p:cNvSpPr>
          <p:nvPr>
            <p:ph type="sldNum" idx="12"/>
          </p:nvPr>
        </p:nvSpPr>
        <p:spPr>
          <a:xfrm>
            <a:off x="8610600" y="6356350"/>
            <a:ext cx="213558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100"/>
              <a:t>7</a:t>
            </a:fld>
            <a:endParaRPr sz="1100"/>
          </a:p>
        </p:txBody>
      </p:sp>
      <p:pic>
        <p:nvPicPr>
          <p:cNvPr id="174" name="Google Shape;174;p7"/>
          <p:cNvPicPr preferRelativeResize="0"/>
          <p:nvPr/>
        </p:nvPicPr>
        <p:blipFill rotWithShape="1">
          <a:blip r:embed="rId3">
            <a:alphaModFix/>
          </a:blip>
          <a:srcRect/>
          <a:stretch/>
        </p:blipFill>
        <p:spPr>
          <a:xfrm>
            <a:off x="587764" y="1677910"/>
            <a:ext cx="3047036"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p:cNvPicPr preferRelativeResize="0"/>
          <p:nvPr/>
        </p:nvPicPr>
        <p:blipFill>
          <a:blip r:embed="rId4">
            <a:alphaModFix/>
          </a:blip>
          <a:stretch>
            <a:fillRect/>
          </a:stretch>
        </p:blipFill>
        <p:spPr>
          <a:xfrm>
            <a:off x="9190826" y="6356350"/>
            <a:ext cx="954660" cy="365125"/>
          </a:xfrm>
          <a:prstGeom prst="rect">
            <a:avLst/>
          </a:prstGeom>
          <a:noFill/>
          <a:ln>
            <a:noFill/>
          </a:ln>
        </p:spPr>
      </p:pic>
      <p:sp>
        <p:nvSpPr>
          <p:cNvPr id="2" name="Title 1">
            <a:extLst>
              <a:ext uri="{FF2B5EF4-FFF2-40B4-BE49-F238E27FC236}">
                <a16:creationId xmlns:a16="http://schemas.microsoft.com/office/drawing/2014/main" id="{82C3EA3F-3473-99B9-7156-D327B0BDCEB2}"/>
              </a:ext>
            </a:extLst>
          </p:cNvPr>
          <p:cNvSpPr>
            <a:spLocks noGrp="1" noChangeArrowheads="1"/>
          </p:cNvSpPr>
          <p:nvPr>
            <p:ph type="title"/>
          </p:nvPr>
        </p:nvSpPr>
        <p:spPr bwMode="auto">
          <a:xfrm>
            <a:off x="4876800" y="1234877"/>
            <a:ext cx="672743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Live Application Status: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SwagLabs is a publicly accessible test website (stable/beta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Used primarily for training and testing automation workflows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Testing Phases: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Unit Testing:</a:t>
            </a:r>
            <a:r>
              <a:rPr kumimoji="0" lang="en-US" altLang="en-US" sz="1600" b="0" i="0" u="none" strike="noStrike" cap="none" normalizeH="0" baseline="0" dirty="0">
                <a:ln>
                  <a:noFill/>
                </a:ln>
                <a:solidFill>
                  <a:schemeClr val="tx1"/>
                </a:solidFill>
                <a:effectLst/>
                <a:latin typeface="Arial" panose="020B0604020202020204" pitchFamily="34" charset="0"/>
              </a:rPr>
              <a:t> Validated individual functions (e.g., login, button clicks)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Integration Testing:</a:t>
            </a:r>
            <a:r>
              <a:rPr kumimoji="0" lang="en-US" altLang="en-US" sz="1600" b="0" i="0" u="none" strike="noStrike" cap="none" normalizeH="0" baseline="0" dirty="0">
                <a:ln>
                  <a:noFill/>
                </a:ln>
                <a:solidFill>
                  <a:schemeClr val="tx1"/>
                </a:solidFill>
                <a:effectLst/>
                <a:latin typeface="Arial" panose="020B0604020202020204" pitchFamily="34" charset="0"/>
              </a:rPr>
              <a:t> Tested complete user flows like “add to cart →  checkout”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UI/User Testing:</a:t>
            </a:r>
            <a:r>
              <a:rPr kumimoji="0" lang="en-US" altLang="en-US" sz="1600" b="0" i="0" u="none" strike="noStrike" cap="none" normalizeH="0" baseline="0" dirty="0">
                <a:ln>
                  <a:noFill/>
                </a:ln>
                <a:solidFill>
                  <a:schemeClr val="tx1"/>
                </a:solidFill>
                <a:effectLst/>
                <a:latin typeface="Arial" panose="020B0604020202020204" pitchFamily="34" charset="0"/>
              </a:rPr>
              <a:t> Focused on user experience issues and bug detection in live browser sessions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Feedback &amp; QA Observations: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Identified bugs such as faulty cart item count, flaky login under certain inputs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Positive feedback on site responsiveness and test coverage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Improved reliability through repeated test cycles and scenario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4162607-4600-C3AB-C942-6526D36CB028}"/>
              </a:ext>
            </a:extLst>
          </p:cNvPr>
          <p:cNvPicPr>
            <a:picLocks noChangeAspect="1"/>
          </p:cNvPicPr>
          <p:nvPr/>
        </p:nvPicPr>
        <p:blipFill>
          <a:blip r:embed="rId5"/>
          <a:stretch>
            <a:fillRect/>
          </a:stretch>
        </p:blipFill>
        <p:spPr>
          <a:xfrm>
            <a:off x="0" y="1314123"/>
            <a:ext cx="4463208" cy="38733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1069145" y="1285875"/>
            <a:ext cx="10564837" cy="4448175"/>
          </a:xfrm>
          <a:prstGeom prst="rect">
            <a:avLst/>
          </a:prstGeom>
          <a:noFill/>
          <a:ln>
            <a:noFill/>
          </a:ln>
        </p:spPr>
        <p:txBody>
          <a:bodyPr spcFirstLastPara="1" wrap="square" lIns="91425" tIns="45700" rIns="91425" bIns="45700" anchor="ctr" anchorCtr="0">
            <a:noAutofit/>
          </a:bodyPr>
          <a:lstStyle/>
          <a:p>
            <a:r>
              <a:rPr lang="en-US" sz="2400" b="1" dirty="0"/>
              <a:t>Reports &amp; Documentation:</a:t>
            </a:r>
            <a:br>
              <a:rPr lang="en-US" sz="2400" dirty="0"/>
            </a:br>
            <a:r>
              <a:rPr lang="en-US" sz="2400" dirty="0"/>
              <a:t>Test Plan Document</a:t>
            </a:r>
            <a:br>
              <a:rPr lang="en-US" sz="2400" dirty="0"/>
            </a:br>
            <a:r>
              <a:rPr lang="en-US" sz="2400" dirty="0"/>
              <a:t>Test Case Report (with pass/fail results)</a:t>
            </a:r>
            <a:br>
              <a:rPr lang="en-US" sz="2400" dirty="0"/>
            </a:br>
            <a:r>
              <a:rPr lang="en-US" sz="2400" dirty="0"/>
              <a:t>Bug Report (documented issues and fixes)</a:t>
            </a:r>
            <a:br>
              <a:rPr lang="en-US" sz="2400" dirty="0"/>
            </a:br>
            <a:r>
              <a:rPr lang="en-US" sz="2400" dirty="0"/>
              <a:t>Summary Report (overall project findings and recommendations)</a:t>
            </a:r>
            <a:br>
              <a:rPr lang="en-US" sz="2400" dirty="0"/>
            </a:br>
            <a:br>
              <a:rPr lang="en-US" sz="2400" dirty="0"/>
            </a:br>
            <a:r>
              <a:rPr lang="en-US" sz="2800" b="1" dirty="0"/>
              <a:t>Final Products:</a:t>
            </a:r>
            <a:br>
              <a:rPr lang="en-US" sz="2800" dirty="0"/>
            </a:br>
            <a:r>
              <a:rPr lang="en-US" sz="2800" dirty="0"/>
              <a:t>Java + Selenium Source Code (test scripts)</a:t>
            </a:r>
            <a:br>
              <a:rPr lang="en-US" sz="2800" dirty="0"/>
            </a:br>
            <a:r>
              <a:rPr lang="en-US" sz="2800" dirty="0"/>
              <a:t>excel sheets of test cases and results</a:t>
            </a:r>
            <a:br>
              <a:rPr lang="en-US" sz="2800" dirty="0"/>
            </a:br>
            <a:r>
              <a:rPr lang="en-US" sz="2800" dirty="0"/>
              <a:t>Slides for presentation</a:t>
            </a:r>
            <a:br>
              <a:rPr lang="en-US" sz="2800" dirty="0"/>
            </a:br>
            <a:r>
              <a:rPr lang="en-US" sz="2800" dirty="0"/>
              <a:t>GitHub repository link with all files</a:t>
            </a:r>
            <a:br>
              <a:rPr lang="en-US" sz="1050" dirty="0"/>
            </a:br>
            <a:r>
              <a:rPr lang="en-US" sz="2800" dirty="0"/>
              <a:t>(https://github.com/abdullah03megahed/DEPI-projects.git)</a:t>
            </a:r>
            <a:br>
              <a:rPr lang="en-US" sz="2400" dirty="0"/>
            </a:br>
            <a:endParaRPr sz="2400" dirty="0"/>
          </a:p>
        </p:txBody>
      </p:sp>
      <p:sp>
        <p:nvSpPr>
          <p:cNvPr id="181" name="Google Shape;18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t>10/14/24</a:t>
            </a:r>
            <a:endParaRPr sz="1800"/>
          </a:p>
        </p:txBody>
      </p:sp>
      <p:sp>
        <p:nvSpPr>
          <p:cNvPr id="183" name="Google Shape;18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8</a:t>
            </a:fld>
            <a:endParaRPr sz="1400"/>
          </a:p>
        </p:txBody>
      </p:sp>
      <p:sp>
        <p:nvSpPr>
          <p:cNvPr id="185" name="Google Shape;185;p8"/>
          <p:cNvSpPr/>
          <p:nvPr/>
        </p:nvSpPr>
        <p:spPr>
          <a:xfrm rot="5400000">
            <a:off x="-965997" y="4069881"/>
            <a:ext cx="1942680" cy="1469097"/>
          </a:xfrm>
          <a:prstGeom prst="blockArc">
            <a:avLst>
              <a:gd name="adj1" fmla="val 10800000"/>
              <a:gd name="adj2" fmla="val 0"/>
              <a:gd name="adj3" fmla="val 25000"/>
            </a:avLst>
          </a:prstGeom>
          <a:solidFill>
            <a:srgbClr val="94B9D6"/>
          </a:solidFill>
          <a:ln w="12700" cap="flat" cmpd="sng">
            <a:solidFill>
              <a:srgbClr val="94B9D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pic>
        <p:nvPicPr>
          <p:cNvPr id="186" name="Google Shape;186;p8"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t>10/14/24</a:t>
            </a:r>
            <a:endParaRPr sz="1800"/>
          </a:p>
        </p:txBody>
      </p:sp>
      <p:sp>
        <p:nvSpPr>
          <p:cNvPr id="194" name="Google Shape;19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9</a:t>
            </a:fld>
            <a:endParaRPr sz="1400"/>
          </a:p>
        </p:txBody>
      </p:sp>
      <p:pic>
        <p:nvPicPr>
          <p:cNvPr id="196" name="Google Shape;196;p9"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itle 1">
            <a:extLst>
              <a:ext uri="{FF2B5EF4-FFF2-40B4-BE49-F238E27FC236}">
                <a16:creationId xmlns:a16="http://schemas.microsoft.com/office/drawing/2014/main" id="{3750107F-71B3-5BFE-A061-D0DDE5B9097C}"/>
              </a:ext>
            </a:extLst>
          </p:cNvPr>
          <p:cNvSpPr>
            <a:spLocks noGrp="1" noChangeArrowheads="1"/>
          </p:cNvSpPr>
          <p:nvPr>
            <p:ph type="title"/>
          </p:nvPr>
        </p:nvSpPr>
        <p:spPr bwMode="auto">
          <a:xfrm>
            <a:off x="1231919" y="1176075"/>
            <a:ext cx="8862097" cy="450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Team Members: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r>
              <a:rPr lang="en-US" altLang="en-US" sz="2400" b="1" dirty="0">
                <a:solidFill>
                  <a:schemeClr val="tx1"/>
                </a:solidFill>
                <a:latin typeface="Arial" panose="020B0604020202020204" pitchFamily="34" charset="0"/>
              </a:rPr>
              <a:t>1- Abdullah Mohamed Megahed</a:t>
            </a:r>
            <a:r>
              <a:rPr lang="en-US" altLang="en-US" sz="2400" dirty="0">
                <a:solidFill>
                  <a:schemeClr val="tx1"/>
                </a:solidFill>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Team Lead </a:t>
            </a:r>
            <a:br>
              <a:rPr lang="en-US" altLang="en-US" sz="2400" dirty="0">
                <a:solidFill>
                  <a:schemeClr val="tx1"/>
                </a:solidFill>
                <a:latin typeface="Arial" panose="020B0604020202020204" pitchFamily="34" charset="0"/>
              </a:rPr>
            </a:br>
            <a:r>
              <a:rPr lang="en-US" altLang="en-US" sz="2400" dirty="0">
                <a:solidFill>
                  <a:schemeClr val="tx1"/>
                </a:solidFill>
                <a:latin typeface="Arial" panose="020B0604020202020204" pitchFamily="34" charset="0"/>
              </a:rPr>
              <a:t>2- </a:t>
            </a:r>
            <a:r>
              <a:rPr kumimoji="0" lang="en-US" altLang="en-US" sz="2400" b="1" i="0" u="none" strike="noStrike" cap="none" normalizeH="0" baseline="0" dirty="0">
                <a:ln>
                  <a:noFill/>
                </a:ln>
                <a:solidFill>
                  <a:schemeClr val="tx1"/>
                </a:solidFill>
                <a:effectLst/>
                <a:latin typeface="Arial" panose="020B0604020202020204" pitchFamily="34" charset="0"/>
              </a:rPr>
              <a:t>Kareem Mohamed Shawki</a:t>
            </a:r>
            <a:r>
              <a:rPr kumimoji="0" lang="en-US" altLang="en-US" sz="2400" b="0" i="0" u="none" strike="noStrike" cap="none" normalizeH="0" baseline="0" dirty="0">
                <a:ln>
                  <a:noFill/>
                </a:ln>
                <a:solidFill>
                  <a:schemeClr val="tx1"/>
                </a:solidFill>
                <a:effectLst/>
                <a:latin typeface="Arial" panose="020B0604020202020204" pitchFamily="34" charset="0"/>
              </a:rPr>
              <a:t>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3- </a:t>
            </a:r>
            <a:r>
              <a:rPr lang="en-US" altLang="en-US" sz="2400" b="1" dirty="0">
                <a:solidFill>
                  <a:schemeClr val="tx1"/>
                </a:solidFill>
                <a:latin typeface="Arial" panose="020B0604020202020204" pitchFamily="34" charset="0"/>
              </a:rPr>
              <a:t>Youssef Mohamed Abbas</a:t>
            </a:r>
            <a:r>
              <a:rPr kumimoji="0" lang="en-US" altLang="en-US" sz="2400" b="0" i="0" u="none" strike="noStrike" cap="none" normalizeH="0" baseline="0" dirty="0">
                <a:ln>
                  <a:noFill/>
                </a:ln>
                <a:solidFill>
                  <a:schemeClr val="tx1"/>
                </a:solidFill>
                <a:effectLst/>
                <a:latin typeface="Arial" panose="020B0604020202020204" pitchFamily="34" charset="0"/>
              </a:rPr>
              <a:t>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4- </a:t>
            </a:r>
            <a:r>
              <a:rPr lang="en-US" altLang="en-US" sz="2400" b="1" dirty="0">
                <a:solidFill>
                  <a:schemeClr val="tx1"/>
                </a:solidFill>
                <a:latin typeface="Arial" panose="020B0604020202020204" pitchFamily="34" charset="0"/>
              </a:rPr>
              <a:t>Abdelrahman Mohamed Ali</a:t>
            </a:r>
            <a:br>
              <a:rPr lang="en-US" altLang="en-US" sz="2400" b="1" dirty="0">
                <a:solidFill>
                  <a:schemeClr val="tx1"/>
                </a:solidFill>
                <a:latin typeface="Arial" panose="020B0604020202020204" pitchFamily="34" charset="0"/>
              </a:rPr>
            </a:br>
            <a:r>
              <a:rPr lang="en-US" altLang="en-US" sz="2400" b="1" dirty="0">
                <a:solidFill>
                  <a:schemeClr val="tx1"/>
                </a:solidFill>
                <a:latin typeface="Arial" panose="020B0604020202020204" pitchFamily="34" charset="0"/>
              </a:rPr>
              <a:t>5- Shady Emad Kolta</a:t>
            </a:r>
            <a:br>
              <a:rPr lang="en-US" altLang="en-US" sz="2400" b="1" dirty="0">
                <a:solidFill>
                  <a:schemeClr val="tx1"/>
                </a:solidFill>
                <a:latin typeface="Arial" panose="020B0604020202020204" pitchFamily="34" charset="0"/>
              </a:rPr>
            </a:br>
            <a:br>
              <a:rPr lang="en-US" altLang="en-US" sz="2400" b="1" dirty="0">
                <a:solidFill>
                  <a:schemeClr val="tx1"/>
                </a:solidFill>
                <a:latin typeface="Arial" panose="020B0604020202020204" pitchFamily="34" charset="0"/>
              </a:rPr>
            </a:br>
            <a:r>
              <a:rPr lang="en-US" sz="2400" b="1" dirty="0"/>
              <a:t>Key Responsibilities:</a:t>
            </a:r>
            <a:br>
              <a:rPr lang="en-US" sz="2400" dirty="0"/>
            </a:br>
            <a:r>
              <a:rPr lang="en-US" sz="2400" dirty="0"/>
              <a:t>Script development, execution, and debugging</a:t>
            </a:r>
            <a:br>
              <a:rPr lang="en-US" sz="2400" dirty="0"/>
            </a:br>
            <a:r>
              <a:rPr lang="en-US" sz="2400" dirty="0"/>
              <a:t>Bug tracking and test reporting</a:t>
            </a:r>
            <a:br>
              <a:rPr lang="en-US" sz="2400" dirty="0"/>
            </a:br>
            <a:r>
              <a:rPr lang="en-US" sz="2400" dirty="0"/>
              <a:t>Creating deliverables and organizing final presentation</a:t>
            </a:r>
            <a:br>
              <a:rPr lang="en-US" sz="2400" dirty="0"/>
            </a:br>
            <a:r>
              <a:rPr lang="en-US" sz="2400" dirty="0"/>
              <a:t>Team coordination and progress tracking</a:t>
            </a:r>
            <a:br>
              <a:rPr lang="en-US" sz="1100" dirty="0"/>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775</Words>
  <Application>Microsoft Office PowerPoint</Application>
  <PresentationFormat>Widescreen</PresentationFormat>
  <Paragraphs>79</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 Main Language:  Java : used for writing and executing all automated test scripts  Framework/Tool:  Selenium WebDriver : enables browser-based testing by simulating user actions  Supporting Technologies:  JUnit/TestNG (if used) : for structuring test cases and managing assertions  Browser Drivers : Chrome Driver and Microsoft internet explorer for executing tests    in a real browser environment  IDE: IntelliJ for development and debugging </vt:lpstr>
      <vt:lpstr> Live Application Status:  SwagLabs is a publicly accessible test website (stable/beta        environment)  Used primarily for training and testing automation workflows  Testing Phases:  Unit Testing: Validated individual functions (e.g., login, button clicks)  Integration Testing: Tested complete user flows like “add to cart →  checkout”  UI/User Testing: Focused on user experience issues and bug detection in live browser sessions  Feedback &amp; QA Observations:  Identified bugs such as faulty cart item count, flaky login under certain inputs  Positive feedback on site responsiveness and test coverage  Improved reliability through repeated test cycles and scenario coverage </vt:lpstr>
      <vt:lpstr>Reports &amp; Documentation: Test Plan Document Test Case Report (with pass/fail results) Bug Report (documented issues and fixes) Summary Report (overall project findings and recommendations)  Final Products: Java + Selenium Source Code (test scripts) excel sheets of test cases and results Slides for presentation GitHub repository link with all files (https://github.com/abdullah03megahed/DEPI-projects.git) </vt:lpstr>
      <vt:lpstr>Team Members: 1- Abdullah Mohamed Megahed: Team Lead  2- Kareem Mohamed Shawki  3- Youssef Mohamed Abbas  4- Abdelrahman Mohamed Ali 5- Shady Emad Kolta  Key Responsibilities: Script development, execution, and debugging Bug tracking and test reporting Creating deliverables and organizing final presentation Team coordination and progress tracking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Kareem Mohamed shawki Mohamed yaakob 2101071</cp:lastModifiedBy>
  <cp:revision>3</cp:revision>
  <dcterms:created xsi:type="dcterms:W3CDTF">2024-03-14T10:03:54Z</dcterms:created>
  <dcterms:modified xsi:type="dcterms:W3CDTF">2025-05-15T23:39:59Z</dcterms:modified>
</cp:coreProperties>
</file>