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CAB"/>
    <a:srgbClr val="766F54"/>
    <a:srgbClr val="A53010"/>
    <a:srgbClr val="FB4A1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2018-09-29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dc.com/promo/smartphone-market-share/o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437" y="3721608"/>
            <a:ext cx="8915399" cy="2262781"/>
          </a:xfrm>
        </p:spPr>
        <p:txBody>
          <a:bodyPr/>
          <a:lstStyle/>
          <a:p>
            <a:pPr algn="ctr"/>
            <a:r>
              <a:rPr lang="en-US" dirty="0" smtClean="0"/>
              <a:t>Electronic Health Record</a:t>
            </a:r>
            <a:r>
              <a:rPr lang="en-US" dirty="0"/>
              <a:t>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9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537" y="450374"/>
            <a:ext cx="8436199" cy="12504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are the most common EHR Requirements?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121" y="1828800"/>
            <a:ext cx="9835231" cy="4791456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Computers need to do work for physicians rather than making physicians do work for the computer.</a:t>
            </a:r>
            <a:r>
              <a:rPr lang="en-US" dirty="0"/>
              <a:t> </a:t>
            </a:r>
            <a:r>
              <a:rPr lang="en-US" dirty="0">
                <a:solidFill>
                  <a:srgbClr val="404040"/>
                </a:solidFill>
              </a:rPr>
              <a:t>Technologies</a:t>
            </a:r>
            <a:r>
              <a:rPr lang="en-US" dirty="0"/>
              <a:t> should make it </a:t>
            </a:r>
            <a:r>
              <a:rPr lang="en-US" dirty="0">
                <a:solidFill>
                  <a:srgbClr val="FF0000"/>
                </a:solidFill>
              </a:rPr>
              <a:t>faster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easier</a:t>
            </a:r>
            <a:r>
              <a:rPr lang="en-US" dirty="0"/>
              <a:t> for </a:t>
            </a:r>
            <a:r>
              <a:rPr lang="en-US" dirty="0" smtClean="0"/>
              <a:t>the physician”.	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							Jonathan </a:t>
            </a:r>
            <a:r>
              <a:rPr lang="en-US" dirty="0">
                <a:solidFill>
                  <a:schemeClr val="tx1"/>
                </a:solidFill>
              </a:rPr>
              <a:t>Handler, MD, Vice President of Digital </a:t>
            </a:r>
            <a:r>
              <a:rPr lang="en-US" dirty="0" smtClean="0">
                <a:solidFill>
                  <a:schemeClr val="tx1"/>
                </a:solidFill>
              </a:rPr>
              <a:t>										Innovation </a:t>
            </a:r>
            <a:r>
              <a:rPr lang="en-US" dirty="0">
                <a:solidFill>
                  <a:schemeClr val="tx1"/>
                </a:solidFill>
              </a:rPr>
              <a:t>at Baxter Healthcare </a:t>
            </a:r>
            <a:r>
              <a:rPr lang="en-US" dirty="0" smtClean="0">
                <a:solidFill>
                  <a:schemeClr val="tx1"/>
                </a:solidFill>
              </a:rPr>
              <a:t>Corporation.</a:t>
            </a:r>
          </a:p>
          <a:p>
            <a:r>
              <a:rPr lang="en-US" dirty="0">
                <a:solidFill>
                  <a:schemeClr val="tx1"/>
                </a:solidFill>
              </a:rPr>
              <a:t>According to Dr. Handler, EHR systems have to be supplied </a:t>
            </a:r>
            <a:r>
              <a:rPr lang="en-US" dirty="0" smtClean="0">
                <a:solidFill>
                  <a:schemeClr val="tx1"/>
                </a:solidFill>
              </a:rPr>
              <a:t>with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single sign-on</a:t>
            </a:r>
            <a:r>
              <a:rPr lang="ar-EG" dirty="0" smtClean="0">
                <a:solidFill>
                  <a:schemeClr val="tx1"/>
                </a:solidFill>
              </a:rPr>
              <a:t>												علامة دخول واحدة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Biometrics</a:t>
            </a:r>
            <a:r>
              <a:rPr lang="ar-EG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ar-EG" dirty="0" smtClean="0">
                <a:solidFill>
                  <a:schemeClr val="tx1"/>
                </a:solidFill>
              </a:rPr>
              <a:t>المؤشرات الحيوية (ضغط الدم/نبضات القلب/نسبة الأكسجين/...)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Speech Recognition</a:t>
            </a:r>
            <a:r>
              <a:rPr lang="ar-EG" dirty="0" smtClean="0">
                <a:solidFill>
                  <a:schemeClr val="tx1"/>
                </a:solidFill>
              </a:rPr>
              <a:t>										التعرف على الكلام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Natural Language Understanding</a:t>
            </a:r>
            <a:r>
              <a:rPr lang="ar-EG" dirty="0">
                <a:solidFill>
                  <a:schemeClr val="tx1"/>
                </a:solidFill>
              </a:rPr>
              <a:t>	</a:t>
            </a:r>
            <a:r>
              <a:rPr lang="ar-EG" dirty="0" smtClean="0">
                <a:solidFill>
                  <a:schemeClr val="tx1"/>
                </a:solidFill>
              </a:rPr>
              <a:t>						فهم اللغة الطبيعية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Computer-Assisted Physician Documentation</a:t>
            </a:r>
            <a:r>
              <a:rPr lang="ar-EG" dirty="0" smtClean="0">
                <a:solidFill>
                  <a:schemeClr val="tx1"/>
                </a:solidFill>
              </a:rPr>
              <a:t>  		        مساعدة الطبيب بالوثائق الحديثة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Advanced Data Visualizations	</a:t>
            </a:r>
            <a:r>
              <a:rPr lang="ar-EG" dirty="0" smtClean="0">
                <a:solidFill>
                  <a:schemeClr val="tx1"/>
                </a:solidFill>
              </a:rPr>
              <a:t>				طرق متقدمة لعرض البيانات الضخمة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Predictive Analytics,…etc.	</a:t>
            </a:r>
            <a:r>
              <a:rPr lang="ar-EG" dirty="0" smtClean="0">
                <a:solidFill>
                  <a:schemeClr val="tx1"/>
                </a:solidFill>
              </a:rPr>
              <a:t>					التنبؤ بالتحليلات والامراض الجديدة...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3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5" y="579533"/>
            <a:ext cx="8911687" cy="7017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EHR </a:t>
            </a:r>
            <a:r>
              <a:rPr lang="en-US" b="1" dirty="0" smtClean="0"/>
              <a:t>hosting solution to choose?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545717"/>
            <a:ext cx="8915400" cy="1057656"/>
          </a:xfrm>
        </p:spPr>
        <p:txBody>
          <a:bodyPr/>
          <a:lstStyle/>
          <a:p>
            <a:r>
              <a:rPr lang="en-US" dirty="0"/>
              <a:t>The subscription-based </a:t>
            </a:r>
            <a:r>
              <a:rPr lang="en-US" b="1" dirty="0">
                <a:solidFill>
                  <a:srgbClr val="FF0000"/>
                </a:solidFill>
              </a:rPr>
              <a:t>cloud solution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fastest growing product segment as they are more convenient for clinics, pharmacies, and small-scale laboratories.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24" y="2867787"/>
            <a:ext cx="5876925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9212" y="6324076"/>
            <a:ext cx="891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Source: grandviewresearch.com/industry-analysis/electronic-health-records-</a:t>
            </a:r>
            <a:r>
              <a:rPr lang="en-US" sz="1600" i="1" dirty="0" err="1" smtClean="0"/>
              <a:t>ehr</a:t>
            </a:r>
            <a:r>
              <a:rPr lang="en-US" sz="1600" i="1" dirty="0" smtClean="0"/>
              <a:t>-market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72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60" y="633254"/>
            <a:ext cx="8911687" cy="7017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mobile operating system to pick?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5024"/>
            <a:ext cx="8915400" cy="993648"/>
          </a:xfrm>
        </p:spPr>
        <p:txBody>
          <a:bodyPr/>
          <a:lstStyle/>
          <a:p>
            <a:r>
              <a:rPr lang="en-US" dirty="0">
                <a:solidFill>
                  <a:srgbClr val="FB4A18"/>
                </a:solidFill>
              </a:rPr>
              <a:t>Android</a:t>
            </a:r>
            <a:r>
              <a:rPr lang="en-US" dirty="0"/>
              <a:t> is now the world’s most commonly used mobile platform and preferred by various smartphones and mobile tablet manufacturers. The system holds </a:t>
            </a:r>
            <a:r>
              <a:rPr lang="en-US" dirty="0">
                <a:hlinkClick r:id="rId2"/>
              </a:rPr>
              <a:t>about 85 percent of global market share</a:t>
            </a:r>
            <a:r>
              <a:rPr lang="en-US" dirty="0"/>
              <a:t> to iOS’s 14,7 percent.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32" y="2328672"/>
            <a:ext cx="6976856" cy="3992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4358" y="6437376"/>
            <a:ext cx="5545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Source: idc.com/promo/smartphone-market-share/</a:t>
            </a:r>
            <a:r>
              <a:rPr lang="en-US" sz="1600" i="1" dirty="0" err="1"/>
              <a:t>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2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17" y="633254"/>
            <a:ext cx="1485299" cy="665194"/>
          </a:xfrm>
        </p:spPr>
        <p:txBody>
          <a:bodyPr>
            <a:normAutofit/>
          </a:bodyPr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16" y="377951"/>
            <a:ext cx="8338481" cy="5935300"/>
          </a:xfrm>
        </p:spPr>
      </p:pic>
      <p:sp>
        <p:nvSpPr>
          <p:cNvPr id="5" name="TextBox 4"/>
          <p:cNvSpPr txBox="1"/>
          <p:nvPr/>
        </p:nvSpPr>
        <p:spPr>
          <a:xfrm>
            <a:off x="2203704" y="6414665"/>
            <a:ext cx="987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statista.com/statistics/271496/global-market-share-held-by-smartphone-vendors-since-4th-quarter-2009/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2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6371" y="1988222"/>
            <a:ext cx="985910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0" cap="none" spc="0" dirty="0" smtClean="0">
                <a:ln w="0"/>
                <a:solidFill>
                  <a:srgbClr val="A53010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</a:t>
            </a:r>
            <a:endParaRPr lang="en-US" sz="15000" b="0" cap="none" spc="0" dirty="0">
              <a:ln w="0"/>
              <a:solidFill>
                <a:srgbClr val="A53010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873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an EHR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600"/>
            <a:ext cx="8911688" cy="4312920"/>
          </a:xfrm>
        </p:spPr>
        <p:txBody>
          <a:bodyPr/>
          <a:lstStyle/>
          <a:p>
            <a:r>
              <a:rPr lang="en-US" dirty="0"/>
              <a:t>EHR is a real-time, patient-centered documentation software intended to make health info available instantly and securely to authorized users whenever and wherever they need it</a:t>
            </a:r>
            <a:r>
              <a:rPr lang="en-US" dirty="0" smtClean="0"/>
              <a:t>.</a:t>
            </a:r>
          </a:p>
          <a:p>
            <a:pPr marL="0" indent="0" algn="r" rtl="1">
              <a:buNone/>
            </a:pPr>
            <a:r>
              <a:rPr lang="ar-EG" dirty="0" smtClean="0"/>
              <a:t>هو برنامج يوصف المريض في الوقت الحالي والهدف الأساسي من البرنامج توفير المعلومات الصحية الخاصة بالمريض بشكل سريع و أمن في أي وقت وأي مكان.</a:t>
            </a:r>
          </a:p>
          <a:p>
            <a:endParaRPr lang="ar-EG" dirty="0"/>
          </a:p>
          <a:p>
            <a:r>
              <a:rPr lang="en-US" dirty="0" smtClean="0"/>
              <a:t>EHR </a:t>
            </a:r>
            <a:r>
              <a:rPr lang="en-US" dirty="0"/>
              <a:t>systems are built to share data between healthcare providers and organizations, including laboratories, specialized experts, medical imaging facilities, pharmacies, schools and workplace </a:t>
            </a:r>
            <a:r>
              <a:rPr lang="en-US" dirty="0" smtClean="0"/>
              <a:t>clinics.</a:t>
            </a:r>
            <a:endParaRPr lang="ar-EG" dirty="0"/>
          </a:p>
          <a:p>
            <a:pPr marL="0" indent="0" algn="r" rtl="1">
              <a:buNone/>
            </a:pPr>
            <a:r>
              <a:rPr lang="ar-EG" dirty="0" smtClean="0"/>
              <a:t>يتم تصميم البرنامج لمشاركة بيانات المريض الصحية بين المؤسسات بما في ذلك معامل التحاليل والأطباء المتخصصين والصيدليات وعيادات المدارس والعيادات العامة.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37" y="265176"/>
            <a:ext cx="8364303" cy="6025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4376" y="6382512"/>
            <a:ext cx="606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Source: wikipedia.org/wiki/Electronic_health_record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0142" y="633254"/>
            <a:ext cx="2024795" cy="6834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EHR 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3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average electronic healthcare record contains: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51084" cy="4541520"/>
          </a:xfrm>
        </p:spPr>
        <p:txBody>
          <a:bodyPr>
            <a:normAutofit/>
          </a:bodyPr>
          <a:lstStyle/>
          <a:p>
            <a:r>
              <a:rPr lang="en-US" dirty="0"/>
              <a:t>Patient </a:t>
            </a:r>
            <a:r>
              <a:rPr lang="en-US" dirty="0" smtClean="0"/>
              <a:t>demographics</a:t>
            </a:r>
            <a:endParaRPr lang="en-US" dirty="0"/>
          </a:p>
          <a:p>
            <a:r>
              <a:rPr lang="en-US" dirty="0" smtClean="0"/>
              <a:t>Medical </a:t>
            </a:r>
            <a:r>
              <a:rPr lang="en-US" dirty="0"/>
              <a:t>history</a:t>
            </a:r>
          </a:p>
          <a:p>
            <a:r>
              <a:rPr lang="en-US" dirty="0" smtClean="0"/>
              <a:t>Personal </a:t>
            </a:r>
            <a:r>
              <a:rPr lang="en-US" dirty="0"/>
              <a:t>statistics</a:t>
            </a:r>
          </a:p>
          <a:p>
            <a:r>
              <a:rPr lang="en-US" dirty="0" smtClean="0"/>
              <a:t>Medications/Treatment </a:t>
            </a:r>
            <a:r>
              <a:rPr lang="en-US" dirty="0"/>
              <a:t>plans</a:t>
            </a:r>
          </a:p>
          <a:p>
            <a:r>
              <a:rPr lang="en-US" dirty="0" smtClean="0"/>
              <a:t>Allergies</a:t>
            </a:r>
            <a:endParaRPr lang="en-US" dirty="0"/>
          </a:p>
          <a:p>
            <a:r>
              <a:rPr lang="en-US" dirty="0" smtClean="0"/>
              <a:t>Immunization </a:t>
            </a:r>
            <a:r>
              <a:rPr lang="en-US" dirty="0"/>
              <a:t>dates</a:t>
            </a:r>
          </a:p>
          <a:p>
            <a:r>
              <a:rPr lang="en-US" dirty="0" smtClean="0"/>
              <a:t>Radiology </a:t>
            </a:r>
            <a:r>
              <a:rPr lang="en-US" dirty="0"/>
              <a:t>images</a:t>
            </a:r>
          </a:p>
          <a:p>
            <a:r>
              <a:rPr lang="en-US" dirty="0" smtClean="0"/>
              <a:t>Lab </a:t>
            </a:r>
            <a:r>
              <a:rPr lang="en-US" dirty="0"/>
              <a:t>and test results</a:t>
            </a:r>
          </a:p>
          <a:p>
            <a:r>
              <a:rPr lang="en-US" dirty="0" smtClean="0"/>
              <a:t>Vital </a:t>
            </a:r>
            <a:r>
              <a:rPr lang="en-US" dirty="0"/>
              <a:t>signs</a:t>
            </a:r>
          </a:p>
          <a:p>
            <a:r>
              <a:rPr lang="en-US" dirty="0" smtClean="0"/>
              <a:t>Administrative </a:t>
            </a:r>
            <a:r>
              <a:rPr lang="en-US" dirty="0"/>
              <a:t>and billing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24344" y="2154936"/>
            <a:ext cx="284988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EG" dirty="0" smtClean="0"/>
              <a:t>البيانات الشخصية للمرضى</a:t>
            </a:r>
          </a:p>
          <a:p>
            <a:pPr marL="0" indent="0" algn="r" rtl="1">
              <a:buNone/>
            </a:pPr>
            <a:r>
              <a:rPr lang="ar-EG" dirty="0" smtClean="0"/>
              <a:t>تاريخ طبى</a:t>
            </a:r>
          </a:p>
          <a:p>
            <a:pPr marL="0" indent="0" algn="r" rtl="1">
              <a:buNone/>
            </a:pPr>
            <a:r>
              <a:rPr lang="ar-EG" dirty="0" smtClean="0"/>
              <a:t>الإحصاءات الشخصية</a:t>
            </a:r>
          </a:p>
          <a:p>
            <a:pPr marL="0" indent="0" algn="r" rtl="1">
              <a:buNone/>
            </a:pPr>
            <a:r>
              <a:rPr lang="ar-EG" dirty="0" smtClean="0"/>
              <a:t>الأدوية </a:t>
            </a:r>
            <a:r>
              <a:rPr lang="ar-EG" dirty="0"/>
              <a:t>/ خطط </a:t>
            </a:r>
            <a:r>
              <a:rPr lang="ar-EG" dirty="0" smtClean="0"/>
              <a:t>العلاج</a:t>
            </a:r>
          </a:p>
          <a:p>
            <a:pPr marL="0" indent="0" algn="r" rtl="1">
              <a:buNone/>
            </a:pPr>
            <a:r>
              <a:rPr lang="ar-EG" dirty="0" smtClean="0"/>
              <a:t>أمراض الحساسية</a:t>
            </a:r>
          </a:p>
          <a:p>
            <a:pPr marL="0" indent="0" algn="r" rtl="1">
              <a:buNone/>
            </a:pPr>
            <a:r>
              <a:rPr lang="ar-EG" dirty="0" smtClean="0"/>
              <a:t>مواعيد التحصين</a:t>
            </a:r>
          </a:p>
          <a:p>
            <a:pPr marL="0" indent="0" algn="r" rtl="1">
              <a:buNone/>
            </a:pPr>
            <a:r>
              <a:rPr lang="ar-EG" dirty="0" smtClean="0"/>
              <a:t>صور الأشعة</a:t>
            </a:r>
          </a:p>
          <a:p>
            <a:pPr marL="0" indent="0" algn="r" rtl="1">
              <a:buNone/>
            </a:pPr>
            <a:r>
              <a:rPr lang="ar-EG" dirty="0" smtClean="0"/>
              <a:t>المختبر </a:t>
            </a:r>
            <a:r>
              <a:rPr lang="ar-EG" dirty="0"/>
              <a:t>ونتائج </a:t>
            </a:r>
            <a:r>
              <a:rPr lang="ar-EG" dirty="0" smtClean="0"/>
              <a:t>التحاليل</a:t>
            </a:r>
          </a:p>
          <a:p>
            <a:pPr marL="0" indent="0" algn="r" rtl="1">
              <a:buNone/>
            </a:pPr>
            <a:r>
              <a:rPr lang="ar-EG" dirty="0" smtClean="0"/>
              <a:t>المؤشرات الحيوية</a:t>
            </a:r>
          </a:p>
          <a:p>
            <a:pPr marL="0" indent="0" algn="r" rtl="1">
              <a:buNone/>
            </a:pPr>
            <a:r>
              <a:rPr lang="ar-EG" dirty="0" smtClean="0"/>
              <a:t>البيانات </a:t>
            </a:r>
            <a:r>
              <a:rPr lang="ar-EG" dirty="0"/>
              <a:t>الإدارية والفواتير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2354"/>
          </a:xfrm>
        </p:spPr>
        <p:txBody>
          <a:bodyPr/>
          <a:lstStyle/>
          <a:p>
            <a:r>
              <a:rPr lang="en-US" b="1" dirty="0"/>
              <a:t>EHRs help healthcare providers: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265484" cy="4541520"/>
          </a:xfrm>
        </p:spPr>
        <p:txBody>
          <a:bodyPr>
            <a:normAutofit/>
          </a:bodyPr>
          <a:lstStyle/>
          <a:p>
            <a:r>
              <a:rPr lang="en-US" dirty="0" smtClean="0"/>
              <a:t>Streamline </a:t>
            </a:r>
            <a:r>
              <a:rPr lang="en-US" dirty="0"/>
              <a:t>their </a:t>
            </a:r>
            <a:r>
              <a:rPr lang="en-US" dirty="0" smtClean="0"/>
              <a:t>workforce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Improve </a:t>
            </a:r>
            <a:r>
              <a:rPr lang="en-US" dirty="0"/>
              <a:t>the quality of </a:t>
            </a:r>
            <a:r>
              <a:rPr lang="en-US" dirty="0" smtClean="0"/>
              <a:t>care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Store </a:t>
            </a:r>
            <a:r>
              <a:rPr lang="en-US" dirty="0"/>
              <a:t>and update digital </a:t>
            </a:r>
            <a:r>
              <a:rPr lang="en-US" dirty="0" smtClean="0"/>
              <a:t>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Exchange </a:t>
            </a:r>
            <a:r>
              <a:rPr lang="en-US" dirty="0"/>
              <a:t>data with other </a:t>
            </a:r>
            <a:r>
              <a:rPr lang="en-US" dirty="0" smtClean="0"/>
              <a:t>care providers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Reduce </a:t>
            </a:r>
            <a:r>
              <a:rPr lang="en-US" dirty="0"/>
              <a:t>errors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3648" y="2133600"/>
            <a:ext cx="3082988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EG" dirty="0" smtClean="0"/>
              <a:t>تبسيط </a:t>
            </a:r>
            <a:r>
              <a:rPr lang="ar-EG" dirty="0"/>
              <a:t>قوتها </a:t>
            </a:r>
            <a:r>
              <a:rPr lang="ar-EG" dirty="0" smtClean="0"/>
              <a:t>العاملة</a:t>
            </a:r>
            <a:endParaRPr lang="en-US" dirty="0" smtClean="0"/>
          </a:p>
          <a:p>
            <a:pPr marL="0" indent="0" algn="r" rtl="1">
              <a:buNone/>
            </a:pPr>
            <a:r>
              <a:rPr lang="ar-EG" dirty="0"/>
              <a:t/>
            </a:r>
            <a:br>
              <a:rPr lang="ar-EG" dirty="0"/>
            </a:br>
            <a:r>
              <a:rPr lang="ar-EG" dirty="0" smtClean="0"/>
              <a:t>تحسين </a:t>
            </a:r>
            <a:r>
              <a:rPr lang="ar-EG" dirty="0"/>
              <a:t>جودة </a:t>
            </a:r>
            <a:r>
              <a:rPr lang="ar-EG" dirty="0" smtClean="0"/>
              <a:t>الرعاية</a:t>
            </a:r>
            <a:endParaRPr lang="en-US" dirty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r>
              <a:rPr lang="ar-EG" dirty="0" smtClean="0"/>
              <a:t>تخزين </a:t>
            </a:r>
            <a:r>
              <a:rPr lang="ar-EG" dirty="0"/>
              <a:t>وتحديث المعلومات </a:t>
            </a:r>
            <a:r>
              <a:rPr lang="ar-EG" dirty="0" smtClean="0"/>
              <a:t>الرقمية</a:t>
            </a:r>
            <a:endParaRPr lang="en-US" dirty="0" smtClean="0"/>
          </a:p>
          <a:p>
            <a:pPr marL="0" indent="0" algn="r" rtl="1">
              <a:buNone/>
            </a:pPr>
            <a:r>
              <a:rPr lang="ar-EG" dirty="0"/>
              <a:t/>
            </a:r>
            <a:br>
              <a:rPr lang="ar-EG" dirty="0"/>
            </a:br>
            <a:r>
              <a:rPr lang="ar-EG" dirty="0" smtClean="0"/>
              <a:t>تبادل </a:t>
            </a:r>
            <a:r>
              <a:rPr lang="ar-EG" dirty="0"/>
              <a:t>البيانات مع مقدمي الرعاية </a:t>
            </a:r>
            <a:r>
              <a:rPr lang="ar-EG" dirty="0" smtClean="0"/>
              <a:t>الآخرين</a:t>
            </a:r>
            <a:endParaRPr lang="en-US" dirty="0" smtClean="0"/>
          </a:p>
          <a:p>
            <a:pPr marL="0" indent="0" algn="r" rtl="1">
              <a:buNone/>
            </a:pPr>
            <a:r>
              <a:rPr lang="ar-EG" dirty="0"/>
              <a:t/>
            </a:r>
            <a:br>
              <a:rPr lang="ar-EG" dirty="0"/>
            </a:br>
            <a:r>
              <a:rPr lang="ar-EG" dirty="0" smtClean="0"/>
              <a:t>تقليل </a:t>
            </a:r>
            <a:r>
              <a:rPr lang="ar-EG" dirty="0"/>
              <a:t>الأخطاء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5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the current </a:t>
            </a:r>
            <a:r>
              <a:rPr lang="en-US" b="1" dirty="0"/>
              <a:t>EHR </a:t>
            </a:r>
            <a:r>
              <a:rPr lang="en-US" b="1" dirty="0" smtClean="0"/>
              <a:t>market size?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EHR market size was estimated at $28 billion in 2017 and expected to reach $33.41 billion by 2025. It is a competitive field, with over 1.000 service providers. In general, vying companies offer high-tech solutions to private practices and hospitals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 algn="r" rtl="1">
              <a:buNone/>
            </a:pPr>
            <a:r>
              <a:rPr lang="ar-EG" dirty="0" smtClean="0"/>
              <a:t>في عام 2017 تم تقدير حجم مبيعات أنظمة </a:t>
            </a:r>
            <a:r>
              <a:rPr lang="en-US" dirty="0" smtClean="0"/>
              <a:t>EHR</a:t>
            </a:r>
            <a:r>
              <a:rPr lang="ar-EG" dirty="0" smtClean="0"/>
              <a:t> الطبية في السوق العالمي بمبلغ 28 مليار دولار و من المتوقع أيضا ان تصل الى 33.41 مليار دولار في عام 2025 ويتنافس اكثر من 1000 مزود خدمة والشركات على تقديم حلولا في هذا المجال لدعم المستشفيات والعيادات الخاصة.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0" b="15040"/>
          <a:stretch>
            <a:fillRect/>
          </a:stretch>
        </p:blipFill>
        <p:spPr>
          <a:xfrm>
            <a:off x="2143614" y="731670"/>
            <a:ext cx="9854773" cy="460454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871" y="6190298"/>
            <a:ext cx="9854773" cy="475678"/>
          </a:xfrm>
        </p:spPr>
        <p:txBody>
          <a:bodyPr>
            <a:noAutofit/>
          </a:bodyPr>
          <a:lstStyle/>
          <a:p>
            <a:pPr algn="ctr"/>
            <a:r>
              <a:rPr lang="en-US" sz="1400" i="1" dirty="0"/>
              <a:t>Data source: beckershospitalreview.com/</a:t>
            </a:r>
            <a:r>
              <a:rPr lang="en-US" sz="1400" i="1" dirty="0" err="1"/>
              <a:t>ehrs</a:t>
            </a:r>
            <a:r>
              <a:rPr lang="en-US" sz="1400" i="1" dirty="0"/>
              <a:t>/epic-cerner-maintain-largest-emr-market-share-among-small-hospitals.html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536844" y="5578592"/>
            <a:ext cx="706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USA holds the largest market share at around 42% in 2016.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48" y="154589"/>
            <a:ext cx="235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Market Share 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992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180022"/>
            <a:ext cx="10068306" cy="60196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1800" y="6391656"/>
            <a:ext cx="894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dashboard.healthit.gov/</a:t>
            </a:r>
            <a:r>
              <a:rPr lang="en-US" sz="1400" i="1" dirty="0" err="1"/>
              <a:t>quickstats</a:t>
            </a:r>
            <a:r>
              <a:rPr lang="en-US" sz="1400" i="1" dirty="0"/>
              <a:t>/pages/FIG-Vendors-of-EHRs-to-Participating-</a:t>
            </a:r>
            <a:r>
              <a:rPr lang="en-US" sz="1400" i="1" dirty="0" err="1"/>
              <a:t>Hospitals.php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30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588" y="313214"/>
            <a:ext cx="8911687" cy="1280890"/>
          </a:xfrm>
        </p:spPr>
        <p:txBody>
          <a:bodyPr/>
          <a:lstStyle/>
          <a:p>
            <a:r>
              <a:rPr lang="en-US" b="1" dirty="0" smtClean="0"/>
              <a:t>What programing languages are used in healthcare IT systems?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844860" cy="2548128"/>
          </a:xfrm>
        </p:spPr>
        <p:txBody>
          <a:bodyPr/>
          <a:lstStyle/>
          <a:p>
            <a:r>
              <a:rPr lang="en-US" dirty="0"/>
              <a:t>Speed of the </a:t>
            </a:r>
            <a:r>
              <a:rPr lang="en-US" dirty="0" smtClean="0"/>
              <a:t>end-product</a:t>
            </a:r>
            <a:endParaRPr lang="en-US" dirty="0"/>
          </a:p>
          <a:p>
            <a:r>
              <a:rPr lang="en-US" dirty="0"/>
              <a:t>Amount of </a:t>
            </a:r>
            <a:r>
              <a:rPr lang="en-US" dirty="0" smtClean="0"/>
              <a:t>RAM</a:t>
            </a:r>
          </a:p>
          <a:p>
            <a:r>
              <a:rPr lang="en-US" dirty="0"/>
              <a:t>Program development </a:t>
            </a:r>
            <a:r>
              <a:rPr lang="en-US" dirty="0" smtClean="0"/>
              <a:t>speed</a:t>
            </a:r>
          </a:p>
          <a:p>
            <a:r>
              <a:rPr lang="en-US" dirty="0"/>
              <a:t>Powerful graphics </a:t>
            </a:r>
            <a:r>
              <a:rPr lang="en-US" dirty="0" smtClean="0"/>
              <a:t>part</a:t>
            </a:r>
          </a:p>
          <a:p>
            <a:r>
              <a:rPr lang="en-US" dirty="0"/>
              <a:t>Cross-platform </a:t>
            </a:r>
            <a:r>
              <a:rPr lang="en-US" dirty="0" smtClean="0"/>
              <a:t>compatibility</a:t>
            </a:r>
          </a:p>
          <a:p>
            <a:r>
              <a:rPr lang="en-US" dirty="0"/>
              <a:t>Code modification and testing speeds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34072" y="2133600"/>
            <a:ext cx="3517392" cy="25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EG" dirty="0" smtClean="0"/>
              <a:t>سرعة البرنامج النهائي</a:t>
            </a:r>
            <a:endParaRPr lang="ar-EG" dirty="0"/>
          </a:p>
          <a:p>
            <a:pPr marL="0" indent="0" algn="r" rtl="1">
              <a:buNone/>
            </a:pPr>
            <a:r>
              <a:rPr lang="ar-EG" dirty="0" smtClean="0"/>
              <a:t>حجم الرامات لجهاز الكمبيوتر</a:t>
            </a:r>
          </a:p>
          <a:p>
            <a:pPr marL="0" indent="0" algn="r" rtl="1">
              <a:buNone/>
            </a:pPr>
            <a:r>
              <a:rPr lang="ar-EG" dirty="0" smtClean="0"/>
              <a:t>سرعة تطوير البرنامج</a:t>
            </a:r>
          </a:p>
          <a:p>
            <a:pPr marL="0" indent="0" algn="r" rtl="1">
              <a:buNone/>
            </a:pPr>
            <a:r>
              <a:rPr lang="ar-EG" dirty="0" smtClean="0"/>
              <a:t>رسومات واضحة للمستخدم</a:t>
            </a:r>
          </a:p>
          <a:p>
            <a:pPr marL="0" indent="0" algn="r" rtl="1">
              <a:buNone/>
            </a:pPr>
            <a:r>
              <a:rPr lang="ar-EG" dirty="0" smtClean="0"/>
              <a:t>التنصيب على اكثر من بيئة</a:t>
            </a:r>
          </a:p>
          <a:p>
            <a:pPr marL="0" indent="0" algn="r" rtl="1">
              <a:buNone/>
            </a:pPr>
            <a:r>
              <a:rPr lang="ar-EG" dirty="0" smtClean="0"/>
              <a:t>سرعة تعديل واختبار الكود </a:t>
            </a:r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89212" y="4864608"/>
            <a:ext cx="8362252" cy="175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Programming Language		:				Python</a:t>
            </a:r>
          </a:p>
          <a:p>
            <a:r>
              <a:rPr lang="en-US" dirty="0" smtClean="0"/>
              <a:t>Framework					:			Django , MVC</a:t>
            </a:r>
          </a:p>
          <a:p>
            <a:r>
              <a:rPr lang="en-US" dirty="0" smtClean="0"/>
              <a:t>Modern Interfaces			:		   Bootstrap , AJAX ,…etc.</a:t>
            </a:r>
          </a:p>
          <a:p>
            <a:r>
              <a:rPr lang="en-US" dirty="0" smtClean="0"/>
              <a:t>Big Data Technology 			:		Hadoop ,Hive ,Spark ,Sqoop</a:t>
            </a:r>
          </a:p>
        </p:txBody>
      </p:sp>
    </p:spTree>
    <p:extLst>
      <p:ext uri="{BB962C8B-B14F-4D97-AF65-F5344CB8AC3E}">
        <p14:creationId xmlns:p14="http://schemas.microsoft.com/office/powerpoint/2010/main" val="14089434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</TotalTime>
  <Words>512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Tahoma</vt:lpstr>
      <vt:lpstr>Wingdings 3</vt:lpstr>
      <vt:lpstr>Wisp</vt:lpstr>
      <vt:lpstr>Electronic Health Record System</vt:lpstr>
      <vt:lpstr>What is an EHR system?</vt:lpstr>
      <vt:lpstr>PowerPoint Presentation</vt:lpstr>
      <vt:lpstr>An average electronic healthcare record contains:</vt:lpstr>
      <vt:lpstr>EHRs help healthcare providers:</vt:lpstr>
      <vt:lpstr>What is the current EHR market size? </vt:lpstr>
      <vt:lpstr>PowerPoint Presentation</vt:lpstr>
      <vt:lpstr>PowerPoint Presentation</vt:lpstr>
      <vt:lpstr>What programing languages are used in healthcare IT systems?</vt:lpstr>
      <vt:lpstr>What are the most common EHR Requirements? </vt:lpstr>
      <vt:lpstr>What EHR hosting solution to choose? </vt:lpstr>
      <vt:lpstr>What mobile operating system to pick? </vt:lpstr>
      <vt:lpstr>Cont.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Health Record        System</dc:title>
  <dc:creator>Windows User</dc:creator>
  <cp:lastModifiedBy>Windows User</cp:lastModifiedBy>
  <cp:revision>26</cp:revision>
  <dcterms:created xsi:type="dcterms:W3CDTF">2018-09-29T18:23:44Z</dcterms:created>
  <dcterms:modified xsi:type="dcterms:W3CDTF">2018-09-29T23:46:35Z</dcterms:modified>
</cp:coreProperties>
</file>