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1" r:id="rId4"/>
    <p:sldId id="259" r:id="rId5"/>
    <p:sldId id="262" r:id="rId6"/>
    <p:sldId id="301" r:id="rId7"/>
    <p:sldId id="275" r:id="rId8"/>
    <p:sldId id="302" r:id="rId9"/>
    <p:sldId id="272" r:id="rId10"/>
    <p:sldId id="306" r:id="rId11"/>
    <p:sldId id="307" r:id="rId12"/>
    <p:sldId id="303" r:id="rId13"/>
    <p:sldId id="304" r:id="rId14"/>
    <p:sldId id="305" r:id="rId15"/>
    <p:sldId id="278" r:id="rId16"/>
    <p:sldId id="281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arlow Condensed ExtraBold" panose="00000906000000000000" pitchFamily="2" charset="0"/>
      <p:bold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Overpass Mono" panose="020B0604020202020204" charset="0"/>
      <p:regular r:id="rId24"/>
      <p:bold r:id="rId25"/>
    </p:embeddedFont>
    <p:embeddedFont>
      <p:font typeface="Raleway SemiBold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114BB-34B3-431B-883D-EE3FF6C73C30}">
  <a:tblStyle styleId="{98C114BB-34B3-431B-883D-EE3FF6C73C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67A15A-BF94-43C7-AE8D-D9EBE26E17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1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85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96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52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06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85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9" r:id="rId6"/>
    <p:sldLayoutId id="2147483661" r:id="rId7"/>
    <p:sldLayoutId id="2147483665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722277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 Drawer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2793938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Eng/ Abdullah Abdelgalel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Group : D54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55698" y="17845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 Drawer Program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93573" y="1606690"/>
            <a:ext cx="2451806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Clear Input capture Flag</a:t>
            </a:r>
            <a:br>
              <a:rPr lang="en" sz="1000" dirty="0"/>
            </a:br>
            <a:r>
              <a:rPr lang="en" sz="1000" dirty="0"/>
              <a:t>Set Triggering Edge : </a:t>
            </a:r>
            <a:br>
              <a:rPr lang="en" sz="1000" dirty="0"/>
            </a:br>
            <a:r>
              <a:rPr lang="en" sz="1000" dirty="0"/>
              <a:t>Rising Edge</a:t>
            </a:r>
            <a:endParaRPr sz="1000" dirty="0"/>
          </a:p>
        </p:txBody>
      </p:sp>
      <p:sp>
        <p:nvSpPr>
          <p:cNvPr id="22" name="Google Shape;664;p43">
            <a:extLst>
              <a:ext uri="{FF2B5EF4-FFF2-40B4-BE49-F238E27FC236}">
                <a16:creationId xmlns:a16="http://schemas.microsoft.com/office/drawing/2014/main" id="{3539A26B-5FEF-C137-4357-7CE59C8CC269}"/>
              </a:ext>
            </a:extLst>
          </p:cNvPr>
          <p:cNvSpPr txBox="1">
            <a:spLocks/>
          </p:cNvSpPr>
          <p:nvPr/>
        </p:nvSpPr>
        <p:spPr>
          <a:xfrm>
            <a:off x="826667" y="2867812"/>
            <a:ext cx="2585620" cy="517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Wait for Input Capture</a:t>
            </a:r>
          </a:p>
          <a:p>
            <a:r>
              <a:rPr lang="en-US" sz="1050" dirty="0">
                <a:solidFill>
                  <a:schemeClr val="bg1"/>
                </a:solidFill>
              </a:rPr>
              <a:t>(Start)</a:t>
            </a:r>
          </a:p>
        </p:txBody>
      </p:sp>
      <p:sp>
        <p:nvSpPr>
          <p:cNvPr id="24" name="Google Shape;664;p43">
            <a:extLst>
              <a:ext uri="{FF2B5EF4-FFF2-40B4-BE49-F238E27FC236}">
                <a16:creationId xmlns:a16="http://schemas.microsoft.com/office/drawing/2014/main" id="{79304F3E-87BD-A412-B71A-81D01A9A87B6}"/>
              </a:ext>
            </a:extLst>
          </p:cNvPr>
          <p:cNvSpPr txBox="1">
            <a:spLocks/>
          </p:cNvSpPr>
          <p:nvPr/>
        </p:nvSpPr>
        <p:spPr>
          <a:xfrm>
            <a:off x="826667" y="4067584"/>
            <a:ext cx="2585620" cy="727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Clear Input capture Flag and Timer Counter</a:t>
            </a:r>
            <a:br>
              <a:rPr lang="en-US" sz="1000" dirty="0"/>
            </a:br>
            <a:r>
              <a:rPr lang="en-US" sz="1000" dirty="0"/>
              <a:t>Set Triggering Edge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Falling Edge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A16228-4292-80DE-C5F8-87F45FC09FBF}"/>
              </a:ext>
            </a:extLst>
          </p:cNvPr>
          <p:cNvCxnSpPr>
            <a:cxnSpLocks/>
            <a:stCxn id="664" idx="2"/>
            <a:endCxn id="22" idx="0"/>
          </p:cNvCxnSpPr>
          <p:nvPr/>
        </p:nvCxnSpPr>
        <p:spPr>
          <a:xfrm>
            <a:off x="2119476" y="2275690"/>
            <a:ext cx="1" cy="59212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3C5D35-7AAC-4B7B-FE11-FE6D3DB3A8C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2119477" y="3384947"/>
            <a:ext cx="0" cy="68263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664;p43">
            <a:extLst>
              <a:ext uri="{FF2B5EF4-FFF2-40B4-BE49-F238E27FC236}">
                <a16:creationId xmlns:a16="http://schemas.microsoft.com/office/drawing/2014/main" id="{3322D6A5-794F-4785-2961-46C1947FB5A1}"/>
              </a:ext>
            </a:extLst>
          </p:cNvPr>
          <p:cNvSpPr txBox="1">
            <a:spLocks/>
          </p:cNvSpPr>
          <p:nvPr/>
        </p:nvSpPr>
        <p:spPr>
          <a:xfrm>
            <a:off x="124115" y="764984"/>
            <a:ext cx="2585620" cy="558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Measure Signal</a:t>
            </a:r>
          </a:p>
        </p:txBody>
      </p:sp>
      <p:sp>
        <p:nvSpPr>
          <p:cNvPr id="8" name="Google Shape;664;p43">
            <a:extLst>
              <a:ext uri="{FF2B5EF4-FFF2-40B4-BE49-F238E27FC236}">
                <a16:creationId xmlns:a16="http://schemas.microsoft.com/office/drawing/2014/main" id="{50403A34-9584-59F4-7A6E-E480B7FD1349}"/>
              </a:ext>
            </a:extLst>
          </p:cNvPr>
          <p:cNvSpPr txBox="1">
            <a:spLocks/>
          </p:cNvSpPr>
          <p:nvPr/>
        </p:nvSpPr>
        <p:spPr>
          <a:xfrm>
            <a:off x="4919164" y="1758554"/>
            <a:ext cx="2585620" cy="517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Wait for Input Capture</a:t>
            </a:r>
          </a:p>
          <a:p>
            <a:r>
              <a:rPr lang="en-US" sz="1050" dirty="0">
                <a:solidFill>
                  <a:schemeClr val="bg1"/>
                </a:solidFill>
              </a:rPr>
              <a:t>(High Count)</a:t>
            </a:r>
          </a:p>
        </p:txBody>
      </p:sp>
      <p:sp>
        <p:nvSpPr>
          <p:cNvPr id="9" name="Google Shape;664;p43">
            <a:extLst>
              <a:ext uri="{FF2B5EF4-FFF2-40B4-BE49-F238E27FC236}">
                <a16:creationId xmlns:a16="http://schemas.microsoft.com/office/drawing/2014/main" id="{4102C3CA-AC28-857D-38C0-006022D94918}"/>
              </a:ext>
            </a:extLst>
          </p:cNvPr>
          <p:cNvSpPr txBox="1">
            <a:spLocks/>
          </p:cNvSpPr>
          <p:nvPr/>
        </p:nvSpPr>
        <p:spPr>
          <a:xfrm>
            <a:off x="4926611" y="2731847"/>
            <a:ext cx="2585620" cy="727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Clear Input capture Flag and Timer Counter</a:t>
            </a:r>
            <a:br>
              <a:rPr lang="en-US" sz="1000" dirty="0"/>
            </a:br>
            <a:r>
              <a:rPr lang="en-US" sz="1000" dirty="0"/>
              <a:t>Set Triggering Edge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Rising Edge</a:t>
            </a:r>
          </a:p>
        </p:txBody>
      </p:sp>
      <p:sp>
        <p:nvSpPr>
          <p:cNvPr id="10" name="Google Shape;664;p43">
            <a:extLst>
              <a:ext uri="{FF2B5EF4-FFF2-40B4-BE49-F238E27FC236}">
                <a16:creationId xmlns:a16="http://schemas.microsoft.com/office/drawing/2014/main" id="{F261C89C-3CA6-1DD9-A2F6-1009935BDB33}"/>
              </a:ext>
            </a:extLst>
          </p:cNvPr>
          <p:cNvSpPr txBox="1">
            <a:spLocks/>
          </p:cNvSpPr>
          <p:nvPr/>
        </p:nvSpPr>
        <p:spPr>
          <a:xfrm>
            <a:off x="4939277" y="4089886"/>
            <a:ext cx="2585620" cy="517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Wait for Input Capture</a:t>
            </a:r>
          </a:p>
          <a:p>
            <a:r>
              <a:rPr lang="en-US" sz="1050" dirty="0">
                <a:solidFill>
                  <a:schemeClr val="bg1"/>
                </a:solidFill>
              </a:rPr>
              <a:t>(Low Count)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06B2B00-28FF-CC43-2109-438393F9C5CF}"/>
              </a:ext>
            </a:extLst>
          </p:cNvPr>
          <p:cNvCxnSpPr>
            <a:stCxn id="24" idx="3"/>
            <a:endCxn id="8" idx="1"/>
          </p:cNvCxnSpPr>
          <p:nvPr/>
        </p:nvCxnSpPr>
        <p:spPr>
          <a:xfrm flipV="1">
            <a:off x="3412287" y="2017122"/>
            <a:ext cx="1506877" cy="2414182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DAC1E7-1248-5EDB-4134-398E5648CDF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211974" y="2275689"/>
            <a:ext cx="7447" cy="45615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B3FE9-C5D9-0BCD-AB0D-7D5DAED4074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219421" y="3459287"/>
            <a:ext cx="12666" cy="6305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43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55698" y="17845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 Drawer Program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93573" y="1624742"/>
            <a:ext cx="2451806" cy="517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Display Pattern until max pixel width (128)</a:t>
            </a:r>
            <a:endParaRPr sz="1200" dirty="0"/>
          </a:p>
        </p:txBody>
      </p:sp>
      <p:sp>
        <p:nvSpPr>
          <p:cNvPr id="22" name="Google Shape;664;p43">
            <a:extLst>
              <a:ext uri="{FF2B5EF4-FFF2-40B4-BE49-F238E27FC236}">
                <a16:creationId xmlns:a16="http://schemas.microsoft.com/office/drawing/2014/main" id="{3539A26B-5FEF-C137-4357-7CE59C8CC269}"/>
              </a:ext>
            </a:extLst>
          </p:cNvPr>
          <p:cNvSpPr txBox="1">
            <a:spLocks/>
          </p:cNvSpPr>
          <p:nvPr/>
        </p:nvSpPr>
        <p:spPr>
          <a:xfrm>
            <a:off x="826667" y="2533283"/>
            <a:ext cx="2585620" cy="4636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Display Rising Edge</a:t>
            </a:r>
          </a:p>
        </p:txBody>
      </p:sp>
      <p:sp>
        <p:nvSpPr>
          <p:cNvPr id="24" name="Google Shape;664;p43">
            <a:extLst>
              <a:ext uri="{FF2B5EF4-FFF2-40B4-BE49-F238E27FC236}">
                <a16:creationId xmlns:a16="http://schemas.microsoft.com/office/drawing/2014/main" id="{79304F3E-87BD-A412-B71A-81D01A9A87B6}"/>
              </a:ext>
            </a:extLst>
          </p:cNvPr>
          <p:cNvSpPr txBox="1">
            <a:spLocks/>
          </p:cNvSpPr>
          <p:nvPr/>
        </p:nvSpPr>
        <p:spPr>
          <a:xfrm>
            <a:off x="826667" y="3450553"/>
            <a:ext cx="2585620" cy="4832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Display Pattern for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High Time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A16228-4292-80DE-C5F8-87F45FC09FBF}"/>
              </a:ext>
            </a:extLst>
          </p:cNvPr>
          <p:cNvCxnSpPr>
            <a:cxnSpLocks/>
            <a:stCxn id="664" idx="2"/>
            <a:endCxn id="22" idx="0"/>
          </p:cNvCxnSpPr>
          <p:nvPr/>
        </p:nvCxnSpPr>
        <p:spPr>
          <a:xfrm>
            <a:off x="2119476" y="2141878"/>
            <a:ext cx="1" cy="3914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3C5D35-7AAC-4B7B-FE11-FE6D3DB3A8C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2119477" y="2996921"/>
            <a:ext cx="0" cy="45363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664;p43">
            <a:extLst>
              <a:ext uri="{FF2B5EF4-FFF2-40B4-BE49-F238E27FC236}">
                <a16:creationId xmlns:a16="http://schemas.microsoft.com/office/drawing/2014/main" id="{3322D6A5-794F-4785-2961-46C1947FB5A1}"/>
              </a:ext>
            </a:extLst>
          </p:cNvPr>
          <p:cNvSpPr txBox="1">
            <a:spLocks/>
          </p:cNvSpPr>
          <p:nvPr/>
        </p:nvSpPr>
        <p:spPr>
          <a:xfrm>
            <a:off x="124115" y="764984"/>
            <a:ext cx="2585620" cy="558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Draw Signal Shape</a:t>
            </a:r>
          </a:p>
        </p:txBody>
      </p:sp>
      <p:sp>
        <p:nvSpPr>
          <p:cNvPr id="11" name="Google Shape;664;p43">
            <a:extLst>
              <a:ext uri="{FF2B5EF4-FFF2-40B4-BE49-F238E27FC236}">
                <a16:creationId xmlns:a16="http://schemas.microsoft.com/office/drawing/2014/main" id="{F58EFF16-22B0-87AE-E6E8-8A42423457CA}"/>
              </a:ext>
            </a:extLst>
          </p:cNvPr>
          <p:cNvSpPr txBox="1">
            <a:spLocks/>
          </p:cNvSpPr>
          <p:nvPr/>
        </p:nvSpPr>
        <p:spPr>
          <a:xfrm>
            <a:off x="826666" y="4283110"/>
            <a:ext cx="2585620" cy="4636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Display High Line Pattern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AE0D15-F236-BA3C-9C93-579C64C6945F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flipH="1">
            <a:off x="2119476" y="3933772"/>
            <a:ext cx="1" cy="3493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664;p43">
            <a:extLst>
              <a:ext uri="{FF2B5EF4-FFF2-40B4-BE49-F238E27FC236}">
                <a16:creationId xmlns:a16="http://schemas.microsoft.com/office/drawing/2014/main" id="{43B8AA38-6DF4-2B74-11CE-CFAF92686334}"/>
              </a:ext>
            </a:extLst>
          </p:cNvPr>
          <p:cNvSpPr txBox="1">
            <a:spLocks/>
          </p:cNvSpPr>
          <p:nvPr/>
        </p:nvSpPr>
        <p:spPr>
          <a:xfrm>
            <a:off x="4926599" y="1658659"/>
            <a:ext cx="2585620" cy="4832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Display Falling Edge</a:t>
            </a:r>
          </a:p>
        </p:txBody>
      </p:sp>
      <p:sp>
        <p:nvSpPr>
          <p:cNvPr id="16" name="Google Shape;664;p43">
            <a:extLst>
              <a:ext uri="{FF2B5EF4-FFF2-40B4-BE49-F238E27FC236}">
                <a16:creationId xmlns:a16="http://schemas.microsoft.com/office/drawing/2014/main" id="{6FFCF8C2-D368-1662-300C-3F96527D7061}"/>
              </a:ext>
            </a:extLst>
          </p:cNvPr>
          <p:cNvSpPr txBox="1">
            <a:spLocks/>
          </p:cNvSpPr>
          <p:nvPr/>
        </p:nvSpPr>
        <p:spPr>
          <a:xfrm>
            <a:off x="4926599" y="2513702"/>
            <a:ext cx="2585620" cy="4832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</a:rPr>
              <a:t>Display Pattern For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/>
                </a:solidFill>
              </a:rPr>
              <a:t>Low Time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Google Shape;664;p43">
            <a:extLst>
              <a:ext uri="{FF2B5EF4-FFF2-40B4-BE49-F238E27FC236}">
                <a16:creationId xmlns:a16="http://schemas.microsoft.com/office/drawing/2014/main" id="{182949CB-9ADB-A274-866F-785DD47D0AFD}"/>
              </a:ext>
            </a:extLst>
          </p:cNvPr>
          <p:cNvSpPr txBox="1">
            <a:spLocks/>
          </p:cNvSpPr>
          <p:nvPr/>
        </p:nvSpPr>
        <p:spPr>
          <a:xfrm>
            <a:off x="4926599" y="3450553"/>
            <a:ext cx="2585620" cy="4832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Display Low Line Pattern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826EE81-BCCC-51AA-2119-381770ED604A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412286" y="1900269"/>
            <a:ext cx="1514313" cy="2614660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D50B300-5342-C0F7-D5AA-FD6FB41FC59C}"/>
              </a:ext>
            </a:extLst>
          </p:cNvPr>
          <p:cNvCxnSpPr>
            <a:stCxn id="11" idx="1"/>
            <a:endCxn id="24" idx="1"/>
          </p:cNvCxnSpPr>
          <p:nvPr/>
        </p:nvCxnSpPr>
        <p:spPr>
          <a:xfrm rot="10800000" flipH="1">
            <a:off x="826665" y="3692163"/>
            <a:ext cx="1" cy="822766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50DF96-BA17-C5DA-E09A-C32B2B8F41D3}"/>
              </a:ext>
            </a:extLst>
          </p:cNvPr>
          <p:cNvCxnSpPr>
            <a:stCxn id="25" idx="1"/>
            <a:endCxn id="16" idx="1"/>
          </p:cNvCxnSpPr>
          <p:nvPr/>
        </p:nvCxnSpPr>
        <p:spPr>
          <a:xfrm rot="10800000">
            <a:off x="4926599" y="2755313"/>
            <a:ext cx="12700" cy="936851"/>
          </a:xfrm>
          <a:prstGeom prst="bentConnector3">
            <a:avLst>
              <a:gd name="adj1" fmla="val 332195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0B732D6-51AB-DB04-F14A-9AEB16A408B3}"/>
              </a:ext>
            </a:extLst>
          </p:cNvPr>
          <p:cNvCxnSpPr>
            <a:stCxn id="25" idx="2"/>
            <a:endCxn id="664" idx="1"/>
          </p:cNvCxnSpPr>
          <p:nvPr/>
        </p:nvCxnSpPr>
        <p:spPr>
          <a:xfrm rot="5400000" flipH="1">
            <a:off x="2531260" y="245623"/>
            <a:ext cx="2050462" cy="5325836"/>
          </a:xfrm>
          <a:prstGeom prst="bentConnector4">
            <a:avLst>
              <a:gd name="adj1" fmla="val -49943"/>
              <a:gd name="adj2" fmla="val 11196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F731AC-D0A9-9F1E-10AA-D07C73BE4CC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219409" y="2141878"/>
            <a:ext cx="0" cy="37182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A35F17-3BB0-0BF5-7013-5BFAC807057C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6219409" y="2996921"/>
            <a:ext cx="0" cy="45363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12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Results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717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94D746-338A-3234-2CE4-FCFE3DBB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4" y="178365"/>
            <a:ext cx="6584251" cy="816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D264E-27FD-8D54-2AF3-02404ABD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9" y="1274291"/>
            <a:ext cx="3506696" cy="1940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344EF-2EE5-4E67-19CD-FF4B74A4C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610" y="1274292"/>
            <a:ext cx="4826811" cy="1940775"/>
          </a:xfrm>
          <a:prstGeom prst="rect">
            <a:avLst/>
          </a:prstGeom>
        </p:spPr>
      </p:pic>
      <p:sp>
        <p:nvSpPr>
          <p:cNvPr id="7" name="Google Shape;696;p46">
            <a:extLst>
              <a:ext uri="{FF2B5EF4-FFF2-40B4-BE49-F238E27FC236}">
                <a16:creationId xmlns:a16="http://schemas.microsoft.com/office/drawing/2014/main" id="{2C93F3C3-303F-78FD-BF1D-9A01CB4B9B16}"/>
              </a:ext>
            </a:extLst>
          </p:cNvPr>
          <p:cNvSpPr txBox="1">
            <a:spLocks/>
          </p:cNvSpPr>
          <p:nvPr/>
        </p:nvSpPr>
        <p:spPr>
          <a:xfrm flipH="1">
            <a:off x="1889955" y="3806410"/>
            <a:ext cx="5678006" cy="111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400" dirty="0"/>
              <a:t>Note : All Generated PWM waves are generated from Timer 0. The Discussed Test Cases are for Fast PWM waves generated from the Microcontroller Atmega32.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naheim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0425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4603633" y="1958305"/>
            <a:ext cx="4413987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Prescaler</a:t>
            </a:r>
            <a:r>
              <a:rPr lang="en-US" sz="2000" dirty="0"/>
              <a:t> : 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Duty : 60%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Expected output Frequency : 7.8125 </a:t>
            </a:r>
            <a:r>
              <a:rPr lang="en-US" sz="2000" dirty="0" err="1"/>
              <a:t>KHz</a:t>
            </a:r>
            <a:r>
              <a:rPr lang="en-US" sz="2000" dirty="0"/>
              <a:t>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Output Frequency : 8.298 </a:t>
            </a:r>
            <a:r>
              <a:rPr lang="en-US" sz="2000" dirty="0" err="1"/>
              <a:t>KHz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1 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82E1F-9E43-2DF9-8283-76120C05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69" y="753018"/>
            <a:ext cx="3052287" cy="36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14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4603633" y="1958305"/>
            <a:ext cx="4413987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Prescaler</a:t>
            </a:r>
            <a:r>
              <a:rPr lang="en-US" sz="2000" dirty="0"/>
              <a:t> : 64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Duty : 60%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Expected output Frequency : 0.9765 </a:t>
            </a:r>
            <a:r>
              <a:rPr lang="en-US" sz="2000" dirty="0" err="1"/>
              <a:t>KHz</a:t>
            </a:r>
            <a:r>
              <a:rPr lang="en-US" sz="2000" dirty="0"/>
              <a:t>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Output Frequency : 0.982 </a:t>
            </a:r>
            <a:r>
              <a:rPr lang="en-US" sz="2000" dirty="0" err="1"/>
              <a:t>KHz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Case 2 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63A043-9769-08DA-6384-61040AC0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24" y="809235"/>
            <a:ext cx="3265490" cy="352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aabduljalil70@gmail.com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</a:t>
            </a:r>
            <a:r>
              <a:rPr lang="en-US" dirty="0"/>
              <a:t>20 1030148185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346933" y="2089249"/>
            <a:ext cx="2265632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Program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37763" y="3572262"/>
            <a:ext cx="2449106" cy="1311972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</a:t>
            </a:r>
            <a:r>
              <a:rPr lang="en-US" dirty="0"/>
              <a:t>Architecture</a:t>
            </a:r>
            <a:r>
              <a:rPr lang="en" dirty="0"/>
              <a:t> and Modules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Results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156015" y="1968565"/>
            <a:ext cx="4557233" cy="2881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Pulse Width Modulation (PWM) is a widely used technique in electronics and electrical engineering for controlling the power delivered to electronic devices. PWM provides a means to efficiently regulate the average power supplied to a load by varying the duty cycle of a pulsating signal. The PWM Drawer Application is a software tool designed to facilitate the generation and customization of PWM signals for a variety of applications.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27CC6-EB52-6D11-40BE-D0BB5721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63337"/>
            <a:ext cx="4461473" cy="1594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199"/>
            <a:ext cx="3932700" cy="2637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b="1" dirty="0"/>
              <a:t>Motor Control:</a:t>
            </a:r>
          </a:p>
          <a:p>
            <a:pPr marL="0" indent="0" algn="l">
              <a:buNone/>
            </a:pPr>
            <a:r>
              <a:rPr lang="en-US" dirty="0"/>
              <a:t>Regulate the speed and torque of motors with precision, crucial for robotics and industrial automation.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b="1" dirty="0"/>
              <a:t>LED Dimming:</a:t>
            </a:r>
          </a:p>
          <a:p>
            <a:pPr marL="0" indent="0" algn="l">
              <a:buNone/>
            </a:pPr>
            <a:r>
              <a:rPr lang="en-US" dirty="0"/>
              <a:t>Achieve dynamic lighting effects and energy efficiency in LED applications.</a:t>
            </a:r>
          </a:p>
          <a:p>
            <a:pPr marL="0" indent="0" algn="l">
              <a:buNone/>
            </a:pPr>
            <a:r>
              <a:rPr lang="en-US" dirty="0"/>
              <a:t>Power Supply Regulation: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267200" y="1714800"/>
            <a:ext cx="427563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APPLICATIONS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Architecture and Modules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43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Layerd Architecture</a:t>
            </a:r>
            <a:endParaRPr dirty="0"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3186366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Application Layer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PWM_Drawer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708325"/>
            <a:ext cx="3691888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Hardware Abstraction Layer (HAL)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13417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GLCD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4" y="3953551"/>
            <a:ext cx="3595169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Microcontroller Abstraction Layer (MCAL)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413742" y="4635832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DIO   PWM   ICU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695554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PWM Drawer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>
            <a:cxnSpLocks/>
          </p:cNvCxnSpPr>
          <p:nvPr/>
        </p:nvCxnSpPr>
        <p:spPr>
          <a:xfrm>
            <a:off x="3738016" y="2897981"/>
            <a:ext cx="151793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184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55698" y="17845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 Drawer Program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5731714" y="1198157"/>
            <a:ext cx="1895700" cy="853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Initialize PWM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Initialize ICU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Initialize GLCD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3146094" y="1345579"/>
            <a:ext cx="2451806" cy="558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Initilization</a:t>
            </a:r>
            <a:endParaRPr dirty="0"/>
          </a:p>
        </p:txBody>
      </p:sp>
      <p:sp>
        <p:nvSpPr>
          <p:cNvPr id="22" name="Google Shape;664;p43">
            <a:extLst>
              <a:ext uri="{FF2B5EF4-FFF2-40B4-BE49-F238E27FC236}">
                <a16:creationId xmlns:a16="http://schemas.microsoft.com/office/drawing/2014/main" id="{3539A26B-5FEF-C137-4357-7CE59C8CC269}"/>
              </a:ext>
            </a:extLst>
          </p:cNvPr>
          <p:cNvSpPr txBox="1">
            <a:spLocks/>
          </p:cNvSpPr>
          <p:nvPr/>
        </p:nvSpPr>
        <p:spPr>
          <a:xfrm>
            <a:off x="3079188" y="2454837"/>
            <a:ext cx="2585620" cy="558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Measure Signal</a:t>
            </a:r>
          </a:p>
        </p:txBody>
      </p:sp>
      <p:sp>
        <p:nvSpPr>
          <p:cNvPr id="23" name="Google Shape;663;p43">
            <a:extLst>
              <a:ext uri="{FF2B5EF4-FFF2-40B4-BE49-F238E27FC236}">
                <a16:creationId xmlns:a16="http://schemas.microsoft.com/office/drawing/2014/main" id="{99274E5D-AE6D-FDA9-0D61-7FEE10F54C52}"/>
              </a:ext>
            </a:extLst>
          </p:cNvPr>
          <p:cNvSpPr txBox="1">
            <a:spLocks/>
          </p:cNvSpPr>
          <p:nvPr/>
        </p:nvSpPr>
        <p:spPr>
          <a:xfrm>
            <a:off x="5731714" y="2447017"/>
            <a:ext cx="1895700" cy="85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Get Duty Cycle from ICU</a:t>
            </a:r>
          </a:p>
          <a:p>
            <a:pPr marL="0" indent="0"/>
            <a:endParaRPr lang="en-US" dirty="0"/>
          </a:p>
        </p:txBody>
      </p:sp>
      <p:sp>
        <p:nvSpPr>
          <p:cNvPr id="24" name="Google Shape;664;p43">
            <a:extLst>
              <a:ext uri="{FF2B5EF4-FFF2-40B4-BE49-F238E27FC236}">
                <a16:creationId xmlns:a16="http://schemas.microsoft.com/office/drawing/2014/main" id="{79304F3E-87BD-A412-B71A-81D01A9A87B6}"/>
              </a:ext>
            </a:extLst>
          </p:cNvPr>
          <p:cNvSpPr txBox="1">
            <a:spLocks/>
          </p:cNvSpPr>
          <p:nvPr/>
        </p:nvSpPr>
        <p:spPr>
          <a:xfrm>
            <a:off x="3079188" y="3695877"/>
            <a:ext cx="2585620" cy="55840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 dirty="0"/>
              <a:t>Draw Signal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A16228-4292-80DE-C5F8-87F45FC09FBF}"/>
              </a:ext>
            </a:extLst>
          </p:cNvPr>
          <p:cNvCxnSpPr>
            <a:stCxn id="664" idx="2"/>
            <a:endCxn id="22" idx="0"/>
          </p:cNvCxnSpPr>
          <p:nvPr/>
        </p:nvCxnSpPr>
        <p:spPr>
          <a:xfrm>
            <a:off x="4371997" y="1903982"/>
            <a:ext cx="1" cy="5508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3C5D35-7AAC-4B7B-FE11-FE6D3DB3A8C1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4371998" y="3013240"/>
            <a:ext cx="0" cy="68263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CEB3FB-F142-EC70-56B6-7F84AC2F37DF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>
            <a:off x="3079188" y="2734039"/>
            <a:ext cx="12700" cy="1241040"/>
          </a:xfrm>
          <a:prstGeom prst="bentConnector3">
            <a:avLst>
              <a:gd name="adj1" fmla="val 3439024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386</Words>
  <Application>Microsoft Office PowerPoint</Application>
  <PresentationFormat>On-screen Show (16:9)</PresentationFormat>
  <Paragraphs>91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Anaheim</vt:lpstr>
      <vt:lpstr>Raleway SemiBold</vt:lpstr>
      <vt:lpstr>Nunito Light</vt:lpstr>
      <vt:lpstr>Overpass Mono</vt:lpstr>
      <vt:lpstr>Arial</vt:lpstr>
      <vt:lpstr>Barlow Condensed ExtraBold</vt:lpstr>
      <vt:lpstr>Programming Lesson by Slidesgo</vt:lpstr>
      <vt:lpstr>PWM Drawer</vt:lpstr>
      <vt:lpstr>TABLE OF CONTENTS</vt:lpstr>
      <vt:lpstr>OVERVIEW</vt:lpstr>
      <vt:lpstr>INTRODUCTION</vt:lpstr>
      <vt:lpstr>SOME APPLICATIONS</vt:lpstr>
      <vt:lpstr>Program Architecture and Modules</vt:lpstr>
      <vt:lpstr>Layerd Architecture</vt:lpstr>
      <vt:lpstr>Program</vt:lpstr>
      <vt:lpstr>PWM Drawer Program</vt:lpstr>
      <vt:lpstr>PWM Drawer Program</vt:lpstr>
      <vt:lpstr>PWM Drawer Program</vt:lpstr>
      <vt:lpstr>Test Results</vt:lpstr>
      <vt:lpstr>PowerPoint Presentation</vt:lpstr>
      <vt:lpstr>Test Case 1 </vt:lpstr>
      <vt:lpstr>Test Case 2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Drawer</dc:title>
  <cp:lastModifiedBy>عبدالله عبدالجليل عبوده محمد حسين</cp:lastModifiedBy>
  <cp:revision>14</cp:revision>
  <dcterms:modified xsi:type="dcterms:W3CDTF">2023-12-14T10:53:48Z</dcterms:modified>
</cp:coreProperties>
</file>