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5"/>
  </p:notesMasterIdLst>
  <p:sldIdLst>
    <p:sldId id="256" r:id="rId2"/>
    <p:sldId id="257" r:id="rId3"/>
    <p:sldId id="258" r:id="rId4"/>
    <p:sldId id="606" r:id="rId5"/>
    <p:sldId id="604" r:id="rId6"/>
    <p:sldId id="599" r:id="rId7"/>
    <p:sldId id="392" r:id="rId8"/>
    <p:sldId id="544" r:id="rId9"/>
    <p:sldId id="400" r:id="rId10"/>
    <p:sldId id="454" r:id="rId11"/>
    <p:sldId id="547" r:id="rId12"/>
    <p:sldId id="550" r:id="rId13"/>
    <p:sldId id="60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20F39-91B3-4E8C-8C2D-E5F34DF3770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22BA1-CD98-45DB-81CD-163D81D6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8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9D815DC-5DE5-4B8D-9DD7-C9E085C3DB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97F935F-FD2E-4719-B632-18EB21C1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57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5DC-5DE5-4B8D-9DD7-C9E085C3DB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935F-FD2E-4719-B632-18EB21C1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5DC-5DE5-4B8D-9DD7-C9E085C3DB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935F-FD2E-4719-B632-18EB21C1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25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5DC-5DE5-4B8D-9DD7-C9E085C3DB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935F-FD2E-4719-B632-18EB21C1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8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5DC-5DE5-4B8D-9DD7-C9E085C3DB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935F-FD2E-4719-B632-18EB21C1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25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5DC-5DE5-4B8D-9DD7-C9E085C3DB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935F-FD2E-4719-B632-18EB21C1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76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5DC-5DE5-4B8D-9DD7-C9E085C3DB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935F-FD2E-4719-B632-18EB21C1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02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5DC-5DE5-4B8D-9DD7-C9E085C3DB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935F-FD2E-4719-B632-18EB21C1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5DC-5DE5-4B8D-9DD7-C9E085C3DB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935F-FD2E-4719-B632-18EB21C1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4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5DC-5DE5-4B8D-9DD7-C9E085C3DB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935F-FD2E-4719-B632-18EB21C1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5DC-5DE5-4B8D-9DD7-C9E085C3DB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935F-FD2E-4719-B632-18EB21C1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2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5DC-5DE5-4B8D-9DD7-C9E085C3DB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935F-FD2E-4719-B632-18EB21C1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5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5DC-5DE5-4B8D-9DD7-C9E085C3DB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935F-FD2E-4719-B632-18EB21C1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2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5DC-5DE5-4B8D-9DD7-C9E085C3DB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935F-FD2E-4719-B632-18EB21C1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1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5DC-5DE5-4B8D-9DD7-C9E085C3DB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935F-FD2E-4719-B632-18EB21C1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6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5DC-5DE5-4B8D-9DD7-C9E085C3DB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935F-FD2E-4719-B632-18EB21C1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3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5DC-5DE5-4B8D-9DD7-C9E085C3DB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935F-FD2E-4719-B632-18EB21C1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1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D815DC-5DE5-4B8D-9DD7-C9E085C3DB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7F935F-FD2E-4719-B632-18EB21C1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08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6182" y="2344296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cs typeface="Calibri Light"/>
              </a:rPr>
              <a:t>Language Analytics in Spam Detection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75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GB" dirty="0">
              <a:cs typeface="Calibri"/>
            </a:endParaRPr>
          </a:p>
          <a:p>
            <a:pPr algn="l"/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0"/>
            <a:ext cx="10160000" cy="1498600"/>
          </a:xfrm>
        </p:spPr>
        <p:txBody>
          <a:bodyPr/>
          <a:lstStyle/>
          <a:p>
            <a:r>
              <a:rPr lang="en-US" dirty="0"/>
              <a:t>Multinomial Na</a:t>
            </a:r>
            <a:r>
              <a:rPr lang="fr-FR" dirty="0"/>
              <a:t>i</a:t>
            </a:r>
            <a:r>
              <a:rPr lang="en-US" dirty="0"/>
              <a:t>ve Bayes Independence Assumptions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406399" y="2178879"/>
            <a:ext cx="11582400" cy="3454400"/>
          </a:xfrm>
        </p:spPr>
        <p:txBody>
          <a:bodyPr/>
          <a:lstStyle/>
          <a:p>
            <a:r>
              <a:rPr lang="en-US" sz="3733" dirty="0">
                <a:latin typeface="Calibri" charset="0"/>
                <a:sym typeface="Symbol" charset="2"/>
              </a:rPr>
              <a:t>Bag of Words assumption: Assume position doesn’t matter</a:t>
            </a:r>
          </a:p>
          <a:p>
            <a:r>
              <a:rPr lang="en-US" sz="3733" dirty="0">
                <a:latin typeface="Calibri" charset="0"/>
                <a:sym typeface="Symbol" charset="2"/>
              </a:rPr>
              <a:t>Conditional Independence: Assume the feature probabilities </a:t>
            </a:r>
            <a:r>
              <a:rPr lang="en-US" sz="3733" i="1" dirty="0">
                <a:latin typeface="Calibri" charset="0"/>
                <a:sym typeface="Symbol" charset="2"/>
              </a:rPr>
              <a:t>P</a:t>
            </a:r>
            <a:r>
              <a:rPr lang="en-US" sz="3733" dirty="0">
                <a:latin typeface="Calibri" charset="0"/>
                <a:sym typeface="Symbol" charset="2"/>
              </a:rPr>
              <a:t>(</a:t>
            </a:r>
            <a:r>
              <a:rPr lang="en-US" sz="3733" i="1" dirty="0" err="1">
                <a:latin typeface="Calibri" charset="0"/>
                <a:sym typeface="Symbol" charset="2"/>
              </a:rPr>
              <a:t>x</a:t>
            </a:r>
            <a:r>
              <a:rPr lang="en-US" sz="3733" i="1" baseline="-25000" dirty="0" err="1">
                <a:latin typeface="Calibri" charset="0"/>
                <a:sym typeface="Symbol" charset="2"/>
              </a:rPr>
              <a:t>i</a:t>
            </a:r>
            <a:r>
              <a:rPr lang="en-US" sz="3733" dirty="0" err="1">
                <a:latin typeface="Calibri" charset="0"/>
                <a:sym typeface="Symbol" charset="2"/>
              </a:rPr>
              <a:t>|</a:t>
            </a:r>
            <a:r>
              <a:rPr lang="en-US" sz="3733" i="1" dirty="0" err="1">
                <a:latin typeface="Calibri" charset="0"/>
                <a:sym typeface="Symbol" charset="2"/>
              </a:rPr>
              <a:t>c</a:t>
            </a:r>
            <a:r>
              <a:rPr lang="en-US" sz="3733" i="1" baseline="-25000" dirty="0" err="1">
                <a:latin typeface="Calibri" charset="0"/>
                <a:sym typeface="Symbol" charset="2"/>
              </a:rPr>
              <a:t>j</a:t>
            </a:r>
            <a:r>
              <a:rPr lang="en-US" sz="3733" dirty="0">
                <a:latin typeface="Calibri" charset="0"/>
                <a:sym typeface="Symbol" charset="2"/>
              </a:rPr>
              <a:t>) are independent given the class </a:t>
            </a:r>
            <a:r>
              <a:rPr lang="en-US" sz="3733" i="1" dirty="0">
                <a:latin typeface="Calibri" charset="0"/>
                <a:sym typeface="Symbol" charset="2"/>
              </a:rPr>
              <a:t>c.</a:t>
            </a:r>
            <a:endParaRPr lang="en-US" sz="3733" i="1" dirty="0">
              <a:latin typeface="Times New Roman" charset="0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3448051" y="1600201"/>
          <a:ext cx="4273549" cy="848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079500" imgH="215900" progId="Equation.3">
                  <p:embed/>
                </p:oleObj>
              </mc:Choice>
              <mc:Fallback>
                <p:oleObj name="Equation" r:id="rId3" imgW="1079500" imgH="2159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1" y="1600201"/>
                        <a:ext cx="4273549" cy="848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718214"/>
              </p:ext>
            </p:extLst>
          </p:nvPr>
        </p:nvGraphicFramePr>
        <p:xfrm>
          <a:off x="635000" y="5448300"/>
          <a:ext cx="104362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3492500" imgH="215900" progId="Equation.3">
                  <p:embed/>
                </p:oleObj>
              </mc:Choice>
              <mc:Fallback>
                <p:oleObj name="Equation" r:id="rId5" imgW="3492500" imgH="215900" progId="Equation.3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5448300"/>
                        <a:ext cx="1043622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489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638" y="354496"/>
            <a:ext cx="10131425" cy="1456267"/>
          </a:xfrm>
        </p:spPr>
        <p:txBody>
          <a:bodyPr/>
          <a:lstStyle/>
          <a:p>
            <a:r>
              <a:rPr lang="en-US" dirty="0"/>
              <a:t>Problems with multiplying lots of probs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600200"/>
            <a:ext cx="1089152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Calibri" charset="0"/>
            </a:endParaRPr>
          </a:p>
          <a:p>
            <a:r>
              <a:rPr lang="en-US" sz="2933" dirty="0">
                <a:latin typeface="Calibri" charset="0"/>
              </a:rPr>
              <a:t>Multiplying lots of probabilities can result in floating-point underflow!</a:t>
            </a:r>
          </a:p>
          <a:p>
            <a:r>
              <a:rPr lang="en-US" sz="2933" dirty="0">
                <a:latin typeface="Calibri" charset="0"/>
              </a:rPr>
              <a:t>		.0006 * .0007 * .0009 * .01 * .5 * .000008….</a:t>
            </a:r>
          </a:p>
          <a:p>
            <a:r>
              <a:rPr lang="en-US" sz="2933" dirty="0">
                <a:latin typeface="Calibri" charset="0"/>
              </a:rPr>
              <a:t>Idea:   Use logs, because  log(</a:t>
            </a:r>
            <a:r>
              <a:rPr lang="en-US" sz="2933" i="1" dirty="0">
                <a:latin typeface="Calibri" charset="0"/>
              </a:rPr>
              <a:t>ab</a:t>
            </a:r>
            <a:r>
              <a:rPr lang="en-US" sz="2933" dirty="0">
                <a:latin typeface="Calibri" charset="0"/>
              </a:rPr>
              <a:t>) = log(</a:t>
            </a:r>
            <a:r>
              <a:rPr lang="en-US" sz="2933" i="1" dirty="0">
                <a:latin typeface="Calibri" charset="0"/>
              </a:rPr>
              <a:t>a</a:t>
            </a:r>
            <a:r>
              <a:rPr lang="en-US" sz="2933" dirty="0">
                <a:latin typeface="Calibri" charset="0"/>
              </a:rPr>
              <a:t>) + log(</a:t>
            </a:r>
            <a:r>
              <a:rPr lang="en-US" sz="2933" i="1" dirty="0">
                <a:latin typeface="Calibri" charset="0"/>
              </a:rPr>
              <a:t>b</a:t>
            </a:r>
            <a:r>
              <a:rPr lang="en-US" sz="2933" dirty="0">
                <a:latin typeface="Calibri" charset="0"/>
              </a:rPr>
              <a:t>)</a:t>
            </a:r>
          </a:p>
          <a:p>
            <a:r>
              <a:rPr lang="en-US" sz="2933" dirty="0">
                <a:latin typeface="Calibri" charset="0"/>
              </a:rPr>
              <a:t>		We'll sum logs of probabilities instead of multiplying probabilities!</a:t>
            </a:r>
          </a:p>
          <a:p>
            <a:endParaRPr lang="en-US" sz="2667" dirty="0">
              <a:latin typeface="Calibri" charset="0"/>
            </a:endParaRPr>
          </a:p>
          <a:p>
            <a:endParaRPr lang="en-US" sz="2667" dirty="0">
              <a:latin typeface="Calibri" charset="0"/>
            </a:endParaRPr>
          </a:p>
          <a:p>
            <a:endParaRPr lang="en-US" sz="2667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07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1A0F-A7E2-5F4E-AF6A-7166F8D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C8EB-58F8-3245-846E-B538A745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00200"/>
            <a:ext cx="10586720" cy="4978400"/>
          </a:xfrm>
        </p:spPr>
        <p:txBody>
          <a:bodyPr>
            <a:normAutofit/>
          </a:bodyPr>
          <a:lstStyle/>
          <a:p>
            <a:r>
              <a:rPr lang="en-US" sz="2000" dirty="0"/>
              <a:t>Some systems ignore stop words</a:t>
            </a:r>
          </a:p>
          <a:p>
            <a:pPr lvl="1"/>
            <a:r>
              <a:rPr lang="en-US" sz="2000" dirty="0"/>
              <a:t>Stop words: very frequent words like </a:t>
            </a:r>
            <a:r>
              <a:rPr lang="en-US" sz="2000" i="1" dirty="0"/>
              <a:t>the </a:t>
            </a:r>
            <a:r>
              <a:rPr lang="en-US" sz="2000" dirty="0"/>
              <a:t>and </a:t>
            </a:r>
            <a:r>
              <a:rPr lang="en-US" sz="2000" i="1" dirty="0"/>
              <a:t>a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Sort the vocabulary by word frequency in training set</a:t>
            </a:r>
          </a:p>
          <a:p>
            <a:pPr lvl="2"/>
            <a:r>
              <a:rPr lang="en-US" sz="2000" dirty="0"/>
              <a:t>Call the top 10 or 50 words the </a:t>
            </a:r>
            <a:r>
              <a:rPr lang="en-US" sz="2000" dirty="0" err="1"/>
              <a:t>stopword</a:t>
            </a:r>
            <a:r>
              <a:rPr lang="en-US" sz="2000" dirty="0"/>
              <a:t> list.</a:t>
            </a:r>
          </a:p>
          <a:p>
            <a:pPr lvl="2"/>
            <a:r>
              <a:rPr lang="en-US" sz="2000" dirty="0"/>
              <a:t>Remove all stop words from both training and test sets</a:t>
            </a:r>
          </a:p>
          <a:p>
            <a:pPr lvl="3"/>
            <a:r>
              <a:rPr lang="en-US" sz="2000" dirty="0"/>
              <a:t>As if they were never there!</a:t>
            </a:r>
          </a:p>
          <a:p>
            <a:r>
              <a:rPr lang="en-US" sz="2000" dirty="0"/>
              <a:t>But removing stop words doesn't usually help</a:t>
            </a:r>
          </a:p>
          <a:p>
            <a:pPr marL="611702" lvl="1" indent="-372524"/>
            <a:r>
              <a:rPr lang="en-US" sz="2000" dirty="0"/>
              <a:t>So in practice most NB algorithms use all words and don't use </a:t>
            </a:r>
            <a:r>
              <a:rPr lang="en-US" sz="2000" dirty="0" err="1"/>
              <a:t>stopword</a:t>
            </a:r>
            <a:r>
              <a:rPr lang="en-US" sz="2000" dirty="0"/>
              <a:t> lists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531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518C-7FCF-57FB-868F-652EACF8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332383"/>
            <a:ext cx="8596668" cy="1996660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63126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1701-4D8F-F535-C1DC-EDB4231D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What is Spam?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0D641-5D5E-889E-D28A-4829772E0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275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ea typeface="+mn-lt"/>
                <a:cs typeface="+mn-lt"/>
              </a:rPr>
              <a:t>Unwanted or malicious email commonly called spam</a:t>
            </a:r>
            <a:endParaRPr lang="en-GB" sz="2000" dirty="0">
              <a:cs typeface="Calibri" panose="020F0502020204030204"/>
            </a:endParaRPr>
          </a:p>
          <a:p>
            <a:r>
              <a:rPr lang="en-GB" sz="2000" dirty="0">
                <a:cs typeface="Calibri" panose="020F0502020204030204"/>
              </a:rPr>
              <a:t>Spam also called junk email or bulk email can be defined as unsolicited email, often of a commercial nature, sent indiscriminately multiple mailing lists, individuals and groups</a:t>
            </a:r>
          </a:p>
          <a:p>
            <a:r>
              <a:rPr lang="en-GB" sz="2000" dirty="0">
                <a:cs typeface="Calibri" panose="020F0502020204030204"/>
              </a:rPr>
              <a:t>The intention it to frustrate the receiver and also to income money.</a:t>
            </a:r>
          </a:p>
          <a:p>
            <a:endParaRPr lang="en-GB" dirty="0">
              <a:cs typeface="Calibri" panose="020F0502020204030204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9DE6BE-6271-D2CF-CC59-DDC4B226A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30" y="3953022"/>
            <a:ext cx="6855180" cy="255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75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E1E2-C6F9-EDE4-0F03-73028A73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Motivation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4D913-7F6B-AA8C-BE22-8ED45CCF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5510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ea typeface="+mn-lt"/>
                <a:cs typeface="+mn-lt"/>
              </a:rPr>
              <a:t>Spam is a serious security threat as it affects every internet user directly or indirectly</a:t>
            </a:r>
            <a:endParaRPr lang="en-GB" sz="2000" dirty="0">
              <a:cs typeface="Calibri"/>
            </a:endParaRPr>
          </a:p>
          <a:p>
            <a:r>
              <a:rPr lang="en-GB" sz="2000" dirty="0">
                <a:ea typeface="+mn-lt"/>
                <a:cs typeface="+mn-lt"/>
              </a:rPr>
              <a:t>Other types of spam messages can spread malware, trick you into divulging personal information,</a:t>
            </a:r>
          </a:p>
          <a:p>
            <a:r>
              <a:rPr lang="en-GB" sz="2000" dirty="0">
                <a:cs typeface="Calibri"/>
              </a:rPr>
              <a:t>Phishing and pharming attack</a:t>
            </a:r>
          </a:p>
          <a:p>
            <a:r>
              <a:rPr lang="en-GB" sz="2000" dirty="0">
                <a:ea typeface="+mn-lt"/>
                <a:cs typeface="+mn-lt"/>
              </a:rPr>
              <a:t>Implementing spam filtering is extremely important for any organization. </a:t>
            </a:r>
            <a:endParaRPr lang="en-GB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718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7F1A-667A-3193-D8A4-460A6F41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Analysis: Strength of Spam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89E0-ACB5-07B9-B84C-5700A3675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90276"/>
            <a:ext cx="10131425" cy="3649133"/>
          </a:xfrm>
        </p:spPr>
        <p:txBody>
          <a:bodyPr/>
          <a:lstStyle/>
          <a:p>
            <a:r>
              <a:rPr lang="en-US" sz="2000" dirty="0"/>
              <a:t>Increases security control</a:t>
            </a:r>
          </a:p>
          <a:p>
            <a:r>
              <a:rPr lang="en-US" sz="2000" dirty="0"/>
              <a:t>Reduces IT administration costs</a:t>
            </a:r>
          </a:p>
          <a:p>
            <a:r>
              <a:rPr lang="en-US" sz="2000" dirty="0"/>
              <a:t>Reduces network administration and usage costs</a:t>
            </a:r>
          </a:p>
          <a:p>
            <a:r>
              <a:rPr lang="en-US" sz="2000" dirty="0"/>
              <a:t>Considers complete message instead of specific words</a:t>
            </a:r>
          </a:p>
          <a:p>
            <a:r>
              <a:rPr lang="en-US" sz="2000" dirty="0"/>
              <a:t>Serves as an additional layer for protection of Mail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6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4A8C3C-7F38-2F4E-BA7E-5BA50283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562752" cy="1532468"/>
          </a:xfrm>
        </p:spPr>
        <p:txBody>
          <a:bodyPr>
            <a:normAutofit/>
          </a:bodyPr>
          <a:lstStyle/>
          <a:p>
            <a:r>
              <a:rPr lang="en-US" sz="4000" dirty="0"/>
              <a:t>Security Analysis: Weaknesses in sentiment classifiers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F0650-F765-BF4F-97F7-5014D2CC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Kiritchenko</a:t>
            </a:r>
            <a:r>
              <a:rPr lang="en-US" sz="2000" dirty="0"/>
              <a:t> and Mohammad (2018) found that most sentiment classifiers assign lower sentiment and more negative emotion to sentences with African American names in them.</a:t>
            </a:r>
          </a:p>
          <a:p>
            <a:r>
              <a:rPr lang="en-US" sz="2000" dirty="0"/>
              <a:t>This perpetuates negative stereotypes that associate African Americans with negative emotions</a:t>
            </a:r>
          </a:p>
          <a:p>
            <a:r>
              <a:rPr lang="en-US" sz="2000" dirty="0"/>
              <a:t>Toxicity detection is the task of detecting hate speech, abuse, harassment, or other kinds of toxic language</a:t>
            </a:r>
          </a:p>
          <a:p>
            <a:r>
              <a:rPr lang="en-US" sz="2000" dirty="0"/>
              <a:t>But some toxicity classifiers incorrectly flag as being toxic sentences that are non-toxic but simply mention identities like blind people, women, or gay people.</a:t>
            </a:r>
          </a:p>
        </p:txBody>
      </p:sp>
    </p:spTree>
    <p:extLst>
      <p:ext uri="{BB962C8B-B14F-4D97-AF65-F5344CB8AC3E}">
        <p14:creationId xmlns:p14="http://schemas.microsoft.com/office/powerpoint/2010/main" val="35639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847C-87A8-2F45-A324-BB8E0C84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causes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0F53-AC5D-B343-A6B5-6291E721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55" y="1821069"/>
            <a:ext cx="10058401" cy="2644913"/>
          </a:xfrm>
        </p:spPr>
        <p:txBody>
          <a:bodyPr>
            <a:normAutofit/>
          </a:bodyPr>
          <a:lstStyle/>
          <a:p>
            <a:r>
              <a:rPr lang="en-US" sz="2000" dirty="0"/>
              <a:t>Can be caused by:</a:t>
            </a:r>
          </a:p>
          <a:p>
            <a:pPr lvl="1"/>
            <a:r>
              <a:rPr lang="en-US" sz="1800" dirty="0"/>
              <a:t>Problems in the training data; machine learning systems are known to amplify the biases in their training data. </a:t>
            </a:r>
          </a:p>
          <a:p>
            <a:pPr lvl="1"/>
            <a:r>
              <a:rPr lang="en-US" sz="1800" dirty="0"/>
              <a:t>Problems in the human labels</a:t>
            </a:r>
          </a:p>
          <a:p>
            <a:pPr lvl="1"/>
            <a:r>
              <a:rPr lang="en-US" sz="1800" dirty="0"/>
              <a:t>Problems in the resources used (like lexicons)</a:t>
            </a:r>
          </a:p>
          <a:p>
            <a:r>
              <a:rPr lang="en-US" sz="2000" dirty="0"/>
              <a:t>Mitigation of these harms is an open research area</a:t>
            </a:r>
          </a:p>
        </p:txBody>
      </p:sp>
    </p:spTree>
    <p:extLst>
      <p:ext uri="{BB962C8B-B14F-4D97-AF65-F5344CB8AC3E}">
        <p14:creationId xmlns:p14="http://schemas.microsoft.com/office/powerpoint/2010/main" val="272150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Details: Naive </a:t>
            </a:r>
            <a:r>
              <a:rPr lang="en-US" dirty="0"/>
              <a:t>Bayes Intuition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097280" y="1803400"/>
            <a:ext cx="10180320" cy="2543517"/>
          </a:xfrm>
        </p:spPr>
        <p:txBody>
          <a:bodyPr/>
          <a:lstStyle/>
          <a:p>
            <a:r>
              <a:rPr lang="en-US" sz="3200" dirty="0">
                <a:latin typeface="Calibri" charset="0"/>
              </a:rPr>
              <a:t>Simple ("naive") classification method based on Bayes rule</a:t>
            </a:r>
          </a:p>
          <a:p>
            <a:r>
              <a:rPr lang="en-US" sz="3200" dirty="0">
                <a:latin typeface="Calibri" charset="0"/>
              </a:rPr>
              <a:t>Relies on very simple representation of document</a:t>
            </a:r>
          </a:p>
          <a:p>
            <a:pPr lvl="1"/>
            <a:r>
              <a:rPr lang="en-US" sz="3200" dirty="0">
                <a:latin typeface="Calibri" charset="0"/>
              </a:rPr>
              <a:t>Bag of words</a:t>
            </a:r>
          </a:p>
          <a:p>
            <a:endParaRPr lang="en-US" dirty="0">
              <a:latin typeface="Calibri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62570E-95B2-5A66-02E6-675D0D838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641" y="3429000"/>
            <a:ext cx="66675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89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76200"/>
            <a:ext cx="9956800" cy="990600"/>
          </a:xfrm>
        </p:spPr>
        <p:txBody>
          <a:bodyPr/>
          <a:lstStyle/>
          <a:p>
            <a:r>
              <a:rPr lang="en-US" dirty="0"/>
              <a:t>The Bag of Words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bagofwords.pdf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763" r="72556" b="18904"/>
          <a:stretch/>
        </p:blipFill>
        <p:spPr>
          <a:xfrm>
            <a:off x="596348" y="1167295"/>
            <a:ext cx="3276359" cy="4837043"/>
          </a:xfrm>
          <a:prstGeom prst="rect">
            <a:avLst/>
          </a:prstGeom>
        </p:spPr>
      </p:pic>
      <p:pic>
        <p:nvPicPr>
          <p:cNvPr id="6" name="Picture 5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8" r="-2024"/>
          <a:stretch/>
        </p:blipFill>
        <p:spPr>
          <a:xfrm>
            <a:off x="9037251" y="889000"/>
            <a:ext cx="3008784" cy="5393635"/>
          </a:xfrm>
          <a:prstGeom prst="rect">
            <a:avLst/>
          </a:prstGeom>
        </p:spPr>
      </p:pic>
      <p:pic>
        <p:nvPicPr>
          <p:cNvPr id="7" name="Picture 6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8" r="27127"/>
          <a:stretch/>
        </p:blipFill>
        <p:spPr>
          <a:xfrm>
            <a:off x="4040598" y="1066800"/>
            <a:ext cx="4219031" cy="521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9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Bayes’ Rule Applied to Documents and Classes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06400" y="1905000"/>
            <a:ext cx="10972800" cy="3556000"/>
          </a:xfrm>
        </p:spPr>
        <p:txBody>
          <a:bodyPr/>
          <a:lstStyle/>
          <a:p>
            <a:pPr marL="304792" indent="-304792">
              <a:spcBef>
                <a:spcPct val="50000"/>
              </a:spcBef>
              <a:buFontTx/>
              <a:buChar char="•"/>
            </a:pPr>
            <a:r>
              <a:rPr lang="en-US" sz="4267" dirty="0"/>
              <a:t>For a document </a:t>
            </a:r>
            <a:r>
              <a:rPr lang="en-US" sz="4800" i="1" dirty="0">
                <a:solidFill>
                  <a:srgbClr val="FF0000"/>
                </a:solidFill>
              </a:rPr>
              <a:t>d</a:t>
            </a:r>
            <a:r>
              <a:rPr lang="en-US" sz="5333" dirty="0"/>
              <a:t> </a:t>
            </a:r>
            <a:r>
              <a:rPr lang="en-US" sz="4800" dirty="0"/>
              <a:t>and a class </a:t>
            </a:r>
            <a:r>
              <a:rPr lang="en-US" sz="5333" i="1" dirty="0">
                <a:solidFill>
                  <a:srgbClr val="FF0000"/>
                </a:solidFill>
              </a:rPr>
              <a:t>c</a:t>
            </a:r>
            <a:endParaRPr lang="en-US" sz="4267" i="1" dirty="0">
              <a:solidFill>
                <a:srgbClr val="FF0000"/>
              </a:solidFill>
            </a:endParaRP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35C8833E-EB51-55D9-913B-EB26CDAB99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313292"/>
              </p:ext>
            </p:extLst>
          </p:nvPr>
        </p:nvGraphicFramePr>
        <p:xfrm>
          <a:off x="3324225" y="4518025"/>
          <a:ext cx="442118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371600" imgH="419100" progId="Equation.3">
                  <p:embed/>
                </p:oleObj>
              </mc:Choice>
              <mc:Fallback>
                <p:oleObj name="Equation" r:id="rId3" imgW="1371600" imgH="4191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4518025"/>
                        <a:ext cx="4421188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0674656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248</TotalTime>
  <Words>436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Celestial</vt:lpstr>
      <vt:lpstr>Equation</vt:lpstr>
      <vt:lpstr>Language Analytics in Spam Detection</vt:lpstr>
      <vt:lpstr>What is Spam?</vt:lpstr>
      <vt:lpstr>Motivation</vt:lpstr>
      <vt:lpstr>Security Analysis: Strength of Spam Classifier</vt:lpstr>
      <vt:lpstr>Security Analysis: Weaknesses in sentiment classifiers</vt:lpstr>
      <vt:lpstr>What causes these?</vt:lpstr>
      <vt:lpstr>Technical Details: Naive Bayes Intuition</vt:lpstr>
      <vt:lpstr>The Bag of Words Representation</vt:lpstr>
      <vt:lpstr>Bayes’ Rule Applied to Documents and Classes</vt:lpstr>
      <vt:lpstr>Multinomial Naive Bayes Independence Assumptions</vt:lpstr>
      <vt:lpstr>Problems with multiplying lots of probs</vt:lpstr>
      <vt:lpstr>Stop words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</dc:title>
  <dc:creator>Majid Khan</dc:creator>
  <cp:lastModifiedBy>Abdullah</cp:lastModifiedBy>
  <cp:revision>6</cp:revision>
  <dcterms:created xsi:type="dcterms:W3CDTF">2022-12-05T08:55:22Z</dcterms:created>
  <dcterms:modified xsi:type="dcterms:W3CDTF">2022-12-10T20:07:30Z</dcterms:modified>
</cp:coreProperties>
</file>