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415AE7-B507-426E-8B78-791BDD27BF5B}">
  <a:tblStyle styleId="{6D415AE7-B507-426E-8B78-791BDD27BF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26e2e2bf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26e2e2bf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26e2e2bf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26e2e2bf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26e2e2bf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26e2e2bf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b26e2e2bf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b26e2e2bf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26e2e2bf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b26e2e2bf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8325" y="262625"/>
            <a:ext cx="7948500" cy="9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Cash flow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417675"/>
            <a:ext cx="8520600" cy="3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455850" y="1567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{6D415AE7-B507-426E-8B78-791BDD27BF5B}</a:tableStyleId>
              </a:tblPr>
              <a:tblGrid>
                <a:gridCol w="1142750"/>
                <a:gridCol w="1142750"/>
                <a:gridCol w="1142750"/>
                <a:gridCol w="1142750"/>
                <a:gridCol w="1142750"/>
                <a:gridCol w="1142750"/>
                <a:gridCol w="1142750"/>
              </a:tblGrid>
              <a:tr h="4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Month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Month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Month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Month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Month 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Labour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2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Server,cloud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Office rent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4294967295" type="subTitle"/>
          </p:nvPr>
        </p:nvSpPr>
        <p:spPr>
          <a:xfrm>
            <a:off x="252450" y="493950"/>
            <a:ext cx="8520600" cy="3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455850" y="647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{6D415AE7-B507-426E-8B78-791BDD27BF5B}</a:tableStyleId>
              </a:tblPr>
              <a:tblGrid>
                <a:gridCol w="1142750"/>
                <a:gridCol w="1142750"/>
                <a:gridCol w="1142750"/>
                <a:gridCol w="1142750"/>
                <a:gridCol w="1142750"/>
                <a:gridCol w="1142750"/>
                <a:gridCol w="1142750"/>
              </a:tblGrid>
              <a:tr h="4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Month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Month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Month 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Month 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Month 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Labour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2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Server,cloud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Office rent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/>
                        <a:t>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lang="en"/>
                        <a:t>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Google Shape;67;p15"/>
          <p:cNvGraphicFramePr/>
          <p:nvPr/>
        </p:nvGraphicFramePr>
        <p:xfrm>
          <a:off x="863600" y="110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{6D415AE7-B507-426E-8B78-791BDD27BF5B}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Revenue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/>
        </p:nvGraphicFramePr>
        <p:xfrm>
          <a:off x="863600" y="110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{6D415AE7-B507-426E-8B78-791BDD27BF5B}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150000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150000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Revenue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150000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150000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150000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p17"/>
          <p:cNvGraphicFramePr/>
          <p:nvPr/>
        </p:nvGraphicFramePr>
        <p:xfrm>
          <a:off x="508200" y="941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{6D415AE7-B507-426E-8B78-791BDD27BF5B}</a:tableStyleId>
              </a:tblPr>
              <a:tblGrid>
                <a:gridCol w="1077925"/>
                <a:gridCol w="1077925"/>
                <a:gridCol w="1077925"/>
                <a:gridCol w="1077925"/>
                <a:gridCol w="1077925"/>
                <a:gridCol w="1077925"/>
                <a:gridCol w="1077925"/>
              </a:tblGrid>
              <a:tr h="42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Expenses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Revenue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Cash Flow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(60000)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(60000)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(30000)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(5000)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1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Accumulating Cash Flow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(60000)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(120000)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(150000)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(155000)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(140000)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(105000)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oogle Shape;82;p18"/>
          <p:cNvGraphicFramePr/>
          <p:nvPr/>
        </p:nvGraphicFramePr>
        <p:xfrm>
          <a:off x="468725" y="6271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{6D415AE7-B507-426E-8B78-791BDD27BF5B}</a:tableStyleId>
              </a:tblPr>
              <a:tblGrid>
                <a:gridCol w="1108525"/>
                <a:gridCol w="1108525"/>
                <a:gridCol w="1108525"/>
                <a:gridCol w="1108525"/>
                <a:gridCol w="1108525"/>
                <a:gridCol w="1108525"/>
                <a:gridCol w="1108525"/>
              </a:tblGrid>
              <a:tr h="44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2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Expenses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Revenue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Cash Flow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Accumulating Cash Flow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(70000)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(35000)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165000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8"/>
          <p:cNvSpPr txBox="1"/>
          <p:nvPr/>
        </p:nvSpPr>
        <p:spPr>
          <a:xfrm>
            <a:off x="594325" y="4616300"/>
            <a:ext cx="56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So,it is profitable.</a:t>
            </a:r>
            <a:endParaRPr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